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sldIdLst>
    <p:sldId id="2289" r:id="rId4"/>
    <p:sldId id="2261" r:id="rId6"/>
    <p:sldId id="2287" r:id="rId7"/>
    <p:sldId id="2291" r:id="rId8"/>
    <p:sldId id="2292" r:id="rId9"/>
    <p:sldId id="2288" r:id="rId10"/>
    <p:sldId id="2286" r:id="rId11"/>
    <p:sldId id="228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yangzi" initials="s" lastIdx="4" clrIdx="0"/>
  <p:cmAuthor id="2" name="羿宇 向" initials="羿宇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CE"/>
    <a:srgbClr val="98FFA9"/>
    <a:srgbClr val="50FF6D"/>
    <a:srgbClr val="29BA37"/>
    <a:srgbClr val="3D618D"/>
    <a:srgbClr val="FFDBDD"/>
    <a:srgbClr val="FFD0D2"/>
    <a:srgbClr val="9D1E22"/>
    <a:srgbClr val="01B1F1"/>
    <a:srgbClr val="39B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2" autoAdjust="0"/>
    <p:restoredTop sz="83537"/>
  </p:normalViewPr>
  <p:slideViewPr>
    <p:cSldViewPr snapToGrid="0">
      <p:cViewPr>
        <p:scale>
          <a:sx n="128" d="100"/>
          <a:sy n="128" d="100"/>
        </p:scale>
        <p:origin x="1120" y="-16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0B5D6-4651-4C01-BA6A-35B5CE8885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和课题五对齐，从设备、网络、任务三个维度构建函数调用图、网络交互图和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系统审计图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基于图异常检测算法构建安全约束，实时异常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检测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（三张图就是课题五的复合状态空间，用来做溯源）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代码执行层现方案以数据为驱动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为构建给定程序代码的安全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约束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抽取给定代码的函数调用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信息表征代码运行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行为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构建函数调用图作为正常行为的安全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约束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静态调用图工具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Code2flow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介绍，可以讲静态代码转化为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流程图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直观展示代码执行的逻辑结构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但静态抽取的函数调用图信息比较少，没有调用次数、时间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信息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所以还要进一步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抽取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这是目前从飞行管理任务但两个文件抽取出的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函数调用图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无人机客户机程序的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函数调用图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可以清晰直观的观察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调用关系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动态调用图的抽取需要在代码执行的时候进行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抽取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展示了本次运行的调用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关系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相比于静态调用图会包含更多的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次数、时序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信息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更适合我们刻画正常行为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模式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动态实验因为需要修改无人机部分代码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才能采集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目前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还存在问题，只采集到了上半部分的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实验数据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这是后续计划，静态调用图的工具还需要再进行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更新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动态调用图的实验还需要继续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完善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除了调用数据，也尝试采集内存和数据流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信息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对采集到的信息进行处理、构建安全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约束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9677C-4015-4C3D-A5CE-F77B133D5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BF21-1D22-45D1-B21E-A0AEC8537C9E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D37C7-CB13-4803-A528-E8014264E4E3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1EE81-FEB6-431B-8087-32FAB9FB5D80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5"/>
          <a:stretch>
            <a:fillRect/>
          </a:stretch>
        </p:blipFill>
        <p:spPr bwMode="auto">
          <a:xfrm>
            <a:off x="-1" y="0"/>
            <a:ext cx="70209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a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78"/>
          <a:stretch>
            <a:fillRect/>
          </a:stretch>
        </p:blipFill>
        <p:spPr bwMode="auto">
          <a:xfrm flipH="1">
            <a:off x="8712201" y="0"/>
            <a:ext cx="431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4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70035"/>
          <a:stretch>
            <a:fillRect/>
          </a:stretch>
        </p:blipFill>
        <p:spPr bwMode="auto">
          <a:xfrm>
            <a:off x="7129419" y="53341"/>
            <a:ext cx="1575160" cy="478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D1FA3-6448-4FFA-8A66-43AAF5296197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BF21-1D22-45D1-B21E-A0AEC8537C9E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8A5D-19F0-4BC2-BF09-91E3442CBF6C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FB541-CA62-4EDD-AF69-2B9ACAD6D21E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60B24-C187-4902-AD78-D4A7F63080DF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8989C-D8D3-47EE-9E88-F6790F8D3AAF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8A5D-19F0-4BC2-BF09-91E3442CBF6C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859D-FF77-4C95-82BA-4B785ECEDC0C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6402-EAEF-4D68-9673-A1D6F7615DF7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C97-09AE-4208-9525-D132992E3120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D8F0-A3E0-43BA-B574-FCB7DD9DB41A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D37C7-CB13-4803-A528-E8014264E4E3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1EE81-FEB6-431B-8087-32FAB9FB5D80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2C9F6-DB46-494B-820E-D832755CA19C}" type="slidenum">
              <a:rPr lang="zh-CN" altLang="en-US"/>
            </a:fld>
            <a:endParaRPr lang="en-US" altLang="zh-CN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a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5"/>
          <a:stretch>
            <a:fillRect/>
          </a:stretch>
        </p:blipFill>
        <p:spPr bwMode="auto">
          <a:xfrm>
            <a:off x="-1" y="0"/>
            <a:ext cx="702094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a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78"/>
          <a:stretch>
            <a:fillRect/>
          </a:stretch>
        </p:blipFill>
        <p:spPr bwMode="auto">
          <a:xfrm flipH="1">
            <a:off x="8712200" y="0"/>
            <a:ext cx="431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4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70035"/>
          <a:stretch>
            <a:fillRect/>
          </a:stretch>
        </p:blipFill>
        <p:spPr bwMode="auto">
          <a:xfrm>
            <a:off x="7129419" y="53341"/>
            <a:ext cx="1575160" cy="478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FB541-CA62-4EDD-AF69-2B9ACAD6D21E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60B24-C187-4902-AD78-D4A7F63080DF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8989C-D8D3-47EE-9E88-F6790F8D3AAF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5859D-FF77-4C95-82BA-4B785ECEDC0C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6402-EAEF-4D68-9673-A1D6F7615DF7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C97-09AE-4208-9525-D132992E3120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D8F0-A3E0-43BA-B574-FCB7DD9DB41A}" type="slidenum">
              <a:rPr lang="zh-CN" altLang="en-US"/>
            </a:fld>
            <a:endParaRPr lang="en-US" sz="180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6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6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1F3E7944-839D-4491-81EB-F98895DA633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90204" pitchFamily="34" charset="0"/>
              <a:buNone/>
              <a:defRPr sz="1200">
                <a:solidFill>
                  <a:srgbClr val="898989"/>
                </a:solidFill>
                <a:latin typeface="+mn-lt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1F3E7944-839D-4491-81EB-F98895DA633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7.png"/><Relationship Id="rId7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tags" Target="../tags/tag3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26.xml"/><Relationship Id="rId42" Type="http://schemas.openxmlformats.org/officeDocument/2006/relationships/tags" Target="../tags/tag37.xml"/><Relationship Id="rId41" Type="http://schemas.openxmlformats.org/officeDocument/2006/relationships/tags" Target="../tags/tag36.xml"/><Relationship Id="rId40" Type="http://schemas.openxmlformats.org/officeDocument/2006/relationships/tags" Target="../tags/tag35.xml"/><Relationship Id="rId4" Type="http://schemas.openxmlformats.org/officeDocument/2006/relationships/image" Target="../media/image5.png"/><Relationship Id="rId39" Type="http://schemas.openxmlformats.org/officeDocument/2006/relationships/tags" Target="../tags/tag34.xml"/><Relationship Id="rId38" Type="http://schemas.openxmlformats.org/officeDocument/2006/relationships/image" Target="../media/image8.png"/><Relationship Id="rId37" Type="http://schemas.openxmlformats.org/officeDocument/2006/relationships/tags" Target="../tags/tag33.xml"/><Relationship Id="rId36" Type="http://schemas.openxmlformats.org/officeDocument/2006/relationships/tags" Target="../tags/tag32.xml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tags" Target="../tags/tag28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2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10.jpeg"/><Relationship Id="rId5" Type="http://schemas.openxmlformats.org/officeDocument/2006/relationships/tags" Target="../tags/tag41.xml"/><Relationship Id="rId4" Type="http://schemas.openxmlformats.org/officeDocument/2006/relationships/image" Target="../media/image9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6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1.png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tags" Target="../tags/tag46.xml"/><Relationship Id="rId2" Type="http://schemas.openxmlformats.org/officeDocument/2006/relationships/image" Target="../media/image12.png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6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圆角矩形 198"/>
          <p:cNvSpPr/>
          <p:nvPr>
            <p:custDataLst>
              <p:tags r:id="rId1"/>
            </p:custDataLst>
          </p:nvPr>
        </p:nvSpPr>
        <p:spPr>
          <a:xfrm>
            <a:off x="7628890" y="3279140"/>
            <a:ext cx="1478280" cy="2098040"/>
          </a:xfrm>
          <a:prstGeom prst="roundRect">
            <a:avLst>
              <a:gd name="adj" fmla="val 10910"/>
            </a:avLst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98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与课题五进行对接，从设备、网络、任务三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个维度打通内嵌安全约束与复合状态空间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内在联系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5" name="图片 154" descr="截屏2024-03-19 22.58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23" y="3703320"/>
            <a:ext cx="2898775" cy="1556385"/>
          </a:xfrm>
          <a:prstGeom prst="rect">
            <a:avLst/>
          </a:prstGeom>
          <a:ln>
            <a:noFill/>
          </a:ln>
        </p:spPr>
      </p:pic>
      <p:grpSp>
        <p:nvGrpSpPr>
          <p:cNvPr id="159" name="组合 158"/>
          <p:cNvGrpSpPr/>
          <p:nvPr/>
        </p:nvGrpSpPr>
        <p:grpSpPr>
          <a:xfrm>
            <a:off x="3776028" y="1898650"/>
            <a:ext cx="3529965" cy="1370965"/>
            <a:chOff x="3227" y="2470"/>
            <a:chExt cx="11806" cy="4394"/>
          </a:xfrm>
        </p:grpSpPr>
        <p:pic>
          <p:nvPicPr>
            <p:cNvPr id="157" name="图片 15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6156" b="17907"/>
            <a:stretch>
              <a:fillRect/>
            </a:stretch>
          </p:blipFill>
          <p:spPr>
            <a:xfrm>
              <a:off x="8587" y="2470"/>
              <a:ext cx="6446" cy="43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8" name="图片 1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rcRect t="690" b="22104"/>
            <a:stretch>
              <a:fillRect/>
            </a:stretch>
          </p:blipFill>
          <p:spPr>
            <a:xfrm>
              <a:off x="3227" y="2482"/>
              <a:ext cx="5471" cy="4366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0" name="Picture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26105" y="5533390"/>
            <a:ext cx="4829810" cy="11779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</p:pic>
      <p:grpSp>
        <p:nvGrpSpPr>
          <p:cNvPr id="161" name="Group 5"/>
          <p:cNvGrpSpPr>
            <a:grpSpLocks noChangeAspect="1"/>
          </p:cNvGrpSpPr>
          <p:nvPr/>
        </p:nvGrpSpPr>
        <p:grpSpPr>
          <a:xfrm>
            <a:off x="163166" y="3553447"/>
            <a:ext cx="3608124" cy="1793226"/>
            <a:chOff x="1775942" y="2548156"/>
            <a:chExt cx="5657061" cy="2811541"/>
          </a:xfrm>
        </p:grpSpPr>
        <p:sp>
          <p:nvSpPr>
            <p:cNvPr id="162" name="矩形: 圆角 2"/>
            <p:cNvSpPr/>
            <p:nvPr>
              <p:custDataLst>
                <p:tags r:id="rId9"/>
              </p:custDataLst>
            </p:nvPr>
          </p:nvSpPr>
          <p:spPr bwMode="auto">
            <a:xfrm>
              <a:off x="1775942" y="4639218"/>
              <a:ext cx="2565135" cy="59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240000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系统审计层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（系统事件）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3" name="Straight Connector 7"/>
            <p:cNvCxnSpPr/>
            <p:nvPr>
              <p:custDataLst>
                <p:tags r:id="rId10"/>
              </p:custDataLst>
            </p:nvPr>
          </p:nvCxnSpPr>
          <p:spPr bwMode="auto">
            <a:xfrm flipV="1">
              <a:off x="2085835" y="4147990"/>
              <a:ext cx="5223358" cy="2817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B8F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" name="Group 8"/>
            <p:cNvGrpSpPr/>
            <p:nvPr/>
          </p:nvGrpSpPr>
          <p:grpSpPr>
            <a:xfrm>
              <a:off x="3930570" y="4777837"/>
              <a:ext cx="971928" cy="581860"/>
              <a:chOff x="4435982" y="2535104"/>
              <a:chExt cx="971928" cy="581860"/>
            </a:xfrm>
          </p:grpSpPr>
          <p:sp>
            <p:nvSpPr>
              <p:cNvPr id="165" name="矩形: 圆角 2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35982" y="253510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数据溯源级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矩形: 圆角 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35982" y="272703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审计日志级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矩形: 圆角 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35982" y="291896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告警级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8" name="矩形: 圆角 2"/>
            <p:cNvSpPr/>
            <p:nvPr>
              <p:custDataLst>
                <p:tags r:id="rId14"/>
              </p:custDataLst>
            </p:nvPr>
          </p:nvSpPr>
          <p:spPr bwMode="auto">
            <a:xfrm>
              <a:off x="4655974" y="4600348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事件记录</a:t>
              </a:r>
              <a:endParaRPr kumimoji="0" lang="en-US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: 圆角 2"/>
            <p:cNvSpPr/>
            <p:nvPr>
              <p:custDataLst>
                <p:tags r:id="rId15"/>
              </p:custDataLst>
            </p:nvPr>
          </p:nvSpPr>
          <p:spPr bwMode="auto">
            <a:xfrm>
              <a:off x="5494668" y="4417421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演化链</a:t>
              </a:r>
              <a:endParaRPr kumimoji="0" lang="en-US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: 圆角 2"/>
            <p:cNvSpPr/>
            <p:nvPr>
              <p:custDataLst>
                <p:tags r:id="rId16"/>
              </p:custDataLst>
            </p:nvPr>
          </p:nvSpPr>
          <p:spPr bwMode="auto">
            <a:xfrm>
              <a:off x="6336769" y="4234494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事件上下文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: 圆角 2"/>
            <p:cNvSpPr/>
            <p:nvPr>
              <p:custDataLst>
                <p:tags r:id="rId17"/>
              </p:custDataLst>
            </p:nvPr>
          </p:nvSpPr>
          <p:spPr bwMode="auto">
            <a:xfrm>
              <a:off x="1775942" y="3843053"/>
              <a:ext cx="2565135" cy="594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240000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网络交互层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（通信流量）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2" name="Straight Connector 13"/>
            <p:cNvCxnSpPr/>
            <p:nvPr>
              <p:custDataLst>
                <p:tags r:id="rId18"/>
              </p:custDataLst>
            </p:nvPr>
          </p:nvCxnSpPr>
          <p:spPr bwMode="auto">
            <a:xfrm flipV="1">
              <a:off x="2085835" y="3351825"/>
              <a:ext cx="5223358" cy="2817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B8F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3" name="Group 14"/>
            <p:cNvGrpSpPr/>
            <p:nvPr/>
          </p:nvGrpSpPr>
          <p:grpSpPr>
            <a:xfrm>
              <a:off x="3930570" y="3981672"/>
              <a:ext cx="971928" cy="581860"/>
              <a:chOff x="4435982" y="2535104"/>
              <a:chExt cx="971928" cy="581860"/>
            </a:xfrm>
          </p:grpSpPr>
          <p:sp>
            <p:nvSpPr>
              <p:cNvPr id="174" name="矩形: 圆角 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35982" y="253510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网络分组级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矩形: 圆角 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35982" y="272703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网络流量级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矩形: 圆角 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35982" y="291896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</a:t>
                </a:r>
                <a:r>
                  <a:rPr lang="zh-CN" altLang="en-US" sz="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交互</a:t>
                </a: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7" name="矩形: 圆角 2"/>
            <p:cNvSpPr/>
            <p:nvPr>
              <p:custDataLst>
                <p:tags r:id="rId22"/>
              </p:custDataLst>
            </p:nvPr>
          </p:nvSpPr>
          <p:spPr bwMode="auto">
            <a:xfrm>
              <a:off x="4655974" y="3804183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: 圆角 2"/>
            <p:cNvSpPr/>
            <p:nvPr>
              <p:custDataLst>
                <p:tags r:id="rId23"/>
              </p:custDataLst>
            </p:nvPr>
          </p:nvSpPr>
          <p:spPr bwMode="auto">
            <a:xfrm>
              <a:off x="5494668" y="3621256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通信模式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: 圆角 2"/>
            <p:cNvSpPr/>
            <p:nvPr>
              <p:custDataLst>
                <p:tags r:id="rId24"/>
              </p:custDataLst>
            </p:nvPr>
          </p:nvSpPr>
          <p:spPr bwMode="auto">
            <a:xfrm>
              <a:off x="6336769" y="3438329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协议信息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: 圆角 2"/>
            <p:cNvSpPr/>
            <p:nvPr>
              <p:custDataLst>
                <p:tags r:id="rId25"/>
              </p:custDataLst>
            </p:nvPr>
          </p:nvSpPr>
          <p:spPr bwMode="auto">
            <a:xfrm>
              <a:off x="1775942" y="3039384"/>
              <a:ext cx="2565135" cy="594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240000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代码执行层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（程序代码）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1" name="Straight Connector 19"/>
            <p:cNvCxnSpPr/>
            <p:nvPr>
              <p:custDataLst>
                <p:tags r:id="rId26"/>
              </p:custDataLst>
            </p:nvPr>
          </p:nvCxnSpPr>
          <p:spPr bwMode="auto">
            <a:xfrm flipV="1">
              <a:off x="2085835" y="2548156"/>
              <a:ext cx="5223358" cy="2817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00B8F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roup 20"/>
            <p:cNvGrpSpPr/>
            <p:nvPr/>
          </p:nvGrpSpPr>
          <p:grpSpPr>
            <a:xfrm>
              <a:off x="3930570" y="3178003"/>
              <a:ext cx="971928" cy="581860"/>
              <a:chOff x="4435982" y="2535104"/>
              <a:chExt cx="971928" cy="581860"/>
            </a:xfrm>
          </p:grpSpPr>
          <p:sp>
            <p:nvSpPr>
              <p:cNvPr id="183" name="矩形: 圆角 2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35982" y="253510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</a:t>
                </a: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指令级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矩形: 圆角 2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35982" y="272703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矩形: 圆角 2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435982" y="2918964"/>
                <a:ext cx="971928" cy="198000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 w="19050">
                <a:solidFill>
                  <a:srgbClr val="00B1F1"/>
                </a:solidFill>
                <a:prstDash val="solid"/>
                <a:headEnd type="none" w="med" len="med"/>
                <a:tailEnd type="none" w="med" len="med"/>
              </a:ln>
              <a:scene3d>
                <a:camera prst="orthographicFront">
                  <a:rot lat="900000" lon="19199986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</a:t>
                </a:r>
                <a:r>
                  <a:rPr kumimoji="0" lang="zh-CN" altLang="en-US" sz="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函数级</a:t>
                </a:r>
                <a:endParaRPr kumimoji="0" lang="zh-CN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6" name="矩形: 圆角 2"/>
            <p:cNvSpPr/>
            <p:nvPr>
              <p:custDataLst>
                <p:tags r:id="rId30"/>
              </p:custDataLst>
            </p:nvPr>
          </p:nvSpPr>
          <p:spPr bwMode="auto">
            <a:xfrm>
              <a:off x="4655974" y="3000514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: 圆角 2"/>
            <p:cNvSpPr/>
            <p:nvPr>
              <p:custDataLst>
                <p:tags r:id="rId31"/>
              </p:custDataLst>
            </p:nvPr>
          </p:nvSpPr>
          <p:spPr bwMode="auto">
            <a:xfrm>
              <a:off x="5494668" y="2817587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链</a:t>
              </a:r>
              <a:endParaRPr kumimoji="0" lang="en-US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: 圆角 2"/>
            <p:cNvSpPr/>
            <p:nvPr>
              <p:custDataLst>
                <p:tags r:id="rId32"/>
              </p:custDataLst>
            </p:nvPr>
          </p:nvSpPr>
          <p:spPr bwMode="auto">
            <a:xfrm>
              <a:off x="6336769" y="2634660"/>
              <a:ext cx="1096234" cy="5940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19050">
              <a:solidFill>
                <a:srgbClr val="00B1F1"/>
              </a:solidFill>
              <a:prstDash val="solid"/>
              <a:headEnd type="none" w="med" len="med"/>
              <a:tailEnd type="none" w="med" len="med"/>
            </a:ln>
            <a:scene3d>
              <a:camera prst="orthographicFront">
                <a:rot lat="900000" lon="19199986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r>
                <a: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调用上下文</a:t>
              </a:r>
              <a:endParaRPr kumimoji="0" lang="en-US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文本框 189"/>
          <p:cNvSpPr txBox="1"/>
          <p:nvPr/>
        </p:nvSpPr>
        <p:spPr>
          <a:xfrm>
            <a:off x="4723130" y="3168650"/>
            <a:ext cx="16351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函数调用图</a:t>
            </a:r>
            <a:endParaRPr lang="zh-CN" altLang="en-US"/>
          </a:p>
        </p:txBody>
      </p:sp>
      <p:sp>
        <p:nvSpPr>
          <p:cNvPr id="191" name="文本框 190"/>
          <p:cNvSpPr txBox="1"/>
          <p:nvPr>
            <p:custDataLst>
              <p:tags r:id="rId33"/>
            </p:custDataLst>
          </p:nvPr>
        </p:nvSpPr>
        <p:spPr>
          <a:xfrm>
            <a:off x="4850130" y="5005705"/>
            <a:ext cx="16351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交互图</a:t>
            </a:r>
            <a:endParaRPr lang="zh-CN" altLang="en-US"/>
          </a:p>
        </p:txBody>
      </p:sp>
      <p:sp>
        <p:nvSpPr>
          <p:cNvPr id="192" name="文本框 191"/>
          <p:cNvSpPr txBox="1"/>
          <p:nvPr>
            <p:custDataLst>
              <p:tags r:id="rId34"/>
            </p:custDataLst>
          </p:nvPr>
        </p:nvSpPr>
        <p:spPr>
          <a:xfrm>
            <a:off x="4850130" y="6661150"/>
            <a:ext cx="16351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审计图</a:t>
            </a:r>
            <a:endParaRPr lang="zh-CN" altLang="en-US"/>
          </a:p>
        </p:txBody>
      </p:sp>
      <p:cxnSp>
        <p:nvCxnSpPr>
          <p:cNvPr id="194" name="肘形连接符 193"/>
          <p:cNvCxnSpPr/>
          <p:nvPr/>
        </p:nvCxnSpPr>
        <p:spPr>
          <a:xfrm flipV="1">
            <a:off x="1604010" y="3308350"/>
            <a:ext cx="3562985" cy="452755"/>
          </a:xfrm>
          <a:prstGeom prst="bentConnector3">
            <a:avLst>
              <a:gd name="adj1" fmla="val 106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肘形连接符 194"/>
          <p:cNvCxnSpPr/>
          <p:nvPr>
            <p:custDataLst>
              <p:tags r:id="rId35"/>
            </p:custDataLst>
          </p:nvPr>
        </p:nvCxnSpPr>
        <p:spPr>
          <a:xfrm>
            <a:off x="3714115" y="4288155"/>
            <a:ext cx="1579880" cy="854710"/>
          </a:xfrm>
          <a:prstGeom prst="bentConnector3">
            <a:avLst>
              <a:gd name="adj1" fmla="val 22950"/>
            </a:avLst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肘形连接符 195"/>
          <p:cNvCxnSpPr/>
          <p:nvPr>
            <p:custDataLst>
              <p:tags r:id="rId36"/>
            </p:custDataLst>
          </p:nvPr>
        </p:nvCxnSpPr>
        <p:spPr>
          <a:xfrm>
            <a:off x="1604010" y="5423535"/>
            <a:ext cx="3648075" cy="1358900"/>
          </a:xfrm>
          <a:prstGeom prst="bentConnector3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7" name="图片 196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700010" y="3390265"/>
            <a:ext cx="1336040" cy="1617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8" name="右箭头 197"/>
          <p:cNvSpPr/>
          <p:nvPr/>
        </p:nvSpPr>
        <p:spPr>
          <a:xfrm>
            <a:off x="7359650" y="3852545"/>
            <a:ext cx="237490" cy="606425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0" name="文本框 199"/>
          <p:cNvSpPr txBox="1"/>
          <p:nvPr>
            <p:custDataLst>
              <p:tags r:id="rId39"/>
            </p:custDataLst>
          </p:nvPr>
        </p:nvSpPr>
        <p:spPr>
          <a:xfrm>
            <a:off x="7564120" y="5086350"/>
            <a:ext cx="163512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课题五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5412105" y="3408680"/>
            <a:ext cx="127000" cy="222250"/>
            <a:chOff x="4206" y="4073"/>
            <a:chExt cx="200" cy="350"/>
          </a:xfrm>
        </p:grpSpPr>
        <p:cxnSp>
          <p:nvCxnSpPr>
            <p:cNvPr id="201" name="直接箭头连接符 200"/>
            <p:cNvCxnSpPr/>
            <p:nvPr/>
          </p:nvCxnSpPr>
          <p:spPr>
            <a:xfrm>
              <a:off x="4206" y="4073"/>
              <a:ext cx="0" cy="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/>
            <p:nvPr>
              <p:custDataLst>
                <p:tags r:id="rId40"/>
              </p:custDataLst>
            </p:nvPr>
          </p:nvCxnSpPr>
          <p:spPr>
            <a:xfrm flipV="1">
              <a:off x="4406" y="4073"/>
              <a:ext cx="0" cy="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4" name="组合 203"/>
          <p:cNvGrpSpPr/>
          <p:nvPr/>
        </p:nvGrpSpPr>
        <p:grpSpPr>
          <a:xfrm>
            <a:off x="5539105" y="5266055"/>
            <a:ext cx="127000" cy="222250"/>
            <a:chOff x="4206" y="4073"/>
            <a:chExt cx="200" cy="350"/>
          </a:xfrm>
        </p:grpSpPr>
        <p:cxnSp>
          <p:nvCxnSpPr>
            <p:cNvPr id="205" name="直接箭头连接符 204"/>
            <p:cNvCxnSpPr/>
            <p:nvPr>
              <p:custDataLst>
                <p:tags r:id="rId41"/>
              </p:custDataLst>
            </p:nvPr>
          </p:nvCxnSpPr>
          <p:spPr>
            <a:xfrm>
              <a:off x="4206" y="4073"/>
              <a:ext cx="0" cy="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6" name="直接箭头连接符 205"/>
            <p:cNvCxnSpPr/>
            <p:nvPr>
              <p:custDataLst>
                <p:tags r:id="rId42"/>
              </p:custDataLst>
            </p:nvPr>
          </p:nvCxnSpPr>
          <p:spPr>
            <a:xfrm flipV="1">
              <a:off x="4406" y="4073"/>
              <a:ext cx="0" cy="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26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根据给定程序代码片段（飞行管理任务），动态、静态抽取正常飞行的调用图（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callgraph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）表征代码运行时的行为关系，包括函数组成、调用关系、实际执行顺序等信息。根据程序运行的函数调用次数、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内存消耗情况、执行时间构建安全约束模型刻画（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代表程序正常执行的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）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程序行为模式（</a:t>
            </a:r>
            <a:r>
              <a:rPr lang="en-US" altLang="zh-CN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/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数据模式）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，检测偏离模式的异常程序行为。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01964" y="3415365"/>
          <a:ext cx="4575388" cy="173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2115"/>
                <a:gridCol w="3873273"/>
              </a:tblGrid>
              <a:tr h="346544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 Bold" pitchFamily="2" charset="0"/>
                        </a:rPr>
                        <a:t>名称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 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飞行管理任务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544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 Bold" pitchFamily="2" charset="0"/>
                        </a:rPr>
                        <a:t>功能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 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接收地面站控制信息以实时报告无人机飞行状态</a:t>
                      </a:r>
                      <a:endParaRPr lang="en-US" sz="1200" b="0" u="sng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544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 Bold" pitchFamily="2" charset="0"/>
                        </a:rPr>
                        <a:t>数据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 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系统调用</a:t>
                      </a:r>
                      <a:r>
                        <a:rPr lang="zh-CN" alt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 网络交互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544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 Bold" pitchFamily="2" charset="0"/>
                        </a:rPr>
                        <a:t>实现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 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PYTHON语言</a:t>
                      </a:r>
                      <a:r>
                        <a:rPr lang="zh-CN" alt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 </a:t>
                      </a:r>
                      <a:r>
                        <a:rPr lang="en-US" altLang="zh-CN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 C/S</a:t>
                      </a:r>
                      <a:r>
                        <a:rPr lang="zh-CN" alt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架构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544">
                <a:tc>
                  <a:txBody>
                    <a:bodyPr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 Bold" pitchFamily="2" charset="0"/>
                        </a:rPr>
                        <a:t>来源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 Bol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just"/>
                      <a:r>
                        <a:rPr lang="en-US" sz="1200" b="0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aku" pitchFamily="2" charset="0"/>
                        </a:rPr>
                        <a:t>广州云峰</a:t>
                      </a:r>
                      <a:endParaRPr lang="en-US" sz="1200" b="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aku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" name="Group 5"/>
          <p:cNvGrpSpPr/>
          <p:nvPr/>
        </p:nvGrpSpPr>
        <p:grpSpPr>
          <a:xfrm>
            <a:off x="6479517" y="3415365"/>
            <a:ext cx="1747562" cy="1861545"/>
            <a:chOff x="6651118" y="1838775"/>
            <a:chExt cx="1747562" cy="1861545"/>
          </a:xfrm>
        </p:grpSpPr>
        <p:sp>
          <p:nvSpPr>
            <p:cNvPr id="33" name="矩形: 圆角 60"/>
            <p:cNvSpPr/>
            <p:nvPr>
              <p:custDataLst>
                <p:tags r:id="rId2"/>
              </p:custDataLst>
            </p:nvPr>
          </p:nvSpPr>
          <p:spPr>
            <a:xfrm>
              <a:off x="6651118" y="3328459"/>
              <a:ext cx="1747562" cy="371861"/>
            </a:xfrm>
            <a:prstGeom prst="roundRect">
              <a:avLst>
                <a:gd name="adj" fmla="val 2517"/>
              </a:avLst>
            </a:prstGeom>
            <a:noFill/>
            <a:ln w="19050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程序代码片段（飞行管理任务）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4" name="Group 7"/>
            <p:cNvGrpSpPr/>
            <p:nvPr/>
          </p:nvGrpSpPr>
          <p:grpSpPr>
            <a:xfrm>
              <a:off x="6651118" y="1838775"/>
              <a:ext cx="1634879" cy="1484674"/>
              <a:chOff x="6562715" y="1527005"/>
              <a:chExt cx="1634879" cy="1484674"/>
            </a:xfrm>
          </p:grpSpPr>
          <p:pic>
            <p:nvPicPr>
              <p:cNvPr id="35" name="Picture 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17"/>
              <a:stretch>
                <a:fillRect/>
              </a:stretch>
            </p:blipFill>
            <p:spPr>
              <a:xfrm>
                <a:off x="6562715" y="1527005"/>
                <a:ext cx="1315134" cy="131457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36" name="Picture 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68"/>
              <a:stretch>
                <a:fillRect/>
              </a:stretch>
            </p:blipFill>
            <p:spPr>
              <a:xfrm>
                <a:off x="6882461" y="1697101"/>
                <a:ext cx="1315133" cy="131457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调用图工具介绍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ode2flow</a:t>
            </a:r>
            <a:endParaRPr lang="zh-CN" altLang="en-US" sz="1600" b="1" kern="10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能够将Python程序代码转换为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流程图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，直观展示代码执行流程和逻辑结构</a:t>
            </a:r>
            <a:endParaRPr kumimoji="0" lang="zh-CN" altLang="en-US" sz="1600" i="0" kern="100" cap="none" spc="0" normalizeH="0" baseline="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Code2flow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展示代码中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所有函数调用关系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，但在实际运行过程中</a:t>
            </a:r>
            <a:r>
              <a:rPr lang="zh-CN" altLang="en-US" sz="1600" kern="1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不一定每个函数都被调用到</a:t>
            </a:r>
            <a:endParaRPr kumimoji="0" lang="zh-CN" altLang="en-US" sz="1600" i="0" kern="100" cap="none" spc="0" normalizeH="0" baseline="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030" y="2787015"/>
            <a:ext cx="4944745" cy="3755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: 圆角 37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5565775" y="3401060"/>
            <a:ext cx="3088640" cy="398780"/>
          </a:xfrm>
          <a:prstGeom prst="roundRect">
            <a:avLst>
              <a:gd name="adj" fmla="val 18483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展示代码中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所有调用关系</a:t>
            </a:r>
            <a:endParaRPr lang="zh-CN" altLang="en-US" sz="1600" b="1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37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5565775" y="4053205"/>
            <a:ext cx="3088005" cy="398780"/>
          </a:xfrm>
          <a:prstGeom prst="roundRect">
            <a:avLst>
              <a:gd name="adj" fmla="val 18483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没有调用次数、时间等信息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1575" y="6461760"/>
            <a:ext cx="2696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Code2flow</a:t>
            </a:r>
            <a:r>
              <a:rPr lang="zh-CN" altLang="en-US" sz="1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输出代码流程图示例</a:t>
            </a:r>
            <a:endParaRPr lang="zh-CN" altLang="en-US" sz="1400" kern="10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235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静态调用图实验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飞行管理任务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由</a:t>
            </a:r>
            <a:r>
              <a:rPr lang="en-US" altLang="zh-CN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2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个</a:t>
            </a:r>
            <a:r>
              <a:rPr lang="en-US" altLang="zh-CN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Python</a:t>
            </a:r>
            <a:r>
              <a:rPr lang="zh-CN" altLang="en-US" sz="16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程序文件实现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，核心代码如图所示，使用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Code2flow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工具抽取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正常飞行的静态调用图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7"/>
          <a:stretch>
            <a:fillRect/>
          </a:stretch>
        </p:blipFill>
        <p:spPr>
          <a:xfrm>
            <a:off x="122707" y="3245942"/>
            <a:ext cx="2605824" cy="26051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9" y="3501794"/>
            <a:ext cx="2710666" cy="26051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4777742" y="3250437"/>
            <a:ext cx="3210625" cy="2856486"/>
            <a:chOff x="4283355" y="2975932"/>
            <a:chExt cx="3210625" cy="2856486"/>
          </a:xfrm>
        </p:grpSpPr>
        <p:sp>
          <p:nvSpPr>
            <p:cNvPr id="9" name="矩形 8"/>
            <p:cNvSpPr/>
            <p:nvPr/>
          </p:nvSpPr>
          <p:spPr bwMode="auto">
            <a:xfrm>
              <a:off x="4283355" y="2975932"/>
              <a:ext cx="3210625" cy="28564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2155" y="3073800"/>
              <a:ext cx="3171825" cy="266075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111144" y="4099713"/>
            <a:ext cx="3854207" cy="2506980"/>
            <a:chOff x="4701466" y="3909060"/>
            <a:chExt cx="3854207" cy="2506980"/>
          </a:xfrm>
        </p:grpSpPr>
        <p:sp>
          <p:nvSpPr>
            <p:cNvPr id="6" name="矩形 5"/>
            <p:cNvSpPr/>
            <p:nvPr/>
          </p:nvSpPr>
          <p:spPr bwMode="auto">
            <a:xfrm>
              <a:off x="4701466" y="3909060"/>
              <a:ext cx="3854207" cy="2506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0265" y="3940142"/>
              <a:ext cx="3776608" cy="2444816"/>
            </a:xfrm>
            <a:prstGeom prst="rect">
              <a:avLst/>
            </a:prstGeom>
          </p:spPr>
        </p:pic>
      </p:grpSp>
      <p:cxnSp>
        <p:nvCxnSpPr>
          <p:cNvPr id="13" name="直接箭头连接符 12"/>
          <p:cNvCxnSpPr/>
          <p:nvPr/>
        </p:nvCxnSpPr>
        <p:spPr>
          <a:xfrm>
            <a:off x="3322320" y="4678680"/>
            <a:ext cx="13639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圆角矩形 18"/>
          <p:cNvSpPr/>
          <p:nvPr/>
        </p:nvSpPr>
        <p:spPr>
          <a:xfrm>
            <a:off x="3502057" y="4249115"/>
            <a:ext cx="1051914" cy="3298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ctr" fontAlgn="base">
              <a:buClrTx/>
              <a:buSzTx/>
              <a:buFont typeface="Arial" panose="020B0604020202090204" pitchFamily="34" charset="0"/>
            </a:pPr>
            <a:r>
              <a:rPr lang="en-US" altLang="zh-CN" sz="1400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Code2Flow</a:t>
            </a:r>
            <a:endParaRPr lang="zh-CN" sz="1400" b="1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49" y="3010341"/>
            <a:ext cx="5258657" cy="340423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638800" y="4011310"/>
            <a:ext cx="3339916" cy="2057611"/>
            <a:chOff x="5041809" y="3200189"/>
            <a:chExt cx="3875947" cy="2355215"/>
          </a:xfrm>
        </p:grpSpPr>
        <p:sp>
          <p:nvSpPr>
            <p:cNvPr id="5" name="矩形: 圆角 3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6416040" y="3852334"/>
              <a:ext cx="2501716" cy="398780"/>
            </a:xfrm>
            <a:prstGeom prst="roundRect">
              <a:avLst>
                <a:gd name="adj" fmla="val 18483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对其他函数发起调用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: 圆角 3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415405" y="4504479"/>
              <a:ext cx="2501716" cy="398780"/>
            </a:xfrm>
            <a:prstGeom prst="roundRect">
              <a:avLst>
                <a:gd name="adj" fmla="val 18483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一般函数</a:t>
              </a:r>
              <a:endParaRPr lang="zh-CN" altLang="en-US" sz="1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37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6415405" y="5156624"/>
              <a:ext cx="2502351" cy="398780"/>
            </a:xfrm>
            <a:prstGeom prst="roundRect">
              <a:avLst>
                <a:gd name="adj" fmla="val 18483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受其他函数调用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3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041809" y="3852334"/>
              <a:ext cx="1131754" cy="398780"/>
            </a:xfrm>
            <a:prstGeom prst="roundRect">
              <a:avLst>
                <a:gd name="adj" fmla="val 18483"/>
              </a:avLst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根节点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37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5041809" y="4504479"/>
              <a:ext cx="1131754" cy="398780"/>
            </a:xfrm>
            <a:prstGeom prst="roundRect">
              <a:avLst>
                <a:gd name="adj" fmla="val 18483"/>
              </a:avLst>
            </a:prstGeom>
            <a:solidFill>
              <a:srgbClr val="F2F2F2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中间节点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3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5041809" y="5156624"/>
              <a:ext cx="1131754" cy="398780"/>
            </a:xfrm>
            <a:prstGeom prst="roundRect">
              <a:avLst>
                <a:gd name="adj" fmla="val 18483"/>
              </a:avLst>
            </a:prstGeom>
            <a:solidFill>
              <a:srgbClr val="B5F3AB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叶节点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37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6415405" y="3200189"/>
              <a:ext cx="2501716" cy="398780"/>
            </a:xfrm>
            <a:prstGeom prst="roundRect">
              <a:avLst>
                <a:gd name="adj" fmla="val 18483"/>
              </a:avLst>
            </a:prstGeom>
            <a:solidFill>
              <a:srgbClr val="F2F2F2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函数调用过程</a:t>
              </a:r>
              <a:endParaRPr lang="zh-CN" altLang="en-US" sz="14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箭头: 右 15"/>
            <p:cNvSpPr/>
            <p:nvPr/>
          </p:nvSpPr>
          <p:spPr bwMode="auto">
            <a:xfrm>
              <a:off x="5175840" y="3352594"/>
              <a:ext cx="863691" cy="93969"/>
            </a:xfrm>
            <a:prstGeom prst="rightArrow">
              <a:avLst>
                <a:gd name="adj1" fmla="val 36485"/>
                <a:gd name="adj2" fmla="val 222317"/>
              </a:avLst>
            </a:prstGeom>
            <a:solidFill>
              <a:srgbClr val="006EB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07949" y="915209"/>
            <a:ext cx="8928101" cy="183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静态调用图实验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以无人机客户机程序为例，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静态抽取的调用图（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callgraph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）表示了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客户机程序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函数组成、调用关系。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调用图工具介绍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pycallgraph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 + 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graphviz</a:t>
            </a:r>
            <a:endParaRPr lang="zh-CN" altLang="en-US" sz="1600" b="1" kern="10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pycallgraph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在代码每次进入或离开函数时回调调试函数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sys.set_trace()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，以此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跟踪每个调用函数的名称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、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被调用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函数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名称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、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函数花费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时间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、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调用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次数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等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信息</a:t>
            </a:r>
            <a:endParaRPr kumimoji="0" lang="en-US" altLang="zh-CN" sz="1600" i="0" kern="100" cap="none" spc="0" normalizeH="0" baseline="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pycallgraph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生成</a:t>
            </a:r>
            <a:r>
              <a:rPr lang="en-US" altLang="zh-CN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DOT</a:t>
            </a:r>
            <a:r>
              <a:rPr lang="zh-CN" altLang="en-US" sz="16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文件，输入图形可视化软件graphviz中得到代码运行结构图</a:t>
            </a:r>
            <a:endParaRPr lang="zh-CN" altLang="en-US" sz="1600" b="1" kern="10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rcRect l="474" t="1969" r="667" b="7870"/>
          <a:stretch>
            <a:fillRect/>
          </a:stretch>
        </p:blipFill>
        <p:spPr>
          <a:xfrm>
            <a:off x="4346575" y="3172460"/>
            <a:ext cx="3776345" cy="3058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: 圆角 37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565275" y="6451600"/>
            <a:ext cx="3088640" cy="317500"/>
          </a:xfrm>
          <a:prstGeom prst="roundRect">
            <a:avLst>
              <a:gd name="adj" fmla="val 18483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本次运行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中的调用关系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37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705350" y="6445250"/>
            <a:ext cx="3088005" cy="317500"/>
          </a:xfrm>
          <a:prstGeom prst="roundRect">
            <a:avLst>
              <a:gd name="adj" fmla="val 18483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包含调用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次数、时序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2665" y="3868420"/>
            <a:ext cx="1805305" cy="609600"/>
            <a:chOff x="1198" y="5097"/>
            <a:chExt cx="6609" cy="22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" y="5097"/>
              <a:ext cx="2448" cy="223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" y="5751"/>
              <a:ext cx="4188" cy="1080"/>
            </a:xfrm>
            <a:prstGeom prst="rect">
              <a:avLst/>
            </a:prstGeom>
          </p:spPr>
        </p:pic>
      </p:grpSp>
      <p:cxnSp>
        <p:nvCxnSpPr>
          <p:cNvPr id="4" name="直接箭头连接符 3"/>
          <p:cNvCxnSpPr/>
          <p:nvPr/>
        </p:nvCxnSpPr>
        <p:spPr>
          <a:xfrm>
            <a:off x="2069465" y="3688080"/>
            <a:ext cx="635" cy="33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2068195" y="4368165"/>
            <a:ext cx="635" cy="342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9" name="组合 8"/>
          <p:cNvGrpSpPr/>
          <p:nvPr/>
        </p:nvGrpSpPr>
        <p:grpSpPr>
          <a:xfrm>
            <a:off x="1024890" y="5393690"/>
            <a:ext cx="2073910" cy="829945"/>
            <a:chOff x="918" y="7539"/>
            <a:chExt cx="3266" cy="13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rcRect r="13849" b="5632"/>
            <a:stretch>
              <a:fillRect/>
            </a:stretch>
          </p:blipFill>
          <p:spPr>
            <a:xfrm>
              <a:off x="918" y="7539"/>
              <a:ext cx="1355" cy="130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8" y="7893"/>
              <a:ext cx="1886" cy="62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2068830" y="5210175"/>
            <a:ext cx="635" cy="337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圆角矩形 18"/>
          <p:cNvSpPr/>
          <p:nvPr/>
        </p:nvSpPr>
        <p:spPr>
          <a:xfrm>
            <a:off x="1038225" y="4796155"/>
            <a:ext cx="2060575" cy="3454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p>
            <a:pPr lvl="0" algn="ctr" fontAlgn="base">
              <a:buClrTx/>
              <a:buSzTx/>
              <a:buFont typeface="Arial" panose="020B0604020202090204" pitchFamily="34" charset="0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DOT、JSON、GDF文件</a:t>
            </a:r>
            <a:endParaRPr lang="zh-CN" sz="1400" b="1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545590" y="3256915"/>
            <a:ext cx="1047115" cy="3454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p>
            <a:pPr lvl="0" algn="ctr" fontAlgn="base">
              <a:buClrTx/>
              <a:buSzTx/>
              <a:buFont typeface="Arial" panose="020B0604020202090204" pitchFamily="34" charset="0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程序代码</a:t>
            </a:r>
            <a:endParaRPr lang="zh-CN" sz="1400" b="1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/>
          <p:cNvCxnSpPr>
            <a:stCxn id="7" idx="3"/>
            <a:endCxn id="101" idx="1"/>
          </p:cNvCxnSpPr>
          <p:nvPr/>
        </p:nvCxnSpPr>
        <p:spPr>
          <a:xfrm flipV="1">
            <a:off x="3098800" y="4701540"/>
            <a:ext cx="1247775" cy="1114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文本框 19"/>
          <p:cNvSpPr txBox="1"/>
          <p:nvPr/>
        </p:nvSpPr>
        <p:spPr>
          <a:xfrm>
            <a:off x="3223895" y="5923915"/>
            <a:ext cx="2696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Code2flow</a:t>
            </a:r>
            <a:r>
              <a:rPr lang="zh-CN" altLang="en-US" sz="1400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输出代码流程图示例</a:t>
            </a:r>
            <a:endParaRPr lang="zh-CN" altLang="en-US" sz="1400" kern="100" noProof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49" y="915209"/>
            <a:ext cx="8928101" cy="150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（动态调用图实验）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使用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pycallgraph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 + 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graphviz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在实机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板子上抽取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正常飞行的静态调用图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截屏2024-03-20 10.56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266950"/>
            <a:ext cx="7734300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7"/>
          <p:cNvSpPr txBox="1"/>
          <p:nvPr/>
        </p:nvSpPr>
        <p:spPr>
          <a:xfrm>
            <a:off x="5690656" y="124472"/>
            <a:ext cx="32746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代码执行层安全</a:t>
            </a:r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8"/>
          <p:cNvSpPr/>
          <p:nvPr/>
        </p:nvSpPr>
        <p:spPr>
          <a:xfrm>
            <a:off x="107950" y="915035"/>
            <a:ext cx="8928100" cy="57067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None/>
              <a:defRPr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+mn-ea"/>
              </a:rPr>
              <a:t>代码执行层安全约束</a:t>
            </a:r>
            <a:endParaRPr lang="en-US" altLang="zh-CN" sz="16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下一步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计划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对比静态调用图工具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C</a:t>
            </a:r>
            <a:r>
              <a:rPr lang="zh-CN" altLang="en-US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ode2flow和</a:t>
            </a:r>
            <a:r>
              <a:rPr lang="en-US" altLang="zh-CN" sz="1600" b="1" kern="100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  <a:sym typeface="+mn-ea"/>
              </a:rPr>
              <a:t>PyCG(Salis V, Sotiropoulos T, Louridas P, et al. Pycg: Practical call graph generation in python[C]//2021 IEEE/ACM 43rd International Conference on Software Engineering (ICSE). IEEE, 2021: 1646-1657.)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进行memory_profiler分析内存消耗、pyt*、Pyre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数据流分析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Bai Jamjuree" pitchFamily="2" charset="-34"/>
              </a:rPr>
              <a:t>分析采集数据构建约束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Courier New" panose="02070409020205090404" pitchFamily="49" charset="0"/>
              <a:buChar char="o"/>
              <a:defRPr/>
            </a:pP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Bai Jamjuree" pitchFamily="2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PLACING_PICTURE_USER_VIEWPORT" val="{&quot;height&quot;:6139,&quot;width&quot;:8014}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WPS 文字</Application>
  <PresentationFormat>On-screen Show (4:3)</PresentationFormat>
  <Paragraphs>156</Paragraphs>
  <Slides>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Courier New</vt:lpstr>
      <vt:lpstr>Times New Roman</vt:lpstr>
      <vt:lpstr>Bai Jamjuree</vt:lpstr>
      <vt:lpstr>Cambria</vt:lpstr>
      <vt:lpstr>宋体</vt:lpstr>
      <vt:lpstr>Arial Unicode MS</vt:lpstr>
      <vt:lpstr>等线</vt:lpstr>
      <vt:lpstr>汉仪中等线KW</vt:lpstr>
      <vt:lpstr>苹方-简</vt:lpstr>
      <vt:lpstr>Maku Bold</vt:lpstr>
      <vt:lpstr>Maku</vt:lpstr>
      <vt:lpstr>Arial</vt:lpstr>
      <vt:lpstr>黑体</vt:lpstr>
      <vt:lpstr>汉仪中黑KW</vt:lpstr>
      <vt:lpstr>Bai Jamjuree</vt:lpstr>
      <vt:lpstr>微软雅黑</vt:lpstr>
      <vt:lpstr>黑体</vt:lpstr>
      <vt:lpstr>2_Office 主题</vt:lpstr>
      <vt:lpstr>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振中</dc:creator>
  <cp:lastModifiedBy>宋阳子</cp:lastModifiedBy>
  <cp:revision>6503</cp:revision>
  <dcterms:created xsi:type="dcterms:W3CDTF">2024-03-20T05:16:13Z</dcterms:created>
  <dcterms:modified xsi:type="dcterms:W3CDTF">2024-03-20T05:16:13Z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3B08F5A9E2E17BD31D71FA657BFB1485_43</vt:lpwstr>
  </property>
  <property fmtid="{D5CDD505-2E9C-101B-9397-08002B2CF9AE}" pid="3" name="KSOProductBuildVer">
    <vt:lpwstr>2052-6.4.0.8550</vt:lpwstr>
  </property>
</Properties>
</file>