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72" r:id="rId4"/>
    <p:sldId id="259" r:id="rId5"/>
    <p:sldId id="271" r:id="rId6"/>
    <p:sldId id="262" r:id="rId7"/>
    <p:sldId id="267" r:id="rId8"/>
    <p:sldId id="268" r:id="rId9"/>
    <p:sldId id="260" r:id="rId10"/>
    <p:sldId id="269" r:id="rId11"/>
    <p:sldId id="263" r:id="rId12"/>
    <p:sldId id="264" r:id="rId13"/>
    <p:sldId id="261"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AC77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BBD1B90-292D-443B-843B-9F0EA88EE4D0}"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15509651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D1B90-292D-443B-843B-9F0EA88EE4D0}"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245250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D1B90-292D-443B-843B-9F0EA88EE4D0}"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410916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BD1B90-292D-443B-843B-9F0EA88EE4D0}"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130709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BBD1B90-292D-443B-843B-9F0EA88EE4D0}"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2021686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BBD1B90-292D-443B-843B-9F0EA88EE4D0}" type="datetimeFigureOut">
              <a:rPr lang="en-US" smtClean="0"/>
              <a:t>12/5/2022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3021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BBD1B90-292D-443B-843B-9F0EA88EE4D0}"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2E9F9-3DDB-4341-9D57-78D8A3115DA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8724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D1B90-292D-443B-843B-9F0EA88EE4D0}"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49280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D1B90-292D-443B-843B-9F0EA88EE4D0}"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233640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BBD1B90-292D-443B-843B-9F0EA88EE4D0}" type="datetimeFigureOut">
              <a:rPr lang="en-US" smtClean="0"/>
              <a:t>12/5/2022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68926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BBD1B90-292D-443B-843B-9F0EA88EE4D0}" type="datetimeFigureOut">
              <a:rPr lang="en-US" smtClean="0"/>
              <a:t>12/5/2022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8A2E9F9-3DDB-4341-9D57-78D8A3115DA1}" type="slidenum">
              <a:rPr lang="en-US" smtClean="0"/>
              <a:t>‹#›</a:t>
            </a:fld>
            <a:endParaRPr lang="en-US"/>
          </a:p>
        </p:txBody>
      </p:sp>
    </p:spTree>
    <p:extLst>
      <p:ext uri="{BB962C8B-B14F-4D97-AF65-F5344CB8AC3E}">
        <p14:creationId xmlns:p14="http://schemas.microsoft.com/office/powerpoint/2010/main" val="107825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BBD1B90-292D-443B-843B-9F0EA88EE4D0}" type="datetimeFigureOut">
              <a:rPr lang="en-US" smtClean="0"/>
              <a:t>12/5/2022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8A2E9F9-3DDB-4341-9D57-78D8A3115DA1}" type="slidenum">
              <a:rPr lang="en-US" smtClean="0"/>
              <a:t>‹#›</a:t>
            </a:fld>
            <a:endParaRPr lang="en-US"/>
          </a:p>
        </p:txBody>
      </p:sp>
    </p:spTree>
    <p:extLst>
      <p:ext uri="{BB962C8B-B14F-4D97-AF65-F5344CB8AC3E}">
        <p14:creationId xmlns:p14="http://schemas.microsoft.com/office/powerpoint/2010/main" val="366475626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6ED4-4445-01F5-0A9F-558BAFB655A6}"/>
              </a:ext>
            </a:extLst>
          </p:cNvPr>
          <p:cNvSpPr>
            <a:spLocks noGrp="1"/>
          </p:cNvSpPr>
          <p:nvPr>
            <p:ph type="ctrTitle"/>
          </p:nvPr>
        </p:nvSpPr>
        <p:spPr>
          <a:xfrm>
            <a:off x="1524000" y="484875"/>
            <a:ext cx="8958606" cy="1224911"/>
          </a:xfrm>
        </p:spPr>
        <p:txBody>
          <a:bodyPr>
            <a:normAutofit fontScale="90000"/>
          </a:bodyPr>
          <a:lstStyle/>
          <a:p>
            <a:r>
              <a:rPr lang="en-US" dirty="0"/>
              <a:t>Recommend awaiting areas for FOOD DELIVERS</a:t>
            </a:r>
          </a:p>
        </p:txBody>
      </p:sp>
      <p:sp>
        <p:nvSpPr>
          <p:cNvPr id="3" name="Subtitle 2">
            <a:extLst>
              <a:ext uri="{FF2B5EF4-FFF2-40B4-BE49-F238E27FC236}">
                <a16:creationId xmlns:a16="http://schemas.microsoft.com/office/drawing/2014/main" id="{AC2209FF-8DB8-61AB-BA36-D0112795E026}"/>
              </a:ext>
            </a:extLst>
          </p:cNvPr>
          <p:cNvSpPr>
            <a:spLocks noGrp="1"/>
          </p:cNvSpPr>
          <p:nvPr>
            <p:ph type="subTitle" idx="1"/>
          </p:nvPr>
        </p:nvSpPr>
        <p:spPr>
          <a:xfrm>
            <a:off x="1524000" y="3429000"/>
            <a:ext cx="9144000" cy="1224911"/>
          </a:xfrm>
        </p:spPr>
        <p:txBody>
          <a:bodyPr>
            <a:normAutofit fontScale="92500" lnSpcReduction="20000"/>
          </a:bodyPr>
          <a:lstStyle/>
          <a:p>
            <a:r>
              <a:rPr lang="en-US" dirty="0">
                <a:solidFill>
                  <a:srgbClr val="2D3B45"/>
                </a:solidFill>
                <a:latin typeface="Lato Extended"/>
              </a:rPr>
              <a:t>Problem Statement:</a:t>
            </a:r>
          </a:p>
          <a:p>
            <a:r>
              <a:rPr lang="en-US" dirty="0">
                <a:solidFill>
                  <a:srgbClr val="2D3B45"/>
                </a:solidFill>
                <a:latin typeface="Lato Extended"/>
              </a:rPr>
              <a:t>During dashers’ (delivers work for </a:t>
            </a:r>
            <a:r>
              <a:rPr lang="en-US" dirty="0" err="1">
                <a:solidFill>
                  <a:srgbClr val="2D3B45"/>
                </a:solidFill>
                <a:latin typeface="Lato Extended"/>
              </a:rPr>
              <a:t>Doordash</a:t>
            </a:r>
            <a:r>
              <a:rPr lang="en-US" dirty="0">
                <a:solidFill>
                  <a:srgbClr val="2D3B45"/>
                </a:solidFill>
                <a:latin typeface="Lato Extended"/>
              </a:rPr>
              <a:t>) daily work, they pick up items from the restaurant and deliver the items to the customers. However, dashers are not assigned to any rest or awaiting area during their idle time.</a:t>
            </a:r>
          </a:p>
        </p:txBody>
      </p:sp>
      <p:sp>
        <p:nvSpPr>
          <p:cNvPr id="7" name="TextBox 6">
            <a:extLst>
              <a:ext uri="{FF2B5EF4-FFF2-40B4-BE49-F238E27FC236}">
                <a16:creationId xmlns:a16="http://schemas.microsoft.com/office/drawing/2014/main" id="{43B25DC4-7D1D-D8DC-4D06-2671273F2538}"/>
              </a:ext>
            </a:extLst>
          </p:cNvPr>
          <p:cNvSpPr txBox="1"/>
          <p:nvPr/>
        </p:nvSpPr>
        <p:spPr>
          <a:xfrm>
            <a:off x="1952918" y="4788186"/>
            <a:ext cx="8286161" cy="707886"/>
          </a:xfrm>
          <a:prstGeom prst="rect">
            <a:avLst/>
          </a:prstGeom>
          <a:noFill/>
        </p:spPr>
        <p:txBody>
          <a:bodyPr wrap="square">
            <a:spAutoFit/>
          </a:bodyPr>
          <a:lstStyle/>
          <a:p>
            <a:pPr algn="ctr"/>
            <a:r>
              <a:rPr lang="en-US" sz="2000" dirty="0">
                <a:solidFill>
                  <a:srgbClr val="2D3B45"/>
                </a:solidFill>
                <a:latin typeface="Lato Extended"/>
              </a:rPr>
              <a:t>Data Source:</a:t>
            </a:r>
          </a:p>
          <a:p>
            <a:pPr algn="ctr"/>
            <a:r>
              <a:rPr lang="en-US" sz="2000" dirty="0"/>
              <a:t>https://www.kaggle.com/datasets/polartech/doordash-restaurant-data</a:t>
            </a:r>
          </a:p>
        </p:txBody>
      </p:sp>
      <p:sp>
        <p:nvSpPr>
          <p:cNvPr id="4" name="TextBox 3">
            <a:extLst>
              <a:ext uri="{FF2B5EF4-FFF2-40B4-BE49-F238E27FC236}">
                <a16:creationId xmlns:a16="http://schemas.microsoft.com/office/drawing/2014/main" id="{DD2FE3B3-2726-439D-A3C3-C4DAA63283FD}"/>
              </a:ext>
            </a:extLst>
          </p:cNvPr>
          <p:cNvSpPr txBox="1"/>
          <p:nvPr/>
        </p:nvSpPr>
        <p:spPr>
          <a:xfrm>
            <a:off x="2235723" y="5656082"/>
            <a:ext cx="7720552" cy="984885"/>
          </a:xfrm>
          <a:prstGeom prst="rect">
            <a:avLst/>
          </a:prstGeom>
          <a:noFill/>
        </p:spPr>
        <p:txBody>
          <a:bodyPr wrap="square" rtlCol="0">
            <a:spAutoFit/>
          </a:bodyPr>
          <a:lstStyle/>
          <a:p>
            <a:pPr algn="ctr"/>
            <a:r>
              <a:rPr lang="en-US" sz="2000" dirty="0">
                <a:solidFill>
                  <a:srgbClr val="2D3B45"/>
                </a:solidFill>
                <a:latin typeface="Lato Extended"/>
              </a:rPr>
              <a:t>Team Members:</a:t>
            </a:r>
          </a:p>
          <a:p>
            <a:pPr algn="ctr"/>
            <a:r>
              <a:rPr lang="en-US" sz="2000" dirty="0"/>
              <a:t>Yizhan Li,  </a:t>
            </a:r>
            <a:r>
              <a:rPr lang="en-US" sz="2000" dirty="0" err="1"/>
              <a:t>Tongyan</a:t>
            </a:r>
            <a:r>
              <a:rPr lang="en-US" sz="2000" dirty="0"/>
              <a:t> Feng</a:t>
            </a:r>
          </a:p>
          <a:p>
            <a:pPr algn="ctr"/>
            <a:endParaRPr lang="en-US" dirty="0"/>
          </a:p>
        </p:txBody>
      </p:sp>
      <p:pic>
        <p:nvPicPr>
          <p:cNvPr id="6" name="Picture 5">
            <a:extLst>
              <a:ext uri="{FF2B5EF4-FFF2-40B4-BE49-F238E27FC236}">
                <a16:creationId xmlns:a16="http://schemas.microsoft.com/office/drawing/2014/main" id="{6322A2FE-8836-18FA-BF47-779B0F0AB2F0}"/>
              </a:ext>
            </a:extLst>
          </p:cNvPr>
          <p:cNvPicPr>
            <a:picLocks noChangeAspect="1"/>
          </p:cNvPicPr>
          <p:nvPr/>
        </p:nvPicPr>
        <p:blipFill>
          <a:blip r:embed="rId2"/>
          <a:stretch>
            <a:fillRect/>
          </a:stretch>
        </p:blipFill>
        <p:spPr>
          <a:xfrm>
            <a:off x="2654283" y="2012998"/>
            <a:ext cx="1352109" cy="1118683"/>
          </a:xfrm>
          <a:prstGeom prst="rect">
            <a:avLst/>
          </a:prstGeom>
        </p:spPr>
      </p:pic>
      <p:pic>
        <p:nvPicPr>
          <p:cNvPr id="9" name="Picture 8">
            <a:extLst>
              <a:ext uri="{FF2B5EF4-FFF2-40B4-BE49-F238E27FC236}">
                <a16:creationId xmlns:a16="http://schemas.microsoft.com/office/drawing/2014/main" id="{B86CC09C-1716-0B75-B2CE-9A5F6DF473B6}"/>
              </a:ext>
            </a:extLst>
          </p:cNvPr>
          <p:cNvPicPr>
            <a:picLocks noChangeAspect="1"/>
          </p:cNvPicPr>
          <p:nvPr/>
        </p:nvPicPr>
        <p:blipFill>
          <a:blip r:embed="rId3"/>
          <a:stretch>
            <a:fillRect/>
          </a:stretch>
        </p:blipFill>
        <p:spPr>
          <a:xfrm>
            <a:off x="4536380" y="2015941"/>
            <a:ext cx="1142753" cy="1112793"/>
          </a:xfrm>
          <a:prstGeom prst="rect">
            <a:avLst/>
          </a:prstGeom>
        </p:spPr>
      </p:pic>
      <p:pic>
        <p:nvPicPr>
          <p:cNvPr id="11" name="Picture 10">
            <a:extLst>
              <a:ext uri="{FF2B5EF4-FFF2-40B4-BE49-F238E27FC236}">
                <a16:creationId xmlns:a16="http://schemas.microsoft.com/office/drawing/2014/main" id="{C58D48E7-2DB1-98F8-CC65-313D4369B803}"/>
              </a:ext>
            </a:extLst>
          </p:cNvPr>
          <p:cNvPicPr>
            <a:picLocks noChangeAspect="1"/>
          </p:cNvPicPr>
          <p:nvPr/>
        </p:nvPicPr>
        <p:blipFill>
          <a:blip r:embed="rId4"/>
          <a:stretch>
            <a:fillRect/>
          </a:stretch>
        </p:blipFill>
        <p:spPr>
          <a:xfrm>
            <a:off x="6209121" y="2010052"/>
            <a:ext cx="1352109" cy="1124573"/>
          </a:xfrm>
          <a:prstGeom prst="rect">
            <a:avLst/>
          </a:prstGeom>
        </p:spPr>
      </p:pic>
      <p:pic>
        <p:nvPicPr>
          <p:cNvPr id="13" name="Picture 12">
            <a:extLst>
              <a:ext uri="{FF2B5EF4-FFF2-40B4-BE49-F238E27FC236}">
                <a16:creationId xmlns:a16="http://schemas.microsoft.com/office/drawing/2014/main" id="{3C7A5971-A266-BA5B-ACF8-5D6A361537C0}"/>
              </a:ext>
            </a:extLst>
          </p:cNvPr>
          <p:cNvPicPr>
            <a:picLocks noChangeAspect="1"/>
          </p:cNvPicPr>
          <p:nvPr/>
        </p:nvPicPr>
        <p:blipFill>
          <a:blip r:embed="rId5"/>
          <a:stretch>
            <a:fillRect/>
          </a:stretch>
        </p:blipFill>
        <p:spPr>
          <a:xfrm>
            <a:off x="8151975" y="2015675"/>
            <a:ext cx="1142753" cy="1090612"/>
          </a:xfrm>
          <a:prstGeom prst="rect">
            <a:avLst/>
          </a:prstGeom>
        </p:spPr>
      </p:pic>
    </p:spTree>
    <p:extLst>
      <p:ext uri="{BB962C8B-B14F-4D97-AF65-F5344CB8AC3E}">
        <p14:creationId xmlns:p14="http://schemas.microsoft.com/office/powerpoint/2010/main" val="162991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1CD2D0-8BD2-2D09-F6BE-341DCA73FAB3}"/>
              </a:ext>
            </a:extLst>
          </p:cNvPr>
          <p:cNvPicPr>
            <a:picLocks noChangeAspect="1"/>
          </p:cNvPicPr>
          <p:nvPr/>
        </p:nvPicPr>
        <p:blipFill>
          <a:blip r:embed="rId2"/>
          <a:stretch>
            <a:fillRect/>
          </a:stretch>
        </p:blipFill>
        <p:spPr>
          <a:xfrm>
            <a:off x="519478" y="2344572"/>
            <a:ext cx="4896607" cy="3141828"/>
          </a:xfrm>
          <a:prstGeom prst="rect">
            <a:avLst/>
          </a:prstGeom>
        </p:spPr>
      </p:pic>
      <p:sp>
        <p:nvSpPr>
          <p:cNvPr id="2" name="Title 1">
            <a:extLst>
              <a:ext uri="{FF2B5EF4-FFF2-40B4-BE49-F238E27FC236}">
                <a16:creationId xmlns:a16="http://schemas.microsoft.com/office/drawing/2014/main" id="{95BA9377-2ADB-7D28-A6B1-68665036B6FA}"/>
              </a:ext>
            </a:extLst>
          </p:cNvPr>
          <p:cNvSpPr>
            <a:spLocks noGrp="1"/>
          </p:cNvSpPr>
          <p:nvPr>
            <p:ph type="title"/>
          </p:nvPr>
        </p:nvSpPr>
        <p:spPr/>
        <p:txBody>
          <a:bodyPr/>
          <a:lstStyle/>
          <a:p>
            <a:r>
              <a:rPr lang="en-US" dirty="0"/>
              <a:t>Candidates considering joint orders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AB62DA-D369-C627-F1BE-CBC0677C9C15}"/>
                  </a:ext>
                </a:extLst>
              </p:cNvPr>
              <p:cNvSpPr>
                <a:spLocks noGrp="1"/>
              </p:cNvSpPr>
              <p:nvPr>
                <p:ph idx="1"/>
              </p:nvPr>
            </p:nvSpPr>
            <p:spPr>
              <a:xfrm>
                <a:off x="5341980" y="2344572"/>
                <a:ext cx="6330541" cy="4009094"/>
              </a:xfrm>
            </p:spPr>
            <p:txBody>
              <a:bodyPr>
                <a:normAutofit lnSpcReduction="10000"/>
              </a:bodyPr>
              <a:lstStyle/>
              <a:p>
                <a:r>
                  <a:rPr lang="en-US" dirty="0"/>
                  <a:t>When the joint orders appear, the start point of the route should be at the middle of major and minor restaurants.</a:t>
                </a:r>
              </a:p>
              <a:p>
                <a:r>
                  <a:rPr lang="en-US" dirty="0"/>
                  <a:t>When there is no joint order, the start point of the route should be closer to the major restaurants, for they have larger amount (84:40).</a:t>
                </a:r>
              </a:p>
              <a:p>
                <a:r>
                  <a:rPr lang="en-US" dirty="0"/>
                  <a:t>Shifting rate: </a:t>
                </a:r>
                <a14:m>
                  <m:oMath xmlns:m="http://schemas.openxmlformats.org/officeDocument/2006/math">
                    <m:f>
                      <m:fPr>
                        <m:ctrlPr>
                          <a:rPr lang="en-US" b="0" i="1" smtClean="0">
                            <a:latin typeface="Cambria Math" panose="02040503050406030204" pitchFamily="18" charset="0"/>
                          </a:rPr>
                        </m:ctrlPr>
                      </m:fPr>
                      <m:num>
                        <m:r>
                          <a:rPr lang="en-US">
                            <a:latin typeface="Cambria Math" panose="02040503050406030204" pitchFamily="18" charset="0"/>
                          </a:rPr>
                          <m:t>8</m:t>
                        </m:r>
                        <m:r>
                          <a:rPr lang="en-US" b="0" i="0" smtClean="0">
                            <a:latin typeface="Cambria Math" panose="02040503050406030204" pitchFamily="18" charset="0"/>
                          </a:rPr>
                          <m:t>4</m:t>
                        </m:r>
                      </m:num>
                      <m:den>
                        <m:r>
                          <a:rPr lang="en-US" b="0" i="0" smtClean="0">
                            <a:latin typeface="Cambria Math" panose="02040503050406030204" pitchFamily="18" charset="0"/>
                          </a:rPr>
                          <m:t>124</m:t>
                        </m:r>
                      </m:den>
                    </m:f>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84</m:t>
                                </m:r>
                              </m:num>
                              <m:den>
                                <m:r>
                                  <a:rPr lang="en-US" b="0" i="1" smtClean="0">
                                    <a:latin typeface="Cambria Math" panose="02040503050406030204" pitchFamily="18" charset="0"/>
                                  </a:rPr>
                                  <m:t>124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×0.645</m:t>
                        </m:r>
                      </m:e>
                    </m:d>
                    <m:r>
                      <a:rPr lang="en-US" b="0" i="1" smtClean="0">
                        <a:latin typeface="Cambria Math" panose="02040503050406030204" pitchFamily="18" charset="0"/>
                        <a:ea typeface="Cambria Math" panose="02040503050406030204" pitchFamily="18" charset="0"/>
                      </a:rPr>
                      <m:t>−0.5=0.063</m:t>
                    </m:r>
                  </m:oMath>
                </a14:m>
                <a:endParaRPr lang="en-US" dirty="0"/>
              </a:p>
              <a:p>
                <a:r>
                  <a:rPr lang="en-US" dirty="0"/>
                  <a:t>The candidate points should be 6.3% shifted towards major candidates.</a:t>
                </a:r>
              </a:p>
              <a:p>
                <a:r>
                  <a:rPr lang="en-US" dirty="0"/>
                  <a:t>Candidate locations (shifted candidates):</a:t>
                </a:r>
                <a:r>
                  <a:rPr lang="en-US" b="0" dirty="0"/>
                  <a:t>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𝑚𝑎𝑗𝑜𝑟</m:t>
                      </m:r>
                      <m:r>
                        <a:rPr lang="en-US" b="0" i="1" smtClean="0">
                          <a:latin typeface="Cambria Math" panose="02040503050406030204" pitchFamily="18" charset="0"/>
                        </a:rPr>
                        <m:t> </m:t>
                      </m:r>
                      <m:r>
                        <a:rPr lang="en-US" b="0" i="1" smtClean="0">
                          <a:latin typeface="Cambria Math" panose="02040503050406030204" pitchFamily="18" charset="0"/>
                        </a:rPr>
                        <m:t>𝑐𝑎𝑛𝑑𝑖𝑑𝑎𝑡𝑒𝑠</m:t>
                      </m:r>
                      <m:r>
                        <a:rPr lang="en-US" b="0" i="1" smtClean="0">
                          <a:latin typeface="Cambria Math" panose="02040503050406030204" pitchFamily="18" charset="0"/>
                        </a:rPr>
                        <m:t>∗56.3%+</m:t>
                      </m:r>
                      <m:r>
                        <a:rPr lang="en-US" b="0" i="1" smtClean="0">
                          <a:latin typeface="Cambria Math" panose="02040503050406030204" pitchFamily="18" charset="0"/>
                        </a:rPr>
                        <m:t>𝑚𝑖𝑛𝑜𝑟</m:t>
                      </m:r>
                      <m:r>
                        <a:rPr lang="en-US" b="0" i="1" smtClean="0">
                          <a:latin typeface="Cambria Math" panose="02040503050406030204" pitchFamily="18" charset="0"/>
                        </a:rPr>
                        <m:t> </m:t>
                      </m:r>
                      <m:r>
                        <a:rPr lang="en-US" b="0" i="1" smtClean="0">
                          <a:latin typeface="Cambria Math" panose="02040503050406030204" pitchFamily="18" charset="0"/>
                        </a:rPr>
                        <m:t>𝑐𝑎𝑛𝑑𝑖𝑑𝑎𝑡𝑒𝑠</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1−56.3%</m:t>
                          </m:r>
                        </m:e>
                      </m:d>
                    </m:oMath>
                  </m:oMathPara>
                </a14:m>
                <a:endParaRPr lang="en-US" dirty="0"/>
              </a:p>
              <a:p>
                <a:pPr>
                  <a:buFont typeface="Wingdings" panose="05000000000000000000" pitchFamily="2" charset="2"/>
                  <a:buChar char="è"/>
                </a:pPr>
                <a:r>
                  <a:rPr lang="en-US" dirty="0">
                    <a:sym typeface="Wingdings" panose="05000000000000000000" pitchFamily="2" charset="2"/>
                  </a:rPr>
                  <a:t>  40.689, -73.940;    40.695, -73.931;    40.689, -73.924</a:t>
                </a:r>
              </a:p>
              <a:p>
                <a:pPr>
                  <a:buFont typeface="Wingdings" panose="05000000000000000000" pitchFamily="2" charset="2"/>
                  <a:buChar char="è"/>
                </a:pPr>
                <a:endParaRPr lang="en-US" dirty="0"/>
              </a:p>
              <a:p>
                <a:endParaRPr lang="en-US" dirty="0"/>
              </a:p>
            </p:txBody>
          </p:sp>
        </mc:Choice>
        <mc:Fallback xmlns="">
          <p:sp>
            <p:nvSpPr>
              <p:cNvPr id="3" name="Content Placeholder 2">
                <a:extLst>
                  <a:ext uri="{FF2B5EF4-FFF2-40B4-BE49-F238E27FC236}">
                    <a16:creationId xmlns:a16="http://schemas.microsoft.com/office/drawing/2014/main" id="{B6AB62DA-D369-C627-F1BE-CBC0677C9C15}"/>
                  </a:ext>
                </a:extLst>
              </p:cNvPr>
              <p:cNvSpPr>
                <a:spLocks noGrp="1" noRot="1" noChangeAspect="1" noMove="1" noResize="1" noEditPoints="1" noAdjustHandles="1" noChangeArrowheads="1" noChangeShapeType="1" noTextEdit="1"/>
              </p:cNvSpPr>
              <p:nvPr>
                <p:ph idx="1"/>
              </p:nvPr>
            </p:nvSpPr>
            <p:spPr>
              <a:xfrm>
                <a:off x="5341980" y="2344572"/>
                <a:ext cx="6330541" cy="4009094"/>
              </a:xfrm>
              <a:blipFill>
                <a:blip r:embed="rId3"/>
                <a:stretch>
                  <a:fillRect l="-577" t="-1522"/>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A0C235E1-9265-F400-F548-A2DD30BA74C9}"/>
              </a:ext>
            </a:extLst>
          </p:cNvPr>
          <p:cNvSpPr/>
          <p:nvPr/>
        </p:nvSpPr>
        <p:spPr>
          <a:xfrm>
            <a:off x="2573519" y="4278974"/>
            <a:ext cx="254524" cy="697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D14C312-38EA-F0FF-CE0A-5CA2C7C641A7}"/>
              </a:ext>
            </a:extLst>
          </p:cNvPr>
          <p:cNvSpPr txBox="1"/>
          <p:nvPr/>
        </p:nvSpPr>
        <p:spPr>
          <a:xfrm>
            <a:off x="1268408" y="3078645"/>
            <a:ext cx="2813398" cy="1200329"/>
          </a:xfrm>
          <a:prstGeom prst="rect">
            <a:avLst/>
          </a:prstGeom>
          <a:solidFill>
            <a:srgbClr val="FAC777">
              <a:alpha val="40000"/>
            </a:srgbClr>
          </a:solidFill>
        </p:spPr>
        <p:txBody>
          <a:bodyPr wrap="square" rtlCol="0">
            <a:spAutoFit/>
          </a:bodyPr>
          <a:lstStyle/>
          <a:p>
            <a:pPr algn="ctr"/>
            <a:r>
              <a:rPr lang="en-US" dirty="0"/>
              <a:t>Probability to have 2 orders from different groups within 2 minutes time interval:</a:t>
            </a:r>
          </a:p>
          <a:p>
            <a:pPr algn="ctr"/>
            <a:r>
              <a:rPr lang="en-US" dirty="0"/>
              <a:t>0.645</a:t>
            </a:r>
          </a:p>
        </p:txBody>
      </p:sp>
    </p:spTree>
    <p:extLst>
      <p:ext uri="{BB962C8B-B14F-4D97-AF65-F5344CB8AC3E}">
        <p14:creationId xmlns:p14="http://schemas.microsoft.com/office/powerpoint/2010/main" val="406541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9E33-7DF7-A87B-87BC-A2304B8C844E}"/>
              </a:ext>
            </a:extLst>
          </p:cNvPr>
          <p:cNvSpPr>
            <a:spLocks noGrp="1"/>
          </p:cNvSpPr>
          <p:nvPr>
            <p:ph type="title"/>
          </p:nvPr>
        </p:nvSpPr>
        <p:spPr/>
        <p:txBody>
          <a:bodyPr/>
          <a:lstStyle/>
          <a:p>
            <a:r>
              <a:rPr lang="en-US" dirty="0"/>
              <a:t>Service area analysis</a:t>
            </a:r>
          </a:p>
        </p:txBody>
      </p:sp>
      <p:sp>
        <p:nvSpPr>
          <p:cNvPr id="3" name="Content Placeholder 2">
            <a:extLst>
              <a:ext uri="{FF2B5EF4-FFF2-40B4-BE49-F238E27FC236}">
                <a16:creationId xmlns:a16="http://schemas.microsoft.com/office/drawing/2014/main" id="{6C5F319F-2F39-78B9-8B12-B990B27ADF8C}"/>
              </a:ext>
            </a:extLst>
          </p:cNvPr>
          <p:cNvSpPr>
            <a:spLocks noGrp="1"/>
          </p:cNvSpPr>
          <p:nvPr>
            <p:ph idx="1"/>
          </p:nvPr>
        </p:nvSpPr>
        <p:spPr>
          <a:xfrm>
            <a:off x="6862712" y="2638044"/>
            <a:ext cx="3959259" cy="3743902"/>
          </a:xfrm>
        </p:spPr>
        <p:txBody>
          <a:bodyPr>
            <a:normAutofit/>
          </a:bodyPr>
          <a:lstStyle/>
          <a:p>
            <a:r>
              <a:rPr lang="en-US" dirty="0"/>
              <a:t>As the candidates for major and minor are too biased, we only conduct service area analysis for the overall candidates and the shifted candidates.</a:t>
            </a:r>
          </a:p>
          <a:p>
            <a:pPr marL="0" indent="0">
              <a:buNone/>
            </a:pPr>
            <a:endParaRPr lang="en-US" dirty="0"/>
          </a:p>
          <a:p>
            <a:r>
              <a:rPr lang="en-US" dirty="0">
                <a:solidFill>
                  <a:srgbClr val="FFC000"/>
                </a:solidFill>
              </a:rPr>
              <a:t>Yellow points and area</a:t>
            </a:r>
            <a:r>
              <a:rPr lang="en-US" dirty="0"/>
              <a:t>:  overall candidates and its service area.</a:t>
            </a:r>
          </a:p>
          <a:p>
            <a:r>
              <a:rPr lang="en-US" dirty="0">
                <a:solidFill>
                  <a:srgbClr val="00B0F0"/>
                </a:solidFill>
              </a:rPr>
              <a:t>Blue points and area</a:t>
            </a:r>
            <a:r>
              <a:rPr lang="en-US" dirty="0"/>
              <a:t>:  shifted candidates and its service area.</a:t>
            </a:r>
          </a:p>
          <a:p>
            <a:r>
              <a:rPr lang="en-US" dirty="0">
                <a:solidFill>
                  <a:srgbClr val="00B050"/>
                </a:solidFill>
              </a:rPr>
              <a:t>Green points</a:t>
            </a:r>
            <a:r>
              <a:rPr lang="en-US" dirty="0"/>
              <a:t>: the restaurants</a:t>
            </a:r>
          </a:p>
          <a:p>
            <a:endParaRPr lang="en-US" dirty="0"/>
          </a:p>
          <a:p>
            <a:endParaRPr lang="en-US" dirty="0"/>
          </a:p>
        </p:txBody>
      </p:sp>
      <p:pic>
        <p:nvPicPr>
          <p:cNvPr id="7" name="Picture 6">
            <a:extLst>
              <a:ext uri="{FF2B5EF4-FFF2-40B4-BE49-F238E27FC236}">
                <a16:creationId xmlns:a16="http://schemas.microsoft.com/office/drawing/2014/main" id="{CDB8F026-FC78-27E8-7615-79558C23D015}"/>
              </a:ext>
            </a:extLst>
          </p:cNvPr>
          <p:cNvPicPr>
            <a:picLocks noChangeAspect="1"/>
          </p:cNvPicPr>
          <p:nvPr/>
        </p:nvPicPr>
        <p:blipFill>
          <a:blip r:embed="rId2"/>
          <a:stretch>
            <a:fillRect/>
          </a:stretch>
        </p:blipFill>
        <p:spPr>
          <a:xfrm>
            <a:off x="226614" y="2217869"/>
            <a:ext cx="6636097" cy="4580614"/>
          </a:xfrm>
          <a:prstGeom prst="rect">
            <a:avLst/>
          </a:prstGeom>
        </p:spPr>
      </p:pic>
    </p:spTree>
    <p:extLst>
      <p:ext uri="{BB962C8B-B14F-4D97-AF65-F5344CB8AC3E}">
        <p14:creationId xmlns:p14="http://schemas.microsoft.com/office/powerpoint/2010/main" val="369990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D56F-25C9-E525-DB23-08237685BA0A}"/>
              </a:ext>
            </a:extLst>
          </p:cNvPr>
          <p:cNvSpPr>
            <a:spLocks noGrp="1"/>
          </p:cNvSpPr>
          <p:nvPr>
            <p:ph type="title"/>
          </p:nvPr>
        </p:nvSpPr>
        <p:spPr/>
        <p:txBody>
          <a:bodyPr/>
          <a:lstStyle/>
          <a:p>
            <a:r>
              <a:rPr lang="en-US" dirty="0"/>
              <a:t>Final decisions</a:t>
            </a:r>
          </a:p>
        </p:txBody>
      </p:sp>
      <p:sp>
        <p:nvSpPr>
          <p:cNvPr id="3" name="Content Placeholder 2">
            <a:extLst>
              <a:ext uri="{FF2B5EF4-FFF2-40B4-BE49-F238E27FC236}">
                <a16:creationId xmlns:a16="http://schemas.microsoft.com/office/drawing/2014/main" id="{E08996CC-2A1E-2A9D-6566-F50F8C07B492}"/>
              </a:ext>
            </a:extLst>
          </p:cNvPr>
          <p:cNvSpPr>
            <a:spLocks noGrp="1"/>
          </p:cNvSpPr>
          <p:nvPr>
            <p:ph idx="1"/>
          </p:nvPr>
        </p:nvSpPr>
        <p:spPr>
          <a:xfrm>
            <a:off x="2231136" y="2432116"/>
            <a:ext cx="7729728" cy="4128940"/>
          </a:xfrm>
        </p:spPr>
        <p:txBody>
          <a:bodyPr>
            <a:normAutofit fontScale="92500"/>
          </a:bodyPr>
          <a:lstStyle/>
          <a:p>
            <a:r>
              <a:rPr lang="en-US" dirty="0"/>
              <a:t>To make the final decision: whether using the overall candidates or the shifted candidates, the team counted the number of restaurants outside the 2-minutes service are for each case.</a:t>
            </a:r>
          </a:p>
          <a:p>
            <a:r>
              <a:rPr lang="en-US" dirty="0"/>
              <a:t>For </a:t>
            </a:r>
            <a:r>
              <a:rPr lang="en-US" dirty="0">
                <a:solidFill>
                  <a:srgbClr val="FFC000"/>
                </a:solidFill>
              </a:rPr>
              <a:t>overall candidates</a:t>
            </a:r>
            <a:r>
              <a:rPr lang="en-US" dirty="0"/>
              <a:t>, there are 23 restaurants outside its 2-minutes service area.</a:t>
            </a:r>
          </a:p>
          <a:p>
            <a:r>
              <a:rPr lang="en-US" dirty="0"/>
              <a:t>For </a:t>
            </a:r>
            <a:r>
              <a:rPr lang="en-US" dirty="0">
                <a:solidFill>
                  <a:srgbClr val="00B0F0"/>
                </a:solidFill>
              </a:rPr>
              <a:t>shifted candidates</a:t>
            </a:r>
            <a:r>
              <a:rPr lang="en-US" dirty="0"/>
              <a:t>, there are 28 restaurants outside its 2-minutes service area.</a:t>
            </a:r>
          </a:p>
          <a:p>
            <a:endParaRPr lang="en-US" dirty="0"/>
          </a:p>
          <a:p>
            <a:r>
              <a:rPr lang="en-US" dirty="0"/>
              <a:t>Overall candidates WIN! 🥳</a:t>
            </a:r>
          </a:p>
          <a:p>
            <a:r>
              <a:rPr lang="en-US" dirty="0"/>
              <a:t>Our winners are :</a:t>
            </a:r>
          </a:p>
          <a:p>
            <a:pPr lvl="2"/>
            <a:r>
              <a:rPr kumimoji="0" lang="en-US" altLang="en-US" b="0" i="0" u="none" strike="noStrike" cap="none" normalizeH="0" baseline="0" dirty="0">
                <a:ln>
                  <a:noFill/>
                </a:ln>
                <a:solidFill>
                  <a:srgbClr val="000000"/>
                </a:solidFill>
                <a:effectLst/>
                <a:latin typeface="Arial Unicode MS"/>
                <a:ea typeface="Courier New" panose="02070309020205020404" pitchFamily="49" charset="0"/>
              </a:rPr>
              <a:t>40.695, -73.931</a:t>
            </a:r>
          </a:p>
          <a:p>
            <a:pPr lvl="2"/>
            <a:r>
              <a:rPr kumimoji="0" lang="en-US" altLang="en-US" b="0" i="0" u="none" strike="noStrike" cap="none" normalizeH="0" baseline="0" dirty="0">
                <a:ln>
                  <a:noFill/>
                </a:ln>
                <a:solidFill>
                  <a:srgbClr val="000000"/>
                </a:solidFill>
                <a:effectLst/>
                <a:latin typeface="Arial Unicode MS"/>
                <a:ea typeface="Courier New" panose="02070309020205020404" pitchFamily="49" charset="0"/>
              </a:rPr>
              <a:t>40.689, -73.924</a:t>
            </a:r>
          </a:p>
          <a:p>
            <a:pPr lvl="2"/>
            <a:r>
              <a:rPr kumimoji="0" lang="en-US" altLang="en-US" b="0" i="0" u="none" strike="noStrike" cap="none" normalizeH="0" baseline="0" dirty="0">
                <a:ln>
                  <a:noFill/>
                </a:ln>
                <a:solidFill>
                  <a:srgbClr val="000000"/>
                </a:solidFill>
                <a:effectLst/>
                <a:latin typeface="Arial Unicode MS"/>
                <a:ea typeface="Courier New" panose="02070309020205020404" pitchFamily="49" charset="0"/>
              </a:rPr>
              <a:t>40.688, -73.940</a:t>
            </a:r>
            <a:endParaRPr lang="en-US" dirty="0"/>
          </a:p>
          <a:p>
            <a:endParaRPr lang="en-US" dirty="0"/>
          </a:p>
        </p:txBody>
      </p:sp>
      <p:pic>
        <p:nvPicPr>
          <p:cNvPr id="5" name="Picture 4">
            <a:extLst>
              <a:ext uri="{FF2B5EF4-FFF2-40B4-BE49-F238E27FC236}">
                <a16:creationId xmlns:a16="http://schemas.microsoft.com/office/drawing/2014/main" id="{89FECD21-48C0-6600-F3C8-B120ADACFDBA}"/>
              </a:ext>
            </a:extLst>
          </p:cNvPr>
          <p:cNvPicPr>
            <a:picLocks noChangeAspect="1"/>
          </p:cNvPicPr>
          <p:nvPr/>
        </p:nvPicPr>
        <p:blipFill>
          <a:blip r:embed="rId2"/>
          <a:stretch>
            <a:fillRect/>
          </a:stretch>
        </p:blipFill>
        <p:spPr>
          <a:xfrm>
            <a:off x="5685579" y="4137071"/>
            <a:ext cx="3892054" cy="2562269"/>
          </a:xfrm>
          <a:prstGeom prst="rect">
            <a:avLst/>
          </a:prstGeom>
        </p:spPr>
      </p:pic>
    </p:spTree>
    <p:extLst>
      <p:ext uri="{BB962C8B-B14F-4D97-AF65-F5344CB8AC3E}">
        <p14:creationId xmlns:p14="http://schemas.microsoft.com/office/powerpoint/2010/main" val="128569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E6EE-9B76-019B-664E-BC801C1BD58E}"/>
              </a:ext>
            </a:extLst>
          </p:cNvPr>
          <p:cNvSpPr>
            <a:spLocks noGrp="1"/>
          </p:cNvSpPr>
          <p:nvPr>
            <p:ph type="title"/>
          </p:nvPr>
        </p:nvSpPr>
        <p:spPr/>
        <p:txBody>
          <a:bodyPr/>
          <a:lstStyle/>
          <a:p>
            <a:r>
              <a:rPr lang="en-US" dirty="0"/>
              <a:t>Discussion &amp; </a:t>
            </a:r>
            <a:br>
              <a:rPr lang="en-US" dirty="0"/>
            </a:br>
            <a:r>
              <a:rPr lang="en-US" dirty="0"/>
              <a:t>potential improvement</a:t>
            </a:r>
          </a:p>
        </p:txBody>
      </p:sp>
      <p:sp>
        <p:nvSpPr>
          <p:cNvPr id="3" name="Content Placeholder 2">
            <a:extLst>
              <a:ext uri="{FF2B5EF4-FFF2-40B4-BE49-F238E27FC236}">
                <a16:creationId xmlns:a16="http://schemas.microsoft.com/office/drawing/2014/main" id="{C1E3261C-DBF8-57B0-FA84-033DEB65A57C}"/>
              </a:ext>
            </a:extLst>
          </p:cNvPr>
          <p:cNvSpPr>
            <a:spLocks noGrp="1"/>
          </p:cNvSpPr>
          <p:nvPr>
            <p:ph idx="1"/>
          </p:nvPr>
        </p:nvSpPr>
        <p:spPr>
          <a:xfrm>
            <a:off x="2231136" y="2638044"/>
            <a:ext cx="7729728" cy="4064414"/>
          </a:xfrm>
        </p:spPr>
        <p:txBody>
          <a:bodyPr>
            <a:normAutofit/>
          </a:bodyPr>
          <a:lstStyle/>
          <a:p>
            <a:r>
              <a:rPr lang="en-US" dirty="0"/>
              <a:t>The significant difference of service area might be the existence of one ways.</a:t>
            </a:r>
          </a:p>
          <a:p>
            <a:r>
              <a:rPr lang="en-US" dirty="0" err="1"/>
              <a:t>Kmeans</a:t>
            </a:r>
            <a:r>
              <a:rPr lang="en-US" dirty="0"/>
              <a:t> method cannot consider the influence of one ways, basically, this method in this case detects the community by the direct distances between the locations.</a:t>
            </a:r>
          </a:p>
          <a:p>
            <a:r>
              <a:rPr lang="en-US" dirty="0"/>
              <a:t>In further research, the team can figure out the algorithm using the actual transportation distance to have do a better community detection.</a:t>
            </a:r>
          </a:p>
          <a:p>
            <a:r>
              <a:rPr lang="en-US" dirty="0"/>
              <a:t>The team used Poisson distribution to simulate the occurrence of orders. However, in reality, the occurrence of orders can be influenced by many factors, to simulate it better, the team may need data of orders, which was unavailable for the team yet.</a:t>
            </a:r>
          </a:p>
          <a:p>
            <a:endParaRPr lang="en-US" dirty="0"/>
          </a:p>
          <a:p>
            <a:endParaRPr lang="en-US" dirty="0"/>
          </a:p>
        </p:txBody>
      </p:sp>
    </p:spTree>
    <p:extLst>
      <p:ext uri="{BB962C8B-B14F-4D97-AF65-F5344CB8AC3E}">
        <p14:creationId xmlns:p14="http://schemas.microsoft.com/office/powerpoint/2010/main" val="1218974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6404-D509-995E-8278-A7758479858F}"/>
              </a:ext>
            </a:extLst>
          </p:cNvPr>
          <p:cNvSpPr>
            <a:spLocks noGrp="1"/>
          </p:cNvSpPr>
          <p:nvPr>
            <p:ph type="title"/>
          </p:nvPr>
        </p:nvSpPr>
        <p:spPr/>
        <p:txBody>
          <a:bodyPr/>
          <a:lstStyle/>
          <a:p>
            <a:r>
              <a:rPr lang="en-US" dirty="0"/>
              <a:t>Insights from 653</a:t>
            </a:r>
          </a:p>
        </p:txBody>
      </p:sp>
      <p:sp>
        <p:nvSpPr>
          <p:cNvPr id="3" name="Content Placeholder 2">
            <a:extLst>
              <a:ext uri="{FF2B5EF4-FFF2-40B4-BE49-F238E27FC236}">
                <a16:creationId xmlns:a16="http://schemas.microsoft.com/office/drawing/2014/main" id="{B559A5B4-0B79-1E3E-A1C5-890F88B9A114}"/>
              </a:ext>
            </a:extLst>
          </p:cNvPr>
          <p:cNvSpPr>
            <a:spLocks noGrp="1"/>
          </p:cNvSpPr>
          <p:nvPr>
            <p:ph idx="1"/>
          </p:nvPr>
        </p:nvSpPr>
        <p:spPr/>
        <p:txBody>
          <a:bodyPr/>
          <a:lstStyle/>
          <a:p>
            <a:r>
              <a:rPr lang="en-US" dirty="0"/>
              <a:t>Community Detection</a:t>
            </a:r>
          </a:p>
          <a:p>
            <a:pPr lvl="1"/>
            <a:r>
              <a:rPr lang="en-US" dirty="0" err="1"/>
              <a:t>Kmeans</a:t>
            </a:r>
            <a:endParaRPr lang="en-US" dirty="0"/>
          </a:p>
          <a:p>
            <a:pPr lvl="1"/>
            <a:r>
              <a:rPr lang="en-US" dirty="0"/>
              <a:t>major/minor group by the kind of food serving.</a:t>
            </a:r>
          </a:p>
          <a:p>
            <a:r>
              <a:rPr lang="en-US" dirty="0"/>
              <a:t>Centrality</a:t>
            </a:r>
          </a:p>
          <a:p>
            <a:pPr lvl="1"/>
            <a:r>
              <a:rPr lang="en-US" dirty="0"/>
              <a:t>Degree centrality (more nodes inside the service area)</a:t>
            </a:r>
          </a:p>
          <a:p>
            <a:pPr lvl="1"/>
            <a:r>
              <a:rPr lang="en-US" dirty="0"/>
              <a:t>Closeness centrality (the winner points have higher closeness centralities)</a:t>
            </a:r>
          </a:p>
          <a:p>
            <a:r>
              <a:rPr lang="en-US" dirty="0"/>
              <a:t>Shortest Path</a:t>
            </a:r>
          </a:p>
          <a:p>
            <a:pPr lvl="1"/>
            <a:r>
              <a:rPr lang="en-US" dirty="0"/>
              <a:t>From the winner points to the edge of the service area.</a:t>
            </a:r>
          </a:p>
        </p:txBody>
      </p:sp>
    </p:spTree>
    <p:extLst>
      <p:ext uri="{BB962C8B-B14F-4D97-AF65-F5344CB8AC3E}">
        <p14:creationId xmlns:p14="http://schemas.microsoft.com/office/powerpoint/2010/main" val="555934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8DFF-D2A9-EE21-8FCE-E395101B3E88}"/>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E6523EFF-2271-95BE-ED6A-AAD6C6151E57}"/>
              </a:ext>
            </a:extLst>
          </p:cNvPr>
          <p:cNvSpPr>
            <a:spLocks noGrp="1"/>
          </p:cNvSpPr>
          <p:nvPr>
            <p:ph idx="1"/>
          </p:nvPr>
        </p:nvSpPr>
        <p:spPr>
          <a:xfrm>
            <a:off x="2231136" y="3153597"/>
            <a:ext cx="7729728" cy="3101983"/>
          </a:xfrm>
        </p:spPr>
        <p:txBody>
          <a:bodyPr>
            <a:normAutofit fontScale="92500" lnSpcReduction="20000"/>
          </a:bodyPr>
          <a:lstStyle/>
          <a:p>
            <a:pPr marL="0" indent="0" algn="ctr">
              <a:buNone/>
            </a:pPr>
            <a:r>
              <a:rPr lang="en-US" sz="26500" dirty="0"/>
              <a:t>🤔</a:t>
            </a:r>
          </a:p>
        </p:txBody>
      </p:sp>
    </p:spTree>
    <p:extLst>
      <p:ext uri="{BB962C8B-B14F-4D97-AF65-F5344CB8AC3E}">
        <p14:creationId xmlns:p14="http://schemas.microsoft.com/office/powerpoint/2010/main" val="178964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04BC-693F-065F-40C4-33B7934FB033}"/>
              </a:ext>
            </a:extLst>
          </p:cNvPr>
          <p:cNvSpPr>
            <a:spLocks noGrp="1"/>
          </p:cNvSpPr>
          <p:nvPr>
            <p:ph type="title"/>
          </p:nvPr>
        </p:nvSpPr>
        <p:spPr>
          <a:xfrm>
            <a:off x="804672" y="978776"/>
            <a:ext cx="5925310" cy="1174991"/>
          </a:xfrm>
        </p:spPr>
        <p:txBody>
          <a:bodyPr>
            <a:normAutofit/>
          </a:bodyPr>
          <a:lstStyle/>
          <a:p>
            <a:r>
              <a:rPr lang="en-US" sz="2400" b="0" i="0">
                <a:effectLst/>
                <a:latin typeface="Lato Extended"/>
              </a:rPr>
              <a:t>W</a:t>
            </a:r>
            <a:r>
              <a:rPr lang="en-US" altLang="zh-CN" sz="2400" b="0" i="0">
                <a:effectLst/>
                <a:latin typeface="Lato Extended"/>
              </a:rPr>
              <a:t>e are looking for:</a:t>
            </a:r>
            <a:endParaRPr lang="en-US" sz="2400"/>
          </a:p>
        </p:txBody>
      </p:sp>
      <p:sp>
        <p:nvSpPr>
          <p:cNvPr id="3" name="Content Placeholder 2">
            <a:extLst>
              <a:ext uri="{FF2B5EF4-FFF2-40B4-BE49-F238E27FC236}">
                <a16:creationId xmlns:a16="http://schemas.microsoft.com/office/drawing/2014/main" id="{45F74557-5191-4C1D-E974-BD4C3A8AC23E}"/>
              </a:ext>
            </a:extLst>
          </p:cNvPr>
          <p:cNvSpPr>
            <a:spLocks noGrp="1"/>
          </p:cNvSpPr>
          <p:nvPr>
            <p:ph idx="1"/>
          </p:nvPr>
        </p:nvSpPr>
        <p:spPr>
          <a:xfrm>
            <a:off x="804672" y="2640692"/>
            <a:ext cx="5925310" cy="3255252"/>
          </a:xfrm>
        </p:spPr>
        <p:txBody>
          <a:bodyPr>
            <a:normAutofit/>
          </a:bodyPr>
          <a:lstStyle/>
          <a:p>
            <a:r>
              <a:rPr lang="en-US" dirty="0"/>
              <a:t>In our project, we are planning to recommend awaiting/rest </a:t>
            </a:r>
            <a:r>
              <a:rPr lang="en-US" altLang="zh-CN" dirty="0"/>
              <a:t>point</a:t>
            </a:r>
            <a:r>
              <a:rPr lang="en-US" dirty="0"/>
              <a:t>s for the dashers, the points radiate areas to ensure the dashers can react to new orders rapidly, in other word, pick joint orders within 2 minutes. </a:t>
            </a:r>
          </a:p>
          <a:p>
            <a:r>
              <a:rPr lang="en-US" altLang="zh-CN" dirty="0"/>
              <a:t>These stop areas may have a high level of closeness or betweenness centrality, they are important nodes to find the characters of the community and can even be used to build the shortest delivery paths.</a:t>
            </a:r>
            <a:endParaRPr lang="en-US" dirty="0"/>
          </a:p>
        </p:txBody>
      </p:sp>
      <p:pic>
        <p:nvPicPr>
          <p:cNvPr id="4" name="图片 3" descr="人站在街道上走&#10;&#10;描述已自动生成">
            <a:extLst>
              <a:ext uri="{FF2B5EF4-FFF2-40B4-BE49-F238E27FC236}">
                <a16:creationId xmlns:a16="http://schemas.microsoft.com/office/drawing/2014/main" id="{BB80B4F5-F524-489F-CA37-99F7C7B440D7}"/>
              </a:ext>
            </a:extLst>
          </p:cNvPr>
          <p:cNvPicPr>
            <a:picLocks noChangeAspect="1"/>
          </p:cNvPicPr>
          <p:nvPr/>
        </p:nvPicPr>
        <p:blipFill rotWithShape="1">
          <a:blip r:embed="rId2"/>
          <a:srcRect l="27959" r="34350"/>
          <a:stretch/>
        </p:blipFill>
        <p:spPr>
          <a:xfrm>
            <a:off x="7534654" y="10"/>
            <a:ext cx="4657345" cy="6857990"/>
          </a:xfrm>
          <a:prstGeom prst="rect">
            <a:avLst/>
          </a:prstGeom>
        </p:spPr>
      </p:pic>
    </p:spTree>
    <p:extLst>
      <p:ext uri="{BB962C8B-B14F-4D97-AF65-F5344CB8AC3E}">
        <p14:creationId xmlns:p14="http://schemas.microsoft.com/office/powerpoint/2010/main" val="272228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28E2-1EA1-40E3-F1E6-0D7E540C0FF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ACCE6AD9-F826-7A6B-EDFD-77532594740A}"/>
              </a:ext>
            </a:extLst>
          </p:cNvPr>
          <p:cNvSpPr>
            <a:spLocks noGrp="1"/>
          </p:cNvSpPr>
          <p:nvPr>
            <p:ph idx="1"/>
          </p:nvPr>
        </p:nvSpPr>
        <p:spPr>
          <a:xfrm>
            <a:off x="2231136" y="2638044"/>
            <a:ext cx="7729728" cy="3696768"/>
          </a:xfrm>
        </p:spPr>
        <p:txBody>
          <a:bodyPr>
            <a:normAutofit lnSpcReduction="10000"/>
          </a:bodyPr>
          <a:lstStyle/>
          <a:p>
            <a:pPr>
              <a:lnSpc>
                <a:spcPct val="170000"/>
              </a:lnSpc>
            </a:pPr>
            <a:r>
              <a:rPr lang="en-US" sz="2000" b="1" dirty="0"/>
              <a:t>Dimension reduction</a:t>
            </a:r>
          </a:p>
          <a:p>
            <a:pPr>
              <a:lnSpc>
                <a:spcPct val="170000"/>
              </a:lnSpc>
            </a:pPr>
            <a:r>
              <a:rPr lang="en-US" sz="2000" b="1" dirty="0"/>
              <a:t>Network formulation</a:t>
            </a:r>
          </a:p>
          <a:p>
            <a:pPr>
              <a:lnSpc>
                <a:spcPct val="170000"/>
              </a:lnSpc>
            </a:pPr>
            <a:r>
              <a:rPr lang="en-US" sz="2000" b="1" dirty="0"/>
              <a:t>L</a:t>
            </a:r>
            <a:r>
              <a:rPr lang="en-US" altLang="zh-CN" sz="2000" b="1" dirty="0"/>
              <a:t>ooking for</a:t>
            </a:r>
            <a:r>
              <a:rPr lang="en-US" sz="2000" b="1" dirty="0"/>
              <a:t> candidate points                                       </a:t>
            </a:r>
            <a:endParaRPr lang="en-US" sz="2000" dirty="0"/>
          </a:p>
          <a:p>
            <a:pPr>
              <a:lnSpc>
                <a:spcPct val="170000"/>
              </a:lnSpc>
            </a:pPr>
            <a:r>
              <a:rPr lang="en-US" sz="2000" b="1" dirty="0"/>
              <a:t>Analysis and evaluating the candidates</a:t>
            </a:r>
          </a:p>
          <a:p>
            <a:pPr>
              <a:lnSpc>
                <a:spcPct val="170000"/>
              </a:lnSpc>
            </a:pPr>
            <a:r>
              <a:rPr lang="en-US" sz="2000" b="1" dirty="0"/>
              <a:t>Conclusion &amp; discussion</a:t>
            </a:r>
          </a:p>
          <a:p>
            <a:pPr>
              <a:lnSpc>
                <a:spcPct val="170000"/>
              </a:lnSpc>
            </a:pPr>
            <a:r>
              <a:rPr lang="en-US" sz="2000" b="1" dirty="0"/>
              <a:t>Insights </a:t>
            </a:r>
          </a:p>
          <a:p>
            <a:endParaRPr lang="en-US" dirty="0"/>
          </a:p>
          <a:p>
            <a:endParaRPr lang="en-US" dirty="0"/>
          </a:p>
        </p:txBody>
      </p:sp>
    </p:spTree>
    <p:extLst>
      <p:ext uri="{BB962C8B-B14F-4D97-AF65-F5344CB8AC3E}">
        <p14:creationId xmlns:p14="http://schemas.microsoft.com/office/powerpoint/2010/main" val="114281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70C4-DB3B-CE5B-C5FA-28F614B3B618}"/>
              </a:ext>
            </a:extLst>
          </p:cNvPr>
          <p:cNvSpPr>
            <a:spLocks noGrp="1"/>
          </p:cNvSpPr>
          <p:nvPr>
            <p:ph type="title"/>
          </p:nvPr>
        </p:nvSpPr>
        <p:spPr/>
        <p:txBody>
          <a:bodyPr/>
          <a:lstStyle/>
          <a:p>
            <a:r>
              <a:rPr lang="en-US" dirty="0"/>
              <a:t>Dimension reduction</a:t>
            </a:r>
          </a:p>
        </p:txBody>
      </p:sp>
      <p:sp>
        <p:nvSpPr>
          <p:cNvPr id="3" name="Content Placeholder 2">
            <a:extLst>
              <a:ext uri="{FF2B5EF4-FFF2-40B4-BE49-F238E27FC236}">
                <a16:creationId xmlns:a16="http://schemas.microsoft.com/office/drawing/2014/main" id="{88C17CBA-DC45-E2E8-B378-DD3CD9103E92}"/>
              </a:ext>
            </a:extLst>
          </p:cNvPr>
          <p:cNvSpPr>
            <a:spLocks noGrp="1"/>
          </p:cNvSpPr>
          <p:nvPr>
            <p:ph idx="1"/>
          </p:nvPr>
        </p:nvSpPr>
        <p:spPr/>
        <p:txBody>
          <a:bodyPr>
            <a:normAutofit/>
          </a:bodyPr>
          <a:lstStyle/>
          <a:p>
            <a:r>
              <a:rPr lang="en-US" sz="2000" dirty="0"/>
              <a:t>Pick 6 columns out of the original dataset.</a:t>
            </a:r>
          </a:p>
          <a:p>
            <a:pPr marL="457200" lvl="2" indent="0">
              <a:buNone/>
            </a:pPr>
            <a:r>
              <a:rPr lang="en-US" dirty="0"/>
              <a:t>Only </a:t>
            </a:r>
            <a:r>
              <a:rPr lang="en-US" dirty="0" err="1"/>
              <a:t>loc_name</a:t>
            </a:r>
            <a:r>
              <a:rPr lang="en-US" dirty="0"/>
              <a:t>, address, cuisines, latitude, longitude, </a:t>
            </a:r>
            <a:r>
              <a:rPr lang="en-US" dirty="0" err="1"/>
              <a:t>review_count</a:t>
            </a:r>
            <a:r>
              <a:rPr lang="en-US" dirty="0"/>
              <a:t>, these 6 factors will be used in the following steps.</a:t>
            </a:r>
          </a:p>
          <a:p>
            <a:pPr marL="457200" lvl="2" indent="0">
              <a:buNone/>
            </a:pPr>
            <a:endParaRPr lang="en-US" dirty="0"/>
          </a:p>
          <a:p>
            <a:r>
              <a:rPr lang="en-US" sz="2000" dirty="0"/>
              <a:t>From the original dataset, the team scoped on a region in Brooklyn, NY, whose ZIP code starts with 11221.</a:t>
            </a:r>
          </a:p>
          <a:p>
            <a:pPr marL="457200" lvl="2" indent="0">
              <a:buNone/>
            </a:pPr>
            <a:r>
              <a:rPr lang="en-US" dirty="0"/>
              <a:t>Downsize the number of restaurants to a handleable size and concentrate on a certain region.</a:t>
            </a:r>
          </a:p>
          <a:p>
            <a:endParaRPr lang="en-US" dirty="0"/>
          </a:p>
          <a:p>
            <a:endParaRPr lang="en-US" dirty="0"/>
          </a:p>
        </p:txBody>
      </p:sp>
    </p:spTree>
    <p:extLst>
      <p:ext uri="{BB962C8B-B14F-4D97-AF65-F5344CB8AC3E}">
        <p14:creationId xmlns:p14="http://schemas.microsoft.com/office/powerpoint/2010/main" val="322565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CD7B-138B-E033-A3C1-E8679374AA42}"/>
              </a:ext>
            </a:extLst>
          </p:cNvPr>
          <p:cNvSpPr>
            <a:spLocks noGrp="1"/>
          </p:cNvSpPr>
          <p:nvPr>
            <p:ph type="title"/>
          </p:nvPr>
        </p:nvSpPr>
        <p:spPr/>
        <p:txBody>
          <a:bodyPr/>
          <a:lstStyle/>
          <a:p>
            <a:r>
              <a:rPr lang="en-US" dirty="0"/>
              <a:t>Network Formulation</a:t>
            </a:r>
          </a:p>
        </p:txBody>
      </p:sp>
      <p:pic>
        <p:nvPicPr>
          <p:cNvPr id="5" name="Content Placeholder 4">
            <a:extLst>
              <a:ext uri="{FF2B5EF4-FFF2-40B4-BE49-F238E27FC236}">
                <a16:creationId xmlns:a16="http://schemas.microsoft.com/office/drawing/2014/main" id="{7F00B892-F762-FF16-0894-54A19D51794F}"/>
              </a:ext>
            </a:extLst>
          </p:cNvPr>
          <p:cNvPicPr>
            <a:picLocks noGrp="1" noChangeAspect="1"/>
          </p:cNvPicPr>
          <p:nvPr>
            <p:ph idx="1"/>
          </p:nvPr>
        </p:nvPicPr>
        <p:blipFill>
          <a:blip r:embed="rId2"/>
          <a:stretch>
            <a:fillRect/>
          </a:stretch>
        </p:blipFill>
        <p:spPr>
          <a:xfrm>
            <a:off x="5542962" y="2297818"/>
            <a:ext cx="6202836" cy="4281554"/>
          </a:xfrm>
        </p:spPr>
      </p:pic>
      <p:sp>
        <p:nvSpPr>
          <p:cNvPr id="6" name="TextBox 5">
            <a:extLst>
              <a:ext uri="{FF2B5EF4-FFF2-40B4-BE49-F238E27FC236}">
                <a16:creationId xmlns:a16="http://schemas.microsoft.com/office/drawing/2014/main" id="{9947E1E2-E7CD-70C1-6B4D-496A83C44001}"/>
              </a:ext>
            </a:extLst>
          </p:cNvPr>
          <p:cNvSpPr txBox="1"/>
          <p:nvPr/>
        </p:nvSpPr>
        <p:spPr>
          <a:xfrm>
            <a:off x="1140643" y="2894028"/>
            <a:ext cx="4157220" cy="2585323"/>
          </a:xfrm>
          <a:prstGeom prst="rect">
            <a:avLst/>
          </a:prstGeom>
          <a:noFill/>
        </p:spPr>
        <p:txBody>
          <a:bodyPr wrap="square" rtlCol="0">
            <a:spAutoFit/>
          </a:bodyPr>
          <a:lstStyle/>
          <a:p>
            <a:r>
              <a:rPr lang="en-US" dirty="0"/>
              <a:t>Nodes (as green dots): </a:t>
            </a:r>
          </a:p>
          <a:p>
            <a:r>
              <a:rPr lang="en-US" dirty="0"/>
              <a:t>	124 restaurants in this region;</a:t>
            </a:r>
          </a:p>
          <a:p>
            <a:r>
              <a:rPr lang="en-US" dirty="0"/>
              <a:t>	Candidates points.</a:t>
            </a:r>
          </a:p>
          <a:p>
            <a:endParaRPr lang="en-US" dirty="0"/>
          </a:p>
          <a:p>
            <a:r>
              <a:rPr lang="en-US" dirty="0"/>
              <a:t>Edges (not noted):</a:t>
            </a:r>
          </a:p>
          <a:p>
            <a:r>
              <a:rPr lang="en-US" dirty="0"/>
              <a:t>	Connecting restaurants to candidate points;</a:t>
            </a:r>
          </a:p>
          <a:p>
            <a:r>
              <a:rPr lang="en-US" dirty="0"/>
              <a:t>	From candidates point to the service area edges. (later in service area analysis)</a:t>
            </a:r>
          </a:p>
        </p:txBody>
      </p:sp>
      <p:sp>
        <p:nvSpPr>
          <p:cNvPr id="7" name="TextBox 6">
            <a:extLst>
              <a:ext uri="{FF2B5EF4-FFF2-40B4-BE49-F238E27FC236}">
                <a16:creationId xmlns:a16="http://schemas.microsoft.com/office/drawing/2014/main" id="{3539A603-AE96-11B0-089E-1DF7EB972EAE}"/>
              </a:ext>
            </a:extLst>
          </p:cNvPr>
          <p:cNvSpPr txBox="1"/>
          <p:nvPr/>
        </p:nvSpPr>
        <p:spPr>
          <a:xfrm>
            <a:off x="5542962" y="2297818"/>
            <a:ext cx="2516957" cy="738664"/>
          </a:xfrm>
          <a:prstGeom prst="rect">
            <a:avLst/>
          </a:prstGeom>
          <a:solidFill>
            <a:srgbClr val="92D050">
              <a:alpha val="30196"/>
            </a:srgbClr>
          </a:solidFill>
        </p:spPr>
        <p:txBody>
          <a:bodyPr wrap="square" rtlCol="0">
            <a:spAutoFit/>
          </a:bodyPr>
          <a:lstStyle/>
          <a:p>
            <a:r>
              <a:rPr lang="en-US" sz="1400" dirty="0"/>
              <a:t>Using ArcGIS to put the nodes on the map with their longitude and latitude data</a:t>
            </a:r>
          </a:p>
        </p:txBody>
      </p:sp>
    </p:spTree>
    <p:extLst>
      <p:ext uri="{BB962C8B-B14F-4D97-AF65-F5344CB8AC3E}">
        <p14:creationId xmlns:p14="http://schemas.microsoft.com/office/powerpoint/2010/main" val="265826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F675-925E-D7CD-A20F-A1A6CAFDE137}"/>
              </a:ext>
            </a:extLst>
          </p:cNvPr>
          <p:cNvSpPr>
            <a:spLocks noGrp="1"/>
          </p:cNvSpPr>
          <p:nvPr>
            <p:ph type="title"/>
          </p:nvPr>
        </p:nvSpPr>
        <p:spPr/>
        <p:txBody>
          <a:bodyPr/>
          <a:lstStyle/>
          <a:p>
            <a:r>
              <a:rPr lang="en-US" dirty="0"/>
              <a:t>Selecting Potential Candidates</a:t>
            </a:r>
          </a:p>
        </p:txBody>
      </p:sp>
      <p:sp>
        <p:nvSpPr>
          <p:cNvPr id="3" name="Content Placeholder 2">
            <a:extLst>
              <a:ext uri="{FF2B5EF4-FFF2-40B4-BE49-F238E27FC236}">
                <a16:creationId xmlns:a16="http://schemas.microsoft.com/office/drawing/2014/main" id="{968B77B0-0D8D-72C3-3B02-03D734477307}"/>
              </a:ext>
            </a:extLst>
          </p:cNvPr>
          <p:cNvSpPr>
            <a:spLocks noGrp="1"/>
          </p:cNvSpPr>
          <p:nvPr>
            <p:ph idx="1"/>
          </p:nvPr>
        </p:nvSpPr>
        <p:spPr/>
        <p:txBody>
          <a:bodyPr/>
          <a:lstStyle/>
          <a:p>
            <a:r>
              <a:rPr lang="en-US" dirty="0"/>
              <a:t>Applying </a:t>
            </a:r>
            <a:r>
              <a:rPr lang="en-US" dirty="0" err="1"/>
              <a:t>Kmeans</a:t>
            </a:r>
            <a:r>
              <a:rPr lang="en-US" dirty="0"/>
              <a:t>  method to divide all the locations of restaurants in this region into 3 groups and find one central point for each group.</a:t>
            </a:r>
          </a:p>
        </p:txBody>
      </p:sp>
      <p:pic>
        <p:nvPicPr>
          <p:cNvPr id="5" name="Picture 4">
            <a:extLst>
              <a:ext uri="{FF2B5EF4-FFF2-40B4-BE49-F238E27FC236}">
                <a16:creationId xmlns:a16="http://schemas.microsoft.com/office/drawing/2014/main" id="{CDABE410-D991-2AD1-9175-5C63027FAD43}"/>
              </a:ext>
            </a:extLst>
          </p:cNvPr>
          <p:cNvPicPr>
            <a:picLocks noChangeAspect="1"/>
          </p:cNvPicPr>
          <p:nvPr/>
        </p:nvPicPr>
        <p:blipFill>
          <a:blip r:embed="rId2"/>
          <a:stretch>
            <a:fillRect/>
          </a:stretch>
        </p:blipFill>
        <p:spPr>
          <a:xfrm>
            <a:off x="2349653" y="3247239"/>
            <a:ext cx="3746347" cy="3314949"/>
          </a:xfrm>
          <a:prstGeom prst="rect">
            <a:avLst/>
          </a:prstGeom>
        </p:spPr>
      </p:pic>
      <p:sp>
        <p:nvSpPr>
          <p:cNvPr id="6" name="Arrow: Right 5">
            <a:extLst>
              <a:ext uri="{FF2B5EF4-FFF2-40B4-BE49-F238E27FC236}">
                <a16:creationId xmlns:a16="http://schemas.microsoft.com/office/drawing/2014/main" id="{71F65719-BF75-E76D-8C36-9451653D3ED2}"/>
              </a:ext>
            </a:extLst>
          </p:cNvPr>
          <p:cNvSpPr/>
          <p:nvPr/>
        </p:nvSpPr>
        <p:spPr>
          <a:xfrm>
            <a:off x="5969802" y="4819872"/>
            <a:ext cx="848412" cy="169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C9B7B7-B0AE-3D69-B033-FA40585718EC}"/>
              </a:ext>
            </a:extLst>
          </p:cNvPr>
          <p:cNvSpPr txBox="1"/>
          <p:nvPr/>
        </p:nvSpPr>
        <p:spPr>
          <a:xfrm>
            <a:off x="6692016" y="4219707"/>
            <a:ext cx="3563333" cy="1477328"/>
          </a:xfrm>
          <a:prstGeom prst="rect">
            <a:avLst/>
          </a:prstGeom>
          <a:noFill/>
        </p:spPr>
        <p:txBody>
          <a:bodyPr wrap="square" rtlCol="0">
            <a:spAutoFit/>
          </a:bodyPr>
          <a:lstStyle/>
          <a:p>
            <a:r>
              <a:rPr lang="en-US" dirty="0"/>
              <a:t>The locations of 3 candidate points (overall candidates):</a:t>
            </a:r>
          </a:p>
          <a:p>
            <a:pPr lvl="2"/>
            <a:r>
              <a:rPr kumimoji="0" lang="en-US" altLang="en-US" b="0" i="0" u="none" strike="noStrike" cap="none" normalizeH="0" baseline="0" dirty="0">
                <a:ln>
                  <a:noFill/>
                </a:ln>
                <a:solidFill>
                  <a:srgbClr val="000000"/>
                </a:solidFill>
                <a:effectLst/>
                <a:latin typeface="Arial Unicode MS"/>
                <a:ea typeface="Courier New" panose="02070309020205020404" pitchFamily="49" charset="0"/>
              </a:rPr>
              <a:t>40.695, -73.931</a:t>
            </a:r>
          </a:p>
          <a:p>
            <a:pPr lvl="2"/>
            <a:r>
              <a:rPr kumimoji="0" lang="en-US" altLang="en-US" b="0" i="0" u="none" strike="noStrike" cap="none" normalizeH="0" baseline="0" dirty="0">
                <a:ln>
                  <a:noFill/>
                </a:ln>
                <a:solidFill>
                  <a:srgbClr val="000000"/>
                </a:solidFill>
                <a:effectLst/>
                <a:latin typeface="Arial Unicode MS"/>
                <a:ea typeface="Courier New" panose="02070309020205020404" pitchFamily="49" charset="0"/>
              </a:rPr>
              <a:t>40.689, -73.924</a:t>
            </a:r>
          </a:p>
          <a:p>
            <a:pPr lvl="2"/>
            <a:r>
              <a:rPr kumimoji="0" lang="en-US" altLang="en-US" b="0" i="0" u="none" strike="noStrike" cap="none" normalizeH="0" baseline="0" dirty="0">
                <a:ln>
                  <a:noFill/>
                </a:ln>
                <a:solidFill>
                  <a:srgbClr val="000000"/>
                </a:solidFill>
                <a:effectLst/>
                <a:latin typeface="Arial Unicode MS"/>
                <a:ea typeface="Courier New" panose="02070309020205020404" pitchFamily="49" charset="0"/>
              </a:rPr>
              <a:t>40.688, -73.940</a:t>
            </a:r>
            <a:endParaRPr lang="en-US" dirty="0"/>
          </a:p>
        </p:txBody>
      </p:sp>
    </p:spTree>
    <p:extLst>
      <p:ext uri="{BB962C8B-B14F-4D97-AF65-F5344CB8AC3E}">
        <p14:creationId xmlns:p14="http://schemas.microsoft.com/office/powerpoint/2010/main" val="108997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6973-EC7C-3321-AF9B-D9E93D72E847}"/>
              </a:ext>
            </a:extLst>
          </p:cNvPr>
          <p:cNvSpPr>
            <a:spLocks noGrp="1"/>
          </p:cNvSpPr>
          <p:nvPr>
            <p:ph type="title"/>
          </p:nvPr>
        </p:nvSpPr>
        <p:spPr/>
        <p:txBody>
          <a:bodyPr/>
          <a:lstStyle/>
          <a:p>
            <a:r>
              <a:rPr lang="en-US" dirty="0"/>
              <a:t>Maybe too naïve🤯?</a:t>
            </a:r>
          </a:p>
        </p:txBody>
      </p:sp>
      <p:sp>
        <p:nvSpPr>
          <p:cNvPr id="3" name="Content Placeholder 2">
            <a:extLst>
              <a:ext uri="{FF2B5EF4-FFF2-40B4-BE49-F238E27FC236}">
                <a16:creationId xmlns:a16="http://schemas.microsoft.com/office/drawing/2014/main" id="{C9863737-E139-E844-4370-5FC5B1BA1D1A}"/>
              </a:ext>
            </a:extLst>
          </p:cNvPr>
          <p:cNvSpPr>
            <a:spLocks noGrp="1"/>
          </p:cNvSpPr>
          <p:nvPr>
            <p:ph idx="1"/>
          </p:nvPr>
        </p:nvSpPr>
        <p:spPr>
          <a:xfrm>
            <a:off x="2231135" y="2638044"/>
            <a:ext cx="7582167" cy="3101983"/>
          </a:xfrm>
        </p:spPr>
        <p:txBody>
          <a:bodyPr>
            <a:normAutofit/>
          </a:bodyPr>
          <a:lstStyle/>
          <a:p>
            <a:pPr>
              <a:lnSpc>
                <a:spcPct val="150000"/>
              </a:lnSpc>
            </a:pPr>
            <a:r>
              <a:rPr lang="en-US" dirty="0"/>
              <a:t>For the restaurants are serving different types of products, we classified all the restaurants into to </a:t>
            </a:r>
            <a:r>
              <a:rPr lang="en-US" altLang="zh-CN" dirty="0"/>
              <a:t>different</a:t>
            </a:r>
            <a:r>
              <a:rPr lang="en-US" dirty="0"/>
              <a:t> categories.</a:t>
            </a:r>
          </a:p>
          <a:p>
            <a:pPr>
              <a:lnSpc>
                <a:spcPct val="150000"/>
              </a:lnSpc>
            </a:pPr>
            <a:r>
              <a:rPr lang="en-US" dirty="0"/>
              <a:t>For the restaurants(stores) serving groceries, desserts, and smoothies, we put them into “minor” group.</a:t>
            </a:r>
          </a:p>
          <a:p>
            <a:pPr>
              <a:lnSpc>
                <a:spcPct val="150000"/>
              </a:lnSpc>
            </a:pPr>
            <a:r>
              <a:rPr lang="en-US" dirty="0"/>
              <a:t>For the restaurants(stores) serving other kinds of food(like chicken, pizza, deli, sandwich and salad etc.) , we put them into “major” group.</a:t>
            </a:r>
          </a:p>
          <a:p>
            <a:endParaRPr lang="en-US" dirty="0"/>
          </a:p>
        </p:txBody>
      </p:sp>
    </p:spTree>
    <p:extLst>
      <p:ext uri="{BB962C8B-B14F-4D97-AF65-F5344CB8AC3E}">
        <p14:creationId xmlns:p14="http://schemas.microsoft.com/office/powerpoint/2010/main" val="92593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C0CB-817B-2201-1D70-46B83E5219A1}"/>
              </a:ext>
            </a:extLst>
          </p:cNvPr>
          <p:cNvSpPr>
            <a:spLocks noGrp="1"/>
          </p:cNvSpPr>
          <p:nvPr>
            <p:ph type="title"/>
          </p:nvPr>
        </p:nvSpPr>
        <p:spPr/>
        <p:txBody>
          <a:bodyPr/>
          <a:lstStyle/>
          <a:p>
            <a:r>
              <a:rPr lang="en-US" dirty="0"/>
              <a:t>More Candidates</a:t>
            </a:r>
          </a:p>
        </p:txBody>
      </p:sp>
      <p:pic>
        <p:nvPicPr>
          <p:cNvPr id="5" name="Content Placeholder 4">
            <a:extLst>
              <a:ext uri="{FF2B5EF4-FFF2-40B4-BE49-F238E27FC236}">
                <a16:creationId xmlns:a16="http://schemas.microsoft.com/office/drawing/2014/main" id="{41BA997B-2410-52C3-FEDB-8F56B73100DD}"/>
              </a:ext>
            </a:extLst>
          </p:cNvPr>
          <p:cNvPicPr>
            <a:picLocks noGrp="1" noChangeAspect="1"/>
          </p:cNvPicPr>
          <p:nvPr>
            <p:ph idx="1"/>
          </p:nvPr>
        </p:nvPicPr>
        <p:blipFill>
          <a:blip r:embed="rId2"/>
          <a:stretch>
            <a:fillRect/>
          </a:stretch>
        </p:blipFill>
        <p:spPr>
          <a:xfrm>
            <a:off x="514720" y="2604571"/>
            <a:ext cx="3526236" cy="3101975"/>
          </a:xfrm>
        </p:spPr>
      </p:pic>
      <p:sp>
        <p:nvSpPr>
          <p:cNvPr id="6" name="TextBox 5">
            <a:extLst>
              <a:ext uri="{FF2B5EF4-FFF2-40B4-BE49-F238E27FC236}">
                <a16:creationId xmlns:a16="http://schemas.microsoft.com/office/drawing/2014/main" id="{D14AC7AA-3D27-2407-431D-482E13CEA3E9}"/>
              </a:ext>
            </a:extLst>
          </p:cNvPr>
          <p:cNvSpPr txBox="1"/>
          <p:nvPr/>
        </p:nvSpPr>
        <p:spPr>
          <a:xfrm>
            <a:off x="4040956" y="2660904"/>
            <a:ext cx="2055044" cy="3200876"/>
          </a:xfrm>
          <a:prstGeom prst="rect">
            <a:avLst/>
          </a:prstGeom>
          <a:noFill/>
        </p:spPr>
        <p:txBody>
          <a:bodyPr wrap="square" rtlCol="0">
            <a:spAutoFit/>
          </a:bodyPr>
          <a:lstStyle/>
          <a:p>
            <a:r>
              <a:rPr lang="en-US" dirty="0"/>
              <a:t>The locations of 3 candidate points for the major group:</a:t>
            </a:r>
          </a:p>
          <a:p>
            <a:endParaRPr lang="en-US" dirty="0"/>
          </a:p>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40.689, -73.923</a:t>
            </a:r>
            <a:r>
              <a:rPr kumimoji="0" lang="en-US" altLang="en-US" sz="1400" b="0" i="0" u="none" strike="noStrike" cap="none" normalizeH="0" baseline="0" dirty="0">
                <a:ln>
                  <a:noFill/>
                </a:ln>
                <a:solidFill>
                  <a:schemeClr val="tx1"/>
                </a:solidFill>
                <a:effectLst/>
              </a:rPr>
              <a:t> </a:t>
            </a:r>
          </a:p>
          <a:p>
            <a:r>
              <a:rPr lang="en-US" altLang="en-US" dirty="0">
                <a:solidFill>
                  <a:srgbClr val="000000"/>
                </a:solidFill>
                <a:latin typeface="Arial Unicode MS"/>
              </a:rPr>
              <a:t>40.688, -73.940</a:t>
            </a:r>
          </a:p>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40.695, -73.931</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altLang="en-US" dirty="0">
                <a:solidFill>
                  <a:srgbClr val="000000"/>
                </a:solidFill>
                <a:latin typeface="Arial Unicode MS"/>
              </a:rPr>
              <a:t> </a:t>
            </a:r>
          </a:p>
          <a:p>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11" name="Picture 10">
            <a:extLst>
              <a:ext uri="{FF2B5EF4-FFF2-40B4-BE49-F238E27FC236}">
                <a16:creationId xmlns:a16="http://schemas.microsoft.com/office/drawing/2014/main" id="{43434812-77FB-16A1-96ED-0CD17BABBAE7}"/>
              </a:ext>
            </a:extLst>
          </p:cNvPr>
          <p:cNvPicPr>
            <a:picLocks noChangeAspect="1"/>
          </p:cNvPicPr>
          <p:nvPr/>
        </p:nvPicPr>
        <p:blipFill>
          <a:blip r:embed="rId3"/>
          <a:stretch>
            <a:fillRect/>
          </a:stretch>
        </p:blipFill>
        <p:spPr>
          <a:xfrm>
            <a:off x="6096000" y="2660904"/>
            <a:ext cx="3410019" cy="3045642"/>
          </a:xfrm>
          <a:prstGeom prst="rect">
            <a:avLst/>
          </a:prstGeom>
        </p:spPr>
      </p:pic>
      <p:sp>
        <p:nvSpPr>
          <p:cNvPr id="12" name="TextBox 11">
            <a:extLst>
              <a:ext uri="{FF2B5EF4-FFF2-40B4-BE49-F238E27FC236}">
                <a16:creationId xmlns:a16="http://schemas.microsoft.com/office/drawing/2014/main" id="{D3CD1782-780E-F4C2-8AB5-F883B69909A2}"/>
              </a:ext>
            </a:extLst>
          </p:cNvPr>
          <p:cNvSpPr txBox="1"/>
          <p:nvPr/>
        </p:nvSpPr>
        <p:spPr>
          <a:xfrm>
            <a:off x="9506019" y="2604571"/>
            <a:ext cx="2055044" cy="3200876"/>
          </a:xfrm>
          <a:prstGeom prst="rect">
            <a:avLst/>
          </a:prstGeom>
          <a:noFill/>
        </p:spPr>
        <p:txBody>
          <a:bodyPr wrap="square" rtlCol="0">
            <a:spAutoFit/>
          </a:bodyPr>
          <a:lstStyle/>
          <a:p>
            <a:r>
              <a:rPr lang="en-US" dirty="0"/>
              <a:t>The locations of 3 candidate points for the minor group:</a:t>
            </a:r>
          </a:p>
          <a:p>
            <a:endParaRPr lang="en-US" dirty="0"/>
          </a:p>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40.690, -73.941</a:t>
            </a:r>
            <a:r>
              <a:rPr kumimoji="0" lang="en-US" altLang="en-US" sz="1400" b="0" i="0" u="none" strike="noStrike" cap="none" normalizeH="0" baseline="0" dirty="0">
                <a:ln>
                  <a:noFill/>
                </a:ln>
                <a:solidFill>
                  <a:schemeClr val="tx1"/>
                </a:solidFill>
                <a:effectLst/>
              </a:rPr>
              <a:t> </a:t>
            </a:r>
          </a:p>
          <a:p>
            <a:r>
              <a:rPr lang="en-US" altLang="en-US" dirty="0">
                <a:solidFill>
                  <a:srgbClr val="000000"/>
                </a:solidFill>
                <a:latin typeface="Arial Unicode MS"/>
              </a:rPr>
              <a:t>40.689, -73.925</a:t>
            </a:r>
          </a:p>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40.696, -73.932</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altLang="en-US" dirty="0">
                <a:solidFill>
                  <a:srgbClr val="000000"/>
                </a:solidFill>
                <a:latin typeface="Arial Unicode MS"/>
              </a:rPr>
              <a:t> </a:t>
            </a:r>
          </a:p>
          <a:p>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13" name="Arrow: Right 12">
            <a:extLst>
              <a:ext uri="{FF2B5EF4-FFF2-40B4-BE49-F238E27FC236}">
                <a16:creationId xmlns:a16="http://schemas.microsoft.com/office/drawing/2014/main" id="{3C72C28D-AE09-4521-EDFF-8B53E8595CC6}"/>
              </a:ext>
            </a:extLst>
          </p:cNvPr>
          <p:cNvSpPr/>
          <p:nvPr/>
        </p:nvSpPr>
        <p:spPr>
          <a:xfrm>
            <a:off x="3424979" y="3573185"/>
            <a:ext cx="674086" cy="159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940E3A3-999E-CE3E-7D80-5BBA8D3179F6}"/>
              </a:ext>
            </a:extLst>
          </p:cNvPr>
          <p:cNvSpPr/>
          <p:nvPr/>
        </p:nvSpPr>
        <p:spPr>
          <a:xfrm>
            <a:off x="8948150" y="3573185"/>
            <a:ext cx="674086" cy="159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77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DC97-7961-78A3-5836-776B42F6523F}"/>
              </a:ext>
            </a:extLst>
          </p:cNvPr>
          <p:cNvSpPr>
            <a:spLocks noGrp="1"/>
          </p:cNvSpPr>
          <p:nvPr>
            <p:ph type="title"/>
          </p:nvPr>
        </p:nvSpPr>
        <p:spPr/>
        <p:txBody>
          <a:bodyPr/>
          <a:lstStyle/>
          <a:p>
            <a:r>
              <a:rPr lang="en-US" dirty="0"/>
              <a:t>Involving joint orders</a:t>
            </a:r>
          </a:p>
        </p:txBody>
      </p:sp>
      <p:sp>
        <p:nvSpPr>
          <p:cNvPr id="3" name="Content Placeholder 2">
            <a:extLst>
              <a:ext uri="{FF2B5EF4-FFF2-40B4-BE49-F238E27FC236}">
                <a16:creationId xmlns:a16="http://schemas.microsoft.com/office/drawing/2014/main" id="{9F68FF96-EBE3-8E6F-AC41-2D83E12F276F}"/>
              </a:ext>
            </a:extLst>
          </p:cNvPr>
          <p:cNvSpPr>
            <a:spLocks noGrp="1"/>
          </p:cNvSpPr>
          <p:nvPr>
            <p:ph idx="1"/>
          </p:nvPr>
        </p:nvSpPr>
        <p:spPr/>
        <p:txBody>
          <a:bodyPr/>
          <a:lstStyle/>
          <a:p>
            <a:pPr>
              <a:lnSpc>
                <a:spcPct val="150000"/>
              </a:lnSpc>
            </a:pPr>
            <a:r>
              <a:rPr lang="en-US" dirty="0"/>
              <a:t>As the 2 groups of restaurants(stores) have distinguished difference and the amount of stores of these two groups are different, we set up 2 Poisson distributions to </a:t>
            </a:r>
            <a:r>
              <a:rPr lang="en-US" u="sng" dirty="0"/>
              <a:t>simulate the occurrences of orders in each group and try to find the probability of joint orders</a:t>
            </a:r>
            <a:r>
              <a:rPr lang="en-US" dirty="0"/>
              <a:t>(two orders from different groups are placed with 2 minutes, thus, the deliver needs to pick both of them up).</a:t>
            </a:r>
          </a:p>
          <a:p>
            <a:pPr>
              <a:lnSpc>
                <a:spcPct val="150000"/>
              </a:lnSpc>
            </a:pPr>
            <a:r>
              <a:rPr lang="en-US" dirty="0"/>
              <a:t>The probability can indicate a better position for the team as the location will be closer to the restaurants which are more likely to have orders.</a:t>
            </a:r>
          </a:p>
        </p:txBody>
      </p:sp>
    </p:spTree>
    <p:extLst>
      <p:ext uri="{BB962C8B-B14F-4D97-AF65-F5344CB8AC3E}">
        <p14:creationId xmlns:p14="http://schemas.microsoft.com/office/powerpoint/2010/main" val="23049891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506</TotalTime>
  <Words>1044</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Unicode MS</vt:lpstr>
      <vt:lpstr>Lato Extended</vt:lpstr>
      <vt:lpstr>Arial</vt:lpstr>
      <vt:lpstr>Cambria Math</vt:lpstr>
      <vt:lpstr>Gill Sans MT</vt:lpstr>
      <vt:lpstr>Wingdings</vt:lpstr>
      <vt:lpstr>Parcel</vt:lpstr>
      <vt:lpstr>Recommend awaiting areas for FOOD DELIVERS</vt:lpstr>
      <vt:lpstr>We are looking for:</vt:lpstr>
      <vt:lpstr>content</vt:lpstr>
      <vt:lpstr>Dimension reduction</vt:lpstr>
      <vt:lpstr>Network Formulation</vt:lpstr>
      <vt:lpstr>Selecting Potential Candidates</vt:lpstr>
      <vt:lpstr>Maybe too naïve🤯?</vt:lpstr>
      <vt:lpstr>More Candidates</vt:lpstr>
      <vt:lpstr>Involving joint orders</vt:lpstr>
      <vt:lpstr>Candidates considering joint orders</vt:lpstr>
      <vt:lpstr>Service area analysis</vt:lpstr>
      <vt:lpstr>Final decisions</vt:lpstr>
      <vt:lpstr>Discussion &amp;  potential improvement</vt:lpstr>
      <vt:lpstr>Insights from 653</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Yizhan Li</dc:creator>
  <cp:lastModifiedBy>Yizhan Li</cp:lastModifiedBy>
  <cp:revision>21</cp:revision>
  <dcterms:created xsi:type="dcterms:W3CDTF">2022-10-23T18:08:36Z</dcterms:created>
  <dcterms:modified xsi:type="dcterms:W3CDTF">2022-12-05T22:00:25Z</dcterms:modified>
</cp:coreProperties>
</file>