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33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46da21336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6da2133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Fill in appropriate data set descriptions.</a:t>
            </a:r>
            <a:endParaRPr/>
          </a:p>
          <a:p>
            <a:pPr marL="0" lvl="0" indent="0" algn="l" rtl="0">
              <a:spcBef>
                <a:spcPts val="0"/>
              </a:spcBef>
              <a:spcAft>
                <a:spcPts val="0"/>
              </a:spcAft>
              <a:buNone/>
            </a:pPr>
            <a:r>
              <a:rPr lang="en"/>
              <a:t>In your script, be sure to make clear how this is a data science story.  State in your own words YOUR opinion of why the different kinds and sources of data are so important for Eglence to be able to identify new revenue opportunities.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013d8abd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013d8ab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Assuming you have &lt;2 minutes for this slide, what is the most important thing(s) to convey from your experience with exploring the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013d8ab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013d8ab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Assume you have 2 minutes to present what you perceive to be the most important or remarkable points from your classification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013d8abd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013d8abd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Assume you have 2 minutes to present what you perceive to be the most important or remarkable points from your classification analysis.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013d8ab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013d8ab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Assume you have 2 minutes to present what you perceive to be the most important or remarkable points from your graph analysis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013d8abd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013d8abd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your own viewpoint, make one recommendation/action the Eglence should follow to improve their business.  Be sure to explain your rationale.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680054"/>
            <a:ext cx="8222100" cy="193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b="1" dirty="0"/>
          </a:p>
          <a:p>
            <a:pPr marL="0" lvl="0" indent="0" algn="ctr" rtl="0">
              <a:spcBef>
                <a:spcPts val="0"/>
              </a:spcBef>
              <a:spcAft>
                <a:spcPts val="0"/>
              </a:spcAft>
              <a:buNone/>
            </a:pPr>
            <a:r>
              <a:rPr lang="en" dirty="0"/>
              <a:t>How can we increase revenue </a:t>
            </a:r>
            <a:endParaRPr dirty="0"/>
          </a:p>
          <a:p>
            <a:pPr marL="0" lvl="0" indent="0" algn="ctr" rtl="0">
              <a:spcBef>
                <a:spcPts val="0"/>
              </a:spcBef>
              <a:spcAft>
                <a:spcPts val="0"/>
              </a:spcAft>
              <a:buNone/>
            </a:pPr>
            <a:r>
              <a:rPr lang="en" dirty="0"/>
              <a:t>from</a:t>
            </a:r>
            <a:endParaRPr dirty="0"/>
          </a:p>
          <a:p>
            <a:pPr marL="0" lvl="0" indent="0" algn="ctr" rtl="0">
              <a:spcBef>
                <a:spcPts val="0"/>
              </a:spcBef>
              <a:spcAft>
                <a:spcPts val="0"/>
              </a:spcAft>
              <a:buNone/>
            </a:pPr>
            <a:r>
              <a:rPr lang="en" dirty="0"/>
              <a:t>Catch the Pink Flamingo?</a:t>
            </a:r>
            <a:endParaRPr dirty="0"/>
          </a:p>
        </p:txBody>
      </p:sp>
      <p:sp>
        <p:nvSpPr>
          <p:cNvPr id="86" name="Google Shape;86;p13"/>
          <p:cNvSpPr txBox="1">
            <a:spLocks noGrp="1"/>
          </p:cNvSpPr>
          <p:nvPr>
            <p:ph type="subTitle" idx="1"/>
          </p:nvPr>
        </p:nvSpPr>
        <p:spPr>
          <a:xfrm>
            <a:off x="598088" y="2715913"/>
            <a:ext cx="8222100" cy="432900"/>
          </a:xfrm>
          <a:prstGeom prst="rect">
            <a:avLst/>
          </a:prstGeom>
          <a:solidFill>
            <a:srgbClr val="FFFF00"/>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073763"/>
                </a:solidFill>
              </a:rPr>
              <a:t>Yazan Hossam Hossam Aldeen</a:t>
            </a:r>
            <a:endParaRPr dirty="0">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 </a:t>
            </a:r>
            <a:endParaRPr dirty="0"/>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buNone/>
            </a:pPr>
            <a:r>
              <a:rPr lang="en-US" sz="1600" dirty="0"/>
              <a:t>Use available data and applied analytics in order to identify new revenue </a:t>
            </a:r>
            <a:endParaRPr lang="en-US" sz="1600" dirty="0" smtClean="0"/>
          </a:p>
          <a:p>
            <a:pPr marL="0" lvl="0" indent="0">
              <a:buNone/>
            </a:pPr>
            <a:r>
              <a:rPr lang="en-US" sz="1600" dirty="0" smtClean="0"/>
              <a:t>opportunities and </a:t>
            </a:r>
            <a:r>
              <a:rPr lang="en-US" sz="1600" dirty="0"/>
              <a:t>gain insight into the behavior of players among each other</a:t>
            </a:r>
            <a:r>
              <a:rPr lang="en-US" sz="1600" dirty="0" smtClean="0"/>
              <a:t>.</a:t>
            </a:r>
          </a:p>
          <a:p>
            <a:pPr marL="0" lvl="0" indent="0">
              <a:buNone/>
            </a:pPr>
            <a:endParaRPr lang="en-US" dirty="0" smtClean="0"/>
          </a:p>
          <a:p>
            <a:pPr marL="0" lvl="0" indent="0">
              <a:buNone/>
            </a:pPr>
            <a:endParaRPr lang="en-US" dirty="0" smtClean="0"/>
          </a:p>
          <a:p>
            <a:pPr marL="0" lvl="0" indent="0">
              <a:buNone/>
            </a:pPr>
            <a:r>
              <a:rPr lang="en-US" dirty="0" smtClean="0">
                <a:solidFill>
                  <a:schemeClr val="tx1"/>
                </a:solidFill>
              </a:rPr>
              <a:t>Data source:</a:t>
            </a:r>
          </a:p>
          <a:p>
            <a:pPr marL="0" lvl="0" indent="0">
              <a:buNone/>
            </a:pPr>
            <a:endParaRPr lang="en-US" dirty="0" smtClean="0"/>
          </a:p>
          <a:p>
            <a:pPr marL="285750" indent="-285750">
              <a:buFont typeface="Wingdings" panose="05000000000000000000" pitchFamily="2" charset="2"/>
              <a:buChar char="Ø"/>
            </a:pPr>
            <a:r>
              <a:rPr lang="en-US" sz="1600" dirty="0" smtClean="0"/>
              <a:t>Players activities.</a:t>
            </a:r>
          </a:p>
          <a:p>
            <a:pPr marL="0" indent="0">
              <a:buNone/>
            </a:pPr>
            <a:endParaRPr lang="en-US" sz="1600" dirty="0" smtClean="0"/>
          </a:p>
          <a:p>
            <a:pPr marL="285750" indent="-285750">
              <a:buFont typeface="Wingdings" panose="05000000000000000000" pitchFamily="2" charset="2"/>
              <a:buChar char="Ø"/>
            </a:pPr>
            <a:r>
              <a:rPr lang="en-US" sz="1600" dirty="0" smtClean="0"/>
              <a:t>Chats between players.</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Exploration Overview</a:t>
            </a:r>
            <a:endParaRPr dirty="0"/>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Revenue generated from in-app purchase item.</a:t>
            </a:r>
          </a:p>
          <a:p>
            <a:pPr marL="0" lvl="0" indent="0" algn="l" rtl="0">
              <a:spcBef>
                <a:spcPts val="0"/>
              </a:spcBef>
              <a:spcAft>
                <a:spcPts val="1600"/>
              </a:spcAft>
              <a:buNone/>
            </a:pPr>
            <a:endParaRPr lang="en-US" dirty="0" smtClean="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smtClean="0"/>
          </a:p>
          <a:p>
            <a:pPr marL="0" lvl="0" indent="0" algn="l" rtl="0">
              <a:spcBef>
                <a:spcPts val="0"/>
              </a:spcBef>
              <a:spcAft>
                <a:spcPts val="1600"/>
              </a:spcAft>
              <a:buNone/>
            </a:pPr>
            <a:endParaRPr lang="en-US" dirty="0"/>
          </a:p>
          <a:p>
            <a:pPr marL="0" lvl="0" indent="0" algn="l" rtl="0">
              <a:lnSpc>
                <a:spcPct val="100000"/>
              </a:lnSpc>
              <a:spcBef>
                <a:spcPts val="0"/>
              </a:spcBef>
              <a:spcAft>
                <a:spcPts val="1600"/>
              </a:spcAft>
              <a:buNone/>
            </a:pPr>
            <a:r>
              <a:rPr lang="en-US" sz="1400" dirty="0" err="1" smtClean="0"/>
              <a:t>buyId</a:t>
            </a:r>
            <a:r>
              <a:rPr lang="en-US" sz="1400" dirty="0" smtClean="0"/>
              <a:t> 5 generate between 55% and 60% of total revenue </a:t>
            </a:r>
          </a:p>
          <a:p>
            <a:pPr marL="0" lvl="0" indent="0" algn="l" rtl="0">
              <a:lnSpc>
                <a:spcPct val="100000"/>
              </a:lnSpc>
              <a:spcBef>
                <a:spcPts val="0"/>
              </a:spcBef>
              <a:spcAft>
                <a:spcPts val="1600"/>
              </a:spcAft>
              <a:buNone/>
            </a:pPr>
            <a:r>
              <a:rPr lang="en-US" sz="1400" dirty="0" smtClean="0"/>
              <a:t>More than all items companied.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728389"/>
            <a:ext cx="7279794" cy="20814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have we learned from classification?</a:t>
            </a:r>
            <a:endParaRPr/>
          </a:p>
        </p:txBody>
      </p:sp>
      <p:sp>
        <p:nvSpPr>
          <p:cNvPr id="5"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sz="1400" dirty="0" smtClean="0"/>
          </a:p>
          <a:p>
            <a:pPr marL="0" lvl="0" indent="0" algn="l" rtl="0">
              <a:spcBef>
                <a:spcPts val="0"/>
              </a:spcBef>
              <a:spcAft>
                <a:spcPts val="1600"/>
              </a:spcAft>
              <a:buNone/>
            </a:pPr>
            <a:endParaRPr lang="en-US" sz="1400" dirty="0"/>
          </a:p>
          <a:p>
            <a:pPr marL="0" lvl="0" indent="0" algn="l" rtl="0">
              <a:spcBef>
                <a:spcPts val="0"/>
              </a:spcBef>
              <a:spcAft>
                <a:spcPts val="1600"/>
              </a:spcAft>
              <a:buNone/>
            </a:pPr>
            <a:endParaRPr lang="en-US" sz="1400" dirty="0" smtClean="0"/>
          </a:p>
          <a:p>
            <a:pPr marL="0" lvl="0" indent="0" algn="l" rtl="0">
              <a:spcBef>
                <a:spcPts val="0"/>
              </a:spcBef>
              <a:spcAft>
                <a:spcPts val="1600"/>
              </a:spcAft>
              <a:buNone/>
            </a:pPr>
            <a:endParaRPr lang="en-US" sz="1400" dirty="0"/>
          </a:p>
          <a:p>
            <a:pPr marL="0" lvl="0" indent="0" algn="l" rtl="0">
              <a:spcBef>
                <a:spcPts val="0"/>
              </a:spcBef>
              <a:spcAft>
                <a:spcPts val="1600"/>
              </a:spcAft>
              <a:buNone/>
            </a:pPr>
            <a:endParaRPr lang="en-US" sz="1400" dirty="0" smtClean="0"/>
          </a:p>
          <a:p>
            <a:pPr marL="0" lvl="0" indent="0" algn="l" rtl="0">
              <a:spcBef>
                <a:spcPts val="0"/>
              </a:spcBef>
              <a:spcAft>
                <a:spcPts val="1600"/>
              </a:spcAft>
              <a:buNone/>
            </a:pPr>
            <a:endParaRPr lang="en-US" sz="1400" dirty="0"/>
          </a:p>
          <a:p>
            <a:pPr marL="0" lvl="0" indent="0">
              <a:spcAft>
                <a:spcPts val="1600"/>
              </a:spcAft>
              <a:buNone/>
            </a:pPr>
            <a:r>
              <a:rPr lang="en-US" sz="1400" dirty="0"/>
              <a:t>Eyes on the </a:t>
            </a:r>
            <a:r>
              <a:rPr lang="en-US" sz="1400" dirty="0" err="1"/>
              <a:t>iphone</a:t>
            </a:r>
            <a:r>
              <a:rPr lang="en-US" sz="1400" dirty="0"/>
              <a:t>.</a:t>
            </a:r>
            <a:endParaRPr lang="en-US" sz="14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123" y="1322262"/>
            <a:ext cx="4741679" cy="2378330"/>
          </a:xfrm>
          <a:prstGeom prst="rect">
            <a:avLst/>
          </a:prstGeom>
        </p:spPr>
      </p:pic>
      <p:cxnSp>
        <p:nvCxnSpPr>
          <p:cNvPr id="10" name="Straight Connector 9"/>
          <p:cNvCxnSpPr/>
          <p:nvPr/>
        </p:nvCxnSpPr>
        <p:spPr>
          <a:xfrm flipH="1">
            <a:off x="2636520" y="2511427"/>
            <a:ext cx="22860" cy="128155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714883" y="3792979"/>
            <a:ext cx="921637"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714883" y="2511427"/>
            <a:ext cx="0" cy="128155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730123" y="2511427"/>
            <a:ext cx="921637"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have we learned from clustering? </a:t>
            </a:r>
            <a:endParaRPr/>
          </a:p>
        </p:txBody>
      </p:sp>
      <p:pic>
        <p:nvPicPr>
          <p:cNvPr id="2" name="Picture 1"/>
          <p:cNvPicPr>
            <a:picLocks noChangeAspect="1"/>
          </p:cNvPicPr>
          <p:nvPr/>
        </p:nvPicPr>
        <p:blipFill>
          <a:blip r:embed="rId3"/>
          <a:stretch>
            <a:fillRect/>
          </a:stretch>
        </p:blipFill>
        <p:spPr>
          <a:xfrm>
            <a:off x="556260" y="1287780"/>
            <a:ext cx="7524750" cy="1676400"/>
          </a:xfrm>
          <a:prstGeom prst="rect">
            <a:avLst/>
          </a:prstGeom>
        </p:spPr>
      </p:pic>
      <p:sp>
        <p:nvSpPr>
          <p:cNvPr id="109" name="Google Shape;109;p17"/>
          <p:cNvSpPr txBox="1">
            <a:spLocks noGrp="1"/>
          </p:cNvSpPr>
          <p:nvPr>
            <p:ph type="body" idx="1"/>
          </p:nvPr>
        </p:nvSpPr>
        <p:spPr>
          <a:xfrm>
            <a:off x="387900" y="101780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smtClean="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smtClean="0"/>
          </a:p>
          <a:p>
            <a:pPr marL="0" lvl="0" indent="0" algn="l" rtl="0">
              <a:spcBef>
                <a:spcPts val="0"/>
              </a:spcBef>
              <a:spcAft>
                <a:spcPts val="1600"/>
              </a:spcAft>
              <a:buNone/>
            </a:pPr>
            <a:endParaRPr lang="en-US" dirty="0"/>
          </a:p>
          <a:p>
            <a:pPr marL="0" lvl="0" indent="0" algn="l" rtl="0">
              <a:lnSpc>
                <a:spcPct val="100000"/>
              </a:lnSpc>
              <a:spcBef>
                <a:spcPts val="0"/>
              </a:spcBef>
              <a:spcAft>
                <a:spcPts val="1600"/>
              </a:spcAft>
              <a:buNone/>
            </a:pPr>
            <a:r>
              <a:rPr lang="en-US" sz="1400" dirty="0" err="1" smtClean="0">
                <a:solidFill>
                  <a:schemeClr val="tx1"/>
                </a:solidFill>
              </a:rPr>
              <a:t>totalAdClics</a:t>
            </a:r>
            <a:r>
              <a:rPr lang="en-US" sz="1400" dirty="0" smtClean="0">
                <a:solidFill>
                  <a:schemeClr val="tx1"/>
                </a:solidFill>
              </a:rPr>
              <a:t>: </a:t>
            </a:r>
            <a:r>
              <a:rPr lang="en-US" sz="1400" dirty="0" smtClean="0">
                <a:solidFill>
                  <a:schemeClr val="bg2">
                    <a:lumMod val="50000"/>
                  </a:schemeClr>
                </a:solidFill>
              </a:rPr>
              <a:t>total number of add-clicks per user.</a:t>
            </a:r>
          </a:p>
          <a:p>
            <a:pPr marL="0" lvl="0" indent="0" algn="l" rtl="0">
              <a:lnSpc>
                <a:spcPct val="100000"/>
              </a:lnSpc>
              <a:spcBef>
                <a:spcPts val="0"/>
              </a:spcBef>
              <a:spcAft>
                <a:spcPts val="1600"/>
              </a:spcAft>
              <a:buNone/>
            </a:pPr>
            <a:r>
              <a:rPr lang="en-US" sz="1400" dirty="0" err="1" smtClean="0">
                <a:solidFill>
                  <a:schemeClr val="tx1"/>
                </a:solidFill>
              </a:rPr>
              <a:t>totalBuyClicks</a:t>
            </a:r>
            <a:r>
              <a:rPr lang="en-US" sz="1400" dirty="0" smtClean="0">
                <a:solidFill>
                  <a:schemeClr val="tx1"/>
                </a:solidFill>
              </a:rPr>
              <a:t>: </a:t>
            </a:r>
            <a:r>
              <a:rPr lang="en-US" sz="1400" dirty="0" smtClean="0">
                <a:solidFill>
                  <a:schemeClr val="bg2">
                    <a:lumMod val="50000"/>
                  </a:schemeClr>
                </a:solidFill>
              </a:rPr>
              <a:t>total number of in-app purchase per user.</a:t>
            </a:r>
          </a:p>
          <a:p>
            <a:pPr marL="0" lvl="0" indent="0" algn="l" rtl="0">
              <a:lnSpc>
                <a:spcPct val="100000"/>
              </a:lnSpc>
              <a:spcBef>
                <a:spcPts val="0"/>
              </a:spcBef>
              <a:spcAft>
                <a:spcPts val="1600"/>
              </a:spcAft>
              <a:buNone/>
            </a:pPr>
            <a:r>
              <a:rPr lang="en-US" sz="1400" dirty="0" err="1" smtClean="0">
                <a:solidFill>
                  <a:schemeClr val="tx1"/>
                </a:solidFill>
              </a:rPr>
              <a:t>totalRevenue</a:t>
            </a:r>
            <a:r>
              <a:rPr lang="en-US" sz="1400" dirty="0" smtClean="0">
                <a:solidFill>
                  <a:schemeClr val="tx1"/>
                </a:solidFill>
              </a:rPr>
              <a:t>: </a:t>
            </a:r>
            <a:r>
              <a:rPr lang="en-US" sz="1400" dirty="0" smtClean="0">
                <a:solidFill>
                  <a:schemeClr val="bg2">
                    <a:lumMod val="50000"/>
                  </a:schemeClr>
                </a:solidFill>
              </a:rPr>
              <a:t>total </a:t>
            </a:r>
            <a:r>
              <a:rPr lang="en-US" sz="1400" dirty="0" err="1" smtClean="0">
                <a:solidFill>
                  <a:schemeClr val="bg2">
                    <a:lumMod val="50000"/>
                  </a:schemeClr>
                </a:solidFill>
              </a:rPr>
              <a:t>monny</a:t>
            </a:r>
            <a:r>
              <a:rPr lang="en-US" sz="1400" dirty="0" smtClean="0">
                <a:solidFill>
                  <a:schemeClr val="bg2">
                    <a:lumMod val="50000"/>
                  </a:schemeClr>
                </a:solidFill>
              </a:rPr>
              <a:t> spent on in-app purchase item per user.</a:t>
            </a:r>
            <a:endParaRPr lang="en-US" sz="1400" dirty="0">
              <a:solidFill>
                <a:schemeClr val="bg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Graph analytics on chat data</a:t>
            </a:r>
            <a:endParaRPr dirty="0"/>
          </a:p>
        </p:txBody>
      </p:sp>
      <p:sp>
        <p:nvSpPr>
          <p:cNvPr id="115" name="Google Shape;115;p18"/>
          <p:cNvSpPr txBox="1">
            <a:spLocks noGrp="1"/>
          </p:cNvSpPr>
          <p:nvPr>
            <p:ph type="body" idx="1"/>
          </p:nvPr>
        </p:nvSpPr>
        <p:spPr>
          <a:xfrm>
            <a:off x="311700" y="1478279"/>
            <a:ext cx="8520600" cy="3090595"/>
          </a:xfrm>
          <a:prstGeom prst="rect">
            <a:avLst/>
          </a:prstGeom>
        </p:spPr>
        <p:txBody>
          <a:bodyPr spcFirstLastPara="1" wrap="square" lIns="91425" tIns="91425" rIns="91425" bIns="91425" anchor="t" anchorCtr="0">
            <a:noAutofit/>
          </a:bodyPr>
          <a:lstStyle/>
          <a:p>
            <a:pPr marL="285750" indent="-285750">
              <a:spcAft>
                <a:spcPts val="1600"/>
              </a:spcAft>
            </a:pPr>
            <a:r>
              <a:rPr lang="en-US" sz="1400" dirty="0" smtClean="0"/>
              <a:t>Found the longest conversation chain and it’s participants.</a:t>
            </a:r>
          </a:p>
          <a:p>
            <a:pPr marL="285750" indent="-285750">
              <a:spcAft>
                <a:spcPts val="1600"/>
              </a:spcAft>
            </a:pPr>
            <a:endParaRPr lang="en-US" sz="1400" dirty="0"/>
          </a:p>
          <a:p>
            <a:pPr marL="285750" indent="-285750">
              <a:spcAft>
                <a:spcPts val="1600"/>
              </a:spcAft>
            </a:pPr>
            <a:r>
              <a:rPr lang="en-US" sz="1400" dirty="0" smtClean="0"/>
              <a:t>Analyzed relationship between top 10 chattiest user and top 10 chattiest </a:t>
            </a:r>
            <a:r>
              <a:rPr lang="en-US" sz="1400" dirty="0" smtClean="0"/>
              <a:t>teams</a:t>
            </a:r>
            <a:r>
              <a:rPr lang="en-US" sz="1400" dirty="0" smtClean="0"/>
              <a:t>.</a:t>
            </a:r>
          </a:p>
          <a:p>
            <a:pPr marL="285750" indent="-285750">
              <a:spcAft>
                <a:spcPts val="1600"/>
              </a:spcAft>
            </a:pPr>
            <a:endParaRPr lang="en-US" sz="1400" dirty="0"/>
          </a:p>
          <a:p>
            <a:pPr marL="285750" indent="-285750">
              <a:spcAft>
                <a:spcPts val="1600"/>
              </a:spcAft>
            </a:pPr>
            <a:r>
              <a:rPr lang="en-US" sz="1400" dirty="0" smtClean="0"/>
              <a:t>Fount the top 3 most active users based on clustering coefficient.</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a:t>
            </a:r>
            <a:endParaRPr/>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Aft>
                <a:spcPts val="1600"/>
              </a:spcAft>
            </a:pPr>
            <a:r>
              <a:rPr lang="en-US" sz="1600" dirty="0" smtClean="0"/>
              <a:t>Focus in selling and developing in-app purchase item like the </a:t>
            </a:r>
            <a:r>
              <a:rPr lang="en-US" sz="1600" dirty="0" err="1" smtClean="0"/>
              <a:t>buyId</a:t>
            </a:r>
            <a:r>
              <a:rPr lang="en-US" sz="1600" dirty="0" smtClean="0"/>
              <a:t> 5.</a:t>
            </a:r>
          </a:p>
          <a:p>
            <a:pPr marL="285750" indent="-285750">
              <a:spcAft>
                <a:spcPts val="1600"/>
              </a:spcAft>
            </a:pPr>
            <a:endParaRPr lang="en-US" sz="1600" dirty="0"/>
          </a:p>
          <a:p>
            <a:pPr marL="285750" indent="-285750">
              <a:spcAft>
                <a:spcPts val="1600"/>
              </a:spcAft>
            </a:pPr>
            <a:r>
              <a:rPr lang="en-US" sz="1600" dirty="0" smtClean="0"/>
              <a:t>Promoting the game attract  more iOS and Mac users.</a:t>
            </a:r>
          </a:p>
          <a:p>
            <a:pPr marL="285750" indent="-285750">
              <a:spcAft>
                <a:spcPts val="1600"/>
              </a:spcAft>
            </a:pPr>
            <a:endParaRPr lang="en-US" sz="1600" dirty="0"/>
          </a:p>
          <a:p>
            <a:pPr marL="285750" indent="-285750">
              <a:spcAft>
                <a:spcPts val="1600"/>
              </a:spcAft>
            </a:pPr>
            <a:r>
              <a:rPr lang="en-US" sz="1600" dirty="0" smtClean="0"/>
              <a:t>Target specific group of player obtained from the results of the clustering and graph analytics that we have.</a:t>
            </a: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presentation </a:t>
            </a:r>
            <a:endParaRPr lang="en-US" dirty="0"/>
          </a:p>
        </p:txBody>
      </p:sp>
      <p:sp>
        <p:nvSpPr>
          <p:cNvPr id="3" name="Text Placeholder 2"/>
          <p:cNvSpPr>
            <a:spLocks noGrp="1"/>
          </p:cNvSpPr>
          <p:nvPr>
            <p:ph type="body" idx="1"/>
          </p:nvPr>
        </p:nvSpPr>
        <p:spPr/>
        <p:txBody>
          <a:bodyPr/>
          <a:lstStyle/>
          <a:p>
            <a:pPr marL="114300" indent="0">
              <a:buNone/>
            </a:pPr>
            <a:r>
              <a:rPr lang="en-US" dirty="0" smtClean="0"/>
              <a:t>Thanks all for your good attention and caring.</a:t>
            </a:r>
          </a:p>
          <a:p>
            <a:pPr marL="114300" indent="0">
              <a:buNone/>
            </a:pPr>
            <a:r>
              <a:rPr lang="en-US" dirty="0" smtClean="0"/>
              <a:t>My fully regards and respects.</a:t>
            </a:r>
            <a:endParaRPr lang="en-US" dirty="0"/>
          </a:p>
        </p:txBody>
      </p:sp>
    </p:spTree>
    <p:extLst>
      <p:ext uri="{BB962C8B-B14F-4D97-AF65-F5344CB8AC3E}">
        <p14:creationId xmlns:p14="http://schemas.microsoft.com/office/powerpoint/2010/main" val="4165686258"/>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403</Words>
  <Application>Microsoft Office PowerPoint</Application>
  <PresentationFormat>On-screen Show (16:9)</PresentationFormat>
  <Paragraphs>61</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vt:lpstr>
      <vt:lpstr>Wingdings</vt:lpstr>
      <vt:lpstr>Arial</vt:lpstr>
      <vt:lpstr>Geometric</vt:lpstr>
      <vt:lpstr> How can we increase revenue  from Catch the Pink Flamingo?</vt:lpstr>
      <vt:lpstr>Problem Statement </vt:lpstr>
      <vt:lpstr>Data Exploration Overview</vt:lpstr>
      <vt:lpstr>What have we learned from classification?</vt:lpstr>
      <vt:lpstr>What have we learned from clustering? </vt:lpstr>
      <vt:lpstr>Graph analytics on chat data</vt:lpstr>
      <vt:lpstr>Recommendation</vt:lpstr>
      <vt:lpstr>End of presentation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we increase revenue  from Catch the Pink Flamingo?</dc:title>
  <dc:creator>user</dc:creator>
  <cp:lastModifiedBy>user</cp:lastModifiedBy>
  <cp:revision>7</cp:revision>
  <dcterms:modified xsi:type="dcterms:W3CDTF">2022-04-23T10:32:14Z</dcterms:modified>
</cp:coreProperties>
</file>