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26"/>
  </p:notesMasterIdLst>
  <p:handoutMasterIdLst>
    <p:handoutMasterId r:id="rId27"/>
  </p:handoutMasterIdLst>
  <p:sldIdLst>
    <p:sldId id="3825" r:id="rId5"/>
    <p:sldId id="3826" r:id="rId6"/>
    <p:sldId id="3828" r:id="rId7"/>
    <p:sldId id="3842" r:id="rId8"/>
    <p:sldId id="3839" r:id="rId9"/>
    <p:sldId id="3835" r:id="rId10"/>
    <p:sldId id="3843" r:id="rId11"/>
    <p:sldId id="3844" r:id="rId12"/>
    <p:sldId id="3836" r:id="rId13"/>
    <p:sldId id="3848" r:id="rId14"/>
    <p:sldId id="3849" r:id="rId15"/>
    <p:sldId id="3850" r:id="rId16"/>
    <p:sldId id="3851" r:id="rId17"/>
    <p:sldId id="3837" r:id="rId18"/>
    <p:sldId id="3853" r:id="rId19"/>
    <p:sldId id="3854" r:id="rId20"/>
    <p:sldId id="3838" r:id="rId21"/>
    <p:sldId id="3845" r:id="rId22"/>
    <p:sldId id="3852" r:id="rId23"/>
    <p:sldId id="3846" r:id="rId24"/>
    <p:sldId id="3834" r:id="rId25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72" y="336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79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OTaowei" userId="f0de9767-d8c7-41b6-a6b5-bc98c1f71684" providerId="ADAL" clId="{C50920F6-CE40-42B9-9B1D-D975E047776F}"/>
    <pc:docChg chg="undo custSel addSld delSld modSld">
      <pc:chgData name="GAOTaowei" userId="f0de9767-d8c7-41b6-a6b5-bc98c1f71684" providerId="ADAL" clId="{C50920F6-CE40-42B9-9B1D-D975E047776F}" dt="2023-08-29T13:06:21.853" v="26" actId="1076"/>
      <pc:docMkLst>
        <pc:docMk/>
      </pc:docMkLst>
      <pc:sldChg chg="modSp mod">
        <pc:chgData name="GAOTaowei" userId="f0de9767-d8c7-41b6-a6b5-bc98c1f71684" providerId="ADAL" clId="{C50920F6-CE40-42B9-9B1D-D975E047776F}" dt="2023-08-29T09:24:49.973" v="15" actId="207"/>
        <pc:sldMkLst>
          <pc:docMk/>
          <pc:sldMk cId="1337605578" sldId="3836"/>
        </pc:sldMkLst>
        <pc:spChg chg="mod">
          <ac:chgData name="GAOTaowei" userId="f0de9767-d8c7-41b6-a6b5-bc98c1f71684" providerId="ADAL" clId="{C50920F6-CE40-42B9-9B1D-D975E047776F}" dt="2023-08-29T09:24:49.973" v="15" actId="207"/>
          <ac:spMkLst>
            <pc:docMk/>
            <pc:sldMk cId="1337605578" sldId="3836"/>
            <ac:spMk id="2" creationId="{1EFC037F-9B04-45A9-8AE6-A8517884947F}"/>
          </ac:spMkLst>
        </pc:spChg>
      </pc:sldChg>
      <pc:sldChg chg="addSp delSp modSp mod">
        <pc:chgData name="GAOTaowei" userId="f0de9767-d8c7-41b6-a6b5-bc98c1f71684" providerId="ADAL" clId="{C50920F6-CE40-42B9-9B1D-D975E047776F}" dt="2023-08-29T13:06:21.853" v="26" actId="1076"/>
        <pc:sldMkLst>
          <pc:docMk/>
          <pc:sldMk cId="2816270287" sldId="3854"/>
        </pc:sldMkLst>
        <pc:picChg chg="add mod">
          <ac:chgData name="GAOTaowei" userId="f0de9767-d8c7-41b6-a6b5-bc98c1f71684" providerId="ADAL" clId="{C50920F6-CE40-42B9-9B1D-D975E047776F}" dt="2023-08-29T13:06:21.853" v="26" actId="1076"/>
          <ac:picMkLst>
            <pc:docMk/>
            <pc:sldMk cId="2816270287" sldId="3854"/>
            <ac:picMk id="9" creationId="{10239708-4BF2-1F3A-3071-496459A018C8}"/>
          </ac:picMkLst>
        </pc:picChg>
        <pc:picChg chg="del">
          <ac:chgData name="GAOTaowei" userId="f0de9767-d8c7-41b6-a6b5-bc98c1f71684" providerId="ADAL" clId="{C50920F6-CE40-42B9-9B1D-D975E047776F}" dt="2023-08-29T13:06:12.560" v="18" actId="478"/>
          <ac:picMkLst>
            <pc:docMk/>
            <pc:sldMk cId="2816270287" sldId="3854"/>
            <ac:picMk id="12" creationId="{18ED143B-0BB0-6BD0-BF8B-0305FD19A8E6}"/>
          </ac:picMkLst>
        </pc:picChg>
      </pc:sldChg>
      <pc:sldChg chg="new del">
        <pc:chgData name="GAOTaowei" userId="f0de9767-d8c7-41b6-a6b5-bc98c1f71684" providerId="ADAL" clId="{C50920F6-CE40-42B9-9B1D-D975E047776F}" dt="2023-08-29T10:09:54.954" v="17" actId="680"/>
        <pc:sldMkLst>
          <pc:docMk/>
          <pc:sldMk cId="1424553241" sldId="385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DCE667-0E8B-4020-B798-9F540ACF8A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8FE84B-4CF5-479A-98FA-101E6C9224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49E17-B59A-4F61-B8D2-5B4F41E1978D}" type="datetime1">
              <a:rPr lang="en-GB" smtClean="0"/>
              <a:t>29/08/2023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871FFA-2EDD-435F-95BB-D4913CE5231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F549EF-DEA6-491C-B092-AD1829A0E2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3C7C88-02FC-450C-BC0C-36A3D372F9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46697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E95BD-28DC-4C06-ABE7-D1DD6658916C}" type="datetime1">
              <a:rPr lang="en-GB" smtClean="0"/>
              <a:pPr/>
              <a:t>29/08/2023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0C6A29-4676-420C-BBE3-ACC2B80F64D4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141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824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1859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4612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4274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8755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162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77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88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458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689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427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449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4908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546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rtlCol="0"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dirty="0">
                <a:solidFill>
                  <a:prstClr val="black">
                    <a:tint val="75000"/>
                  </a:prstClr>
                </a:solidFill>
              </a:rPr>
              <a:t>31/8/2023</a:t>
            </a:r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dirty="0"/>
              <a:t>Predictive model for concrete strength and consistency</a:t>
            </a:r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dirty="0">
                <a:solidFill>
                  <a:prstClr val="black">
                    <a:tint val="75000"/>
                  </a:prstClr>
                </a:solidFill>
              </a:rPr>
              <a:t>31/8/2023</a:t>
            </a:r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dirty="0"/>
              <a:t>Predictive model for concrete strength and consistency</a:t>
            </a:r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 rtlCol="0"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dirty="0">
                <a:solidFill>
                  <a:prstClr val="black">
                    <a:tint val="75000"/>
                  </a:prstClr>
                </a:solidFill>
              </a:rPr>
              <a:t>31/8/2023</a:t>
            </a:r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 rtlCol="0"/>
          <a:lstStyle>
            <a:lvl1pPr algn="l">
              <a:defRPr>
                <a:latin typeface="+mn-lt"/>
              </a:defRPr>
            </a:lvl1pPr>
          </a:lstStyle>
          <a:p>
            <a:pPr algn="l" rtl="0">
              <a:defRPr/>
            </a:pPr>
            <a:r>
              <a:rPr lang="en-GB" dirty="0"/>
              <a:t>Predictive model for concrete strength and consistency</a:t>
            </a:r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 rtlCol="0"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dirty="0">
                <a:solidFill>
                  <a:prstClr val="black">
                    <a:tint val="75000"/>
                  </a:prstClr>
                </a:solidFill>
              </a:rPr>
              <a:t>31/8/2023</a:t>
            </a:r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dirty="0"/>
              <a:t>Predictive model for concrete strength and consistency</a:t>
            </a:r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dirty="0">
                <a:solidFill>
                  <a:prstClr val="black">
                    <a:tint val="75000"/>
                  </a:prstClr>
                </a:solidFill>
              </a:rPr>
              <a:t>31/8/2023</a:t>
            </a:r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dirty="0"/>
              <a:t>Predictive model for concrete strength and consistency</a:t>
            </a:r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dirty="0">
                <a:solidFill>
                  <a:prstClr val="black">
                    <a:tint val="75000"/>
                  </a:prstClr>
                </a:solidFill>
              </a:rPr>
              <a:t>31/8/2023</a:t>
            </a:r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dirty="0"/>
              <a:t>Predictive model for concrete strength and consistency</a:t>
            </a:r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dirty="0">
                <a:solidFill>
                  <a:prstClr val="black">
                    <a:tint val="75000"/>
                  </a:prstClr>
                </a:solidFill>
              </a:rPr>
              <a:t>31/8/2023</a:t>
            </a:r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dirty="0"/>
              <a:t>Predictive model for concrete strength and consistency</a:t>
            </a:r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rtlCol="0"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dirty="0">
                <a:solidFill>
                  <a:prstClr val="black">
                    <a:tint val="75000"/>
                  </a:prstClr>
                </a:solidFill>
              </a:rPr>
              <a:t>31/8/2023</a:t>
            </a:r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dirty="0"/>
              <a:t>Predictive model for concrete strength and consistency</a:t>
            </a:r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dirty="0">
                <a:solidFill>
                  <a:prstClr val="black">
                    <a:tint val="75000"/>
                  </a:prstClr>
                </a:solidFill>
              </a:rPr>
              <a:t>31/8/2023</a:t>
            </a:r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dirty="0"/>
              <a:t>Predictive model for concrete strength and consistency</a:t>
            </a:r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rtlCol="0"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dirty="0">
                <a:solidFill>
                  <a:prstClr val="black">
                    <a:tint val="75000"/>
                  </a:prstClr>
                </a:solidFill>
              </a:rPr>
              <a:t>31/8/2023</a:t>
            </a:r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dirty="0"/>
              <a:t>Predictive model for concrete strength and consistency</a:t>
            </a:r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dirty="0">
                <a:solidFill>
                  <a:prstClr val="black">
                    <a:tint val="75000"/>
                  </a:prstClr>
                </a:solidFill>
              </a:rPr>
              <a:t>31/8/2023</a:t>
            </a:r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dirty="0"/>
              <a:t>Predictive model for concrete strength and consistency</a:t>
            </a:r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 rtlCol="0"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rtlCol="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en-GB" dirty="0">
                <a:solidFill>
                  <a:prstClr val="black">
                    <a:tint val="75000"/>
                  </a:prstClr>
                </a:solidFill>
              </a:rPr>
              <a:t>31/8/2023</a:t>
            </a:r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en-GB" noProof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/>
              <a:pPr>
                <a:defRPr/>
              </a:pPr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dirty="0">
                <a:solidFill>
                  <a:prstClr val="black">
                    <a:tint val="75000"/>
                  </a:prstClr>
                </a:solidFill>
              </a:rPr>
              <a:t>31/8/2023</a:t>
            </a:r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dirty="0"/>
              <a:t>Predictive model for concrete strength and consistency</a:t>
            </a:r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dirty="0">
                <a:solidFill>
                  <a:prstClr val="black">
                    <a:tint val="75000"/>
                  </a:prstClr>
                </a:solidFill>
              </a:rPr>
              <a:t>31/8/2023</a:t>
            </a:r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dirty="0"/>
              <a:t>Predictive model for concrete strength and consistency</a:t>
            </a:r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en-GB" dirty="0">
                <a:solidFill>
                  <a:prstClr val="black">
                    <a:tint val="75000"/>
                  </a:prstClr>
                </a:solidFill>
              </a:rPr>
              <a:t>31/8/2023</a:t>
            </a:r>
            <a:endParaRPr lang="en-GB" noProof="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en-GB" noProof="0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GB" dirty="0"/>
              <a:t>Predictive model for concrete strength and consistency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85000" lnSpcReduction="20000"/>
          </a:bodyPr>
          <a:lstStyle/>
          <a:p>
            <a:pPr rtl="0"/>
            <a:r>
              <a:rPr lang="en-GB" dirty="0"/>
              <a:t>Group 28</a:t>
            </a:r>
          </a:p>
          <a:p>
            <a:pPr rtl="0"/>
            <a:r>
              <a:rPr lang="en-GB" dirty="0" err="1"/>
              <a:t>Zonghai</a:t>
            </a:r>
            <a:r>
              <a:rPr lang="en-GB" dirty="0"/>
              <a:t> Yang</a:t>
            </a:r>
          </a:p>
          <a:p>
            <a:pPr rtl="0"/>
            <a:r>
              <a:rPr lang="en-GB" dirty="0"/>
              <a:t>Taowei Gao</a:t>
            </a:r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EB8CC-E887-4C39-A032-E3471EDC0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5925"/>
            <a:ext cx="10515600" cy="1325563"/>
          </a:xfrm>
        </p:spPr>
        <p:txBody>
          <a:bodyPr rtlCol="0">
            <a:normAutofit/>
          </a:bodyPr>
          <a:lstStyle/>
          <a:p>
            <a:r>
              <a:rPr lang="en-GB" dirty="0"/>
              <a:t>Finding the optimize degrees of polynomial</a:t>
            </a:r>
            <a:br>
              <a:rPr lang="en-GB" sz="4400" dirty="0"/>
            </a:br>
            <a:endParaRPr lang="en-GB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8435D0D-6D88-4851-8B63-E6A6A7BC8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31/08/2023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355C492-B5A1-4AEA-87B3-88D8AB076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Predictive model for concrete strength and consistency</a:t>
            </a:r>
            <a:endParaRPr lang="en-GB" sz="1200" b="0" i="0" u="none" strike="noStrike" kern="1200" cap="none" spc="0" normalizeH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8ED6379-8C31-4483-A809-D0E84782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GB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C9B247-037E-97D9-ED77-C67799E45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938" y="1392238"/>
            <a:ext cx="6835471" cy="45799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80100E3-0268-006E-34AE-616E602CF897}"/>
              </a:ext>
            </a:extLst>
          </p:cNvPr>
          <p:cNvSpPr txBox="1"/>
          <p:nvPr/>
        </p:nvSpPr>
        <p:spPr>
          <a:xfrm>
            <a:off x="1060755" y="2074863"/>
            <a:ext cx="38301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Using 1 to 5 degrees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Transferring polynomial features to generate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Using linear regression model                          </a:t>
            </a:r>
          </a:p>
          <a:p>
            <a:endParaRPr lang="en-GB" dirty="0"/>
          </a:p>
          <a:p>
            <a:r>
              <a:rPr lang="en-GB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Calculating the variance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Plotting the graphs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71D941E-525F-209F-71B3-AC1431C8DB48}"/>
              </a:ext>
            </a:extLst>
          </p:cNvPr>
          <p:cNvCxnSpPr/>
          <p:nvPr/>
        </p:nvCxnSpPr>
        <p:spPr>
          <a:xfrm>
            <a:off x="4524375" y="2368551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945E8D-AE3B-E082-4EF5-D262ABACDA9E}"/>
              </a:ext>
            </a:extLst>
          </p:cNvPr>
          <p:cNvCxnSpPr/>
          <p:nvPr/>
        </p:nvCxnSpPr>
        <p:spPr>
          <a:xfrm>
            <a:off x="4314825" y="3095625"/>
            <a:ext cx="876300" cy="190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C6A49EE-F37E-FD56-9260-E60E1EEEDFE6}"/>
              </a:ext>
            </a:extLst>
          </p:cNvPr>
          <p:cNvCxnSpPr/>
          <p:nvPr/>
        </p:nvCxnSpPr>
        <p:spPr>
          <a:xfrm>
            <a:off x="4524375" y="4013198"/>
            <a:ext cx="6667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7FA5F60-6F82-C800-0382-1C8280F8FA79}"/>
              </a:ext>
            </a:extLst>
          </p:cNvPr>
          <p:cNvCxnSpPr/>
          <p:nvPr/>
        </p:nvCxnSpPr>
        <p:spPr>
          <a:xfrm flipV="1">
            <a:off x="4219575" y="4514850"/>
            <a:ext cx="923925" cy="43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086A516-1A47-7A3F-0A00-62F33BE1D916}"/>
              </a:ext>
            </a:extLst>
          </p:cNvPr>
          <p:cNvCxnSpPr/>
          <p:nvPr/>
        </p:nvCxnSpPr>
        <p:spPr>
          <a:xfrm flipV="1">
            <a:off x="3810000" y="5286375"/>
            <a:ext cx="1285875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322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1F7F0A-9A3A-C31A-D7DC-01C039E696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7EFA79-5440-90A4-EA98-51025862F71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88B145-475F-756D-8086-372AFBFCF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 dirty="0">
                <a:solidFill>
                  <a:prstClr val="black">
                    <a:tint val="75000"/>
                  </a:prstClr>
                </a:solidFill>
              </a:rPr>
              <a:t>31/08/2023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A03BD4-0D0C-B849-E8BE-B18C57CB7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 dirty="0">
                <a:solidFill>
                  <a:prstClr val="black">
                    <a:tint val="75000"/>
                  </a:prstClr>
                </a:solidFill>
              </a:rPr>
              <a:t>Predictive model for concrete strength and consistency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0C967A-B020-955D-4BA6-ABC0AA5E2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11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CA1C39F-295F-E230-81EF-DCF086937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890" y="1200150"/>
            <a:ext cx="8121694" cy="507285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E89F70-742C-CF86-D027-2FD603703A58}"/>
              </a:ext>
            </a:extLst>
          </p:cNvPr>
          <p:cNvCxnSpPr/>
          <p:nvPr/>
        </p:nvCxnSpPr>
        <p:spPr>
          <a:xfrm>
            <a:off x="3933825" y="4076700"/>
            <a:ext cx="809625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EECC5D-9AF6-E113-DFC5-5476766FF68D}"/>
              </a:ext>
            </a:extLst>
          </p:cNvPr>
          <p:cNvCxnSpPr>
            <a:cxnSpLocks/>
          </p:cNvCxnSpPr>
          <p:nvPr/>
        </p:nvCxnSpPr>
        <p:spPr>
          <a:xfrm flipV="1">
            <a:off x="2621702" y="4194175"/>
            <a:ext cx="1207348" cy="482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4CD309D-DC63-271C-BCF9-E8F9B2242301}"/>
              </a:ext>
            </a:extLst>
          </p:cNvPr>
          <p:cNvSpPr txBox="1"/>
          <p:nvPr/>
        </p:nvSpPr>
        <p:spPr>
          <a:xfrm>
            <a:off x="856052" y="4731544"/>
            <a:ext cx="2843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minimum deviation found in degree 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80B671-1CD0-648E-605B-D266B998833C}"/>
              </a:ext>
            </a:extLst>
          </p:cNvPr>
          <p:cNvSpPr txBox="1"/>
          <p:nvPr/>
        </p:nvSpPr>
        <p:spPr>
          <a:xfrm>
            <a:off x="931164" y="372131"/>
            <a:ext cx="10786872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latin typeface="+mj-lt"/>
              </a:rPr>
              <a:t>Result of the optimize degrees of polynomial</a:t>
            </a:r>
            <a:br>
              <a:rPr lang="en-GB" sz="1800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5733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5266F8-7228-1F55-6FFE-6C4EE4B5F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 dirty="0">
                <a:solidFill>
                  <a:prstClr val="black">
                    <a:tint val="75000"/>
                  </a:prstClr>
                </a:solidFill>
              </a:rPr>
              <a:t>31/08/2023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26F8AB-865B-9E71-6D67-F1E192A00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 dirty="0">
                <a:solidFill>
                  <a:prstClr val="black">
                    <a:tint val="75000"/>
                  </a:prstClr>
                </a:solidFill>
              </a:rPr>
              <a:t>Predictive model for concrete strength and consistency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F43375-FDDD-0D04-3299-BDD4BF098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12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3AEC112-0AF3-A643-294B-18F0262DB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775" y="1361612"/>
            <a:ext cx="6396606" cy="445597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8161127-06E5-C37F-C888-793534128AC4}"/>
              </a:ext>
            </a:extLst>
          </p:cNvPr>
          <p:cNvSpPr txBox="1"/>
          <p:nvPr/>
        </p:nvSpPr>
        <p:spPr>
          <a:xfrm>
            <a:off x="990599" y="394077"/>
            <a:ext cx="93440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latin typeface="+mj-lt"/>
              </a:rPr>
              <a:t>Using grid Search Method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A13A0E-3093-1837-7565-21C777EF6AA7}"/>
              </a:ext>
            </a:extLst>
          </p:cNvPr>
          <p:cNvSpPr txBox="1"/>
          <p:nvPr/>
        </p:nvSpPr>
        <p:spPr>
          <a:xfrm>
            <a:off x="1085850" y="1276350"/>
            <a:ext cx="33623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Choosing hyperparameter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Transferring polynomial features to generate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Add regularization term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Using gird search method to fit data calculating 3*2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Using the optimal hyperparameter predicting the data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Calculate variance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Plotting graphs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03FE153-477F-E172-3D47-4176552FA958}"/>
              </a:ext>
            </a:extLst>
          </p:cNvPr>
          <p:cNvCxnSpPr/>
          <p:nvPr/>
        </p:nvCxnSpPr>
        <p:spPr>
          <a:xfrm>
            <a:off x="4038600" y="2590800"/>
            <a:ext cx="1019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4147578-969F-5EE7-F5D8-6805E7235F6A}"/>
              </a:ext>
            </a:extLst>
          </p:cNvPr>
          <p:cNvCxnSpPr/>
          <p:nvPr/>
        </p:nvCxnSpPr>
        <p:spPr>
          <a:xfrm>
            <a:off x="3752850" y="4124325"/>
            <a:ext cx="1304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324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A14B1-B3D3-E120-94B9-8B4E74BB6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 of linear regression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F0379B-AC03-1EFB-422F-2A5941F63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1267" y="1586706"/>
            <a:ext cx="9752457" cy="3684588"/>
          </a:xfrm>
        </p:spPr>
        <p:txBody>
          <a:bodyPr/>
          <a:lstStyle/>
          <a:p>
            <a:r>
              <a:rPr lang="en-GB" dirty="0"/>
              <a:t>For predicting concrete strength, the optimal hyperparameter is True, 0.0005 with 4 degrees and the squared Error is 18.48.</a:t>
            </a:r>
          </a:p>
          <a:p>
            <a:endParaRPr lang="en-GB" dirty="0"/>
          </a:p>
          <a:p>
            <a:r>
              <a:rPr lang="en-GB" dirty="0"/>
              <a:t>For predicting slumps, the optimal hyperparameter is False, 0.0005 with 4 degrees and the squared Error is 3.37.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96E11A-96D7-A0B4-49F8-DE008C04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 dirty="0">
                <a:solidFill>
                  <a:prstClr val="black">
                    <a:tint val="75000"/>
                  </a:prstClr>
                </a:solidFill>
              </a:rPr>
              <a:t>31/08/2023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30B6C3-AA7E-25BC-393F-5A8B2E2C1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 dirty="0">
                <a:solidFill>
                  <a:prstClr val="black">
                    <a:tint val="75000"/>
                  </a:prstClr>
                </a:solidFill>
              </a:rPr>
              <a:t>Predictive model for concrete strength and consistency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89281F-6C88-150E-7095-C77109E16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13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CFCFCCA-0DF5-3517-61FA-6B0253898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705" y="3429000"/>
            <a:ext cx="2943636" cy="22005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B458066-FB00-39D2-3C10-8E362F8A3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370" y="3429000"/>
            <a:ext cx="2572109" cy="220058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43E891F-E47C-1FE1-5F8B-EE7BC23B0EDB}"/>
              </a:ext>
            </a:extLst>
          </p:cNvPr>
          <p:cNvSpPr txBox="1"/>
          <p:nvPr/>
        </p:nvSpPr>
        <p:spPr>
          <a:xfrm>
            <a:off x="1957477" y="545929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Concrete strength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6DF6BE-ECD3-383F-0060-4BB89E13118F}"/>
              </a:ext>
            </a:extLst>
          </p:cNvPr>
          <p:cNvSpPr txBox="1"/>
          <p:nvPr/>
        </p:nvSpPr>
        <p:spPr>
          <a:xfrm>
            <a:off x="6610350" y="5459299"/>
            <a:ext cx="244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slump</a:t>
            </a:r>
          </a:p>
        </p:txBody>
      </p:sp>
    </p:spTree>
    <p:extLst>
      <p:ext uri="{BB962C8B-B14F-4D97-AF65-F5344CB8AC3E}">
        <p14:creationId xmlns:p14="http://schemas.microsoft.com/office/powerpoint/2010/main" val="2145426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1522476"/>
            <a:ext cx="6096000" cy="2514600"/>
          </a:xfrm>
        </p:spPr>
        <p:txBody>
          <a:bodyPr rtlCol="0">
            <a:normAutofit fontScale="90000"/>
          </a:bodyPr>
          <a:lstStyle/>
          <a:p>
            <a:pPr marL="0" indent="0" rtl="0">
              <a:buNone/>
            </a:pPr>
            <a:r>
              <a:rPr lang="en-GB" dirty="0"/>
              <a:t>MLP (multi-layer perceptron) Regressor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en-GB" dirty="0"/>
              <a:t>Code explanation</a:t>
            </a:r>
          </a:p>
          <a:p>
            <a:r>
              <a:rPr lang="en-GB" dirty="0"/>
              <a:t>Data visualization</a:t>
            </a:r>
          </a:p>
          <a:p>
            <a:pPr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794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DAD8D1F-A953-1F92-0B3E-60FBB139E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the optimal hyperparameter 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6DC9272-02D5-5316-6E05-9CC9C2EEFD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2792" y="1341654"/>
            <a:ext cx="5102304" cy="4638459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85BDEF-0EFB-A564-08D9-1159251E0502}"/>
              </a:ext>
            </a:extLst>
          </p:cNvPr>
          <p:cNvSpPr txBox="1"/>
          <p:nvPr/>
        </p:nvSpPr>
        <p:spPr>
          <a:xfrm>
            <a:off x="1295400" y="2009775"/>
            <a:ext cx="441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choice of hyperparameters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Calculating  3*3*3*1*3*2 times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Setting fixed random number and maximum iteration for each calculations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Output the best hyperparameters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BDF052B-82AD-971F-D623-C1061714BAC9}"/>
              </a:ext>
            </a:extLst>
          </p:cNvPr>
          <p:cNvCxnSpPr/>
          <p:nvPr/>
        </p:nvCxnSpPr>
        <p:spPr>
          <a:xfrm>
            <a:off x="5143500" y="2200275"/>
            <a:ext cx="1019175" cy="542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A038FEA-5524-181A-94F9-22F58A360C27}"/>
              </a:ext>
            </a:extLst>
          </p:cNvPr>
          <p:cNvCxnSpPr/>
          <p:nvPr/>
        </p:nvCxnSpPr>
        <p:spPr>
          <a:xfrm>
            <a:off x="4819650" y="4191000"/>
            <a:ext cx="1133142" cy="85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7642495-EB48-BA6F-DB9A-36B7C2F353DC}"/>
              </a:ext>
            </a:extLst>
          </p:cNvPr>
          <p:cNvCxnSpPr/>
          <p:nvPr/>
        </p:nvCxnSpPr>
        <p:spPr>
          <a:xfrm>
            <a:off x="4953000" y="4762500"/>
            <a:ext cx="1209675" cy="20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900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3DF67-3951-6A2E-444A-6027B894E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 of MLP Regressor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B016392-F4D6-378E-F58F-F80C4302AB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en-GB" altLang="zh-CN" dirty="0"/>
              <a:t> concrete strength </a:t>
            </a:r>
          </a:p>
          <a:p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F91EB37-6223-49E0-C508-7346BB8D61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For slump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89974-C54E-CA27-28B7-076937AB9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 dirty="0">
                <a:solidFill>
                  <a:prstClr val="black">
                    <a:tint val="75000"/>
                  </a:prstClr>
                </a:solidFill>
              </a:rPr>
              <a:t>31/08/2023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65573-D268-61CF-2E0B-9F2AC800C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>
              <a:defRPr/>
            </a:pPr>
            <a:r>
              <a:rPr lang="en-GB" noProof="0" dirty="0">
                <a:solidFill>
                  <a:prstClr val="black">
                    <a:tint val="75000"/>
                  </a:prstClr>
                </a:solidFill>
              </a:rPr>
              <a:t>Predictive model for concrete strength and consistency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6DD45-C731-06D3-3821-416E49FAB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16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C57EEC-794B-12CE-7834-12724EA1F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027" y="2657367"/>
            <a:ext cx="4309077" cy="18765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239708-4BF2-1F3A-3071-496459A01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57367"/>
            <a:ext cx="4477551" cy="187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270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en-GB" dirty="0"/>
              <a:t>DNN and Co-Training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en-GB" dirty="0"/>
              <a:t>Code explanation</a:t>
            </a:r>
          </a:p>
          <a:p>
            <a:r>
              <a:rPr lang="en-GB" dirty="0"/>
              <a:t>Data visualization</a:t>
            </a:r>
          </a:p>
          <a:p>
            <a:pPr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7871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EB8CC-E887-4C39-A032-E3471EDC0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" y="-28398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Code explanation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28E79-36F1-4487-B6B6-7A33F5C3C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" y="759399"/>
            <a:ext cx="3291840" cy="564357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/>
              <a:t>Process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DDB48-166A-4E16-B9DF-C5C6570A1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1618" y="1493427"/>
            <a:ext cx="3291840" cy="3684588"/>
          </a:xfrm>
        </p:spPr>
        <p:txBody>
          <a:bodyPr rtlCol="0">
            <a:normAutofit/>
          </a:bodyPr>
          <a:lstStyle/>
          <a:p>
            <a:r>
              <a:rPr lang="en-GB" dirty="0">
                <a:highlight>
                  <a:srgbClr val="FFFF00"/>
                </a:highlight>
              </a:rPr>
              <a:t>Data analysis</a:t>
            </a:r>
          </a:p>
          <a:p>
            <a:r>
              <a:rPr lang="en-GB" dirty="0" err="1">
                <a:highlight>
                  <a:srgbClr val="FFFF00"/>
                </a:highlight>
              </a:rPr>
              <a:t>DNNModel</a:t>
            </a:r>
            <a:r>
              <a:rPr lang="en-GB" dirty="0">
                <a:highlight>
                  <a:srgbClr val="FFFF00"/>
                </a:highlight>
              </a:rPr>
              <a:t> </a:t>
            </a:r>
          </a:p>
          <a:p>
            <a:r>
              <a:rPr lang="en-GB" dirty="0"/>
              <a:t>Joint training</a:t>
            </a:r>
          </a:p>
          <a:p>
            <a:r>
              <a:rPr lang="en-GB" dirty="0"/>
              <a:t>Visualizing results and calculating variance.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8435D0D-6D88-4851-8B63-E6A6A7BC8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31/08/2023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355C492-B5A1-4AEA-87B3-88D8AB076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Predictive model for concrete strength and consistency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8ED6379-8C31-4483-A809-D0E84782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GB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GB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21B5B27-CED3-97C2-E961-537162C90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5305" y="56330"/>
            <a:ext cx="5276190" cy="6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95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EB8CC-E887-4C39-A032-E3471EDC0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82575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Code explanation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28E79-36F1-4487-B6B6-7A33F5C3C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" y="864395"/>
            <a:ext cx="3291840" cy="823912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/>
              <a:t>Process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DDB48-166A-4E16-B9DF-C5C6570A1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898" y="1688307"/>
            <a:ext cx="3291840" cy="3684588"/>
          </a:xfrm>
        </p:spPr>
        <p:txBody>
          <a:bodyPr rtlCol="0">
            <a:normAutofit/>
          </a:bodyPr>
          <a:lstStyle/>
          <a:p>
            <a:r>
              <a:rPr lang="en-GB" dirty="0"/>
              <a:t>Data analysis</a:t>
            </a:r>
          </a:p>
          <a:p>
            <a:r>
              <a:rPr lang="en-GB" dirty="0" err="1"/>
              <a:t>DNNModel</a:t>
            </a:r>
            <a:r>
              <a:rPr lang="en-GB" dirty="0"/>
              <a:t> </a:t>
            </a:r>
          </a:p>
          <a:p>
            <a:r>
              <a:rPr lang="en-GB" dirty="0">
                <a:highlight>
                  <a:srgbClr val="FFFF00"/>
                </a:highlight>
              </a:rPr>
              <a:t>Joint training</a:t>
            </a:r>
          </a:p>
          <a:p>
            <a:r>
              <a:rPr lang="en-GB" dirty="0">
                <a:highlight>
                  <a:srgbClr val="FFFF00"/>
                </a:highlight>
              </a:rPr>
              <a:t>Visualizing results and calculating variance.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8435D0D-6D88-4851-8B63-E6A6A7BC8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31/08/2023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355C492-B5A1-4AEA-87B3-88D8AB076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Predictive model for concrete strength and consistency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8ED6379-8C31-4483-A809-D0E84782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GB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GB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4A6744-2E0F-E1C5-BF66-1F4618A14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899" y="0"/>
            <a:ext cx="74482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571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>
                <a:solidFill>
                  <a:srgbClr val="FFFFFF"/>
                </a:solidFill>
              </a:rPr>
              <a:t>Agenda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en-GB" dirty="0"/>
              <a:t>1.Data_analysis</a:t>
            </a:r>
          </a:p>
          <a:p>
            <a:pPr marL="0" indent="0" rtl="0">
              <a:buNone/>
            </a:pPr>
            <a:r>
              <a:rPr lang="en-GB" dirty="0"/>
              <a:t>2.Random forest</a:t>
            </a:r>
          </a:p>
          <a:p>
            <a:pPr marL="0" indent="0" rtl="0">
              <a:buNone/>
            </a:pPr>
            <a:r>
              <a:rPr lang="en-GB" dirty="0"/>
              <a:t>3.Linear (Lasso()) Regressor</a:t>
            </a:r>
          </a:p>
          <a:p>
            <a:pPr marL="0" indent="0" rtl="0">
              <a:buNone/>
            </a:pPr>
            <a:r>
              <a:rPr lang="en-GB" dirty="0"/>
              <a:t>4.MLP (Multi-layer perceptron) Regressor</a:t>
            </a:r>
          </a:p>
          <a:p>
            <a:pPr marL="0" indent="0" rtl="0">
              <a:buNone/>
            </a:pPr>
            <a:r>
              <a:rPr lang="en-GB" dirty="0"/>
              <a:t>5.DNN (deep neutral network) and Co-Training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31/08/2023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Predictive model for concrete strength and consistency</a:t>
            </a:r>
            <a:endParaRPr lang="en-GB" sz="1200" b="0" i="0" u="none" strike="noStrike" kern="1200" cap="none" spc="0" normalizeH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GB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78514DD-3FC6-4AEF-9C9C-057CF64C8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473" y="485774"/>
            <a:ext cx="2894877" cy="1438275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Data </a:t>
            </a:r>
            <a:br>
              <a:rPr lang="en-GB" dirty="0"/>
            </a:br>
            <a:r>
              <a:rPr lang="en-GB" dirty="0"/>
              <a:t>visualization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B55F5DE-D801-496C-806A-73E6EF45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31/08/2023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GB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GB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628EE0-8197-8ABF-EA23-4ADB1AE54D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21668" y="1911350"/>
            <a:ext cx="7545489" cy="3859213"/>
          </a:xfrm>
        </p:spPr>
      </p:pic>
    </p:spTree>
    <p:extLst>
      <p:ext uri="{BB962C8B-B14F-4D97-AF65-F5344CB8AC3E}">
        <p14:creationId xmlns:p14="http://schemas.microsoft.com/office/powerpoint/2010/main" val="3661430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5E0EB-F1F4-436B-A218-93E100A6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lvl="0" rtl="0"/>
            <a:r>
              <a:rPr lang="en-GB" dirty="0"/>
              <a:t>31/08/2023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06EF-9416-46F7-8230-B49EE126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lvl="0" rtl="0"/>
            <a:r>
              <a:rPr lang="en-GB" dirty="0"/>
              <a:t>Predictive model for concrete strength and consistency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lvl="0" rtl="0"/>
            <a:fld id="{D76B855D-E9CC-4FF8-AD85-6CDC7B89A0DE}" type="slidenum">
              <a:rPr lang="en-GB" smtClean="0"/>
              <a:pPr lvl="0" rtl="0"/>
              <a:t>21</a:t>
            </a:fld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0B6E0-1F7C-4E6A-87B1-554ADE739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8274" y="2798826"/>
            <a:ext cx="6429375" cy="1755648"/>
          </a:xfrm>
        </p:spPr>
        <p:txBody>
          <a:bodyPr rtlCol="0">
            <a:normAutofit/>
          </a:bodyPr>
          <a:lstStyle/>
          <a:p>
            <a:pPr algn="ctr" rtl="0"/>
            <a:r>
              <a:rPr lang="en-GB" sz="4000" dirty="0"/>
              <a:t>Thanks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en-GB" dirty="0"/>
              <a:t>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3"/>
            <a:ext cx="5559552" cy="2079295"/>
          </a:xfrm>
        </p:spPr>
        <p:txBody>
          <a:bodyPr rtlCol="0">
            <a:normAutofit/>
          </a:bodyPr>
          <a:lstStyle/>
          <a:p>
            <a:pPr marL="457200" indent="-457200" rtl="0">
              <a:buAutoNum type="arabicPeriod"/>
            </a:pPr>
            <a:r>
              <a:rPr lang="en-GB" dirty="0"/>
              <a:t>Code explanation</a:t>
            </a:r>
          </a:p>
          <a:p>
            <a:pPr marL="457200" indent="-457200" rtl="0">
              <a:buAutoNum type="arabicPeriod"/>
            </a:pPr>
            <a:r>
              <a:rPr lang="en-GB" dirty="0"/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4283594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EB8CC-E887-4C39-A032-E3471EDC0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2893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Code explanation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28E79-36F1-4487-B6B6-7A33F5C3C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972" y="850539"/>
            <a:ext cx="3291840" cy="411957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zh-CN" dirty="0"/>
              <a:t>Process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DDB48-166A-4E16-B9DF-C5C6570A1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972" y="1232334"/>
            <a:ext cx="3291840" cy="2128837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GB" dirty="0" err="1"/>
              <a:t>columns_to_drop</a:t>
            </a:r>
            <a:endParaRPr lang="en-GB" dirty="0"/>
          </a:p>
          <a:p>
            <a:pPr rtl="0"/>
            <a:r>
              <a:rPr lang="en-GB" sz="2000" dirty="0" err="1"/>
              <a:t>columns_to_binary</a:t>
            </a:r>
            <a:endParaRPr lang="en-GB" sz="2000" dirty="0"/>
          </a:p>
          <a:p>
            <a:pPr rtl="0"/>
            <a:r>
              <a:rPr lang="en-GB" sz="2000" dirty="0" err="1"/>
              <a:t>columns_to_sum</a:t>
            </a:r>
            <a:endParaRPr lang="en-GB" dirty="0"/>
          </a:p>
          <a:p>
            <a:pPr rtl="0"/>
            <a:r>
              <a:rPr lang="en-GB" sz="2000" dirty="0" err="1"/>
              <a:t>cement_label</a:t>
            </a:r>
            <a:r>
              <a:rPr lang="en-GB" sz="2000" dirty="0"/>
              <a:t> analysis</a:t>
            </a:r>
          </a:p>
          <a:p>
            <a:pPr rtl="0"/>
            <a:r>
              <a:rPr lang="en-GB" sz="2000" dirty="0"/>
              <a:t>Outlier handling</a:t>
            </a:r>
          </a:p>
          <a:p>
            <a:pPr rtl="0"/>
            <a:r>
              <a:rPr lang="en-US" altLang="zh-CN" dirty="0"/>
              <a:t>Remove</a:t>
            </a:r>
            <a:r>
              <a:rPr lang="en-GB" dirty="0"/>
              <a:t> </a:t>
            </a:r>
            <a:r>
              <a:rPr lang="en-GB" dirty="0" err="1"/>
              <a:t>useless_feature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4C5B2A-12FB-43E3-8389-C0A5E65E6D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9972" y="3462573"/>
            <a:ext cx="3792093" cy="44767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zh-CN" dirty="0"/>
              <a:t>Ideas </a:t>
            </a:r>
            <a:r>
              <a:rPr lang="en-GB" dirty="0"/>
              <a:t>of data processing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C09F06-9236-4635-AFB4-5E7D384A6B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9972" y="3899658"/>
            <a:ext cx="4935079" cy="3036888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GB" sz="2000" dirty="0"/>
              <a:t>Manually exclude variables that won't contribute to regression.</a:t>
            </a:r>
          </a:p>
          <a:p>
            <a:pPr rtl="0"/>
            <a:r>
              <a:rPr lang="en-GB" sz="2000" dirty="0"/>
              <a:t>Manually decompose some regression variables to enhance the model's ability to make regression predictions. </a:t>
            </a:r>
          </a:p>
          <a:p>
            <a:pPr rtl="0"/>
            <a:r>
              <a:rPr lang="en-GB" sz="2000" dirty="0"/>
              <a:t>Use random forest model to </a:t>
            </a:r>
            <a:r>
              <a:rPr lang="en-US" altLang="zh-CN" sz="2000" dirty="0"/>
              <a:t>remove</a:t>
            </a:r>
            <a:r>
              <a:rPr lang="en-GB" sz="2000" dirty="0"/>
              <a:t>  </a:t>
            </a:r>
            <a:r>
              <a:rPr lang="en-US" altLang="zh-CN" sz="2000" dirty="0"/>
              <a:t>useless </a:t>
            </a:r>
            <a:r>
              <a:rPr lang="en-GB" sz="2000" dirty="0"/>
              <a:t>variables.</a:t>
            </a:r>
          </a:p>
          <a:p>
            <a:pPr rtl="0"/>
            <a:endParaRPr lang="en-GB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8435D0D-6D88-4851-8B63-E6A6A7BC8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31/08/2023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8ED6379-8C31-4483-A809-D0E84782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GB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4D05EB06-4E06-19A5-B092-64FEC866BD94}"/>
              </a:ext>
            </a:extLst>
          </p:cNvPr>
          <p:cNvSpPr txBox="1">
            <a:spLocks/>
          </p:cNvSpPr>
          <p:nvPr/>
        </p:nvSpPr>
        <p:spPr>
          <a:xfrm>
            <a:off x="5481970" y="3524250"/>
            <a:ext cx="3516534" cy="6691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r>
              <a:rPr lang="en-US" altLang="zh-CN" dirty="0"/>
              <a:t>Unsuccessful attempts</a:t>
            </a:r>
            <a:endParaRPr lang="en-GB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2E15404C-2B96-7AD0-272C-7C022B2D71A5}"/>
              </a:ext>
            </a:extLst>
          </p:cNvPr>
          <p:cNvSpPr txBox="1">
            <a:spLocks/>
          </p:cNvSpPr>
          <p:nvPr/>
        </p:nvSpPr>
        <p:spPr>
          <a:xfrm>
            <a:off x="5470018" y="4257675"/>
            <a:ext cx="5883782" cy="183594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U</a:t>
            </a:r>
            <a:r>
              <a:rPr lang="en-GB" altLang="zh-CN" dirty="0"/>
              <a:t>se</a:t>
            </a:r>
            <a:r>
              <a:rPr lang="zh-CN" altLang="en-US" dirty="0"/>
              <a:t> </a:t>
            </a:r>
            <a:r>
              <a:rPr lang="en-GB" dirty="0">
                <a:highlight>
                  <a:srgbClr val="FFFF00"/>
                </a:highlight>
              </a:rPr>
              <a:t>K-Means method </a:t>
            </a:r>
            <a:r>
              <a:rPr lang="en-GB" dirty="0"/>
              <a:t>and </a:t>
            </a:r>
            <a:r>
              <a:rPr lang="en-GB" dirty="0" err="1">
                <a:highlight>
                  <a:srgbClr val="FFFF00"/>
                </a:highlight>
              </a:rPr>
              <a:t>sns.pairplot</a:t>
            </a:r>
            <a:r>
              <a:rPr lang="en-GB" dirty="0">
                <a:highlight>
                  <a:srgbClr val="FFFF00"/>
                </a:highlight>
              </a:rPr>
              <a:t> </a:t>
            </a:r>
            <a:r>
              <a:rPr lang="en-GB" dirty="0"/>
              <a:t>function to analyse the relationships between regression variables.</a:t>
            </a:r>
          </a:p>
          <a:p>
            <a:r>
              <a:rPr lang="en-GB" dirty="0"/>
              <a:t>Use </a:t>
            </a:r>
            <a:r>
              <a:rPr lang="en-GB" dirty="0">
                <a:highlight>
                  <a:srgbClr val="FFFF00"/>
                </a:highlight>
              </a:rPr>
              <a:t>scatter plots</a:t>
            </a:r>
            <a:r>
              <a:rPr lang="en-GB" dirty="0"/>
              <a:t> to visually explore the relationships between regression variables and predictor variables.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D25507F-0985-156A-666D-D389E3611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000" y="258861"/>
            <a:ext cx="6942857" cy="192381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0800AA2-FA2D-8FC2-F28A-B71CC1577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2000" y="2182671"/>
            <a:ext cx="8000000" cy="1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742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78514DD-3FC6-4AEF-9C9C-057CF64C8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473" y="485774"/>
            <a:ext cx="2894877" cy="1438275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Data </a:t>
            </a:r>
            <a:br>
              <a:rPr lang="en-GB" dirty="0"/>
            </a:br>
            <a:r>
              <a:rPr lang="en-GB" dirty="0"/>
              <a:t>visualization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B55F5DE-D801-496C-806A-73E6EF45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31/08/2023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GB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ABA807F-097D-44B5-78B1-7DAB87671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67075" y="323851"/>
            <a:ext cx="8294465" cy="6169024"/>
          </a:xfrm>
        </p:spPr>
      </p:pic>
    </p:spTree>
    <p:extLst>
      <p:ext uri="{BB962C8B-B14F-4D97-AF65-F5344CB8AC3E}">
        <p14:creationId xmlns:p14="http://schemas.microsoft.com/office/powerpoint/2010/main" val="941735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F08B-E1D3-439C-C231-66D8F5B1F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forest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E45F8-EE3D-8C11-E7F1-A22B6D4E3C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Code explanation</a:t>
            </a:r>
          </a:p>
          <a:p>
            <a:r>
              <a:rPr lang="en-GB" dirty="0"/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872219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EB8CC-E887-4C39-A032-E3471EDC0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6070"/>
            <a:ext cx="10515600" cy="1325563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Code explanation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28E79-36F1-4487-B6B6-7A33F5C3C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758" y="1015772"/>
            <a:ext cx="3291840" cy="459582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dirty="0"/>
              <a:t>Process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DDB48-166A-4E16-B9DF-C5C6570A1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758" y="1586706"/>
            <a:ext cx="3291840" cy="3684588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Data analysis</a:t>
            </a:r>
          </a:p>
          <a:p>
            <a:pPr rtl="0"/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Hyperparameter selection.</a:t>
            </a:r>
            <a:endParaRPr lang="en-GB" sz="2000" dirty="0"/>
          </a:p>
          <a:p>
            <a:pPr rtl="0"/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Visualizing results and calculating variance.</a:t>
            </a:r>
            <a:endParaRPr lang="en-GB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8435D0D-6D88-4851-8B63-E6A6A7BC8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31/08/2023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355C492-B5A1-4AEA-87B3-88D8AB076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Predictive model for concrete strength and consistency</a:t>
            </a:r>
            <a:endParaRPr lang="en-GB" sz="1200" b="0" i="0" u="none" strike="noStrike" kern="1200" cap="none" spc="0" normalizeH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8ED6379-8C31-4483-A809-D0E84782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GB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06FE7169-47FD-F98D-8D3B-F22BDDEC179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3193657" y="1023937"/>
            <a:ext cx="8893585" cy="4247357"/>
          </a:xfrm>
        </p:spPr>
      </p:pic>
    </p:spTree>
    <p:extLst>
      <p:ext uri="{BB962C8B-B14F-4D97-AF65-F5344CB8AC3E}">
        <p14:creationId xmlns:p14="http://schemas.microsoft.com/office/powerpoint/2010/main" val="664781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78514DD-3FC6-4AEF-9C9C-057CF64C8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473" y="485774"/>
            <a:ext cx="2894877" cy="1438275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Data </a:t>
            </a:r>
            <a:br>
              <a:rPr lang="en-GB" dirty="0"/>
            </a:br>
            <a:r>
              <a:rPr lang="en-GB" dirty="0"/>
              <a:t>visualization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B55F5DE-D801-496C-806A-73E6EF45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31/08/2023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7FB0EFA-9228-4C2B-BC70-5B5C9377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GB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90F76F2-941A-CA42-2089-4B4FD0A425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078" y="485774"/>
            <a:ext cx="8445908" cy="5724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9572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en-GB" dirty="0"/>
              <a:t>Linear(Lasso())-</a:t>
            </a:r>
            <a:r>
              <a:rPr lang="en-GB" b="1" i="0" dirty="0">
                <a:effectLst/>
                <a:latin typeface="Söhne Mono"/>
              </a:rPr>
              <a:t>Regression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en-GB" dirty="0"/>
              <a:t>Code explanation</a:t>
            </a:r>
          </a:p>
          <a:p>
            <a:r>
              <a:rPr lang="en-GB" dirty="0"/>
              <a:t>Data visualization</a:t>
            </a:r>
          </a:p>
          <a:p>
            <a:pPr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7605578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38_TF78504181_Win32" id="{C0282433-D7EF-45DF-A8F6-65451AB0B295}" vid="{7A5F5F68-7204-400F-A78C-9EE75BE45B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{924F662D-F0D2-42C2-B851-326E40703C92}tf78504181_win32</Template>
  <TotalTime>784</TotalTime>
  <Words>516</Words>
  <Application>Microsoft Office PowerPoint</Application>
  <PresentationFormat>Widescreen</PresentationFormat>
  <Paragraphs>159</Paragraphs>
  <Slides>21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Söhne</vt:lpstr>
      <vt:lpstr>Söhne Mono</vt:lpstr>
      <vt:lpstr>Arial</vt:lpstr>
      <vt:lpstr>Avenir Next LT Pro</vt:lpstr>
      <vt:lpstr>Calibri</vt:lpstr>
      <vt:lpstr>Tw Cen MT</vt:lpstr>
      <vt:lpstr>ShapesVTI</vt:lpstr>
      <vt:lpstr>Predictive model for concrete strength and consistency</vt:lpstr>
      <vt:lpstr>Agenda</vt:lpstr>
      <vt:lpstr>Data analysis</vt:lpstr>
      <vt:lpstr>Code explanation</vt:lpstr>
      <vt:lpstr>Data  visualization</vt:lpstr>
      <vt:lpstr>Random forest</vt:lpstr>
      <vt:lpstr>Code explanation</vt:lpstr>
      <vt:lpstr>Data  visualization</vt:lpstr>
      <vt:lpstr>Linear(Lasso())-Regression</vt:lpstr>
      <vt:lpstr>Finding the optimize degrees of polynomial </vt:lpstr>
      <vt:lpstr>PowerPoint Presentation</vt:lpstr>
      <vt:lpstr>PowerPoint Presentation</vt:lpstr>
      <vt:lpstr>Result of linear regression </vt:lpstr>
      <vt:lpstr>MLP (multi-layer perceptron) Regressor</vt:lpstr>
      <vt:lpstr>Finding the optimal hyperparameter  </vt:lpstr>
      <vt:lpstr>Result of MLP Regressor</vt:lpstr>
      <vt:lpstr>DNN and Co-Training</vt:lpstr>
      <vt:lpstr>Code explanation</vt:lpstr>
      <vt:lpstr>Code explanation</vt:lpstr>
      <vt:lpstr>Data  visualization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model for concrete strength and consistency</dc:title>
  <dc:creator>GAOTaowei</dc:creator>
  <cp:lastModifiedBy>GAOTaowei</cp:lastModifiedBy>
  <cp:revision>1</cp:revision>
  <dcterms:created xsi:type="dcterms:W3CDTF">2023-08-28T06:35:33Z</dcterms:created>
  <dcterms:modified xsi:type="dcterms:W3CDTF">2023-08-29T13:06:32Z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