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0058400" cy="7772400"/>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2920" y="309960"/>
            <a:ext cx="9052200" cy="1297440"/>
          </a:xfrm>
          <a:prstGeom prst="rect">
            <a:avLst/>
          </a:prstGeom>
          <a:noFill/>
          <a:ln w="0">
            <a:noFill/>
          </a:ln>
        </p:spPr>
        <p:txBody>
          <a:bodyPr lIns="0" tIns="0" rIns="0" bIns="0" anchor="ctr">
            <a:noAutofit/>
          </a:bodyPr>
          <a:p>
            <a:pPr algn="ctr">
              <a:buNone/>
            </a:pPr>
            <a:endParaRPr lang="en-US" sz="4400" b="0" strike="noStrike" spc="-1">
              <a:latin typeface="Arial" panose="020B0604020202020204"/>
            </a:endParaRPr>
          </a:p>
        </p:txBody>
      </p:sp>
      <p:sp>
        <p:nvSpPr>
          <p:cNvPr id="72" name="PlaceHolder 2"/>
          <p:cNvSpPr>
            <a:spLocks noGrp="1"/>
          </p:cNvSpPr>
          <p:nvPr>
            <p:ph/>
          </p:nvPr>
        </p:nvSpPr>
        <p:spPr>
          <a:xfrm>
            <a:off x="502920" y="1818720"/>
            <a:ext cx="9052200" cy="214992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73" name="PlaceHolder 3"/>
          <p:cNvSpPr>
            <a:spLocks noGrp="1"/>
          </p:cNvSpPr>
          <p:nvPr>
            <p:ph/>
          </p:nvPr>
        </p:nvSpPr>
        <p:spPr>
          <a:xfrm>
            <a:off x="502920" y="4173120"/>
            <a:ext cx="9052200" cy="2149920"/>
          </a:xfrm>
          <a:prstGeom prst="rect">
            <a:avLst/>
          </a:prstGeom>
          <a:noFill/>
          <a:ln w="0">
            <a:noFill/>
          </a:ln>
        </p:spPr>
        <p:txBody>
          <a:bodyPr lIns="0" tIns="0" rIns="0" bIns="0" anchor="t">
            <a:normAutofit/>
          </a:bodyPr>
          <a:p>
            <a:endParaRPr lang="en-US"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2920" y="309960"/>
            <a:ext cx="9052200" cy="1297440"/>
          </a:xfrm>
          <a:prstGeom prst="rect">
            <a:avLst/>
          </a:prstGeom>
          <a:noFill/>
          <a:ln w="0">
            <a:noFill/>
          </a:ln>
        </p:spPr>
        <p:txBody>
          <a:bodyPr lIns="0" tIns="0" rIns="0" bIns="0" anchor="ctr">
            <a:noAutofit/>
          </a:bodyPr>
          <a:p>
            <a:pPr algn="ctr">
              <a:buNone/>
            </a:pPr>
            <a:endParaRPr lang="en-US" sz="4400" b="0" strike="noStrike" spc="-1">
              <a:latin typeface="Arial" panose="020B0604020202020204"/>
            </a:endParaRPr>
          </a:p>
        </p:txBody>
      </p:sp>
      <p:sp>
        <p:nvSpPr>
          <p:cNvPr id="75" name="PlaceHolder 2"/>
          <p:cNvSpPr>
            <a:spLocks noGrp="1"/>
          </p:cNvSpPr>
          <p:nvPr>
            <p:ph/>
          </p:nvPr>
        </p:nvSpPr>
        <p:spPr>
          <a:xfrm>
            <a:off x="502920" y="1818720"/>
            <a:ext cx="4417200" cy="214992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76" name="PlaceHolder 3"/>
          <p:cNvSpPr>
            <a:spLocks noGrp="1"/>
          </p:cNvSpPr>
          <p:nvPr>
            <p:ph/>
          </p:nvPr>
        </p:nvSpPr>
        <p:spPr>
          <a:xfrm>
            <a:off x="5141520" y="1818720"/>
            <a:ext cx="4417200" cy="214992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77" name="PlaceHolder 4"/>
          <p:cNvSpPr>
            <a:spLocks noGrp="1"/>
          </p:cNvSpPr>
          <p:nvPr>
            <p:ph/>
          </p:nvPr>
        </p:nvSpPr>
        <p:spPr>
          <a:xfrm>
            <a:off x="502920" y="4173120"/>
            <a:ext cx="4417200" cy="214992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78" name="PlaceHolder 5"/>
          <p:cNvSpPr>
            <a:spLocks noGrp="1"/>
          </p:cNvSpPr>
          <p:nvPr>
            <p:ph/>
          </p:nvPr>
        </p:nvSpPr>
        <p:spPr>
          <a:xfrm>
            <a:off x="5141520" y="4173120"/>
            <a:ext cx="4417200" cy="2149920"/>
          </a:xfrm>
          <a:prstGeom prst="rect">
            <a:avLst/>
          </a:prstGeom>
          <a:noFill/>
          <a:ln w="0">
            <a:noFill/>
          </a:ln>
        </p:spPr>
        <p:txBody>
          <a:bodyPr lIns="0" tIns="0" rIns="0" bIns="0" anchor="t">
            <a:normAutofit/>
          </a:bodyPr>
          <a:p>
            <a:endParaRPr lang="en-US"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502920" y="309960"/>
            <a:ext cx="9052200" cy="1297440"/>
          </a:xfrm>
          <a:prstGeom prst="rect">
            <a:avLst/>
          </a:prstGeom>
          <a:noFill/>
          <a:ln w="0">
            <a:noFill/>
          </a:ln>
        </p:spPr>
        <p:txBody>
          <a:bodyPr lIns="0" tIns="0" rIns="0" bIns="0" anchor="ctr">
            <a:noAutofit/>
          </a:bodyPr>
          <a:p>
            <a:pPr algn="ctr">
              <a:buNone/>
            </a:pPr>
            <a:endParaRPr lang="en-US" sz="4400" b="0" strike="noStrike" spc="-1">
              <a:latin typeface="Arial" panose="020B0604020202020204"/>
            </a:endParaRPr>
          </a:p>
        </p:txBody>
      </p:sp>
      <p:sp>
        <p:nvSpPr>
          <p:cNvPr id="80" name="PlaceHolder 2"/>
          <p:cNvSpPr>
            <a:spLocks noGrp="1"/>
          </p:cNvSpPr>
          <p:nvPr>
            <p:ph/>
          </p:nvPr>
        </p:nvSpPr>
        <p:spPr>
          <a:xfrm>
            <a:off x="502920" y="1818720"/>
            <a:ext cx="2914560" cy="214992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81" name="PlaceHolder 3"/>
          <p:cNvSpPr>
            <a:spLocks noGrp="1"/>
          </p:cNvSpPr>
          <p:nvPr>
            <p:ph/>
          </p:nvPr>
        </p:nvSpPr>
        <p:spPr>
          <a:xfrm>
            <a:off x="3563640" y="1818720"/>
            <a:ext cx="2914560" cy="214992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82" name="PlaceHolder 4"/>
          <p:cNvSpPr>
            <a:spLocks noGrp="1"/>
          </p:cNvSpPr>
          <p:nvPr>
            <p:ph/>
          </p:nvPr>
        </p:nvSpPr>
        <p:spPr>
          <a:xfrm>
            <a:off x="6624360" y="1818720"/>
            <a:ext cx="2914560" cy="214992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83" name="PlaceHolder 5"/>
          <p:cNvSpPr>
            <a:spLocks noGrp="1"/>
          </p:cNvSpPr>
          <p:nvPr>
            <p:ph/>
          </p:nvPr>
        </p:nvSpPr>
        <p:spPr>
          <a:xfrm>
            <a:off x="502920" y="4173120"/>
            <a:ext cx="2914560" cy="214992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84" name="PlaceHolder 6"/>
          <p:cNvSpPr>
            <a:spLocks noGrp="1"/>
          </p:cNvSpPr>
          <p:nvPr>
            <p:ph/>
          </p:nvPr>
        </p:nvSpPr>
        <p:spPr>
          <a:xfrm>
            <a:off x="3563640" y="4173120"/>
            <a:ext cx="2914560" cy="214992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85" name="PlaceHolder 7"/>
          <p:cNvSpPr>
            <a:spLocks noGrp="1"/>
          </p:cNvSpPr>
          <p:nvPr>
            <p:ph/>
          </p:nvPr>
        </p:nvSpPr>
        <p:spPr>
          <a:xfrm>
            <a:off x="6624360" y="4173120"/>
            <a:ext cx="2914560" cy="2149920"/>
          </a:xfrm>
          <a:prstGeom prst="rect">
            <a:avLst/>
          </a:prstGeom>
          <a:noFill/>
          <a:ln w="0">
            <a:noFill/>
          </a:ln>
        </p:spPr>
        <p:txBody>
          <a:bodyPr lIns="0" tIns="0" rIns="0" bIns="0" anchor="t">
            <a:normAutofit/>
          </a:bodyPr>
          <a:p>
            <a:endParaRPr lang="en-US"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0072370" cy="7772400"/>
          </a:xfrm>
          <a:prstGeom prst="rect">
            <a:avLst/>
          </a:prstGeom>
          <a:noFill/>
          <a:ln w="9525">
            <a:noFill/>
          </a:ln>
        </p:spPr>
      </p:pic>
      <p:sp>
        <p:nvSpPr>
          <p:cNvPr id="2051" name="Rectangle 3"/>
          <p:cNvSpPr>
            <a:spLocks noGrp="1" noChangeArrowheads="1"/>
          </p:cNvSpPr>
          <p:nvPr>
            <p:ph type="ctrTitle"/>
          </p:nvPr>
        </p:nvSpPr>
        <p:spPr>
          <a:xfrm>
            <a:off x="515144" y="1356572"/>
            <a:ext cx="9028113" cy="1227032"/>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516890" y="2745528"/>
            <a:ext cx="9033352" cy="198628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502920" y="7077922"/>
            <a:ext cx="2346960" cy="5397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10" name="Rectangle 6"/>
          <p:cNvSpPr>
            <a:spLocks noGrp="1" noChangeArrowheads="1"/>
          </p:cNvSpPr>
          <p:nvPr>
            <p:ph type="ftr" sz="quarter" idx="3"/>
          </p:nvPr>
        </p:nvSpPr>
        <p:spPr bwMode="auto">
          <a:xfrm>
            <a:off x="3436620" y="7077922"/>
            <a:ext cx="3185160" cy="5397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11" name="Rectangle 7"/>
          <p:cNvSpPr>
            <a:spLocks noGrp="1" noChangeArrowheads="1"/>
          </p:cNvSpPr>
          <p:nvPr>
            <p:ph type="sldNum" sz="quarter" idx="4"/>
          </p:nvPr>
        </p:nvSpPr>
        <p:spPr bwMode="auto">
          <a:xfrm>
            <a:off x="7208520" y="7077922"/>
            <a:ext cx="2346960" cy="5397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46FDEA9-29B0-4000-9A8A-EA5137E778F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3"/>
            <a:ext cx="8675370" cy="3233102"/>
          </a:xfrm>
        </p:spPr>
        <p:txBody>
          <a:bodyPr anchor="b"/>
          <a:lstStyle>
            <a:lvl1pPr>
              <a:defRPr sz="6600"/>
            </a:lvl1pPr>
          </a:lstStyle>
          <a:p>
            <a:r>
              <a:rPr lang="en-US" smtClean="0"/>
              <a:t>Click to edit Master title style</a:t>
            </a:r>
            <a:endParaRPr lang="en-US"/>
          </a:p>
        </p:txBody>
      </p:sp>
      <p:sp>
        <p:nvSpPr>
          <p:cNvPr id="3" name="Text Placeholder 2"/>
          <p:cNvSpPr>
            <a:spLocks noGrp="1"/>
          </p:cNvSpPr>
          <p:nvPr>
            <p:ph type="body" idx="1"/>
          </p:nvPr>
        </p:nvSpPr>
        <p:spPr>
          <a:xfrm>
            <a:off x="686277" y="5201391"/>
            <a:ext cx="8675370" cy="1700212"/>
          </a:xfrm>
        </p:spPr>
        <p:txBody>
          <a:bodyPr/>
          <a:lstStyle>
            <a:lvl1pPr marL="0" indent="0">
              <a:buNone/>
              <a:defRPr sz="2640"/>
            </a:lvl1pPr>
            <a:lvl2pPr marL="502920" indent="0">
              <a:buNone/>
              <a:defRPr sz="2200"/>
            </a:lvl2pPr>
            <a:lvl3pPr marL="1005840" indent="0">
              <a:buNone/>
              <a:defRPr sz="1980"/>
            </a:lvl3pPr>
            <a:lvl4pPr marL="1508760" indent="0">
              <a:buNone/>
              <a:defRPr sz="1760"/>
            </a:lvl4pPr>
            <a:lvl5pPr marL="2011680" indent="0">
              <a:buNone/>
              <a:defRPr sz="1760"/>
            </a:lvl5pPr>
            <a:lvl6pPr marL="2514600" indent="0">
              <a:buNone/>
              <a:defRPr sz="1760"/>
            </a:lvl6pPr>
            <a:lvl7pPr marL="3017520" indent="0">
              <a:buNone/>
              <a:defRPr sz="1760"/>
            </a:lvl7pPr>
            <a:lvl8pPr marL="3520440" indent="0">
              <a:buNone/>
              <a:defRPr sz="1760"/>
            </a:lvl8pPr>
            <a:lvl9pPr marL="4023360" indent="0">
              <a:buNone/>
              <a:defRPr sz="176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2920" y="1331383"/>
            <a:ext cx="4442460" cy="56134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5113020" y="1331383"/>
            <a:ext cx="4442460" cy="56134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262" y="413808"/>
            <a:ext cx="8675370" cy="1502305"/>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93262" y="1905318"/>
            <a:ext cx="4255611"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93262" y="2839085"/>
            <a:ext cx="4255611" cy="417586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5092065" y="1905318"/>
            <a:ext cx="4276567"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092065" y="2839085"/>
            <a:ext cx="4276567" cy="417586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502920" y="309960"/>
            <a:ext cx="9052200" cy="1297440"/>
          </a:xfrm>
          <a:prstGeom prst="rect">
            <a:avLst/>
          </a:prstGeom>
          <a:noFill/>
          <a:ln w="0">
            <a:noFill/>
          </a:ln>
        </p:spPr>
        <p:txBody>
          <a:bodyPr lIns="0" tIns="0" rIns="0" bIns="0" anchor="ctr">
            <a:noAutofit/>
          </a:bodyPr>
          <a:p>
            <a:pPr algn="ctr">
              <a:buNone/>
            </a:pPr>
            <a:endParaRPr lang="en-US" sz="4400" b="0" strike="noStrike" spc="-1">
              <a:latin typeface="Arial" panose="020B0604020202020204"/>
            </a:endParaRPr>
          </a:p>
        </p:txBody>
      </p:sp>
      <p:sp>
        <p:nvSpPr>
          <p:cNvPr id="51" name="PlaceHolder 2"/>
          <p:cNvSpPr>
            <a:spLocks noGrp="1"/>
          </p:cNvSpPr>
          <p:nvPr>
            <p:ph type="subTitle"/>
          </p:nvPr>
        </p:nvSpPr>
        <p:spPr>
          <a:xfrm>
            <a:off x="502920" y="1818720"/>
            <a:ext cx="9052200" cy="4507560"/>
          </a:xfrm>
          <a:prstGeom prst="rect">
            <a:avLst/>
          </a:prstGeom>
          <a:noFill/>
          <a:ln w="0">
            <a:noFill/>
          </a:ln>
        </p:spPr>
        <p:txBody>
          <a:bodyPr lIns="0" tIns="0" rIns="0" bIns="0" anchor="ctr">
            <a:noAutofit/>
          </a:bodyPr>
          <a:p>
            <a:pPr algn="ctr">
              <a:buNone/>
            </a:pPr>
            <a:endParaRPr lang="en-US"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262" y="518160"/>
            <a:ext cx="3244533" cy="1813560"/>
          </a:xfrm>
        </p:spPr>
        <p:txBody>
          <a:bodyPr anchor="b"/>
          <a:lstStyle>
            <a:lvl1pPr>
              <a:defRPr sz="3520"/>
            </a:lvl1pPr>
          </a:lstStyle>
          <a:p>
            <a:r>
              <a:rPr lang="en-US" smtClean="0"/>
              <a:t>Click to edit Master title style</a:t>
            </a:r>
            <a:endParaRPr lang="en-US"/>
          </a:p>
        </p:txBody>
      </p:sp>
      <p:sp>
        <p:nvSpPr>
          <p:cNvPr id="3" name="Content Placeholder 2"/>
          <p:cNvSpPr>
            <a:spLocks noGrp="1"/>
          </p:cNvSpPr>
          <p:nvPr>
            <p:ph idx="1"/>
          </p:nvPr>
        </p:nvSpPr>
        <p:spPr>
          <a:xfrm>
            <a:off x="4276567" y="1119082"/>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93262" y="2331720"/>
            <a:ext cx="3244533"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262" y="518160"/>
            <a:ext cx="3244533" cy="1813560"/>
          </a:xfrm>
        </p:spPr>
        <p:txBody>
          <a:bodyPr anchor="b"/>
          <a:lstStyle>
            <a:lvl1pPr>
              <a:defRPr sz="3520"/>
            </a:lvl1pPr>
          </a:lstStyle>
          <a:p>
            <a:r>
              <a:rPr lang="en-US" smtClean="0"/>
              <a:t>Click to edit Master title style</a:t>
            </a:r>
            <a:endParaRPr lang="en-US"/>
          </a:p>
        </p:txBody>
      </p:sp>
      <p:sp>
        <p:nvSpPr>
          <p:cNvPr id="3" name="Picture Placeholder 2"/>
          <p:cNvSpPr>
            <a:spLocks noGrp="1"/>
          </p:cNvSpPr>
          <p:nvPr>
            <p:ph type="pic" idx="1"/>
          </p:nvPr>
        </p:nvSpPr>
        <p:spPr>
          <a:xfrm>
            <a:off x="4276567" y="1119082"/>
            <a:ext cx="5092065" cy="5523442"/>
          </a:xfrm>
        </p:spPr>
        <p:txBody>
          <a:bodyPr vert="horz" wrap="square" lIns="91440" tIns="45720" rIns="91440" bIns="45720" numCol="1" anchor="t" anchorCtr="0" compatLnSpc="1"/>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93262" y="2331720"/>
            <a:ext cx="3244533"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215900"/>
            <a:ext cx="2263140" cy="672888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2920" y="215900"/>
            <a:ext cx="6621780" cy="6728883"/>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2920" y="309960"/>
            <a:ext cx="9052200" cy="1297440"/>
          </a:xfrm>
          <a:prstGeom prst="rect">
            <a:avLst/>
          </a:prstGeom>
          <a:noFill/>
          <a:ln w="0">
            <a:noFill/>
          </a:ln>
        </p:spPr>
        <p:txBody>
          <a:bodyPr lIns="0" tIns="0" rIns="0" bIns="0" anchor="ctr">
            <a:noAutofit/>
          </a:bodyPr>
          <a:p>
            <a:pPr algn="ctr">
              <a:buNone/>
            </a:pPr>
            <a:endParaRPr lang="en-US" sz="4400" b="0" strike="noStrike" spc="-1">
              <a:latin typeface="Arial" panose="020B0604020202020204"/>
            </a:endParaRPr>
          </a:p>
        </p:txBody>
      </p:sp>
      <p:sp>
        <p:nvSpPr>
          <p:cNvPr id="53" name="PlaceHolder 2"/>
          <p:cNvSpPr>
            <a:spLocks noGrp="1"/>
          </p:cNvSpPr>
          <p:nvPr>
            <p:ph/>
          </p:nvPr>
        </p:nvSpPr>
        <p:spPr>
          <a:xfrm>
            <a:off x="502920" y="1818720"/>
            <a:ext cx="9052200" cy="4507560"/>
          </a:xfrm>
          <a:prstGeom prst="rect">
            <a:avLst/>
          </a:prstGeom>
          <a:noFill/>
          <a:ln w="0">
            <a:noFill/>
          </a:ln>
        </p:spPr>
        <p:txBody>
          <a:bodyPr lIns="0" tIns="0" rIns="0" bIns="0" anchor="t">
            <a:normAutofit/>
          </a:bodyPr>
          <a:p>
            <a:endParaRPr lang="en-US"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2920" y="309960"/>
            <a:ext cx="9052200" cy="1297440"/>
          </a:xfrm>
          <a:prstGeom prst="rect">
            <a:avLst/>
          </a:prstGeom>
          <a:noFill/>
          <a:ln w="0">
            <a:noFill/>
          </a:ln>
        </p:spPr>
        <p:txBody>
          <a:bodyPr lIns="0" tIns="0" rIns="0" bIns="0" anchor="ctr">
            <a:noAutofit/>
          </a:bodyPr>
          <a:p>
            <a:pPr algn="ctr">
              <a:buNone/>
            </a:pPr>
            <a:endParaRPr lang="en-US" sz="4400" b="0" strike="noStrike" spc="-1">
              <a:latin typeface="Arial" panose="020B0604020202020204"/>
            </a:endParaRPr>
          </a:p>
        </p:txBody>
      </p:sp>
      <p:sp>
        <p:nvSpPr>
          <p:cNvPr id="55" name="PlaceHolder 2"/>
          <p:cNvSpPr>
            <a:spLocks noGrp="1"/>
          </p:cNvSpPr>
          <p:nvPr>
            <p:ph/>
          </p:nvPr>
        </p:nvSpPr>
        <p:spPr>
          <a:xfrm>
            <a:off x="502920" y="1818720"/>
            <a:ext cx="4417200" cy="450756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56" name="PlaceHolder 3"/>
          <p:cNvSpPr>
            <a:spLocks noGrp="1"/>
          </p:cNvSpPr>
          <p:nvPr>
            <p:ph/>
          </p:nvPr>
        </p:nvSpPr>
        <p:spPr>
          <a:xfrm>
            <a:off x="5141520" y="1818720"/>
            <a:ext cx="4417200" cy="4507560"/>
          </a:xfrm>
          <a:prstGeom prst="rect">
            <a:avLst/>
          </a:prstGeom>
          <a:noFill/>
          <a:ln w="0">
            <a:noFill/>
          </a:ln>
        </p:spPr>
        <p:txBody>
          <a:bodyPr lIns="0" tIns="0" rIns="0" bIns="0" anchor="t">
            <a:normAutofit/>
          </a:bodyPr>
          <a:p>
            <a:endParaRPr lang="en-US"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502920" y="309960"/>
            <a:ext cx="9052200" cy="1297440"/>
          </a:xfrm>
          <a:prstGeom prst="rect">
            <a:avLst/>
          </a:prstGeom>
          <a:noFill/>
          <a:ln w="0">
            <a:noFill/>
          </a:ln>
        </p:spPr>
        <p:txBody>
          <a:bodyPr lIns="0" tIns="0" rIns="0" bIns="0" anchor="ctr">
            <a:noAutofit/>
          </a:bodyPr>
          <a:p>
            <a:pPr algn="ctr">
              <a:buNone/>
            </a:pPr>
            <a:endParaRPr lang="en-US"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502920" y="309960"/>
            <a:ext cx="9052200" cy="6015600"/>
          </a:xfrm>
          <a:prstGeom prst="rect">
            <a:avLst/>
          </a:prstGeom>
          <a:noFill/>
          <a:ln w="0">
            <a:noFill/>
          </a:ln>
        </p:spPr>
        <p:txBody>
          <a:bodyPr lIns="0" tIns="0" rIns="0" bIns="0" anchor="ctr">
            <a:noAutofit/>
          </a:bodyPr>
          <a:p>
            <a:pPr algn="ctr">
              <a:buNone/>
            </a:pPr>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2920" y="309960"/>
            <a:ext cx="9052200" cy="1297440"/>
          </a:xfrm>
          <a:prstGeom prst="rect">
            <a:avLst/>
          </a:prstGeom>
          <a:noFill/>
          <a:ln w="0">
            <a:noFill/>
          </a:ln>
        </p:spPr>
        <p:txBody>
          <a:bodyPr lIns="0" tIns="0" rIns="0" bIns="0" anchor="ctr">
            <a:noAutofit/>
          </a:bodyPr>
          <a:p>
            <a:pPr algn="ctr">
              <a:buNone/>
            </a:pPr>
            <a:endParaRPr lang="en-US" sz="4400" b="0" strike="noStrike" spc="-1">
              <a:latin typeface="Arial" panose="020B0604020202020204"/>
            </a:endParaRPr>
          </a:p>
        </p:txBody>
      </p:sp>
      <p:sp>
        <p:nvSpPr>
          <p:cNvPr id="60" name="PlaceHolder 2"/>
          <p:cNvSpPr>
            <a:spLocks noGrp="1"/>
          </p:cNvSpPr>
          <p:nvPr>
            <p:ph/>
          </p:nvPr>
        </p:nvSpPr>
        <p:spPr>
          <a:xfrm>
            <a:off x="502920" y="1818720"/>
            <a:ext cx="4417200" cy="214992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61" name="PlaceHolder 3"/>
          <p:cNvSpPr>
            <a:spLocks noGrp="1"/>
          </p:cNvSpPr>
          <p:nvPr>
            <p:ph/>
          </p:nvPr>
        </p:nvSpPr>
        <p:spPr>
          <a:xfrm>
            <a:off x="5141520" y="1818720"/>
            <a:ext cx="4417200" cy="450756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62" name="PlaceHolder 4"/>
          <p:cNvSpPr>
            <a:spLocks noGrp="1"/>
          </p:cNvSpPr>
          <p:nvPr>
            <p:ph/>
          </p:nvPr>
        </p:nvSpPr>
        <p:spPr>
          <a:xfrm>
            <a:off x="502920" y="4173120"/>
            <a:ext cx="4417200" cy="2149920"/>
          </a:xfrm>
          <a:prstGeom prst="rect">
            <a:avLst/>
          </a:prstGeom>
          <a:noFill/>
          <a:ln w="0">
            <a:noFill/>
          </a:ln>
        </p:spPr>
        <p:txBody>
          <a:bodyPr lIns="0" tIns="0" rIns="0" bIns="0" anchor="t">
            <a:normAutofit/>
          </a:bodyPr>
          <a:p>
            <a:endParaRPr lang="en-US"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2920" y="309960"/>
            <a:ext cx="9052200" cy="1297440"/>
          </a:xfrm>
          <a:prstGeom prst="rect">
            <a:avLst/>
          </a:prstGeom>
          <a:noFill/>
          <a:ln w="0">
            <a:noFill/>
          </a:ln>
        </p:spPr>
        <p:txBody>
          <a:bodyPr lIns="0" tIns="0" rIns="0" bIns="0" anchor="ctr">
            <a:noAutofit/>
          </a:bodyPr>
          <a:p>
            <a:pPr algn="ctr">
              <a:buNone/>
            </a:pPr>
            <a:endParaRPr lang="en-US" sz="4400" b="0" strike="noStrike" spc="-1">
              <a:latin typeface="Arial" panose="020B0604020202020204"/>
            </a:endParaRPr>
          </a:p>
        </p:txBody>
      </p:sp>
      <p:sp>
        <p:nvSpPr>
          <p:cNvPr id="64" name="PlaceHolder 2"/>
          <p:cNvSpPr>
            <a:spLocks noGrp="1"/>
          </p:cNvSpPr>
          <p:nvPr>
            <p:ph/>
          </p:nvPr>
        </p:nvSpPr>
        <p:spPr>
          <a:xfrm>
            <a:off x="502920" y="1818720"/>
            <a:ext cx="4417200" cy="450756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65" name="PlaceHolder 3"/>
          <p:cNvSpPr>
            <a:spLocks noGrp="1"/>
          </p:cNvSpPr>
          <p:nvPr>
            <p:ph/>
          </p:nvPr>
        </p:nvSpPr>
        <p:spPr>
          <a:xfrm>
            <a:off x="5141520" y="1818720"/>
            <a:ext cx="4417200" cy="214992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66" name="PlaceHolder 4"/>
          <p:cNvSpPr>
            <a:spLocks noGrp="1"/>
          </p:cNvSpPr>
          <p:nvPr>
            <p:ph/>
          </p:nvPr>
        </p:nvSpPr>
        <p:spPr>
          <a:xfrm>
            <a:off x="5141520" y="4173120"/>
            <a:ext cx="4417200" cy="2149920"/>
          </a:xfrm>
          <a:prstGeom prst="rect">
            <a:avLst/>
          </a:prstGeom>
          <a:noFill/>
          <a:ln w="0">
            <a:noFill/>
          </a:ln>
        </p:spPr>
        <p:txBody>
          <a:bodyPr lIns="0" tIns="0" rIns="0" bIns="0" anchor="t">
            <a:normAutofit/>
          </a:bodyPr>
          <a:p>
            <a:endParaRPr lang="en-US"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2920" y="309960"/>
            <a:ext cx="9052200" cy="1297440"/>
          </a:xfrm>
          <a:prstGeom prst="rect">
            <a:avLst/>
          </a:prstGeom>
          <a:noFill/>
          <a:ln w="0">
            <a:noFill/>
          </a:ln>
        </p:spPr>
        <p:txBody>
          <a:bodyPr lIns="0" tIns="0" rIns="0" bIns="0" anchor="ctr">
            <a:noAutofit/>
          </a:bodyPr>
          <a:p>
            <a:pPr algn="ctr">
              <a:buNone/>
            </a:pPr>
            <a:endParaRPr lang="en-US" sz="4400" b="0" strike="noStrike" spc="-1">
              <a:latin typeface="Arial" panose="020B0604020202020204"/>
            </a:endParaRPr>
          </a:p>
        </p:txBody>
      </p:sp>
      <p:sp>
        <p:nvSpPr>
          <p:cNvPr id="68" name="PlaceHolder 2"/>
          <p:cNvSpPr>
            <a:spLocks noGrp="1"/>
          </p:cNvSpPr>
          <p:nvPr>
            <p:ph/>
          </p:nvPr>
        </p:nvSpPr>
        <p:spPr>
          <a:xfrm>
            <a:off x="502920" y="1818720"/>
            <a:ext cx="4417200" cy="214992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69" name="PlaceHolder 3"/>
          <p:cNvSpPr>
            <a:spLocks noGrp="1"/>
          </p:cNvSpPr>
          <p:nvPr>
            <p:ph/>
          </p:nvPr>
        </p:nvSpPr>
        <p:spPr>
          <a:xfrm>
            <a:off x="5141520" y="1818720"/>
            <a:ext cx="4417200" cy="214992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70" name="PlaceHolder 4"/>
          <p:cNvSpPr>
            <a:spLocks noGrp="1"/>
          </p:cNvSpPr>
          <p:nvPr>
            <p:ph/>
          </p:nvPr>
        </p:nvSpPr>
        <p:spPr>
          <a:xfrm>
            <a:off x="502920" y="4173120"/>
            <a:ext cx="9052200" cy="2149920"/>
          </a:xfrm>
          <a:prstGeom prst="rect">
            <a:avLst/>
          </a:prstGeom>
          <a:noFill/>
          <a:ln w="0">
            <a:noFill/>
          </a:ln>
        </p:spPr>
        <p:txBody>
          <a:bodyPr lIns="0" tIns="0" rIns="0" bIns="0" anchor="t">
            <a:normAutofit/>
          </a:bodyPr>
          <a:p>
            <a:endParaRPr lang="en-US"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image" Target="../media/image3.jpeg"/><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4" name="bg object 16"/>
          <p:cNvPicPr/>
          <p:nvPr/>
        </p:nvPicPr>
        <p:blipFill>
          <a:blip r:embed="rId13"/>
          <a:stretch>
            <a:fillRect/>
          </a:stretch>
        </p:blipFill>
        <p:spPr>
          <a:xfrm>
            <a:off x="0" y="114480"/>
            <a:ext cx="10058040" cy="7543440"/>
          </a:xfrm>
          <a:prstGeom prst="rect">
            <a:avLst/>
          </a:prstGeom>
          <a:ln w="0">
            <a:noFill/>
          </a:ln>
        </p:spPr>
      </p:pic>
      <p:sp>
        <p:nvSpPr>
          <p:cNvPr id="45" name="Holder 2"/>
          <p:cNvSpPr txBox="1"/>
          <p:nvPr/>
        </p:nvSpPr>
        <p:spPr>
          <a:xfrm>
            <a:off x="916920" y="363600"/>
            <a:ext cx="8262720" cy="628920"/>
          </a:xfrm>
          <a:prstGeom prst="rect">
            <a:avLst/>
          </a:prstGeom>
          <a:noFill/>
          <a:ln w="0">
            <a:noFill/>
          </a:ln>
        </p:spPr>
      </p:sp>
      <p:sp>
        <p:nvSpPr>
          <p:cNvPr id="46" name="Holder 3"/>
          <p:cNvSpPr txBox="1"/>
          <p:nvPr/>
        </p:nvSpPr>
        <p:spPr>
          <a:xfrm>
            <a:off x="3420000" y="7228440"/>
            <a:ext cx="3218400" cy="388440"/>
          </a:xfrm>
          <a:prstGeom prst="rect">
            <a:avLst/>
          </a:prstGeom>
          <a:noFill/>
          <a:ln w="0">
            <a:noFill/>
          </a:ln>
        </p:spPr>
        <p:txBody>
          <a:bodyPr lIns="0" tIns="0" rIns="0" bIns="0" anchor="t">
            <a:noAutofit/>
          </a:bodyPr>
          <a:p>
            <a:pPr algn="ctr">
              <a:buNone/>
            </a:pPr>
            <a:r>
              <a:rPr lang="en-US" sz="1400" b="0" strike="noStrike" spc="-1">
                <a:latin typeface="Arial" panose="020B0604020202020204"/>
              </a:rPr>
              <a:t>&lt;footer&gt;</a:t>
            </a:r>
            <a:endParaRPr lang="en-US" sz="1400" b="0" strike="noStrike" spc="-1">
              <a:latin typeface="Arial" panose="020B0604020202020204"/>
            </a:endParaRPr>
          </a:p>
        </p:txBody>
      </p:sp>
      <p:sp>
        <p:nvSpPr>
          <p:cNvPr id="47" name="Holder 4"/>
          <p:cNvSpPr txBox="1"/>
          <p:nvPr/>
        </p:nvSpPr>
        <p:spPr>
          <a:xfrm>
            <a:off x="502920" y="7228440"/>
            <a:ext cx="2313000" cy="388440"/>
          </a:xfrm>
          <a:prstGeom prst="rect">
            <a:avLst/>
          </a:prstGeom>
          <a:noFill/>
          <a:ln w="0">
            <a:noFill/>
          </a:ln>
        </p:spPr>
        <p:txBody>
          <a:bodyPr lIns="0" tIns="0" rIns="0" bIns="0" anchor="t">
            <a:noAutofit/>
          </a:bodyPr>
          <a:p>
            <a:r>
              <a:rPr lang="en-US" sz="1400" b="0" strike="noStrike" spc="-1">
                <a:latin typeface="Arial" panose="020B0604020202020204"/>
              </a:rPr>
              <a:t>&lt;date/time&gt;</a:t>
            </a:r>
            <a:endParaRPr lang="en-US" sz="1400" b="0" strike="noStrike" spc="-1">
              <a:latin typeface="Arial" panose="020B0604020202020204"/>
            </a:endParaRPr>
          </a:p>
        </p:txBody>
      </p:sp>
      <p:sp>
        <p:nvSpPr>
          <p:cNvPr id="48" name="Holder 5"/>
          <p:cNvSpPr txBox="1"/>
          <p:nvPr/>
        </p:nvSpPr>
        <p:spPr>
          <a:xfrm>
            <a:off x="9351360" y="6971760"/>
            <a:ext cx="284040" cy="241560"/>
          </a:xfrm>
          <a:prstGeom prst="rect">
            <a:avLst/>
          </a:prstGeom>
          <a:noFill/>
          <a:ln w="0">
            <a:noFill/>
          </a:ln>
        </p:spPr>
        <p:txBody>
          <a:bodyPr lIns="0" tIns="0" rIns="0" bIns="0" anchor="t">
            <a:noAutofit/>
          </a:bodyPr>
          <a:p>
            <a:pPr marL="133985">
              <a:lnSpc>
                <a:spcPts val="1770"/>
              </a:lnSpc>
              <a:buNone/>
            </a:pPr>
            <a:fld id="{E61338CC-935D-46FE-9DF0-A2AD5E830DF6}" type="slidenum">
              <a:rPr lang="en-US" sz="1500" b="0" strike="noStrike" spc="-52">
                <a:solidFill>
                  <a:srgbClr val="000000"/>
                </a:solidFill>
                <a:latin typeface="Times New Roman" panose="02020603050405020304"/>
              </a:rPr>
            </a:fld>
            <a:endParaRPr lang="en-US" sz="1500" b="0" strike="noStrike" spc="-1">
              <a:latin typeface="Arial" panose="020B0604020202020204"/>
            </a:endParaRPr>
          </a:p>
        </p:txBody>
      </p:sp>
      <p:sp>
        <p:nvSpPr>
          <p:cNvPr id="49" name="Text Box 48"/>
          <p:cNvSpPr txBox="1"/>
          <p:nvPr/>
        </p:nvSpPr>
        <p:spPr>
          <a:xfrm>
            <a:off x="502920" y="1818720"/>
            <a:ext cx="9052200" cy="4507560"/>
          </a:xfrm>
          <a:prstGeom prst="rect">
            <a:avLst/>
          </a:prstGeom>
          <a:noFill/>
          <a:ln w="0">
            <a:noFill/>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0072370" cy="7772400"/>
          </a:xfrm>
          <a:prstGeom prst="rect">
            <a:avLst/>
          </a:prstGeom>
          <a:noFill/>
          <a:ln w="9525">
            <a:noFill/>
          </a:ln>
        </p:spPr>
      </p:pic>
      <p:sp>
        <p:nvSpPr>
          <p:cNvPr id="1027" name="Rectangle 3"/>
          <p:cNvSpPr>
            <a:spLocks noGrp="1"/>
          </p:cNvSpPr>
          <p:nvPr>
            <p:ph type="title"/>
          </p:nvPr>
        </p:nvSpPr>
        <p:spPr>
          <a:xfrm>
            <a:off x="502920" y="215900"/>
            <a:ext cx="9052560" cy="660295"/>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502920" y="1331383"/>
            <a:ext cx="9052560" cy="56134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502920" y="7077922"/>
            <a:ext cx="234696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54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1030" name="Rectangle 6"/>
          <p:cNvSpPr>
            <a:spLocks noGrp="1" noChangeArrowheads="1"/>
          </p:cNvSpPr>
          <p:nvPr>
            <p:ph type="ftr" sz="quarter" idx="3"/>
          </p:nvPr>
        </p:nvSpPr>
        <p:spPr bwMode="auto">
          <a:xfrm>
            <a:off x="3436620" y="7077922"/>
            <a:ext cx="318516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54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1031" name="Rectangle 7"/>
          <p:cNvSpPr>
            <a:spLocks noGrp="1" noChangeArrowheads="1"/>
          </p:cNvSpPr>
          <p:nvPr>
            <p:ph type="sldNum" sz="quarter" idx="4"/>
          </p:nvPr>
        </p:nvSpPr>
        <p:spPr bwMode="auto">
          <a:xfrm>
            <a:off x="7208520" y="7077922"/>
            <a:ext cx="234696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540"/>
            </a:lvl1p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rtl="0" fontAlgn="base">
        <a:spcBef>
          <a:spcPct val="0"/>
        </a:spcBef>
        <a:spcAft>
          <a:spcPct val="0"/>
        </a:spcAft>
        <a:defRPr sz="396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itchFamily="2" charset="-122"/>
        </a:defRPr>
      </a:lvl2pPr>
      <a:lvl3pPr algn="l" rtl="0" fontAlgn="base">
        <a:spcBef>
          <a:spcPct val="0"/>
        </a:spcBef>
        <a:spcAft>
          <a:spcPct val="0"/>
        </a:spcAft>
        <a:defRPr sz="3600">
          <a:solidFill>
            <a:schemeClr val="tx1"/>
          </a:solidFill>
          <a:latin typeface="Arial" panose="020B0604020202020204" pitchFamily="34" charset="0"/>
          <a:ea typeface="SimSun" pitchFamily="2" charset="-122"/>
        </a:defRPr>
      </a:lvl3pPr>
      <a:lvl4pPr algn="l" rtl="0" fontAlgn="base">
        <a:spcBef>
          <a:spcPct val="0"/>
        </a:spcBef>
        <a:spcAft>
          <a:spcPct val="0"/>
        </a:spcAft>
        <a:defRPr sz="3600">
          <a:solidFill>
            <a:schemeClr val="tx1"/>
          </a:solidFill>
          <a:latin typeface="Arial" panose="020B0604020202020204" pitchFamily="34" charset="0"/>
          <a:ea typeface="SimSun" pitchFamily="2" charset="-122"/>
        </a:defRPr>
      </a:lvl4pPr>
      <a:lvl5pPr algn="l" rtl="0" fontAlgn="base">
        <a:spcBef>
          <a:spcPct val="0"/>
        </a:spcBef>
        <a:spcAft>
          <a:spcPct val="0"/>
        </a:spcAft>
        <a:defRPr sz="3600">
          <a:solidFill>
            <a:schemeClr val="tx1"/>
          </a:solidFill>
          <a:latin typeface="Arial" panose="020B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itchFamily="2" charset="-122"/>
        </a:defRPr>
      </a:lvl9pPr>
    </p:titleStyle>
    <p:bodyStyle>
      <a:lvl1pPr marL="377190" indent="-377190" algn="l" rtl="0" fontAlgn="base">
        <a:spcBef>
          <a:spcPct val="22000"/>
        </a:spcBef>
        <a:spcAft>
          <a:spcPct val="0"/>
        </a:spcAft>
        <a:buChar char="•"/>
        <a:defRPr sz="3520" kern="1200">
          <a:solidFill>
            <a:schemeClr val="tx1"/>
          </a:solidFill>
          <a:latin typeface="+mn-lt"/>
          <a:ea typeface="+mn-ea"/>
          <a:cs typeface="+mn-cs"/>
        </a:defRPr>
      </a:lvl1pPr>
      <a:lvl2pPr marL="817245" indent="-314325" algn="l" rtl="0" fontAlgn="base">
        <a:spcBef>
          <a:spcPct val="22000"/>
        </a:spcBef>
        <a:spcAft>
          <a:spcPct val="0"/>
        </a:spcAft>
        <a:buChar char="–"/>
        <a:defRPr sz="3080" kern="1200">
          <a:solidFill>
            <a:schemeClr val="tx1"/>
          </a:solidFill>
          <a:latin typeface="+mn-lt"/>
          <a:ea typeface="+mn-ea"/>
          <a:cs typeface="+mn-cs"/>
        </a:defRPr>
      </a:lvl2pPr>
      <a:lvl3pPr marL="1257300" indent="-251460" algn="l" rtl="0" fontAlgn="base">
        <a:spcBef>
          <a:spcPct val="22000"/>
        </a:spcBef>
        <a:spcAft>
          <a:spcPct val="0"/>
        </a:spcAft>
        <a:buChar char="•"/>
        <a:defRPr sz="2640" kern="1200">
          <a:solidFill>
            <a:schemeClr val="tx1"/>
          </a:solidFill>
          <a:latin typeface="+mn-lt"/>
          <a:ea typeface="+mn-ea"/>
          <a:cs typeface="+mn-cs"/>
        </a:defRPr>
      </a:lvl3pPr>
      <a:lvl4pPr marL="1760220" indent="-251460" algn="l" rtl="0" fontAlgn="base">
        <a:spcBef>
          <a:spcPct val="22000"/>
        </a:spcBef>
        <a:spcAft>
          <a:spcPct val="0"/>
        </a:spcAft>
        <a:buChar char="–"/>
        <a:defRPr sz="2200" kern="1200">
          <a:solidFill>
            <a:schemeClr val="tx1"/>
          </a:solidFill>
          <a:latin typeface="+mn-lt"/>
          <a:ea typeface="+mn-ea"/>
          <a:cs typeface="+mn-cs"/>
        </a:defRPr>
      </a:lvl4pPr>
      <a:lvl5pPr marL="2263140" indent="-251460" algn="l" rtl="0" fontAlgn="base">
        <a:spcBef>
          <a:spcPct val="22000"/>
        </a:spcBef>
        <a:spcAft>
          <a:spcPct val="0"/>
        </a:spcAft>
        <a:buChar char="»"/>
        <a:defRPr sz="220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hyperlink" Target="mailto:Yang2.Zhang@torontomu.ca" TargetMode="External"/><Relationship Id="rId2" Type="http://schemas.openxmlformats.org/officeDocument/2006/relationships/image" Target="../media/image5.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8.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9.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6.pn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7.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2.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3.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object 2"/>
          <p:cNvPicPr/>
          <p:nvPr/>
        </p:nvPicPr>
        <p:blipFill>
          <a:blip r:embed="rId1"/>
          <a:stretch>
            <a:fillRect/>
          </a:stretch>
        </p:blipFill>
        <p:spPr>
          <a:xfrm>
            <a:off x="0" y="114480"/>
            <a:ext cx="10058040" cy="7543440"/>
          </a:xfrm>
          <a:prstGeom prst="rect">
            <a:avLst/>
          </a:prstGeom>
          <a:ln w="0">
            <a:noFill/>
          </a:ln>
        </p:spPr>
      </p:pic>
      <p:grpSp>
        <p:nvGrpSpPr>
          <p:cNvPr id="87" name="object 3"/>
          <p:cNvGrpSpPr/>
          <p:nvPr/>
        </p:nvGrpSpPr>
        <p:grpSpPr>
          <a:xfrm>
            <a:off x="0" y="114480"/>
            <a:ext cx="4373640" cy="5847480"/>
            <a:chOff x="0" y="114480"/>
            <a:chExt cx="4373640" cy="5847480"/>
          </a:xfrm>
        </p:grpSpPr>
        <p:sp>
          <p:nvSpPr>
            <p:cNvPr id="88" name="object 4"/>
            <p:cNvSpPr/>
            <p:nvPr/>
          </p:nvSpPr>
          <p:spPr>
            <a:xfrm>
              <a:off x="0" y="114480"/>
              <a:ext cx="4373640" cy="5847480"/>
            </a:xfrm>
            <a:custGeom>
              <a:avLst/>
              <a:gdLst/>
              <a:ahLst/>
              <a:cxnLst/>
              <a:rect l="l" t="t" r="r" b="b"/>
              <a:pathLst>
                <a:path w="4373880" h="5847587">
                  <a:moveTo>
                    <a:pt x="4373880" y="5847587"/>
                  </a:moveTo>
                  <a:lnTo>
                    <a:pt x="0" y="5847587"/>
                  </a:lnTo>
                  <a:lnTo>
                    <a:pt x="0" y="0"/>
                  </a:lnTo>
                  <a:lnTo>
                    <a:pt x="4373880" y="0"/>
                  </a:lnTo>
                  <a:lnTo>
                    <a:pt x="4373880" y="5847587"/>
                  </a:lnTo>
                  <a:close/>
                </a:path>
              </a:pathLst>
            </a:custGeom>
            <a:solidFill>
              <a:srgbClr val="FFDB00"/>
            </a:solidFill>
            <a:ln w="0">
              <a:noFill/>
            </a:ln>
          </p:spPr>
          <p:style>
            <a:lnRef idx="0">
              <a:srgbClr val="FFFFFF"/>
            </a:lnRef>
            <a:fillRef idx="0">
              <a:srgbClr val="FFFFFF"/>
            </a:fillRef>
            <a:effectRef idx="0">
              <a:srgbClr val="FFFFFF"/>
            </a:effectRef>
            <a:fontRef idx="minor"/>
          </p:style>
        </p:sp>
        <p:sp>
          <p:nvSpPr>
            <p:cNvPr id="89" name="object 5"/>
            <p:cNvSpPr/>
            <p:nvPr/>
          </p:nvSpPr>
          <p:spPr>
            <a:xfrm>
              <a:off x="0" y="114480"/>
              <a:ext cx="4373640" cy="5847480"/>
            </a:xfrm>
            <a:custGeom>
              <a:avLst/>
              <a:gdLst/>
              <a:ahLst/>
              <a:cxnLst/>
              <a:rect l="l" t="t" r="r" b="b"/>
              <a:pathLst>
                <a:path w="4373880" h="5847587">
                  <a:moveTo>
                    <a:pt x="0" y="0"/>
                  </a:moveTo>
                  <a:lnTo>
                    <a:pt x="4373880" y="0"/>
                  </a:lnTo>
                  <a:lnTo>
                    <a:pt x="4373880" y="5847587"/>
                  </a:lnTo>
                  <a:lnTo>
                    <a:pt x="0" y="5847587"/>
                  </a:lnTo>
                  <a:lnTo>
                    <a:pt x="0" y="0"/>
                  </a:lnTo>
                  <a:close/>
                </a:path>
              </a:pathLst>
            </a:custGeom>
            <a:noFill/>
            <a:ln w="27360">
              <a:solidFill>
                <a:srgbClr val="FFDB00"/>
              </a:solidFill>
              <a:round/>
            </a:ln>
          </p:spPr>
          <p:style>
            <a:lnRef idx="0">
              <a:srgbClr val="FFFFFF"/>
            </a:lnRef>
            <a:fillRef idx="0">
              <a:srgbClr val="FFFFFF"/>
            </a:fillRef>
            <a:effectRef idx="0">
              <a:srgbClr val="FFFFFF"/>
            </a:effectRef>
            <a:fontRef idx="minor"/>
          </p:style>
        </p:sp>
      </p:grpSp>
      <p:sp>
        <p:nvSpPr>
          <p:cNvPr id="90" name="object 6"/>
          <p:cNvSpPr/>
          <p:nvPr/>
        </p:nvSpPr>
        <p:spPr>
          <a:xfrm flipV="1">
            <a:off x="1022040" y="-2147483648"/>
            <a:ext cx="2333880" cy="2147011200"/>
          </a:xfrm>
          <a:prstGeom prst="rect">
            <a:avLst/>
          </a:prstGeom>
          <a:noFill/>
          <a:ln w="0">
            <a:noFill/>
          </a:ln>
        </p:spPr>
        <p:style>
          <a:lnRef idx="0">
            <a:srgbClr val="FFFFFF"/>
          </a:lnRef>
          <a:fillRef idx="0">
            <a:srgbClr val="FFFFFF"/>
          </a:fillRef>
          <a:effectRef idx="0">
            <a:srgbClr val="FFFFFF"/>
          </a:effectRef>
          <a:fontRef idx="minor"/>
        </p:style>
      </p:sp>
      <p:sp>
        <p:nvSpPr>
          <p:cNvPr id="91" name="object 7"/>
          <p:cNvSpPr/>
          <p:nvPr/>
        </p:nvSpPr>
        <p:spPr>
          <a:xfrm>
            <a:off x="1236960" y="4024800"/>
            <a:ext cx="1903320" cy="2147011200"/>
          </a:xfrm>
          <a:prstGeom prst="rect">
            <a:avLst/>
          </a:prstGeom>
          <a:noFill/>
          <a:ln w="0">
            <a:noFill/>
          </a:ln>
        </p:spPr>
        <p:style>
          <a:lnRef idx="0">
            <a:srgbClr val="FFFFFF"/>
          </a:lnRef>
          <a:fillRef idx="0">
            <a:srgbClr val="FFFFFF"/>
          </a:fillRef>
          <a:effectRef idx="0">
            <a:srgbClr val="FFFFFF"/>
          </a:effectRef>
          <a:fontRef idx="minor"/>
        </p:style>
      </p:sp>
      <p:sp>
        <p:nvSpPr>
          <p:cNvPr id="92" name="object 9"/>
          <p:cNvSpPr txBox="1"/>
          <p:nvPr/>
        </p:nvSpPr>
        <p:spPr>
          <a:xfrm>
            <a:off x="591840" y="648000"/>
            <a:ext cx="3224160" cy="1310400"/>
          </a:xfrm>
          <a:prstGeom prst="rect">
            <a:avLst/>
          </a:prstGeom>
          <a:noFill/>
          <a:ln w="0">
            <a:noFill/>
          </a:ln>
        </p:spPr>
        <p:txBody>
          <a:bodyPr lIns="0" tIns="12600" rIns="0" bIns="0" anchor="t">
            <a:noAutofit/>
          </a:bodyPr>
          <a:p>
            <a:pPr marL="64135" indent="-52070">
              <a:lnSpc>
                <a:spcPct val="107000"/>
              </a:lnSpc>
              <a:spcBef>
                <a:spcPts val="100"/>
              </a:spcBef>
              <a:buNone/>
              <a:tabLst>
                <a:tab pos="0" algn="l"/>
              </a:tabLst>
            </a:pPr>
            <a:r>
              <a:rPr lang="en-US" sz="3200" b="1" strike="noStrike" spc="-1">
                <a:solidFill>
                  <a:srgbClr val="000000"/>
                </a:solidFill>
                <a:latin typeface="Cambria"/>
              </a:rPr>
              <a:t>Amazon</a:t>
            </a:r>
            <a:endParaRPr lang="en-US" sz="3200" b="0" strike="noStrike" spc="-1">
              <a:latin typeface="Arial" panose="020B0604020202020204"/>
            </a:endParaRPr>
          </a:p>
          <a:p>
            <a:pPr marL="64135" indent="-52070">
              <a:lnSpc>
                <a:spcPct val="107000"/>
              </a:lnSpc>
              <a:spcBef>
                <a:spcPts val="100"/>
              </a:spcBef>
              <a:buNone/>
              <a:tabLst>
                <a:tab pos="0" algn="l"/>
              </a:tabLst>
            </a:pPr>
            <a:r>
              <a:rPr lang="en-US" sz="3200" b="1" strike="noStrike" spc="-1">
                <a:solidFill>
                  <a:srgbClr val="000000"/>
                </a:solidFill>
                <a:latin typeface="Cambria"/>
              </a:rPr>
              <a:t>Review Analysis</a:t>
            </a:r>
            <a:endParaRPr lang="en-US" sz="3200" b="0" strike="noStrike" spc="-1">
              <a:latin typeface="Arial" panose="020B0604020202020204"/>
            </a:endParaRPr>
          </a:p>
        </p:txBody>
      </p:sp>
      <p:sp>
        <p:nvSpPr>
          <p:cNvPr id="93" name="Text Box 92"/>
          <p:cNvSpPr txBox="1"/>
          <p:nvPr/>
        </p:nvSpPr>
        <p:spPr>
          <a:xfrm>
            <a:off x="1044000" y="2852280"/>
            <a:ext cx="2129760" cy="495720"/>
          </a:xfrm>
          <a:prstGeom prst="rect">
            <a:avLst/>
          </a:prstGeom>
          <a:noFill/>
          <a:ln w="0">
            <a:noFill/>
          </a:ln>
        </p:spPr>
        <p:txBody>
          <a:bodyPr lIns="90000" tIns="45000" rIns="90000" bIns="45000" anchor="t">
            <a:noAutofit/>
          </a:bodyPr>
          <a:p>
            <a:pPr algn="ctr">
              <a:buNone/>
            </a:pPr>
            <a:r>
              <a:rPr lang="en-US" sz="1400" b="1" strike="noStrike" spc="-1">
                <a:latin typeface="Times New Roman" panose="02020603050405020304"/>
              </a:rPr>
              <a:t>CIND820:</a:t>
            </a:r>
            <a:endParaRPr lang="en-US" sz="1400" b="0" strike="noStrike" spc="-1">
              <a:latin typeface="Arial" panose="020B0604020202020204"/>
            </a:endParaRPr>
          </a:p>
          <a:p>
            <a:pPr algn="ctr">
              <a:buNone/>
            </a:pPr>
            <a:r>
              <a:rPr lang="en-US" sz="1400" b="1" strike="noStrike" spc="-1">
                <a:latin typeface="Times New Roman" panose="02020603050405020304"/>
              </a:rPr>
              <a:t>Big Data Analysis Project</a:t>
            </a:r>
            <a:endParaRPr lang="en-US" sz="1400" b="0" strike="noStrike" spc="-1">
              <a:latin typeface="Arial" panose="020B0604020202020204"/>
            </a:endParaRPr>
          </a:p>
        </p:txBody>
      </p:sp>
      <p:pic>
        <p:nvPicPr>
          <p:cNvPr id="94" name="Picture 93"/>
          <p:cNvPicPr/>
          <p:nvPr/>
        </p:nvPicPr>
        <p:blipFill>
          <a:blip r:embed="rId2"/>
          <a:stretch>
            <a:fillRect/>
          </a:stretch>
        </p:blipFill>
        <p:spPr>
          <a:xfrm>
            <a:off x="324000" y="6309360"/>
            <a:ext cx="2088000" cy="1142640"/>
          </a:xfrm>
          <a:prstGeom prst="rect">
            <a:avLst/>
          </a:prstGeom>
          <a:ln w="0">
            <a:noFill/>
          </a:ln>
        </p:spPr>
      </p:pic>
      <p:sp>
        <p:nvSpPr>
          <p:cNvPr id="95" name="Text Box 94"/>
          <p:cNvSpPr txBox="1"/>
          <p:nvPr/>
        </p:nvSpPr>
        <p:spPr>
          <a:xfrm>
            <a:off x="930910" y="4062095"/>
            <a:ext cx="2213610" cy="1307465"/>
          </a:xfrm>
          <a:prstGeom prst="rect">
            <a:avLst/>
          </a:prstGeom>
          <a:noFill/>
          <a:ln w="0">
            <a:noFill/>
          </a:ln>
        </p:spPr>
        <p:txBody>
          <a:bodyPr lIns="90000" tIns="45000" rIns="90000" bIns="45000" anchor="t">
            <a:noAutofit/>
          </a:bodyPr>
          <a:p>
            <a:pPr algn="ctr">
              <a:buNone/>
            </a:pPr>
            <a:r>
              <a:rPr lang="en-US" sz="1200" b="0" strike="noStrike" spc="-1">
                <a:latin typeface="Times New Roman" panose="02020603050405020304"/>
              </a:rPr>
              <a:t>Project by: Leo Yang Zhang</a:t>
            </a:r>
            <a:endParaRPr lang="en-US" sz="1200" b="0" strike="noStrike" spc="-1">
              <a:latin typeface="Arial" panose="020B0604020202020204"/>
            </a:endParaRPr>
          </a:p>
          <a:p>
            <a:pPr algn="ctr">
              <a:buNone/>
            </a:pPr>
            <a:r>
              <a:rPr lang="en-US" sz="1200" b="0" strike="noStrike" spc="-1">
                <a:latin typeface="Times New Roman" panose="02020603050405020304"/>
                <a:hlinkClick r:id="rId3"/>
              </a:rPr>
              <a:t>Yang2.Zhang@torontomu.ca</a:t>
            </a:r>
            <a:endParaRPr lang="en-US" sz="1200" b="0" strike="noStrike" spc="-1">
              <a:latin typeface="Arial" panose="020B0604020202020204"/>
            </a:endParaRPr>
          </a:p>
          <a:p>
            <a:pPr algn="ctr">
              <a:buNone/>
            </a:pPr>
            <a:r>
              <a:rPr lang="en-US" sz="1200" b="0" strike="noStrike" spc="-1">
                <a:latin typeface="Times New Roman" panose="02020603050405020304"/>
              </a:rPr>
              <a:t>Student #500424276</a:t>
            </a:r>
            <a:endParaRPr lang="en-US" sz="1200" b="0" strike="noStrike" spc="-1">
              <a:latin typeface="Arial" panose="020B0604020202020204"/>
            </a:endParaRPr>
          </a:p>
          <a:p>
            <a:pPr algn="ctr">
              <a:buNone/>
            </a:pPr>
            <a:endParaRPr lang="en-US" sz="1200" b="0" strike="noStrike" spc="-1">
              <a:latin typeface="Arial" panose="020B0604020202020204"/>
            </a:endParaRPr>
          </a:p>
          <a:p>
            <a:pPr algn="ctr">
              <a:buNone/>
            </a:pPr>
            <a:r>
              <a:rPr lang="en-US" sz="1200" b="0" strike="noStrike" spc="-1">
                <a:latin typeface="Times New Roman" panose="02020603050405020304"/>
              </a:rPr>
              <a:t>Supervisor: Dr. Tamer Abdou</a:t>
            </a:r>
            <a:endParaRPr lang="en-US" sz="1200" b="0" strike="noStrike" spc="-1">
              <a:latin typeface="Arial" panose="020B0604020202020204"/>
            </a:endParaRPr>
          </a:p>
          <a:p>
            <a:pPr algn="ctr">
              <a:buNone/>
            </a:pPr>
            <a:endParaRPr lang="en-US" sz="1200" b="0" strike="noStrike" spc="-1">
              <a:latin typeface="Arial" panose="020B0604020202020204"/>
            </a:endParaRPr>
          </a:p>
          <a:p>
            <a:pPr algn="ctr">
              <a:buNone/>
            </a:pPr>
            <a:r>
              <a:rPr lang="en-US" sz="1200" b="0" strike="noStrike" spc="-1">
                <a:latin typeface="Times New Roman" panose="02020603050405020304"/>
              </a:rPr>
              <a:t>Fall-Winter 2023</a:t>
            </a:r>
            <a:endParaRPr lang="en-US" sz="1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 name="Picture 161"/>
          <p:cNvPicPr/>
          <p:nvPr/>
        </p:nvPicPr>
        <p:blipFill>
          <a:blip r:embed="rId1"/>
          <a:stretch>
            <a:fillRect/>
          </a:stretch>
        </p:blipFill>
        <p:spPr>
          <a:xfrm>
            <a:off x="324000" y="6309360"/>
            <a:ext cx="2088000" cy="1142640"/>
          </a:xfrm>
          <a:prstGeom prst="rect">
            <a:avLst/>
          </a:prstGeom>
          <a:ln w="0">
            <a:noFill/>
          </a:ln>
        </p:spPr>
      </p:pic>
      <p:sp>
        <p:nvSpPr>
          <p:cNvPr id="163" name="Text Box 162"/>
          <p:cNvSpPr txBox="1"/>
          <p:nvPr/>
        </p:nvSpPr>
        <p:spPr>
          <a:xfrm>
            <a:off x="4134960" y="430200"/>
            <a:ext cx="2125440" cy="541800"/>
          </a:xfrm>
          <a:prstGeom prst="rect">
            <a:avLst/>
          </a:prstGeom>
          <a:noFill/>
          <a:ln w="0">
            <a:noFill/>
          </a:ln>
        </p:spPr>
        <p:txBody>
          <a:bodyPr lIns="90000" tIns="45000" rIns="90000" bIns="45000" anchor="t">
            <a:noAutofit/>
          </a:bodyPr>
          <a:p>
            <a:r>
              <a:rPr lang="en-US" sz="3200" b="1" strike="noStrike" spc="-1">
                <a:latin typeface="Times New Roman" panose="02020603050405020304"/>
              </a:rPr>
              <a:t>Conclusion</a:t>
            </a:r>
            <a:endParaRPr lang="en-US" sz="3200" b="0" strike="noStrike" spc="-1">
              <a:latin typeface="Arial" panose="020B0604020202020204"/>
            </a:endParaRPr>
          </a:p>
        </p:txBody>
      </p:sp>
      <p:sp>
        <p:nvSpPr>
          <p:cNvPr id="164" name="Text Box 163"/>
          <p:cNvSpPr txBox="1"/>
          <p:nvPr/>
        </p:nvSpPr>
        <p:spPr>
          <a:xfrm>
            <a:off x="5153040" y="1116360"/>
            <a:ext cx="4314960" cy="2882160"/>
          </a:xfrm>
          <a:prstGeom prst="rect">
            <a:avLst/>
          </a:prstGeom>
          <a:noFill/>
          <a:ln w="0">
            <a:noFill/>
          </a:ln>
        </p:spPr>
        <p:txBody>
          <a:bodyPr lIns="90000" tIns="45000" rIns="90000" bIns="45000" anchor="t">
            <a:noAutofit/>
          </a:bodyPr>
          <a:p>
            <a:pPr>
              <a:lnSpc>
                <a:spcPct val="150000"/>
              </a:lnSpc>
              <a:buNone/>
            </a:pPr>
            <a:r>
              <a:rPr lang="en-US" sz="1200" b="0" strike="noStrike" spc="-1">
                <a:latin typeface="Times New Roman" panose="02020603050405020304"/>
              </a:rPr>
              <a:t>    </a:t>
            </a:r>
            <a:r>
              <a:rPr lang="en-US" sz="1200" b="0" strike="noStrike" spc="-1">
                <a:latin typeface="Times New Roman" panose="02020603050405020304"/>
              </a:rPr>
              <a:t>Each model exhibited strengths and weaknesses in sentiment analysis, emphasizing the importance of understanding specific business requirements and priorities.</a:t>
            </a:r>
            <a:endParaRPr lang="en-US" sz="1200" b="0" strike="noStrike" spc="-1">
              <a:latin typeface="Arial" panose="020B0604020202020204"/>
            </a:endParaRPr>
          </a:p>
          <a:p>
            <a:pPr>
              <a:lnSpc>
                <a:spcPct val="150000"/>
              </a:lnSpc>
              <a:buNone/>
            </a:pPr>
            <a:r>
              <a:rPr lang="en-US" sz="1200" b="0" strike="noStrike" spc="-1">
                <a:latin typeface="Times New Roman" panose="02020603050405020304"/>
              </a:rPr>
              <a:t>    </a:t>
            </a:r>
            <a:r>
              <a:rPr lang="en-US" sz="1200" b="0" strike="noStrike" spc="-1">
                <a:latin typeface="Times New Roman" panose="02020603050405020304"/>
              </a:rPr>
              <a:t>Logistic regression and random forest excelled in positive sentiment identification, while gradient boosting showed high precision for negative sentiment.</a:t>
            </a:r>
            <a:endParaRPr lang="en-US" sz="1200" b="0" strike="noStrike" spc="-1">
              <a:latin typeface="Arial" panose="020B0604020202020204"/>
            </a:endParaRPr>
          </a:p>
          <a:p>
            <a:pPr>
              <a:lnSpc>
                <a:spcPct val="150000"/>
              </a:lnSpc>
              <a:buNone/>
            </a:pPr>
            <a:r>
              <a:rPr lang="en-US" sz="1200" b="0" strike="noStrike" spc="-1">
                <a:latin typeface="Times New Roman" panose="02020603050405020304"/>
              </a:rPr>
              <a:t>    </a:t>
            </a:r>
            <a:r>
              <a:rPr lang="en-US" sz="1200" b="0" strike="noStrike" spc="-1">
                <a:latin typeface="Times New Roman" panose="02020603050405020304"/>
              </a:rPr>
              <a:t>VADER, designed for sentiment analysis, performed well for identifying positive sentiment intensity.</a:t>
            </a:r>
            <a:endParaRPr lang="en-US" sz="1200" b="0" strike="noStrike" spc="-1">
              <a:latin typeface="Arial" panose="020B0604020202020204"/>
            </a:endParaRPr>
          </a:p>
          <a:p>
            <a:pPr>
              <a:lnSpc>
                <a:spcPct val="150000"/>
              </a:lnSpc>
              <a:buNone/>
            </a:pPr>
            <a:r>
              <a:rPr lang="en-US" sz="1200" b="0" strike="noStrike" spc="-1">
                <a:latin typeface="Times New Roman" panose="02020603050405020304"/>
              </a:rPr>
              <a:t>    </a:t>
            </a:r>
            <a:r>
              <a:rPr lang="en-US" sz="1200" b="0" strike="noStrike" spc="-1">
                <a:latin typeface="Times New Roman" panose="02020603050405020304"/>
              </a:rPr>
              <a:t>LDA and feature importance analysis provided insights into topics and influential words associated with sentiment in the dataset.</a:t>
            </a:r>
            <a:endParaRPr lang="en-US" sz="1200" b="0" strike="noStrike" spc="-1">
              <a:latin typeface="Arial" panose="020B0604020202020204"/>
            </a:endParaRPr>
          </a:p>
        </p:txBody>
      </p:sp>
      <p:pic>
        <p:nvPicPr>
          <p:cNvPr id="165" name="Picture 164"/>
          <p:cNvPicPr/>
          <p:nvPr/>
        </p:nvPicPr>
        <p:blipFill>
          <a:blip r:embed="rId2"/>
          <a:srcRect l="16871" r="16871"/>
          <a:stretch>
            <a:fillRect/>
          </a:stretch>
        </p:blipFill>
        <p:spPr>
          <a:xfrm>
            <a:off x="504000" y="1476000"/>
            <a:ext cx="4284000" cy="4212000"/>
          </a:xfrm>
          <a:prstGeom prst="rect">
            <a:avLst/>
          </a:prstGeom>
          <a:ln w="0">
            <a:noFill/>
          </a:ln>
        </p:spPr>
      </p:pic>
      <p:sp>
        <p:nvSpPr>
          <p:cNvPr id="166" name="Straight Connector 165"/>
          <p:cNvSpPr/>
          <p:nvPr/>
        </p:nvSpPr>
        <p:spPr>
          <a:xfrm>
            <a:off x="5220000" y="4140000"/>
            <a:ext cx="4176000" cy="0"/>
          </a:xfrm>
          <a:prstGeom prst="line">
            <a:avLst/>
          </a:prstGeom>
          <a:ln w="0">
            <a:solidFill>
              <a:srgbClr val="3465A4"/>
            </a:solidFill>
          </a:ln>
        </p:spPr>
        <p:style>
          <a:lnRef idx="0">
            <a:srgbClr val="FFFFFF"/>
          </a:lnRef>
          <a:fillRef idx="0">
            <a:srgbClr val="FFFFFF"/>
          </a:fillRef>
          <a:effectRef idx="0">
            <a:srgbClr val="FFFFFF"/>
          </a:effectRef>
          <a:fontRef idx="minor"/>
        </p:style>
      </p:sp>
      <p:sp>
        <p:nvSpPr>
          <p:cNvPr id="167" name="Text Box 166"/>
          <p:cNvSpPr txBox="1"/>
          <p:nvPr/>
        </p:nvSpPr>
        <p:spPr>
          <a:xfrm>
            <a:off x="5256000" y="4428000"/>
            <a:ext cx="3924000" cy="2628360"/>
          </a:xfrm>
          <a:prstGeom prst="rect">
            <a:avLst/>
          </a:prstGeom>
          <a:noFill/>
          <a:ln w="0">
            <a:noFill/>
          </a:ln>
        </p:spPr>
        <p:txBody>
          <a:bodyPr lIns="90000" tIns="45000" rIns="90000" bIns="45000" anchor="t">
            <a:noAutofit/>
          </a:bodyPr>
          <a:p>
            <a:pPr>
              <a:lnSpc>
                <a:spcPct val="150000"/>
              </a:lnSpc>
              <a:buNone/>
            </a:pPr>
            <a:r>
              <a:rPr lang="en-US" sz="1200" b="0" strike="noStrike" spc="-1">
                <a:latin typeface="Times New Roman" panose="02020603050405020304"/>
              </a:rPr>
              <a:t>In practical terms, actionable recommendations for businesses are:</a:t>
            </a:r>
            <a:endParaRPr lang="en-US" sz="1200" b="0" strike="noStrike" spc="-1">
              <a:latin typeface="Arial" panose="020B0604020202020204"/>
            </a:endParaRPr>
          </a:p>
          <a:p>
            <a:pPr>
              <a:lnSpc>
                <a:spcPct val="150000"/>
              </a:lnSpc>
              <a:buNone/>
            </a:pPr>
            <a:endParaRPr lang="en-US" sz="12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200" b="0" strike="noStrike" spc="-1">
                <a:latin typeface="Times New Roman" panose="02020603050405020304"/>
              </a:rPr>
              <a:t>Optimize Customer feedback loop to capture negative feedback</a:t>
            </a:r>
            <a:endParaRPr lang="en-US" sz="12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200" b="0" strike="noStrike" spc="-1">
                <a:latin typeface="Times New Roman" panose="02020603050405020304"/>
              </a:rPr>
              <a:t>Enhance product features according to topic groups</a:t>
            </a:r>
            <a:endParaRPr lang="en-US" sz="12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200" b="0" strike="noStrike" spc="-1">
                <a:latin typeface="Times New Roman" panose="02020603050405020304"/>
              </a:rPr>
              <a:t>Refine marketing strategies by leveraging positive sentiment words</a:t>
            </a:r>
            <a:endParaRPr lang="en-US" sz="12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200" b="0" strike="noStrike" spc="-1">
                <a:latin typeface="Times New Roman" panose="02020603050405020304"/>
              </a:rPr>
              <a:t>Capture Trends &amp; emerging markets by diversifying product offerings</a:t>
            </a:r>
            <a:endParaRPr lang="en-US" sz="1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 name="Picture 167"/>
          <p:cNvPicPr/>
          <p:nvPr/>
        </p:nvPicPr>
        <p:blipFill>
          <a:blip r:embed="rId1"/>
          <a:stretch>
            <a:fillRect/>
          </a:stretch>
        </p:blipFill>
        <p:spPr>
          <a:xfrm>
            <a:off x="324000" y="6309360"/>
            <a:ext cx="2088000" cy="1142640"/>
          </a:xfrm>
          <a:prstGeom prst="rect">
            <a:avLst/>
          </a:prstGeom>
          <a:ln w="0">
            <a:noFill/>
          </a:ln>
        </p:spPr>
      </p:pic>
      <p:sp>
        <p:nvSpPr>
          <p:cNvPr id="169" name="Text Box 168"/>
          <p:cNvSpPr txBox="1"/>
          <p:nvPr/>
        </p:nvSpPr>
        <p:spPr>
          <a:xfrm>
            <a:off x="3084825" y="717460"/>
            <a:ext cx="3924000" cy="1133640"/>
          </a:xfrm>
          <a:prstGeom prst="rect">
            <a:avLst/>
          </a:prstGeom>
          <a:noFill/>
          <a:ln w="0">
            <a:noFill/>
          </a:ln>
        </p:spPr>
        <p:txBody>
          <a:bodyPr lIns="90000" tIns="45000" rIns="90000" bIns="45000" anchor="t">
            <a:noAutofit/>
          </a:bodyPr>
          <a:p>
            <a:pPr algn="ctr">
              <a:lnSpc>
                <a:spcPct val="150000"/>
              </a:lnSpc>
              <a:buNone/>
            </a:pPr>
            <a:r>
              <a:rPr lang="en-US" sz="3200" b="0" strike="noStrike" spc="-1">
                <a:latin typeface="Times New Roman" panose="02020603050405020304"/>
              </a:rPr>
              <a:t>THE END</a:t>
            </a:r>
            <a:endParaRPr lang="en-US" sz="3200" b="0" strike="noStrike" spc="-1">
              <a:latin typeface="Arial" panose="020B0604020202020204"/>
            </a:endParaRPr>
          </a:p>
        </p:txBody>
      </p:sp>
      <p:pic>
        <p:nvPicPr>
          <p:cNvPr id="170" name="Picture 169"/>
          <p:cNvPicPr/>
          <p:nvPr/>
        </p:nvPicPr>
        <p:blipFill>
          <a:blip r:embed="rId2"/>
          <a:srcRect l="15513" t="12601" r="15513" b="12601"/>
          <a:stretch>
            <a:fillRect/>
          </a:stretch>
        </p:blipFill>
        <p:spPr>
          <a:xfrm>
            <a:off x="1595520" y="1522800"/>
            <a:ext cx="6864480" cy="416844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 name="Picture 95"/>
          <p:cNvPicPr/>
          <p:nvPr/>
        </p:nvPicPr>
        <p:blipFill>
          <a:blip r:embed="rId1"/>
          <a:stretch>
            <a:fillRect/>
          </a:stretch>
        </p:blipFill>
        <p:spPr>
          <a:xfrm>
            <a:off x="324000" y="6309360"/>
            <a:ext cx="2088000" cy="1142640"/>
          </a:xfrm>
          <a:prstGeom prst="rect">
            <a:avLst/>
          </a:prstGeom>
          <a:ln w="0">
            <a:noFill/>
          </a:ln>
        </p:spPr>
      </p:pic>
      <p:sp>
        <p:nvSpPr>
          <p:cNvPr id="97" name="Text Box 96"/>
          <p:cNvSpPr txBox="1"/>
          <p:nvPr/>
        </p:nvSpPr>
        <p:spPr>
          <a:xfrm>
            <a:off x="4134960" y="430200"/>
            <a:ext cx="1697040" cy="541800"/>
          </a:xfrm>
          <a:prstGeom prst="rect">
            <a:avLst/>
          </a:prstGeom>
          <a:noFill/>
          <a:ln w="0">
            <a:noFill/>
          </a:ln>
        </p:spPr>
        <p:txBody>
          <a:bodyPr lIns="90000" tIns="45000" rIns="90000" bIns="45000" anchor="t">
            <a:noAutofit/>
          </a:bodyPr>
          <a:p>
            <a:r>
              <a:rPr lang="en-US" sz="3200" b="1" strike="noStrike" spc="-1">
                <a:latin typeface="Times New Roman" panose="02020603050405020304"/>
              </a:rPr>
              <a:t>Abstract</a:t>
            </a:r>
            <a:endParaRPr lang="en-US" sz="3200" b="0" strike="noStrike" spc="-1">
              <a:latin typeface="Arial" panose="020B0604020202020204"/>
            </a:endParaRPr>
          </a:p>
        </p:txBody>
      </p:sp>
      <p:sp>
        <p:nvSpPr>
          <p:cNvPr id="99" name="Text Box 98"/>
          <p:cNvSpPr txBox="1"/>
          <p:nvPr/>
        </p:nvSpPr>
        <p:spPr>
          <a:xfrm>
            <a:off x="5153040" y="1692360"/>
            <a:ext cx="4314960" cy="4188600"/>
          </a:xfrm>
          <a:prstGeom prst="rect">
            <a:avLst/>
          </a:prstGeom>
          <a:noFill/>
          <a:ln w="0">
            <a:noFill/>
          </a:ln>
        </p:spPr>
        <p:txBody>
          <a:bodyPr lIns="90000" tIns="45000" rIns="90000" bIns="45000" anchor="t">
            <a:noAutofit/>
          </a:bodyPr>
          <a:p>
            <a:pPr>
              <a:lnSpc>
                <a:spcPct val="150000"/>
              </a:lnSpc>
              <a:buNone/>
            </a:pPr>
            <a:r>
              <a:rPr lang="en-US" sz="1600" b="0" strike="noStrike" spc="-1">
                <a:latin typeface="Times New Roman" panose="02020603050405020304"/>
              </a:rPr>
              <a:t>In an era dominated by e-commerce, the importance of customer reviews cannot</a:t>
            </a:r>
            <a:endParaRPr lang="en-US" sz="1600" b="0" strike="noStrike" spc="-1">
              <a:latin typeface="Arial" panose="020B0604020202020204"/>
            </a:endParaRPr>
          </a:p>
          <a:p>
            <a:pPr>
              <a:lnSpc>
                <a:spcPct val="150000"/>
              </a:lnSpc>
              <a:buNone/>
            </a:pPr>
            <a:r>
              <a:rPr lang="en-US" sz="1600" b="0" strike="noStrike" spc="-1">
                <a:latin typeface="Times New Roman" panose="02020603050405020304"/>
              </a:rPr>
              <a:t>be overstated. Amazon, as a global retail giant, thrives on these reviews which in turn</a:t>
            </a:r>
            <a:endParaRPr lang="en-US" sz="1600" b="0" strike="noStrike" spc="-1">
              <a:latin typeface="Arial" panose="020B0604020202020204"/>
            </a:endParaRPr>
          </a:p>
          <a:p>
            <a:pPr>
              <a:lnSpc>
                <a:spcPct val="150000"/>
              </a:lnSpc>
              <a:buNone/>
            </a:pPr>
            <a:r>
              <a:rPr lang="en-US" sz="1600" b="0" strike="noStrike" spc="-1">
                <a:latin typeface="Times New Roman" panose="02020603050405020304"/>
              </a:rPr>
              <a:t>Influencing millions of purchase decisions everyday.</a:t>
            </a:r>
            <a:endParaRPr lang="en-US" sz="1600" b="0" strike="noStrike" spc="-1">
              <a:latin typeface="Arial" panose="020B0604020202020204"/>
            </a:endParaRPr>
          </a:p>
          <a:p>
            <a:pPr>
              <a:lnSpc>
                <a:spcPct val="150000"/>
              </a:lnSpc>
              <a:buNone/>
            </a:pPr>
            <a:endParaRPr lang="en-US" sz="1600" b="0" strike="noStrike" spc="-1">
              <a:latin typeface="Arial" panose="020B0604020202020204"/>
            </a:endParaRPr>
          </a:p>
          <a:p>
            <a:pPr>
              <a:lnSpc>
                <a:spcPct val="150000"/>
              </a:lnSpc>
              <a:buNone/>
            </a:pPr>
            <a:r>
              <a:rPr lang="en-US" sz="1600" b="0" strike="noStrike" spc="-1">
                <a:latin typeface="Times New Roman" panose="02020603050405020304"/>
              </a:rPr>
              <a:t>This project's goal is to explore the distribution of consumer sentiment, compare star ratings in relation to the topics and base on the accuracy of models, identify actionable Improvements for businesses</a:t>
            </a:r>
            <a:endParaRPr lang="en-US" sz="1600" b="0" strike="noStrike" spc="-1">
              <a:latin typeface="Arial" panose="020B0604020202020204"/>
            </a:endParaRPr>
          </a:p>
        </p:txBody>
      </p:sp>
      <p:pic>
        <p:nvPicPr>
          <p:cNvPr id="3" name="Picture 2"/>
          <p:cNvPicPr>
            <a:picLocks noChangeAspect="1"/>
          </p:cNvPicPr>
          <p:nvPr/>
        </p:nvPicPr>
        <p:blipFill>
          <a:blip r:embed="rId2"/>
          <a:stretch>
            <a:fillRect/>
          </a:stretch>
        </p:blipFill>
        <p:spPr>
          <a:xfrm>
            <a:off x="71755" y="2085975"/>
            <a:ext cx="5033010" cy="36893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Picture 99"/>
          <p:cNvPicPr/>
          <p:nvPr/>
        </p:nvPicPr>
        <p:blipFill>
          <a:blip r:embed="rId1"/>
          <a:stretch>
            <a:fillRect/>
          </a:stretch>
        </p:blipFill>
        <p:spPr>
          <a:xfrm>
            <a:off x="324000" y="6309360"/>
            <a:ext cx="2088000" cy="1142640"/>
          </a:xfrm>
          <a:prstGeom prst="rect">
            <a:avLst/>
          </a:prstGeom>
          <a:ln w="0">
            <a:noFill/>
          </a:ln>
        </p:spPr>
      </p:pic>
      <p:sp>
        <p:nvSpPr>
          <p:cNvPr id="101" name="Text Box 100"/>
          <p:cNvSpPr txBox="1"/>
          <p:nvPr/>
        </p:nvSpPr>
        <p:spPr>
          <a:xfrm>
            <a:off x="4134960" y="394200"/>
            <a:ext cx="2274840" cy="541800"/>
          </a:xfrm>
          <a:prstGeom prst="rect">
            <a:avLst/>
          </a:prstGeom>
          <a:noFill/>
          <a:ln w="0">
            <a:noFill/>
          </a:ln>
        </p:spPr>
        <p:txBody>
          <a:bodyPr lIns="90000" tIns="45000" rIns="90000" bIns="45000" anchor="t">
            <a:noAutofit/>
          </a:bodyPr>
          <a:p>
            <a:r>
              <a:rPr lang="en-US" sz="3200" b="1" strike="noStrike" spc="-1">
                <a:latin typeface="Times New Roman" panose="02020603050405020304"/>
              </a:rPr>
              <a:t>The Dataset</a:t>
            </a:r>
            <a:endParaRPr lang="en-US" sz="3200" b="0" strike="noStrike" spc="-1">
              <a:latin typeface="Arial" panose="020B0604020202020204"/>
            </a:endParaRPr>
          </a:p>
        </p:txBody>
      </p:sp>
      <p:sp>
        <p:nvSpPr>
          <p:cNvPr id="102" name="Freeform 101"/>
          <p:cNvSpPr/>
          <p:nvPr/>
        </p:nvSpPr>
        <p:spPr>
          <a:xfrm>
            <a:off x="1728000" y="1368000"/>
            <a:ext cx="1728000" cy="1728000"/>
          </a:xfrm>
          <a:custGeom>
            <a:avLst/>
            <a:gdLst/>
            <a:ahLst/>
            <a:cxnLst/>
            <a:rect l="l" t="t" r="r" b="b"/>
            <a:pathLst>
              <a:path w="21600" h="21600">
                <a:moveTo>
                  <a:pt x="10800" y="0"/>
                </a:moveTo>
                <a:lnTo>
                  <a:pt x="21600" y="10800"/>
                </a:lnTo>
                <a:lnTo>
                  <a:pt x="10800" y="21600"/>
                </a:lnTo>
                <a:lnTo>
                  <a:pt x="0" y="10800"/>
                </a:lnTo>
                <a:lnTo>
                  <a:pt x="10800" y="0"/>
                </a:lnTo>
                <a:close/>
              </a:path>
            </a:pathLst>
          </a:custGeom>
          <a:solidFill>
            <a:srgbClr val="FFFFCC"/>
          </a:solidFill>
          <a:ln w="0">
            <a:solidFill>
              <a:srgbClr val="3465A4"/>
            </a:solidFill>
          </a:ln>
        </p:spPr>
        <p:style>
          <a:lnRef idx="0">
            <a:srgbClr val="FFFFFF"/>
          </a:lnRef>
          <a:fillRef idx="0">
            <a:srgbClr val="FFFFFF"/>
          </a:fillRef>
          <a:effectRef idx="0">
            <a:srgbClr val="FFFFFF"/>
          </a:effectRef>
          <a:fontRef idx="minor"/>
        </p:style>
        <p:txBody>
          <a:bodyPr lIns="90000" tIns="45000" rIns="90000" bIns="45000" anchor="ctr">
            <a:noAutofit/>
          </a:bodyPr>
          <a:p>
            <a:pPr algn="ctr">
              <a:buNone/>
            </a:pPr>
            <a:r>
              <a:rPr lang="en-US" sz="1200" b="0" strike="noStrike" spc="-1">
                <a:latin typeface="Times New Roman" panose="02020603050405020304"/>
              </a:rPr>
              <a:t>500,000+ Reviews</a:t>
            </a:r>
            <a:endParaRPr lang="en-US" sz="1200" b="0" strike="noStrike" spc="-1">
              <a:latin typeface="Arial" panose="020B0604020202020204"/>
            </a:endParaRPr>
          </a:p>
        </p:txBody>
      </p:sp>
      <p:sp>
        <p:nvSpPr>
          <p:cNvPr id="103" name="Freeform 102"/>
          <p:cNvSpPr/>
          <p:nvPr/>
        </p:nvSpPr>
        <p:spPr>
          <a:xfrm>
            <a:off x="828360" y="2340360"/>
            <a:ext cx="1728000" cy="1728000"/>
          </a:xfrm>
          <a:custGeom>
            <a:avLst/>
            <a:gdLst/>
            <a:ahLst/>
            <a:cxnLst/>
            <a:rect l="l" t="t" r="r" b="b"/>
            <a:pathLst>
              <a:path w="21600" h="21600">
                <a:moveTo>
                  <a:pt x="10800" y="0"/>
                </a:moveTo>
                <a:lnTo>
                  <a:pt x="21600" y="10800"/>
                </a:lnTo>
                <a:lnTo>
                  <a:pt x="10800" y="21600"/>
                </a:lnTo>
                <a:lnTo>
                  <a:pt x="0" y="10800"/>
                </a:lnTo>
                <a:lnTo>
                  <a:pt x="10800" y="0"/>
                </a:lnTo>
                <a:close/>
              </a:path>
            </a:pathLst>
          </a:custGeom>
          <a:solidFill>
            <a:srgbClr val="FFFFCC"/>
          </a:solidFill>
          <a:ln w="0">
            <a:solidFill>
              <a:srgbClr val="3465A4"/>
            </a:solidFill>
          </a:ln>
        </p:spPr>
        <p:style>
          <a:lnRef idx="0">
            <a:srgbClr val="FFFFFF"/>
          </a:lnRef>
          <a:fillRef idx="0">
            <a:srgbClr val="FFFFFF"/>
          </a:fillRef>
          <a:effectRef idx="0">
            <a:srgbClr val="FFFFFF"/>
          </a:effectRef>
          <a:fontRef idx="minor"/>
        </p:style>
        <p:txBody>
          <a:bodyPr lIns="90000" tIns="45000" rIns="90000" bIns="45000" anchor="ctr">
            <a:noAutofit/>
          </a:bodyPr>
          <a:p>
            <a:pPr algn="ctr">
              <a:buNone/>
            </a:pPr>
            <a:r>
              <a:rPr lang="en-US" sz="1200" b="0" strike="noStrike" spc="-1">
                <a:latin typeface="Times New Roman" panose="02020603050405020304"/>
              </a:rPr>
              <a:t>250,000+ Users</a:t>
            </a:r>
            <a:endParaRPr lang="en-US" sz="1200" b="0" strike="noStrike" spc="-1">
              <a:latin typeface="Arial" panose="020B0604020202020204"/>
            </a:endParaRPr>
          </a:p>
        </p:txBody>
      </p:sp>
      <p:sp>
        <p:nvSpPr>
          <p:cNvPr id="104" name="Freeform 103"/>
          <p:cNvSpPr/>
          <p:nvPr/>
        </p:nvSpPr>
        <p:spPr>
          <a:xfrm>
            <a:off x="1764720" y="3276720"/>
            <a:ext cx="1728000" cy="1728000"/>
          </a:xfrm>
          <a:custGeom>
            <a:avLst/>
            <a:gdLst/>
            <a:ahLst/>
            <a:cxnLst/>
            <a:rect l="l" t="t" r="r" b="b"/>
            <a:pathLst>
              <a:path w="21600" h="21600">
                <a:moveTo>
                  <a:pt x="10800" y="0"/>
                </a:moveTo>
                <a:lnTo>
                  <a:pt x="21600" y="10800"/>
                </a:lnTo>
                <a:lnTo>
                  <a:pt x="10800" y="21600"/>
                </a:lnTo>
                <a:lnTo>
                  <a:pt x="0" y="10800"/>
                </a:lnTo>
                <a:lnTo>
                  <a:pt x="10800" y="0"/>
                </a:lnTo>
                <a:close/>
              </a:path>
            </a:pathLst>
          </a:custGeom>
          <a:solidFill>
            <a:srgbClr val="FFFFCC"/>
          </a:solidFill>
          <a:ln w="0">
            <a:solidFill>
              <a:srgbClr val="3465A4"/>
            </a:solidFill>
          </a:ln>
        </p:spPr>
        <p:style>
          <a:lnRef idx="0">
            <a:srgbClr val="FFFFFF"/>
          </a:lnRef>
          <a:fillRef idx="0">
            <a:srgbClr val="FFFFFF"/>
          </a:fillRef>
          <a:effectRef idx="0">
            <a:srgbClr val="FFFFFF"/>
          </a:effectRef>
          <a:fontRef idx="minor"/>
        </p:style>
        <p:txBody>
          <a:bodyPr lIns="90000" tIns="45000" rIns="90000" bIns="45000" anchor="ctr">
            <a:noAutofit/>
          </a:bodyPr>
          <a:p>
            <a:pPr algn="ctr">
              <a:buNone/>
            </a:pPr>
            <a:r>
              <a:rPr lang="en-US" sz="1200" b="0" strike="noStrike" spc="-1">
                <a:latin typeface="Times New Roman" panose="02020603050405020304"/>
              </a:rPr>
              <a:t>9</a:t>
            </a:r>
            <a:endParaRPr lang="en-US" sz="1200" b="0" strike="noStrike" spc="-1">
              <a:latin typeface="Arial" panose="020B0604020202020204"/>
            </a:endParaRPr>
          </a:p>
          <a:p>
            <a:pPr algn="ctr">
              <a:buNone/>
            </a:pPr>
            <a:r>
              <a:rPr lang="en-US" sz="1200" b="0" strike="noStrike" spc="-1">
                <a:latin typeface="Times New Roman" panose="02020603050405020304"/>
              </a:rPr>
              <a:t>Parameters</a:t>
            </a:r>
            <a:endParaRPr lang="en-US" sz="1200" b="0" strike="noStrike" spc="-1">
              <a:latin typeface="Arial" panose="020B0604020202020204"/>
            </a:endParaRPr>
          </a:p>
        </p:txBody>
      </p:sp>
      <p:sp>
        <p:nvSpPr>
          <p:cNvPr id="105" name="Freeform 104"/>
          <p:cNvSpPr/>
          <p:nvPr/>
        </p:nvSpPr>
        <p:spPr>
          <a:xfrm>
            <a:off x="828720" y="4212720"/>
            <a:ext cx="1728000" cy="1728000"/>
          </a:xfrm>
          <a:custGeom>
            <a:avLst/>
            <a:gdLst/>
            <a:ahLst/>
            <a:cxnLst/>
            <a:rect l="l" t="t" r="r" b="b"/>
            <a:pathLst>
              <a:path w="21600" h="21600">
                <a:moveTo>
                  <a:pt x="10800" y="0"/>
                </a:moveTo>
                <a:lnTo>
                  <a:pt x="21600" y="10800"/>
                </a:lnTo>
                <a:lnTo>
                  <a:pt x="10800" y="21600"/>
                </a:lnTo>
                <a:lnTo>
                  <a:pt x="0" y="10800"/>
                </a:lnTo>
                <a:lnTo>
                  <a:pt x="10800" y="0"/>
                </a:lnTo>
                <a:close/>
              </a:path>
            </a:pathLst>
          </a:custGeom>
          <a:solidFill>
            <a:srgbClr val="FFFFCC"/>
          </a:solidFill>
          <a:ln w="0">
            <a:solidFill>
              <a:srgbClr val="3465A4"/>
            </a:solidFill>
          </a:ln>
        </p:spPr>
        <p:style>
          <a:lnRef idx="0">
            <a:srgbClr val="FFFFFF"/>
          </a:lnRef>
          <a:fillRef idx="0">
            <a:srgbClr val="FFFFFF"/>
          </a:fillRef>
          <a:effectRef idx="0">
            <a:srgbClr val="FFFFFF"/>
          </a:effectRef>
          <a:fontRef idx="minor"/>
        </p:style>
        <p:txBody>
          <a:bodyPr lIns="90000" tIns="45000" rIns="90000" bIns="45000" anchor="ctr">
            <a:noAutofit/>
          </a:bodyPr>
          <a:p>
            <a:pPr algn="ctr">
              <a:buNone/>
            </a:pPr>
            <a:r>
              <a:rPr lang="en-US" sz="1200" b="0" strike="noStrike" spc="-1">
                <a:latin typeface="Times New Roman" panose="02020603050405020304"/>
              </a:rPr>
              <a:t>70,000+ Products</a:t>
            </a:r>
            <a:endParaRPr lang="en-US" sz="1200" b="0" strike="noStrike" spc="-1">
              <a:latin typeface="Arial" panose="020B0604020202020204"/>
            </a:endParaRPr>
          </a:p>
        </p:txBody>
      </p:sp>
      <p:pic>
        <p:nvPicPr>
          <p:cNvPr id="106" name="Picture 105"/>
          <p:cNvPicPr/>
          <p:nvPr/>
        </p:nvPicPr>
        <p:blipFill>
          <a:blip r:embed="rId2"/>
          <a:stretch>
            <a:fillRect/>
          </a:stretch>
        </p:blipFill>
        <p:spPr>
          <a:xfrm>
            <a:off x="4239360" y="1548000"/>
            <a:ext cx="5156640" cy="3744000"/>
          </a:xfrm>
          <a:prstGeom prst="rect">
            <a:avLst/>
          </a:prstGeom>
          <a:ln w="0">
            <a:noFill/>
          </a:ln>
        </p:spPr>
      </p:pic>
      <p:sp>
        <p:nvSpPr>
          <p:cNvPr id="107" name="Text Box 106"/>
          <p:cNvSpPr txBox="1"/>
          <p:nvPr/>
        </p:nvSpPr>
        <p:spPr>
          <a:xfrm>
            <a:off x="5292000" y="5688000"/>
            <a:ext cx="4458600" cy="612000"/>
          </a:xfrm>
          <a:prstGeom prst="rect">
            <a:avLst/>
          </a:prstGeom>
          <a:noFill/>
          <a:ln w="0">
            <a:noFill/>
          </a:ln>
        </p:spPr>
        <p:txBody>
          <a:bodyPr lIns="90000" tIns="45000" rIns="90000" bIns="45000" anchor="t">
            <a:noAutofit/>
          </a:bodyPr>
          <a:p>
            <a:r>
              <a:rPr lang="en-US" sz="1200" b="0" strike="noStrike" spc="-1">
                <a:latin typeface="Times New Roman" panose="02020603050405020304"/>
                <a:ea typeface="Times New Roman" panose="02020603050405020304"/>
              </a:rPr>
              <a:t>Score from 1 to 5 which 5 being most positive, 1 being most negative.</a:t>
            </a:r>
            <a:endParaRPr lang="en-US" sz="1200" b="0" strike="noStrike" spc="-1">
              <a:latin typeface="Arial" panose="020B0604020202020204"/>
            </a:endParaRPr>
          </a:p>
          <a:p>
            <a:endParaRPr lang="en-US" sz="1200" b="0" strike="noStrike" spc="-1">
              <a:latin typeface="Arial" panose="020B0604020202020204"/>
            </a:endParaRPr>
          </a:p>
          <a:p>
            <a:r>
              <a:rPr lang="en-US" sz="1200" b="0" strike="noStrike" spc="-1">
                <a:latin typeface="Times New Roman" panose="02020603050405020304"/>
                <a:ea typeface="Times New Roman" panose="02020603050405020304"/>
              </a:rPr>
              <a:t>	</a:t>
            </a:r>
            <a:r>
              <a:rPr lang="en-US" sz="1200" b="0" strike="noStrike" spc="-1">
                <a:latin typeface="Times New Roman" panose="02020603050405020304"/>
                <a:ea typeface="Times New Roman" panose="02020603050405020304"/>
              </a:rPr>
              <a:t>	</a:t>
            </a:r>
            <a:r>
              <a:rPr lang="en-US" sz="1200" b="0" strike="noStrike" spc="-1">
                <a:latin typeface="Times New Roman" panose="02020603050405020304"/>
                <a:ea typeface="Times New Roman" panose="02020603050405020304"/>
              </a:rPr>
              <a:t>      </a:t>
            </a:r>
            <a:r>
              <a:rPr lang="en-US" sz="800" b="0" strike="noStrike" spc="-1">
                <a:latin typeface="Times New Roman" panose="02020603050405020304"/>
              </a:rPr>
              <a:t>Smaller sample size (5000) was used for this analysis</a:t>
            </a:r>
            <a:endParaRPr lang="en-US" sz="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 name="Picture 107"/>
          <p:cNvPicPr/>
          <p:nvPr/>
        </p:nvPicPr>
        <p:blipFill>
          <a:blip r:embed="rId1"/>
          <a:stretch>
            <a:fillRect/>
          </a:stretch>
        </p:blipFill>
        <p:spPr>
          <a:xfrm>
            <a:off x="324000" y="6309360"/>
            <a:ext cx="2088000" cy="1142640"/>
          </a:xfrm>
          <a:prstGeom prst="rect">
            <a:avLst/>
          </a:prstGeom>
          <a:ln w="0">
            <a:noFill/>
          </a:ln>
        </p:spPr>
      </p:pic>
      <p:sp>
        <p:nvSpPr>
          <p:cNvPr id="109" name="Text Box 108"/>
          <p:cNvSpPr txBox="1"/>
          <p:nvPr/>
        </p:nvSpPr>
        <p:spPr>
          <a:xfrm>
            <a:off x="3632835" y="394335"/>
            <a:ext cx="3039745" cy="541655"/>
          </a:xfrm>
          <a:prstGeom prst="rect">
            <a:avLst/>
          </a:prstGeom>
          <a:noFill/>
          <a:ln w="0">
            <a:noFill/>
          </a:ln>
        </p:spPr>
        <p:txBody>
          <a:bodyPr lIns="90000" tIns="45000" rIns="90000" bIns="45000" anchor="t">
            <a:noAutofit/>
          </a:bodyPr>
          <a:p>
            <a:r>
              <a:rPr lang="en-US" sz="3200" b="1" strike="noStrike" spc="-1">
                <a:latin typeface="Times New Roman" panose="02020603050405020304"/>
              </a:rPr>
              <a:t>The Approach</a:t>
            </a:r>
            <a:endParaRPr lang="en-US" sz="3200" b="0" strike="noStrike" spc="-1">
              <a:latin typeface="Arial" panose="020B0604020202020204"/>
            </a:endParaRPr>
          </a:p>
        </p:txBody>
      </p:sp>
      <p:sp>
        <p:nvSpPr>
          <p:cNvPr id="110" name="Freeform 109"/>
          <p:cNvSpPr/>
          <p:nvPr/>
        </p:nvSpPr>
        <p:spPr>
          <a:xfrm>
            <a:off x="3638205" y="1762775"/>
            <a:ext cx="1728000" cy="1728000"/>
          </a:xfrm>
          <a:custGeom>
            <a:avLst/>
            <a:gdLst/>
            <a:ahLst/>
            <a:cxnLst/>
            <a:rect l="l" t="t" r="r" b="b"/>
            <a:pathLst>
              <a:path w="21600" h="21600">
                <a:moveTo>
                  <a:pt x="10800" y="0"/>
                </a:moveTo>
                <a:lnTo>
                  <a:pt x="21600" y="10800"/>
                </a:lnTo>
                <a:lnTo>
                  <a:pt x="10800" y="21600"/>
                </a:lnTo>
                <a:lnTo>
                  <a:pt x="0" y="10800"/>
                </a:lnTo>
                <a:lnTo>
                  <a:pt x="10800" y="0"/>
                </a:lnTo>
                <a:close/>
              </a:path>
            </a:pathLst>
          </a:custGeom>
          <a:solidFill>
            <a:srgbClr val="FFCC99"/>
          </a:solidFill>
          <a:ln w="0">
            <a:solidFill>
              <a:srgbClr val="3465A4"/>
            </a:solidFill>
          </a:ln>
        </p:spPr>
        <p:style>
          <a:lnRef idx="0">
            <a:srgbClr val="FFFFFF"/>
          </a:lnRef>
          <a:fillRef idx="0">
            <a:srgbClr val="FFFFFF"/>
          </a:fillRef>
          <a:effectRef idx="0">
            <a:srgbClr val="FFFFFF"/>
          </a:effectRef>
          <a:fontRef idx="minor"/>
        </p:style>
        <p:txBody>
          <a:bodyPr lIns="90000" tIns="45000" rIns="90000" bIns="45000" anchor="ctr">
            <a:noAutofit/>
          </a:bodyPr>
          <a:p>
            <a:pPr algn="ctr">
              <a:buNone/>
            </a:pPr>
            <a:r>
              <a:rPr lang="en-US" sz="1200" b="0" strike="noStrike" spc="-1">
                <a:latin typeface="Times New Roman" panose="02020603050405020304"/>
              </a:rPr>
              <a:t>Data Processing</a:t>
            </a:r>
            <a:endParaRPr lang="en-US" sz="1200" b="0" strike="noStrike" spc="-1">
              <a:latin typeface="Arial" panose="020B0604020202020204"/>
            </a:endParaRPr>
          </a:p>
        </p:txBody>
      </p:sp>
      <p:sp>
        <p:nvSpPr>
          <p:cNvPr id="111" name="Freeform 110"/>
          <p:cNvSpPr/>
          <p:nvPr/>
        </p:nvSpPr>
        <p:spPr>
          <a:xfrm>
            <a:off x="1982565" y="3419135"/>
            <a:ext cx="1728000" cy="1728000"/>
          </a:xfrm>
          <a:custGeom>
            <a:avLst/>
            <a:gdLst/>
            <a:ahLst/>
            <a:cxnLst/>
            <a:rect l="l" t="t" r="r" b="b"/>
            <a:pathLst>
              <a:path w="21600" h="21600">
                <a:moveTo>
                  <a:pt x="10800" y="0"/>
                </a:moveTo>
                <a:lnTo>
                  <a:pt x="21600" y="10800"/>
                </a:lnTo>
                <a:lnTo>
                  <a:pt x="10800" y="21600"/>
                </a:lnTo>
                <a:lnTo>
                  <a:pt x="0" y="10800"/>
                </a:lnTo>
                <a:lnTo>
                  <a:pt x="10800" y="0"/>
                </a:lnTo>
                <a:close/>
              </a:path>
            </a:pathLst>
          </a:custGeom>
          <a:solidFill>
            <a:srgbClr val="FFCC99"/>
          </a:solidFill>
          <a:ln w="0">
            <a:solidFill>
              <a:srgbClr val="3465A4"/>
            </a:solidFill>
          </a:ln>
        </p:spPr>
        <p:style>
          <a:lnRef idx="0">
            <a:srgbClr val="FFFFFF"/>
          </a:lnRef>
          <a:fillRef idx="0">
            <a:srgbClr val="FFFFFF"/>
          </a:fillRef>
          <a:effectRef idx="0">
            <a:srgbClr val="FFFFFF"/>
          </a:effectRef>
          <a:fontRef idx="minor"/>
        </p:style>
        <p:txBody>
          <a:bodyPr lIns="90000" tIns="45000" rIns="90000" bIns="45000" anchor="ctr">
            <a:noAutofit/>
          </a:bodyPr>
          <a:p>
            <a:pPr algn="ctr">
              <a:buNone/>
            </a:pPr>
            <a:r>
              <a:rPr lang="en-US" sz="1100" b="0" strike="noStrike" spc="-1">
                <a:latin typeface="Times New Roman" panose="02020603050405020304"/>
              </a:rPr>
              <a:t>Conclusion</a:t>
            </a:r>
            <a:endParaRPr lang="en-US" sz="1100" b="0" strike="noStrike" spc="-1">
              <a:latin typeface="Arial" panose="020B0604020202020204"/>
            </a:endParaRPr>
          </a:p>
        </p:txBody>
      </p:sp>
      <p:sp>
        <p:nvSpPr>
          <p:cNvPr id="112" name="Freeform 111"/>
          <p:cNvSpPr/>
          <p:nvPr/>
        </p:nvSpPr>
        <p:spPr>
          <a:xfrm>
            <a:off x="5294925" y="3419495"/>
            <a:ext cx="1728000" cy="1728000"/>
          </a:xfrm>
          <a:custGeom>
            <a:avLst/>
            <a:gdLst/>
            <a:ahLst/>
            <a:cxnLst/>
            <a:rect l="l" t="t" r="r" b="b"/>
            <a:pathLst>
              <a:path w="21600" h="21600">
                <a:moveTo>
                  <a:pt x="10800" y="0"/>
                </a:moveTo>
                <a:lnTo>
                  <a:pt x="21600" y="10800"/>
                </a:lnTo>
                <a:lnTo>
                  <a:pt x="10800" y="21600"/>
                </a:lnTo>
                <a:lnTo>
                  <a:pt x="0" y="10800"/>
                </a:lnTo>
                <a:lnTo>
                  <a:pt x="10800" y="0"/>
                </a:lnTo>
                <a:close/>
              </a:path>
            </a:pathLst>
          </a:custGeom>
          <a:solidFill>
            <a:srgbClr val="FFCC99"/>
          </a:solidFill>
          <a:ln w="0">
            <a:solidFill>
              <a:srgbClr val="3465A4"/>
            </a:solidFill>
          </a:ln>
        </p:spPr>
        <p:style>
          <a:lnRef idx="0">
            <a:srgbClr val="FFFFFF"/>
          </a:lnRef>
          <a:fillRef idx="0">
            <a:srgbClr val="FFFFFF"/>
          </a:fillRef>
          <a:effectRef idx="0">
            <a:srgbClr val="FFFFFF"/>
          </a:effectRef>
          <a:fontRef idx="minor"/>
        </p:style>
        <p:txBody>
          <a:bodyPr lIns="90000" tIns="45000" rIns="90000" bIns="45000" anchor="ctr">
            <a:noAutofit/>
          </a:bodyPr>
          <a:p>
            <a:pPr algn="ctr">
              <a:buNone/>
            </a:pPr>
            <a:r>
              <a:rPr lang="en-US" sz="1200" b="0" strike="noStrike" spc="-1">
                <a:latin typeface="Times New Roman" panose="02020603050405020304"/>
              </a:rPr>
              <a:t>Model</a:t>
            </a:r>
            <a:endParaRPr lang="en-US" sz="1200" b="0" strike="noStrike" spc="-1">
              <a:latin typeface="Arial" panose="020B0604020202020204"/>
            </a:endParaRPr>
          </a:p>
          <a:p>
            <a:pPr algn="ctr">
              <a:buNone/>
            </a:pPr>
            <a:r>
              <a:rPr lang="en-US" sz="1200" b="0" strike="noStrike" spc="-1">
                <a:latin typeface="Times New Roman" panose="02020603050405020304"/>
              </a:rPr>
              <a:t>Training</a:t>
            </a:r>
            <a:endParaRPr lang="en-US" sz="1200" b="0" strike="noStrike" spc="-1">
              <a:latin typeface="Arial" panose="020B0604020202020204"/>
            </a:endParaRPr>
          </a:p>
        </p:txBody>
      </p:sp>
      <p:sp>
        <p:nvSpPr>
          <p:cNvPr id="113" name="Freeform 112"/>
          <p:cNvSpPr/>
          <p:nvPr/>
        </p:nvSpPr>
        <p:spPr>
          <a:xfrm>
            <a:off x="3638925" y="5075495"/>
            <a:ext cx="1728000" cy="1728000"/>
          </a:xfrm>
          <a:custGeom>
            <a:avLst/>
            <a:gdLst/>
            <a:ahLst/>
            <a:cxnLst/>
            <a:rect l="l" t="t" r="r" b="b"/>
            <a:pathLst>
              <a:path w="21600" h="21600">
                <a:moveTo>
                  <a:pt x="10800" y="0"/>
                </a:moveTo>
                <a:lnTo>
                  <a:pt x="21600" y="10800"/>
                </a:lnTo>
                <a:lnTo>
                  <a:pt x="10800" y="21600"/>
                </a:lnTo>
                <a:lnTo>
                  <a:pt x="0" y="10800"/>
                </a:lnTo>
                <a:lnTo>
                  <a:pt x="10800" y="0"/>
                </a:lnTo>
                <a:close/>
              </a:path>
            </a:pathLst>
          </a:custGeom>
          <a:solidFill>
            <a:srgbClr val="FFCC99"/>
          </a:solidFill>
          <a:ln w="0">
            <a:solidFill>
              <a:srgbClr val="3465A4"/>
            </a:solidFill>
          </a:ln>
        </p:spPr>
        <p:style>
          <a:lnRef idx="0">
            <a:srgbClr val="FFFFFF"/>
          </a:lnRef>
          <a:fillRef idx="0">
            <a:srgbClr val="FFFFFF"/>
          </a:fillRef>
          <a:effectRef idx="0">
            <a:srgbClr val="FFFFFF"/>
          </a:effectRef>
          <a:fontRef idx="minor"/>
        </p:style>
        <p:txBody>
          <a:bodyPr lIns="90000" tIns="45000" rIns="90000" bIns="45000" anchor="ctr">
            <a:noAutofit/>
          </a:bodyPr>
          <a:p>
            <a:pPr algn="ctr">
              <a:buNone/>
            </a:pPr>
            <a:r>
              <a:rPr lang="en-US" sz="1200" b="0" strike="noStrike" spc="-1">
                <a:latin typeface="Times New Roman" panose="02020603050405020304"/>
              </a:rPr>
              <a:t>Model Evaluation</a:t>
            </a:r>
            <a:endParaRPr lang="en-US" sz="1200" b="0" strike="noStrike" spc="-1">
              <a:latin typeface="Arial" panose="020B0604020202020204"/>
            </a:endParaRPr>
          </a:p>
        </p:txBody>
      </p:sp>
      <p:sp>
        <p:nvSpPr>
          <p:cNvPr id="114" name="Straight Connector 113"/>
          <p:cNvSpPr/>
          <p:nvPr/>
        </p:nvSpPr>
        <p:spPr>
          <a:xfrm>
            <a:off x="5078205" y="3202775"/>
            <a:ext cx="540000" cy="540000"/>
          </a:xfrm>
          <a:prstGeom prst="line">
            <a:avLst/>
          </a:prstGeom>
          <a:ln w="0">
            <a:solidFill>
              <a:srgbClr val="3465A4"/>
            </a:solidFill>
            <a:tailEnd type="triangle" w="med" len="med"/>
          </a:ln>
        </p:spPr>
        <p:style>
          <a:lnRef idx="0">
            <a:srgbClr val="FFFFFF"/>
          </a:lnRef>
          <a:fillRef idx="0">
            <a:srgbClr val="FFFFFF"/>
          </a:fillRef>
          <a:effectRef idx="0">
            <a:srgbClr val="FFFFFF"/>
          </a:effectRef>
          <a:fontRef idx="minor"/>
        </p:style>
      </p:sp>
      <p:sp>
        <p:nvSpPr>
          <p:cNvPr id="115" name="Straight Connector 114"/>
          <p:cNvSpPr/>
          <p:nvPr/>
        </p:nvSpPr>
        <p:spPr>
          <a:xfrm flipH="1" flipV="1">
            <a:off x="3386205" y="4894775"/>
            <a:ext cx="540000" cy="540000"/>
          </a:xfrm>
          <a:prstGeom prst="line">
            <a:avLst/>
          </a:prstGeom>
          <a:ln w="0">
            <a:solidFill>
              <a:srgbClr val="3465A4"/>
            </a:solidFill>
            <a:tailEnd type="triangle" w="med" len="med"/>
          </a:ln>
        </p:spPr>
        <p:style>
          <a:lnRef idx="0">
            <a:srgbClr val="FFFFFF"/>
          </a:lnRef>
          <a:fillRef idx="0">
            <a:srgbClr val="FFFFFF"/>
          </a:fillRef>
          <a:effectRef idx="0">
            <a:srgbClr val="FFFFFF"/>
          </a:effectRef>
          <a:fontRef idx="minor"/>
        </p:style>
      </p:sp>
      <p:sp>
        <p:nvSpPr>
          <p:cNvPr id="116" name="Straight Connector 115"/>
          <p:cNvSpPr/>
          <p:nvPr/>
        </p:nvSpPr>
        <p:spPr>
          <a:xfrm flipH="1">
            <a:off x="5042565" y="4822775"/>
            <a:ext cx="612000" cy="612000"/>
          </a:xfrm>
          <a:prstGeom prst="line">
            <a:avLst/>
          </a:prstGeom>
          <a:ln w="0">
            <a:solidFill>
              <a:srgbClr val="3465A4"/>
            </a:solidFill>
            <a:tailEnd type="triangle" w="med" len="med"/>
          </a:ln>
        </p:spPr>
        <p:style>
          <a:lnRef idx="0">
            <a:srgbClr val="FFFFFF"/>
          </a:lnRef>
          <a:fillRef idx="0">
            <a:srgbClr val="FFFFFF"/>
          </a:fillRef>
          <a:effectRef idx="0">
            <a:srgbClr val="FFFFFF"/>
          </a:effectRef>
          <a:fontRef idx="minor"/>
        </p:style>
      </p:sp>
      <p:sp>
        <p:nvSpPr>
          <p:cNvPr id="117" name="Freeform 116"/>
          <p:cNvSpPr/>
          <p:nvPr/>
        </p:nvSpPr>
        <p:spPr>
          <a:xfrm>
            <a:off x="5438205" y="2158775"/>
            <a:ext cx="252000" cy="972000"/>
          </a:xfrm>
          <a:custGeom>
            <a:avLst/>
            <a:gdLst/>
            <a:ahLst/>
            <a:cxnLst/>
            <a:rect l="l" t="t" r="r" b="b"/>
            <a:pathLst>
              <a:path w="21600" h="21600">
                <a:moveTo>
                  <a:pt x="21600" y="0"/>
                </a:moveTo>
                <a:cubicBezTo>
                  <a:pt x="16200" y="0"/>
                  <a:pt x="10800" y="900"/>
                  <a:pt x="10800" y="1800"/>
                </a:cubicBezTo>
                <a:lnTo>
                  <a:pt x="10800" y="9000"/>
                </a:lnTo>
                <a:cubicBezTo>
                  <a:pt x="10800" y="9900"/>
                  <a:pt x="5400" y="10800"/>
                  <a:pt x="0" y="10800"/>
                </a:cubicBezTo>
                <a:cubicBezTo>
                  <a:pt x="5400" y="10800"/>
                  <a:pt x="10800" y="11700"/>
                  <a:pt x="10800" y="12600"/>
                </a:cubicBezTo>
                <a:lnTo>
                  <a:pt x="10800" y="19800"/>
                </a:lnTo>
                <a:cubicBezTo>
                  <a:pt x="10800" y="20700"/>
                  <a:pt x="16200" y="21600"/>
                  <a:pt x="21600" y="21600"/>
                </a:cubicBezTo>
              </a:path>
            </a:pathLst>
          </a:custGeom>
          <a:noFill/>
          <a:ln w="0">
            <a:solidFill>
              <a:srgbClr val="3465A4"/>
            </a:solidFill>
          </a:ln>
        </p:spPr>
        <p:style>
          <a:lnRef idx="0">
            <a:srgbClr val="FFFFFF"/>
          </a:lnRef>
          <a:fillRef idx="0">
            <a:srgbClr val="FFFFFF"/>
          </a:fillRef>
          <a:effectRef idx="0">
            <a:srgbClr val="FFFFFF"/>
          </a:effectRef>
          <a:fontRef idx="minor"/>
        </p:style>
      </p:sp>
      <p:sp>
        <p:nvSpPr>
          <p:cNvPr id="118" name="Freeform 117"/>
          <p:cNvSpPr/>
          <p:nvPr/>
        </p:nvSpPr>
        <p:spPr>
          <a:xfrm>
            <a:off x="7094565" y="3815135"/>
            <a:ext cx="252000" cy="1331640"/>
          </a:xfrm>
          <a:custGeom>
            <a:avLst/>
            <a:gdLst/>
            <a:ahLst/>
            <a:cxnLst/>
            <a:rect l="l" t="t" r="r" b="b"/>
            <a:pathLst>
              <a:path w="21600" h="21600">
                <a:moveTo>
                  <a:pt x="21600" y="0"/>
                </a:moveTo>
                <a:cubicBezTo>
                  <a:pt x="16200" y="0"/>
                  <a:pt x="10800" y="900"/>
                  <a:pt x="10800" y="1800"/>
                </a:cubicBezTo>
                <a:lnTo>
                  <a:pt x="10800" y="9000"/>
                </a:lnTo>
                <a:cubicBezTo>
                  <a:pt x="10800" y="9900"/>
                  <a:pt x="5400" y="10800"/>
                  <a:pt x="0" y="10800"/>
                </a:cubicBezTo>
                <a:cubicBezTo>
                  <a:pt x="5400" y="10800"/>
                  <a:pt x="10800" y="11700"/>
                  <a:pt x="10800" y="12600"/>
                </a:cubicBezTo>
                <a:lnTo>
                  <a:pt x="10800" y="19800"/>
                </a:lnTo>
                <a:cubicBezTo>
                  <a:pt x="10800" y="20700"/>
                  <a:pt x="16200" y="21600"/>
                  <a:pt x="21600" y="21600"/>
                </a:cubicBezTo>
              </a:path>
            </a:pathLst>
          </a:custGeom>
          <a:noFill/>
          <a:ln w="0">
            <a:solidFill>
              <a:srgbClr val="3465A4"/>
            </a:solidFill>
          </a:ln>
        </p:spPr>
        <p:style>
          <a:lnRef idx="0">
            <a:srgbClr val="FFFFFF"/>
          </a:lnRef>
          <a:fillRef idx="0">
            <a:srgbClr val="FFFFFF"/>
          </a:fillRef>
          <a:effectRef idx="0">
            <a:srgbClr val="FFFFFF"/>
          </a:effectRef>
          <a:fontRef idx="minor"/>
        </p:style>
      </p:sp>
      <p:sp>
        <p:nvSpPr>
          <p:cNvPr id="119" name="Text Box 118"/>
          <p:cNvSpPr txBox="1"/>
          <p:nvPr/>
        </p:nvSpPr>
        <p:spPr>
          <a:xfrm>
            <a:off x="5726430" y="1967230"/>
            <a:ext cx="1060450" cy="1307465"/>
          </a:xfrm>
          <a:prstGeom prst="rect">
            <a:avLst/>
          </a:prstGeom>
          <a:solidFill>
            <a:srgbClr val="FFFFCC"/>
          </a:solidFill>
          <a:ln w="0">
            <a:noFill/>
          </a:ln>
        </p:spPr>
        <p:txBody>
          <a:bodyPr lIns="90000" tIns="45000" rIns="90000" bIns="45000" anchor="t">
            <a:noAutofit/>
          </a:bodyPr>
          <a:p>
            <a:r>
              <a:rPr lang="en-US" sz="1200" b="0" strike="noStrike" spc="-1">
                <a:latin typeface="Times New Roman" panose="02020603050405020304"/>
              </a:rPr>
              <a:t>Data Cleaning</a:t>
            </a:r>
            <a:endParaRPr lang="en-US" sz="1200" b="0" strike="noStrike" spc="-1">
              <a:latin typeface="Arial" panose="020B0604020202020204"/>
            </a:endParaRPr>
          </a:p>
          <a:p>
            <a:endParaRPr lang="en-US" sz="1200" b="0" strike="noStrike" spc="-1">
              <a:latin typeface="Arial" panose="020B0604020202020204"/>
            </a:endParaRPr>
          </a:p>
          <a:p>
            <a:r>
              <a:rPr lang="en-US" sz="1200" b="0" strike="noStrike" spc="-1">
                <a:latin typeface="Times New Roman" panose="02020603050405020304"/>
              </a:rPr>
              <a:t>Tokenization</a:t>
            </a:r>
            <a:endParaRPr lang="en-US" sz="1200" b="0" strike="noStrike" spc="-1">
              <a:latin typeface="Arial" panose="020B0604020202020204"/>
            </a:endParaRPr>
          </a:p>
          <a:p>
            <a:endParaRPr lang="en-US" sz="1200" b="0" strike="noStrike" spc="-1">
              <a:latin typeface="Arial" panose="020B0604020202020204"/>
            </a:endParaRPr>
          </a:p>
          <a:p>
            <a:r>
              <a:rPr lang="en-US" sz="1200" b="0" strike="noStrike" spc="-1">
                <a:latin typeface="Times New Roman" panose="02020603050405020304"/>
              </a:rPr>
              <a:t>Stop Words</a:t>
            </a:r>
            <a:endParaRPr lang="en-US" sz="1200" b="0" strike="noStrike" spc="-1">
              <a:latin typeface="Arial" panose="020B0604020202020204"/>
            </a:endParaRPr>
          </a:p>
          <a:p>
            <a:endParaRPr lang="en-US" sz="1200" b="0" strike="noStrike" spc="-1">
              <a:latin typeface="Arial" panose="020B0604020202020204"/>
            </a:endParaRPr>
          </a:p>
          <a:p>
            <a:r>
              <a:rPr lang="en-US" sz="1200" b="0" strike="noStrike" spc="-1">
                <a:latin typeface="Times New Roman" panose="02020603050405020304"/>
              </a:rPr>
              <a:t>EDA</a:t>
            </a:r>
            <a:endParaRPr lang="en-US" sz="1200" b="0" strike="noStrike" spc="-1">
              <a:latin typeface="Arial" panose="020B0604020202020204"/>
            </a:endParaRPr>
          </a:p>
        </p:txBody>
      </p:sp>
      <p:sp>
        <p:nvSpPr>
          <p:cNvPr id="120" name="Text Box 119"/>
          <p:cNvSpPr txBox="1"/>
          <p:nvPr/>
        </p:nvSpPr>
        <p:spPr>
          <a:xfrm>
            <a:off x="7382205" y="3623255"/>
            <a:ext cx="1738080" cy="1655280"/>
          </a:xfrm>
          <a:prstGeom prst="rect">
            <a:avLst/>
          </a:prstGeom>
          <a:solidFill>
            <a:srgbClr val="FFFFCC"/>
          </a:solidFill>
          <a:ln w="0">
            <a:noFill/>
          </a:ln>
        </p:spPr>
        <p:txBody>
          <a:bodyPr lIns="90000" tIns="45000" rIns="90000" bIns="45000" anchor="t">
            <a:noAutofit/>
          </a:bodyPr>
          <a:p>
            <a:r>
              <a:rPr lang="en-US" sz="1200" b="0" strike="noStrike" spc="-1">
                <a:latin typeface="Times New Roman" panose="02020603050405020304"/>
              </a:rPr>
              <a:t>Logistic Regression</a:t>
            </a:r>
            <a:endParaRPr lang="en-US" sz="1200" b="0" strike="noStrike" spc="-1">
              <a:latin typeface="Arial" panose="020B0604020202020204"/>
            </a:endParaRPr>
          </a:p>
          <a:p>
            <a:endParaRPr lang="en-US" sz="1200" b="0" strike="noStrike" spc="-1">
              <a:latin typeface="Arial" panose="020B0604020202020204"/>
            </a:endParaRPr>
          </a:p>
          <a:p>
            <a:r>
              <a:rPr lang="en-US" sz="1200" b="0" strike="noStrike" spc="-1">
                <a:latin typeface="Times New Roman" panose="02020603050405020304"/>
              </a:rPr>
              <a:t>LDA</a:t>
            </a:r>
            <a:endParaRPr lang="en-US" sz="1200" b="0" strike="noStrike" spc="-1">
              <a:latin typeface="Arial" panose="020B0604020202020204"/>
            </a:endParaRPr>
          </a:p>
          <a:p>
            <a:endParaRPr lang="en-US" sz="1200" b="0" strike="noStrike" spc="-1">
              <a:latin typeface="Arial" panose="020B0604020202020204"/>
            </a:endParaRPr>
          </a:p>
          <a:p>
            <a:r>
              <a:rPr lang="en-US" sz="1200" b="0" strike="noStrike" spc="-1">
                <a:latin typeface="Times New Roman" panose="02020603050405020304"/>
              </a:rPr>
              <a:t>Random Forest Classifier</a:t>
            </a:r>
            <a:endParaRPr lang="en-US" sz="1200" b="0" strike="noStrike" spc="-1">
              <a:latin typeface="Arial" panose="020B0604020202020204"/>
            </a:endParaRPr>
          </a:p>
          <a:p>
            <a:endParaRPr lang="en-US" sz="1200" b="0" strike="noStrike" spc="-1">
              <a:latin typeface="Arial" panose="020B0604020202020204"/>
            </a:endParaRPr>
          </a:p>
          <a:p>
            <a:r>
              <a:rPr lang="en-US" sz="1200" b="0" strike="noStrike" spc="-1">
                <a:latin typeface="Times New Roman" panose="02020603050405020304"/>
              </a:rPr>
              <a:t>XGBoost</a:t>
            </a:r>
            <a:endParaRPr lang="en-US" sz="1200" b="0" strike="noStrike" spc="-1">
              <a:latin typeface="Arial" panose="020B0604020202020204"/>
            </a:endParaRPr>
          </a:p>
          <a:p>
            <a:endParaRPr lang="en-US" sz="1200" b="0" strike="noStrike" spc="-1">
              <a:latin typeface="Arial" panose="020B0604020202020204"/>
            </a:endParaRPr>
          </a:p>
          <a:p>
            <a:r>
              <a:rPr lang="en-US" sz="1200" b="0" strike="noStrike" spc="-1">
                <a:latin typeface="Times New Roman" panose="02020603050405020304"/>
              </a:rPr>
              <a:t>VADER Score</a:t>
            </a:r>
            <a:endParaRPr lang="en-US" sz="1200" b="0" strike="noStrike" spc="-1">
              <a:latin typeface="Arial" panose="020B0604020202020204"/>
            </a:endParaRPr>
          </a:p>
        </p:txBody>
      </p:sp>
      <p:sp>
        <p:nvSpPr>
          <p:cNvPr id="121" name="Text Box 120"/>
          <p:cNvSpPr txBox="1"/>
          <p:nvPr/>
        </p:nvSpPr>
        <p:spPr>
          <a:xfrm>
            <a:off x="2581275" y="1005840"/>
            <a:ext cx="4912995" cy="417830"/>
          </a:xfrm>
          <a:prstGeom prst="rect">
            <a:avLst/>
          </a:prstGeom>
          <a:noFill/>
          <a:ln w="0">
            <a:noFill/>
          </a:ln>
        </p:spPr>
        <p:txBody>
          <a:bodyPr lIns="90000" tIns="45000" rIns="90000" bIns="45000" anchor="t">
            <a:noAutofit/>
          </a:bodyPr>
          <a:p>
            <a:r>
              <a:rPr lang="en-US" sz="1200" b="0" strike="noStrike" spc="-1">
                <a:latin typeface="Times New Roman" panose="02020603050405020304"/>
              </a:rPr>
              <a:t>Dataset: https://www.kaggle.com/datasets/snap/amazon-fine-food-reviews/</a:t>
            </a:r>
            <a:endParaRPr lang="en-US" sz="1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121"/>
          <p:cNvPicPr/>
          <p:nvPr/>
        </p:nvPicPr>
        <p:blipFill>
          <a:blip r:embed="rId1"/>
          <a:stretch>
            <a:fillRect/>
          </a:stretch>
        </p:blipFill>
        <p:spPr>
          <a:xfrm>
            <a:off x="324000" y="6467040"/>
            <a:ext cx="1800000" cy="984960"/>
          </a:xfrm>
          <a:prstGeom prst="rect">
            <a:avLst/>
          </a:prstGeom>
          <a:ln w="0">
            <a:noFill/>
          </a:ln>
        </p:spPr>
      </p:pic>
      <p:sp>
        <p:nvSpPr>
          <p:cNvPr id="123" name="Text Box 122"/>
          <p:cNvSpPr txBox="1"/>
          <p:nvPr/>
        </p:nvSpPr>
        <p:spPr>
          <a:xfrm>
            <a:off x="4134960" y="394200"/>
            <a:ext cx="2969640" cy="541800"/>
          </a:xfrm>
          <a:prstGeom prst="rect">
            <a:avLst/>
          </a:prstGeom>
          <a:noFill/>
          <a:ln w="0">
            <a:noFill/>
          </a:ln>
        </p:spPr>
        <p:txBody>
          <a:bodyPr lIns="90000" tIns="45000" rIns="90000" bIns="45000" anchor="t">
            <a:noAutofit/>
          </a:bodyPr>
          <a:p>
            <a:r>
              <a:rPr lang="en-US" sz="3200" b="1" strike="noStrike" spc="-1">
                <a:latin typeface="Times New Roman" panose="02020603050405020304"/>
              </a:rPr>
              <a:t>Data Processing</a:t>
            </a:r>
            <a:endParaRPr lang="en-US" sz="3200" b="0" strike="noStrike" spc="-1">
              <a:latin typeface="Arial" panose="020B0604020202020204"/>
            </a:endParaRPr>
          </a:p>
        </p:txBody>
      </p:sp>
      <p:sp>
        <p:nvSpPr>
          <p:cNvPr id="124" name="Freeform 123"/>
          <p:cNvSpPr/>
          <p:nvPr/>
        </p:nvSpPr>
        <p:spPr>
          <a:xfrm>
            <a:off x="1404000" y="1021320"/>
            <a:ext cx="1764000" cy="1764000"/>
          </a:xfrm>
          <a:custGeom>
            <a:avLst/>
            <a:gdLst/>
            <a:ahLst/>
            <a:cxnLst/>
            <a:rect l="l" t="t" r="r" b="b"/>
            <a:pathLst>
              <a:path w="21600" h="21600">
                <a:moveTo>
                  <a:pt x="10800" y="0"/>
                </a:moveTo>
                <a:lnTo>
                  <a:pt x="21600" y="10800"/>
                </a:lnTo>
                <a:lnTo>
                  <a:pt x="10800" y="21600"/>
                </a:lnTo>
                <a:lnTo>
                  <a:pt x="0" y="10800"/>
                </a:lnTo>
                <a:lnTo>
                  <a:pt x="10800" y="0"/>
                </a:lnTo>
                <a:close/>
              </a:path>
            </a:pathLst>
          </a:custGeom>
          <a:solidFill>
            <a:srgbClr val="FF950E"/>
          </a:solidFill>
          <a:ln w="0">
            <a:solidFill>
              <a:srgbClr val="3465A4"/>
            </a:solidFill>
          </a:ln>
        </p:spPr>
        <p:style>
          <a:lnRef idx="0">
            <a:srgbClr val="FFFFFF"/>
          </a:lnRef>
          <a:fillRef idx="0">
            <a:srgbClr val="FFFFFF"/>
          </a:fillRef>
          <a:effectRef idx="0">
            <a:srgbClr val="FFFFFF"/>
          </a:effectRef>
          <a:fontRef idx="minor"/>
        </p:style>
        <p:txBody>
          <a:bodyPr lIns="90000" tIns="45000" rIns="90000" bIns="45000" anchor="ctr">
            <a:noAutofit/>
          </a:bodyPr>
          <a:p>
            <a:pPr algn="ctr">
              <a:buNone/>
            </a:pPr>
            <a:r>
              <a:rPr lang="en-US" sz="1200" b="0" strike="noStrike" spc="-1">
                <a:latin typeface="Times New Roman" panose="02020603050405020304"/>
              </a:rPr>
              <a:t>Attribute</a:t>
            </a:r>
            <a:endParaRPr lang="en-US" sz="1200" b="0" strike="noStrike" spc="-1">
              <a:latin typeface="Arial" panose="020B0604020202020204"/>
            </a:endParaRPr>
          </a:p>
          <a:p>
            <a:pPr algn="ctr">
              <a:buNone/>
            </a:pPr>
            <a:r>
              <a:rPr lang="en-US" sz="1200" b="0" strike="noStrike" spc="-1">
                <a:latin typeface="Times New Roman" panose="02020603050405020304"/>
              </a:rPr>
              <a:t>Classification</a:t>
            </a:r>
            <a:endParaRPr lang="en-US" sz="1200" b="0" strike="noStrike" spc="-1">
              <a:latin typeface="Arial" panose="020B0604020202020204"/>
            </a:endParaRPr>
          </a:p>
        </p:txBody>
      </p:sp>
      <p:sp>
        <p:nvSpPr>
          <p:cNvPr id="125" name="Freeform 124"/>
          <p:cNvSpPr/>
          <p:nvPr/>
        </p:nvSpPr>
        <p:spPr>
          <a:xfrm>
            <a:off x="1404000" y="2970000"/>
            <a:ext cx="1764000" cy="1764000"/>
          </a:xfrm>
          <a:custGeom>
            <a:avLst/>
            <a:gdLst/>
            <a:ahLst/>
            <a:cxnLst/>
            <a:rect l="l" t="t" r="r" b="b"/>
            <a:pathLst>
              <a:path w="21600" h="21600">
                <a:moveTo>
                  <a:pt x="10800" y="0"/>
                </a:moveTo>
                <a:lnTo>
                  <a:pt x="21600" y="10800"/>
                </a:lnTo>
                <a:lnTo>
                  <a:pt x="10800" y="21600"/>
                </a:lnTo>
                <a:lnTo>
                  <a:pt x="0" y="10800"/>
                </a:lnTo>
                <a:lnTo>
                  <a:pt x="10800" y="0"/>
                </a:lnTo>
                <a:close/>
              </a:path>
            </a:pathLst>
          </a:custGeom>
          <a:solidFill>
            <a:srgbClr val="FF950E"/>
          </a:solidFill>
          <a:ln w="0">
            <a:solidFill>
              <a:srgbClr val="3465A4"/>
            </a:solidFill>
          </a:ln>
        </p:spPr>
        <p:style>
          <a:lnRef idx="0">
            <a:srgbClr val="FFFFFF"/>
          </a:lnRef>
          <a:fillRef idx="0">
            <a:srgbClr val="FFFFFF"/>
          </a:fillRef>
          <a:effectRef idx="0">
            <a:srgbClr val="FFFFFF"/>
          </a:effectRef>
          <a:fontRef idx="minor"/>
        </p:style>
        <p:txBody>
          <a:bodyPr lIns="90000" tIns="45000" rIns="90000" bIns="45000" anchor="ctr">
            <a:noAutofit/>
          </a:bodyPr>
          <a:p>
            <a:pPr algn="ctr">
              <a:buNone/>
            </a:pPr>
            <a:r>
              <a:rPr lang="en-US" sz="1200" b="0" strike="noStrike" spc="-1">
                <a:latin typeface="Times New Roman" panose="02020603050405020304"/>
              </a:rPr>
              <a:t>Summary</a:t>
            </a:r>
            <a:endParaRPr lang="en-US" sz="1200" b="0" strike="noStrike" spc="-1">
              <a:latin typeface="Arial" panose="020B0604020202020204"/>
            </a:endParaRPr>
          </a:p>
          <a:p>
            <a:pPr algn="ctr">
              <a:buNone/>
            </a:pPr>
            <a:r>
              <a:rPr lang="en-US" sz="1200" b="0" strike="noStrike" spc="-1">
                <a:latin typeface="Times New Roman" panose="02020603050405020304"/>
              </a:rPr>
              <a:t>Statistics</a:t>
            </a:r>
            <a:endParaRPr lang="en-US" sz="1200" b="0" strike="noStrike" spc="-1">
              <a:latin typeface="Arial" panose="020B0604020202020204"/>
            </a:endParaRPr>
          </a:p>
        </p:txBody>
      </p:sp>
      <p:sp>
        <p:nvSpPr>
          <p:cNvPr id="126" name="Rectangles 125"/>
          <p:cNvSpPr/>
          <p:nvPr/>
        </p:nvSpPr>
        <p:spPr>
          <a:xfrm>
            <a:off x="3384000" y="1368000"/>
            <a:ext cx="5292000" cy="1044000"/>
          </a:xfrm>
          <a:prstGeom prst="rect">
            <a:avLst/>
          </a:prstGeom>
          <a:solidFill>
            <a:srgbClr val="FFFFCC"/>
          </a:solidFill>
          <a:ln w="0">
            <a:solidFill>
              <a:srgbClr val="3465A4"/>
            </a:solidFill>
          </a:ln>
        </p:spPr>
        <p:txBody>
          <a:bodyPr lIns="90000" tIns="45000" rIns="90000" bIns="45000" anchor="ctr">
            <a:noAutofit/>
          </a:bodyPr>
          <a:p>
            <a:pPr algn="ctr">
              <a:buNone/>
            </a:pPr>
            <a:r>
              <a:rPr lang="en-US" sz="1200" b="0" strike="noStrike" spc="-1">
                <a:latin typeface="Times New Roman" panose="02020603050405020304"/>
              </a:rPr>
              <a:t>Review Text; Rating; Product ID;</a:t>
            </a:r>
            <a:endParaRPr lang="en-US" sz="1200" b="0" strike="noStrike" spc="-1">
              <a:latin typeface="Arial" panose="020B0604020202020204"/>
            </a:endParaRPr>
          </a:p>
          <a:p>
            <a:pPr algn="ctr">
              <a:buNone/>
            </a:pPr>
            <a:r>
              <a:rPr lang="en-US" sz="1200" b="0" strike="noStrike" spc="-1">
                <a:latin typeface="Times New Roman" panose="02020603050405020304"/>
              </a:rPr>
              <a:t>Date; Review Length;</a:t>
            </a:r>
            <a:endParaRPr lang="en-US" sz="1200" b="0" strike="noStrike" spc="-1">
              <a:latin typeface="Arial" panose="020B0604020202020204"/>
            </a:endParaRPr>
          </a:p>
          <a:p>
            <a:pPr algn="ctr">
              <a:buNone/>
            </a:pPr>
            <a:endParaRPr lang="en-US" sz="1200" b="0" strike="noStrike" spc="-1">
              <a:latin typeface="Arial" panose="020B0604020202020204"/>
            </a:endParaRPr>
          </a:p>
          <a:p>
            <a:pPr algn="ctr">
              <a:buNone/>
            </a:pPr>
            <a:r>
              <a:rPr lang="en-US" sz="1200" b="0" strike="noStrike" spc="-1">
                <a:latin typeface="Times New Roman" panose="02020603050405020304"/>
              </a:rPr>
              <a:t>Helpfulness Numerator &amp; Denominator;</a:t>
            </a:r>
            <a:endParaRPr lang="en-US" sz="1200" b="0" strike="noStrike" spc="-1">
              <a:latin typeface="Arial" panose="020B0604020202020204"/>
            </a:endParaRPr>
          </a:p>
        </p:txBody>
      </p:sp>
      <p:pic>
        <p:nvPicPr>
          <p:cNvPr id="127" name="Picture 126"/>
          <p:cNvPicPr/>
          <p:nvPr/>
        </p:nvPicPr>
        <p:blipFill>
          <a:blip r:embed="rId2"/>
          <a:stretch>
            <a:fillRect/>
          </a:stretch>
        </p:blipFill>
        <p:spPr>
          <a:xfrm>
            <a:off x="3420000" y="2520000"/>
            <a:ext cx="2484000" cy="2232000"/>
          </a:xfrm>
          <a:prstGeom prst="rect">
            <a:avLst/>
          </a:prstGeom>
          <a:ln w="0">
            <a:noFill/>
          </a:ln>
        </p:spPr>
      </p:pic>
      <p:sp>
        <p:nvSpPr>
          <p:cNvPr id="128" name="Freeform 127"/>
          <p:cNvSpPr/>
          <p:nvPr/>
        </p:nvSpPr>
        <p:spPr>
          <a:xfrm>
            <a:off x="1404000" y="4947840"/>
            <a:ext cx="1764000" cy="1764000"/>
          </a:xfrm>
          <a:custGeom>
            <a:avLst/>
            <a:gdLst/>
            <a:ahLst/>
            <a:cxnLst/>
            <a:rect l="l" t="t" r="r" b="b"/>
            <a:pathLst>
              <a:path w="21600" h="21600">
                <a:moveTo>
                  <a:pt x="10800" y="0"/>
                </a:moveTo>
                <a:lnTo>
                  <a:pt x="21600" y="10800"/>
                </a:lnTo>
                <a:lnTo>
                  <a:pt x="10800" y="21600"/>
                </a:lnTo>
                <a:lnTo>
                  <a:pt x="0" y="10800"/>
                </a:lnTo>
                <a:lnTo>
                  <a:pt x="10800" y="0"/>
                </a:lnTo>
                <a:close/>
              </a:path>
            </a:pathLst>
          </a:custGeom>
          <a:solidFill>
            <a:srgbClr val="FF950E"/>
          </a:solidFill>
          <a:ln w="0">
            <a:solidFill>
              <a:srgbClr val="3465A4"/>
            </a:solidFill>
          </a:ln>
        </p:spPr>
        <p:style>
          <a:lnRef idx="0">
            <a:srgbClr val="FFFFFF"/>
          </a:lnRef>
          <a:fillRef idx="0">
            <a:srgbClr val="FFFFFF"/>
          </a:fillRef>
          <a:effectRef idx="0">
            <a:srgbClr val="FFFFFF"/>
          </a:effectRef>
          <a:fontRef idx="minor"/>
        </p:style>
        <p:txBody>
          <a:bodyPr lIns="90000" tIns="45000" rIns="90000" bIns="45000" anchor="ctr">
            <a:noAutofit/>
          </a:bodyPr>
          <a:p>
            <a:pPr algn="ctr">
              <a:buNone/>
            </a:pPr>
            <a:r>
              <a:rPr lang="en-US" sz="1200" b="0" strike="noStrike" spc="-1">
                <a:latin typeface="Times New Roman" panose="02020603050405020304"/>
              </a:rPr>
              <a:t>Tokenization, Stop Words &amp; Labelling reviews</a:t>
            </a:r>
            <a:endParaRPr lang="en-US" sz="1200" b="0" strike="noStrike" spc="-1">
              <a:latin typeface="Arial" panose="020B0604020202020204"/>
            </a:endParaRPr>
          </a:p>
        </p:txBody>
      </p:sp>
      <p:sp>
        <p:nvSpPr>
          <p:cNvPr id="129" name="Rectangles 128"/>
          <p:cNvSpPr/>
          <p:nvPr/>
        </p:nvSpPr>
        <p:spPr>
          <a:xfrm>
            <a:off x="3383915" y="4824095"/>
            <a:ext cx="2555875" cy="2065655"/>
          </a:xfrm>
          <a:prstGeom prst="rect">
            <a:avLst/>
          </a:prstGeom>
          <a:solidFill>
            <a:srgbClr val="FFFFCC"/>
          </a:solidFill>
          <a:ln w="0">
            <a:solidFill>
              <a:srgbClr val="3465A4"/>
            </a:solidFill>
          </a:ln>
        </p:spPr>
        <p:txBody>
          <a:bodyPr lIns="90000" tIns="45000" rIns="90000" bIns="45000" anchor="ctr">
            <a:noAutofit/>
          </a:bodyPr>
          <a:p>
            <a:pPr algn="ctr">
              <a:buNone/>
            </a:pPr>
            <a:r>
              <a:rPr lang="en-US" sz="1200" b="0" strike="noStrike" spc="-1">
                <a:latin typeface="Times New Roman" panose="02020603050405020304"/>
              </a:rPr>
              <a:t>10 Most Common Words</a:t>
            </a:r>
            <a:endParaRPr lang="en-US" sz="1200" b="0" strike="noStrike" spc="-1">
              <a:latin typeface="Arial" panose="020B0604020202020204"/>
            </a:endParaRPr>
          </a:p>
          <a:p>
            <a:pPr algn="ctr">
              <a:buNone/>
            </a:pPr>
            <a:r>
              <a:rPr lang="en-US" sz="1200" b="0" strike="noStrike" spc="-1">
                <a:latin typeface="Times New Roman" panose="02020603050405020304"/>
              </a:rPr>
              <a:t>br: 4301</a:t>
            </a:r>
            <a:endParaRPr lang="en-US" sz="1200" b="0" strike="noStrike" spc="-1">
              <a:latin typeface="Arial" panose="020B0604020202020204"/>
            </a:endParaRPr>
          </a:p>
          <a:p>
            <a:pPr algn="ctr">
              <a:buNone/>
            </a:pPr>
            <a:r>
              <a:rPr lang="en-US" sz="1200" b="0" strike="noStrike" spc="-1">
                <a:latin typeface="Times New Roman" panose="02020603050405020304"/>
              </a:rPr>
              <a:t>like: 2027</a:t>
            </a:r>
            <a:endParaRPr lang="en-US" sz="1200" b="0" strike="noStrike" spc="-1">
              <a:latin typeface="Arial" panose="020B0604020202020204"/>
            </a:endParaRPr>
          </a:p>
          <a:p>
            <a:pPr algn="ctr">
              <a:buNone/>
            </a:pPr>
            <a:r>
              <a:rPr lang="en-US" sz="1200" b="0" strike="noStrike" spc="-1">
                <a:latin typeface="Times New Roman" panose="02020603050405020304"/>
              </a:rPr>
              <a:t>good: 1761</a:t>
            </a:r>
            <a:endParaRPr lang="en-US" sz="1200" b="0" strike="noStrike" spc="-1">
              <a:latin typeface="Arial" panose="020B0604020202020204"/>
            </a:endParaRPr>
          </a:p>
          <a:p>
            <a:pPr algn="ctr">
              <a:buNone/>
            </a:pPr>
            <a:r>
              <a:rPr lang="en-US" sz="1200" b="0" strike="noStrike" spc="-1">
                <a:latin typeface="Times New Roman" panose="02020603050405020304"/>
              </a:rPr>
              <a:t>great: 1468</a:t>
            </a:r>
            <a:endParaRPr lang="en-US" sz="1200" b="0" strike="noStrike" spc="-1">
              <a:latin typeface="Arial" panose="020B0604020202020204"/>
            </a:endParaRPr>
          </a:p>
          <a:p>
            <a:pPr algn="ctr">
              <a:buNone/>
            </a:pPr>
            <a:r>
              <a:rPr lang="en-US" sz="1200" b="0" strike="noStrike" spc="-1">
                <a:latin typeface="Times New Roman" panose="02020603050405020304"/>
              </a:rPr>
              <a:t>taste: 1402</a:t>
            </a:r>
            <a:endParaRPr lang="en-US" sz="1200" b="0" strike="noStrike" spc="-1">
              <a:latin typeface="Arial" panose="020B0604020202020204"/>
            </a:endParaRPr>
          </a:p>
          <a:p>
            <a:pPr algn="ctr">
              <a:buNone/>
            </a:pPr>
            <a:r>
              <a:rPr lang="en-US" sz="1200" b="0" strike="noStrike" spc="-1">
                <a:latin typeface="Times New Roman" panose="02020603050405020304"/>
              </a:rPr>
              <a:t>one: 1334</a:t>
            </a:r>
            <a:endParaRPr lang="en-US" sz="1200" b="0" strike="noStrike" spc="-1">
              <a:latin typeface="Arial" panose="020B0604020202020204"/>
            </a:endParaRPr>
          </a:p>
          <a:p>
            <a:pPr algn="ctr">
              <a:buNone/>
            </a:pPr>
            <a:r>
              <a:rPr lang="en-US" sz="1200" b="0" strike="noStrike" spc="-1">
                <a:latin typeface="Times New Roman" panose="02020603050405020304"/>
              </a:rPr>
              <a:t>product: 1276</a:t>
            </a:r>
            <a:endParaRPr lang="en-US" sz="1200" b="0" strike="noStrike" spc="-1">
              <a:latin typeface="Arial" panose="020B0604020202020204"/>
            </a:endParaRPr>
          </a:p>
          <a:p>
            <a:pPr algn="ctr">
              <a:buNone/>
            </a:pPr>
            <a:r>
              <a:rPr lang="en-US" sz="1200" b="0" strike="noStrike" spc="-1">
                <a:latin typeface="Times New Roman" panose="02020603050405020304"/>
              </a:rPr>
              <a:t>flavor: 1201</a:t>
            </a:r>
            <a:endParaRPr lang="en-US" sz="1200" b="0" strike="noStrike" spc="-1">
              <a:latin typeface="Arial" panose="020B0604020202020204"/>
            </a:endParaRPr>
          </a:p>
          <a:p>
            <a:pPr algn="ctr">
              <a:buNone/>
            </a:pPr>
            <a:r>
              <a:rPr lang="en-US" sz="1200" b="0" strike="noStrike" spc="-1">
                <a:latin typeface="Times New Roman" panose="02020603050405020304"/>
              </a:rPr>
              <a:t>coffee: 1116</a:t>
            </a:r>
            <a:endParaRPr lang="en-US" sz="1200" b="0" strike="noStrike" spc="-1">
              <a:latin typeface="Arial" panose="020B0604020202020204"/>
            </a:endParaRPr>
          </a:p>
          <a:p>
            <a:pPr algn="ctr">
              <a:buNone/>
            </a:pPr>
            <a:r>
              <a:rPr lang="en-US" sz="1200" b="0" strike="noStrike" spc="-1">
                <a:latin typeface="Times New Roman" panose="02020603050405020304"/>
              </a:rPr>
              <a:t>chips: 1070</a:t>
            </a:r>
            <a:endParaRPr lang="en-US" sz="1200" b="0" strike="noStrike" spc="-1">
              <a:latin typeface="Arial" panose="020B0604020202020204"/>
            </a:endParaRPr>
          </a:p>
        </p:txBody>
      </p:sp>
      <p:sp>
        <p:nvSpPr>
          <p:cNvPr id="130" name="Rectangles 129"/>
          <p:cNvSpPr/>
          <p:nvPr/>
        </p:nvSpPr>
        <p:spPr>
          <a:xfrm>
            <a:off x="6120130" y="4824095"/>
            <a:ext cx="2555875" cy="2065655"/>
          </a:xfrm>
          <a:prstGeom prst="rect">
            <a:avLst/>
          </a:prstGeom>
          <a:solidFill>
            <a:srgbClr val="FFFFCC"/>
          </a:solidFill>
          <a:ln w="0">
            <a:solidFill>
              <a:srgbClr val="3465A4"/>
            </a:solidFill>
          </a:ln>
        </p:spPr>
        <p:txBody>
          <a:bodyPr lIns="90000" tIns="45000" rIns="90000" bIns="45000" anchor="ctr">
            <a:noAutofit/>
          </a:bodyPr>
          <a:p>
            <a:pPr algn="ctr">
              <a:buNone/>
            </a:pPr>
            <a:r>
              <a:rPr lang="en-US" sz="1200" b="0" strike="noStrike" spc="-1">
                <a:latin typeface="Times New Roman" panose="02020603050405020304"/>
              </a:rPr>
              <a:t>Labels for reviews</a:t>
            </a:r>
            <a:endParaRPr lang="en-US" sz="1200" b="0" strike="noStrike" spc="-1">
              <a:latin typeface="Arial" panose="020B0604020202020204"/>
            </a:endParaRPr>
          </a:p>
          <a:p>
            <a:pPr algn="ctr">
              <a:buNone/>
            </a:pPr>
            <a:r>
              <a:rPr lang="en-US" sz="1200" b="0" strike="noStrike" spc="-1">
                <a:latin typeface="Times New Roman" panose="02020603050405020304"/>
              </a:rPr>
              <a:t>Based on star scores:</a:t>
            </a:r>
            <a:endParaRPr lang="en-US" sz="1200" b="0" strike="noStrike" spc="-1">
              <a:latin typeface="Arial" panose="020B0604020202020204"/>
            </a:endParaRPr>
          </a:p>
          <a:p>
            <a:pPr algn="ctr">
              <a:buNone/>
            </a:pPr>
            <a:endParaRPr lang="en-US" sz="1200" b="0" strike="noStrike" spc="-1">
              <a:latin typeface="Arial" panose="020B0604020202020204"/>
            </a:endParaRPr>
          </a:p>
          <a:p>
            <a:pPr algn="ctr">
              <a:buNone/>
            </a:pPr>
            <a:r>
              <a:rPr lang="en-US" sz="1200" b="0" strike="noStrike" spc="-1">
                <a:latin typeface="Times New Roman" panose="02020603050405020304"/>
              </a:rPr>
              <a:t>1-2 Stars – Negative</a:t>
            </a:r>
            <a:endParaRPr lang="en-US" sz="1200" b="0" strike="noStrike" spc="-1">
              <a:latin typeface="Arial" panose="020B0604020202020204"/>
            </a:endParaRPr>
          </a:p>
          <a:p>
            <a:pPr algn="ctr">
              <a:buNone/>
            </a:pPr>
            <a:r>
              <a:rPr lang="en-US" sz="1200" b="0" strike="noStrike" spc="-1">
                <a:latin typeface="Times New Roman" panose="02020603050405020304"/>
              </a:rPr>
              <a:t>3 Stars – Neutral</a:t>
            </a:r>
            <a:endParaRPr lang="en-US" sz="1200" b="0" strike="noStrike" spc="-1">
              <a:latin typeface="Arial" panose="020B0604020202020204"/>
            </a:endParaRPr>
          </a:p>
          <a:p>
            <a:pPr algn="ctr">
              <a:buNone/>
            </a:pPr>
            <a:r>
              <a:rPr lang="en-US" sz="1200" b="0" strike="noStrike" spc="-1">
                <a:latin typeface="Times New Roman" panose="02020603050405020304"/>
              </a:rPr>
              <a:t>4-5 Stars – Positive</a:t>
            </a:r>
            <a:endParaRPr lang="en-US" sz="1200" b="0" strike="noStrike" spc="-1">
              <a:latin typeface="Arial" panose="020B0604020202020204"/>
            </a:endParaRPr>
          </a:p>
        </p:txBody>
      </p:sp>
      <p:pic>
        <p:nvPicPr>
          <p:cNvPr id="131" name="Picture 130"/>
          <p:cNvPicPr/>
          <p:nvPr/>
        </p:nvPicPr>
        <p:blipFill>
          <a:blip r:embed="rId3"/>
          <a:stretch>
            <a:fillRect/>
          </a:stretch>
        </p:blipFill>
        <p:spPr>
          <a:xfrm>
            <a:off x="6012000" y="2556000"/>
            <a:ext cx="2628000" cy="216000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 name="Picture 131"/>
          <p:cNvPicPr/>
          <p:nvPr/>
        </p:nvPicPr>
        <p:blipFill>
          <a:blip r:embed="rId1"/>
          <a:stretch>
            <a:fillRect/>
          </a:stretch>
        </p:blipFill>
        <p:spPr>
          <a:xfrm>
            <a:off x="324000" y="6660000"/>
            <a:ext cx="1447200" cy="792000"/>
          </a:xfrm>
          <a:prstGeom prst="rect">
            <a:avLst/>
          </a:prstGeom>
          <a:ln w="0">
            <a:noFill/>
          </a:ln>
        </p:spPr>
      </p:pic>
      <p:sp>
        <p:nvSpPr>
          <p:cNvPr id="133" name="Text Box 132"/>
          <p:cNvSpPr txBox="1"/>
          <p:nvPr/>
        </p:nvSpPr>
        <p:spPr>
          <a:xfrm>
            <a:off x="4134960" y="394200"/>
            <a:ext cx="2890440" cy="541800"/>
          </a:xfrm>
          <a:prstGeom prst="rect">
            <a:avLst/>
          </a:prstGeom>
          <a:noFill/>
          <a:ln w="0">
            <a:noFill/>
          </a:ln>
        </p:spPr>
        <p:txBody>
          <a:bodyPr lIns="90000" tIns="45000" rIns="90000" bIns="45000" anchor="t">
            <a:noAutofit/>
          </a:bodyPr>
          <a:p>
            <a:r>
              <a:rPr lang="en-US" sz="3200" b="1" strike="noStrike" spc="-1">
                <a:latin typeface="Times New Roman" panose="02020603050405020304"/>
              </a:rPr>
              <a:t>Model Training</a:t>
            </a:r>
            <a:endParaRPr lang="en-US" sz="3200" b="0" strike="noStrike" spc="-1">
              <a:latin typeface="Arial" panose="020B0604020202020204"/>
            </a:endParaRPr>
          </a:p>
        </p:txBody>
      </p:sp>
      <p:sp>
        <p:nvSpPr>
          <p:cNvPr id="134" name="Freeform 133"/>
          <p:cNvSpPr/>
          <p:nvPr/>
        </p:nvSpPr>
        <p:spPr>
          <a:xfrm>
            <a:off x="1404000" y="1021320"/>
            <a:ext cx="2038680" cy="2038680"/>
          </a:xfrm>
          <a:custGeom>
            <a:avLst/>
            <a:gdLst/>
            <a:ahLst/>
            <a:cxnLst/>
            <a:rect l="l" t="t" r="r" b="b"/>
            <a:pathLst>
              <a:path w="21600" h="21600">
                <a:moveTo>
                  <a:pt x="10800" y="0"/>
                </a:moveTo>
                <a:lnTo>
                  <a:pt x="21600" y="10800"/>
                </a:lnTo>
                <a:lnTo>
                  <a:pt x="10800" y="21600"/>
                </a:lnTo>
                <a:lnTo>
                  <a:pt x="0" y="10800"/>
                </a:lnTo>
                <a:lnTo>
                  <a:pt x="10800" y="0"/>
                </a:lnTo>
                <a:close/>
              </a:path>
            </a:pathLst>
          </a:custGeom>
          <a:solidFill>
            <a:srgbClr val="729FCF"/>
          </a:solidFill>
          <a:ln w="0">
            <a:solidFill>
              <a:srgbClr val="3465A4"/>
            </a:solidFill>
          </a:ln>
        </p:spPr>
        <p:style>
          <a:lnRef idx="0">
            <a:srgbClr val="FFFFFF"/>
          </a:lnRef>
          <a:fillRef idx="0">
            <a:srgbClr val="FFFFFF"/>
          </a:fillRef>
          <a:effectRef idx="0">
            <a:srgbClr val="FFFFFF"/>
          </a:effectRef>
          <a:fontRef idx="minor"/>
        </p:style>
        <p:txBody>
          <a:bodyPr lIns="90000" tIns="45000" rIns="90000" bIns="45000" anchor="ctr">
            <a:noAutofit/>
          </a:bodyPr>
          <a:p>
            <a:pPr algn="ctr">
              <a:buNone/>
            </a:pPr>
            <a:r>
              <a:rPr lang="en-US" sz="1200" b="0" strike="noStrike" spc="-1">
                <a:latin typeface="Times New Roman" panose="02020603050405020304"/>
              </a:rPr>
              <a:t>Logistic</a:t>
            </a:r>
            <a:endParaRPr lang="en-US" sz="1200" b="0" strike="noStrike" spc="-1">
              <a:latin typeface="Arial" panose="020B0604020202020204"/>
            </a:endParaRPr>
          </a:p>
          <a:p>
            <a:pPr algn="ctr">
              <a:buNone/>
            </a:pPr>
            <a:r>
              <a:rPr lang="en-US" sz="1200" b="0" strike="noStrike" spc="-1">
                <a:latin typeface="Times New Roman" panose="02020603050405020304"/>
              </a:rPr>
              <a:t>Regression &amp; Feature</a:t>
            </a:r>
            <a:endParaRPr lang="en-US" sz="1200" b="0" strike="noStrike" spc="-1">
              <a:latin typeface="Arial" panose="020B0604020202020204"/>
            </a:endParaRPr>
          </a:p>
          <a:p>
            <a:pPr algn="ctr">
              <a:buNone/>
            </a:pPr>
            <a:r>
              <a:rPr lang="en-US" sz="1200" b="0" strike="noStrike" spc="-1">
                <a:latin typeface="Times New Roman" panose="02020603050405020304"/>
              </a:rPr>
              <a:t>Importance</a:t>
            </a:r>
            <a:endParaRPr lang="en-US" sz="1200" b="0" strike="noStrike" spc="-1">
              <a:latin typeface="Arial" panose="020B0604020202020204"/>
            </a:endParaRPr>
          </a:p>
        </p:txBody>
      </p:sp>
      <p:sp>
        <p:nvSpPr>
          <p:cNvPr id="135" name="Rectangles 134"/>
          <p:cNvSpPr/>
          <p:nvPr/>
        </p:nvSpPr>
        <p:spPr>
          <a:xfrm>
            <a:off x="3564000" y="1656000"/>
            <a:ext cx="4470480" cy="774720"/>
          </a:xfrm>
          <a:prstGeom prst="rect">
            <a:avLst/>
          </a:prstGeom>
          <a:solidFill>
            <a:srgbClr val="FFFFCC"/>
          </a:solidFill>
          <a:ln w="0">
            <a:solidFill>
              <a:srgbClr val="3465A4"/>
            </a:solidFill>
          </a:ln>
        </p:spPr>
        <p:txBody>
          <a:bodyPr lIns="90000" tIns="45000" rIns="90000" bIns="45000" anchor="ctr">
            <a:noAutofit/>
          </a:bodyPr>
          <a:p>
            <a:pPr marL="215900" indent="-215900">
              <a:buClr>
                <a:srgbClr val="000000"/>
              </a:buClr>
              <a:buSzPct val="45000"/>
              <a:buFont typeface="Wingdings" panose="05000000000000000000" pitchFamily="2" charset="2"/>
              <a:buChar char=""/>
            </a:pPr>
            <a:r>
              <a:rPr lang="en-US" sz="1200" b="0" strike="noStrike" spc="-1">
                <a:latin typeface="Times New Roman" panose="02020603050405020304"/>
              </a:rPr>
              <a:t>Prepares the data for sentiment classification.</a:t>
            </a:r>
            <a:endParaRPr lang="en-US" sz="1200" b="0" strike="noStrike" spc="-1">
              <a:latin typeface="Arial" panose="020B0604020202020204"/>
            </a:endParaRPr>
          </a:p>
          <a:p>
            <a:pPr marL="215900" indent="-215900">
              <a:buClr>
                <a:srgbClr val="000000"/>
              </a:buClr>
              <a:buSzPct val="45000"/>
              <a:buFont typeface="Wingdings" panose="05000000000000000000" pitchFamily="2" charset="2"/>
              <a:buChar char=""/>
            </a:pPr>
            <a:r>
              <a:rPr lang="en-US" sz="1200" b="0" strike="noStrike" spc="-1">
                <a:latin typeface="Times New Roman" panose="02020603050405020304"/>
              </a:rPr>
              <a:t>Uses CountVectorizer to convert text data into numerical features.</a:t>
            </a:r>
            <a:endParaRPr lang="en-US" sz="1200" b="0" strike="noStrike" spc="-1">
              <a:latin typeface="Arial" panose="020B0604020202020204"/>
            </a:endParaRPr>
          </a:p>
          <a:p>
            <a:pPr marL="215900" indent="-215900">
              <a:buClr>
                <a:srgbClr val="000000"/>
              </a:buClr>
              <a:buSzPct val="45000"/>
              <a:buFont typeface="Wingdings" panose="05000000000000000000" pitchFamily="2" charset="2"/>
              <a:buChar char=""/>
            </a:pPr>
            <a:r>
              <a:rPr lang="en-US" sz="1200" b="0" strike="noStrike" spc="-1">
                <a:latin typeface="Times New Roman" panose="02020603050405020304"/>
              </a:rPr>
              <a:t>Print the most important words for positive and negative sentiment.</a:t>
            </a:r>
            <a:endParaRPr lang="en-US" sz="1200" b="0" strike="noStrike" spc="-1">
              <a:latin typeface="Arial" panose="020B0604020202020204"/>
            </a:endParaRPr>
          </a:p>
        </p:txBody>
      </p:sp>
      <p:pic>
        <p:nvPicPr>
          <p:cNvPr id="136" name="Picture 135"/>
          <p:cNvPicPr/>
          <p:nvPr/>
        </p:nvPicPr>
        <p:blipFill>
          <a:blip r:embed="rId2"/>
          <a:stretch>
            <a:fillRect/>
          </a:stretch>
        </p:blipFill>
        <p:spPr>
          <a:xfrm>
            <a:off x="838800" y="4788000"/>
            <a:ext cx="3085200" cy="1224000"/>
          </a:xfrm>
          <a:prstGeom prst="rect">
            <a:avLst/>
          </a:prstGeom>
          <a:ln w="0">
            <a:noFill/>
          </a:ln>
        </p:spPr>
      </p:pic>
      <p:pic>
        <p:nvPicPr>
          <p:cNvPr id="137" name="Picture 136"/>
          <p:cNvPicPr/>
          <p:nvPr/>
        </p:nvPicPr>
        <p:blipFill>
          <a:blip r:embed="rId3"/>
          <a:stretch>
            <a:fillRect/>
          </a:stretch>
        </p:blipFill>
        <p:spPr>
          <a:xfrm>
            <a:off x="1375560" y="3456000"/>
            <a:ext cx="6940440" cy="672480"/>
          </a:xfrm>
          <a:prstGeom prst="rect">
            <a:avLst/>
          </a:prstGeom>
          <a:ln w="0">
            <a:noFill/>
          </a:ln>
        </p:spPr>
      </p:pic>
      <p:sp>
        <p:nvSpPr>
          <p:cNvPr id="138" name="Rectangles 137"/>
          <p:cNvSpPr/>
          <p:nvPr/>
        </p:nvSpPr>
        <p:spPr>
          <a:xfrm>
            <a:off x="4104005" y="4948555"/>
            <a:ext cx="5111750" cy="974090"/>
          </a:xfrm>
          <a:prstGeom prst="rect">
            <a:avLst/>
          </a:prstGeom>
          <a:solidFill>
            <a:srgbClr val="FFFFCC"/>
          </a:solidFill>
          <a:ln w="0">
            <a:solidFill>
              <a:srgbClr val="3465A4"/>
            </a:solidFill>
          </a:ln>
        </p:spPr>
        <p:txBody>
          <a:bodyPr lIns="90000" tIns="45000" rIns="90000" bIns="45000" anchor="ctr">
            <a:noAutofit/>
          </a:bodyPr>
          <a:p>
            <a:pPr marL="215900" indent="-215900">
              <a:buClr>
                <a:srgbClr val="000000"/>
              </a:buClr>
              <a:buSzPct val="45000"/>
              <a:buFont typeface="Wingdings" panose="05000000000000000000" pitchFamily="2" charset="2"/>
              <a:buChar char=""/>
            </a:pPr>
            <a:r>
              <a:rPr lang="en-US" sz="1200" b="0" strike="noStrike" spc="-1">
                <a:latin typeface="Times New Roman" panose="02020603050405020304"/>
              </a:rPr>
              <a:t>The model performs well in identifying positive sentiment, </a:t>
            </a:r>
            <a:endParaRPr lang="en-US" sz="1200" b="0" strike="noStrike" spc="-1">
              <a:latin typeface="Arial" panose="020B0604020202020204"/>
            </a:endParaRPr>
          </a:p>
          <a:p>
            <a:r>
              <a:rPr lang="en-US" sz="1200" b="0" strike="noStrike" spc="-1">
                <a:latin typeface="Times New Roman" panose="02020603050405020304"/>
              </a:rPr>
              <a:t>with a high precision and recall for positive reviews (0.87 and 0.95, respectively).</a:t>
            </a:r>
            <a:endParaRPr lang="en-US" sz="1200" b="0" strike="noStrike" spc="-1">
              <a:latin typeface="Arial" panose="020B0604020202020204"/>
            </a:endParaRPr>
          </a:p>
          <a:p>
            <a:pPr marL="215900" indent="-215900">
              <a:buClr>
                <a:srgbClr val="000000"/>
              </a:buClr>
              <a:buSzPct val="45000"/>
              <a:buFont typeface="Wingdings" panose="05000000000000000000" pitchFamily="2" charset="2"/>
              <a:buChar char=""/>
            </a:pPr>
            <a:r>
              <a:rPr lang="en-US" sz="1200" b="0" strike="noStrike" spc="-1">
                <a:latin typeface="Times New Roman" panose="02020603050405020304"/>
              </a:rPr>
              <a:t>However, the model is less effective at identifying negative sentiment, </a:t>
            </a:r>
            <a:endParaRPr lang="en-US" sz="1200" b="0" strike="noStrike" spc="-1">
              <a:latin typeface="Arial" panose="020B0604020202020204"/>
            </a:endParaRPr>
          </a:p>
          <a:p>
            <a:r>
              <a:rPr lang="en-US" sz="1200" b="0" strike="noStrike" spc="-1">
                <a:latin typeface="Times New Roman" panose="02020603050405020304"/>
              </a:rPr>
              <a:t>as indicated by the lower precision (0.77) and recall (0.52) for negative reviews.</a:t>
            </a:r>
            <a:endParaRPr lang="en-US" sz="1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 name="Picture 138"/>
          <p:cNvPicPr/>
          <p:nvPr/>
        </p:nvPicPr>
        <p:blipFill>
          <a:blip r:embed="rId1"/>
          <a:stretch>
            <a:fillRect/>
          </a:stretch>
        </p:blipFill>
        <p:spPr>
          <a:xfrm>
            <a:off x="324000" y="6660000"/>
            <a:ext cx="1447200" cy="792000"/>
          </a:xfrm>
          <a:prstGeom prst="rect">
            <a:avLst/>
          </a:prstGeom>
          <a:ln w="0">
            <a:noFill/>
          </a:ln>
        </p:spPr>
      </p:pic>
      <p:sp>
        <p:nvSpPr>
          <p:cNvPr id="140" name="Text Box 139"/>
          <p:cNvSpPr txBox="1"/>
          <p:nvPr/>
        </p:nvSpPr>
        <p:spPr>
          <a:xfrm>
            <a:off x="4134960" y="394200"/>
            <a:ext cx="2890440" cy="541800"/>
          </a:xfrm>
          <a:prstGeom prst="rect">
            <a:avLst/>
          </a:prstGeom>
          <a:noFill/>
          <a:ln w="0">
            <a:noFill/>
          </a:ln>
        </p:spPr>
        <p:txBody>
          <a:bodyPr lIns="90000" tIns="45000" rIns="90000" bIns="45000" anchor="t">
            <a:noAutofit/>
          </a:bodyPr>
          <a:p>
            <a:r>
              <a:rPr lang="en-US" sz="3200" b="1" strike="noStrike" spc="-1">
                <a:latin typeface="Times New Roman" panose="02020603050405020304"/>
              </a:rPr>
              <a:t>Model Training</a:t>
            </a:r>
            <a:endParaRPr lang="en-US" sz="3200" b="0" strike="noStrike" spc="-1">
              <a:latin typeface="Arial" panose="020B0604020202020204"/>
            </a:endParaRPr>
          </a:p>
        </p:txBody>
      </p:sp>
      <p:sp>
        <p:nvSpPr>
          <p:cNvPr id="141" name="Freeform 140"/>
          <p:cNvSpPr/>
          <p:nvPr/>
        </p:nvSpPr>
        <p:spPr>
          <a:xfrm>
            <a:off x="1332245" y="1308340"/>
            <a:ext cx="2038680" cy="2038680"/>
          </a:xfrm>
          <a:custGeom>
            <a:avLst/>
            <a:gdLst/>
            <a:ahLst/>
            <a:cxnLst/>
            <a:rect l="l" t="t" r="r" b="b"/>
            <a:pathLst>
              <a:path w="21600" h="21600">
                <a:moveTo>
                  <a:pt x="10800" y="0"/>
                </a:moveTo>
                <a:lnTo>
                  <a:pt x="21600" y="10800"/>
                </a:lnTo>
                <a:lnTo>
                  <a:pt x="10800" y="21600"/>
                </a:lnTo>
                <a:lnTo>
                  <a:pt x="0" y="10800"/>
                </a:lnTo>
                <a:lnTo>
                  <a:pt x="10800" y="0"/>
                </a:lnTo>
                <a:close/>
              </a:path>
            </a:pathLst>
          </a:custGeom>
          <a:solidFill>
            <a:srgbClr val="729FCF"/>
          </a:solidFill>
          <a:ln w="0">
            <a:solidFill>
              <a:srgbClr val="3465A4"/>
            </a:solidFill>
          </a:ln>
        </p:spPr>
        <p:style>
          <a:lnRef idx="0">
            <a:srgbClr val="FFFFFF"/>
          </a:lnRef>
          <a:fillRef idx="0">
            <a:srgbClr val="FFFFFF"/>
          </a:fillRef>
          <a:effectRef idx="0">
            <a:srgbClr val="FFFFFF"/>
          </a:effectRef>
          <a:fontRef idx="minor"/>
        </p:style>
        <p:txBody>
          <a:bodyPr lIns="90000" tIns="45000" rIns="90000" bIns="45000" anchor="ctr">
            <a:noAutofit/>
          </a:bodyPr>
          <a:p>
            <a:pPr algn="ctr">
              <a:buNone/>
            </a:pPr>
            <a:r>
              <a:rPr lang="en-US" sz="1200" b="0" strike="noStrike" spc="-1">
                <a:latin typeface="Times New Roman" panose="02020603050405020304"/>
              </a:rPr>
              <a:t>LDA &amp;</a:t>
            </a:r>
            <a:endParaRPr lang="en-US" sz="1200" b="0" strike="noStrike" spc="-1">
              <a:latin typeface="Arial" panose="020B0604020202020204"/>
            </a:endParaRPr>
          </a:p>
          <a:p>
            <a:pPr algn="ctr">
              <a:buNone/>
            </a:pPr>
            <a:r>
              <a:rPr lang="en-US" sz="1200" b="0" strike="noStrike" spc="-1">
                <a:latin typeface="Times New Roman" panose="02020603050405020304"/>
              </a:rPr>
              <a:t>Topic Extraction </a:t>
            </a:r>
            <a:endParaRPr lang="en-US" sz="1200" b="0" strike="noStrike" spc="-1">
              <a:latin typeface="Arial" panose="020B0604020202020204"/>
            </a:endParaRPr>
          </a:p>
        </p:txBody>
      </p:sp>
      <p:sp>
        <p:nvSpPr>
          <p:cNvPr id="142" name="Rectangles 141"/>
          <p:cNvSpPr/>
          <p:nvPr/>
        </p:nvSpPr>
        <p:spPr>
          <a:xfrm>
            <a:off x="2376000" y="5865305"/>
            <a:ext cx="5112000" cy="774720"/>
          </a:xfrm>
          <a:prstGeom prst="rect">
            <a:avLst/>
          </a:prstGeom>
          <a:solidFill>
            <a:srgbClr val="FFFFCC"/>
          </a:solidFill>
          <a:ln w="0">
            <a:solidFill>
              <a:srgbClr val="3465A4"/>
            </a:solidFill>
          </a:ln>
        </p:spPr>
        <p:txBody>
          <a:bodyPr lIns="90000" tIns="45000" rIns="90000" bIns="45000" anchor="ctr">
            <a:noAutofit/>
          </a:bodyPr>
          <a:p>
            <a:pPr marL="215900" indent="-215900">
              <a:buClr>
                <a:srgbClr val="000000"/>
              </a:buClr>
              <a:buSzPct val="45000"/>
              <a:buFont typeface="Wingdings" panose="05000000000000000000" pitchFamily="2" charset="2"/>
              <a:buChar char=""/>
            </a:pPr>
            <a:r>
              <a:rPr lang="en-US" sz="1200" b="0" strike="noStrike" spc="-1">
                <a:latin typeface="Times New Roman" panose="02020603050405020304"/>
              </a:rPr>
              <a:t>The topics extracted by LDA appear to represent various aspects of product </a:t>
            </a:r>
            <a:endParaRPr lang="en-US" sz="1200" b="0" strike="noStrike" spc="-1">
              <a:latin typeface="Arial" panose="020B0604020202020204"/>
            </a:endParaRPr>
          </a:p>
          <a:p>
            <a:r>
              <a:rPr lang="en-US" sz="1200" b="0" strike="noStrike" spc="-1">
                <a:latin typeface="Times New Roman" panose="02020603050405020304"/>
              </a:rPr>
              <a:t>reviews, including positive sentiments about taste, quality, and value for money.</a:t>
            </a:r>
            <a:endParaRPr lang="en-US" sz="1200" b="0" strike="noStrike" spc="-1">
              <a:latin typeface="Arial" panose="020B0604020202020204"/>
            </a:endParaRPr>
          </a:p>
        </p:txBody>
      </p:sp>
      <p:sp>
        <p:nvSpPr>
          <p:cNvPr id="143" name="Oval Callout 142"/>
          <p:cNvSpPr/>
          <p:nvPr/>
        </p:nvSpPr>
        <p:spPr>
          <a:xfrm>
            <a:off x="3960000" y="1833550"/>
            <a:ext cx="1395360" cy="864000"/>
          </a:xfrm>
          <a:prstGeom prst="wedgeEllipseCallout">
            <a:avLst>
              <a:gd name="adj1" fmla="val -37569"/>
              <a:gd name="adj2" fmla="val 92523"/>
            </a:avLst>
          </a:prstGeom>
          <a:solidFill>
            <a:srgbClr val="99CCFF"/>
          </a:solidFill>
          <a:ln w="0">
            <a:solidFill>
              <a:srgbClr val="3465A4"/>
            </a:solidFill>
          </a:ln>
        </p:spPr>
        <p:style>
          <a:lnRef idx="0">
            <a:srgbClr val="FFFFFF"/>
          </a:lnRef>
          <a:fillRef idx="0">
            <a:srgbClr val="FFFFFF"/>
          </a:fillRef>
          <a:effectRef idx="0">
            <a:srgbClr val="FFFFFF"/>
          </a:effectRef>
          <a:fontRef idx="minor"/>
        </p:style>
        <p:txBody>
          <a:bodyPr wrap="none" lIns="90000" tIns="45000" rIns="90000" bIns="45000" anchor="ctr">
            <a:noAutofit/>
          </a:bodyPr>
          <a:p>
            <a:pPr algn="ctr">
              <a:buNone/>
            </a:pPr>
            <a:endParaRPr lang="en-US" sz="1200" b="0" strike="noStrike" spc="-1">
              <a:latin typeface="Arial" panose="020B0604020202020204"/>
            </a:endParaRPr>
          </a:p>
          <a:p>
            <a:pPr algn="ctr">
              <a:buNone/>
            </a:pPr>
            <a:r>
              <a:rPr lang="en-US" sz="1200" b="0" strike="noStrike" spc="-1">
                <a:latin typeface="Times New Roman" panose="02020603050405020304"/>
              </a:rPr>
              <a:t>Tea</a:t>
            </a:r>
            <a:endParaRPr lang="en-US" sz="1200" b="0" strike="noStrike" spc="-1">
              <a:latin typeface="Arial" panose="020B0604020202020204"/>
            </a:endParaRPr>
          </a:p>
          <a:p>
            <a:pPr algn="ctr">
              <a:buNone/>
            </a:pPr>
            <a:r>
              <a:rPr lang="en-US" sz="1200" b="0" strike="noStrike" spc="-1">
                <a:latin typeface="Times New Roman" panose="02020603050405020304"/>
              </a:rPr>
              <a:t>Favorite</a:t>
            </a:r>
            <a:endParaRPr lang="en-US" sz="1200" b="0" strike="noStrike" spc="-1">
              <a:latin typeface="Arial" panose="020B0604020202020204"/>
            </a:endParaRPr>
          </a:p>
          <a:p>
            <a:pPr algn="ctr">
              <a:buNone/>
            </a:pPr>
            <a:r>
              <a:rPr lang="en-US" sz="1200" b="0" strike="noStrike" spc="-1">
                <a:latin typeface="Times New Roman" panose="02020603050405020304"/>
              </a:rPr>
              <a:t>Cookie</a:t>
            </a:r>
            <a:endParaRPr lang="en-US" sz="1200" b="0" strike="noStrike" spc="-1">
              <a:latin typeface="Arial" panose="020B0604020202020204"/>
            </a:endParaRPr>
          </a:p>
          <a:p>
            <a:pPr algn="ctr">
              <a:buNone/>
            </a:pPr>
            <a:r>
              <a:rPr lang="en-US" sz="1200" b="0" strike="noStrike" spc="-1">
                <a:latin typeface="Times New Roman" panose="02020603050405020304"/>
              </a:rPr>
              <a:t>Green</a:t>
            </a:r>
            <a:endParaRPr lang="en-US" sz="1200" b="0" strike="noStrike" spc="-1">
              <a:latin typeface="Arial" panose="020B0604020202020204"/>
            </a:endParaRPr>
          </a:p>
          <a:p>
            <a:pPr algn="ctr">
              <a:buNone/>
            </a:pPr>
            <a:endParaRPr lang="en-US" sz="1800" b="0" strike="noStrike" spc="-1">
              <a:latin typeface="Arial" panose="020B0604020202020204"/>
            </a:endParaRPr>
          </a:p>
        </p:txBody>
      </p:sp>
      <p:sp>
        <p:nvSpPr>
          <p:cNvPr id="144" name="Oval Callout 143"/>
          <p:cNvSpPr/>
          <p:nvPr/>
        </p:nvSpPr>
        <p:spPr>
          <a:xfrm>
            <a:off x="5616000" y="1833550"/>
            <a:ext cx="1395360" cy="864000"/>
          </a:xfrm>
          <a:prstGeom prst="wedgeEllipseCallout">
            <a:avLst>
              <a:gd name="adj1" fmla="val -37569"/>
              <a:gd name="adj2" fmla="val 92523"/>
            </a:avLst>
          </a:prstGeom>
          <a:solidFill>
            <a:srgbClr val="99CCFF"/>
          </a:solidFill>
          <a:ln w="0">
            <a:solidFill>
              <a:srgbClr val="3465A4"/>
            </a:solidFill>
          </a:ln>
        </p:spPr>
        <p:style>
          <a:lnRef idx="0">
            <a:srgbClr val="FFFFFF"/>
          </a:lnRef>
          <a:fillRef idx="0">
            <a:srgbClr val="FFFFFF"/>
          </a:fillRef>
          <a:effectRef idx="0">
            <a:srgbClr val="FFFFFF"/>
          </a:effectRef>
          <a:fontRef idx="minor"/>
        </p:style>
        <p:txBody>
          <a:bodyPr wrap="none" lIns="90000" tIns="45000" rIns="90000" bIns="45000" anchor="ctr">
            <a:noAutofit/>
          </a:bodyPr>
          <a:p>
            <a:pPr algn="ctr">
              <a:buNone/>
            </a:pPr>
            <a:endParaRPr lang="en-US" sz="1200" b="0" strike="noStrike" spc="-1">
              <a:latin typeface="Arial" panose="020B0604020202020204"/>
            </a:endParaRPr>
          </a:p>
          <a:p>
            <a:pPr algn="ctr">
              <a:buNone/>
            </a:pPr>
            <a:r>
              <a:rPr lang="en-US" sz="1200" b="0" strike="noStrike" spc="-1">
                <a:latin typeface="Times New Roman" panose="02020603050405020304"/>
              </a:rPr>
              <a:t>Tasty</a:t>
            </a:r>
            <a:endParaRPr lang="en-US" sz="1200" b="0" strike="noStrike" spc="-1">
              <a:latin typeface="Arial" panose="020B0604020202020204"/>
            </a:endParaRPr>
          </a:p>
          <a:p>
            <a:pPr algn="ctr">
              <a:buNone/>
            </a:pPr>
            <a:r>
              <a:rPr lang="en-US" sz="1200" b="0" strike="noStrike" spc="-1">
                <a:latin typeface="Times New Roman" panose="02020603050405020304"/>
              </a:rPr>
              <a:t>Easy</a:t>
            </a:r>
            <a:endParaRPr lang="en-US" sz="1200" b="0" strike="noStrike" spc="-1">
              <a:latin typeface="Arial" panose="020B0604020202020204"/>
            </a:endParaRPr>
          </a:p>
          <a:p>
            <a:pPr algn="ctr">
              <a:buNone/>
            </a:pPr>
            <a:r>
              <a:rPr lang="en-US" sz="1200" b="0" strike="noStrike" spc="-1">
                <a:latin typeface="Times New Roman" panose="02020603050405020304"/>
              </a:rPr>
              <a:t>Smooth</a:t>
            </a:r>
            <a:endParaRPr lang="en-US" sz="1200" b="0" strike="noStrike" spc="-1">
              <a:latin typeface="Arial" panose="020B0604020202020204"/>
            </a:endParaRPr>
          </a:p>
          <a:p>
            <a:pPr algn="ctr">
              <a:buNone/>
            </a:pPr>
            <a:r>
              <a:rPr lang="en-US" sz="1200" b="0" strike="noStrike" spc="-1">
                <a:latin typeface="Times New Roman" panose="02020603050405020304"/>
              </a:rPr>
              <a:t>Fresh</a:t>
            </a:r>
            <a:endParaRPr lang="en-US" sz="1200" b="0" strike="noStrike" spc="-1">
              <a:latin typeface="Arial" panose="020B0604020202020204"/>
            </a:endParaRPr>
          </a:p>
          <a:p>
            <a:pPr algn="ctr">
              <a:buNone/>
            </a:pPr>
            <a:endParaRPr lang="en-US" sz="1800" b="0" strike="noStrike" spc="-1">
              <a:latin typeface="Arial" panose="020B0604020202020204"/>
            </a:endParaRPr>
          </a:p>
        </p:txBody>
      </p:sp>
      <p:sp>
        <p:nvSpPr>
          <p:cNvPr id="145" name="Oval Callout 144"/>
          <p:cNvSpPr/>
          <p:nvPr/>
        </p:nvSpPr>
        <p:spPr>
          <a:xfrm>
            <a:off x="7272000" y="1833550"/>
            <a:ext cx="1395360" cy="864000"/>
          </a:xfrm>
          <a:prstGeom prst="wedgeEllipseCallout">
            <a:avLst>
              <a:gd name="adj1" fmla="val -37569"/>
              <a:gd name="adj2" fmla="val 92523"/>
            </a:avLst>
          </a:prstGeom>
          <a:solidFill>
            <a:srgbClr val="99CCFF"/>
          </a:solidFill>
          <a:ln w="0">
            <a:solidFill>
              <a:srgbClr val="3465A4"/>
            </a:solidFill>
          </a:ln>
        </p:spPr>
        <p:style>
          <a:lnRef idx="0">
            <a:srgbClr val="FFFFFF"/>
          </a:lnRef>
          <a:fillRef idx="0">
            <a:srgbClr val="FFFFFF"/>
          </a:fillRef>
          <a:effectRef idx="0">
            <a:srgbClr val="FFFFFF"/>
          </a:effectRef>
          <a:fontRef idx="minor"/>
        </p:style>
        <p:txBody>
          <a:bodyPr wrap="none" lIns="90000" tIns="45000" rIns="90000" bIns="45000" anchor="ctr">
            <a:noAutofit/>
          </a:bodyPr>
          <a:p>
            <a:pPr algn="ctr">
              <a:buNone/>
            </a:pPr>
            <a:endParaRPr lang="en-US" sz="1200" b="0" strike="noStrike" spc="-1">
              <a:latin typeface="Arial" panose="020B0604020202020204"/>
            </a:endParaRPr>
          </a:p>
          <a:p>
            <a:pPr algn="ctr">
              <a:buNone/>
            </a:pPr>
            <a:r>
              <a:rPr lang="en-US" sz="1200" b="0" strike="noStrike" spc="-1">
                <a:latin typeface="Times New Roman" panose="02020603050405020304"/>
              </a:rPr>
              <a:t>Great</a:t>
            </a:r>
            <a:endParaRPr lang="en-US" sz="1200" b="0" strike="noStrike" spc="-1">
              <a:latin typeface="Arial" panose="020B0604020202020204"/>
            </a:endParaRPr>
          </a:p>
          <a:p>
            <a:pPr algn="ctr">
              <a:buNone/>
            </a:pPr>
            <a:r>
              <a:rPr lang="en-US" sz="1200" b="0" strike="noStrike" spc="-1">
                <a:latin typeface="Times New Roman" panose="02020603050405020304"/>
              </a:rPr>
              <a:t>Hot</a:t>
            </a:r>
            <a:endParaRPr lang="en-US" sz="1200" b="0" strike="noStrike" spc="-1">
              <a:latin typeface="Arial" panose="020B0604020202020204"/>
            </a:endParaRPr>
          </a:p>
          <a:p>
            <a:pPr algn="ctr">
              <a:buNone/>
            </a:pPr>
            <a:r>
              <a:rPr lang="en-US" sz="1200" b="0" strike="noStrike" spc="-1">
                <a:latin typeface="Times New Roman" panose="02020603050405020304"/>
              </a:rPr>
              <a:t>Like</a:t>
            </a:r>
            <a:endParaRPr lang="en-US" sz="1200" b="0" strike="noStrike" spc="-1">
              <a:latin typeface="Arial" panose="020B0604020202020204"/>
            </a:endParaRPr>
          </a:p>
          <a:p>
            <a:pPr algn="ctr">
              <a:buNone/>
            </a:pPr>
            <a:r>
              <a:rPr lang="en-US" sz="1200" b="0" strike="noStrike" spc="-1">
                <a:latin typeface="Times New Roman" panose="02020603050405020304"/>
              </a:rPr>
              <a:t>Chocolate</a:t>
            </a:r>
            <a:endParaRPr lang="en-US" sz="1200" b="0" strike="noStrike" spc="-1">
              <a:latin typeface="Arial" panose="020B0604020202020204"/>
            </a:endParaRPr>
          </a:p>
          <a:p>
            <a:pPr algn="ctr">
              <a:buNone/>
            </a:pPr>
            <a:endParaRPr lang="en-US" sz="1800" b="0" strike="noStrike" spc="-1">
              <a:latin typeface="Arial" panose="020B0604020202020204"/>
            </a:endParaRPr>
          </a:p>
        </p:txBody>
      </p:sp>
      <p:pic>
        <p:nvPicPr>
          <p:cNvPr id="146" name="Picture 145"/>
          <p:cNvPicPr/>
          <p:nvPr/>
        </p:nvPicPr>
        <p:blipFill>
          <a:blip r:embed="rId2"/>
          <a:stretch>
            <a:fillRect/>
          </a:stretch>
        </p:blipFill>
        <p:spPr>
          <a:xfrm>
            <a:off x="3384000" y="3741305"/>
            <a:ext cx="3769200" cy="154800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Picture 146"/>
          <p:cNvPicPr/>
          <p:nvPr/>
        </p:nvPicPr>
        <p:blipFill>
          <a:blip r:embed="rId1"/>
          <a:stretch>
            <a:fillRect/>
          </a:stretch>
        </p:blipFill>
        <p:spPr>
          <a:xfrm>
            <a:off x="324000" y="6660000"/>
            <a:ext cx="1447200" cy="792000"/>
          </a:xfrm>
          <a:prstGeom prst="rect">
            <a:avLst/>
          </a:prstGeom>
          <a:ln w="0">
            <a:noFill/>
          </a:ln>
        </p:spPr>
      </p:pic>
      <p:sp>
        <p:nvSpPr>
          <p:cNvPr id="148" name="Text Box 147"/>
          <p:cNvSpPr txBox="1"/>
          <p:nvPr/>
        </p:nvSpPr>
        <p:spPr>
          <a:xfrm>
            <a:off x="4134960" y="394200"/>
            <a:ext cx="2890440" cy="541800"/>
          </a:xfrm>
          <a:prstGeom prst="rect">
            <a:avLst/>
          </a:prstGeom>
          <a:noFill/>
          <a:ln w="0">
            <a:noFill/>
          </a:ln>
        </p:spPr>
        <p:txBody>
          <a:bodyPr lIns="90000" tIns="45000" rIns="90000" bIns="45000" anchor="t">
            <a:noAutofit/>
          </a:bodyPr>
          <a:p>
            <a:r>
              <a:rPr lang="en-US" sz="3200" b="1" strike="noStrike" spc="-1">
                <a:latin typeface="Times New Roman" panose="02020603050405020304"/>
              </a:rPr>
              <a:t>Model Training</a:t>
            </a:r>
            <a:endParaRPr lang="en-US" sz="3200" b="0" strike="noStrike" spc="-1">
              <a:latin typeface="Arial" panose="020B0604020202020204"/>
            </a:endParaRPr>
          </a:p>
        </p:txBody>
      </p:sp>
      <p:sp>
        <p:nvSpPr>
          <p:cNvPr id="149" name="Freeform 148"/>
          <p:cNvSpPr/>
          <p:nvPr/>
        </p:nvSpPr>
        <p:spPr>
          <a:xfrm>
            <a:off x="1404000" y="1021320"/>
            <a:ext cx="2038680" cy="2038680"/>
          </a:xfrm>
          <a:custGeom>
            <a:avLst/>
            <a:gdLst/>
            <a:ahLst/>
            <a:cxnLst/>
            <a:rect l="l" t="t" r="r" b="b"/>
            <a:pathLst>
              <a:path w="21600" h="21600">
                <a:moveTo>
                  <a:pt x="10800" y="0"/>
                </a:moveTo>
                <a:lnTo>
                  <a:pt x="21600" y="10800"/>
                </a:lnTo>
                <a:lnTo>
                  <a:pt x="10800" y="21600"/>
                </a:lnTo>
                <a:lnTo>
                  <a:pt x="0" y="10800"/>
                </a:lnTo>
                <a:lnTo>
                  <a:pt x="10800" y="0"/>
                </a:lnTo>
                <a:close/>
              </a:path>
            </a:pathLst>
          </a:custGeom>
          <a:solidFill>
            <a:srgbClr val="729FCF"/>
          </a:solidFill>
          <a:ln w="0">
            <a:solidFill>
              <a:srgbClr val="3465A4"/>
            </a:solidFill>
          </a:ln>
        </p:spPr>
        <p:style>
          <a:lnRef idx="0">
            <a:srgbClr val="FFFFFF"/>
          </a:lnRef>
          <a:fillRef idx="0">
            <a:srgbClr val="FFFFFF"/>
          </a:fillRef>
          <a:effectRef idx="0">
            <a:srgbClr val="FFFFFF"/>
          </a:effectRef>
          <a:fontRef idx="minor"/>
        </p:style>
        <p:txBody>
          <a:bodyPr lIns="90000" tIns="45000" rIns="90000" bIns="45000" anchor="ctr">
            <a:noAutofit/>
          </a:bodyPr>
          <a:p>
            <a:pPr algn="ctr">
              <a:buNone/>
            </a:pPr>
            <a:r>
              <a:rPr lang="en-US" sz="1200" b="0" strike="noStrike" spc="-1">
                <a:latin typeface="Times New Roman" panose="02020603050405020304"/>
              </a:rPr>
              <a:t>Random Forest &amp; XG Boost</a:t>
            </a:r>
            <a:endParaRPr lang="en-US" sz="1200" b="0" strike="noStrike" spc="-1">
              <a:latin typeface="Arial" panose="020B0604020202020204"/>
            </a:endParaRPr>
          </a:p>
        </p:txBody>
      </p:sp>
      <p:sp>
        <p:nvSpPr>
          <p:cNvPr id="150" name="Rectangles 149"/>
          <p:cNvSpPr/>
          <p:nvPr/>
        </p:nvSpPr>
        <p:spPr>
          <a:xfrm>
            <a:off x="3564000" y="1656000"/>
            <a:ext cx="5760000" cy="774720"/>
          </a:xfrm>
          <a:prstGeom prst="rect">
            <a:avLst/>
          </a:prstGeom>
          <a:solidFill>
            <a:srgbClr val="FFFFCC"/>
          </a:solidFill>
          <a:ln w="0">
            <a:solidFill>
              <a:srgbClr val="3465A4"/>
            </a:solidFill>
          </a:ln>
        </p:spPr>
        <p:txBody>
          <a:bodyPr lIns="90000" tIns="45000" rIns="90000" bIns="45000" anchor="ctr">
            <a:noAutofit/>
          </a:bodyPr>
          <a:p>
            <a:pPr marL="215900" indent="-215900">
              <a:buClr>
                <a:srgbClr val="000000"/>
              </a:buClr>
              <a:buSzPct val="45000"/>
              <a:buFont typeface="Wingdings" panose="05000000000000000000" pitchFamily="2" charset="2"/>
              <a:buChar char=""/>
            </a:pPr>
            <a:r>
              <a:rPr lang="en-US" sz="1200" b="0" strike="noStrike" spc="-1">
                <a:latin typeface="Times New Roman" panose="02020603050405020304"/>
              </a:rPr>
              <a:t>    </a:t>
            </a:r>
            <a:r>
              <a:rPr lang="en-US" sz="1200" b="0" strike="noStrike" spc="-1">
                <a:latin typeface="Times New Roman" panose="02020603050405020304"/>
              </a:rPr>
              <a:t>Utilizes Random Forest and Gradient Boosting classifiers for sentiment classification.</a:t>
            </a:r>
            <a:endParaRPr lang="en-US" sz="1200" b="0" strike="noStrike" spc="-1">
              <a:latin typeface="Arial" panose="020B0604020202020204"/>
            </a:endParaRPr>
          </a:p>
          <a:p>
            <a:pPr marL="215900" indent="-215900">
              <a:buClr>
                <a:srgbClr val="000000"/>
              </a:buClr>
              <a:buSzPct val="45000"/>
              <a:buFont typeface="Wingdings" panose="05000000000000000000" pitchFamily="2" charset="2"/>
              <a:buChar char=""/>
            </a:pPr>
            <a:r>
              <a:rPr lang="en-US" sz="1200" b="0" strike="noStrike" spc="-1">
                <a:latin typeface="Times New Roman" panose="02020603050405020304"/>
              </a:rPr>
              <a:t>    </a:t>
            </a:r>
            <a:r>
              <a:rPr lang="en-US" sz="1200" b="0" strike="noStrike" spc="-1">
                <a:latin typeface="Times New Roman" panose="02020603050405020304"/>
              </a:rPr>
              <a:t>Evaluates and prints the accuracy and classification report for both models.</a:t>
            </a:r>
            <a:endParaRPr lang="en-US" sz="1200" b="0" strike="noStrike" spc="-1">
              <a:latin typeface="Arial" panose="020B0604020202020204"/>
            </a:endParaRPr>
          </a:p>
        </p:txBody>
      </p:sp>
      <p:sp>
        <p:nvSpPr>
          <p:cNvPr id="151" name="Rectangles 150"/>
          <p:cNvSpPr/>
          <p:nvPr/>
        </p:nvSpPr>
        <p:spPr>
          <a:xfrm>
            <a:off x="4356000" y="3672000"/>
            <a:ext cx="5112000" cy="2430720"/>
          </a:xfrm>
          <a:prstGeom prst="rect">
            <a:avLst/>
          </a:prstGeom>
          <a:solidFill>
            <a:srgbClr val="FFFFCC"/>
          </a:solidFill>
          <a:ln w="0">
            <a:solidFill>
              <a:srgbClr val="3465A4"/>
            </a:solidFill>
          </a:ln>
        </p:spPr>
        <p:txBody>
          <a:bodyPr lIns="90000" tIns="45000" rIns="90000" bIns="45000" anchor="ctr">
            <a:noAutofit/>
          </a:bodyPr>
          <a:p>
            <a:pPr marL="215900" indent="-215900">
              <a:buClr>
                <a:srgbClr val="000000"/>
              </a:buClr>
              <a:buSzPct val="45000"/>
              <a:buFont typeface="Wingdings" panose="05000000000000000000" pitchFamily="2" charset="2"/>
              <a:buChar char=""/>
            </a:pPr>
            <a:r>
              <a:rPr lang="en-US" sz="1200" b="0" strike="noStrike" spc="-1">
                <a:latin typeface="Times New Roman" panose="02020603050405020304"/>
              </a:rPr>
              <a:t>Both models have a similar overall accuracy, but their strengths and </a:t>
            </a:r>
            <a:endParaRPr lang="en-US" sz="1200" b="0" strike="noStrike" spc="-1">
              <a:latin typeface="Arial" panose="020B0604020202020204"/>
            </a:endParaRPr>
          </a:p>
          <a:p>
            <a:r>
              <a:rPr lang="en-US" sz="1200" b="0" strike="noStrike" spc="-1">
                <a:latin typeface="Times New Roman" panose="02020603050405020304"/>
              </a:rPr>
              <a:t>weaknesses differ.</a:t>
            </a:r>
            <a:endParaRPr lang="en-US" sz="1200" b="0" strike="noStrike" spc="-1">
              <a:latin typeface="Arial" panose="020B0604020202020204"/>
            </a:endParaRPr>
          </a:p>
          <a:p>
            <a:pPr marL="215900" indent="-215900">
              <a:buClr>
                <a:srgbClr val="000000"/>
              </a:buClr>
              <a:buSzPct val="45000"/>
              <a:buFont typeface="Wingdings" panose="05000000000000000000" pitchFamily="2" charset="2"/>
              <a:buChar char=""/>
            </a:pPr>
            <a:r>
              <a:rPr lang="en-US" sz="1200" b="0" strike="noStrike" spc="-1">
                <a:latin typeface="Times New Roman" panose="02020603050405020304"/>
              </a:rPr>
              <a:t>The Random Forest Classifier performs better in identifying negative</a:t>
            </a:r>
            <a:endParaRPr lang="en-US" sz="1200" b="0" strike="noStrike" spc="-1">
              <a:latin typeface="Arial" panose="020B0604020202020204"/>
            </a:endParaRPr>
          </a:p>
          <a:p>
            <a:r>
              <a:rPr lang="en-US" sz="1200" b="0" strike="noStrike" spc="-1">
                <a:latin typeface="Times New Roman" panose="02020603050405020304"/>
              </a:rPr>
              <a:t> </a:t>
            </a:r>
            <a:r>
              <a:rPr lang="en-US" sz="1200" b="0" strike="noStrike" spc="-1">
                <a:latin typeface="Times New Roman" panose="02020603050405020304"/>
              </a:rPr>
              <a:t>sentiment (higher recall) but sacrifices precision, resulting in a lower F1-Score </a:t>
            </a:r>
            <a:endParaRPr lang="en-US" sz="1200" b="0" strike="noStrike" spc="-1">
              <a:latin typeface="Arial" panose="020B0604020202020204"/>
            </a:endParaRPr>
          </a:p>
          <a:p>
            <a:r>
              <a:rPr lang="en-US" sz="1200" b="0" strike="noStrike" spc="-1">
                <a:latin typeface="Times New Roman" panose="02020603050405020304"/>
              </a:rPr>
              <a:t>for negative sentiment.</a:t>
            </a:r>
            <a:endParaRPr lang="en-US" sz="1200" b="0" strike="noStrike" spc="-1">
              <a:latin typeface="Arial" panose="020B0604020202020204"/>
            </a:endParaRPr>
          </a:p>
          <a:p>
            <a:pPr marL="215900" indent="-215900">
              <a:buClr>
                <a:srgbClr val="000000"/>
              </a:buClr>
              <a:buSzPct val="45000"/>
              <a:buFont typeface="Wingdings" panose="05000000000000000000" pitchFamily="2" charset="2"/>
              <a:buChar char=""/>
            </a:pPr>
            <a:r>
              <a:rPr lang="en-US" sz="1200" b="0" strike="noStrike" spc="-1">
                <a:latin typeface="Times New Roman" panose="02020603050405020304"/>
              </a:rPr>
              <a:t>The Gradient Boosting Classifier excels in precision for negative </a:t>
            </a:r>
            <a:endParaRPr lang="en-US" sz="1200" b="0" strike="noStrike" spc="-1">
              <a:latin typeface="Arial" panose="020B0604020202020204"/>
            </a:endParaRPr>
          </a:p>
          <a:p>
            <a:r>
              <a:rPr lang="en-US" sz="1200" b="0" strike="noStrike" spc="-1">
                <a:latin typeface="Times New Roman" panose="02020603050405020304"/>
              </a:rPr>
              <a:t>sentiment but has low recall, leading to a lower F1-Score for negative sentiment.</a:t>
            </a:r>
            <a:endParaRPr lang="en-US" sz="1200" b="0" strike="noStrike" spc="-1">
              <a:latin typeface="Arial" panose="020B0604020202020204"/>
            </a:endParaRPr>
          </a:p>
          <a:p>
            <a:pPr marL="215900" indent="-215900">
              <a:buClr>
                <a:srgbClr val="000000"/>
              </a:buClr>
              <a:buSzPct val="45000"/>
              <a:buFont typeface="Wingdings" panose="05000000000000000000" pitchFamily="2" charset="2"/>
              <a:buChar char=""/>
            </a:pPr>
            <a:r>
              <a:rPr lang="en-US" sz="1200" b="0" strike="noStrike" spc="-1">
                <a:latin typeface="Times New Roman" panose="02020603050405020304"/>
              </a:rPr>
              <a:t>Depending on the specific business context and priorities, one might choose </a:t>
            </a:r>
            <a:endParaRPr lang="en-US" sz="1200" b="0" strike="noStrike" spc="-1">
              <a:latin typeface="Arial" panose="020B0604020202020204"/>
            </a:endParaRPr>
          </a:p>
          <a:p>
            <a:r>
              <a:rPr lang="en-US" sz="1200" b="0" strike="noStrike" spc="-1">
                <a:latin typeface="Times New Roman" panose="02020603050405020304"/>
              </a:rPr>
              <a:t>one model over the other. For example, if minimizing false negatives </a:t>
            </a:r>
            <a:endParaRPr lang="en-US" sz="1200" b="0" strike="noStrike" spc="-1">
              <a:latin typeface="Arial" panose="020B0604020202020204"/>
            </a:endParaRPr>
          </a:p>
          <a:p>
            <a:r>
              <a:rPr lang="en-US" sz="1200" b="0" strike="noStrike" spc="-1">
                <a:latin typeface="Times New Roman" panose="02020603050405020304"/>
              </a:rPr>
              <a:t>(missing negative reviews) is critical,  Random Forest model is preferrable</a:t>
            </a:r>
            <a:endParaRPr lang="en-US" sz="1200" b="0" strike="noStrike" spc="-1">
              <a:latin typeface="Arial" panose="020B0604020202020204"/>
            </a:endParaRPr>
          </a:p>
        </p:txBody>
      </p:sp>
      <p:pic>
        <p:nvPicPr>
          <p:cNvPr id="152" name="Picture 151"/>
          <p:cNvPicPr/>
          <p:nvPr/>
        </p:nvPicPr>
        <p:blipFill>
          <a:blip r:embed="rId2"/>
          <a:stretch>
            <a:fillRect/>
          </a:stretch>
        </p:blipFill>
        <p:spPr>
          <a:xfrm>
            <a:off x="1080000" y="3420000"/>
            <a:ext cx="3125520" cy="280800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 name="Picture 152"/>
          <p:cNvPicPr/>
          <p:nvPr/>
        </p:nvPicPr>
        <p:blipFill>
          <a:blip r:embed="rId1"/>
          <a:stretch>
            <a:fillRect/>
          </a:stretch>
        </p:blipFill>
        <p:spPr>
          <a:xfrm>
            <a:off x="324000" y="6660000"/>
            <a:ext cx="1447200" cy="792000"/>
          </a:xfrm>
          <a:prstGeom prst="rect">
            <a:avLst/>
          </a:prstGeom>
          <a:ln w="0">
            <a:noFill/>
          </a:ln>
        </p:spPr>
      </p:pic>
      <p:sp>
        <p:nvSpPr>
          <p:cNvPr id="154" name="Text Box 153"/>
          <p:cNvSpPr txBox="1"/>
          <p:nvPr/>
        </p:nvSpPr>
        <p:spPr>
          <a:xfrm>
            <a:off x="4134960" y="394200"/>
            <a:ext cx="2890440" cy="541800"/>
          </a:xfrm>
          <a:prstGeom prst="rect">
            <a:avLst/>
          </a:prstGeom>
          <a:noFill/>
          <a:ln w="0">
            <a:noFill/>
          </a:ln>
        </p:spPr>
        <p:txBody>
          <a:bodyPr lIns="90000" tIns="45000" rIns="90000" bIns="45000" anchor="t">
            <a:noAutofit/>
          </a:bodyPr>
          <a:p>
            <a:r>
              <a:rPr lang="en-US" sz="3200" b="1" strike="noStrike" spc="-1">
                <a:latin typeface="Times New Roman" panose="02020603050405020304"/>
              </a:rPr>
              <a:t>Model Training</a:t>
            </a:r>
            <a:endParaRPr lang="en-US" sz="3200" b="0" strike="noStrike" spc="-1">
              <a:latin typeface="Arial" panose="020B0604020202020204"/>
            </a:endParaRPr>
          </a:p>
        </p:txBody>
      </p:sp>
      <p:sp>
        <p:nvSpPr>
          <p:cNvPr id="155" name="Freeform 154"/>
          <p:cNvSpPr/>
          <p:nvPr/>
        </p:nvSpPr>
        <p:spPr>
          <a:xfrm>
            <a:off x="1332000" y="949320"/>
            <a:ext cx="2038680" cy="2038680"/>
          </a:xfrm>
          <a:custGeom>
            <a:avLst/>
            <a:gdLst/>
            <a:ahLst/>
            <a:cxnLst/>
            <a:rect l="l" t="t" r="r" b="b"/>
            <a:pathLst>
              <a:path w="21600" h="21600">
                <a:moveTo>
                  <a:pt x="10800" y="0"/>
                </a:moveTo>
                <a:lnTo>
                  <a:pt x="21600" y="10800"/>
                </a:lnTo>
                <a:lnTo>
                  <a:pt x="10800" y="21600"/>
                </a:lnTo>
                <a:lnTo>
                  <a:pt x="0" y="10800"/>
                </a:lnTo>
                <a:lnTo>
                  <a:pt x="10800" y="0"/>
                </a:lnTo>
                <a:close/>
              </a:path>
            </a:pathLst>
          </a:custGeom>
          <a:solidFill>
            <a:srgbClr val="729FCF"/>
          </a:solidFill>
          <a:ln w="0">
            <a:solidFill>
              <a:srgbClr val="3465A4"/>
            </a:solidFill>
          </a:ln>
        </p:spPr>
        <p:style>
          <a:lnRef idx="0">
            <a:srgbClr val="FFFFFF"/>
          </a:lnRef>
          <a:fillRef idx="0">
            <a:srgbClr val="FFFFFF"/>
          </a:fillRef>
          <a:effectRef idx="0">
            <a:srgbClr val="FFFFFF"/>
          </a:effectRef>
          <a:fontRef idx="minor"/>
        </p:style>
        <p:txBody>
          <a:bodyPr lIns="90000" tIns="45000" rIns="90000" bIns="45000" anchor="ctr">
            <a:noAutofit/>
          </a:bodyPr>
          <a:p>
            <a:pPr algn="ctr">
              <a:buNone/>
            </a:pPr>
            <a:r>
              <a:rPr lang="en-US" sz="1200" b="0" strike="noStrike" spc="-1">
                <a:latin typeface="Times New Roman" panose="02020603050405020304"/>
              </a:rPr>
              <a:t>VADER</a:t>
            </a:r>
            <a:endParaRPr lang="en-US" sz="1200" b="0" strike="noStrike" spc="-1">
              <a:latin typeface="Arial" panose="020B0604020202020204"/>
            </a:endParaRPr>
          </a:p>
          <a:p>
            <a:pPr algn="ctr">
              <a:buNone/>
            </a:pPr>
            <a:r>
              <a:rPr lang="en-US" sz="1200" b="0" strike="noStrike" spc="-1">
                <a:latin typeface="Times New Roman" panose="02020603050405020304"/>
              </a:rPr>
              <a:t>Sentiment Score</a:t>
            </a:r>
            <a:endParaRPr lang="en-US" sz="1200" b="0" strike="noStrike" spc="-1">
              <a:latin typeface="Arial" panose="020B0604020202020204"/>
            </a:endParaRPr>
          </a:p>
        </p:txBody>
      </p:sp>
      <p:pic>
        <p:nvPicPr>
          <p:cNvPr id="156" name="Picture 155"/>
          <p:cNvPicPr/>
          <p:nvPr/>
        </p:nvPicPr>
        <p:blipFill>
          <a:blip r:embed="rId2"/>
          <a:stretch>
            <a:fillRect/>
          </a:stretch>
        </p:blipFill>
        <p:spPr>
          <a:xfrm>
            <a:off x="643680" y="4824000"/>
            <a:ext cx="3208320" cy="1404000"/>
          </a:xfrm>
          <a:prstGeom prst="rect">
            <a:avLst/>
          </a:prstGeom>
          <a:ln w="0">
            <a:noFill/>
          </a:ln>
        </p:spPr>
      </p:pic>
      <p:sp>
        <p:nvSpPr>
          <p:cNvPr id="157" name="Rectangles 156"/>
          <p:cNvSpPr/>
          <p:nvPr/>
        </p:nvSpPr>
        <p:spPr>
          <a:xfrm>
            <a:off x="3564000" y="1656000"/>
            <a:ext cx="5760000" cy="774720"/>
          </a:xfrm>
          <a:prstGeom prst="rect">
            <a:avLst/>
          </a:prstGeom>
          <a:solidFill>
            <a:srgbClr val="FFFFCC"/>
          </a:solidFill>
          <a:ln w="0">
            <a:solidFill>
              <a:srgbClr val="3465A4"/>
            </a:solidFill>
          </a:ln>
        </p:spPr>
        <p:txBody>
          <a:bodyPr lIns="90000" tIns="45000" rIns="90000" bIns="45000" anchor="ctr">
            <a:noAutofit/>
          </a:bodyPr>
          <a:p>
            <a:pPr marL="215900" indent="-215900">
              <a:buClr>
                <a:srgbClr val="000000"/>
              </a:buClr>
              <a:buSzPct val="45000"/>
              <a:buFont typeface="Wingdings" panose="05000000000000000000" pitchFamily="2" charset="2"/>
              <a:buChar char=""/>
            </a:pPr>
            <a:r>
              <a:rPr lang="en-US" sz="1200" b="0" strike="noStrike" spc="-1">
                <a:latin typeface="Times New Roman" panose="02020603050405020304"/>
              </a:rPr>
              <a:t>Applying VADER sentiment intensity analyzer to assess the polarization of sentiment.</a:t>
            </a:r>
            <a:endParaRPr lang="en-US" sz="1200" b="0" strike="noStrike" spc="-1">
              <a:latin typeface="Arial" panose="020B0604020202020204"/>
            </a:endParaRPr>
          </a:p>
          <a:p>
            <a:pPr marL="215900" indent="-215900">
              <a:buClr>
                <a:srgbClr val="000000"/>
              </a:buClr>
              <a:buSzPct val="45000"/>
              <a:buFont typeface="Wingdings" panose="05000000000000000000" pitchFamily="2" charset="2"/>
              <a:buChar char=""/>
            </a:pPr>
            <a:r>
              <a:rPr lang="en-US" sz="1200" b="0" strike="noStrike" spc="-1">
                <a:latin typeface="Times New Roman" panose="02020603050405020304"/>
              </a:rPr>
              <a:t>Incorporated sentiment labels for distribution calculation.</a:t>
            </a:r>
            <a:endParaRPr lang="en-US" sz="1200" b="0" strike="noStrike" spc="-1">
              <a:latin typeface="Arial" panose="020B0604020202020204"/>
            </a:endParaRPr>
          </a:p>
        </p:txBody>
      </p:sp>
      <p:pic>
        <p:nvPicPr>
          <p:cNvPr id="158" name="Picture 157"/>
          <p:cNvPicPr/>
          <p:nvPr/>
        </p:nvPicPr>
        <p:blipFill>
          <a:blip r:embed="rId3"/>
          <a:stretch>
            <a:fillRect/>
          </a:stretch>
        </p:blipFill>
        <p:spPr>
          <a:xfrm>
            <a:off x="2623680" y="2733480"/>
            <a:ext cx="2381400" cy="1731960"/>
          </a:xfrm>
          <a:prstGeom prst="rect">
            <a:avLst/>
          </a:prstGeom>
          <a:ln w="0">
            <a:noFill/>
          </a:ln>
        </p:spPr>
      </p:pic>
      <p:pic>
        <p:nvPicPr>
          <p:cNvPr id="159" name="Picture 158"/>
          <p:cNvPicPr/>
          <p:nvPr/>
        </p:nvPicPr>
        <p:blipFill>
          <a:blip r:embed="rId4"/>
          <a:stretch>
            <a:fillRect/>
          </a:stretch>
        </p:blipFill>
        <p:spPr>
          <a:xfrm>
            <a:off x="4971960" y="2699280"/>
            <a:ext cx="2410560" cy="1800000"/>
          </a:xfrm>
          <a:prstGeom prst="rect">
            <a:avLst/>
          </a:prstGeom>
          <a:ln w="0">
            <a:noFill/>
          </a:ln>
        </p:spPr>
      </p:pic>
      <p:pic>
        <p:nvPicPr>
          <p:cNvPr id="160" name="Picture 159"/>
          <p:cNvPicPr/>
          <p:nvPr/>
        </p:nvPicPr>
        <p:blipFill>
          <a:blip r:embed="rId5"/>
          <a:stretch>
            <a:fillRect/>
          </a:stretch>
        </p:blipFill>
        <p:spPr>
          <a:xfrm>
            <a:off x="7334280" y="2688480"/>
            <a:ext cx="2493720" cy="1845000"/>
          </a:xfrm>
          <a:prstGeom prst="rect">
            <a:avLst/>
          </a:prstGeom>
          <a:ln w="0">
            <a:noFill/>
          </a:ln>
        </p:spPr>
      </p:pic>
      <p:sp>
        <p:nvSpPr>
          <p:cNvPr id="161" name="Rectangles 160"/>
          <p:cNvSpPr/>
          <p:nvPr/>
        </p:nvSpPr>
        <p:spPr>
          <a:xfrm>
            <a:off x="3888000" y="4788000"/>
            <a:ext cx="6012000" cy="1440000"/>
          </a:xfrm>
          <a:prstGeom prst="rect">
            <a:avLst/>
          </a:prstGeom>
          <a:solidFill>
            <a:srgbClr val="FFFFCC"/>
          </a:solidFill>
          <a:ln w="0">
            <a:solidFill>
              <a:srgbClr val="3465A4"/>
            </a:solidFill>
          </a:ln>
        </p:spPr>
        <p:txBody>
          <a:bodyPr lIns="90000" tIns="45000" rIns="90000" bIns="45000" anchor="ctr">
            <a:noAutofit/>
          </a:bodyPr>
          <a:p>
            <a:pPr marL="215900" indent="-215900">
              <a:buClr>
                <a:srgbClr val="000000"/>
              </a:buClr>
              <a:buSzPct val="45000"/>
              <a:buFont typeface="Wingdings" panose="05000000000000000000" pitchFamily="2" charset="2"/>
              <a:buChar char=""/>
            </a:pPr>
            <a:r>
              <a:rPr lang="en-US" sz="1200" b="0" strike="noStrike" spc="-1">
                <a:latin typeface="Times New Roman" panose="02020603050405020304"/>
              </a:rPr>
              <a:t>The VADER sentiment analysis model is relatively better at identifying positive sentiment, </a:t>
            </a:r>
            <a:endParaRPr lang="en-US" sz="1200" b="0" strike="noStrike" spc="-1">
              <a:latin typeface="Arial" panose="020B0604020202020204"/>
            </a:endParaRPr>
          </a:p>
          <a:p>
            <a:pPr indent="0">
              <a:buClr>
                <a:srgbClr val="000000"/>
              </a:buClr>
              <a:buSzPct val="45000"/>
              <a:buFont typeface="Wingdings" panose="05000000000000000000" pitchFamily="2" charset="2"/>
              <a:buNone/>
            </a:pPr>
            <a:r>
              <a:rPr lang="en-US" sz="1200" b="0" strike="noStrike" spc="-1">
                <a:latin typeface="Times New Roman" panose="02020603050405020304"/>
              </a:rPr>
              <a:t>with high precision and recall, suggesting that it is effective at capturing positive expressions in the text.</a:t>
            </a:r>
            <a:endParaRPr lang="en-US" sz="1200" b="0" strike="noStrike" spc="-1">
              <a:latin typeface="Arial" panose="020B0604020202020204"/>
            </a:endParaRPr>
          </a:p>
          <a:p>
            <a:pPr marL="215900" indent="-215900">
              <a:buClr>
                <a:srgbClr val="000000"/>
              </a:buClr>
              <a:buSzPct val="45000"/>
              <a:buFont typeface="Wingdings" panose="05000000000000000000" pitchFamily="2" charset="2"/>
              <a:buChar char=""/>
            </a:pPr>
            <a:r>
              <a:rPr lang="en-US" sz="1200" b="0" strike="noStrike" spc="-1">
                <a:latin typeface="Times New Roman" panose="02020603050405020304"/>
              </a:rPr>
              <a:t>The model struggles with negative sentiment, as indicated by the lower recall for</a:t>
            </a:r>
            <a:endParaRPr lang="en-US" sz="1200" b="0" strike="noStrike" spc="-1">
              <a:latin typeface="Arial" panose="020B0604020202020204"/>
            </a:endParaRPr>
          </a:p>
          <a:p>
            <a:pPr indent="0">
              <a:buClr>
                <a:srgbClr val="000000"/>
              </a:buClr>
              <a:buSzPct val="45000"/>
              <a:buFont typeface="Wingdings" panose="05000000000000000000" pitchFamily="2" charset="2"/>
              <a:buNone/>
            </a:pPr>
            <a:r>
              <a:rPr lang="en-US" sz="1200" b="0" strike="noStrike" spc="-1">
                <a:latin typeface="Times New Roman" panose="02020603050405020304"/>
              </a:rPr>
              <a:t>the negative class. It tends to miss negative instances, leading to a lower F1-Score for </a:t>
            </a:r>
            <a:endParaRPr lang="en-US" sz="1200" b="0" strike="noStrike" spc="-1">
              <a:latin typeface="Arial" panose="020B0604020202020204"/>
            </a:endParaRPr>
          </a:p>
          <a:p>
            <a:pPr indent="0">
              <a:buClr>
                <a:srgbClr val="000000"/>
              </a:buClr>
              <a:buSzPct val="45000"/>
              <a:buFont typeface="Wingdings" panose="05000000000000000000" pitchFamily="2" charset="2"/>
              <a:buNone/>
            </a:pPr>
            <a:r>
              <a:rPr lang="en-US" sz="1200" b="0" strike="noStrike" spc="-1">
                <a:latin typeface="Times New Roman" panose="02020603050405020304"/>
              </a:rPr>
              <a:t>negative sentiment.</a:t>
            </a:r>
            <a:endParaRPr lang="en-US" sz="1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4513</Words>
  <Application>WPS Presentation</Application>
  <PresentationFormat/>
  <Paragraphs>191</Paragraphs>
  <Slides>11</Slides>
  <Notes>0</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11</vt:i4>
      </vt:variant>
    </vt:vector>
  </HeadingPairs>
  <TitlesOfParts>
    <vt:vector size="29" baseType="lpstr">
      <vt:lpstr>Arial</vt:lpstr>
      <vt:lpstr>SimSun</vt:lpstr>
      <vt:lpstr>Wingdings</vt:lpstr>
      <vt:lpstr>Arial</vt:lpstr>
      <vt:lpstr>Times New Roman</vt:lpstr>
      <vt:lpstr>Symbol</vt:lpstr>
      <vt:lpstr>Kingsoft Sign</vt:lpstr>
      <vt:lpstr>Cambria</vt:lpstr>
      <vt:lpstr>Thonburi</vt:lpstr>
      <vt:lpstr>Microsoft YaHei</vt:lpstr>
      <vt:lpstr>汉仪旗黑</vt:lpstr>
      <vt:lpstr>Arial Unicode MS</vt:lpstr>
      <vt:lpstr>Calibri</vt:lpstr>
      <vt:lpstr>DejaVu Sans</vt:lpstr>
      <vt:lpstr>苹方-简</vt:lpstr>
      <vt:lpstr>宋体-简</vt:lpstr>
      <vt:lpstr>Office Theme</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CIND820_CapstonePPT</dc:title>
  <dc:creator>annsa</dc:creator>
  <cp:lastModifiedBy>leosmacbook</cp:lastModifiedBy>
  <cp:revision>1</cp:revision>
  <dcterms:created xsi:type="dcterms:W3CDTF">2023-12-06T21:27:22Z</dcterms:created>
  <dcterms:modified xsi:type="dcterms:W3CDTF">2023-12-06T21:27:22Z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2022-07-27T19:00:00Z</vt:filetime>
  </property>
  <property fmtid="{D5CDD505-2E9C-101B-9397-08002B2CF9AE}" pid="3" name="LastSaved">
    <vt:filetime>2023-12-02T19:00:00Z</vt:filetime>
  </property>
  <property fmtid="{D5CDD505-2E9C-101B-9397-08002B2CF9AE}" pid="4" name="PresentationFormat">
    <vt:lpwstr>On-screen Show (4:3)</vt:lpwstr>
  </property>
  <property fmtid="{D5CDD505-2E9C-101B-9397-08002B2CF9AE}" pid="5" name="Producer">
    <vt:lpwstr>Microsoft: Print To PDF</vt:lpwstr>
  </property>
  <property fmtid="{D5CDD505-2E9C-101B-9397-08002B2CF9AE}" pid="6" name="KSOProductBuildVer">
    <vt:lpwstr>1033-5.6.0.8082</vt:lpwstr>
  </property>
</Properties>
</file>