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21"/>
  </p:notesMasterIdLst>
  <p:sldIdLst>
    <p:sldId id="386" r:id="rId3"/>
    <p:sldId id="264" r:id="rId4"/>
    <p:sldId id="398" r:id="rId5"/>
    <p:sldId id="397" r:id="rId6"/>
    <p:sldId id="399" r:id="rId7"/>
    <p:sldId id="400" r:id="rId8"/>
    <p:sldId id="401" r:id="rId9"/>
    <p:sldId id="402" r:id="rId10"/>
    <p:sldId id="404" r:id="rId11"/>
    <p:sldId id="405" r:id="rId12"/>
    <p:sldId id="406" r:id="rId13"/>
    <p:sldId id="409" r:id="rId14"/>
    <p:sldId id="410" r:id="rId15"/>
    <p:sldId id="407" r:id="rId16"/>
    <p:sldId id="411" r:id="rId17"/>
    <p:sldId id="412" r:id="rId18"/>
    <p:sldId id="408" r:id="rId19"/>
    <p:sldId id="390" r:id="rId20"/>
  </p:sldIdLst>
  <p:sldSz cx="9144000" cy="5145088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1"/>
  </p:normalViewPr>
  <p:slideViewPr>
    <p:cSldViewPr>
      <p:cViewPr varScale="1">
        <p:scale>
          <a:sx n="149" d="100"/>
          <a:sy n="149" d="100"/>
        </p:scale>
        <p:origin x="504" y="11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6570D-A9DA-4CA3-BE98-55692B62D853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6680C-2A23-4F48-827E-EED156A343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5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6680C-2A23-4F48-827E-EED156A343F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7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0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8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0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9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06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33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86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42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6680C-2A23-4F48-827E-EED156A343F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6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4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6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4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7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2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8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工作体会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1395262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accent4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工作规划和展望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4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61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8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BEBE-EF13-4983-B182-046B37A0370C}" type="datetime1">
              <a:rPr lang="zh-CN" altLang="en-US"/>
              <a:pPr>
                <a:defRPr/>
              </a:pPr>
              <a:t>2021/10/27</a:t>
            </a:fld>
            <a:endParaRPr lang="zh-CN" altLang="en-US" sz="1400" dirty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145E6F-D1B7-49E0-9AB3-789D9698C190}" type="slidenum">
              <a:rPr lang="zh-CN" altLang="en-US"/>
              <a:pPr/>
              <a:t>‹#›</a:t>
            </a:fld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5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ctrTitle"/>
          </p:nvPr>
        </p:nvSpPr>
        <p:spPr>
          <a:xfrm>
            <a:off x="629841" y="374188"/>
            <a:ext cx="3942159" cy="523279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7" name="Subtitle 2"/>
          <p:cNvSpPr>
            <a:spLocks noGrp="1"/>
          </p:cNvSpPr>
          <p:nvPr>
            <p:ph type="subTitle" idx="1"/>
          </p:nvPr>
        </p:nvSpPr>
        <p:spPr>
          <a:xfrm>
            <a:off x="629841" y="918257"/>
            <a:ext cx="3942159" cy="280749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768721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61" name="Chart Placeholder 60"/>
          <p:cNvSpPr>
            <a:spLocks noGrp="1"/>
          </p:cNvSpPr>
          <p:nvPr>
            <p:ph type="chart" sz="quarter" idx="15"/>
          </p:nvPr>
        </p:nvSpPr>
        <p:spPr>
          <a:xfrm>
            <a:off x="5114925" y="627654"/>
            <a:ext cx="3399235" cy="3889782"/>
          </a:xfrm>
        </p:spPr>
        <p:txBody>
          <a:bodyPr/>
          <a:lstStyle/>
          <a:p>
            <a:endParaRPr lang="en-A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/>
          <a:p>
            <a:fld id="{722F6D6F-DD99-46DF-A9EA-728D63EA6A31}" type="datetimeFigureOut">
              <a:rPr lang="en-AU" smtClean="0"/>
              <a:pPr/>
              <a:t>27/10/2021</a:t>
            </a:fld>
            <a:endParaRPr lang="en-A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/>
          <a:p>
            <a:fld id="{84AD2E7E-F7BA-4F6B-9D0C-0B2331C2AE0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43000" y="374188"/>
            <a:ext cx="6858000" cy="523279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43000" y="918257"/>
            <a:ext cx="6858000" cy="28074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1503977"/>
            <a:ext cx="3942159" cy="35380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8650" y="1869220"/>
            <a:ext cx="3942159" cy="132005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29841" y="3288332"/>
            <a:ext cx="3940969" cy="370398"/>
          </a:xfrm>
        </p:spPr>
        <p:txBody>
          <a:bodyPr>
            <a:normAutofit/>
          </a:bodyPr>
          <a:lstStyle>
            <a:lvl1pPr marL="0" indent="0">
              <a:buNone/>
              <a:defRPr sz="1200" b="1" i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29841" y="3658730"/>
            <a:ext cx="3940969" cy="370399"/>
          </a:xfrm>
        </p:spPr>
        <p:txBody>
          <a:bodyPr>
            <a:normAutofit/>
          </a:bodyPr>
          <a:lstStyle>
            <a:lvl1pPr marL="0" indent="0">
              <a:buNone/>
              <a:defRPr sz="900" b="1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29841" y="4029128"/>
            <a:ext cx="3942159" cy="27035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722F6D6F-DD99-46DF-A9EA-728D63EA6A31}" type="datetimeFigureOut">
              <a:rPr lang="en-AU" smtClean="0"/>
              <a:pPr/>
              <a:t>27/10/2021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8735"/>
            <a:ext cx="30861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8735"/>
            <a:ext cx="2057400" cy="27392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fld id="{84AD2E7E-F7BA-4F6B-9D0C-0B2331C2AE0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5112544" y="1504225"/>
            <a:ext cx="3251597" cy="3537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112544" y="1868668"/>
            <a:ext cx="3251597" cy="70387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Lato Light" panose="020F0302020204030203" pitchFamily="34" charset="0"/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11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3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01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3"/>
            <a:ext cx="2057400" cy="438999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3"/>
            <a:ext cx="6019800" cy="43899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6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6"/>
            <a:ext cx="2133600" cy="273928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2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1660" y="5026658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2699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1574798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>
                <a:ln w="9525" cmpd="sng">
                  <a:noFill/>
                  <a:prstDash val="solid"/>
                </a:ln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单击此处添加标题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60276"/>
            <a:ext cx="467291" cy="324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545445" y="196280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zh-CN" altLang="en-US" sz="1400" b="0" dirty="0">
                <a:ln w="9525" cmpd="sng">
                  <a:noFill/>
                  <a:prstDash val="solid"/>
                </a:ln>
                <a:solidFill>
                  <a:schemeClr val="accent2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自我评价</a:t>
            </a:r>
            <a:endParaRPr lang="en-US" altLang="zh-CN" sz="500" b="0" dirty="0">
              <a:ln w="9525" cmpd="sng">
                <a:noFill/>
                <a:prstDash val="solid"/>
              </a:ln>
              <a:solidFill>
                <a:schemeClr val="accent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54E3-2E1C-4A1F-8D37-52E9231683F1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C60-B43F-4143-9180-07A2EA8265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FD99BD-EEF9-4DB4-9351-9346EC60ED7B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"/>
            <a:ext cx="9144000" cy="514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6" r:id="rId6"/>
    <p:sldLayoutId id="2147483654" r:id="rId7"/>
    <p:sldLayoutId id="2147483655" r:id="rId8"/>
    <p:sldLayoutId id="2147483666" r:id="rId9"/>
    <p:sldLayoutId id="2147483667" r:id="rId10"/>
    <p:sldLayoutId id="2147483668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2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4" descr="D:\360data\重要数据\桌面\333333333333.png">
            <a:extLst>
              <a:ext uri="{FF2B5EF4-FFF2-40B4-BE49-F238E27FC236}">
                <a16:creationId xmlns:a16="http://schemas.microsoft.com/office/drawing/2014/main" id="{BBDFBE6B-D82A-4D4F-9557-EB2EA271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517" y="991402"/>
            <a:ext cx="2781701" cy="2839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" descr="D:\360data\重要数据\桌面\222222.png">
            <a:extLst>
              <a:ext uri="{FF2B5EF4-FFF2-40B4-BE49-F238E27FC236}">
                <a16:creationId xmlns:a16="http://schemas.microsoft.com/office/drawing/2014/main" id="{36E161B0-F08C-4DF8-A9DF-04E0D540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128" y="844288"/>
            <a:ext cx="3259582" cy="3161807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6" descr="D:\360data\重要数据\桌面\11111111.png">
            <a:extLst>
              <a:ext uri="{FF2B5EF4-FFF2-40B4-BE49-F238E27FC236}">
                <a16:creationId xmlns:a16="http://schemas.microsoft.com/office/drawing/2014/main" id="{F438A237-F07F-46AB-9F44-88991A56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895" y="726668"/>
            <a:ext cx="3454798" cy="34547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1" descr="D:\360data\重要数据\桌面\666666666.png">
            <a:extLst>
              <a:ext uri="{FF2B5EF4-FFF2-40B4-BE49-F238E27FC236}">
                <a16:creationId xmlns:a16="http://schemas.microsoft.com/office/drawing/2014/main" id="{AAF1030D-B611-494B-9970-E9385D4D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823" y="1340101"/>
            <a:ext cx="2531442" cy="218943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A8FC5-9569-4094-B819-0B7822530A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956" y="1472879"/>
            <a:ext cx="1857676" cy="1837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D994C1-4112-42C2-9591-40D84A5284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6218" y="951452"/>
            <a:ext cx="1463041" cy="12230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7EA712-C2B6-45B6-8834-FBB69F8BF9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3722" y="1904434"/>
            <a:ext cx="1274951" cy="1099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9D836C-A29C-4F6A-B68D-E7FCF99AB3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3653607" y="1125579"/>
            <a:ext cx="3241749" cy="1048881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C7B23976-C6A8-4F69-A04D-8ECA1B08585B}"/>
              </a:ext>
            </a:extLst>
          </p:cNvPr>
          <p:cNvSpPr txBox="1"/>
          <p:nvPr/>
        </p:nvSpPr>
        <p:spPr>
          <a:xfrm>
            <a:off x="4716016" y="2239938"/>
            <a:ext cx="4140460" cy="88383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4 amigos</a:t>
            </a:r>
            <a:endParaRPr lang="zh-CN" altLang="en-US" sz="40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4E7693C-2A24-4200-A656-D4ABAD19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168" y="3123770"/>
            <a:ext cx="289290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0000"/>
              <a:buFont typeface="Arial" charset="0"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Group members:	 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Yangzekun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Gao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Jingke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Shi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Zhengyan</a:t>
            </a: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Hu</a:t>
            </a:r>
          </a:p>
          <a:p>
            <a:pPr algn="r" eaLnBrk="1" fontAlgn="base" hangingPunct="1">
              <a:buClrTx/>
              <a:buSzTx/>
              <a:buFontTx/>
              <a:buNone/>
            </a:pPr>
            <a:r>
              <a: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Maiqi Hou</a:t>
            </a:r>
          </a:p>
          <a:p>
            <a:pPr algn="r" eaLnBrk="1" fontAlgn="base" hangingPunct="1">
              <a:buClrTx/>
              <a:buSzTx/>
              <a:buFontTx/>
              <a:buNone/>
            </a:pP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58F17DA-6A53-444C-846A-7CE9702D8A02}"/>
              </a:ext>
            </a:extLst>
          </p:cNvPr>
          <p:cNvSpPr txBox="1"/>
          <p:nvPr/>
        </p:nvSpPr>
        <p:spPr>
          <a:xfrm>
            <a:off x="4574557" y="1600500"/>
            <a:ext cx="3018553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Iteration II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1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03155" y="2403267"/>
            <a:ext cx="173925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algn="ctr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Communication diagrams</a:t>
            </a:r>
          </a:p>
          <a:p>
            <a:pPr marL="579135" lvl="2" indent="-121935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View Range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40983" y="1095473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5262" y="1132384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36463-C4CA-4C22-BD8F-5E2BDCB8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87" y="0"/>
            <a:ext cx="6027414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0898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GRASP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2B48E99D-E17F-4865-B97F-B0CA11E10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945066"/>
            <a:ext cx="7178394" cy="39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0898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GRASP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9442C212-5C1C-417E-B205-C5B171764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56646"/>
            <a:ext cx="6840759" cy="424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0898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GRASP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FF3B2D6-8F14-41F6-A50F-DAF05EA80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76" y="720949"/>
            <a:ext cx="6865372" cy="4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80831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60257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Test coverage plan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FE7586-0FC6-427E-9954-8EE38800DACA}"/>
              </a:ext>
            </a:extLst>
          </p:cNvPr>
          <p:cNvSpPr txBox="1"/>
          <p:nvPr/>
        </p:nvSpPr>
        <p:spPr>
          <a:xfrm>
            <a:off x="539552" y="1132384"/>
            <a:ext cx="3132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Main page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Every button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Can work on different computer system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Link to other frame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Close and display properly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C243CD-3AA6-44BE-8675-81A8A772F839}"/>
              </a:ext>
            </a:extLst>
          </p:cNvPr>
          <p:cNvSpPr txBox="1"/>
          <p:nvPr/>
        </p:nvSpPr>
        <p:spPr>
          <a:xfrm>
            <a:off x="533718" y="2435572"/>
            <a:ext cx="3204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2.Add page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Every button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Can work on different computer system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Link to other frame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Close and display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 Get record type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(6) Get record event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(6) Edit amount dialog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(7) Get amount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(8) Get comment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(9) Store record to database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A765BB-435C-4613-BEFE-F0E5D0AAF2BC}"/>
              </a:ext>
            </a:extLst>
          </p:cNvPr>
          <p:cNvSpPr txBox="1"/>
          <p:nvPr/>
        </p:nvSpPr>
        <p:spPr>
          <a:xfrm>
            <a:off x="5148064" y="1132384"/>
            <a:ext cx="30963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choose data page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Every button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Can work on different computer system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Link to other frame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Close and show display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 Calendar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(6) Get date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(7) sent date for determining the range of display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6CC407-4868-43FF-8DC9-A705F53084BE}"/>
              </a:ext>
            </a:extLst>
          </p:cNvPr>
          <p:cNvSpPr txBox="1"/>
          <p:nvPr/>
        </p:nvSpPr>
        <p:spPr>
          <a:xfrm>
            <a:off x="5144101" y="2860576"/>
            <a:ext cx="374441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view Page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Every button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Can work on different computer system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Link to other frame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Close and show display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(5) Event filter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(6) Type filter work properly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(7) Table information is correct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(8) Edit records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1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(9) Delete records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0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0C905E-3CF5-4840-8A7F-7D7841AEB20A}"/>
              </a:ext>
            </a:extLst>
          </p:cNvPr>
          <p:cNvSpPr txBox="1"/>
          <p:nvPr/>
        </p:nvSpPr>
        <p:spPr>
          <a:xfrm>
            <a:off x="125506" y="937192"/>
            <a:ext cx="3636404" cy="267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Meetings: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Sunday, October 24, 2018 (5 PM – 7 PM)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Wednesday, October 27, 2018 (1:25 PM – 6 PM)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Individual Hours: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2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Yangzekun</a:t>
            </a: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Gao: 10 + 9.25 = 19.25 hrs.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Maiqi Hou: 9 + 8.75 = 17.75hrs.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2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Jingke</a:t>
            </a: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Shi: 9+ 8.0 = 17 hrs.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altLang="zh-CN" sz="1200" kern="0" dirty="0" err="1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Zhengyan</a:t>
            </a:r>
            <a:r>
              <a:rPr lang="en-US" altLang="zh-CN" sz="1200" kern="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Hu: 9 + 7.25 = 16.25 hrs.</a:t>
            </a:r>
            <a:endParaRPr lang="en-US" altLang="zh-CN" sz="12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2C9BDC05-3065-44D0-8073-BD90AAB18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75" y="3478617"/>
            <a:ext cx="6228184" cy="166647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D1C77D7-09C0-4069-89D3-1CC22D16CEAA}"/>
              </a:ext>
            </a:extLst>
          </p:cNvPr>
          <p:cNvCxnSpPr>
            <a:cxnSpLocks/>
          </p:cNvCxnSpPr>
          <p:nvPr/>
        </p:nvCxnSpPr>
        <p:spPr>
          <a:xfrm>
            <a:off x="3959932" y="1060376"/>
            <a:ext cx="0" cy="22322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236E2D-5CEE-4851-A9D9-180ABB091DD1}"/>
              </a:ext>
            </a:extLst>
          </p:cNvPr>
          <p:cNvCxnSpPr>
            <a:cxnSpLocks/>
          </p:cNvCxnSpPr>
          <p:nvPr/>
        </p:nvCxnSpPr>
        <p:spPr>
          <a:xfrm flipH="1">
            <a:off x="0" y="3292624"/>
            <a:ext cx="3959932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D76D484-8A63-4AA6-B3CA-37B1E83EE078}"/>
              </a:ext>
            </a:extLst>
          </p:cNvPr>
          <p:cNvSpPr txBox="1"/>
          <p:nvPr/>
        </p:nvSpPr>
        <p:spPr>
          <a:xfrm>
            <a:off x="1367644" y="359739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Issue tracking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94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4788532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5230868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BF960135-A72D-4FCD-96E1-EEE3ED5256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t="17990"/>
          <a:stretch/>
        </p:blipFill>
        <p:spPr>
          <a:xfrm>
            <a:off x="359532" y="1102828"/>
            <a:ext cx="8676456" cy="1493048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718E8A64-BE6F-4428-831A-C1EA843EF6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8"/>
          <a:stretch/>
        </p:blipFill>
        <p:spPr>
          <a:xfrm>
            <a:off x="359532" y="2320516"/>
            <a:ext cx="8676456" cy="1219075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CB311734-5C4A-4EAD-BA18-DEB45031FA4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 b="7431"/>
          <a:stretch/>
        </p:blipFill>
        <p:spPr>
          <a:xfrm>
            <a:off x="2537520" y="3541617"/>
            <a:ext cx="4266728" cy="15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773" y="111584"/>
            <a:ext cx="2011951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7544" y="160816"/>
            <a:ext cx="2602576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b="1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UI Demo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B4BE4DC6-1B70-4D32-8869-3703E55B1E4A}"/>
              </a:ext>
            </a:extLst>
          </p:cNvPr>
          <p:cNvSpPr txBox="1"/>
          <p:nvPr/>
        </p:nvSpPr>
        <p:spPr>
          <a:xfrm>
            <a:off x="1018027" y="3364237"/>
            <a:ext cx="2571440" cy="636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The Main Page</a:t>
            </a: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A customer can add an accounting records or view previous records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E0F532-CEF6-45D4-A1A2-37FCC1523C23}"/>
              </a:ext>
            </a:extLst>
          </p:cNvPr>
          <p:cNvCxnSpPr/>
          <p:nvPr/>
        </p:nvCxnSpPr>
        <p:spPr>
          <a:xfrm>
            <a:off x="4572000" y="3137500"/>
            <a:ext cx="0" cy="145533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2">
            <a:extLst>
              <a:ext uri="{FF2B5EF4-FFF2-40B4-BE49-F238E27FC236}">
                <a16:creationId xmlns:a16="http://schemas.microsoft.com/office/drawing/2014/main" id="{927051D7-1F5B-4E46-9CE3-44E2C25D027C}"/>
              </a:ext>
            </a:extLst>
          </p:cNvPr>
          <p:cNvSpPr txBox="1"/>
          <p:nvPr/>
        </p:nvSpPr>
        <p:spPr>
          <a:xfrm>
            <a:off x="5554534" y="3356472"/>
            <a:ext cx="2916324" cy="6369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The Add Page</a:t>
            </a:r>
          </a:p>
          <a:p>
            <a:pPr>
              <a:lnSpc>
                <a:spcPct val="125000"/>
              </a:lnSpc>
              <a:spcBef>
                <a:spcPts val="450"/>
              </a:spcBef>
            </a:pP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A customer can choose a category, amount , type and comment</a:t>
            </a:r>
            <a:r>
              <a:rPr lang="zh-CN" altLang="en-US" sz="9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of accounting records</a:t>
            </a:r>
          </a:p>
        </p:txBody>
      </p:sp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993B7154-F481-42A4-9A23-6C24D47A44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009224"/>
            <a:ext cx="3209089" cy="1899817"/>
          </a:xfrm>
          <a:prstGeom prst="rect">
            <a:avLst/>
          </a:prstGeom>
        </p:spPr>
      </p:pic>
      <p:pic>
        <p:nvPicPr>
          <p:cNvPr id="16" name="图片 15" descr="图形用户界面, 文本, 应用程序&#10;&#10;描述已自动生成">
            <a:extLst>
              <a:ext uri="{FF2B5EF4-FFF2-40B4-BE49-F238E27FC236}">
                <a16:creationId xmlns:a16="http://schemas.microsoft.com/office/drawing/2014/main" id="{EF7AC99C-ED42-4567-AD3E-6829C663F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009224"/>
            <a:ext cx="3395650" cy="189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4" descr="D:\360data\重要数据\桌面\333333333333.png">
            <a:extLst>
              <a:ext uri="{FF2B5EF4-FFF2-40B4-BE49-F238E27FC236}">
                <a16:creationId xmlns:a16="http://schemas.microsoft.com/office/drawing/2014/main" id="{BBDFBE6B-D82A-4D4F-9557-EB2EA271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517" y="991402"/>
            <a:ext cx="2781701" cy="2839320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5" descr="D:\360data\重要数据\桌面\222222.png">
            <a:extLst>
              <a:ext uri="{FF2B5EF4-FFF2-40B4-BE49-F238E27FC236}">
                <a16:creationId xmlns:a16="http://schemas.microsoft.com/office/drawing/2014/main" id="{36E161B0-F08C-4DF8-A9DF-04E0D540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7128" y="844288"/>
            <a:ext cx="3259582" cy="3161807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6" descr="D:\360data\重要数据\桌面\11111111.png">
            <a:extLst>
              <a:ext uri="{FF2B5EF4-FFF2-40B4-BE49-F238E27FC236}">
                <a16:creationId xmlns:a16="http://schemas.microsoft.com/office/drawing/2014/main" id="{F438A237-F07F-46AB-9F44-88991A56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895" y="726668"/>
            <a:ext cx="3454798" cy="34547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1" descr="D:\360data\重要数据\桌面\666666666.png">
            <a:extLst>
              <a:ext uri="{FF2B5EF4-FFF2-40B4-BE49-F238E27FC236}">
                <a16:creationId xmlns:a16="http://schemas.microsoft.com/office/drawing/2014/main" id="{AAF1030D-B611-494B-9970-E9385D4D3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823" y="1340101"/>
            <a:ext cx="2531442" cy="218943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A8FC5-9569-4094-B819-0B7822530A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956" y="1472879"/>
            <a:ext cx="1857676" cy="18378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D994C1-4112-42C2-9591-40D84A5284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6218" y="951452"/>
            <a:ext cx="1463041" cy="12230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7EA712-C2B6-45B6-8834-FBB69F8BF9B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3722" y="1904434"/>
            <a:ext cx="1274951" cy="10992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9D836C-A29C-4F6A-B68D-E7FCF99AB3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3653607" y="1125579"/>
            <a:ext cx="3241749" cy="1048881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CD58B6CA-D90E-4F44-95BA-365122F97F36}"/>
              </a:ext>
            </a:extLst>
          </p:cNvPr>
          <p:cNvSpPr txBox="1"/>
          <p:nvPr/>
        </p:nvSpPr>
        <p:spPr>
          <a:xfrm>
            <a:off x="4899259" y="580727"/>
            <a:ext cx="2213486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Iteration II 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958F17DA-6A53-444C-846A-7CE9702D8A02}"/>
              </a:ext>
            </a:extLst>
          </p:cNvPr>
          <p:cNvSpPr txBox="1"/>
          <p:nvPr/>
        </p:nvSpPr>
        <p:spPr>
          <a:xfrm>
            <a:off x="4217826" y="2074364"/>
            <a:ext cx="3018553" cy="7209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  <a:t>Thank you</a:t>
            </a:r>
            <a:endParaRPr lang="zh-CN" altLang="en-US" sz="3200" dirty="0">
              <a:solidFill>
                <a:schemeClr val="accent1"/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72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cxnSpLocks/>
          </p:cNvCxnSpPr>
          <p:nvPr/>
        </p:nvCxnSpPr>
        <p:spPr>
          <a:xfrm>
            <a:off x="4391980" y="1420416"/>
            <a:ext cx="0" cy="338437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 txBox="1">
            <a:spLocks/>
          </p:cNvSpPr>
          <p:nvPr/>
        </p:nvSpPr>
        <p:spPr>
          <a:xfrm>
            <a:off x="4791605" y="2105155"/>
            <a:ext cx="2628292" cy="25202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Design diagrams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" name="组合 6"/>
          <p:cNvGrpSpPr/>
          <p:nvPr/>
        </p:nvGrpSpPr>
        <p:grpSpPr>
          <a:xfrm>
            <a:off x="3461009" y="221031"/>
            <a:ext cx="1855670" cy="1180036"/>
            <a:chOff x="3809066" y="1749594"/>
            <a:chExt cx="1714500" cy="1714500"/>
          </a:xfrm>
        </p:grpSpPr>
        <p:sp>
          <p:nvSpPr>
            <p:cNvPr id="6" name="椭圆 5"/>
            <p:cNvSpPr/>
            <p:nvPr/>
          </p:nvSpPr>
          <p:spPr>
            <a:xfrm>
              <a:off x="3809066" y="1749594"/>
              <a:ext cx="1714500" cy="171450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" name="标题 1"/>
            <p:cNvSpPr txBox="1">
              <a:spLocks/>
            </p:cNvSpPr>
            <p:nvPr/>
          </p:nvSpPr>
          <p:spPr>
            <a:xfrm>
              <a:off x="3848719" y="2162482"/>
              <a:ext cx="1635195" cy="65580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32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Catalog</a:t>
              </a:r>
              <a:endPara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4191126" y="2203308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791605" y="1458725"/>
            <a:ext cx="2628292" cy="43204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2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Project Vision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791605" y="2785947"/>
            <a:ext cx="2628292" cy="39221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3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GRASP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4784076" y="3439802"/>
            <a:ext cx="2628292" cy="54006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4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Test coverage plan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45845B-FC8B-4673-8EB5-E6078480A6F1}"/>
              </a:ext>
            </a:extLst>
          </p:cNvPr>
          <p:cNvSpPr/>
          <p:nvPr/>
        </p:nvSpPr>
        <p:spPr>
          <a:xfrm>
            <a:off x="4192796" y="1546245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9AAB421-FDA2-46C3-82A5-EB8ADAC110ED}"/>
              </a:ext>
            </a:extLst>
          </p:cNvPr>
          <p:cNvSpPr/>
          <p:nvPr/>
        </p:nvSpPr>
        <p:spPr>
          <a:xfrm>
            <a:off x="4199697" y="2877759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FD33AE-01DF-49CD-AD8A-ACE7E29EA980}"/>
              </a:ext>
            </a:extLst>
          </p:cNvPr>
          <p:cNvSpPr/>
          <p:nvPr/>
        </p:nvSpPr>
        <p:spPr>
          <a:xfrm>
            <a:off x="4192796" y="3616589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E575A22-ED57-4A95-9060-0506EFC57402}"/>
              </a:ext>
            </a:extLst>
          </p:cNvPr>
          <p:cNvSpPr/>
          <p:nvPr/>
        </p:nvSpPr>
        <p:spPr>
          <a:xfrm>
            <a:off x="4199883" y="4412575"/>
            <a:ext cx="392096" cy="392217"/>
          </a:xfrm>
          <a:prstGeom prst="ellipse">
            <a:avLst/>
          </a:prstGeom>
          <a:solidFill>
            <a:schemeClr val="accent2">
              <a:alpha val="42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5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069CEBFB-32D1-47A1-93E7-A8ECCDFE3A6C}"/>
              </a:ext>
            </a:extLst>
          </p:cNvPr>
          <p:cNvSpPr txBox="1">
            <a:spLocks/>
          </p:cNvSpPr>
          <p:nvPr/>
        </p:nvSpPr>
        <p:spPr>
          <a:xfrm>
            <a:off x="4791604" y="4236115"/>
            <a:ext cx="3236779" cy="54006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400" b="1" dirty="0">
              <a:ln w="9525" cmpd="sng">
                <a:noFill/>
                <a:prstDash val="solid"/>
              </a:ln>
              <a:solidFill>
                <a:schemeClr val="accent4"/>
              </a:solidFill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200" b="1" dirty="0">
                <a:ln w="9525" cmpd="sng">
                  <a:noFill/>
                  <a:prstDash val="solid"/>
                </a:ln>
                <a:solidFill>
                  <a:schemeClr val="accent1"/>
                </a:solidFill>
                <a:cs typeface="+mn-ea"/>
                <a:sym typeface="+mn-lt"/>
              </a:rPr>
              <a:t>Gantt / Time-Card / Issue tracking</a:t>
            </a:r>
            <a:endParaRPr lang="en-US" altLang="zh-CN" sz="400" dirty="0">
              <a:ln w="9525" cmpd="sng">
                <a:noFill/>
                <a:prstDash val="solid"/>
              </a:ln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785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67644" y="265474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0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1573380" y="314706"/>
            <a:ext cx="208985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20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Project </a:t>
            </a:r>
            <a:r>
              <a:rPr lang="en-US" altLang="zh-CN" dirty="0"/>
              <a:t>Vision</a:t>
            </a: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F1628E-A841-4882-907E-BB5CF78A19B2}"/>
              </a:ext>
            </a:extLst>
          </p:cNvPr>
          <p:cNvSpPr txBox="1"/>
          <p:nvPr/>
        </p:nvSpPr>
        <p:spPr>
          <a:xfrm>
            <a:off x="1763688" y="1456420"/>
            <a:ext cx="6516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application with accounting function. It provides add records and view records two features</a:t>
            </a: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Add: add new expenses or income records</a:t>
            </a:r>
          </a:p>
          <a:p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View: view historical records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4937" y="1213388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647564" y="1240396"/>
            <a:ext cx="2089852" cy="54630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20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  <a:p>
            <a:pPr>
              <a:spcAft>
                <a:spcPts val="900"/>
              </a:spcAft>
            </a:pPr>
            <a:endParaRPr lang="en-US" altLang="zh-CN" sz="800" dirty="0">
              <a:ln w="9525" cmpd="sng">
                <a:noFill/>
                <a:prstDash val="solid"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863588" y="2572544"/>
            <a:ext cx="97911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35" lvl="1" indent="-121935" algn="ctr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Class diagram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F0765E-A335-44CB-B0F5-433DF537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05" y="0"/>
            <a:ext cx="6087695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40983" y="2311579"/>
            <a:ext cx="180947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35" lvl="1" indent="-121935" algn="ctr"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Main Page Selection SSD</a:t>
            </a: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4CD16-017A-4A32-BD0B-C19C3288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3" y="0"/>
            <a:ext cx="6084168" cy="5145088"/>
          </a:xfrm>
          <a:prstGeom prst="rect">
            <a:avLst/>
          </a:prstGeom>
        </p:spPr>
      </p:pic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40983" y="1095473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5262" y="1132384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14B18-97B5-4618-8497-CB677D002AB8}"/>
              </a:ext>
            </a:extLst>
          </p:cNvPr>
          <p:cNvSpPr txBox="1"/>
          <p:nvPr/>
        </p:nvSpPr>
        <p:spPr>
          <a:xfrm>
            <a:off x="2225930" y="2311579"/>
            <a:ext cx="4612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35" lvl="1" indent="-121935" algn="ctr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Main Page Selection SSD</a:t>
            </a:r>
          </a:p>
        </p:txBody>
      </p:sp>
    </p:spTree>
    <p:extLst>
      <p:ext uri="{BB962C8B-B14F-4D97-AF65-F5344CB8AC3E}">
        <p14:creationId xmlns:p14="http://schemas.microsoft.com/office/powerpoint/2010/main" val="412253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331980" y="2403267"/>
            <a:ext cx="195854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algn="ctr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Communication diagrams</a:t>
            </a:r>
          </a:p>
          <a:p>
            <a:pPr marL="579135" lvl="2" indent="-121935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Main Page Selection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40983" y="1095473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5262" y="1132384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6264E-E9F5-4AB9-A918-A6F2569A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28" y="0"/>
            <a:ext cx="6120172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40983" y="2567909"/>
            <a:ext cx="22214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35" lvl="1" indent="-121935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add record from add page SSD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40983" y="1095473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5262" y="1132384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F9A65BA-DB22-44AF-88E5-10B179B43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0"/>
            <a:ext cx="5976156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287524" y="2403267"/>
            <a:ext cx="237052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1" algn="ctr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Communication diagrams</a:t>
            </a:r>
          </a:p>
          <a:p>
            <a:pPr marL="579135" lvl="2" indent="-121935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add record from add page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40983" y="1095473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5262" y="1132384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A5B8883F-D932-4554-A66B-6D8C764BD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0"/>
            <a:ext cx="6120172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14808" y="0"/>
            <a:ext cx="1260140" cy="937192"/>
          </a:xfrm>
          <a:prstGeom prst="ellipse">
            <a:avLst/>
          </a:prstGeom>
          <a:solidFill>
            <a:schemeClr val="accent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-118064" y="2487905"/>
            <a:ext cx="27267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79135" lvl="2" indent="-121935" algn="ctr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View Range SSD</a:t>
            </a:r>
          </a:p>
        </p:txBody>
      </p:sp>
      <p:sp>
        <p:nvSpPr>
          <p:cNvPr id="11" name="圆角矩形 1">
            <a:extLst>
              <a:ext uri="{FF2B5EF4-FFF2-40B4-BE49-F238E27FC236}">
                <a16:creationId xmlns:a16="http://schemas.microsoft.com/office/drawing/2014/main" id="{380ED5B9-F79B-40CD-89C7-7911898B2BB4}"/>
              </a:ext>
            </a:extLst>
          </p:cNvPr>
          <p:cNvSpPr/>
          <p:nvPr/>
        </p:nvSpPr>
        <p:spPr>
          <a:xfrm>
            <a:off x="436485" y="1142217"/>
            <a:ext cx="2501324" cy="406243"/>
          </a:xfrm>
          <a:prstGeom prst="roundRect">
            <a:avLst>
              <a:gd name="adj" fmla="val 50000"/>
            </a:avLst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724" tIns="25862" rIns="51724" bIns="25862" rtlCol="0" anchor="ctr"/>
          <a:lstStyle/>
          <a:p>
            <a:pPr algn="ctr"/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DCFB3-D964-486A-9A72-8B1757D95555}"/>
              </a:ext>
            </a:extLst>
          </p:cNvPr>
          <p:cNvSpPr txBox="1"/>
          <p:nvPr/>
        </p:nvSpPr>
        <p:spPr>
          <a:xfrm>
            <a:off x="610765" y="1160673"/>
            <a:ext cx="215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altLang="zh-CN" sz="1800" dirty="0">
                <a:ln w="9525" cmpd="sng">
                  <a:noFill/>
                  <a:prstDash val="solid"/>
                </a:ln>
                <a:solidFill>
                  <a:schemeClr val="bg1"/>
                </a:solidFill>
                <a:cs typeface="+mn-ea"/>
                <a:sym typeface="+mn-lt"/>
              </a:rPr>
              <a:t>Design diagrams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ABF6C7-136B-4344-8829-CF21A0C2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89" y="0"/>
            <a:ext cx="6031911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6A4600F2-2CAA-476F-B9CD-591EAE9CFB30"/>
  <p:tag name="ISPRINGONLINEFOLDERID" val="0"/>
  <p:tag name="ISPRINGONLINEFOLDERPATH" val="Content List"/>
  <p:tag name="ISPRINGCLOUDFOLDERID" val="0"/>
  <p:tag name="ISPRINGCLOUDFOLDERPATH" val="Repository"/>
  <p:tag name="ISPRING_OUTPUT_FOLDER" val="G:\第九批已完成作品\223069"/>
  <p:tag name="ISPRING_PRESENTATION_TITLE" val="596e023f60694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10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E5FF"/>
      </a:accent1>
      <a:accent2>
        <a:srgbClr val="00B0F0"/>
      </a:accent2>
      <a:accent3>
        <a:srgbClr val="4FE5FF"/>
      </a:accent3>
      <a:accent4>
        <a:srgbClr val="00B0F0"/>
      </a:accent4>
      <a:accent5>
        <a:srgbClr val="4FE5FF"/>
      </a:accent5>
      <a:accent6>
        <a:srgbClr val="00B0F0"/>
      </a:accent6>
      <a:hlink>
        <a:srgbClr val="0000FF"/>
      </a:hlink>
      <a:folHlink>
        <a:srgbClr val="800080"/>
      </a:folHlink>
    </a:clrScheme>
    <a:fontScheme name="omasw4v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509</Words>
  <Application>Microsoft Office PowerPoint</Application>
  <PresentationFormat>自定义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Glegoo</vt:lpstr>
      <vt:lpstr>Mission Gothic Regular</vt:lpstr>
      <vt:lpstr>等线</vt:lpstr>
      <vt:lpstr>思源黑体 CN Light</vt:lpstr>
      <vt:lpstr>微软雅黑</vt:lpstr>
      <vt:lpstr>Agency FB</vt:lpstr>
      <vt:lpstr>Arial</vt:lpstr>
      <vt:lpstr>Calibri</vt:lpstr>
      <vt:lpstr>Lato Light</vt:lpstr>
      <vt:lpstr>Symbol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科技互联网机器人</dc:title>
  <dc:creator>第一PPT</dc:creator>
  <cp:keywords>www.1ppt.com</cp:keywords>
  <dc:description>www.1ppt.com</dc:description>
  <cp:lastModifiedBy>Hou, Maiqi</cp:lastModifiedBy>
  <cp:revision>403</cp:revision>
  <dcterms:created xsi:type="dcterms:W3CDTF">2017-06-14T14:44:56Z</dcterms:created>
  <dcterms:modified xsi:type="dcterms:W3CDTF">2021-10-28T01:45:52Z</dcterms:modified>
</cp:coreProperties>
</file>