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422" r:id="rId3"/>
    <p:sldId id="420" r:id="rId4"/>
    <p:sldId id="341" r:id="rId5"/>
    <p:sldId id="423" r:id="rId6"/>
    <p:sldId id="424" r:id="rId7"/>
    <p:sldId id="431" r:id="rId8"/>
    <p:sldId id="432" r:id="rId9"/>
    <p:sldId id="433" r:id="rId10"/>
    <p:sldId id="437" r:id="rId11"/>
    <p:sldId id="436" r:id="rId12"/>
    <p:sldId id="435" r:id="rId13"/>
    <p:sldId id="434" r:id="rId14"/>
    <p:sldId id="427" r:id="rId15"/>
    <p:sldId id="428" r:id="rId16"/>
    <p:sldId id="43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EDA7F8-0987-4408-83A0-7561C477BEB3}">
          <p14:sldIdLst>
            <p14:sldId id="261"/>
            <p14:sldId id="422"/>
            <p14:sldId id="420"/>
            <p14:sldId id="341"/>
            <p14:sldId id="423"/>
            <p14:sldId id="424"/>
            <p14:sldId id="431"/>
            <p14:sldId id="432"/>
            <p14:sldId id="433"/>
            <p14:sldId id="437"/>
            <p14:sldId id="436"/>
            <p14:sldId id="435"/>
            <p14:sldId id="434"/>
            <p14:sldId id="427"/>
            <p14:sldId id="428"/>
            <p14:sldId id="430"/>
          </p14:sldIdLst>
        </p14:section>
        <p14:section name="Untitled Section" id="{D0293025-1658-4913-9228-BD6C3359AEB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DA716B"/>
    <a:srgbClr val="C0504D"/>
    <a:srgbClr val="DDA29E"/>
    <a:srgbClr val="E9554A"/>
    <a:srgbClr val="000000"/>
    <a:srgbClr val="4C4C5B"/>
    <a:srgbClr val="3C89C0"/>
    <a:srgbClr val="4B4B5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5F86-CAFB-483B-8D0D-A7F97928297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2DF39-431D-4994-B3BB-94012333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6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22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61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8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42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5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9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4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9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3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28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9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7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6571382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3041612"/>
      </p:ext>
    </p:extLst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5087443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15139438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715703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Tm="0">
    <p:push dir="u"/>
  </p:transition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authorization-serv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F78B57-7465-44A8-9891-07E030845F5A}"/>
              </a:ext>
            </a:extLst>
          </p:cNvPr>
          <p:cNvSpPr txBox="1"/>
          <p:nvPr/>
        </p:nvSpPr>
        <p:spPr>
          <a:xfrm>
            <a:off x="1141171" y="1644933"/>
            <a:ext cx="8114040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noProof="0" dirty="0">
                <a:solidFill>
                  <a:srgbClr val="2E2E3F"/>
                </a:solidFill>
                <a:latin typeface="Avenir Book Oblique" charset="0"/>
                <a:ea typeface="Avenir Book Oblique" charset="0"/>
                <a:cs typeface="Avenir Book Oblique" charset="0"/>
              </a:rPr>
              <a:t>API Authentication &amp; Authorization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rgbClr val="2E2E3F"/>
              </a:solidFill>
              <a:effectLst/>
              <a:uLnTx/>
              <a:uFillTx/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93491B-C64C-4CA9-8013-1678987DE561}"/>
              </a:ext>
            </a:extLst>
          </p:cNvPr>
          <p:cNvSpPr txBox="1"/>
          <p:nvPr/>
        </p:nvSpPr>
        <p:spPr>
          <a:xfrm>
            <a:off x="1096838" y="2799477"/>
            <a:ext cx="7837097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</a:rPr>
              <a:t>Shared by: </a:t>
            </a:r>
            <a:r>
              <a:rPr lang="en-US" altLang="zh-CN" sz="2400" b="1" i="1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</a:rPr>
              <a:t>Sam, </a:t>
            </a:r>
            <a:r>
              <a:rPr lang="en-US" altLang="zh-CN" sz="2400" b="1" i="1" dirty="0" err="1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</a:rPr>
              <a:t>Fili</a:t>
            </a:r>
            <a:r>
              <a:rPr lang="en-US" altLang="zh-CN" sz="2400" b="1" i="1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</a:rPr>
              <a:t>, Carl, Marvin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</a:rPr>
              <a:t>Supervisor: </a:t>
            </a:r>
            <a:r>
              <a:rPr lang="en-US" altLang="zh-CN" sz="2400" b="1" i="1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</a:rPr>
              <a:t>Govan, Byte, Jack 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2E2E3F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71445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1"/>
          <p:cNvGrpSpPr/>
          <p:nvPr/>
        </p:nvGrpSpPr>
        <p:grpSpPr>
          <a:xfrm>
            <a:off x="545904" y="434553"/>
            <a:ext cx="4614247" cy="804176"/>
            <a:chOff x="5567083" y="1156447"/>
            <a:chExt cx="4614247" cy="804176"/>
          </a:xfrm>
        </p:grpSpPr>
        <p:sp>
          <p:nvSpPr>
            <p:cNvPr id="29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5678905" y="1375848"/>
              <a:ext cx="4502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Subject: Spring Security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947529" y="1458130"/>
            <a:ext cx="9872871" cy="1010039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授权流程详解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A6C246C-470B-9912-C3E2-3384D6312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9" y="1963150"/>
            <a:ext cx="7804585" cy="298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B7F34-B48A-DB4E-6892-51D15E51D3B3}"/>
              </a:ext>
            </a:extLst>
          </p:cNvPr>
          <p:cNvSpPr txBox="1"/>
          <p:nvPr/>
        </p:nvSpPr>
        <p:spPr>
          <a:xfrm>
            <a:off x="947529" y="5172891"/>
            <a:ext cx="10129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​在</a:t>
            </a:r>
            <a:r>
              <a:rPr lang="en-US" altLang="zh-CN" dirty="0" err="1"/>
              <a:t>SpringSecurity</a:t>
            </a:r>
            <a:r>
              <a:rPr lang="zh-CN" altLang="en-US" dirty="0"/>
              <a:t>中，会使用默认的</a:t>
            </a:r>
            <a:r>
              <a:rPr lang="en-US" altLang="zh-CN" dirty="0" err="1"/>
              <a:t>FilterSecurityInterceptor</a:t>
            </a:r>
            <a:r>
              <a:rPr lang="zh-CN" altLang="en-US" dirty="0"/>
              <a:t>来进行权限校验。在</a:t>
            </a:r>
            <a:r>
              <a:rPr lang="en-US" altLang="zh-CN" dirty="0" err="1"/>
              <a:t>FilterSecurityInterceptor</a:t>
            </a:r>
            <a:r>
              <a:rPr lang="zh-CN" altLang="en-US" dirty="0"/>
              <a:t>中会从</a:t>
            </a:r>
            <a:r>
              <a:rPr lang="en-US" altLang="zh-CN" dirty="0" err="1"/>
              <a:t>SecurityContextHolder</a:t>
            </a:r>
            <a:r>
              <a:rPr lang="zh-CN" altLang="en-US" dirty="0"/>
              <a:t>获取其中的</a:t>
            </a:r>
            <a:r>
              <a:rPr lang="en-US" altLang="zh-CN" dirty="0"/>
              <a:t>Authentication</a:t>
            </a:r>
            <a:r>
              <a:rPr lang="zh-CN" altLang="en-US" dirty="0"/>
              <a:t>，然后获取其中的权限信息。当前用户是否拥有访问当前资源所需的权限。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我们在项目中只需要把当前登录用户的权限信息也存入</a:t>
            </a:r>
            <a:r>
              <a:rPr lang="en-US" altLang="zh-CN" dirty="0"/>
              <a:t>Authentication</a:t>
            </a:r>
            <a:r>
              <a:rPr lang="zh-CN" altLang="en-US"/>
              <a:t>，然后设置我们的资源所需要的权限即可。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60616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1"/>
          <p:cNvGrpSpPr/>
          <p:nvPr/>
        </p:nvGrpSpPr>
        <p:grpSpPr>
          <a:xfrm>
            <a:off x="545904" y="434553"/>
            <a:ext cx="4614247" cy="804176"/>
            <a:chOff x="5567083" y="1156447"/>
            <a:chExt cx="4614247" cy="804176"/>
          </a:xfrm>
        </p:grpSpPr>
        <p:sp>
          <p:nvSpPr>
            <p:cNvPr id="29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5678905" y="1375848"/>
              <a:ext cx="4502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Subject: Spring Security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1159565" y="1708019"/>
            <a:ext cx="9872871" cy="1010039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</a:p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8667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1"/>
          <p:cNvGrpSpPr/>
          <p:nvPr/>
        </p:nvGrpSpPr>
        <p:grpSpPr>
          <a:xfrm>
            <a:off x="545904" y="434553"/>
            <a:ext cx="4614247" cy="804176"/>
            <a:chOff x="5567083" y="1156447"/>
            <a:chExt cx="4614247" cy="804176"/>
          </a:xfrm>
        </p:grpSpPr>
        <p:sp>
          <p:nvSpPr>
            <p:cNvPr id="29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5678905" y="1375848"/>
              <a:ext cx="4502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Subject: Spring Security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1159565" y="1708019"/>
            <a:ext cx="9872871" cy="1010039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</a:p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3259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1"/>
          <p:cNvGrpSpPr/>
          <p:nvPr/>
        </p:nvGrpSpPr>
        <p:grpSpPr>
          <a:xfrm>
            <a:off x="545904" y="434553"/>
            <a:ext cx="4614247" cy="804176"/>
            <a:chOff x="5567083" y="1156447"/>
            <a:chExt cx="4614247" cy="804176"/>
          </a:xfrm>
        </p:grpSpPr>
        <p:sp>
          <p:nvSpPr>
            <p:cNvPr id="29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5678905" y="1375848"/>
              <a:ext cx="4502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Subject: Spring Security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1159565" y="1708019"/>
            <a:ext cx="9872871" cy="1010039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</a:p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967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grpSp>
        <p:nvGrpSpPr>
          <p:cNvPr id="12" name="组 1"/>
          <p:cNvGrpSpPr/>
          <p:nvPr/>
        </p:nvGrpSpPr>
        <p:grpSpPr>
          <a:xfrm>
            <a:off x="545904" y="434553"/>
            <a:ext cx="7831977" cy="744346"/>
            <a:chOff x="5567083" y="1156447"/>
            <a:chExt cx="5026993" cy="744346"/>
          </a:xfrm>
        </p:grpSpPr>
        <p:sp>
          <p:nvSpPr>
            <p:cNvPr id="1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00203" y="1282524"/>
              <a:ext cx="4793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Q &amp; A </a:t>
              </a:r>
              <a:r>
                <a:rPr lang="en-US" altLang="zh-CN" sz="2000" dirty="0"/>
                <a:t>(Question &amp; Answer)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32193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grpSp>
        <p:nvGrpSpPr>
          <p:cNvPr id="12" name="组 1"/>
          <p:cNvGrpSpPr/>
          <p:nvPr/>
        </p:nvGrpSpPr>
        <p:grpSpPr>
          <a:xfrm>
            <a:off x="545904" y="434553"/>
            <a:ext cx="7831977" cy="744346"/>
            <a:chOff x="5567083" y="1156447"/>
            <a:chExt cx="5026993" cy="744346"/>
          </a:xfrm>
        </p:grpSpPr>
        <p:sp>
          <p:nvSpPr>
            <p:cNvPr id="1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00203" y="1282524"/>
              <a:ext cx="4793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 err="1"/>
                <a:t>Summerization</a:t>
              </a:r>
              <a:r>
                <a:rPr lang="en-US" altLang="zh-CN" sz="3200" dirty="0"/>
                <a:t> &amp; Materials</a:t>
              </a:r>
            </a:p>
          </p:txBody>
        </p:sp>
      </p:grpSp>
      <p:sp>
        <p:nvSpPr>
          <p:cNvPr id="7" name="内容占位符 2"/>
          <p:cNvSpPr txBox="1">
            <a:spLocks/>
          </p:cNvSpPr>
          <p:nvPr/>
        </p:nvSpPr>
        <p:spPr>
          <a:xfrm>
            <a:off x="1159565" y="1708019"/>
            <a:ext cx="9872871" cy="1010039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hlinkClick r:id="rId3"/>
              </a:rPr>
              <a:t>https://spring.io/projects/spring-authorization-server</a:t>
            </a:r>
            <a:endParaRPr lang="en-US" altLang="zh-CN" sz="2000" dirty="0"/>
          </a:p>
          <a:p>
            <a:r>
              <a:rPr lang="en-US" altLang="zh-CN" sz="2000" dirty="0"/>
              <a:t>https://owasp.org/www-project-top-ten</a:t>
            </a:r>
          </a:p>
        </p:txBody>
      </p:sp>
    </p:spTree>
    <p:extLst>
      <p:ext uri="{BB962C8B-B14F-4D97-AF65-F5344CB8AC3E}">
        <p14:creationId xmlns:p14="http://schemas.microsoft.com/office/powerpoint/2010/main" val="286889497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F78B57-7465-44A8-9891-07E030845F5A}"/>
              </a:ext>
            </a:extLst>
          </p:cNvPr>
          <p:cNvSpPr txBox="1"/>
          <p:nvPr/>
        </p:nvSpPr>
        <p:spPr>
          <a:xfrm>
            <a:off x="1141171" y="1644933"/>
            <a:ext cx="8114040" cy="7353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1" u="none" strike="noStrike" kern="1200" cap="none" spc="0" normalizeH="0" baseline="0" noProof="0" dirty="0">
                <a:ln>
                  <a:noFill/>
                </a:ln>
                <a:solidFill>
                  <a:srgbClr val="2E2E3F"/>
                </a:solidFill>
                <a:effectLst/>
                <a:uLnTx/>
                <a:uFillTx/>
                <a:latin typeface="Avenir Book Oblique" charset="0"/>
                <a:ea typeface="Avenir Book Oblique" charset="0"/>
                <a:cs typeface="Avenir Book Oblique" charset="0"/>
              </a:rPr>
              <a:t>Thank</a:t>
            </a:r>
            <a:r>
              <a:rPr kumimoji="0" lang="en-US" altLang="zh-CN" sz="4000" i="1" u="none" strike="noStrike" kern="1200" cap="none" spc="0" normalizeH="0" noProof="0" dirty="0">
                <a:ln>
                  <a:noFill/>
                </a:ln>
                <a:solidFill>
                  <a:srgbClr val="2E2E3F"/>
                </a:solidFill>
                <a:effectLst/>
                <a:uLnTx/>
                <a:uFillTx/>
                <a:latin typeface="Avenir Book Oblique" charset="0"/>
                <a:ea typeface="Avenir Book Oblique" charset="0"/>
                <a:cs typeface="Avenir Book Oblique" charset="0"/>
              </a:rPr>
              <a:t> you!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rgbClr val="2E2E3F"/>
              </a:solidFill>
              <a:effectLst/>
              <a:uLnTx/>
              <a:uFillTx/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9764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F78B57-7465-44A8-9891-07E030845F5A}"/>
              </a:ext>
            </a:extLst>
          </p:cNvPr>
          <p:cNvSpPr txBox="1"/>
          <p:nvPr/>
        </p:nvSpPr>
        <p:spPr>
          <a:xfrm>
            <a:off x="795183" y="1657290"/>
            <a:ext cx="6125036" cy="10569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i="1" dirty="0">
                <a:solidFill>
                  <a:srgbClr val="2E2E3F"/>
                </a:solidFill>
                <a:latin typeface="Avenir Book Oblique" charset="0"/>
                <a:ea typeface="Avenir Book Oblique" charset="0"/>
                <a:cs typeface="Avenir Book Oblique" charset="0"/>
              </a:rPr>
              <a:t>Agenda</a:t>
            </a:r>
            <a:endParaRPr kumimoji="0" lang="zh-CN" altLang="en-US" sz="6000" i="1" u="none" strike="noStrike" kern="1200" cap="none" spc="0" normalizeH="0" baseline="0" noProof="0" dirty="0">
              <a:ln>
                <a:noFill/>
              </a:ln>
              <a:solidFill>
                <a:srgbClr val="2E2E3F"/>
              </a:solidFill>
              <a:effectLst/>
              <a:uLnTx/>
              <a:uFillTx/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27615" y="896561"/>
            <a:ext cx="4925162" cy="4481429"/>
            <a:chOff x="4227615" y="808317"/>
            <a:chExt cx="4925162" cy="4481429"/>
          </a:xfrm>
        </p:grpSpPr>
        <p:grpSp>
          <p:nvGrpSpPr>
            <p:cNvPr id="4" name="Group 3"/>
            <p:cNvGrpSpPr/>
            <p:nvPr/>
          </p:nvGrpSpPr>
          <p:grpSpPr>
            <a:xfrm>
              <a:off x="4227615" y="808317"/>
              <a:ext cx="4925162" cy="3445714"/>
              <a:chOff x="3809433" y="548680"/>
              <a:chExt cx="4925162" cy="3445714"/>
            </a:xfrm>
          </p:grpSpPr>
          <p:grpSp>
            <p:nvGrpSpPr>
              <p:cNvPr id="12" name="组 11"/>
              <p:cNvGrpSpPr/>
              <p:nvPr/>
            </p:nvGrpSpPr>
            <p:grpSpPr>
              <a:xfrm>
                <a:off x="3810636" y="548680"/>
                <a:ext cx="4923959" cy="898234"/>
                <a:chOff x="5120821" y="1272011"/>
                <a:chExt cx="4923959" cy="898234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5120821" y="1272011"/>
                  <a:ext cx="94130" cy="898234"/>
                </a:xfrm>
                <a:prstGeom prst="rect">
                  <a:avLst/>
                </a:prstGeom>
                <a:solidFill>
                  <a:srgbClr val="E955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2F78B57-7465-44A8-9891-07E030845F5A}"/>
                    </a:ext>
                  </a:extLst>
                </p:cNvPr>
                <p:cNvSpPr txBox="1"/>
                <p:nvPr/>
              </p:nvSpPr>
              <p:spPr>
                <a:xfrm>
                  <a:off x="5378654" y="1342111"/>
                  <a:ext cx="46661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en-US" altLang="zh-CN" sz="2000" dirty="0"/>
                    <a:t>Introduce Authentication &amp; Authorization</a:t>
                  </a:r>
                </a:p>
                <a:p>
                  <a:endParaRPr lang="id-ID" altLang="zh-CN" sz="2000" b="1" spc="300" dirty="0">
                    <a:solidFill>
                      <a:srgbClr val="2E2E3F"/>
                    </a:solidFill>
                    <a:latin typeface="Century Gothic" panose="020B0502020202020204" pitchFamily="34" charset="0"/>
                    <a:ea typeface="微软雅黑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3" name="组 12"/>
              <p:cNvGrpSpPr/>
              <p:nvPr/>
            </p:nvGrpSpPr>
            <p:grpSpPr>
              <a:xfrm>
                <a:off x="3809963" y="1591929"/>
                <a:ext cx="4760931" cy="1474851"/>
                <a:chOff x="5566410" y="975674"/>
                <a:chExt cx="4760931" cy="1474851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566410" y="1053560"/>
                  <a:ext cx="93600" cy="1260000"/>
                </a:xfrm>
                <a:prstGeom prst="rect">
                  <a:avLst/>
                </a:prstGeom>
                <a:solidFill>
                  <a:srgbClr val="E955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15" name="组 14"/>
                <p:cNvGrpSpPr/>
                <p:nvPr/>
              </p:nvGrpSpPr>
              <p:grpSpPr>
                <a:xfrm>
                  <a:off x="5824916" y="975674"/>
                  <a:ext cx="4502425" cy="1474851"/>
                  <a:chOff x="6066963" y="1110145"/>
                  <a:chExt cx="4502425" cy="1474851"/>
                </a:xfrm>
              </p:grpSpPr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A2F78B57-7465-44A8-9891-07E030845F5A}"/>
                      </a:ext>
                    </a:extLst>
                  </p:cNvPr>
                  <p:cNvSpPr txBox="1"/>
                  <p:nvPr/>
                </p:nvSpPr>
                <p:spPr>
                  <a:xfrm>
                    <a:off x="6066963" y="1110145"/>
                    <a:ext cx="448560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r>
                      <a:rPr lang="en-US" altLang="zh-CN" sz="2000" dirty="0"/>
                      <a:t>Include 4 subject</a:t>
                    </a:r>
                  </a:p>
                  <a:p>
                    <a:endParaRPr lang="id-ID" altLang="zh-CN" sz="2000" b="1" spc="300" dirty="0">
                      <a:solidFill>
                        <a:srgbClr val="2E2E3F"/>
                      </a:solidFill>
                      <a:latin typeface="Century Gothic" panose="020B0502020202020204" pitchFamily="34" charset="0"/>
                      <a:ea typeface="微软雅黑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5893491B-C64C-4CA9-8013-1678987DE5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66963" y="1384667"/>
                    <a:ext cx="4502425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marL="800100" lvl="1" indent="-342900">
                      <a:buAutoNum type="arabicPeriod"/>
                      <a:defRPr/>
                    </a:pPr>
                    <a:r>
                      <a:rPr lang="en-US" altLang="zh-CN" dirty="0"/>
                      <a:t>JWT </a:t>
                    </a:r>
                    <a:r>
                      <a:rPr lang="en-US" altLang="zh-CN" dirty="0">
                        <a:sym typeface="Wingdings" panose="05000000000000000000" pitchFamily="2" charset="2"/>
                      </a:rPr>
                      <a:t> Sam</a:t>
                    </a:r>
                  </a:p>
                  <a:p>
                    <a:pPr marL="800100" lvl="1" indent="-342900">
                      <a:buAutoNum type="arabicPeriod"/>
                      <a:defRPr/>
                    </a:pPr>
                    <a:r>
                      <a:rPr lang="en-US" altLang="zh-CN" dirty="0">
                        <a:sym typeface="Wingdings" panose="05000000000000000000" pitchFamily="2" charset="2"/>
                      </a:rPr>
                      <a:t>Oauth2  </a:t>
                    </a:r>
                    <a:r>
                      <a:rPr lang="en-US" altLang="zh-CN" dirty="0" err="1">
                        <a:sym typeface="Wingdings" panose="05000000000000000000" pitchFamily="2" charset="2"/>
                      </a:rPr>
                      <a:t>Fili</a:t>
                    </a:r>
                    <a:endParaRPr lang="en-US" altLang="zh-CN" dirty="0">
                      <a:sym typeface="Wingdings" panose="05000000000000000000" pitchFamily="2" charset="2"/>
                    </a:endParaRPr>
                  </a:p>
                  <a:p>
                    <a:pPr marL="800100" lvl="1" indent="-342900">
                      <a:buAutoNum type="arabicPeriod"/>
                      <a:defRPr/>
                    </a:pPr>
                    <a:r>
                      <a:rPr lang="en-US" altLang="zh-CN" dirty="0">
                        <a:sym typeface="Wingdings" panose="05000000000000000000" pitchFamily="2" charset="2"/>
                      </a:rPr>
                      <a:t>Spring security  Marvin</a:t>
                    </a:r>
                  </a:p>
                  <a:p>
                    <a:pPr marL="800100" lvl="1" indent="-342900">
                      <a:buAutoNum type="arabicPeriod"/>
                      <a:defRPr/>
                    </a:pPr>
                    <a:r>
                      <a:rPr lang="en-US" altLang="zh-CN" dirty="0" err="1">
                        <a:sym typeface="Wingdings" panose="05000000000000000000" pitchFamily="2" charset="2"/>
                      </a:rPr>
                      <a:t>OpenID</a:t>
                    </a:r>
                    <a:r>
                      <a:rPr lang="en-US" altLang="zh-CN" dirty="0">
                        <a:sym typeface="Wingdings" panose="05000000000000000000" pitchFamily="2" charset="2"/>
                      </a:rPr>
                      <a:t> connect  Carl</a:t>
                    </a:r>
                    <a:endParaRPr lang="en-US" altLang="zh-CN" dirty="0"/>
                  </a:p>
                </p:txBody>
              </p:sp>
            </p:grpSp>
          </p:grpSp>
          <p:grpSp>
            <p:nvGrpSpPr>
              <p:cNvPr id="18" name="组 17"/>
              <p:cNvGrpSpPr/>
              <p:nvPr/>
            </p:nvGrpSpPr>
            <p:grpSpPr>
              <a:xfrm>
                <a:off x="3809433" y="3096160"/>
                <a:ext cx="3470643" cy="898234"/>
                <a:chOff x="5119618" y="1102887"/>
                <a:chExt cx="3470643" cy="898234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5119618" y="1102887"/>
                  <a:ext cx="94130" cy="898234"/>
                </a:xfrm>
                <a:prstGeom prst="rect">
                  <a:avLst/>
                </a:prstGeom>
                <a:solidFill>
                  <a:srgbClr val="E955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2F78B57-7465-44A8-9891-07E030845F5A}"/>
                    </a:ext>
                  </a:extLst>
                </p:cNvPr>
                <p:cNvSpPr txBox="1"/>
                <p:nvPr/>
              </p:nvSpPr>
              <p:spPr>
                <a:xfrm>
                  <a:off x="5378652" y="1300635"/>
                  <a:ext cx="32116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en-US" altLang="zh-CN" sz="2000" dirty="0"/>
                    <a:t>Q &amp; A </a:t>
                  </a:r>
                  <a:r>
                    <a:rPr lang="en-US" altLang="zh-CN" sz="1600" dirty="0"/>
                    <a:t>(Question &amp; Answer)</a:t>
                  </a:r>
                  <a:endParaRPr lang="id-ID" altLang="zh-CN" sz="1600" dirty="0"/>
                </a:p>
              </p:txBody>
            </p:sp>
          </p:grpSp>
        </p:grpSp>
        <p:sp>
          <p:nvSpPr>
            <p:cNvPr id="23" name="矩形 22"/>
            <p:cNvSpPr/>
            <p:nvPr/>
          </p:nvSpPr>
          <p:spPr>
            <a:xfrm>
              <a:off x="4227615" y="4391512"/>
              <a:ext cx="94130" cy="898234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4568501" y="4517463"/>
              <a:ext cx="4502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/>
                <a:t>Summary &amp; Materials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9253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0575" y="2262776"/>
            <a:ext cx="44507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Authentication: Identify current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Authorization: Access-control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The necessity:	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Protect API security in APP level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OWASP top 10 2021 for this topic</a:t>
            </a:r>
          </a:p>
          <a:p>
            <a:pPr marL="12001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Broken access-controller</a:t>
            </a:r>
          </a:p>
          <a:p>
            <a:pPr marL="12001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Identification and Authentication failures</a:t>
            </a:r>
          </a:p>
        </p:txBody>
      </p:sp>
      <p:grpSp>
        <p:nvGrpSpPr>
          <p:cNvPr id="12" name="组 1"/>
          <p:cNvGrpSpPr/>
          <p:nvPr/>
        </p:nvGrpSpPr>
        <p:grpSpPr>
          <a:xfrm>
            <a:off x="545904" y="434553"/>
            <a:ext cx="7831977" cy="1203295"/>
            <a:chOff x="5567083" y="1156447"/>
            <a:chExt cx="5026993" cy="1203295"/>
          </a:xfrm>
        </p:grpSpPr>
        <p:sp>
          <p:nvSpPr>
            <p:cNvPr id="1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00203" y="1282524"/>
              <a:ext cx="47938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Introduce Authentication &amp; Authorization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30" y="2117731"/>
            <a:ext cx="4586724" cy="31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261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1"/>
          <p:cNvGrpSpPr/>
          <p:nvPr/>
        </p:nvGrpSpPr>
        <p:grpSpPr>
          <a:xfrm>
            <a:off x="545904" y="434553"/>
            <a:ext cx="4614247" cy="804176"/>
            <a:chOff x="5567083" y="1156447"/>
            <a:chExt cx="4614247" cy="804176"/>
          </a:xfrm>
        </p:grpSpPr>
        <p:sp>
          <p:nvSpPr>
            <p:cNvPr id="29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5678905" y="1375848"/>
              <a:ext cx="4502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Subject: JWT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1159565" y="1708019"/>
            <a:ext cx="9872871" cy="1010039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</a:p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6705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1"/>
          <p:cNvGrpSpPr/>
          <p:nvPr/>
        </p:nvGrpSpPr>
        <p:grpSpPr>
          <a:xfrm>
            <a:off x="545904" y="434553"/>
            <a:ext cx="4614247" cy="804176"/>
            <a:chOff x="5567083" y="1156447"/>
            <a:chExt cx="4614247" cy="804176"/>
          </a:xfrm>
        </p:grpSpPr>
        <p:sp>
          <p:nvSpPr>
            <p:cNvPr id="29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5678905" y="1375848"/>
              <a:ext cx="4502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Subject: Oauth2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1159565" y="1708019"/>
            <a:ext cx="9872871" cy="1010039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</a:p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3856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1"/>
          <p:cNvGrpSpPr/>
          <p:nvPr/>
        </p:nvGrpSpPr>
        <p:grpSpPr>
          <a:xfrm>
            <a:off x="545904" y="434553"/>
            <a:ext cx="4614247" cy="804176"/>
            <a:chOff x="5567083" y="1156447"/>
            <a:chExt cx="4614247" cy="804176"/>
          </a:xfrm>
        </p:grpSpPr>
        <p:sp>
          <p:nvSpPr>
            <p:cNvPr id="29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5678905" y="1375848"/>
              <a:ext cx="4502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Subject: </a:t>
              </a:r>
              <a:r>
                <a:rPr lang="en-US" altLang="zh-CN" sz="3200" dirty="0" err="1"/>
                <a:t>OpenID</a:t>
              </a:r>
              <a:r>
                <a:rPr lang="en-US" altLang="zh-CN" sz="3200" dirty="0"/>
                <a:t> connect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1159565" y="1708019"/>
            <a:ext cx="9872871" cy="1010039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</a:p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XXXX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3166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1"/>
          <p:cNvGrpSpPr/>
          <p:nvPr/>
        </p:nvGrpSpPr>
        <p:grpSpPr>
          <a:xfrm>
            <a:off x="545904" y="434553"/>
            <a:ext cx="4614247" cy="804176"/>
            <a:chOff x="5567083" y="1156447"/>
            <a:chExt cx="4614247" cy="804176"/>
          </a:xfrm>
        </p:grpSpPr>
        <p:sp>
          <p:nvSpPr>
            <p:cNvPr id="29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5678905" y="1375848"/>
              <a:ext cx="4502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Subject: Spring Security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657726" y="1821140"/>
            <a:ext cx="9872871" cy="3476723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Spring Security</a:t>
            </a:r>
            <a:r>
              <a:rPr lang="en-US" altLang="zh-CN" sz="2000" dirty="0">
                <a:latin typeface="Microsoft YaHei" charset="-122"/>
                <a:ea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</a:rPr>
              <a:t>是什么</a:t>
            </a:r>
            <a:endParaRPr lang="en-US" altLang="zh-CN" sz="2000" dirty="0">
              <a:latin typeface="Microsoft YaHei" charset="-122"/>
              <a:ea typeface="Microsoft YaHei" charset="-122"/>
            </a:endParaRPr>
          </a:p>
          <a:p>
            <a:r>
              <a:rPr lang="en-US" altLang="zh-CN" sz="1600" dirty="0">
                <a:latin typeface="Microsoft YaHei" charset="-122"/>
                <a:ea typeface="Microsoft YaHei" charset="-122"/>
              </a:rPr>
              <a:t>Spring Security </a:t>
            </a:r>
            <a:r>
              <a:rPr lang="zh-CN" altLang="en-US" sz="1600" dirty="0">
                <a:latin typeface="Microsoft YaHei" charset="-122"/>
                <a:ea typeface="Microsoft YaHei" charset="-122"/>
              </a:rPr>
              <a:t>是 </a:t>
            </a:r>
            <a:r>
              <a:rPr lang="en-US" altLang="zh-CN" sz="1600" dirty="0">
                <a:latin typeface="Microsoft YaHei" charset="-122"/>
                <a:ea typeface="Microsoft YaHei" charset="-122"/>
              </a:rPr>
              <a:t>Spring</a:t>
            </a:r>
            <a:r>
              <a:rPr lang="zh-CN" altLang="en-US" sz="1600" dirty="0">
                <a:latin typeface="Microsoft YaHei" charset="-122"/>
                <a:ea typeface="Microsoft YaHei" charset="-122"/>
              </a:rPr>
              <a:t>家族中的一个安全管理框架。它提供了更丰富的功能。一般来说中大型的项目都是使用</a:t>
            </a:r>
            <a:r>
              <a:rPr lang="en-US" altLang="zh-CN" sz="1600" dirty="0">
                <a:latin typeface="Microsoft YaHei" charset="-122"/>
                <a:ea typeface="Microsoft YaHei" charset="-122"/>
              </a:rPr>
              <a:t>Spring Security</a:t>
            </a:r>
            <a:r>
              <a:rPr lang="zh-CN" altLang="en-US" sz="1600" dirty="0">
                <a:latin typeface="Microsoft YaHei" charset="-122"/>
                <a:ea typeface="Microsoft YaHei" charset="-122"/>
              </a:rPr>
              <a:t>来做安全框架</a:t>
            </a:r>
            <a:r>
              <a:rPr lang="en-US" altLang="zh-CN" sz="1600" dirty="0">
                <a:latin typeface="Microsoft YaHei" charset="-122"/>
                <a:ea typeface="Microsoft YaHei" charset="-122"/>
              </a:rPr>
              <a:t>.</a:t>
            </a:r>
          </a:p>
          <a:p>
            <a:endParaRPr lang="en-US" altLang="zh-CN" sz="1600" dirty="0">
              <a:solidFill>
                <a:srgbClr val="4D4D4D"/>
              </a:solidFill>
              <a:latin typeface="-apple-system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/>
              <a:t>Spring Security</a:t>
            </a:r>
            <a:r>
              <a:rPr lang="en-US" altLang="zh-CN" sz="2000" dirty="0">
                <a:latin typeface="Microsoft YaHei" charset="-122"/>
                <a:ea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</a:rPr>
              <a:t>能做什么</a:t>
            </a:r>
            <a:endParaRPr lang="en-US" altLang="zh-CN" sz="2000" dirty="0">
              <a:latin typeface="Microsoft YaHei" charset="-122"/>
              <a:ea typeface="Microsoft YaHei" charset="-122"/>
            </a:endParaRPr>
          </a:p>
          <a:p>
            <a:r>
              <a:rPr lang="zh-CN" altLang="en-US" sz="1600" dirty="0">
                <a:latin typeface="Microsoft YaHei" charset="-122"/>
                <a:ea typeface="Microsoft YaHei" charset="-122"/>
              </a:rPr>
              <a:t>认证：验证当前访问系统的是不是本系统的用户，并且要确认具体是哪个用户</a:t>
            </a:r>
            <a:endParaRPr lang="en-US" altLang="zh-CN" sz="1600" dirty="0">
              <a:latin typeface="Microsoft YaHei" charset="-122"/>
              <a:ea typeface="Microsoft YaHei" charset="-122"/>
            </a:endParaRPr>
          </a:p>
          <a:p>
            <a:r>
              <a:rPr lang="zh-CN" altLang="en-US" sz="1600" dirty="0">
                <a:latin typeface="Microsoft YaHei" charset="-122"/>
                <a:ea typeface="Microsoft YaHei" charset="-122"/>
              </a:rPr>
              <a:t>​ 授权：经过认证后判断当前用户是否有权限进行某个操作</a:t>
            </a:r>
            <a:endParaRPr lang="en-US" altLang="zh-CN" sz="1600" dirty="0">
              <a:latin typeface="Microsoft YaHei" charset="-122"/>
              <a:ea typeface="Microsoft YaHei" charset="-122"/>
            </a:endParaRPr>
          </a:p>
        </p:txBody>
      </p:sp>
      <p:sp>
        <p:nvSpPr>
          <p:cNvPr id="7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148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1"/>
          <p:cNvGrpSpPr/>
          <p:nvPr/>
        </p:nvGrpSpPr>
        <p:grpSpPr>
          <a:xfrm>
            <a:off x="545904" y="434553"/>
            <a:ext cx="4614247" cy="804176"/>
            <a:chOff x="5567083" y="1156447"/>
            <a:chExt cx="4614247" cy="804176"/>
          </a:xfrm>
        </p:grpSpPr>
        <p:sp>
          <p:nvSpPr>
            <p:cNvPr id="29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5678905" y="1375848"/>
              <a:ext cx="4502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Subject: Spring Security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1159565" y="1708019"/>
            <a:ext cx="9872871" cy="1010039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SpringSecurity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完整流程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SpringSecurity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的原理其实就是一个过滤器链，内部包含了提供各种功能的过滤器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691A2E6-9EE8-F296-A998-5C0614B99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64" y="2584229"/>
            <a:ext cx="9925050" cy="253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6FA27-4A04-1C6E-704A-76A1FBB69EC4}"/>
              </a:ext>
            </a:extLst>
          </p:cNvPr>
          <p:cNvSpPr txBox="1"/>
          <p:nvPr/>
        </p:nvSpPr>
        <p:spPr>
          <a:xfrm>
            <a:off x="1159564" y="5149981"/>
            <a:ext cx="9925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UsernamePasswordAuthenticationFilter</a:t>
            </a:r>
            <a:r>
              <a:rPr lang="en-US" altLang="zh-CN" sz="2000" dirty="0"/>
              <a:t>:</a:t>
            </a:r>
            <a:r>
              <a:rPr lang="zh-CN" altLang="en-US" sz="2000" dirty="0"/>
              <a:t>负责处理我们在登陆页面填写了用户名密码后的登陆请求。入门案例的认证工作主要有它负责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ExceptionTranslationFilter</a:t>
            </a:r>
            <a:r>
              <a:rPr lang="zh-CN" altLang="en-US" sz="2000" dirty="0"/>
              <a:t>：处理过滤器链中抛出的任何</a:t>
            </a:r>
            <a:r>
              <a:rPr lang="en-US" altLang="zh-CN" sz="2000" dirty="0" err="1"/>
              <a:t>AccessDeniedException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AuthenticationException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FilterSecurityInterceptor</a:t>
            </a:r>
            <a:r>
              <a:rPr lang="zh-CN" altLang="en-US" sz="2000" dirty="0"/>
              <a:t>：负责权限校验的过滤器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1521060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1"/>
          <p:cNvGrpSpPr/>
          <p:nvPr/>
        </p:nvGrpSpPr>
        <p:grpSpPr>
          <a:xfrm>
            <a:off x="545904" y="434553"/>
            <a:ext cx="4614247" cy="804176"/>
            <a:chOff x="5567083" y="1156447"/>
            <a:chExt cx="4614247" cy="804176"/>
          </a:xfrm>
        </p:grpSpPr>
        <p:sp>
          <p:nvSpPr>
            <p:cNvPr id="29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5">
              <a:extLst>
                <a:ext uri="{FF2B5EF4-FFF2-40B4-BE49-F238E27FC236}">
                  <a16:creationId xmlns:a16="http://schemas.microsoft.com/office/drawing/2014/main" id="{5893491B-C64C-4CA9-8013-1678987DE561}"/>
                </a:ext>
              </a:extLst>
            </p:cNvPr>
            <p:cNvSpPr txBox="1"/>
            <p:nvPr/>
          </p:nvSpPr>
          <p:spPr>
            <a:xfrm>
              <a:off x="5678905" y="1375848"/>
              <a:ext cx="4502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dirty="0"/>
                <a:t>Subject: Spring Security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947529" y="1458130"/>
            <a:ext cx="9872871" cy="1010039"/>
          </a:xfrm>
          <a:prstGeom prst="rect">
            <a:avLst/>
          </a:prstGeom>
        </p:spPr>
        <p:txBody>
          <a:bodyPr/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6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4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认证流程详解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A6C246C-470B-9912-C3E2-3384D6312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9" y="1963150"/>
            <a:ext cx="7804585" cy="298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B7F34-B48A-DB4E-6892-51D15E51D3B3}"/>
              </a:ext>
            </a:extLst>
          </p:cNvPr>
          <p:cNvSpPr txBox="1"/>
          <p:nvPr/>
        </p:nvSpPr>
        <p:spPr>
          <a:xfrm>
            <a:off x="947529" y="5172891"/>
            <a:ext cx="10129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Authentication</a:t>
            </a:r>
            <a:r>
              <a:rPr lang="zh-CN" altLang="en-US" dirty="0"/>
              <a:t>接口</a:t>
            </a:r>
            <a:r>
              <a:rPr lang="en-US" altLang="zh-CN" dirty="0"/>
              <a:t>: </a:t>
            </a:r>
            <a:r>
              <a:rPr lang="zh-CN" altLang="en-US" dirty="0"/>
              <a:t>它的实现类，表示当前访问系统的用户，封装了用户相关信息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AuthenticationManager</a:t>
            </a:r>
            <a:r>
              <a:rPr lang="zh-CN" altLang="en-US" dirty="0"/>
              <a:t>接口：定义了认证</a:t>
            </a:r>
            <a:r>
              <a:rPr lang="en-US" altLang="zh-CN" dirty="0"/>
              <a:t>Authentication</a:t>
            </a:r>
            <a:r>
              <a:rPr lang="zh-CN" altLang="en-US" dirty="0"/>
              <a:t>的方法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UserDetailsService</a:t>
            </a:r>
            <a:r>
              <a:rPr lang="zh-CN" altLang="en-US" dirty="0"/>
              <a:t>接口：加载用户特定数据的核心接口。里面定义了一个根据用户名查询用户信息的方法。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UserDetails</a:t>
            </a:r>
            <a:r>
              <a:rPr lang="zh-CN" altLang="en-US" dirty="0"/>
              <a:t>接口：提供核心用户信息。通过</a:t>
            </a:r>
            <a:r>
              <a:rPr lang="en-US" altLang="zh-CN" dirty="0" err="1"/>
              <a:t>UserDetailsService</a:t>
            </a:r>
            <a:r>
              <a:rPr lang="zh-CN" altLang="en-US" dirty="0"/>
              <a:t>根据用户名获取处理的用户信息要封装成</a:t>
            </a:r>
            <a:r>
              <a:rPr lang="en-US" altLang="zh-CN" dirty="0" err="1"/>
              <a:t>UserDetails</a:t>
            </a:r>
            <a:r>
              <a:rPr lang="zh-CN" altLang="en-US" dirty="0"/>
              <a:t>对象返回。然后将这些信息封装到</a:t>
            </a:r>
            <a:r>
              <a:rPr lang="en-US" altLang="zh-CN" dirty="0"/>
              <a:t>Authentication</a:t>
            </a:r>
            <a:r>
              <a:rPr lang="zh-CN" altLang="en-US" dirty="0"/>
              <a:t>对象中。</a:t>
            </a:r>
          </a:p>
        </p:txBody>
      </p:sp>
    </p:spTree>
    <p:extLst>
      <p:ext uri="{BB962C8B-B14F-4D97-AF65-F5344CB8AC3E}">
        <p14:creationId xmlns:p14="http://schemas.microsoft.com/office/powerpoint/2010/main" val="248068910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8131</TotalTime>
  <Words>678</Words>
  <Application>Microsoft Office PowerPoint</Application>
  <PresentationFormat>Widescreen</PresentationFormat>
  <Paragraphs>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Avenir Book Oblique</vt:lpstr>
      <vt:lpstr>微软雅黑</vt:lpstr>
      <vt:lpstr>Arial</vt:lpstr>
      <vt:lpstr>Calibri</vt:lpstr>
      <vt:lpstr>Calibri Light</vt:lpstr>
      <vt:lpstr>Century Gothic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红蓝商务</dc:title>
  <dc:creator>第一PPT</dc:creator>
  <cp:keywords>www.1ppt.com</cp:keywords>
  <dc:description>www.1ppt.com</dc:description>
  <cp:lastModifiedBy>Marvin Yuan</cp:lastModifiedBy>
  <cp:revision>729</cp:revision>
  <dcterms:created xsi:type="dcterms:W3CDTF">2017-08-18T03:02:00Z</dcterms:created>
  <dcterms:modified xsi:type="dcterms:W3CDTF">2023-02-06T02:05:36Z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