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dirty="0" err="1" smtClean="0"/>
              <a:t>PowerCo</a:t>
            </a:r>
            <a:r>
              <a:rPr lang="en-US" dirty="0" smtClean="0"/>
              <a:t>:</a:t>
            </a:r>
          </a:p>
          <a:p>
            <a:r>
              <a:rPr lang="en-GB" dirty="0" smtClean="0"/>
              <a:t>Identify drivers of increasing SME customer </a:t>
            </a:r>
            <a:r>
              <a:rPr lang="en-GB" dirty="0"/>
              <a:t>defections </a:t>
            </a:r>
            <a:endParaRPr lang="en-GB" dirty="0" smtClean="0"/>
          </a:p>
          <a:p>
            <a:r>
              <a:rPr lang="en-GB" dirty="0" smtClean="0"/>
              <a:t>Devise </a:t>
            </a:r>
            <a:r>
              <a:rPr lang="en-GB" dirty="0"/>
              <a:t>and implement a strategy to counter </a:t>
            </a:r>
            <a:r>
              <a:rPr lang="en-GB" dirty="0" smtClean="0"/>
              <a:t>the churn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81000"/>
            <a:ext cx="5791200" cy="762000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4800600"/>
          </a:xfrm>
        </p:spPr>
        <p:txBody>
          <a:bodyPr>
            <a:normAutofit/>
          </a:bodyPr>
          <a:lstStyle/>
          <a:p>
            <a:r>
              <a:rPr lang="en-US" sz="2200" dirty="0"/>
              <a:t>Statistical </a:t>
            </a:r>
            <a:r>
              <a:rPr lang="en-US" sz="2200" dirty="0" smtClean="0"/>
              <a:t>modeling </a:t>
            </a:r>
            <a:r>
              <a:rPr lang="en-US" sz="2200" dirty="0"/>
              <a:t>vs. </a:t>
            </a:r>
            <a:r>
              <a:rPr lang="en-US" sz="2200" dirty="0" smtClean="0"/>
              <a:t>machine learning</a:t>
            </a:r>
          </a:p>
          <a:p>
            <a:r>
              <a:rPr lang="en-US" sz="2200" dirty="0" smtClean="0"/>
              <a:t>Decision Trees</a:t>
            </a:r>
          </a:p>
          <a:p>
            <a:r>
              <a:rPr lang="en-US" sz="2200" dirty="0"/>
              <a:t>G</a:t>
            </a:r>
            <a:r>
              <a:rPr lang="en-US" sz="2200" dirty="0" smtClean="0"/>
              <a:t>radient boosted decision trees</a:t>
            </a:r>
          </a:p>
          <a:p>
            <a:r>
              <a:rPr lang="en-US" sz="2200" dirty="0"/>
              <a:t>R</a:t>
            </a:r>
            <a:r>
              <a:rPr lang="en-US" sz="2200" dirty="0" smtClean="0"/>
              <a:t>andom Forest</a:t>
            </a:r>
            <a:endParaRPr lang="en-US" sz="2200" dirty="0"/>
          </a:p>
          <a:p>
            <a:r>
              <a:rPr lang="en-US" sz="2200" dirty="0" smtClean="0"/>
              <a:t>Ensemble models</a:t>
            </a:r>
          </a:p>
          <a:p>
            <a:r>
              <a:rPr lang="en-US" sz="2200" dirty="0" smtClean="0"/>
              <a:t>Advantages and disadvantages of machine learning models</a:t>
            </a:r>
          </a:p>
          <a:p>
            <a:r>
              <a:rPr lang="en-US" sz="2200" dirty="0" smtClean="0"/>
              <a:t>Overfitting</a:t>
            </a:r>
          </a:p>
          <a:p>
            <a:r>
              <a:rPr lang="en-US" sz="2200" dirty="0" smtClean="0"/>
              <a:t>Machine learning models by Advanced Analytics</a:t>
            </a:r>
          </a:p>
          <a:p>
            <a:r>
              <a:rPr lang="en-US" sz="2200" dirty="0" smtClean="0"/>
              <a:t>Preliminary Results</a:t>
            </a:r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400" b="1" dirty="0" smtClean="0"/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6771090" cy="64110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Statistical Modeling vs.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1" y="1524000"/>
            <a:ext cx="4191000" cy="44389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Statistical Modeling</a:t>
            </a:r>
          </a:p>
          <a:p>
            <a:pPr marL="230188" indent="-230188">
              <a:spcBef>
                <a:spcPts val="1200"/>
              </a:spcBef>
            </a:pPr>
            <a:r>
              <a:rPr lang="en-US" sz="1800" dirty="0" smtClean="0"/>
              <a:t>Model can be formally expressed in simple mathematical equations (parametric models)</a:t>
            </a:r>
          </a:p>
          <a:p>
            <a:pPr marL="230188" indent="-230188"/>
            <a:endParaRPr lang="en-US" sz="1800" dirty="0"/>
          </a:p>
          <a:p>
            <a:pPr marL="230188" indent="-230188"/>
            <a:r>
              <a:rPr lang="en-US" sz="1800" dirty="0" smtClean="0"/>
              <a:t>Insight into the </a:t>
            </a:r>
            <a:r>
              <a:rPr lang="en-US" sz="1800" dirty="0"/>
              <a:t>process that generated the </a:t>
            </a:r>
            <a:r>
              <a:rPr lang="en-US" sz="1800" dirty="0" smtClean="0"/>
              <a:t>data (e.g</a:t>
            </a:r>
            <a:r>
              <a:rPr lang="en-US" sz="1800" dirty="0"/>
              <a:t>. loss </a:t>
            </a:r>
            <a:r>
              <a:rPr lang="en-US" sz="1800" dirty="0" smtClean="0"/>
              <a:t>frequency as Poisson process)</a:t>
            </a:r>
            <a:endParaRPr lang="en-US" sz="1800" dirty="0"/>
          </a:p>
          <a:p>
            <a:pPr marL="230188" indent="-230188"/>
            <a:endParaRPr lang="en-US" sz="1800" dirty="0" smtClean="0"/>
          </a:p>
          <a:p>
            <a:pPr marL="230188" indent="-230188"/>
            <a:r>
              <a:rPr lang="en-US" sz="1800" dirty="0" smtClean="0"/>
              <a:t>Relies </a:t>
            </a:r>
            <a:r>
              <a:rPr lang="en-US" sz="1800" dirty="0"/>
              <a:t>on the user to select which explanatory variables should appear in the model, and what degree of smoothing/grouping should take </a:t>
            </a:r>
            <a:r>
              <a:rPr lang="en-US" sz="1800" dirty="0" smtClean="0"/>
              <a:t>place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1524000"/>
            <a:ext cx="4504037" cy="44389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Machine Learning</a:t>
            </a:r>
          </a:p>
          <a:p>
            <a:pPr marL="342900" indent="-230188" defTabSz="457200">
              <a:buClrTx/>
              <a:buFont typeface="Arial"/>
              <a:buChar char="•"/>
            </a:pPr>
            <a:r>
              <a:rPr lang="en-US" sz="1800" dirty="0" smtClean="0">
                <a:solidFill>
                  <a:srgbClr val="595959"/>
                </a:solidFill>
                <a:latin typeface="Arial"/>
                <a:cs typeface="Arial"/>
              </a:rPr>
              <a:t>Applies an algorithmic approach instead of a parametric model approach</a:t>
            </a:r>
          </a:p>
          <a:p>
            <a:pPr marL="342900" indent="-230188" defTabSz="457200">
              <a:spcBef>
                <a:spcPct val="20000"/>
              </a:spcBef>
              <a:buClrTx/>
              <a:buFont typeface="Arial"/>
              <a:buChar char="•"/>
            </a:pP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indent="-230188" defTabSz="457200">
              <a:spcBef>
                <a:spcPct val="20000"/>
              </a:spcBef>
              <a:buClrTx/>
              <a:buFont typeface="Arial"/>
              <a:buChar char="•"/>
            </a:pPr>
            <a:r>
              <a:rPr lang="en-US" sz="1800" dirty="0" smtClean="0">
                <a:solidFill>
                  <a:srgbClr val="595959"/>
                </a:solidFill>
                <a:latin typeface="Arial"/>
                <a:cs typeface="Arial"/>
              </a:rPr>
              <a:t>Focus is on accurate prediction</a:t>
            </a: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indent="-230188" defTabSz="457200">
              <a:spcBef>
                <a:spcPct val="20000"/>
              </a:spcBef>
              <a:buClrTx/>
              <a:buFont typeface="Arial"/>
              <a:buChar char="•"/>
            </a:pP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indent="-230188" defTabSz="457200">
              <a:spcBef>
                <a:spcPct val="20000"/>
              </a:spcBef>
              <a:buClrTx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Model complexity is determined in an automated </a:t>
            </a:r>
            <a:r>
              <a:rPr lang="en-US" sz="1800" dirty="0" smtClean="0">
                <a:solidFill>
                  <a:srgbClr val="595959"/>
                </a:solidFill>
                <a:latin typeface="Arial"/>
                <a:cs typeface="Arial"/>
              </a:rPr>
              <a:t>way</a:t>
            </a: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0" indent="0" defTabSz="457200">
              <a:spcBef>
                <a:spcPct val="20000"/>
              </a:spcBef>
              <a:buClrTx/>
              <a:buNone/>
            </a:pPr>
            <a:endParaRPr lang="en-US" sz="1800" dirty="0" smtClean="0">
              <a:solidFill>
                <a:srgbClr val="59595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2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Machine Learning Techniques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r>
              <a:rPr lang="en-US" sz="2200" dirty="0" smtClean="0"/>
              <a:t>Decision Trees</a:t>
            </a:r>
          </a:p>
          <a:p>
            <a:r>
              <a:rPr lang="en-US" sz="2200" dirty="0" smtClean="0"/>
              <a:t>Ensemble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Gradient Boosted </a:t>
            </a:r>
            <a:r>
              <a:rPr lang="en-US" sz="1800" dirty="0"/>
              <a:t>D</a:t>
            </a:r>
            <a:r>
              <a:rPr lang="en-US" sz="1800" dirty="0" smtClean="0"/>
              <a:t>ecision </a:t>
            </a:r>
            <a:r>
              <a:rPr lang="en-US" sz="1800" dirty="0"/>
              <a:t>T</a:t>
            </a:r>
            <a:r>
              <a:rPr lang="en-US" sz="1800" dirty="0" smtClean="0"/>
              <a:t>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Random Forest</a:t>
            </a:r>
          </a:p>
          <a:p>
            <a:r>
              <a:rPr lang="en-US" sz="2200" dirty="0"/>
              <a:t>Ensemble Models</a:t>
            </a:r>
          </a:p>
          <a:p>
            <a:r>
              <a:rPr lang="en-US" sz="2200" dirty="0" smtClean="0"/>
              <a:t>Neural Networks</a:t>
            </a:r>
          </a:p>
          <a:p>
            <a:r>
              <a:rPr lang="en-US" sz="2200" dirty="0" smtClean="0"/>
              <a:t>Support Vector Machines</a:t>
            </a:r>
          </a:p>
          <a:p>
            <a:r>
              <a:rPr lang="en-US" sz="2200" dirty="0" smtClean="0"/>
              <a:t>Naïve Bayes</a:t>
            </a:r>
          </a:p>
          <a:p>
            <a:r>
              <a:rPr lang="en-US" sz="2200" dirty="0" smtClean="0"/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1366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910" y="381000"/>
            <a:ext cx="6771090" cy="6411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Decision Trees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Example Decision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83" y="1966544"/>
            <a:ext cx="3809999" cy="285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r>
              <a:rPr lang="en-US" sz="2200" dirty="0" smtClean="0"/>
              <a:t>Example: predict gender using height and weight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282" y="5029200"/>
            <a:ext cx="533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Decision Tree Coding</a:t>
            </a:r>
          </a:p>
          <a:p>
            <a:r>
              <a:rPr lang="en-US" sz="1600" dirty="0" smtClean="0"/>
              <a:t>If Height </a:t>
            </a:r>
            <a:r>
              <a:rPr lang="en-US" sz="1600" dirty="0"/>
              <a:t>&gt; 180 cm Then Male</a:t>
            </a:r>
          </a:p>
          <a:p>
            <a:r>
              <a:rPr lang="en-US" sz="1600" dirty="0"/>
              <a:t>If Height &lt;= 180 cm AND Weight &gt; 80 kg Then Male</a:t>
            </a:r>
          </a:p>
          <a:p>
            <a:r>
              <a:rPr lang="en-US" sz="1600" dirty="0"/>
              <a:t>If Height &lt;= 180 cm AND Weight &lt;= 80 kg Then Female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4560585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Source:  </a:t>
            </a:r>
            <a:r>
              <a:rPr lang="en-US" sz="1100" dirty="0" smtClean="0"/>
              <a:t>http</a:t>
            </a:r>
            <a:r>
              <a:rPr lang="en-US" sz="1100" dirty="0"/>
              <a:t>://machinelearningmastery.com</a:t>
            </a:r>
          </a:p>
        </p:txBody>
      </p:sp>
    </p:spTree>
    <p:extLst>
      <p:ext uri="{BB962C8B-B14F-4D97-AF65-F5344CB8AC3E}">
        <p14:creationId xmlns:p14="http://schemas.microsoft.com/office/powerpoint/2010/main" val="173725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910" y="381000"/>
            <a:ext cx="6771090" cy="6411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Pros/Cons of Decision Trees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52599"/>
            <a:ext cx="8305800" cy="448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base">
              <a:lnSpc>
                <a:spcPct val="80000"/>
              </a:lnSpc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Advantages:</a:t>
            </a:r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Easy to interpret and visualize</a:t>
            </a:r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Fast and easy to build</a:t>
            </a:r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Catches interaction effects</a:t>
            </a:r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 fontAlgn="base">
              <a:lnSpc>
                <a:spcPct val="80000"/>
              </a:lnSpc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Disadvantages: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Prediction accuracy can range from good to poor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Can easily overfit the data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Predicts well on the data it trained on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Predicts poorly on new data 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2400" dirty="0" smtClean="0"/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16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Ensemble Trees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sz="2200" dirty="0" smtClean="0"/>
              <a:t>The prediction accuracy of a single decision tree can be improved by combining the predictions of many decision trees i.e. ensemble trees</a:t>
            </a:r>
          </a:p>
          <a:p>
            <a:r>
              <a:rPr lang="en-US" sz="2200" dirty="0" smtClean="0"/>
              <a:t>Why does this work?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ncorporate the diversity of different predictions to create the best of all predictions (wisdom </a:t>
            </a:r>
            <a:r>
              <a:rPr lang="en-US" sz="1800" dirty="0"/>
              <a:t>of </a:t>
            </a:r>
            <a:r>
              <a:rPr lang="en-US" sz="1800" dirty="0" smtClean="0"/>
              <a:t>crowds)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Ensemble Tree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Gradient Boosted Decision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969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174" y="457200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Gradient Boosted Decision Trees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691" y="1524000"/>
            <a:ext cx="7859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Long sequence of continuously improving decision trees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nodes and the split of the next tree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tries to correct the imperfections (residuals) 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previous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Final prediction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 weighted average or majority vote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all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trees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5691" y="3117131"/>
            <a:ext cx="7859842" cy="1279037"/>
            <a:chOff x="605691" y="2955354"/>
            <a:chExt cx="7859842" cy="1279037"/>
          </a:xfrm>
        </p:grpSpPr>
        <p:grpSp>
          <p:nvGrpSpPr>
            <p:cNvPr id="19" name="Group 286"/>
            <p:cNvGrpSpPr/>
            <p:nvPr/>
          </p:nvGrpSpPr>
          <p:grpSpPr>
            <a:xfrm>
              <a:off x="605691" y="2956351"/>
              <a:ext cx="858802" cy="1004297"/>
              <a:chOff x="762000" y="2819400"/>
              <a:chExt cx="762000" cy="609600"/>
            </a:xfrm>
            <a:solidFill>
              <a:srgbClr val="01547C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1021404" y="28194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875489" y="30480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762000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956553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67319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361872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6" name="Straight Connector 205"/>
              <p:cNvCxnSpPr>
                <a:stCxn id="200" idx="2"/>
                <a:endCxn id="201" idx="0"/>
              </p:cNvCxnSpPr>
              <p:nvPr/>
            </p:nvCxnSpPr>
            <p:spPr>
              <a:xfrm flipH="1">
                <a:off x="997085" y="29527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Straight Connector 206"/>
              <p:cNvCxnSpPr>
                <a:stCxn id="212" idx="0"/>
                <a:endCxn id="200" idx="2"/>
              </p:cNvCxnSpPr>
              <p:nvPr/>
            </p:nvCxnSpPr>
            <p:spPr>
              <a:xfrm flipH="1" flipV="1">
                <a:off x="1143000" y="29527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Straight Connector 207"/>
              <p:cNvCxnSpPr>
                <a:stCxn id="201" idx="2"/>
                <a:endCxn id="202" idx="0"/>
              </p:cNvCxnSpPr>
              <p:nvPr/>
            </p:nvCxnSpPr>
            <p:spPr>
              <a:xfrm flipH="1">
                <a:off x="843064" y="31813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Straight Connector 208"/>
              <p:cNvCxnSpPr>
                <a:stCxn id="201" idx="2"/>
                <a:endCxn id="203" idx="0"/>
              </p:cNvCxnSpPr>
              <p:nvPr/>
            </p:nvCxnSpPr>
            <p:spPr>
              <a:xfrm>
                <a:off x="997085" y="31813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Straight Connector 209"/>
              <p:cNvCxnSpPr>
                <a:stCxn id="212" idx="2"/>
                <a:endCxn id="204" idx="0"/>
              </p:cNvCxnSpPr>
              <p:nvPr/>
            </p:nvCxnSpPr>
            <p:spPr>
              <a:xfrm flipH="1">
                <a:off x="1248383" y="31813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Straight Connector 210"/>
              <p:cNvCxnSpPr>
                <a:stCxn id="212" idx="2"/>
                <a:endCxn id="205" idx="0"/>
              </p:cNvCxnSpPr>
              <p:nvPr/>
            </p:nvCxnSpPr>
            <p:spPr>
              <a:xfrm>
                <a:off x="1288915" y="31813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2" name="Rectangle 211"/>
              <p:cNvSpPr/>
              <p:nvPr/>
            </p:nvSpPr>
            <p:spPr>
              <a:xfrm>
                <a:off x="1167319" y="30480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464493" y="3174826"/>
              <a:ext cx="55367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000" i="1" dirty="0">
                  <a:latin typeface="Arial" pitchFamily="34" charset="0"/>
                  <a:cs typeface="Arial" pitchFamily="34" charset="0"/>
                </a:rPr>
                <a:t>residual</a:t>
              </a:r>
              <a:r>
                <a:rPr lang="en-US" sz="1000" i="1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66662" y="3191266"/>
              <a:ext cx="686157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000" i="1" dirty="0">
                  <a:latin typeface="Arial" pitchFamily="34" charset="0"/>
                  <a:cs typeface="Arial" pitchFamily="34" charset="0"/>
                </a:rPr>
                <a:t>residual</a:t>
              </a:r>
              <a:r>
                <a:rPr lang="en-US" sz="1000" i="1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40559" y="3204459"/>
              <a:ext cx="67239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000" i="1" dirty="0">
                  <a:latin typeface="Arial" pitchFamily="34" charset="0"/>
                  <a:cs typeface="Arial" pitchFamily="34" charset="0"/>
                </a:rPr>
                <a:t>Saturation</a:t>
              </a:r>
              <a:endParaRPr lang="en-US" sz="10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304"/>
            <p:cNvGrpSpPr/>
            <p:nvPr/>
          </p:nvGrpSpPr>
          <p:grpSpPr>
            <a:xfrm>
              <a:off x="1947015" y="2956351"/>
              <a:ext cx="858802" cy="1004297"/>
              <a:chOff x="2057400" y="2819400"/>
              <a:chExt cx="762000" cy="609600"/>
            </a:xfrm>
            <a:solidFill>
              <a:srgbClr val="01547C"/>
            </a:solidFill>
          </p:grpSpPr>
          <p:sp>
            <p:nvSpPr>
              <p:cNvPr id="187" name="Rectangle 186"/>
              <p:cNvSpPr/>
              <p:nvPr/>
            </p:nvSpPr>
            <p:spPr>
              <a:xfrm>
                <a:off x="2316804" y="28194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170889" y="30480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057400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251953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462719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657272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3" name="Straight Connector 192"/>
              <p:cNvCxnSpPr>
                <a:stCxn id="187" idx="2"/>
                <a:endCxn id="188" idx="0"/>
              </p:cNvCxnSpPr>
              <p:nvPr/>
            </p:nvCxnSpPr>
            <p:spPr>
              <a:xfrm flipH="1">
                <a:off x="2292485" y="29527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Straight Connector 193"/>
              <p:cNvCxnSpPr>
                <a:stCxn id="199" idx="0"/>
                <a:endCxn id="187" idx="2"/>
              </p:cNvCxnSpPr>
              <p:nvPr/>
            </p:nvCxnSpPr>
            <p:spPr>
              <a:xfrm flipH="1" flipV="1">
                <a:off x="2438400" y="29527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>
                <a:stCxn id="188" idx="2"/>
                <a:endCxn id="189" idx="0"/>
              </p:cNvCxnSpPr>
              <p:nvPr/>
            </p:nvCxnSpPr>
            <p:spPr>
              <a:xfrm flipH="1">
                <a:off x="2138464" y="31813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>
                <a:stCxn id="188" idx="2"/>
                <a:endCxn id="190" idx="0"/>
              </p:cNvCxnSpPr>
              <p:nvPr/>
            </p:nvCxnSpPr>
            <p:spPr>
              <a:xfrm>
                <a:off x="2292485" y="31813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7" name="Straight Connector 196"/>
              <p:cNvCxnSpPr>
                <a:stCxn id="199" idx="2"/>
                <a:endCxn id="191" idx="0"/>
              </p:cNvCxnSpPr>
              <p:nvPr/>
            </p:nvCxnSpPr>
            <p:spPr>
              <a:xfrm flipH="1">
                <a:off x="2543783" y="31813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8" name="Straight Connector 197"/>
              <p:cNvCxnSpPr>
                <a:stCxn id="199" idx="2"/>
                <a:endCxn id="192" idx="0"/>
              </p:cNvCxnSpPr>
              <p:nvPr/>
            </p:nvCxnSpPr>
            <p:spPr>
              <a:xfrm>
                <a:off x="2584315" y="31813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9" name="Rectangle 198"/>
              <p:cNvSpPr/>
              <p:nvPr/>
            </p:nvSpPr>
            <p:spPr>
              <a:xfrm>
                <a:off x="2462719" y="30480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305"/>
            <p:cNvGrpSpPr/>
            <p:nvPr/>
          </p:nvGrpSpPr>
          <p:grpSpPr>
            <a:xfrm>
              <a:off x="3349197" y="2956351"/>
              <a:ext cx="858802" cy="1004297"/>
              <a:chOff x="3276600" y="2819400"/>
              <a:chExt cx="762000" cy="609600"/>
            </a:xfrm>
            <a:solidFill>
              <a:srgbClr val="01547C"/>
            </a:solidFill>
          </p:grpSpPr>
          <p:sp>
            <p:nvSpPr>
              <p:cNvPr id="174" name="Rectangle 173"/>
              <p:cNvSpPr/>
              <p:nvPr/>
            </p:nvSpPr>
            <p:spPr>
              <a:xfrm>
                <a:off x="3536004" y="28194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390089" y="30480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3276600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71153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681919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876472" y="32956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80" name="Straight Connector 179"/>
              <p:cNvCxnSpPr>
                <a:stCxn id="174" idx="2"/>
                <a:endCxn id="175" idx="0"/>
              </p:cNvCxnSpPr>
              <p:nvPr/>
            </p:nvCxnSpPr>
            <p:spPr>
              <a:xfrm flipH="1">
                <a:off x="3511685" y="29527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>
                <a:stCxn id="186" idx="0"/>
                <a:endCxn id="174" idx="2"/>
              </p:cNvCxnSpPr>
              <p:nvPr/>
            </p:nvCxnSpPr>
            <p:spPr>
              <a:xfrm flipH="1" flipV="1">
                <a:off x="3657600" y="29527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>
                <a:stCxn id="175" idx="2"/>
                <a:endCxn id="176" idx="0"/>
              </p:cNvCxnSpPr>
              <p:nvPr/>
            </p:nvCxnSpPr>
            <p:spPr>
              <a:xfrm flipH="1">
                <a:off x="3357664" y="31813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Straight Connector 182"/>
              <p:cNvCxnSpPr>
                <a:stCxn id="175" idx="2"/>
                <a:endCxn id="177" idx="0"/>
              </p:cNvCxnSpPr>
              <p:nvPr/>
            </p:nvCxnSpPr>
            <p:spPr>
              <a:xfrm>
                <a:off x="3511685" y="31813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/>
              <p:cNvCxnSpPr>
                <a:stCxn id="186" idx="2"/>
                <a:endCxn id="178" idx="0"/>
              </p:cNvCxnSpPr>
              <p:nvPr/>
            </p:nvCxnSpPr>
            <p:spPr>
              <a:xfrm flipH="1">
                <a:off x="3762983" y="31813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Straight Connector 184"/>
              <p:cNvCxnSpPr>
                <a:stCxn id="186" idx="2"/>
                <a:endCxn id="179" idx="0"/>
              </p:cNvCxnSpPr>
              <p:nvPr/>
            </p:nvCxnSpPr>
            <p:spPr>
              <a:xfrm>
                <a:off x="3803515" y="31813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6" name="Rectangle 185"/>
              <p:cNvSpPr/>
              <p:nvPr/>
            </p:nvSpPr>
            <p:spPr>
              <a:xfrm>
                <a:off x="3681919" y="30480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" name="Group 306"/>
            <p:cNvGrpSpPr/>
            <p:nvPr/>
          </p:nvGrpSpPr>
          <p:grpSpPr>
            <a:xfrm>
              <a:off x="4724610" y="2955354"/>
              <a:ext cx="858802" cy="1004297"/>
              <a:chOff x="2743200" y="3886200"/>
              <a:chExt cx="762000" cy="609600"/>
            </a:xfrm>
            <a:solidFill>
              <a:srgbClr val="01547C"/>
            </a:solidFill>
          </p:grpSpPr>
          <p:sp>
            <p:nvSpPr>
              <p:cNvPr id="161" name="Rectangle 160"/>
              <p:cNvSpPr/>
              <p:nvPr/>
            </p:nvSpPr>
            <p:spPr>
              <a:xfrm>
                <a:off x="3002604" y="38862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856689" y="41148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743200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937753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148519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343072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7" name="Straight Connector 166"/>
              <p:cNvCxnSpPr>
                <a:stCxn id="161" idx="2"/>
                <a:endCxn id="162" idx="0"/>
              </p:cNvCxnSpPr>
              <p:nvPr/>
            </p:nvCxnSpPr>
            <p:spPr>
              <a:xfrm flipH="1">
                <a:off x="2978285" y="40195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>
                <a:stCxn id="173" idx="0"/>
                <a:endCxn id="161" idx="2"/>
              </p:cNvCxnSpPr>
              <p:nvPr/>
            </p:nvCxnSpPr>
            <p:spPr>
              <a:xfrm flipH="1" flipV="1">
                <a:off x="3124200" y="40195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9" name="Straight Connector 168"/>
              <p:cNvCxnSpPr>
                <a:stCxn id="162" idx="2"/>
                <a:endCxn id="163" idx="0"/>
              </p:cNvCxnSpPr>
              <p:nvPr/>
            </p:nvCxnSpPr>
            <p:spPr>
              <a:xfrm flipH="1">
                <a:off x="2824264" y="42481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Straight Connector 169"/>
              <p:cNvCxnSpPr>
                <a:stCxn id="162" idx="2"/>
                <a:endCxn id="164" idx="0"/>
              </p:cNvCxnSpPr>
              <p:nvPr/>
            </p:nvCxnSpPr>
            <p:spPr>
              <a:xfrm>
                <a:off x="2978285" y="42481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Straight Connector 170"/>
              <p:cNvCxnSpPr>
                <a:stCxn id="173" idx="2"/>
                <a:endCxn id="165" idx="0"/>
              </p:cNvCxnSpPr>
              <p:nvPr/>
            </p:nvCxnSpPr>
            <p:spPr>
              <a:xfrm flipH="1">
                <a:off x="3229583" y="42481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/>
              <p:cNvCxnSpPr>
                <a:stCxn id="173" idx="2"/>
                <a:endCxn id="166" idx="0"/>
              </p:cNvCxnSpPr>
              <p:nvPr/>
            </p:nvCxnSpPr>
            <p:spPr>
              <a:xfrm>
                <a:off x="3270115" y="42481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3148519" y="41148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307"/>
            <p:cNvGrpSpPr/>
            <p:nvPr/>
          </p:nvGrpSpPr>
          <p:grpSpPr>
            <a:xfrm>
              <a:off x="6061457" y="2955354"/>
              <a:ext cx="858802" cy="1004297"/>
              <a:chOff x="1295400" y="3886200"/>
              <a:chExt cx="762000" cy="609600"/>
            </a:xfrm>
            <a:solidFill>
              <a:srgbClr val="01547C"/>
            </a:solidFill>
          </p:grpSpPr>
          <p:sp>
            <p:nvSpPr>
              <p:cNvPr id="148" name="Rectangle 147"/>
              <p:cNvSpPr/>
              <p:nvPr/>
            </p:nvSpPr>
            <p:spPr>
              <a:xfrm>
                <a:off x="1554804" y="38862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408889" y="41148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295400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489953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700719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895272" y="43624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4" name="Straight Connector 153"/>
              <p:cNvCxnSpPr>
                <a:stCxn id="148" idx="2"/>
                <a:endCxn id="149" idx="0"/>
              </p:cNvCxnSpPr>
              <p:nvPr/>
            </p:nvCxnSpPr>
            <p:spPr>
              <a:xfrm flipH="1">
                <a:off x="1530485" y="40195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5" name="Straight Connector 154"/>
              <p:cNvCxnSpPr>
                <a:stCxn id="160" idx="0"/>
                <a:endCxn id="148" idx="2"/>
              </p:cNvCxnSpPr>
              <p:nvPr/>
            </p:nvCxnSpPr>
            <p:spPr>
              <a:xfrm flipH="1" flipV="1">
                <a:off x="1676400" y="40195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Straight Connector 155"/>
              <p:cNvCxnSpPr>
                <a:stCxn id="149" idx="2"/>
                <a:endCxn id="150" idx="0"/>
              </p:cNvCxnSpPr>
              <p:nvPr/>
            </p:nvCxnSpPr>
            <p:spPr>
              <a:xfrm flipH="1">
                <a:off x="1376464" y="42481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>
                <a:stCxn id="149" idx="2"/>
                <a:endCxn id="151" idx="0"/>
              </p:cNvCxnSpPr>
              <p:nvPr/>
            </p:nvCxnSpPr>
            <p:spPr>
              <a:xfrm>
                <a:off x="1530485" y="42481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>
                <a:stCxn id="160" idx="2"/>
                <a:endCxn id="152" idx="0"/>
              </p:cNvCxnSpPr>
              <p:nvPr/>
            </p:nvCxnSpPr>
            <p:spPr>
              <a:xfrm flipH="1">
                <a:off x="1781783" y="42481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Straight Connector 158"/>
              <p:cNvCxnSpPr>
                <a:stCxn id="160" idx="2"/>
                <a:endCxn id="153" idx="0"/>
              </p:cNvCxnSpPr>
              <p:nvPr/>
            </p:nvCxnSpPr>
            <p:spPr>
              <a:xfrm>
                <a:off x="1822315" y="42481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1700719" y="41148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7" name="Group 308"/>
            <p:cNvGrpSpPr/>
            <p:nvPr/>
          </p:nvGrpSpPr>
          <p:grpSpPr>
            <a:xfrm>
              <a:off x="7434970" y="2955354"/>
              <a:ext cx="858802" cy="1004297"/>
              <a:chOff x="2171700" y="4914900"/>
              <a:chExt cx="762000" cy="609600"/>
            </a:xfrm>
            <a:solidFill>
              <a:srgbClr val="01547C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2431104" y="49149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285189" y="51435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171700" y="53911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366253" y="53911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577019" y="53911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771572" y="5391150"/>
                <a:ext cx="162128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1" name="Straight Connector 140"/>
              <p:cNvCxnSpPr>
                <a:stCxn id="135" idx="2"/>
                <a:endCxn id="136" idx="0"/>
              </p:cNvCxnSpPr>
              <p:nvPr/>
            </p:nvCxnSpPr>
            <p:spPr>
              <a:xfrm flipH="1">
                <a:off x="2406785" y="50482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Straight Connector 141"/>
              <p:cNvCxnSpPr>
                <a:stCxn id="147" idx="0"/>
                <a:endCxn id="135" idx="2"/>
              </p:cNvCxnSpPr>
              <p:nvPr/>
            </p:nvCxnSpPr>
            <p:spPr>
              <a:xfrm flipH="1" flipV="1">
                <a:off x="2552700" y="5048250"/>
                <a:ext cx="145915" cy="9525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/>
              <p:cNvCxnSpPr>
                <a:stCxn id="136" idx="2"/>
                <a:endCxn id="137" idx="0"/>
              </p:cNvCxnSpPr>
              <p:nvPr/>
            </p:nvCxnSpPr>
            <p:spPr>
              <a:xfrm flipH="1">
                <a:off x="2252764" y="52768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Straight Connector 143"/>
              <p:cNvCxnSpPr>
                <a:stCxn id="136" idx="2"/>
                <a:endCxn id="138" idx="0"/>
              </p:cNvCxnSpPr>
              <p:nvPr/>
            </p:nvCxnSpPr>
            <p:spPr>
              <a:xfrm>
                <a:off x="2406785" y="52768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5" name="Straight Connector 144"/>
              <p:cNvCxnSpPr>
                <a:stCxn id="147" idx="2"/>
                <a:endCxn id="139" idx="0"/>
              </p:cNvCxnSpPr>
              <p:nvPr/>
            </p:nvCxnSpPr>
            <p:spPr>
              <a:xfrm flipH="1">
                <a:off x="2658083" y="5276850"/>
                <a:ext cx="40532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/>
              <p:cNvCxnSpPr>
                <a:stCxn id="147" idx="2"/>
                <a:endCxn id="140" idx="0"/>
              </p:cNvCxnSpPr>
              <p:nvPr/>
            </p:nvCxnSpPr>
            <p:spPr>
              <a:xfrm>
                <a:off x="2698615" y="5276850"/>
                <a:ext cx="154021" cy="114300"/>
              </a:xfrm>
              <a:prstGeom prst="line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2577019" y="5143500"/>
                <a:ext cx="243191" cy="133350"/>
              </a:xfrm>
              <a:prstGeom prst="rect">
                <a:avLst/>
              </a:prstGeom>
              <a:grpFill/>
              <a:ln>
                <a:solidFill>
                  <a:srgbClr val="0023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>
              <a:stCxn id="212" idx="3"/>
              <a:endCxn id="188" idx="1"/>
            </p:cNvCxnSpPr>
            <p:nvPr/>
          </p:nvCxnSpPr>
          <p:spPr>
            <a:xfrm>
              <a:off x="1336585" y="3442807"/>
              <a:ext cx="738336" cy="0"/>
            </a:xfrm>
            <a:prstGeom prst="straightConnector1">
              <a:avLst/>
            </a:prstGeom>
            <a:ln w="15875">
              <a:solidFill>
                <a:srgbClr val="0023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99" idx="3"/>
              <a:endCxn id="175" idx="1"/>
            </p:cNvCxnSpPr>
            <p:nvPr/>
          </p:nvCxnSpPr>
          <p:spPr>
            <a:xfrm>
              <a:off x="2677909" y="3442807"/>
              <a:ext cx="799194" cy="0"/>
            </a:xfrm>
            <a:prstGeom prst="straightConnector1">
              <a:avLst/>
            </a:prstGeom>
            <a:ln w="15875">
              <a:solidFill>
                <a:srgbClr val="0023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hape 216"/>
            <p:cNvCxnSpPr>
              <a:stCxn id="186" idx="3"/>
              <a:endCxn id="162" idx="1"/>
            </p:cNvCxnSpPr>
            <p:nvPr/>
          </p:nvCxnSpPr>
          <p:spPr>
            <a:xfrm flipV="1">
              <a:off x="4080091" y="3441810"/>
              <a:ext cx="772425" cy="997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0023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3" idx="3"/>
              <a:endCxn id="149" idx="1"/>
            </p:cNvCxnSpPr>
            <p:nvPr/>
          </p:nvCxnSpPr>
          <p:spPr>
            <a:xfrm>
              <a:off x="5455504" y="3441810"/>
              <a:ext cx="733859" cy="0"/>
            </a:xfrm>
            <a:prstGeom prst="straightConnector1">
              <a:avLst/>
            </a:prstGeom>
            <a:ln w="15875">
              <a:solidFill>
                <a:srgbClr val="0023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60" idx="3"/>
              <a:endCxn id="136" idx="1"/>
            </p:cNvCxnSpPr>
            <p:nvPr/>
          </p:nvCxnSpPr>
          <p:spPr>
            <a:xfrm>
              <a:off x="6792351" y="3441810"/>
              <a:ext cx="770525" cy="127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rgbClr val="0023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24531" y="3174825"/>
              <a:ext cx="656790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000" i="1" dirty="0">
                  <a:latin typeface="Arial" pitchFamily="34" charset="0"/>
                  <a:cs typeface="Arial" pitchFamily="34" charset="0"/>
                </a:rPr>
                <a:t>residual</a:t>
              </a:r>
              <a:r>
                <a:rPr lang="en-US" sz="1000" i="1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02542" y="3174827"/>
              <a:ext cx="583534" cy="246221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000" i="1" dirty="0">
                  <a:latin typeface="Arial" pitchFamily="34" charset="0"/>
                  <a:cs typeface="Arial" pitchFamily="34" charset="0"/>
                </a:rPr>
                <a:t>residual</a:t>
              </a:r>
              <a:r>
                <a:rPr lang="en-US" sz="1000" i="1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6738" y="3988170"/>
              <a:ext cx="601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58062" y="3966841"/>
              <a:ext cx="601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31921" y="3982308"/>
              <a:ext cx="601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0959" y="3966841"/>
              <a:ext cx="601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5975" y="3988168"/>
              <a:ext cx="6011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63209" y="3959909"/>
              <a:ext cx="12023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 smtClean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 err="1" smtClean="0">
                  <a:latin typeface="Arial" pitchFamily="34" charset="0"/>
                  <a:cs typeface="Arial" pitchFamily="34" charset="0"/>
                </a:rPr>
                <a:t>n</a:t>
              </a:r>
              <a:endParaRPr lang="en-US" sz="1000" b="1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16419" y="4648200"/>
            <a:ext cx="3916463" cy="1631216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Response variable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of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Depth of tree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Learn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Number of variables per trees</a:t>
            </a:r>
          </a:p>
        </p:txBody>
      </p:sp>
    </p:spTree>
    <p:extLst>
      <p:ext uri="{BB962C8B-B14F-4D97-AF65-F5344CB8AC3E}">
        <p14:creationId xmlns:p14="http://schemas.microsoft.com/office/powerpoint/2010/main" val="4581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910" y="425698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Random Forest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9330" y="1447800"/>
            <a:ext cx="7861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Many independent decision trees (not sequential)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Each tree’s data set is a different variation of the original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Variation based on different subsamples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of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original variables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and observations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Final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prediction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 an average or majority vote of all trees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6400" y="3490472"/>
            <a:ext cx="3276600" cy="1631216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of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Number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variables per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Depth of tree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Minimum observations in leaf node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805505" y="3152264"/>
            <a:ext cx="4112794" cy="3309071"/>
            <a:chOff x="805505" y="3022199"/>
            <a:chExt cx="4112794" cy="3309071"/>
          </a:xfrm>
        </p:grpSpPr>
        <p:sp>
          <p:nvSpPr>
            <p:cNvPr id="45" name="TextBox 44"/>
            <p:cNvSpPr txBox="1"/>
            <p:nvPr/>
          </p:nvSpPr>
          <p:spPr>
            <a:xfrm flipH="1">
              <a:off x="2586288" y="4481763"/>
              <a:ext cx="421634" cy="246222"/>
            </a:xfrm>
            <a:prstGeom prst="rect">
              <a:avLst/>
            </a:prstGeom>
            <a:solidFill>
              <a:srgbClr val="01547C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latin typeface="Arial" pitchFamily="34" charset="0"/>
                  <a:cs typeface="Arial" pitchFamily="34" charset="0"/>
                </a:rPr>
                <a:t>RF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21810" y="3022200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5207" y="3266958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25628" y="3532112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847765" y="3532112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88413" y="3532112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10549" y="3532112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7" name="Straight Connector 56"/>
            <p:cNvCxnSpPr>
              <a:stCxn id="51" idx="2"/>
              <a:endCxn id="52" idx="0"/>
            </p:cNvCxnSpPr>
            <p:nvPr/>
          </p:nvCxnSpPr>
          <p:spPr>
            <a:xfrm flipH="1">
              <a:off x="1894043" y="3164975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Straight Connector 57"/>
            <p:cNvCxnSpPr>
              <a:stCxn id="63" idx="0"/>
              <a:endCxn id="51" idx="2"/>
            </p:cNvCxnSpPr>
            <p:nvPr/>
          </p:nvCxnSpPr>
          <p:spPr>
            <a:xfrm flipH="1" flipV="1">
              <a:off x="2060646" y="3164975"/>
              <a:ext cx="225839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Straight Connector 58"/>
            <p:cNvCxnSpPr>
              <a:stCxn id="52" idx="2"/>
              <a:endCxn id="53" idx="0"/>
            </p:cNvCxnSpPr>
            <p:nvPr/>
          </p:nvCxnSpPr>
          <p:spPr>
            <a:xfrm flipH="1">
              <a:off x="1718185" y="3409733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/>
            <p:cNvCxnSpPr>
              <a:stCxn id="52" idx="2"/>
              <a:endCxn id="54" idx="0"/>
            </p:cNvCxnSpPr>
            <p:nvPr/>
          </p:nvCxnSpPr>
          <p:spPr>
            <a:xfrm>
              <a:off x="1894043" y="3409733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/>
            <p:cNvCxnSpPr>
              <a:stCxn id="63" idx="2"/>
              <a:endCxn id="55" idx="0"/>
            </p:cNvCxnSpPr>
            <p:nvPr/>
          </p:nvCxnSpPr>
          <p:spPr>
            <a:xfrm flipH="1">
              <a:off x="2180970" y="3409733"/>
              <a:ext cx="105515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>
              <a:stCxn id="63" idx="2"/>
              <a:endCxn id="56" idx="0"/>
            </p:cNvCxnSpPr>
            <p:nvPr/>
          </p:nvCxnSpPr>
          <p:spPr>
            <a:xfrm>
              <a:off x="2286485" y="3409733"/>
              <a:ext cx="116621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2147649" y="3266958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19619" y="3022199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53017" y="3266957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23437" y="353211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5574" y="353211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86222" y="353211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08358" y="353211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Straight Connector 69"/>
            <p:cNvCxnSpPr>
              <a:stCxn id="64" idx="2"/>
              <a:endCxn id="65" idx="0"/>
            </p:cNvCxnSpPr>
            <p:nvPr/>
          </p:nvCxnSpPr>
          <p:spPr>
            <a:xfrm flipH="1">
              <a:off x="3491852" y="3164974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/>
            <p:cNvCxnSpPr>
              <a:stCxn id="76" idx="0"/>
              <a:endCxn id="64" idx="2"/>
            </p:cNvCxnSpPr>
            <p:nvPr/>
          </p:nvCxnSpPr>
          <p:spPr>
            <a:xfrm flipH="1" flipV="1">
              <a:off x="3658455" y="3164974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>
              <a:stCxn id="65" idx="2"/>
              <a:endCxn id="66" idx="0"/>
            </p:cNvCxnSpPr>
            <p:nvPr/>
          </p:nvCxnSpPr>
          <p:spPr>
            <a:xfrm flipH="1">
              <a:off x="3315994" y="3409732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>
              <a:stCxn id="65" idx="2"/>
              <a:endCxn id="67" idx="0"/>
            </p:cNvCxnSpPr>
            <p:nvPr/>
          </p:nvCxnSpPr>
          <p:spPr>
            <a:xfrm>
              <a:off x="3491852" y="3409732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>
              <a:stCxn id="76" idx="2"/>
              <a:endCxn id="68" idx="0"/>
            </p:cNvCxnSpPr>
            <p:nvPr/>
          </p:nvCxnSpPr>
          <p:spPr>
            <a:xfrm flipH="1">
              <a:off x="3778779" y="3409732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Connector 74"/>
            <p:cNvCxnSpPr>
              <a:stCxn id="76" idx="2"/>
              <a:endCxn id="69" idx="0"/>
            </p:cNvCxnSpPr>
            <p:nvPr/>
          </p:nvCxnSpPr>
          <p:spPr>
            <a:xfrm>
              <a:off x="3825057" y="3409732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686222" y="3266957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44446" y="4148179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77843" y="4392937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48264" y="465809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70400" y="465809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11048" y="465809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733185" y="4658091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>
              <a:stCxn id="77" idx="2"/>
              <a:endCxn id="78" idx="0"/>
            </p:cNvCxnSpPr>
            <p:nvPr/>
          </p:nvCxnSpPr>
          <p:spPr>
            <a:xfrm flipH="1">
              <a:off x="4316679" y="4290954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/>
            <p:cNvCxnSpPr>
              <a:stCxn id="89" idx="0"/>
              <a:endCxn id="77" idx="2"/>
            </p:cNvCxnSpPr>
            <p:nvPr/>
          </p:nvCxnSpPr>
          <p:spPr>
            <a:xfrm flipH="1" flipV="1">
              <a:off x="4483281" y="4290954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>
              <a:stCxn id="78" idx="2"/>
              <a:endCxn id="79" idx="0"/>
            </p:cNvCxnSpPr>
            <p:nvPr/>
          </p:nvCxnSpPr>
          <p:spPr>
            <a:xfrm flipH="1">
              <a:off x="4140821" y="4535712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Straight Connector 85"/>
            <p:cNvCxnSpPr>
              <a:stCxn id="78" idx="2"/>
              <a:endCxn id="80" idx="0"/>
            </p:cNvCxnSpPr>
            <p:nvPr/>
          </p:nvCxnSpPr>
          <p:spPr>
            <a:xfrm>
              <a:off x="4316679" y="4535712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Straight Connector 86"/>
            <p:cNvCxnSpPr>
              <a:stCxn id="89" idx="2"/>
              <a:endCxn id="81" idx="0"/>
            </p:cNvCxnSpPr>
            <p:nvPr/>
          </p:nvCxnSpPr>
          <p:spPr>
            <a:xfrm flipH="1">
              <a:off x="4603605" y="4535712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Straight Connector 87"/>
            <p:cNvCxnSpPr>
              <a:stCxn id="89" idx="2"/>
              <a:endCxn id="82" idx="0"/>
            </p:cNvCxnSpPr>
            <p:nvPr/>
          </p:nvCxnSpPr>
          <p:spPr>
            <a:xfrm>
              <a:off x="4649884" y="4535712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4511048" y="4392937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051389" y="5396068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84786" y="5640826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55207" y="5905980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77344" y="5905980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17992" y="5905980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40128" y="5905980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Straight Connector 107"/>
            <p:cNvCxnSpPr>
              <a:stCxn id="102" idx="2"/>
              <a:endCxn id="103" idx="0"/>
            </p:cNvCxnSpPr>
            <p:nvPr/>
          </p:nvCxnSpPr>
          <p:spPr>
            <a:xfrm flipH="1">
              <a:off x="2023622" y="5538843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>
              <a:stCxn id="114" idx="0"/>
              <a:endCxn id="102" idx="2"/>
            </p:cNvCxnSpPr>
            <p:nvPr/>
          </p:nvCxnSpPr>
          <p:spPr>
            <a:xfrm flipH="1" flipV="1">
              <a:off x="2190225" y="5538843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Connector 109"/>
            <p:cNvCxnSpPr>
              <a:stCxn id="103" idx="2"/>
              <a:endCxn id="104" idx="0"/>
            </p:cNvCxnSpPr>
            <p:nvPr/>
          </p:nvCxnSpPr>
          <p:spPr>
            <a:xfrm flipH="1">
              <a:off x="1847764" y="5783601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Straight Connector 110"/>
            <p:cNvCxnSpPr>
              <a:stCxn id="103" idx="2"/>
              <a:endCxn id="105" idx="0"/>
            </p:cNvCxnSpPr>
            <p:nvPr/>
          </p:nvCxnSpPr>
          <p:spPr>
            <a:xfrm>
              <a:off x="2023622" y="5783601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Straight Connector 111"/>
            <p:cNvCxnSpPr>
              <a:stCxn id="114" idx="2"/>
              <a:endCxn id="106" idx="0"/>
            </p:cNvCxnSpPr>
            <p:nvPr/>
          </p:nvCxnSpPr>
          <p:spPr>
            <a:xfrm flipH="1">
              <a:off x="2310549" y="5783601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Straight Connector 112"/>
            <p:cNvCxnSpPr>
              <a:stCxn id="114" idx="2"/>
              <a:endCxn id="107" idx="0"/>
            </p:cNvCxnSpPr>
            <p:nvPr/>
          </p:nvCxnSpPr>
          <p:spPr>
            <a:xfrm>
              <a:off x="2356827" y="5783601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2217992" y="5640826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627321" y="5401227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460718" y="5645985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331139" y="5911139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553276" y="5911139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93924" y="5911139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016060" y="5911139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Straight Connector 120"/>
            <p:cNvCxnSpPr>
              <a:stCxn id="115" idx="2"/>
              <a:endCxn id="116" idx="0"/>
            </p:cNvCxnSpPr>
            <p:nvPr/>
          </p:nvCxnSpPr>
          <p:spPr>
            <a:xfrm flipH="1">
              <a:off x="3599554" y="5544002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Straight Connector 121"/>
            <p:cNvCxnSpPr>
              <a:stCxn id="127" idx="0"/>
              <a:endCxn id="115" idx="2"/>
            </p:cNvCxnSpPr>
            <p:nvPr/>
          </p:nvCxnSpPr>
          <p:spPr>
            <a:xfrm flipH="1" flipV="1">
              <a:off x="3766157" y="5544002"/>
              <a:ext cx="166603" cy="101982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Straight Connector 122"/>
            <p:cNvCxnSpPr>
              <a:stCxn id="116" idx="2"/>
              <a:endCxn id="117" idx="0"/>
            </p:cNvCxnSpPr>
            <p:nvPr/>
          </p:nvCxnSpPr>
          <p:spPr>
            <a:xfrm flipH="1">
              <a:off x="3423696" y="5788760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Straight Connector 123"/>
            <p:cNvCxnSpPr>
              <a:stCxn id="116" idx="2"/>
              <a:endCxn id="118" idx="0"/>
            </p:cNvCxnSpPr>
            <p:nvPr/>
          </p:nvCxnSpPr>
          <p:spPr>
            <a:xfrm>
              <a:off x="3599554" y="5788760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Straight Connector 124"/>
            <p:cNvCxnSpPr>
              <a:stCxn id="127" idx="2"/>
              <a:endCxn id="119" idx="0"/>
            </p:cNvCxnSpPr>
            <p:nvPr/>
          </p:nvCxnSpPr>
          <p:spPr>
            <a:xfrm flipH="1">
              <a:off x="3886481" y="5788760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Straight Connector 125"/>
            <p:cNvCxnSpPr>
              <a:stCxn id="127" idx="2"/>
              <a:endCxn id="120" idx="0"/>
            </p:cNvCxnSpPr>
            <p:nvPr/>
          </p:nvCxnSpPr>
          <p:spPr>
            <a:xfrm>
              <a:off x="3932759" y="5788760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3793924" y="5645985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33125" y="3674888"/>
              <a:ext cx="609024" cy="263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507665" y="3674888"/>
              <a:ext cx="609024" cy="263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24101" y="4809561"/>
              <a:ext cx="609024" cy="263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16718" y="4816219"/>
              <a:ext cx="609024" cy="263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495151" y="6067646"/>
              <a:ext cx="609024" cy="263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 err="1">
                  <a:latin typeface="Arial" pitchFamily="34" charset="0"/>
                  <a:cs typeface="Arial" pitchFamily="34" charset="0"/>
                </a:rPr>
                <a:t>n</a:t>
              </a:r>
              <a:endParaRPr lang="en-US" sz="1000" b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937637" y="6048755"/>
              <a:ext cx="609024" cy="2636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itchFamily="34" charset="0"/>
                  <a:cs typeface="Arial" pitchFamily="34" charset="0"/>
                </a:rPr>
                <a:t>Tree</a:t>
              </a:r>
              <a:r>
                <a:rPr lang="en-US" sz="1000" b="1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146440" y="4154113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084" y="4398871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05505" y="4664025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027642" y="4664025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1268290" y="4664025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490426" y="4664025"/>
              <a:ext cx="185114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19" name="Straight Connector 218"/>
            <p:cNvCxnSpPr>
              <a:stCxn id="213" idx="2"/>
              <a:endCxn id="214" idx="0"/>
            </p:cNvCxnSpPr>
            <p:nvPr/>
          </p:nvCxnSpPr>
          <p:spPr>
            <a:xfrm flipH="1">
              <a:off x="1073919" y="4296888"/>
              <a:ext cx="211356" cy="101983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Straight Connector 219"/>
            <p:cNvCxnSpPr>
              <a:stCxn id="225" idx="0"/>
              <a:endCxn id="213" idx="2"/>
            </p:cNvCxnSpPr>
            <p:nvPr/>
          </p:nvCxnSpPr>
          <p:spPr>
            <a:xfrm flipH="1" flipV="1">
              <a:off x="1285275" y="4296888"/>
              <a:ext cx="181086" cy="101983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Straight Connector 220"/>
            <p:cNvCxnSpPr>
              <a:stCxn id="214" idx="2"/>
              <a:endCxn id="215" idx="0"/>
            </p:cNvCxnSpPr>
            <p:nvPr/>
          </p:nvCxnSpPr>
          <p:spPr>
            <a:xfrm flipH="1">
              <a:off x="898062" y="4541646"/>
              <a:ext cx="175858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Straight Connector 221"/>
            <p:cNvCxnSpPr>
              <a:stCxn id="214" idx="2"/>
              <a:endCxn id="216" idx="0"/>
            </p:cNvCxnSpPr>
            <p:nvPr/>
          </p:nvCxnSpPr>
          <p:spPr>
            <a:xfrm>
              <a:off x="1073920" y="4541646"/>
              <a:ext cx="46279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3" name="Straight Connector 222"/>
            <p:cNvCxnSpPr>
              <a:stCxn id="225" idx="2"/>
              <a:endCxn id="217" idx="0"/>
            </p:cNvCxnSpPr>
            <p:nvPr/>
          </p:nvCxnSpPr>
          <p:spPr>
            <a:xfrm flipH="1">
              <a:off x="1360847" y="4541646"/>
              <a:ext cx="105515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Straight Connector 223"/>
            <p:cNvCxnSpPr>
              <a:stCxn id="225" idx="2"/>
              <a:endCxn id="218" idx="0"/>
            </p:cNvCxnSpPr>
            <p:nvPr/>
          </p:nvCxnSpPr>
          <p:spPr>
            <a:xfrm>
              <a:off x="1466362" y="4541646"/>
              <a:ext cx="116621" cy="122379"/>
            </a:xfrm>
            <a:prstGeom prst="line">
              <a:avLst/>
            </a:prstGeom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225" name="Rectangle 224"/>
            <p:cNvSpPr/>
            <p:nvPr/>
          </p:nvSpPr>
          <p:spPr>
            <a:xfrm>
              <a:off x="1327526" y="4398871"/>
              <a:ext cx="277670" cy="142775"/>
            </a:xfrm>
            <a:prstGeom prst="rect">
              <a:avLst/>
            </a:prstGeom>
            <a:solidFill>
              <a:srgbClr val="01547C"/>
            </a:solidFill>
            <a:ln>
              <a:solidFill>
                <a:srgbClr val="0023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79" idx="1"/>
              <a:endCxn id="45" idx="1"/>
            </p:cNvCxnSpPr>
            <p:nvPr/>
          </p:nvCxnSpPr>
          <p:spPr>
            <a:xfrm flipH="1" flipV="1">
              <a:off x="3007922" y="4604874"/>
              <a:ext cx="1040342" cy="124605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67" idx="2"/>
            </p:cNvCxnSpPr>
            <p:nvPr/>
          </p:nvCxnSpPr>
          <p:spPr>
            <a:xfrm flipH="1">
              <a:off x="2971801" y="3674886"/>
              <a:ext cx="566330" cy="789438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55" idx="2"/>
              <a:endCxn id="45" idx="0"/>
            </p:cNvCxnSpPr>
            <p:nvPr/>
          </p:nvCxnSpPr>
          <p:spPr>
            <a:xfrm>
              <a:off x="2180970" y="3674887"/>
              <a:ext cx="616135" cy="806876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225" idx="3"/>
            </p:cNvCxnSpPr>
            <p:nvPr/>
          </p:nvCxnSpPr>
          <p:spPr>
            <a:xfrm>
              <a:off x="1605196" y="4470259"/>
              <a:ext cx="1003984" cy="116276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102" idx="0"/>
            </p:cNvCxnSpPr>
            <p:nvPr/>
          </p:nvCxnSpPr>
          <p:spPr>
            <a:xfrm flipV="1">
              <a:off x="2190224" y="4749301"/>
              <a:ext cx="494861" cy="646767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115" idx="0"/>
            </p:cNvCxnSpPr>
            <p:nvPr/>
          </p:nvCxnSpPr>
          <p:spPr>
            <a:xfrm flipH="1" flipV="1">
              <a:off x="2971801" y="4749301"/>
              <a:ext cx="794355" cy="651926"/>
            </a:xfrm>
            <a:prstGeom prst="straightConnector1">
              <a:avLst/>
            </a:prstGeom>
            <a:ln w="158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691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910" y="457200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Pros/Cons of Ensemble Trees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305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base">
              <a:lnSpc>
                <a:spcPct val="80000"/>
              </a:lnSpc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Advantages:</a:t>
            </a:r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Higher level of prediction accuracy</a:t>
            </a:r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Catches interaction effects</a:t>
            </a:r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Robust at handling correlated variables</a:t>
            </a:r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Naturally captures non-linear relations</a:t>
            </a:r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 fontAlgn="base">
              <a:lnSpc>
                <a:spcPct val="80000"/>
              </a:lnSpc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Disadvantages: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Black box modeling, cannot see model estimates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Cannot modify model estimates without accounting for other main effects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Cannot produce factor selects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Parameter tuning can take time to perfect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2400" dirty="0" smtClean="0"/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12" y="609600"/>
            <a:ext cx="6771090" cy="64110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Ensemble Trees by Advanced Analytics Team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191000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PIP Abuse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Using policy and accident info at FNOL, predict abusiveness of claimant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Random Forest and Gradient Boosted Tree models captured the highest percentage of truly abusive claimants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53161"/>
              </p:ext>
            </p:extLst>
          </p:nvPr>
        </p:nvGraphicFramePr>
        <p:xfrm>
          <a:off x="1143000" y="2590800"/>
          <a:ext cx="66294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295400"/>
                <a:gridCol w="1219200"/>
                <a:gridCol w="1676400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solidFill>
                            <a:schemeClr val="tx1"/>
                          </a:solidFill>
                        </a:rPr>
                        <a:t>% of Abusive Claimants Correctly Identified</a:t>
                      </a:r>
                      <a:endParaRPr lang="en-US" sz="24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Cross-Validation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Holdout </a:t>
                      </a: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(out-of-time)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52.3%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51.3%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49.9%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Gradient Boosted Trees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55.6%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55.4%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49.9%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GLM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50.2%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50.2%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48.9%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84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is possible to predict the customers which are most likely to </a:t>
            </a:r>
            <a:r>
              <a:rPr lang="en-GB" dirty="0" smtClean="0"/>
              <a:t>churn</a:t>
            </a:r>
          </a:p>
          <a:p>
            <a:r>
              <a:rPr lang="en-GB" dirty="0"/>
              <a:t>a hypothesis that clients are switching to cheaper providers so the first action to be tried will be to offer customers with high propensity of churning a 20% </a:t>
            </a:r>
            <a:r>
              <a:rPr lang="en-GB" dirty="0" smtClean="0"/>
              <a:t>discount</a:t>
            </a:r>
          </a:p>
          <a:p>
            <a:pPr lvl="0"/>
            <a:r>
              <a:rPr lang="en-GB" dirty="0"/>
              <a:t>What are the most explicative variables for churn?</a:t>
            </a:r>
            <a:endParaRPr lang="en-US" dirty="0"/>
          </a:p>
          <a:p>
            <a:pPr lvl="0"/>
            <a:r>
              <a:rPr lang="en-GB" dirty="0"/>
              <a:t>Is there a correlation between subscribed power and consumption?</a:t>
            </a:r>
            <a:endParaRPr lang="en-US" dirty="0"/>
          </a:p>
          <a:p>
            <a:pPr lvl="0"/>
            <a:r>
              <a:rPr lang="en-GB" dirty="0"/>
              <a:t>Is there a link between channel sales and churn?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75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842" y="457200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Ensemble Models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72400" cy="21774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Combine multiple modeling techniques to make a single, more accurate model.</a:t>
            </a:r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400" b="1" dirty="0" smtClean="0"/>
              <a:t>Meta-modeling (stacking)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Layer 1: fit multiple distinct base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/>
              <a:t>Layer 2: use 1</a:t>
            </a:r>
            <a:r>
              <a:rPr lang="en-US" sz="1900" baseline="30000" dirty="0" smtClean="0"/>
              <a:t>st</a:t>
            </a:r>
            <a:r>
              <a:rPr lang="en-US" sz="1900" dirty="0" smtClean="0"/>
              <a:t> layer predictions as input to a 2</a:t>
            </a:r>
            <a:r>
              <a:rPr lang="en-US" sz="1900" baseline="30000" dirty="0" smtClean="0"/>
              <a:t>nd</a:t>
            </a:r>
            <a:r>
              <a:rPr lang="en-US" sz="1900" dirty="0" smtClean="0"/>
              <a:t> layer model </a:t>
            </a:r>
            <a:r>
              <a:rPr lang="en-US" sz="1900" dirty="0"/>
              <a:t>(</a:t>
            </a:r>
            <a:r>
              <a:rPr lang="en-US" sz="1900" dirty="0" smtClean="0"/>
              <a:t>meta-model), that produces a final prediction</a:t>
            </a:r>
            <a:endParaRPr lang="en-US" sz="19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97898" y="3551543"/>
            <a:ext cx="1447800" cy="2886986"/>
            <a:chOff x="2797898" y="3320711"/>
            <a:chExt cx="1447800" cy="3117818"/>
          </a:xfrm>
        </p:grpSpPr>
        <p:sp>
          <p:nvSpPr>
            <p:cNvPr id="5" name="Rectangle 4"/>
            <p:cNvSpPr/>
            <p:nvPr/>
          </p:nvSpPr>
          <p:spPr>
            <a:xfrm>
              <a:off x="2881494" y="5828929"/>
              <a:ext cx="11430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800" b="1" dirty="0" smtClean="0">
                  <a:solidFill>
                    <a:schemeClr val="tx1"/>
                  </a:solidFill>
                </a:rPr>
                <a:t>GLM</a:t>
              </a:r>
              <a:endParaRPr 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97898" y="3320711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Layer 1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7898" y="4777745"/>
              <a:ext cx="12954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Gradient Boosted Tree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6846" y="3782376"/>
              <a:ext cx="11430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Random Forest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24494" y="3549004"/>
            <a:ext cx="3520109" cy="2607293"/>
            <a:chOff x="4024494" y="3316094"/>
            <a:chExt cx="3520109" cy="2840202"/>
          </a:xfrm>
        </p:grpSpPr>
        <p:cxnSp>
          <p:nvCxnSpPr>
            <p:cNvPr id="11" name="Straight Arrow Connector 10"/>
            <p:cNvCxnSpPr>
              <a:stCxn id="5" idx="3"/>
            </p:cNvCxnSpPr>
            <p:nvPr/>
          </p:nvCxnSpPr>
          <p:spPr>
            <a:xfrm flipV="1">
              <a:off x="4024494" y="5402573"/>
              <a:ext cx="1172056" cy="753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5185286" y="4781827"/>
              <a:ext cx="1143000" cy="609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Linear Regression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3" idx="1"/>
            </p:cNvCxnSpPr>
            <p:nvPr/>
          </p:nvCxnSpPr>
          <p:spPr>
            <a:xfrm flipV="1">
              <a:off x="4093298" y="5086627"/>
              <a:ext cx="1091988" cy="96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</p:cNvCxnSpPr>
            <p:nvPr/>
          </p:nvCxnSpPr>
          <p:spPr>
            <a:xfrm>
              <a:off x="4039846" y="4261262"/>
              <a:ext cx="1145440" cy="509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105400" y="3316094"/>
              <a:ext cx="1487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Layer 2</a:t>
              </a:r>
              <a:endParaRPr lang="en-US" b="1" dirty="0"/>
            </a:p>
          </p:txBody>
        </p:sp>
        <p:sp>
          <p:nvSpPr>
            <p:cNvPr id="30" name="Rectangle 29"/>
            <p:cNvSpPr/>
            <p:nvPr/>
          </p:nvSpPr>
          <p:spPr>
            <a:xfrm rot="19660200">
              <a:off x="4090695" y="5507541"/>
              <a:ext cx="956683" cy="31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prediction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 rot="1907881">
              <a:off x="4158034" y="4143911"/>
              <a:ext cx="9605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prediction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44881" y="4809628"/>
              <a:ext cx="9605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prediction</a:t>
              </a:r>
              <a:endParaRPr lang="en-US" sz="1400" dirty="0"/>
            </a:p>
          </p:txBody>
        </p:sp>
        <p:cxnSp>
          <p:nvCxnSpPr>
            <p:cNvPr id="47" name="Straight Arrow Connector 46"/>
            <p:cNvCxnSpPr>
              <a:stCxn id="13" idx="3"/>
            </p:cNvCxnSpPr>
            <p:nvPr/>
          </p:nvCxnSpPr>
          <p:spPr>
            <a:xfrm>
              <a:off x="6328286" y="5086627"/>
              <a:ext cx="1216317" cy="107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379984" y="4574145"/>
              <a:ext cx="9605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Final </a:t>
              </a:r>
            </a:p>
            <a:p>
              <a:r>
                <a:rPr lang="en-US" sz="1400" i="1" dirty="0" smtClean="0">
                  <a:latin typeface="Arial" pitchFamily="34" charset="0"/>
                  <a:cs typeface="Arial" pitchFamily="34" charset="0"/>
                </a:rPr>
                <a:t>prediction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4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842" y="457200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Pros/Cons of Ensemble Models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21</a:t>
            </a:fld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7200" y="1905000"/>
            <a:ext cx="830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95959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fontAlgn="base">
              <a:lnSpc>
                <a:spcPct val="80000"/>
              </a:lnSpc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Advantages:</a:t>
            </a:r>
            <a:endParaRPr lang="en-US" sz="2200" dirty="0" smtClean="0"/>
          </a:p>
          <a:p>
            <a:pPr marL="342900" lvl="1" indent="-342900" fontAlgn="base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/>
              <a:t>Usually better prediction accuracy than the individual models that make up the ensemble model</a:t>
            </a:r>
          </a:p>
          <a:p>
            <a:pPr marL="742950" lvl="2" indent="-342900">
              <a:lnSpc>
                <a:spcPct val="80000"/>
              </a:lnSpc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/>
              <a:t>Worst case, the ensemble model produces the same prediction accuracy of the best individual model in the ensemble</a:t>
            </a:r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 fontAlgn="base">
              <a:lnSpc>
                <a:spcPct val="80000"/>
              </a:lnSpc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Disadvantages: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Very black box – even more opaque than ensemble trees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Very time-consuming to train and perfect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Can easily overfit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2400" dirty="0" smtClean="0"/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41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46629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Ensemble Trees by </a:t>
            </a:r>
            <a:r>
              <a:rPr lang="en-US" sz="3200" b="1" dirty="0"/>
              <a:t>Advanced Analytics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64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GLM vs. Gradient Boosted Tree (GBM)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PIP coverage on </a:t>
            </a:r>
            <a:r>
              <a:rPr lang="en-US" sz="1800" dirty="0" smtClean="0"/>
              <a:t>2009-2013 data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0" y="2373133"/>
            <a:ext cx="713232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46629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Ensemble Models </a:t>
            </a:r>
            <a:r>
              <a:rPr lang="en-US" sz="3200" b="1" dirty="0"/>
              <a:t>by Advanced Analytics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1066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Gradient Boosted Tree (GBM) vs. GLM+GBM Ensemble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PIP coverage on 2009-2013 data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5574"/>
            <a:ext cx="710184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57200"/>
            <a:ext cx="6771090" cy="641102"/>
          </a:xfrm>
        </p:spPr>
        <p:txBody>
          <a:bodyPr/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Machine learning techniques approach modeling from a different perspective and emphasis than traditional statistical modeling techniques (e.g. GLM’s)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More algorithmic perspective than parametric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More focus on prediction and less on interpretation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Ensembling multiple models can often yield better prediction than individual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Our own experience in claims and loss cost modeling have shown success applying ensemble techniques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Yet traditional statistical modeling are still very useful and applicable in many situations</a:t>
            </a:r>
          </a:p>
        </p:txBody>
      </p:sp>
    </p:spTree>
    <p:extLst>
      <p:ext uri="{BB962C8B-B14F-4D97-AF65-F5344CB8AC3E}">
        <p14:creationId xmlns:p14="http://schemas.microsoft.com/office/powerpoint/2010/main" val="39636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971800"/>
            <a:ext cx="3352800" cy="641102"/>
          </a:xfrm>
        </p:spPr>
        <p:txBody>
          <a:bodyPr/>
          <a:lstStyle/>
          <a:p>
            <a:r>
              <a:rPr lang="en-US" sz="3400" b="1" dirty="0" smtClean="0"/>
              <a:t>Questions?</a:t>
            </a:r>
            <a:endParaRPr lang="en-US" sz="3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971800"/>
            <a:ext cx="3352800" cy="641102"/>
          </a:xfrm>
        </p:spPr>
        <p:txBody>
          <a:bodyPr/>
          <a:lstStyle/>
          <a:p>
            <a:r>
              <a:rPr lang="en-US" sz="3400" b="1" dirty="0" smtClean="0"/>
              <a:t>Appendix</a:t>
            </a:r>
            <a:endParaRPr lang="en-US" sz="3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506" y="381000"/>
            <a:ext cx="6771090" cy="641102"/>
          </a:xfrm>
        </p:spPr>
        <p:txBody>
          <a:bodyPr/>
          <a:lstStyle/>
          <a:p>
            <a:r>
              <a:rPr lang="en-US" sz="3000" b="1" dirty="0"/>
              <a:t>Linear vs. Non-Linear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2593849"/>
            <a:ext cx="4189413" cy="3502151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ct val="20000"/>
              </a:spcBef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Linear</a:t>
            </a:r>
          </a:p>
          <a:p>
            <a:pPr marL="3429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Fitting a function  - Equation</a:t>
            </a:r>
          </a:p>
          <a:p>
            <a:pPr marL="3429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Long-established theoretical foundation</a:t>
            </a:r>
          </a:p>
          <a:p>
            <a:pPr marL="3429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Methods like 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least squares and maximum likelihood</a:t>
            </a:r>
          </a:p>
          <a:p>
            <a:pPr marL="342900" lvl="1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Well-known </a:t>
            </a:r>
            <a:r>
              <a:rPr lang="en-US" dirty="0" smtClean="0">
                <a:solidFill>
                  <a:srgbClr val="595959"/>
                </a:solidFill>
                <a:latin typeface="Arial"/>
                <a:cs typeface="Arial"/>
              </a:rPr>
              <a:t>model accuracy metrics: </a:t>
            </a:r>
            <a:r>
              <a:rPr lang="en-US" sz="1800" dirty="0" smtClean="0">
                <a:solidFill>
                  <a:srgbClr val="595959"/>
                </a:solidFill>
                <a:latin typeface="Arial"/>
                <a:cs typeface="Arial"/>
              </a:rPr>
              <a:t>R-square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, F-tests</a:t>
            </a:r>
          </a:p>
        </p:txBody>
      </p:sp>
      <p:pic>
        <p:nvPicPr>
          <p:cNvPr id="12" name="Picture 2" descr="C:\Users\ajay.kankure\Desktop\z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2796330" cy="1524000"/>
          </a:xfrm>
          <a:prstGeom prst="rect">
            <a:avLst/>
          </a:prstGeom>
          <a:noFill/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4648200" y="2514600"/>
            <a:ext cx="4189413" cy="4191000"/>
          </a:xfrm>
          <a:prstGeom prst="roundRect">
            <a:avLst>
              <a:gd name="adj" fmla="val 0"/>
            </a:avLst>
          </a:prstGeom>
          <a:ln w="12700">
            <a:noFill/>
          </a:ln>
        </p:spPr>
        <p:txBody>
          <a:bodyPr tIns="45720"/>
          <a:lstStyle/>
          <a:p>
            <a:pPr marR="0" lvl="0" algn="ctr" defTabSz="4572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Non-linear</a:t>
            </a:r>
          </a:p>
          <a:p>
            <a:pPr marL="342900" marR="0" lvl="1" indent="-342900" defTabSz="457200"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Equations are too complex to be expressed in any form</a:t>
            </a:r>
          </a:p>
          <a:p>
            <a:pPr marL="342900" marR="0" lvl="1" indent="-342900" defTabSz="457200"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Calculation intensive – born with advancement in computing</a:t>
            </a:r>
          </a:p>
          <a:p>
            <a:pPr marL="342900" marR="0" lvl="1" indent="-342900" defTabSz="457200"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lang="en-US" sz="1800" dirty="0" smtClean="0">
                <a:solidFill>
                  <a:srgbClr val="595959"/>
                </a:solidFill>
                <a:latin typeface="Arial"/>
                <a:cs typeface="Arial"/>
              </a:rPr>
              <a:t>Iterative</a:t>
            </a: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42900" marR="0" lvl="1" indent="-342900" defTabSz="457200"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Know you are done when the performance of the model stops improving</a:t>
            </a:r>
          </a:p>
        </p:txBody>
      </p:sp>
      <p:pic>
        <p:nvPicPr>
          <p:cNvPr id="16" name="Picture 5" descr="C:\Users\ajay.kankure\Desktop\Equ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1" y="854673"/>
            <a:ext cx="2514600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79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348" y="501898"/>
            <a:ext cx="6771090" cy="641102"/>
          </a:xfrm>
        </p:spPr>
        <p:txBody>
          <a:bodyPr/>
          <a:lstStyle/>
          <a:p>
            <a:r>
              <a:rPr lang="en-US" sz="3000" b="1" dirty="0" smtClean="0"/>
              <a:t>Overfitting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1099"/>
            <a:ext cx="8305800" cy="5143501"/>
          </a:xfrm>
        </p:spPr>
        <p:txBody>
          <a:bodyPr>
            <a:normAutofit/>
          </a:bodyPr>
          <a:lstStyle/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Overfitting:</a:t>
            </a:r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XXXXX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indent="0" fontAlgn="base">
              <a:lnSpc>
                <a:spcPct val="80000"/>
              </a:lnSpc>
              <a:spcAft>
                <a:spcPts val="200"/>
              </a:spcAft>
              <a:buClr>
                <a:schemeClr val="accent1"/>
              </a:buClr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Cross Validation: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input Training dataset is partitioned into k subsets of </a:t>
            </a:r>
            <a:r>
              <a:rPr lang="en-US" sz="2000" dirty="0" smtClean="0"/>
              <a:t>equal </a:t>
            </a:r>
            <a:r>
              <a:rPr lang="en-US" sz="2000" dirty="0"/>
              <a:t>size. </a:t>
            </a:r>
          </a:p>
          <a:p>
            <a:r>
              <a:rPr lang="en-US" sz="2000" dirty="0" smtClean="0"/>
              <a:t>Of </a:t>
            </a:r>
            <a:r>
              <a:rPr lang="en-US" sz="2000" dirty="0"/>
              <a:t>the k subsets, a single subset is retained as the validation data set, and the remaining k − 1 subsets are used as training data set. 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cross-validation process is then repeated k times, with each of the k subsets used exactly once as the validation data. 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whole process is then repeated for multiple iterations dividing the training dataset in different slices.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2" descr="http://i.stack.imgur.com/YWgr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58683"/>
            <a:ext cx="3048000" cy="20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348" y="501898"/>
            <a:ext cx="6771090" cy="641102"/>
          </a:xfrm>
        </p:spPr>
        <p:txBody>
          <a:bodyPr/>
          <a:lstStyle/>
          <a:p>
            <a:r>
              <a:rPr lang="en-US" sz="3000" b="1" dirty="0" smtClean="0"/>
              <a:t>Dual Lift Chart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4899"/>
            <a:ext cx="8458200" cy="5143501"/>
          </a:xfrm>
        </p:spPr>
        <p:txBody>
          <a:bodyPr>
            <a:normAutofit/>
          </a:bodyPr>
          <a:lstStyle/>
          <a:p>
            <a:r>
              <a:rPr lang="en-US" sz="1850" dirty="0" smtClean="0"/>
              <a:t>Dual </a:t>
            </a:r>
            <a:r>
              <a:rPr lang="en-US" sz="1850" dirty="0"/>
              <a:t>lift charts compare </a:t>
            </a:r>
            <a:r>
              <a:rPr lang="en-US" sz="1850" dirty="0" smtClean="0"/>
              <a:t>prediction </a:t>
            </a:r>
            <a:r>
              <a:rPr lang="en-US" sz="1850" dirty="0"/>
              <a:t>accuracy between </a:t>
            </a:r>
            <a:r>
              <a:rPr lang="en-US" sz="1850" dirty="0" smtClean="0"/>
              <a:t>2 </a:t>
            </a:r>
            <a:r>
              <a:rPr lang="en-US" sz="1850" dirty="0"/>
              <a:t>models</a:t>
            </a:r>
          </a:p>
          <a:p>
            <a:r>
              <a:rPr lang="en-US" sz="1850" dirty="0"/>
              <a:t>Each model produces different (𝑃𝑃) ̂ predictions, sort </a:t>
            </a:r>
            <a:r>
              <a:rPr lang="en-US" sz="1850" dirty="0" smtClean="0"/>
              <a:t>data </a:t>
            </a:r>
            <a:r>
              <a:rPr lang="en-US" sz="1850" dirty="0"/>
              <a:t>by </a:t>
            </a:r>
            <a:r>
              <a:rPr lang="en-US" sz="1850" dirty="0" smtClean="0"/>
              <a:t>predictions ratio</a:t>
            </a:r>
            <a:endParaRPr lang="en-US" sz="1850" dirty="0"/>
          </a:p>
          <a:p>
            <a:endParaRPr lang="en-US" sz="1850" dirty="0" smtClean="0"/>
          </a:p>
          <a:p>
            <a:endParaRPr lang="en-US" sz="1850" dirty="0" smtClean="0"/>
          </a:p>
          <a:p>
            <a:r>
              <a:rPr lang="en-US" sz="1850" dirty="0" smtClean="0"/>
              <a:t>Create </a:t>
            </a:r>
            <a:r>
              <a:rPr lang="en-US" sz="1850" dirty="0"/>
              <a:t>10 deciles </a:t>
            </a:r>
            <a:r>
              <a:rPr lang="en-US" sz="1850" dirty="0" smtClean="0"/>
              <a:t>(N bins) of </a:t>
            </a:r>
            <a:r>
              <a:rPr lang="en-US" sz="1850" dirty="0"/>
              <a:t>equal exposures and compare loss ratios (actual losses / predicted losses) by decile for each model</a:t>
            </a:r>
          </a:p>
          <a:p>
            <a:r>
              <a:rPr lang="en-US" sz="1850" dirty="0"/>
              <a:t>Performance is evaluated by </a:t>
            </a:r>
            <a:r>
              <a:rPr lang="en-US" sz="1850" dirty="0" smtClean="0"/>
              <a:t>distance of </a:t>
            </a:r>
            <a:r>
              <a:rPr lang="en-US" sz="1850" dirty="0"/>
              <a:t>loss ratio for each decile for each model </a:t>
            </a:r>
            <a:r>
              <a:rPr lang="en-US" sz="1850" dirty="0" smtClean="0"/>
              <a:t>from </a:t>
            </a:r>
            <a:r>
              <a:rPr lang="en-US" sz="1850" dirty="0"/>
              <a:t>1.00 relativity. </a:t>
            </a:r>
            <a:endParaRPr lang="en-US" sz="1850" dirty="0" smtClean="0"/>
          </a:p>
          <a:p>
            <a:r>
              <a:rPr lang="en-US" sz="1850" dirty="0" smtClean="0"/>
              <a:t>Smaller </a:t>
            </a:r>
            <a:r>
              <a:rPr lang="en-US" sz="1850" dirty="0"/>
              <a:t>distance from 1.0 </a:t>
            </a:r>
            <a:r>
              <a:rPr lang="en-US" sz="1850" dirty="0" smtClean="0"/>
              <a:t>indicates better fit</a:t>
            </a:r>
            <a:r>
              <a:rPr lang="en-US" sz="1850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29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15" y="2039380"/>
            <a:ext cx="20304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7" y="4267200"/>
            <a:ext cx="424698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4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XXX </a:t>
            </a:r>
            <a:r>
              <a:rPr lang="en-GB" dirty="0"/>
              <a:t>of SME customers in January 2016 </a:t>
            </a:r>
            <a:endParaRPr lang="en-GB" dirty="0" smtClean="0"/>
          </a:p>
          <a:p>
            <a:r>
              <a:rPr lang="en-GB" dirty="0" smtClean="0"/>
              <a:t>Label on </a:t>
            </a:r>
            <a:r>
              <a:rPr lang="en-GB" dirty="0"/>
              <a:t>whether or not they have churned by March </a:t>
            </a:r>
            <a:r>
              <a:rPr lang="en-GB" dirty="0" smtClean="0"/>
              <a:t>2016</a:t>
            </a:r>
          </a:p>
          <a:p>
            <a:r>
              <a:rPr lang="en-GB" dirty="0"/>
              <a:t>features of SME customers in January 2016 </a:t>
            </a:r>
            <a:endParaRPr lang="en-GB" dirty="0" smtClean="0"/>
          </a:p>
          <a:p>
            <a:r>
              <a:rPr lang="en-GB" dirty="0"/>
              <a:t>the prices from 2015 for these </a:t>
            </a:r>
            <a:r>
              <a:rPr lang="en-GB" dirty="0" smtClean="0"/>
              <a:t>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9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Model training</a:t>
            </a:r>
          </a:p>
          <a:p>
            <a:r>
              <a:rPr lang="en-US" dirty="0" smtClean="0"/>
              <a:t>Model score</a:t>
            </a:r>
          </a:p>
          <a:p>
            <a:r>
              <a:rPr lang="en-US" dirty="0" smtClean="0"/>
              <a:t>Comparing models</a:t>
            </a:r>
          </a:p>
          <a:p>
            <a:r>
              <a:rPr lang="en-US" dirty="0" smtClean="0"/>
              <a:t>Score customers </a:t>
            </a:r>
            <a:r>
              <a:rPr lang="en-GB" dirty="0"/>
              <a:t>in descending order of the propensity to </a:t>
            </a:r>
            <a:r>
              <a:rPr lang="en-GB" dirty="0" smtClean="0"/>
              <a:t>churn</a:t>
            </a:r>
          </a:p>
          <a:p>
            <a:r>
              <a:rPr lang="en-GB" dirty="0" smtClean="0"/>
              <a:t>Predict “churn” vs. “no-churn”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480199"/>
              </p:ext>
            </p:extLst>
          </p:nvPr>
        </p:nvGraphicFramePr>
        <p:xfrm>
          <a:off x="609600" y="1447811"/>
          <a:ext cx="8153400" cy="4722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1081"/>
                <a:gridCol w="5772319"/>
              </a:tblGrid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Field name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contact id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activity_new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category of the company's activity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campaign_disc_ele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code of the electricity campaign the customer last subscribed to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channel_sales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code of the sales channel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cons_12m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electricity consumption of the past 12 months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cons_gas_12m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gas consumption of the past 12 months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cons_last_month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electricity consumption of the last month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date_activ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 of activation of the contract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date_end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registered date of the end of the contract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date_first_activ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 of first contract of the client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date_modif_prod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 of last modification of the product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date_renewal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 of the next contract renewal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forecast_base_bill_ele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electricity bill baseline for next month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forecast_base_bill_year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electricity bill baseline for calendar year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forecast_bill_12m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electricity bill baseline for 12 months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forecast_cons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electricity consumption for next month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forecast_cons_12m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electricity consumption for next 12 months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forecast_cons_year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electricity consumption for next calendar year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forecast_discount_energy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value of current discount 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forecast_meter_rent_12m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bill of meter rental for the next 12 months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forecast_price_energy_p1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forecasted energy price for 1st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forecast_price_energy_p2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forecasted energy price for 2nd period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245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forecast_price_pow_p1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forecasted power price for 1st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8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656470"/>
              </p:ext>
            </p:extLst>
          </p:nvPr>
        </p:nvGraphicFramePr>
        <p:xfrm>
          <a:off x="609600" y="1447799"/>
          <a:ext cx="6705600" cy="3542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272"/>
                <a:gridCol w="4747328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Field name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has_gas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indicated if client is also a gas client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imp_cons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current paid consumption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margin_gross_pow_ele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gross margin on power subscription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margin_net_pow_ele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net margin on power subscription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nb_prod_act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number of active products and services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net_margin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total net margin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num_years_antig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antiquity of the client (in number of years)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</a:rPr>
                        <a:t>origin_up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code of the electricity campaign the customer first subscribed to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pow_max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subscribed power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price_date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reference date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price_p1_var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price of energy for the 1st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price_p2_var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price of energy for the 2nd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price_p3_var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price of energy for the 3rd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price_p1_fix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price of power for the 1st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price_p2_fix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price of power for the 2nd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price_p3_fix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price of power for the 3rd period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churned</a:t>
                      </a:r>
                      <a:endParaRPr lang="en-US" sz="120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has the client churned over the next 3 months</a:t>
                      </a:r>
                      <a:endParaRPr lang="en-US" sz="1200" dirty="0">
                        <a:effectLst/>
                        <a:latin typeface="Henderson BCG Serif"/>
                        <a:ea typeface="Times New Roman"/>
                        <a:cs typeface="Times New Roman"/>
                      </a:endParaRPr>
                    </a:p>
                  </a:txBody>
                  <a:tcPr marL="39269" marR="3926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910" y="654298"/>
            <a:ext cx="6771090" cy="641102"/>
          </a:xfrm>
        </p:spPr>
        <p:txBody>
          <a:bodyPr/>
          <a:lstStyle/>
          <a:p>
            <a:r>
              <a:rPr lang="en-US" sz="3000" b="1" dirty="0" smtClean="0"/>
              <a:t>Metric’s Used for Model Validations (Binary Response)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5899"/>
            <a:ext cx="8153400" cy="51435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u="sng" dirty="0" smtClean="0"/>
              <a:t>Receiver Operating Curve</a:t>
            </a:r>
            <a:r>
              <a:rPr lang="en-US" sz="2200" dirty="0" smtClean="0"/>
              <a:t> – Measures amount of misclassification rate using area under the curve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200" u="sng" dirty="0" smtClean="0"/>
              <a:t>Cumulative Gains Lift Chart</a:t>
            </a:r>
            <a:r>
              <a:rPr lang="en-US" sz="2200" dirty="0" smtClean="0"/>
              <a:t> – Measures percent of observed cases in a given category based on model prediction compared to random (no model)</a:t>
            </a:r>
            <a:endParaRPr lang="en-US" sz="2200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348" y="501898"/>
            <a:ext cx="6771090" cy="641102"/>
          </a:xfrm>
        </p:spPr>
        <p:txBody>
          <a:bodyPr/>
          <a:lstStyle/>
          <a:p>
            <a:r>
              <a:rPr lang="en-US" sz="3000" b="1" dirty="0" smtClean="0"/>
              <a:t>Receiver Operating Curve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If our goal is to only minimize the number of false negatives, i.e. to detect “the true events”, then we want to look at </a:t>
            </a:r>
            <a:r>
              <a:rPr lang="en-US" sz="2000" dirty="0" smtClean="0"/>
              <a:t>‘Sensitivity’ </a:t>
            </a:r>
            <a:r>
              <a:rPr lang="en-US" sz="2000" dirty="0"/>
              <a:t>and select the model with the highest one</a:t>
            </a:r>
          </a:p>
          <a:p>
            <a:r>
              <a:rPr lang="en-US" sz="2000" dirty="0"/>
              <a:t>If our goal is to only minimize the number of false positives, then we want to look at </a:t>
            </a:r>
            <a:r>
              <a:rPr lang="en-US" sz="2000" dirty="0" smtClean="0"/>
              <a:t>‘Precision’ </a:t>
            </a:r>
            <a:r>
              <a:rPr lang="en-US" sz="2000" dirty="0"/>
              <a:t>and choose the model with the highest </a:t>
            </a:r>
            <a:r>
              <a:rPr lang="en-US" sz="2000" dirty="0" smtClean="0"/>
              <a:t>one</a:t>
            </a:r>
          </a:p>
          <a:p>
            <a:r>
              <a:rPr lang="en-US" sz="2000" dirty="0" smtClean="0"/>
              <a:t>There is a tradeoff </a:t>
            </a:r>
            <a:r>
              <a:rPr lang="en-US" sz="2000" dirty="0"/>
              <a:t>between </a:t>
            </a:r>
            <a:r>
              <a:rPr lang="en-US" sz="2000" dirty="0" smtClean="0"/>
              <a:t>‘Sensitivity’ </a:t>
            </a:r>
            <a:r>
              <a:rPr lang="en-US" sz="2000" dirty="0"/>
              <a:t>and </a:t>
            </a:r>
            <a:r>
              <a:rPr lang="en-US" sz="2000" dirty="0" smtClean="0"/>
              <a:t>‘Specificity’ </a:t>
            </a:r>
            <a:r>
              <a:rPr lang="en-US" sz="2000" dirty="0"/>
              <a:t>(any increase in </a:t>
            </a:r>
            <a:r>
              <a:rPr lang="en-US" sz="2000" dirty="0" smtClean="0"/>
              <a:t>‘Sensitivity’ </a:t>
            </a:r>
            <a:r>
              <a:rPr lang="en-US" sz="2000" dirty="0"/>
              <a:t>will be accompanied by a decrease in </a:t>
            </a:r>
            <a:r>
              <a:rPr lang="en-US" sz="2000" dirty="0" smtClean="0"/>
              <a:t>‘Specificity’)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2" descr="http://languagelog.ldc.upenn.edu/myl/WikipediaContingen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3962400" cy="27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114799" y="3817203"/>
            <a:ext cx="49530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7BB"/>
              </a:buClr>
              <a:buSzPct val="75000"/>
              <a:buFont typeface="Webdings" pitchFamily="18" charset="2"/>
              <a:buChar char="4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Specificity = True Negative Rate = TN / (TN + FP)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Sensitivity = Recall = TP / (TP + FN)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Precision = TP / (TP + FP)</a:t>
            </a:r>
          </a:p>
        </p:txBody>
      </p:sp>
    </p:spTree>
    <p:extLst>
      <p:ext uri="{BB962C8B-B14F-4D97-AF65-F5344CB8AC3E}">
        <p14:creationId xmlns:p14="http://schemas.microsoft.com/office/powerpoint/2010/main" val="30346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348" y="501898"/>
            <a:ext cx="6771090" cy="641102"/>
          </a:xfrm>
        </p:spPr>
        <p:txBody>
          <a:bodyPr/>
          <a:lstStyle/>
          <a:p>
            <a:r>
              <a:rPr lang="en-US" sz="3000" b="1" dirty="0"/>
              <a:t>Receiver Operating Curve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943D-6392-D04C-BD89-F2DAA89A4676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76199" y="1143000"/>
            <a:ext cx="8868733" cy="5181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ROC Curve (Receiver Operating Characteristic)</a:t>
            </a:r>
          </a:p>
          <a:p>
            <a:pPr lvl="1"/>
            <a:r>
              <a:rPr lang="en-US" sz="1700" dirty="0" smtClean="0"/>
              <a:t>A graphical plot that illustrates performance of binary classifier system – Yes/No</a:t>
            </a:r>
          </a:p>
          <a:p>
            <a:pPr lvl="1"/>
            <a:r>
              <a:rPr lang="en-US" sz="1700" dirty="0" smtClean="0"/>
              <a:t>Curve is created by plotting the ‘true positive rate’ against the ‘false positive rate’</a:t>
            </a:r>
          </a:p>
          <a:p>
            <a:pPr lvl="1"/>
            <a:r>
              <a:rPr lang="en-US" sz="1700" dirty="0" smtClean="0"/>
              <a:t>True-positive </a:t>
            </a:r>
            <a:r>
              <a:rPr lang="en-US" sz="1700" dirty="0"/>
              <a:t>rate </a:t>
            </a:r>
            <a:r>
              <a:rPr lang="en-US" sz="1700" dirty="0" smtClean="0"/>
              <a:t>(‘Sensitivity’) </a:t>
            </a:r>
            <a:r>
              <a:rPr lang="en-US" sz="1700" dirty="0"/>
              <a:t>and false-positive rate </a:t>
            </a:r>
            <a:r>
              <a:rPr lang="en-US" sz="1700" dirty="0" smtClean="0"/>
              <a:t>can be </a:t>
            </a:r>
            <a:r>
              <a:rPr lang="en-US" sz="1700" dirty="0"/>
              <a:t>calculated as (1 - </a:t>
            </a:r>
            <a:r>
              <a:rPr lang="en-US" sz="1700" dirty="0" smtClean="0"/>
              <a:t>Specificity</a:t>
            </a:r>
            <a:r>
              <a:rPr lang="en-US" sz="1700" dirty="0"/>
              <a:t>) </a:t>
            </a:r>
            <a:endParaRPr lang="en-US" sz="1700" dirty="0" smtClean="0"/>
          </a:p>
          <a:p>
            <a:pPr lvl="1"/>
            <a:r>
              <a:rPr lang="en-US" sz="1700" dirty="0" smtClean="0"/>
              <a:t>AUC (area under the curve) ranges from 0.5 to 1 (higher the better)</a:t>
            </a:r>
          </a:p>
        </p:txBody>
      </p:sp>
      <p:pic>
        <p:nvPicPr>
          <p:cNvPr id="10" name="Picture 8" descr="https://www.medcalc.org/manual/_help/images/roc_intr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24200"/>
            <a:ext cx="35814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-content.springer.com/image/art%3A10.1186%2F1471-2105-10-S8-S9/MediaObjects/12859_2009_Article_3349_Equc_HTM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2" y="3200400"/>
            <a:ext cx="325620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1640</Words>
  <Application>Microsoft Office PowerPoint</Application>
  <PresentationFormat>On-screen Show (4:3)</PresentationFormat>
  <Paragraphs>361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Dataset</vt:lpstr>
      <vt:lpstr>Steps</vt:lpstr>
      <vt:lpstr>Appendix</vt:lpstr>
      <vt:lpstr>PowerPoint Presentation</vt:lpstr>
      <vt:lpstr>Metric’s Used for Model Validations (Binary Response)</vt:lpstr>
      <vt:lpstr>Receiver Operating Curve</vt:lpstr>
      <vt:lpstr>Receiver Operating Curve </vt:lpstr>
      <vt:lpstr>Agenda</vt:lpstr>
      <vt:lpstr>Statistical Modeling vs. Machine Learning</vt:lpstr>
      <vt:lpstr>Machine Learning Techniques</vt:lpstr>
      <vt:lpstr>Decision Trees</vt:lpstr>
      <vt:lpstr>Pros/Cons of Decision Trees</vt:lpstr>
      <vt:lpstr>Ensemble Trees</vt:lpstr>
      <vt:lpstr>Gradient Boosted Decision Trees</vt:lpstr>
      <vt:lpstr>Random Forest</vt:lpstr>
      <vt:lpstr>Pros/Cons of Ensemble Trees</vt:lpstr>
      <vt:lpstr>Ensemble Trees by Advanced Analytics Team</vt:lpstr>
      <vt:lpstr>Ensemble Models</vt:lpstr>
      <vt:lpstr>Pros/Cons of Ensemble Models</vt:lpstr>
      <vt:lpstr>Ensemble Trees by Advanced Analytics Team</vt:lpstr>
      <vt:lpstr>Ensemble Models by Advanced Analytics Team</vt:lpstr>
      <vt:lpstr>Summary</vt:lpstr>
      <vt:lpstr>Questions?</vt:lpstr>
      <vt:lpstr>Appendix</vt:lpstr>
      <vt:lpstr>Linear vs. Non-Linear Methods</vt:lpstr>
      <vt:lpstr>Overfitting</vt:lpstr>
      <vt:lpstr>Dual Lift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Zou, Yaotian</dc:creator>
  <cp:lastModifiedBy>Zou, Yaotian</cp:lastModifiedBy>
  <cp:revision>7</cp:revision>
  <dcterms:created xsi:type="dcterms:W3CDTF">2006-08-16T00:00:00Z</dcterms:created>
  <dcterms:modified xsi:type="dcterms:W3CDTF">2018-05-16T18:52:45Z</dcterms:modified>
</cp:coreProperties>
</file>