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B4A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B4A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B4A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B4A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FA12D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FA12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A4634E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7B4A3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6C682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FA12D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FA12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FA12D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5189" y="212293"/>
            <a:ext cx="65532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B4A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7485" y="2687013"/>
            <a:ext cx="7533005" cy="274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B4A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1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1" y="6857996"/>
                  </a:lnTo>
                  <a:lnTo>
                    <a:pt x="3006851" y="0"/>
                  </a:lnTo>
                  <a:close/>
                </a:path>
              </a:pathLst>
            </a:custGeom>
            <a:solidFill>
              <a:srgbClr val="EFA12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EFA1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A4634E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1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7B4A3A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9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6C682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EFA12D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EFA12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FA12D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19838" y="1676103"/>
            <a:ext cx="57334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3775" marR="5080" indent="-98171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695008"/>
                </a:solidFill>
                <a:latin typeface="Arial"/>
                <a:cs typeface="Arial"/>
              </a:rPr>
              <a:t>E</a:t>
            </a:r>
            <a:r>
              <a:rPr lang="es-ES" sz="2000" b="1" dirty="0">
                <a:solidFill>
                  <a:srgbClr val="695008"/>
                </a:solidFill>
                <a:latin typeface="Arial"/>
                <a:cs typeface="Arial"/>
              </a:rPr>
              <a:t>.P. INGENIERÍA</a:t>
            </a:r>
            <a:r>
              <a:rPr sz="2000" b="1" dirty="0">
                <a:solidFill>
                  <a:srgbClr val="695008"/>
                </a:solidFill>
                <a:latin typeface="Arial"/>
                <a:cs typeface="Arial"/>
              </a:rPr>
              <a:t> </a:t>
            </a:r>
            <a:r>
              <a:rPr sz="2000" b="1" spc="-540" dirty="0">
                <a:solidFill>
                  <a:srgbClr val="695008"/>
                </a:solidFill>
                <a:latin typeface="Arial"/>
                <a:cs typeface="Arial"/>
              </a:rPr>
              <a:t> </a:t>
            </a:r>
            <a:r>
              <a:rPr lang="es-ES" sz="2000" b="1" spc="5" dirty="0">
                <a:solidFill>
                  <a:srgbClr val="695008"/>
                </a:solidFill>
                <a:latin typeface="Arial"/>
                <a:cs typeface="Arial"/>
              </a:rPr>
              <a:t>ELECTRÓNICA Y ELÉCTRICA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85541" y="2081021"/>
            <a:ext cx="435038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Algebra</a:t>
            </a:r>
            <a:r>
              <a:rPr sz="2400" spc="-10" dirty="0"/>
              <a:t> </a:t>
            </a:r>
            <a:r>
              <a:rPr sz="2400" spc="-5" dirty="0"/>
              <a:t>y </a:t>
            </a:r>
            <a:r>
              <a:rPr sz="2400" dirty="0"/>
              <a:t>Geometría</a:t>
            </a:r>
            <a:r>
              <a:rPr sz="2400" spc="-114" dirty="0"/>
              <a:t> </a:t>
            </a:r>
            <a:r>
              <a:rPr sz="2400" spc="-5" dirty="0"/>
              <a:t>Analítica</a:t>
            </a:r>
            <a:endParaRPr sz="2400" dirty="0"/>
          </a:p>
          <a:p>
            <a:pPr marL="1270" algn="ctr">
              <a:lnSpc>
                <a:spcPct val="100000"/>
              </a:lnSpc>
              <a:spcBef>
                <a:spcPts val="10"/>
              </a:spcBef>
            </a:pPr>
            <a:r>
              <a:rPr sz="1800" spc="-10" dirty="0"/>
              <a:t>202</a:t>
            </a:r>
            <a:r>
              <a:rPr lang="es-ES" sz="1800" spc="-10" dirty="0"/>
              <a:t>3</a:t>
            </a:r>
            <a:r>
              <a:rPr sz="1800" spc="-10" dirty="0"/>
              <a:t>-I</a:t>
            </a:r>
            <a:endParaRPr sz="1800" dirty="0"/>
          </a:p>
        </p:txBody>
      </p:sp>
      <p:sp>
        <p:nvSpPr>
          <p:cNvPr id="15" name="object 15"/>
          <p:cNvSpPr txBox="1"/>
          <p:nvPr/>
        </p:nvSpPr>
        <p:spPr>
          <a:xfrm>
            <a:off x="4946396" y="3174619"/>
            <a:ext cx="116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B4A3A"/>
                </a:solidFill>
                <a:latin typeface="Calibri"/>
                <a:cs typeface="Calibri"/>
              </a:rPr>
              <a:t>Unidad</a:t>
            </a:r>
            <a:r>
              <a:rPr sz="2400" b="1" spc="-75" dirty="0">
                <a:solidFill>
                  <a:srgbClr val="7B4A3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B4A3A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275" y="140046"/>
            <a:ext cx="5617464" cy="149199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516761" y="3810076"/>
            <a:ext cx="5733415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B4A3A"/>
                </a:solidFill>
                <a:latin typeface="Arial"/>
                <a:cs typeface="Arial"/>
              </a:rPr>
              <a:t>Semana1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B4A3A"/>
                </a:solidFill>
                <a:latin typeface="Arial"/>
                <a:cs typeface="Arial"/>
              </a:rPr>
              <a:t>Lógica</a:t>
            </a:r>
            <a:r>
              <a:rPr sz="2400" b="1" spc="-35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B4A3A"/>
                </a:solidFill>
                <a:latin typeface="Arial"/>
                <a:cs typeface="Arial"/>
              </a:rPr>
              <a:t>proposicional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5" dirty="0">
                <a:solidFill>
                  <a:srgbClr val="7B4A3A"/>
                </a:solidFill>
                <a:latin typeface="Arial"/>
                <a:cs typeface="Arial"/>
              </a:rPr>
              <a:t>Cuantificadores universal </a:t>
            </a:r>
            <a:r>
              <a:rPr sz="2400" b="1" dirty="0">
                <a:solidFill>
                  <a:srgbClr val="7B4A3A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B4A3A"/>
                </a:solidFill>
                <a:latin typeface="Arial"/>
                <a:cs typeface="Arial"/>
              </a:rPr>
              <a:t>existencial.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579" y="196976"/>
            <a:ext cx="6882765" cy="2362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Ejemplo</a:t>
            </a: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Formalice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siguientes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proposiciones</a:t>
            </a:r>
            <a:endParaRPr sz="2400">
              <a:latin typeface="Arial MT"/>
              <a:cs typeface="Arial MT"/>
            </a:endParaRPr>
          </a:p>
          <a:p>
            <a:pPr marL="527685" marR="5080" indent="-515620">
              <a:lnSpc>
                <a:spcPct val="100000"/>
              </a:lnSpc>
              <a:spcBef>
                <a:spcPts val="994"/>
              </a:spcBef>
              <a:buSzPct val="79166"/>
              <a:buAutoNum type="alphaLcParenR"/>
              <a:tabLst>
                <a:tab pos="527685" algn="l"/>
                <a:tab pos="528320" algn="l"/>
                <a:tab pos="3731260" algn="l"/>
              </a:tabLst>
            </a:pPr>
            <a:r>
              <a:rPr sz="2400" spc="-5" dirty="0">
                <a:latin typeface="Arial MT"/>
                <a:cs typeface="Arial MT"/>
              </a:rPr>
              <a:t>Haré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buenos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planos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	manejo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Autocad</a:t>
            </a:r>
            <a:endParaRPr sz="2400">
              <a:latin typeface="Arial MT"/>
              <a:cs typeface="Arial MT"/>
            </a:endParaRPr>
          </a:p>
          <a:p>
            <a:pPr marL="12700" marR="670560">
              <a:lnSpc>
                <a:spcPts val="3890"/>
              </a:lnSpc>
              <a:spcBef>
                <a:spcPts val="90"/>
              </a:spcBef>
              <a:buSzPct val="79166"/>
              <a:buAutoNum type="alphaLcParenR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Mi</a:t>
            </a:r>
            <a:r>
              <a:rPr sz="2400" dirty="0">
                <a:latin typeface="Arial MT"/>
                <a:cs typeface="Arial MT"/>
              </a:rPr>
              <a:t> mascota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juguetón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 muy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rudo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Solución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579" y="2659837"/>
            <a:ext cx="295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579" y="2458237"/>
            <a:ext cx="6962140" cy="228981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46505">
              <a:lnSpc>
                <a:spcPct val="100000"/>
              </a:lnSpc>
              <a:spcBef>
                <a:spcPts val="1495"/>
              </a:spcBef>
              <a:tabLst>
                <a:tab pos="1788795" algn="l"/>
              </a:tabLst>
            </a:pP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:	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Arial MT"/>
                <a:cs typeface="Arial MT"/>
              </a:rPr>
              <a:t>anejo 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programa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Autocad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068070">
              <a:lnSpc>
                <a:spcPct val="100000"/>
              </a:lnSpc>
              <a:spcBef>
                <a:spcPts val="1400"/>
              </a:spcBef>
            </a:pP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Hare </a:t>
            </a:r>
            <a:r>
              <a:rPr sz="2800" dirty="0">
                <a:latin typeface="Arial MT"/>
                <a:cs typeface="Arial MT"/>
              </a:rPr>
              <a:t>buenos </a:t>
            </a:r>
            <a:r>
              <a:rPr sz="2800" spc="-5" dirty="0">
                <a:latin typeface="Arial MT"/>
                <a:cs typeface="Arial MT"/>
              </a:rPr>
              <a:t>planos</a:t>
            </a:r>
            <a:endParaRPr sz="2800">
              <a:latin typeface="Arial MT"/>
              <a:cs typeface="Arial MT"/>
            </a:endParaRPr>
          </a:p>
          <a:p>
            <a:pPr marL="247650" algn="ctr">
              <a:lnSpc>
                <a:spcPct val="100000"/>
              </a:lnSpc>
              <a:spcBef>
                <a:spcPts val="655"/>
              </a:spcBef>
            </a:pPr>
            <a:r>
              <a:rPr sz="2800" i="1" spc="150" dirty="0">
                <a:latin typeface="Times New Roman"/>
                <a:cs typeface="Times New Roman"/>
              </a:rPr>
              <a:t>p</a:t>
            </a:r>
            <a:r>
              <a:rPr sz="2800" i="1" spc="-270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Symbol"/>
                <a:cs typeface="Symbol"/>
              </a:rPr>
              <a:t>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i="1" spc="150" dirty="0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446405" algn="l"/>
              </a:tabLst>
            </a:pPr>
            <a:r>
              <a:rPr sz="2400" spc="-5" dirty="0">
                <a:latin typeface="Arial MT"/>
                <a:cs typeface="Arial MT"/>
              </a:rPr>
              <a:t>b)	</a:t>
            </a:r>
            <a:r>
              <a:rPr sz="2400" spc="-5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spc="-55" dirty="0">
                <a:latin typeface="Arial MT"/>
                <a:cs typeface="Arial MT"/>
              </a:rPr>
              <a:t>area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149732"/>
            <a:ext cx="8255634" cy="25787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just">
              <a:lnSpc>
                <a:spcPts val="1920"/>
              </a:lnSpc>
              <a:spcBef>
                <a:spcPts val="565"/>
              </a:spcBef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Ejemplo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Formalice</a:t>
            </a:r>
            <a:r>
              <a:rPr sz="2000" dirty="0">
                <a:latin typeface="Arial MT"/>
                <a:cs typeface="Arial MT"/>
              </a:rPr>
              <a:t> 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siguiente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enunciado: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“Si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apruebo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examen,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entonces </a:t>
            </a:r>
            <a:r>
              <a:rPr sz="2000" spc="-5" dirty="0">
                <a:latin typeface="Arial MT"/>
                <a:cs typeface="Arial MT"/>
              </a:rPr>
              <a:t>iré </a:t>
            </a:r>
            <a:r>
              <a:rPr sz="2000" dirty="0">
                <a:latin typeface="Arial MT"/>
                <a:cs typeface="Arial MT"/>
              </a:rPr>
              <a:t>al baile o comprare una bicicleta. </a:t>
            </a:r>
            <a:r>
              <a:rPr sz="2000" spc="-5" dirty="0">
                <a:latin typeface="Arial MT"/>
                <a:cs typeface="Arial MT"/>
              </a:rPr>
              <a:t>Pero </a:t>
            </a:r>
            <a:r>
              <a:rPr sz="2000" dirty="0">
                <a:latin typeface="Arial MT"/>
                <a:cs typeface="Arial MT"/>
              </a:rPr>
              <a:t>no voy al </a:t>
            </a:r>
            <a:r>
              <a:rPr sz="2000" spc="-5" dirty="0">
                <a:latin typeface="Arial MT"/>
                <a:cs typeface="Arial MT"/>
              </a:rPr>
              <a:t>baile. En </a:t>
            </a:r>
            <a:r>
              <a:rPr sz="2000" dirty="0">
                <a:latin typeface="Arial MT"/>
                <a:cs typeface="Arial MT"/>
              </a:rPr>
              <a:t> consecuencia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bicicleta.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Solución</a:t>
            </a:r>
            <a:endParaRPr sz="2000">
              <a:latin typeface="Arial"/>
              <a:cs typeface="Arial"/>
            </a:endParaRPr>
          </a:p>
          <a:p>
            <a:pPr marL="728345" marR="4971415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p=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Aprue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e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dirty="0">
                <a:latin typeface="Arial MT"/>
                <a:cs typeface="Arial MT"/>
              </a:rPr>
              <a:t>amen  q=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Voy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baile</a:t>
            </a:r>
            <a:endParaRPr sz="2000">
              <a:latin typeface="Arial MT"/>
              <a:cs typeface="Arial MT"/>
            </a:endParaRPr>
          </a:p>
          <a:p>
            <a:pPr marL="72834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r=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bicicleta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0976" y="2989580"/>
            <a:ext cx="167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𝑝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3790" y="3100323"/>
            <a:ext cx="697865" cy="271145"/>
          </a:xfrm>
          <a:custGeom>
            <a:avLst/>
            <a:gdLst/>
            <a:ahLst/>
            <a:cxnLst/>
            <a:rect l="l" t="t" r="r" b="b"/>
            <a:pathLst>
              <a:path w="697864" h="271145">
                <a:moveTo>
                  <a:pt x="611505" y="0"/>
                </a:moveTo>
                <a:lnTo>
                  <a:pt x="607568" y="10922"/>
                </a:lnTo>
                <a:lnTo>
                  <a:pt x="623256" y="17756"/>
                </a:lnTo>
                <a:lnTo>
                  <a:pt x="636778" y="27209"/>
                </a:lnTo>
                <a:lnTo>
                  <a:pt x="664225" y="70925"/>
                </a:lnTo>
                <a:lnTo>
                  <a:pt x="672226" y="111017"/>
                </a:lnTo>
                <a:lnTo>
                  <a:pt x="673226" y="134112"/>
                </a:lnTo>
                <a:lnTo>
                  <a:pt x="672207" y="158045"/>
                </a:lnTo>
                <a:lnTo>
                  <a:pt x="664118" y="199245"/>
                </a:lnTo>
                <a:lnTo>
                  <a:pt x="636825" y="243681"/>
                </a:lnTo>
                <a:lnTo>
                  <a:pt x="608076" y="259968"/>
                </a:lnTo>
                <a:lnTo>
                  <a:pt x="611505" y="271017"/>
                </a:lnTo>
                <a:lnTo>
                  <a:pt x="648430" y="253666"/>
                </a:lnTo>
                <a:lnTo>
                  <a:pt x="675639" y="223647"/>
                </a:lnTo>
                <a:lnTo>
                  <a:pt x="692324" y="183435"/>
                </a:lnTo>
                <a:lnTo>
                  <a:pt x="697864" y="135509"/>
                </a:lnTo>
                <a:lnTo>
                  <a:pt x="696462" y="110720"/>
                </a:lnTo>
                <a:lnTo>
                  <a:pt x="685274" y="66714"/>
                </a:lnTo>
                <a:lnTo>
                  <a:pt x="663154" y="30825"/>
                </a:lnTo>
                <a:lnTo>
                  <a:pt x="631150" y="7100"/>
                </a:lnTo>
                <a:lnTo>
                  <a:pt x="611505" y="0"/>
                </a:lnTo>
                <a:close/>
              </a:path>
              <a:path w="697864" h="271145">
                <a:moveTo>
                  <a:pt x="86487" y="0"/>
                </a:moveTo>
                <a:lnTo>
                  <a:pt x="49561" y="17367"/>
                </a:lnTo>
                <a:lnTo>
                  <a:pt x="22351" y="47498"/>
                </a:lnTo>
                <a:lnTo>
                  <a:pt x="5603" y="87788"/>
                </a:lnTo>
                <a:lnTo>
                  <a:pt x="0" y="135509"/>
                </a:lnTo>
                <a:lnTo>
                  <a:pt x="1383" y="160442"/>
                </a:lnTo>
                <a:lnTo>
                  <a:pt x="12483" y="204499"/>
                </a:lnTo>
                <a:lnTo>
                  <a:pt x="34605" y="240246"/>
                </a:lnTo>
                <a:lnTo>
                  <a:pt x="66748" y="263919"/>
                </a:lnTo>
                <a:lnTo>
                  <a:pt x="86487" y="271017"/>
                </a:lnTo>
                <a:lnTo>
                  <a:pt x="89916" y="259968"/>
                </a:lnTo>
                <a:lnTo>
                  <a:pt x="74414" y="253182"/>
                </a:lnTo>
                <a:lnTo>
                  <a:pt x="61055" y="243681"/>
                </a:lnTo>
                <a:lnTo>
                  <a:pt x="33766" y="199245"/>
                </a:lnTo>
                <a:lnTo>
                  <a:pt x="25765" y="158045"/>
                </a:lnTo>
                <a:lnTo>
                  <a:pt x="24764" y="134112"/>
                </a:lnTo>
                <a:lnTo>
                  <a:pt x="25765" y="111017"/>
                </a:lnTo>
                <a:lnTo>
                  <a:pt x="33766" y="70925"/>
                </a:lnTo>
                <a:lnTo>
                  <a:pt x="61150" y="27209"/>
                </a:lnTo>
                <a:lnTo>
                  <a:pt x="90297" y="10922"/>
                </a:lnTo>
                <a:lnTo>
                  <a:pt x="86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0621" y="3014599"/>
            <a:ext cx="10731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9435" algn="l"/>
              </a:tabLst>
            </a:pPr>
            <a:r>
              <a:rPr sz="2300" dirty="0">
                <a:latin typeface="Cambria Math"/>
                <a:cs typeface="Cambria Math"/>
              </a:rPr>
              <a:t>⟶	</a:t>
            </a:r>
            <a:r>
              <a:rPr sz="2300" spc="65" dirty="0">
                <a:latin typeface="Cambria Math"/>
                <a:cs typeface="Cambria Math"/>
              </a:rPr>
              <a:t>𝑞</a:t>
            </a:r>
            <a:r>
              <a:rPr sz="2300" dirty="0">
                <a:latin typeface="Cambria Math"/>
                <a:cs typeface="Cambria Math"/>
              </a:rPr>
              <a:t>⋁𝑟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998" y="3645534"/>
            <a:ext cx="695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Luego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3744" y="4273550"/>
            <a:ext cx="99695" cy="425450"/>
          </a:xfrm>
          <a:custGeom>
            <a:avLst/>
            <a:gdLst/>
            <a:ahLst/>
            <a:cxnLst/>
            <a:rect l="l" t="t" r="r" b="b"/>
            <a:pathLst>
              <a:path w="99695" h="425450">
                <a:moveTo>
                  <a:pt x="99568" y="0"/>
                </a:moveTo>
                <a:lnTo>
                  <a:pt x="0" y="0"/>
                </a:lnTo>
                <a:lnTo>
                  <a:pt x="0" y="17780"/>
                </a:lnTo>
                <a:lnTo>
                  <a:pt x="62484" y="17780"/>
                </a:lnTo>
                <a:lnTo>
                  <a:pt x="62484" y="408940"/>
                </a:lnTo>
                <a:lnTo>
                  <a:pt x="0" y="408940"/>
                </a:lnTo>
                <a:lnTo>
                  <a:pt x="0" y="425450"/>
                </a:lnTo>
                <a:lnTo>
                  <a:pt x="99568" y="425450"/>
                </a:lnTo>
                <a:lnTo>
                  <a:pt x="99568" y="408940"/>
                </a:lnTo>
                <a:lnTo>
                  <a:pt x="99568" y="17780"/>
                </a:lnTo>
                <a:lnTo>
                  <a:pt x="99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6911" y="4273550"/>
            <a:ext cx="99695" cy="425450"/>
          </a:xfrm>
          <a:custGeom>
            <a:avLst/>
            <a:gdLst/>
            <a:ahLst/>
            <a:cxnLst/>
            <a:rect l="l" t="t" r="r" b="b"/>
            <a:pathLst>
              <a:path w="99694" h="425450">
                <a:moveTo>
                  <a:pt x="99568" y="0"/>
                </a:moveTo>
                <a:lnTo>
                  <a:pt x="0" y="0"/>
                </a:lnTo>
                <a:lnTo>
                  <a:pt x="0" y="17780"/>
                </a:lnTo>
                <a:lnTo>
                  <a:pt x="0" y="408940"/>
                </a:lnTo>
                <a:lnTo>
                  <a:pt x="0" y="425450"/>
                </a:lnTo>
                <a:lnTo>
                  <a:pt x="99568" y="425450"/>
                </a:lnTo>
                <a:lnTo>
                  <a:pt x="99568" y="408940"/>
                </a:lnTo>
                <a:lnTo>
                  <a:pt x="37084" y="408940"/>
                </a:lnTo>
                <a:lnTo>
                  <a:pt x="37084" y="17780"/>
                </a:lnTo>
                <a:lnTo>
                  <a:pt x="99568" y="17780"/>
                </a:lnTo>
                <a:lnTo>
                  <a:pt x="99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0871" y="4274565"/>
            <a:ext cx="1092835" cy="423545"/>
          </a:xfrm>
          <a:custGeom>
            <a:avLst/>
            <a:gdLst/>
            <a:ahLst/>
            <a:cxnLst/>
            <a:rect l="l" t="t" r="r" b="b"/>
            <a:pathLst>
              <a:path w="1092835" h="423545">
                <a:moveTo>
                  <a:pt x="957199" y="0"/>
                </a:moveTo>
                <a:lnTo>
                  <a:pt x="951229" y="17144"/>
                </a:lnTo>
                <a:lnTo>
                  <a:pt x="975729" y="27836"/>
                </a:lnTo>
                <a:lnTo>
                  <a:pt x="996823" y="42576"/>
                </a:lnTo>
                <a:lnTo>
                  <a:pt x="1028700" y="84200"/>
                </a:lnTo>
                <a:lnTo>
                  <a:pt x="1047448" y="140509"/>
                </a:lnTo>
                <a:lnTo>
                  <a:pt x="1053718" y="209676"/>
                </a:lnTo>
                <a:lnTo>
                  <a:pt x="1052147" y="247014"/>
                </a:lnTo>
                <a:lnTo>
                  <a:pt x="1039574" y="311403"/>
                </a:lnTo>
                <a:lnTo>
                  <a:pt x="1014354" y="361695"/>
                </a:lnTo>
                <a:lnTo>
                  <a:pt x="976012" y="395604"/>
                </a:lnTo>
                <a:lnTo>
                  <a:pt x="951864" y="406272"/>
                </a:lnTo>
                <a:lnTo>
                  <a:pt x="957199" y="423417"/>
                </a:lnTo>
                <a:lnTo>
                  <a:pt x="1015031" y="396366"/>
                </a:lnTo>
                <a:lnTo>
                  <a:pt x="1057528" y="349503"/>
                </a:lnTo>
                <a:lnTo>
                  <a:pt x="1083595" y="286670"/>
                </a:lnTo>
                <a:lnTo>
                  <a:pt x="1092327" y="211835"/>
                </a:lnTo>
                <a:lnTo>
                  <a:pt x="1090138" y="173019"/>
                </a:lnTo>
                <a:lnTo>
                  <a:pt x="1072663" y="104197"/>
                </a:lnTo>
                <a:lnTo>
                  <a:pt x="1038012" y="48166"/>
                </a:lnTo>
                <a:lnTo>
                  <a:pt x="987946" y="11070"/>
                </a:lnTo>
                <a:lnTo>
                  <a:pt x="957199" y="0"/>
                </a:lnTo>
                <a:close/>
              </a:path>
              <a:path w="1092835" h="423545">
                <a:moveTo>
                  <a:pt x="135000" y="0"/>
                </a:moveTo>
                <a:lnTo>
                  <a:pt x="77390" y="27130"/>
                </a:lnTo>
                <a:lnTo>
                  <a:pt x="34925" y="74167"/>
                </a:lnTo>
                <a:lnTo>
                  <a:pt x="8699" y="137144"/>
                </a:lnTo>
                <a:lnTo>
                  <a:pt x="0" y="211835"/>
                </a:lnTo>
                <a:lnTo>
                  <a:pt x="2168" y="250741"/>
                </a:lnTo>
                <a:lnTo>
                  <a:pt x="19556" y="319599"/>
                </a:lnTo>
                <a:lnTo>
                  <a:pt x="54133" y="375411"/>
                </a:lnTo>
                <a:lnTo>
                  <a:pt x="104235" y="412368"/>
                </a:lnTo>
                <a:lnTo>
                  <a:pt x="135000" y="423417"/>
                </a:lnTo>
                <a:lnTo>
                  <a:pt x="140334" y="406272"/>
                </a:lnTo>
                <a:lnTo>
                  <a:pt x="116187" y="395604"/>
                </a:lnTo>
                <a:lnTo>
                  <a:pt x="95361" y="380745"/>
                </a:lnTo>
                <a:lnTo>
                  <a:pt x="63626" y="338454"/>
                </a:lnTo>
                <a:lnTo>
                  <a:pt x="44878" y="280923"/>
                </a:lnTo>
                <a:lnTo>
                  <a:pt x="38607" y="209676"/>
                </a:lnTo>
                <a:lnTo>
                  <a:pt x="40177" y="173480"/>
                </a:lnTo>
                <a:lnTo>
                  <a:pt x="52699" y="110753"/>
                </a:lnTo>
                <a:lnTo>
                  <a:pt x="77890" y="61364"/>
                </a:lnTo>
                <a:lnTo>
                  <a:pt x="116562" y="27836"/>
                </a:lnTo>
                <a:lnTo>
                  <a:pt x="140969" y="17144"/>
                </a:lnTo>
                <a:lnTo>
                  <a:pt x="1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3685" y="4148073"/>
            <a:ext cx="2052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7300" algn="l"/>
              </a:tabLst>
            </a:pPr>
            <a:r>
              <a:rPr sz="3600" dirty="0">
                <a:latin typeface="Cambria Math"/>
                <a:cs typeface="Cambria Math"/>
              </a:rPr>
              <a:t>𝑝</a:t>
            </a:r>
            <a:r>
              <a:rPr sz="3600" spc="254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⟶	</a:t>
            </a:r>
            <a:r>
              <a:rPr sz="3600" spc="100" dirty="0">
                <a:latin typeface="Cambria Math"/>
                <a:cs typeface="Cambria Math"/>
              </a:rPr>
              <a:t>𝑞</a:t>
            </a:r>
            <a:r>
              <a:rPr sz="3600" spc="5" dirty="0">
                <a:latin typeface="Cambria Math"/>
                <a:cs typeface="Cambria Math"/>
              </a:rPr>
              <a:t>⋁</a:t>
            </a:r>
            <a:r>
              <a:rPr sz="3600" dirty="0">
                <a:latin typeface="Cambria Math"/>
                <a:cs typeface="Cambria Math"/>
              </a:rPr>
              <a:t>𝑟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2173" y="4148073"/>
            <a:ext cx="115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⋀</a:t>
            </a:r>
            <a:r>
              <a:rPr sz="3600" spc="14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∼</a:t>
            </a:r>
            <a:r>
              <a:rPr sz="3600" spc="16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𝑞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0355" y="5262752"/>
            <a:ext cx="3667125" cy="390525"/>
          </a:xfrm>
          <a:custGeom>
            <a:avLst/>
            <a:gdLst/>
            <a:ahLst/>
            <a:cxnLst/>
            <a:rect l="l" t="t" r="r" b="b"/>
            <a:pathLst>
              <a:path w="3667125" h="390525">
                <a:moveTo>
                  <a:pt x="130556" y="0"/>
                </a:moveTo>
                <a:lnTo>
                  <a:pt x="125222" y="0"/>
                </a:lnTo>
                <a:lnTo>
                  <a:pt x="102717" y="1676"/>
                </a:lnTo>
                <a:lnTo>
                  <a:pt x="53340" y="21971"/>
                </a:lnTo>
                <a:lnTo>
                  <a:pt x="30949" y="65709"/>
                </a:lnTo>
                <a:lnTo>
                  <a:pt x="29464" y="85598"/>
                </a:lnTo>
                <a:lnTo>
                  <a:pt x="29768" y="94373"/>
                </a:lnTo>
                <a:lnTo>
                  <a:pt x="30683" y="103720"/>
                </a:lnTo>
                <a:lnTo>
                  <a:pt x="32194" y="113665"/>
                </a:lnTo>
                <a:lnTo>
                  <a:pt x="34290" y="124206"/>
                </a:lnTo>
                <a:lnTo>
                  <a:pt x="36372" y="134162"/>
                </a:lnTo>
                <a:lnTo>
                  <a:pt x="37884" y="142328"/>
                </a:lnTo>
                <a:lnTo>
                  <a:pt x="38798" y="148691"/>
                </a:lnTo>
                <a:lnTo>
                  <a:pt x="39116" y="153289"/>
                </a:lnTo>
                <a:lnTo>
                  <a:pt x="39116" y="162687"/>
                </a:lnTo>
                <a:lnTo>
                  <a:pt x="0" y="185801"/>
                </a:lnTo>
                <a:lnTo>
                  <a:pt x="0" y="202565"/>
                </a:lnTo>
                <a:lnTo>
                  <a:pt x="35814" y="218059"/>
                </a:lnTo>
                <a:lnTo>
                  <a:pt x="39116" y="225679"/>
                </a:lnTo>
                <a:lnTo>
                  <a:pt x="39116" y="235204"/>
                </a:lnTo>
                <a:lnTo>
                  <a:pt x="38798" y="239750"/>
                </a:lnTo>
                <a:lnTo>
                  <a:pt x="37846" y="246367"/>
                </a:lnTo>
                <a:lnTo>
                  <a:pt x="36372" y="254266"/>
                </a:lnTo>
                <a:lnTo>
                  <a:pt x="34290" y="264160"/>
                </a:lnTo>
                <a:lnTo>
                  <a:pt x="32194" y="274739"/>
                </a:lnTo>
                <a:lnTo>
                  <a:pt x="30683" y="284721"/>
                </a:lnTo>
                <a:lnTo>
                  <a:pt x="29768" y="294119"/>
                </a:lnTo>
                <a:lnTo>
                  <a:pt x="29464" y="302895"/>
                </a:lnTo>
                <a:lnTo>
                  <a:pt x="30949" y="323557"/>
                </a:lnTo>
                <a:lnTo>
                  <a:pt x="53340" y="368261"/>
                </a:lnTo>
                <a:lnTo>
                  <a:pt x="102717" y="388594"/>
                </a:lnTo>
                <a:lnTo>
                  <a:pt x="125222" y="390258"/>
                </a:lnTo>
                <a:lnTo>
                  <a:pt x="130556" y="390258"/>
                </a:lnTo>
                <a:lnTo>
                  <a:pt x="130556" y="374713"/>
                </a:lnTo>
                <a:lnTo>
                  <a:pt x="127508" y="374713"/>
                </a:lnTo>
                <a:lnTo>
                  <a:pt x="113449" y="373748"/>
                </a:lnTo>
                <a:lnTo>
                  <a:pt x="73685" y="350177"/>
                </a:lnTo>
                <a:lnTo>
                  <a:pt x="64262" y="306578"/>
                </a:lnTo>
                <a:lnTo>
                  <a:pt x="64516" y="299008"/>
                </a:lnTo>
                <a:lnTo>
                  <a:pt x="65290" y="290576"/>
                </a:lnTo>
                <a:lnTo>
                  <a:pt x="66560" y="281292"/>
                </a:lnTo>
                <a:lnTo>
                  <a:pt x="68326" y="271145"/>
                </a:lnTo>
                <a:lnTo>
                  <a:pt x="70129" y="261416"/>
                </a:lnTo>
                <a:lnTo>
                  <a:pt x="71399" y="253149"/>
                </a:lnTo>
                <a:lnTo>
                  <a:pt x="72136" y="246367"/>
                </a:lnTo>
                <a:lnTo>
                  <a:pt x="72390" y="241046"/>
                </a:lnTo>
                <a:lnTo>
                  <a:pt x="71742" y="232765"/>
                </a:lnTo>
                <a:lnTo>
                  <a:pt x="44653" y="199123"/>
                </a:lnTo>
                <a:lnTo>
                  <a:pt x="37846" y="196088"/>
                </a:lnTo>
                <a:lnTo>
                  <a:pt x="37846" y="192405"/>
                </a:lnTo>
                <a:lnTo>
                  <a:pt x="69824" y="163233"/>
                </a:lnTo>
                <a:lnTo>
                  <a:pt x="72390" y="147320"/>
                </a:lnTo>
                <a:lnTo>
                  <a:pt x="72136" y="142087"/>
                </a:lnTo>
                <a:lnTo>
                  <a:pt x="71399" y="135318"/>
                </a:lnTo>
                <a:lnTo>
                  <a:pt x="70129" y="127038"/>
                </a:lnTo>
                <a:lnTo>
                  <a:pt x="68326" y="117221"/>
                </a:lnTo>
                <a:lnTo>
                  <a:pt x="66560" y="107162"/>
                </a:lnTo>
                <a:lnTo>
                  <a:pt x="65290" y="97904"/>
                </a:lnTo>
                <a:lnTo>
                  <a:pt x="64516" y="89496"/>
                </a:lnTo>
                <a:lnTo>
                  <a:pt x="64262" y="81915"/>
                </a:lnTo>
                <a:lnTo>
                  <a:pt x="65303" y="65443"/>
                </a:lnTo>
                <a:lnTo>
                  <a:pt x="90208" y="24257"/>
                </a:lnTo>
                <a:lnTo>
                  <a:pt x="127508" y="15621"/>
                </a:lnTo>
                <a:lnTo>
                  <a:pt x="130556" y="15621"/>
                </a:lnTo>
                <a:lnTo>
                  <a:pt x="130556" y="0"/>
                </a:lnTo>
                <a:close/>
              </a:path>
              <a:path w="3667125" h="390525">
                <a:moveTo>
                  <a:pt x="280035" y="127"/>
                </a:moveTo>
                <a:lnTo>
                  <a:pt x="188722" y="127"/>
                </a:lnTo>
                <a:lnTo>
                  <a:pt x="188722" y="15367"/>
                </a:lnTo>
                <a:lnTo>
                  <a:pt x="188722" y="374777"/>
                </a:lnTo>
                <a:lnTo>
                  <a:pt x="188722" y="390017"/>
                </a:lnTo>
                <a:lnTo>
                  <a:pt x="280035" y="390017"/>
                </a:lnTo>
                <a:lnTo>
                  <a:pt x="280035" y="374777"/>
                </a:lnTo>
                <a:lnTo>
                  <a:pt x="222758" y="374777"/>
                </a:lnTo>
                <a:lnTo>
                  <a:pt x="222758" y="15367"/>
                </a:lnTo>
                <a:lnTo>
                  <a:pt x="280035" y="15367"/>
                </a:lnTo>
                <a:lnTo>
                  <a:pt x="280035" y="127"/>
                </a:lnTo>
                <a:close/>
              </a:path>
              <a:path w="3667125" h="390525">
                <a:moveTo>
                  <a:pt x="1420749" y="16637"/>
                </a:moveTo>
                <a:lnTo>
                  <a:pt x="1415288" y="889"/>
                </a:lnTo>
                <a:lnTo>
                  <a:pt x="1387106" y="11010"/>
                </a:lnTo>
                <a:lnTo>
                  <a:pt x="1362417" y="25717"/>
                </a:lnTo>
                <a:lnTo>
                  <a:pt x="1323467" y="68834"/>
                </a:lnTo>
                <a:lnTo>
                  <a:pt x="1299464" y="126580"/>
                </a:lnTo>
                <a:lnTo>
                  <a:pt x="1291463" y="195072"/>
                </a:lnTo>
                <a:lnTo>
                  <a:pt x="1293456" y="230746"/>
                </a:lnTo>
                <a:lnTo>
                  <a:pt x="1309408" y="293801"/>
                </a:lnTo>
                <a:lnTo>
                  <a:pt x="1341081" y="344970"/>
                </a:lnTo>
                <a:lnTo>
                  <a:pt x="1387043" y="378891"/>
                </a:lnTo>
                <a:lnTo>
                  <a:pt x="1415288" y="389039"/>
                </a:lnTo>
                <a:lnTo>
                  <a:pt x="1420114" y="373278"/>
                </a:lnTo>
                <a:lnTo>
                  <a:pt x="1398003" y="363486"/>
                </a:lnTo>
                <a:lnTo>
                  <a:pt x="1378940" y="349846"/>
                </a:lnTo>
                <a:lnTo>
                  <a:pt x="1349883" y="311023"/>
                </a:lnTo>
                <a:lnTo>
                  <a:pt x="1332623" y="258368"/>
                </a:lnTo>
                <a:lnTo>
                  <a:pt x="1326896" y="193040"/>
                </a:lnTo>
                <a:lnTo>
                  <a:pt x="1328318" y="159931"/>
                </a:lnTo>
                <a:lnTo>
                  <a:pt x="1339799" y="102450"/>
                </a:lnTo>
                <a:lnTo>
                  <a:pt x="1362951" y="57111"/>
                </a:lnTo>
                <a:lnTo>
                  <a:pt x="1398384" y="26352"/>
                </a:lnTo>
                <a:lnTo>
                  <a:pt x="1420749" y="16637"/>
                </a:lnTo>
                <a:close/>
              </a:path>
              <a:path w="3667125" h="390525">
                <a:moveTo>
                  <a:pt x="2292350" y="195072"/>
                </a:moveTo>
                <a:lnTo>
                  <a:pt x="2284349" y="126580"/>
                </a:lnTo>
                <a:lnTo>
                  <a:pt x="2260346" y="68834"/>
                </a:lnTo>
                <a:lnTo>
                  <a:pt x="2221395" y="25717"/>
                </a:lnTo>
                <a:lnTo>
                  <a:pt x="2168652" y="889"/>
                </a:lnTo>
                <a:lnTo>
                  <a:pt x="2163064" y="16637"/>
                </a:lnTo>
                <a:lnTo>
                  <a:pt x="2185568" y="26352"/>
                </a:lnTo>
                <a:lnTo>
                  <a:pt x="2204885" y="39852"/>
                </a:lnTo>
                <a:lnTo>
                  <a:pt x="2234057" y="78105"/>
                </a:lnTo>
                <a:lnTo>
                  <a:pt x="2251303" y="129717"/>
                </a:lnTo>
                <a:lnTo>
                  <a:pt x="2257044" y="193040"/>
                </a:lnTo>
                <a:lnTo>
                  <a:pt x="2255583" y="227291"/>
                </a:lnTo>
                <a:lnTo>
                  <a:pt x="2244013" y="286296"/>
                </a:lnTo>
                <a:lnTo>
                  <a:pt x="2220950" y="332359"/>
                </a:lnTo>
                <a:lnTo>
                  <a:pt x="2185809" y="363486"/>
                </a:lnTo>
                <a:lnTo>
                  <a:pt x="2163699" y="373278"/>
                </a:lnTo>
                <a:lnTo>
                  <a:pt x="2168652" y="389039"/>
                </a:lnTo>
                <a:lnTo>
                  <a:pt x="2221560" y="364197"/>
                </a:lnTo>
                <a:lnTo>
                  <a:pt x="2260473" y="321183"/>
                </a:lnTo>
                <a:lnTo>
                  <a:pt x="2284412" y="263652"/>
                </a:lnTo>
                <a:lnTo>
                  <a:pt x="2290368" y="230746"/>
                </a:lnTo>
                <a:lnTo>
                  <a:pt x="2292350" y="195072"/>
                </a:lnTo>
                <a:close/>
              </a:path>
              <a:path w="3667125" h="390525">
                <a:moveTo>
                  <a:pt x="2429129" y="127"/>
                </a:moveTo>
                <a:lnTo>
                  <a:pt x="2337816" y="127"/>
                </a:lnTo>
                <a:lnTo>
                  <a:pt x="2337816" y="15367"/>
                </a:lnTo>
                <a:lnTo>
                  <a:pt x="2395093" y="15367"/>
                </a:lnTo>
                <a:lnTo>
                  <a:pt x="2395093" y="374777"/>
                </a:lnTo>
                <a:lnTo>
                  <a:pt x="2337816" y="374777"/>
                </a:lnTo>
                <a:lnTo>
                  <a:pt x="2337816" y="390017"/>
                </a:lnTo>
                <a:lnTo>
                  <a:pt x="2429129" y="390017"/>
                </a:lnTo>
                <a:lnTo>
                  <a:pt x="2429129" y="374777"/>
                </a:lnTo>
                <a:lnTo>
                  <a:pt x="2429129" y="15367"/>
                </a:lnTo>
                <a:lnTo>
                  <a:pt x="2429129" y="127"/>
                </a:lnTo>
                <a:close/>
              </a:path>
              <a:path w="3667125" h="390525">
                <a:moveTo>
                  <a:pt x="3666744" y="186055"/>
                </a:moveTo>
                <a:lnTo>
                  <a:pt x="3630803" y="170561"/>
                </a:lnTo>
                <a:lnTo>
                  <a:pt x="3627628" y="162941"/>
                </a:lnTo>
                <a:lnTo>
                  <a:pt x="3627628" y="153543"/>
                </a:lnTo>
                <a:lnTo>
                  <a:pt x="3627907" y="148945"/>
                </a:lnTo>
                <a:lnTo>
                  <a:pt x="3628834" y="142341"/>
                </a:lnTo>
                <a:lnTo>
                  <a:pt x="3630295" y="134416"/>
                </a:lnTo>
                <a:lnTo>
                  <a:pt x="3632454" y="124460"/>
                </a:lnTo>
                <a:lnTo>
                  <a:pt x="3634536" y="113893"/>
                </a:lnTo>
                <a:lnTo>
                  <a:pt x="3636048" y="103911"/>
                </a:lnTo>
                <a:lnTo>
                  <a:pt x="3636962" y="94513"/>
                </a:lnTo>
                <a:lnTo>
                  <a:pt x="3637280" y="85725"/>
                </a:lnTo>
                <a:lnTo>
                  <a:pt x="3635781" y="65824"/>
                </a:lnTo>
                <a:lnTo>
                  <a:pt x="3613404" y="21971"/>
                </a:lnTo>
                <a:lnTo>
                  <a:pt x="3563963" y="1676"/>
                </a:lnTo>
                <a:lnTo>
                  <a:pt x="3541395" y="0"/>
                </a:lnTo>
                <a:lnTo>
                  <a:pt x="3536188" y="0"/>
                </a:lnTo>
                <a:lnTo>
                  <a:pt x="3536188" y="15621"/>
                </a:lnTo>
                <a:lnTo>
                  <a:pt x="3539236" y="15621"/>
                </a:lnTo>
                <a:lnTo>
                  <a:pt x="3553206" y="16586"/>
                </a:lnTo>
                <a:lnTo>
                  <a:pt x="3592995" y="39966"/>
                </a:lnTo>
                <a:lnTo>
                  <a:pt x="3602482" y="82042"/>
                </a:lnTo>
                <a:lnTo>
                  <a:pt x="3602215" y="89623"/>
                </a:lnTo>
                <a:lnTo>
                  <a:pt x="3601428" y="98044"/>
                </a:lnTo>
                <a:lnTo>
                  <a:pt x="3600119" y="107340"/>
                </a:lnTo>
                <a:lnTo>
                  <a:pt x="3596525" y="127292"/>
                </a:lnTo>
                <a:lnTo>
                  <a:pt x="3595255" y="135585"/>
                </a:lnTo>
                <a:lnTo>
                  <a:pt x="3594481" y="142341"/>
                </a:lnTo>
                <a:lnTo>
                  <a:pt x="3594227" y="147574"/>
                </a:lnTo>
                <a:lnTo>
                  <a:pt x="3594862" y="155867"/>
                </a:lnTo>
                <a:lnTo>
                  <a:pt x="3621951" y="189509"/>
                </a:lnTo>
                <a:lnTo>
                  <a:pt x="3628771" y="192532"/>
                </a:lnTo>
                <a:lnTo>
                  <a:pt x="3628771" y="196215"/>
                </a:lnTo>
                <a:lnTo>
                  <a:pt x="3596792" y="225488"/>
                </a:lnTo>
                <a:lnTo>
                  <a:pt x="3594227" y="241300"/>
                </a:lnTo>
                <a:lnTo>
                  <a:pt x="3594481" y="246545"/>
                </a:lnTo>
                <a:lnTo>
                  <a:pt x="3595255" y="253314"/>
                </a:lnTo>
                <a:lnTo>
                  <a:pt x="3596525" y="261594"/>
                </a:lnTo>
                <a:lnTo>
                  <a:pt x="3598291" y="271399"/>
                </a:lnTo>
                <a:lnTo>
                  <a:pt x="3600119" y="281482"/>
                </a:lnTo>
                <a:lnTo>
                  <a:pt x="3601428" y="290741"/>
                </a:lnTo>
                <a:lnTo>
                  <a:pt x="3602215" y="299199"/>
                </a:lnTo>
                <a:lnTo>
                  <a:pt x="3602482" y="306832"/>
                </a:lnTo>
                <a:lnTo>
                  <a:pt x="3601428" y="323977"/>
                </a:lnTo>
                <a:lnTo>
                  <a:pt x="3585591" y="359257"/>
                </a:lnTo>
                <a:lnTo>
                  <a:pt x="3539236" y="374713"/>
                </a:lnTo>
                <a:lnTo>
                  <a:pt x="3536188" y="374713"/>
                </a:lnTo>
                <a:lnTo>
                  <a:pt x="3536188" y="390258"/>
                </a:lnTo>
                <a:lnTo>
                  <a:pt x="3541395" y="390258"/>
                </a:lnTo>
                <a:lnTo>
                  <a:pt x="3563963" y="388594"/>
                </a:lnTo>
                <a:lnTo>
                  <a:pt x="3613404" y="368261"/>
                </a:lnTo>
                <a:lnTo>
                  <a:pt x="3635781" y="323697"/>
                </a:lnTo>
                <a:lnTo>
                  <a:pt x="3637280" y="303149"/>
                </a:lnTo>
                <a:lnTo>
                  <a:pt x="3636962" y="294322"/>
                </a:lnTo>
                <a:lnTo>
                  <a:pt x="3636048" y="284924"/>
                </a:lnTo>
                <a:lnTo>
                  <a:pt x="3634536" y="274967"/>
                </a:lnTo>
                <a:lnTo>
                  <a:pt x="3632454" y="264414"/>
                </a:lnTo>
                <a:lnTo>
                  <a:pt x="3630295" y="254469"/>
                </a:lnTo>
                <a:lnTo>
                  <a:pt x="3628796" y="246303"/>
                </a:lnTo>
                <a:lnTo>
                  <a:pt x="3627907" y="239941"/>
                </a:lnTo>
                <a:lnTo>
                  <a:pt x="3627628" y="235331"/>
                </a:lnTo>
                <a:lnTo>
                  <a:pt x="3627628" y="225933"/>
                </a:lnTo>
                <a:lnTo>
                  <a:pt x="3666744" y="202819"/>
                </a:lnTo>
                <a:lnTo>
                  <a:pt x="3666744" y="186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16326" y="5147309"/>
            <a:ext cx="18834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2525" algn="l"/>
              </a:tabLst>
            </a:pPr>
            <a:r>
              <a:rPr sz="3300" dirty="0">
                <a:latin typeface="Cambria Math"/>
                <a:cs typeface="Cambria Math"/>
              </a:rPr>
              <a:t>𝑝</a:t>
            </a:r>
            <a:r>
              <a:rPr sz="3300" spc="240" dirty="0">
                <a:latin typeface="Cambria Math"/>
                <a:cs typeface="Cambria Math"/>
              </a:rPr>
              <a:t> </a:t>
            </a:r>
            <a:r>
              <a:rPr sz="3300" dirty="0">
                <a:latin typeface="Cambria Math"/>
                <a:cs typeface="Cambria Math"/>
              </a:rPr>
              <a:t>⟶	</a:t>
            </a:r>
            <a:r>
              <a:rPr sz="3300" spc="90" dirty="0">
                <a:latin typeface="Cambria Math"/>
                <a:cs typeface="Cambria Math"/>
              </a:rPr>
              <a:t>𝑞</a:t>
            </a:r>
            <a:r>
              <a:rPr sz="3300" spc="10" dirty="0">
                <a:latin typeface="Cambria Math"/>
                <a:cs typeface="Cambria Math"/>
              </a:rPr>
              <a:t>⋁</a:t>
            </a:r>
            <a:r>
              <a:rPr sz="3300" dirty="0">
                <a:latin typeface="Cambria Math"/>
                <a:cs typeface="Cambria Math"/>
              </a:rPr>
              <a:t>𝑟</a:t>
            </a:r>
            <a:endParaRPr sz="3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3646" y="5147309"/>
            <a:ext cx="21640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850" algn="l"/>
              </a:tabLst>
            </a:pPr>
            <a:r>
              <a:rPr sz="3300" dirty="0">
                <a:latin typeface="Cambria Math"/>
                <a:cs typeface="Cambria Math"/>
              </a:rPr>
              <a:t>⋀</a:t>
            </a:r>
            <a:r>
              <a:rPr sz="3300" spc="195" dirty="0">
                <a:latin typeface="Cambria Math"/>
                <a:cs typeface="Cambria Math"/>
              </a:rPr>
              <a:t> </a:t>
            </a:r>
            <a:r>
              <a:rPr sz="3300" dirty="0">
                <a:latin typeface="Cambria Math"/>
                <a:cs typeface="Cambria Math"/>
              </a:rPr>
              <a:t>∼</a:t>
            </a:r>
            <a:r>
              <a:rPr sz="3300" spc="185" dirty="0">
                <a:latin typeface="Cambria Math"/>
                <a:cs typeface="Cambria Math"/>
              </a:rPr>
              <a:t> </a:t>
            </a:r>
            <a:r>
              <a:rPr sz="3300" dirty="0">
                <a:latin typeface="Cambria Math"/>
                <a:cs typeface="Cambria Math"/>
              </a:rPr>
              <a:t>𝑞	⟶</a:t>
            </a:r>
            <a:r>
              <a:rPr sz="3300" spc="105" dirty="0">
                <a:latin typeface="Cambria Math"/>
                <a:cs typeface="Cambria Math"/>
              </a:rPr>
              <a:t> </a:t>
            </a:r>
            <a:r>
              <a:rPr sz="3300" dirty="0">
                <a:latin typeface="Cambria Math"/>
                <a:cs typeface="Cambria Math"/>
              </a:rPr>
              <a:t>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731" y="144907"/>
            <a:ext cx="288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</a:rPr>
              <a:t>Ejemplo:</a:t>
            </a:r>
            <a:r>
              <a:rPr sz="2400" spc="-75" dirty="0">
                <a:solidFill>
                  <a:srgbClr val="404040"/>
                </a:solidFill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Simplifique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2878277"/>
            <a:ext cx="1550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ordenamos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1" y="3552266"/>
            <a:ext cx="2346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Ley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absorción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731" y="4373371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Idempotencia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372" y="5323128"/>
            <a:ext cx="1531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Finalmente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938" y="5331350"/>
            <a:ext cx="86868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spc="615" dirty="0">
                <a:latin typeface="Times New Roman"/>
                <a:cs typeface="Times New Roman"/>
              </a:rPr>
              <a:t>q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740" dirty="0">
                <a:latin typeface="Symbol"/>
                <a:cs typeface="Symbol"/>
              </a:rPr>
              <a:t>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615" dirty="0">
                <a:latin typeface="Times New Roman"/>
                <a:cs typeface="Times New Roman"/>
              </a:rPr>
              <a:t>p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9270" y="307720"/>
            <a:ext cx="3589020" cy="283845"/>
          </a:xfrm>
          <a:custGeom>
            <a:avLst/>
            <a:gdLst/>
            <a:ahLst/>
            <a:cxnLst/>
            <a:rect l="l" t="t" r="r" b="b"/>
            <a:pathLst>
              <a:path w="3589020" h="283845">
                <a:moveTo>
                  <a:pt x="94996" y="0"/>
                </a:moveTo>
                <a:lnTo>
                  <a:pt x="91059" y="0"/>
                </a:lnTo>
                <a:lnTo>
                  <a:pt x="74701" y="1219"/>
                </a:lnTo>
                <a:lnTo>
                  <a:pt x="38735" y="16002"/>
                </a:lnTo>
                <a:lnTo>
                  <a:pt x="21653" y="59563"/>
                </a:lnTo>
                <a:lnTo>
                  <a:pt x="21551" y="65100"/>
                </a:lnTo>
                <a:lnTo>
                  <a:pt x="21666" y="68643"/>
                </a:lnTo>
                <a:lnTo>
                  <a:pt x="22313" y="75463"/>
                </a:lnTo>
                <a:lnTo>
                  <a:pt x="23380" y="82689"/>
                </a:lnTo>
                <a:lnTo>
                  <a:pt x="24892" y="90297"/>
                </a:lnTo>
                <a:lnTo>
                  <a:pt x="27305" y="100838"/>
                </a:lnTo>
                <a:lnTo>
                  <a:pt x="28448" y="107950"/>
                </a:lnTo>
                <a:lnTo>
                  <a:pt x="28448" y="118364"/>
                </a:lnTo>
                <a:lnTo>
                  <a:pt x="26035" y="123952"/>
                </a:lnTo>
                <a:lnTo>
                  <a:pt x="16637" y="132588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701"/>
                </a:lnTo>
                <a:lnTo>
                  <a:pt x="16637" y="149987"/>
                </a:lnTo>
                <a:lnTo>
                  <a:pt x="26035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4892" y="192151"/>
                </a:lnTo>
                <a:lnTo>
                  <a:pt x="23380" y="199847"/>
                </a:lnTo>
                <a:lnTo>
                  <a:pt x="22313" y="207111"/>
                </a:lnTo>
                <a:lnTo>
                  <a:pt x="21666" y="213944"/>
                </a:lnTo>
                <a:lnTo>
                  <a:pt x="21463" y="220345"/>
                </a:lnTo>
                <a:lnTo>
                  <a:pt x="22529" y="235331"/>
                </a:lnTo>
                <a:lnTo>
                  <a:pt x="48514" y="274637"/>
                </a:lnTo>
                <a:lnTo>
                  <a:pt x="91059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11" y="271830"/>
                </a:lnTo>
                <a:lnTo>
                  <a:pt x="49784" y="246087"/>
                </a:lnTo>
                <a:lnTo>
                  <a:pt x="46736" y="223012"/>
                </a:lnTo>
                <a:lnTo>
                  <a:pt x="46913" y="217474"/>
                </a:lnTo>
                <a:lnTo>
                  <a:pt x="47472" y="211315"/>
                </a:lnTo>
                <a:lnTo>
                  <a:pt x="48387" y="204571"/>
                </a:lnTo>
                <a:lnTo>
                  <a:pt x="49657" y="197231"/>
                </a:lnTo>
                <a:lnTo>
                  <a:pt x="51689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165" y="160020"/>
                </a:lnTo>
                <a:lnTo>
                  <a:pt x="45212" y="154559"/>
                </a:lnTo>
                <a:lnTo>
                  <a:pt x="40259" y="149225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259" y="133350"/>
                </a:lnTo>
                <a:lnTo>
                  <a:pt x="45212" y="127889"/>
                </a:lnTo>
                <a:lnTo>
                  <a:pt x="50165" y="122555"/>
                </a:lnTo>
                <a:lnTo>
                  <a:pt x="52705" y="115570"/>
                </a:lnTo>
                <a:lnTo>
                  <a:pt x="52705" y="102870"/>
                </a:lnTo>
                <a:lnTo>
                  <a:pt x="51689" y="95504"/>
                </a:lnTo>
                <a:lnTo>
                  <a:pt x="49657" y="85344"/>
                </a:lnTo>
                <a:lnTo>
                  <a:pt x="48387" y="77965"/>
                </a:lnTo>
                <a:lnTo>
                  <a:pt x="47472" y="71221"/>
                </a:lnTo>
                <a:lnTo>
                  <a:pt x="46913" y="65100"/>
                </a:lnTo>
                <a:lnTo>
                  <a:pt x="46736" y="59563"/>
                </a:lnTo>
                <a:lnTo>
                  <a:pt x="47498" y="47612"/>
                </a:lnTo>
                <a:lnTo>
                  <a:pt x="73482" y="14147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  <a:path w="3589020" h="283845">
                <a:moveTo>
                  <a:pt x="224028" y="12065"/>
                </a:moveTo>
                <a:lnTo>
                  <a:pt x="220091" y="635"/>
                </a:lnTo>
                <a:lnTo>
                  <a:pt x="199555" y="8026"/>
                </a:lnTo>
                <a:lnTo>
                  <a:pt x="181584" y="18719"/>
                </a:lnTo>
                <a:lnTo>
                  <a:pt x="153289" y="50038"/>
                </a:lnTo>
                <a:lnTo>
                  <a:pt x="135851" y="92049"/>
                </a:lnTo>
                <a:lnTo>
                  <a:pt x="130048" y="141859"/>
                </a:lnTo>
                <a:lnTo>
                  <a:pt x="131495" y="167817"/>
                </a:lnTo>
                <a:lnTo>
                  <a:pt x="143065" y="213677"/>
                </a:lnTo>
                <a:lnTo>
                  <a:pt x="166065" y="250863"/>
                </a:lnTo>
                <a:lnTo>
                  <a:pt x="199542" y="275577"/>
                </a:lnTo>
                <a:lnTo>
                  <a:pt x="220091" y="282956"/>
                </a:lnTo>
                <a:lnTo>
                  <a:pt x="223647" y="271526"/>
                </a:lnTo>
                <a:lnTo>
                  <a:pt x="207518" y="264363"/>
                </a:lnTo>
                <a:lnTo>
                  <a:pt x="193624" y="254431"/>
                </a:lnTo>
                <a:lnTo>
                  <a:pt x="165125" y="208191"/>
                </a:lnTo>
                <a:lnTo>
                  <a:pt x="156743" y="165277"/>
                </a:lnTo>
                <a:lnTo>
                  <a:pt x="155702" y="140335"/>
                </a:lnTo>
                <a:lnTo>
                  <a:pt x="156743" y="116268"/>
                </a:lnTo>
                <a:lnTo>
                  <a:pt x="165125" y="74498"/>
                </a:lnTo>
                <a:lnTo>
                  <a:pt x="193713" y="28994"/>
                </a:lnTo>
                <a:lnTo>
                  <a:pt x="207733" y="19164"/>
                </a:lnTo>
                <a:lnTo>
                  <a:pt x="224028" y="12065"/>
                </a:lnTo>
                <a:close/>
              </a:path>
              <a:path w="3589020" h="283845">
                <a:moveTo>
                  <a:pt x="1227074" y="141859"/>
                </a:moveTo>
                <a:lnTo>
                  <a:pt x="1221244" y="92049"/>
                </a:lnTo>
                <a:lnTo>
                  <a:pt x="1203706" y="50038"/>
                </a:lnTo>
                <a:lnTo>
                  <a:pt x="1175410" y="18719"/>
                </a:lnTo>
                <a:lnTo>
                  <a:pt x="1137031" y="635"/>
                </a:lnTo>
                <a:lnTo>
                  <a:pt x="1132967" y="12065"/>
                </a:lnTo>
                <a:lnTo>
                  <a:pt x="1149324" y="19164"/>
                </a:lnTo>
                <a:lnTo>
                  <a:pt x="1163383" y="28994"/>
                </a:lnTo>
                <a:lnTo>
                  <a:pt x="1191907" y="74498"/>
                </a:lnTo>
                <a:lnTo>
                  <a:pt x="1200238" y="116268"/>
                </a:lnTo>
                <a:lnTo>
                  <a:pt x="1201293" y="140335"/>
                </a:lnTo>
                <a:lnTo>
                  <a:pt x="1200238" y="165277"/>
                </a:lnTo>
                <a:lnTo>
                  <a:pt x="1191856" y="208191"/>
                </a:lnTo>
                <a:lnTo>
                  <a:pt x="1163383" y="254431"/>
                </a:lnTo>
                <a:lnTo>
                  <a:pt x="1133475" y="271526"/>
                </a:lnTo>
                <a:lnTo>
                  <a:pt x="1137031" y="282956"/>
                </a:lnTo>
                <a:lnTo>
                  <a:pt x="1175524" y="264883"/>
                </a:lnTo>
                <a:lnTo>
                  <a:pt x="1203833" y="233553"/>
                </a:lnTo>
                <a:lnTo>
                  <a:pt x="1221257" y="191757"/>
                </a:lnTo>
                <a:lnTo>
                  <a:pt x="1225613" y="167817"/>
                </a:lnTo>
                <a:lnTo>
                  <a:pt x="1227074" y="141859"/>
                </a:lnTo>
                <a:close/>
              </a:path>
              <a:path w="3589020" h="283845">
                <a:moveTo>
                  <a:pt x="3588893" y="135255"/>
                </a:moveTo>
                <a:lnTo>
                  <a:pt x="3560445" y="118491"/>
                </a:lnTo>
                <a:lnTo>
                  <a:pt x="3560445" y="108077"/>
                </a:lnTo>
                <a:lnTo>
                  <a:pt x="3561588" y="100965"/>
                </a:lnTo>
                <a:lnTo>
                  <a:pt x="3563874" y="90551"/>
                </a:lnTo>
                <a:lnTo>
                  <a:pt x="3565436" y="82867"/>
                </a:lnTo>
                <a:lnTo>
                  <a:pt x="3566553" y="75603"/>
                </a:lnTo>
                <a:lnTo>
                  <a:pt x="3567201" y="68770"/>
                </a:lnTo>
                <a:lnTo>
                  <a:pt x="3567430" y="62357"/>
                </a:lnTo>
                <a:lnTo>
                  <a:pt x="3566325" y="47891"/>
                </a:lnTo>
                <a:lnTo>
                  <a:pt x="3540264" y="9220"/>
                </a:lnTo>
                <a:lnTo>
                  <a:pt x="3497707" y="0"/>
                </a:lnTo>
                <a:lnTo>
                  <a:pt x="3493897" y="0"/>
                </a:lnTo>
                <a:lnTo>
                  <a:pt x="3493897" y="11303"/>
                </a:lnTo>
                <a:lnTo>
                  <a:pt x="3496183" y="11303"/>
                </a:lnTo>
                <a:lnTo>
                  <a:pt x="3506368" y="12026"/>
                </a:lnTo>
                <a:lnTo>
                  <a:pt x="3539109" y="37490"/>
                </a:lnTo>
                <a:lnTo>
                  <a:pt x="3542157" y="59690"/>
                </a:lnTo>
                <a:lnTo>
                  <a:pt x="3541966" y="65227"/>
                </a:lnTo>
                <a:lnTo>
                  <a:pt x="3541395" y="71348"/>
                </a:lnTo>
                <a:lnTo>
                  <a:pt x="3540442" y="78092"/>
                </a:lnTo>
                <a:lnTo>
                  <a:pt x="3539109" y="85471"/>
                </a:lnTo>
                <a:lnTo>
                  <a:pt x="3537204" y="95631"/>
                </a:lnTo>
                <a:lnTo>
                  <a:pt x="3536188" y="102997"/>
                </a:lnTo>
                <a:lnTo>
                  <a:pt x="3536188" y="115697"/>
                </a:lnTo>
                <a:lnTo>
                  <a:pt x="3538601" y="122682"/>
                </a:lnTo>
                <a:lnTo>
                  <a:pt x="3543554" y="128143"/>
                </a:lnTo>
                <a:lnTo>
                  <a:pt x="3548507" y="133477"/>
                </a:lnTo>
                <a:lnTo>
                  <a:pt x="3554476" y="137541"/>
                </a:lnTo>
                <a:lnTo>
                  <a:pt x="3561334" y="140081"/>
                </a:lnTo>
                <a:lnTo>
                  <a:pt x="3561334" y="142748"/>
                </a:lnTo>
                <a:lnTo>
                  <a:pt x="3536188" y="167005"/>
                </a:lnTo>
                <a:lnTo>
                  <a:pt x="3536188" y="179832"/>
                </a:lnTo>
                <a:lnTo>
                  <a:pt x="3537204" y="187198"/>
                </a:lnTo>
                <a:lnTo>
                  <a:pt x="3539109" y="197358"/>
                </a:lnTo>
                <a:lnTo>
                  <a:pt x="3540442" y="204749"/>
                </a:lnTo>
                <a:lnTo>
                  <a:pt x="3541395" y="211493"/>
                </a:lnTo>
                <a:lnTo>
                  <a:pt x="3541966" y="217614"/>
                </a:lnTo>
                <a:lnTo>
                  <a:pt x="3542157" y="223139"/>
                </a:lnTo>
                <a:lnTo>
                  <a:pt x="3541382" y="235597"/>
                </a:lnTo>
                <a:lnTo>
                  <a:pt x="3515398" y="269709"/>
                </a:lnTo>
                <a:lnTo>
                  <a:pt x="3496183" y="272542"/>
                </a:lnTo>
                <a:lnTo>
                  <a:pt x="3493897" y="272542"/>
                </a:lnTo>
                <a:lnTo>
                  <a:pt x="3493897" y="283845"/>
                </a:lnTo>
                <a:lnTo>
                  <a:pt x="3497707" y="283845"/>
                </a:lnTo>
                <a:lnTo>
                  <a:pt x="3514115" y="282638"/>
                </a:lnTo>
                <a:lnTo>
                  <a:pt x="3550031" y="267843"/>
                </a:lnTo>
                <a:lnTo>
                  <a:pt x="3567430" y="220472"/>
                </a:lnTo>
                <a:lnTo>
                  <a:pt x="3567201" y="214071"/>
                </a:lnTo>
                <a:lnTo>
                  <a:pt x="3566553" y="207238"/>
                </a:lnTo>
                <a:lnTo>
                  <a:pt x="3565436" y="199974"/>
                </a:lnTo>
                <a:lnTo>
                  <a:pt x="3563874" y="192278"/>
                </a:lnTo>
                <a:lnTo>
                  <a:pt x="3561588" y="181737"/>
                </a:lnTo>
                <a:lnTo>
                  <a:pt x="3560445" y="174752"/>
                </a:lnTo>
                <a:lnTo>
                  <a:pt x="3560445" y="164338"/>
                </a:lnTo>
                <a:lnTo>
                  <a:pt x="3562731" y="158750"/>
                </a:lnTo>
                <a:lnTo>
                  <a:pt x="3567430" y="154432"/>
                </a:lnTo>
                <a:lnTo>
                  <a:pt x="3572256" y="150114"/>
                </a:lnTo>
                <a:lnTo>
                  <a:pt x="3579368" y="147828"/>
                </a:lnTo>
                <a:lnTo>
                  <a:pt x="3588893" y="147447"/>
                </a:lnTo>
                <a:lnTo>
                  <a:pt x="3588893" y="135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36694" y="218313"/>
            <a:ext cx="91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∨∼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0994" y="307339"/>
            <a:ext cx="1849755" cy="284480"/>
          </a:xfrm>
          <a:custGeom>
            <a:avLst/>
            <a:gdLst/>
            <a:ahLst/>
            <a:cxnLst/>
            <a:rect l="l" t="t" r="r" b="b"/>
            <a:pathLst>
              <a:path w="1849754" h="28448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638" y="273050"/>
                </a:lnTo>
                <a:lnTo>
                  <a:pt x="24638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  <a:path w="1849754" h="284480">
                <a:moveTo>
                  <a:pt x="193548" y="12446"/>
                </a:moveTo>
                <a:lnTo>
                  <a:pt x="189611" y="1016"/>
                </a:lnTo>
                <a:lnTo>
                  <a:pt x="169075" y="8407"/>
                </a:lnTo>
                <a:lnTo>
                  <a:pt x="151104" y="19100"/>
                </a:lnTo>
                <a:lnTo>
                  <a:pt x="122809" y="50419"/>
                </a:lnTo>
                <a:lnTo>
                  <a:pt x="105371" y="92430"/>
                </a:lnTo>
                <a:lnTo>
                  <a:pt x="99568" y="142240"/>
                </a:lnTo>
                <a:lnTo>
                  <a:pt x="101015" y="168198"/>
                </a:lnTo>
                <a:lnTo>
                  <a:pt x="112585" y="214058"/>
                </a:lnTo>
                <a:lnTo>
                  <a:pt x="135585" y="251244"/>
                </a:lnTo>
                <a:lnTo>
                  <a:pt x="169062" y="275958"/>
                </a:lnTo>
                <a:lnTo>
                  <a:pt x="189611" y="283337"/>
                </a:lnTo>
                <a:lnTo>
                  <a:pt x="193167" y="271907"/>
                </a:lnTo>
                <a:lnTo>
                  <a:pt x="177038" y="264744"/>
                </a:lnTo>
                <a:lnTo>
                  <a:pt x="163144" y="254812"/>
                </a:lnTo>
                <a:lnTo>
                  <a:pt x="134645" y="208572"/>
                </a:lnTo>
                <a:lnTo>
                  <a:pt x="126263" y="165658"/>
                </a:lnTo>
                <a:lnTo>
                  <a:pt x="125222" y="140716"/>
                </a:lnTo>
                <a:lnTo>
                  <a:pt x="126263" y="116649"/>
                </a:lnTo>
                <a:lnTo>
                  <a:pt x="134645" y="74879"/>
                </a:lnTo>
                <a:lnTo>
                  <a:pt x="163233" y="29375"/>
                </a:lnTo>
                <a:lnTo>
                  <a:pt x="177253" y="19545"/>
                </a:lnTo>
                <a:lnTo>
                  <a:pt x="193548" y="12446"/>
                </a:lnTo>
                <a:close/>
              </a:path>
              <a:path w="1849754" h="284480">
                <a:moveTo>
                  <a:pt x="1262126" y="142240"/>
                </a:moveTo>
                <a:lnTo>
                  <a:pt x="1256296" y="92430"/>
                </a:lnTo>
                <a:lnTo>
                  <a:pt x="1238758" y="50419"/>
                </a:lnTo>
                <a:lnTo>
                  <a:pt x="1210462" y="19100"/>
                </a:lnTo>
                <a:lnTo>
                  <a:pt x="1172083" y="1016"/>
                </a:lnTo>
                <a:lnTo>
                  <a:pt x="1168019" y="12446"/>
                </a:lnTo>
                <a:lnTo>
                  <a:pt x="1184376" y="19545"/>
                </a:lnTo>
                <a:lnTo>
                  <a:pt x="1198422" y="29375"/>
                </a:lnTo>
                <a:lnTo>
                  <a:pt x="1226959" y="74879"/>
                </a:lnTo>
                <a:lnTo>
                  <a:pt x="1235290" y="116649"/>
                </a:lnTo>
                <a:lnTo>
                  <a:pt x="1236345" y="140716"/>
                </a:lnTo>
                <a:lnTo>
                  <a:pt x="1235290" y="165658"/>
                </a:lnTo>
                <a:lnTo>
                  <a:pt x="1226908" y="208572"/>
                </a:lnTo>
                <a:lnTo>
                  <a:pt x="1198422" y="254812"/>
                </a:lnTo>
                <a:lnTo>
                  <a:pt x="1168527" y="271907"/>
                </a:lnTo>
                <a:lnTo>
                  <a:pt x="1172083" y="283337"/>
                </a:lnTo>
                <a:lnTo>
                  <a:pt x="1210576" y="265264"/>
                </a:lnTo>
                <a:lnTo>
                  <a:pt x="1238885" y="233934"/>
                </a:lnTo>
                <a:lnTo>
                  <a:pt x="1256309" y="192138"/>
                </a:lnTo>
                <a:lnTo>
                  <a:pt x="1260665" y="168198"/>
                </a:lnTo>
                <a:lnTo>
                  <a:pt x="1262126" y="142240"/>
                </a:lnTo>
                <a:close/>
              </a:path>
              <a:path w="1849754" h="284480">
                <a:moveTo>
                  <a:pt x="1849374" y="0"/>
                </a:moveTo>
                <a:lnTo>
                  <a:pt x="1782953" y="0"/>
                </a:lnTo>
                <a:lnTo>
                  <a:pt x="1782953" y="11430"/>
                </a:lnTo>
                <a:lnTo>
                  <a:pt x="1824609" y="11430"/>
                </a:lnTo>
                <a:lnTo>
                  <a:pt x="1824609" y="273050"/>
                </a:lnTo>
                <a:lnTo>
                  <a:pt x="1782953" y="273050"/>
                </a:lnTo>
                <a:lnTo>
                  <a:pt x="1782953" y="284480"/>
                </a:lnTo>
                <a:lnTo>
                  <a:pt x="1849374" y="284480"/>
                </a:lnTo>
                <a:lnTo>
                  <a:pt x="1849374" y="273050"/>
                </a:lnTo>
                <a:lnTo>
                  <a:pt x="1849374" y="11430"/>
                </a:lnTo>
                <a:lnTo>
                  <a:pt x="1849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6734" y="218313"/>
            <a:ext cx="1461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" algn="l"/>
              </a:tabLst>
            </a:pPr>
            <a:r>
              <a:rPr lang="es-ES" sz="2400" dirty="0">
                <a:latin typeface="Cambria Math"/>
                <a:cs typeface="Cambria Math"/>
              </a:rPr>
              <a:t>⋀ </a:t>
            </a:r>
            <a:r>
              <a:rPr sz="2400" spc="45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∼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65033" y="218313"/>
            <a:ext cx="15190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</a:tabLst>
            </a:pPr>
            <a:r>
              <a:rPr lang="es-ES" sz="2400" dirty="0">
                <a:latin typeface="Cambria Math"/>
                <a:cs typeface="Cambria Math"/>
              </a:rPr>
              <a:t>⋀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𝑞	</a:t>
            </a:r>
            <a:r>
              <a:rPr lang="es-ES" sz="2400" dirty="0">
                <a:latin typeface="Cambria Math"/>
                <a:cs typeface="Cambria Math"/>
              </a:rPr>
              <a:t> ⋀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</a:t>
            </a:r>
          </a:p>
        </p:txBody>
      </p:sp>
      <p:sp>
        <p:nvSpPr>
          <p:cNvPr id="13" name="object 13"/>
          <p:cNvSpPr/>
          <p:nvPr/>
        </p:nvSpPr>
        <p:spPr>
          <a:xfrm>
            <a:off x="2762123" y="1890775"/>
            <a:ext cx="1769745" cy="237490"/>
          </a:xfrm>
          <a:custGeom>
            <a:avLst/>
            <a:gdLst/>
            <a:ahLst/>
            <a:cxnLst/>
            <a:rect l="l" t="t" r="r" b="b"/>
            <a:pathLst>
              <a:path w="1769745" h="237489">
                <a:moveTo>
                  <a:pt x="79248" y="0"/>
                </a:moveTo>
                <a:lnTo>
                  <a:pt x="75946" y="0"/>
                </a:lnTo>
                <a:lnTo>
                  <a:pt x="62268" y="1054"/>
                </a:lnTo>
                <a:lnTo>
                  <a:pt x="25920" y="20612"/>
                </a:lnTo>
                <a:lnTo>
                  <a:pt x="17780" y="51943"/>
                </a:lnTo>
                <a:lnTo>
                  <a:pt x="17780" y="58801"/>
                </a:lnTo>
                <a:lnTo>
                  <a:pt x="18796" y="66675"/>
                </a:lnTo>
                <a:lnTo>
                  <a:pt x="20701" y="75438"/>
                </a:lnTo>
                <a:lnTo>
                  <a:pt x="22733" y="84201"/>
                </a:lnTo>
                <a:lnTo>
                  <a:pt x="23622" y="90043"/>
                </a:lnTo>
                <a:lnTo>
                  <a:pt x="23622" y="98806"/>
                </a:lnTo>
                <a:lnTo>
                  <a:pt x="21717" y="103505"/>
                </a:lnTo>
                <a:lnTo>
                  <a:pt x="13843" y="110617"/>
                </a:lnTo>
                <a:lnTo>
                  <a:pt x="7874" y="112649"/>
                </a:lnTo>
                <a:lnTo>
                  <a:pt x="0" y="112776"/>
                </a:lnTo>
                <a:lnTo>
                  <a:pt x="0" y="123063"/>
                </a:lnTo>
                <a:lnTo>
                  <a:pt x="23622" y="137033"/>
                </a:lnTo>
                <a:lnTo>
                  <a:pt x="23622" y="145796"/>
                </a:lnTo>
                <a:lnTo>
                  <a:pt x="22733" y="151638"/>
                </a:lnTo>
                <a:lnTo>
                  <a:pt x="20701" y="160401"/>
                </a:lnTo>
                <a:lnTo>
                  <a:pt x="18796" y="169164"/>
                </a:lnTo>
                <a:lnTo>
                  <a:pt x="17780" y="177038"/>
                </a:lnTo>
                <a:lnTo>
                  <a:pt x="17780" y="183896"/>
                </a:lnTo>
                <a:lnTo>
                  <a:pt x="32258" y="223647"/>
                </a:lnTo>
                <a:lnTo>
                  <a:pt x="75946" y="236982"/>
                </a:lnTo>
                <a:lnTo>
                  <a:pt x="79248" y="236982"/>
                </a:lnTo>
                <a:lnTo>
                  <a:pt x="79248" y="227584"/>
                </a:lnTo>
                <a:lnTo>
                  <a:pt x="77343" y="227584"/>
                </a:lnTo>
                <a:lnTo>
                  <a:pt x="68859" y="226999"/>
                </a:lnTo>
                <a:lnTo>
                  <a:pt x="39624" y="196684"/>
                </a:lnTo>
                <a:lnTo>
                  <a:pt x="38989" y="186182"/>
                </a:lnTo>
                <a:lnTo>
                  <a:pt x="38989" y="180340"/>
                </a:lnTo>
                <a:lnTo>
                  <a:pt x="39751" y="173228"/>
                </a:lnTo>
                <a:lnTo>
                  <a:pt x="43053" y="156083"/>
                </a:lnTo>
                <a:lnTo>
                  <a:pt x="43942" y="149987"/>
                </a:lnTo>
                <a:lnTo>
                  <a:pt x="43942" y="139319"/>
                </a:lnTo>
                <a:lnTo>
                  <a:pt x="41910" y="133604"/>
                </a:lnTo>
                <a:lnTo>
                  <a:pt x="37719" y="129032"/>
                </a:lnTo>
                <a:lnTo>
                  <a:pt x="33528" y="124587"/>
                </a:lnTo>
                <a:lnTo>
                  <a:pt x="28702" y="121158"/>
                </a:lnTo>
                <a:lnTo>
                  <a:pt x="22987" y="118999"/>
                </a:lnTo>
                <a:lnTo>
                  <a:pt x="22987" y="116840"/>
                </a:lnTo>
                <a:lnTo>
                  <a:pt x="28702" y="114681"/>
                </a:lnTo>
                <a:lnTo>
                  <a:pt x="33528" y="111379"/>
                </a:lnTo>
                <a:lnTo>
                  <a:pt x="41910" y="102235"/>
                </a:lnTo>
                <a:lnTo>
                  <a:pt x="43942" y="96520"/>
                </a:lnTo>
                <a:lnTo>
                  <a:pt x="43942" y="85852"/>
                </a:lnTo>
                <a:lnTo>
                  <a:pt x="43053" y="79756"/>
                </a:lnTo>
                <a:lnTo>
                  <a:pt x="39751" y="62611"/>
                </a:lnTo>
                <a:lnTo>
                  <a:pt x="38989" y="55499"/>
                </a:lnTo>
                <a:lnTo>
                  <a:pt x="38989" y="49657"/>
                </a:lnTo>
                <a:lnTo>
                  <a:pt x="39624" y="39712"/>
                </a:lnTo>
                <a:lnTo>
                  <a:pt x="68859" y="9994"/>
                </a:lnTo>
                <a:lnTo>
                  <a:pt x="77343" y="9398"/>
                </a:lnTo>
                <a:lnTo>
                  <a:pt x="79248" y="9398"/>
                </a:lnTo>
                <a:lnTo>
                  <a:pt x="79248" y="0"/>
                </a:lnTo>
                <a:close/>
              </a:path>
              <a:path w="1769745" h="237489">
                <a:moveTo>
                  <a:pt x="188087" y="10033"/>
                </a:moveTo>
                <a:lnTo>
                  <a:pt x="184785" y="508"/>
                </a:lnTo>
                <a:lnTo>
                  <a:pt x="167652" y="6680"/>
                </a:lnTo>
                <a:lnTo>
                  <a:pt x="152666" y="15621"/>
                </a:lnTo>
                <a:lnTo>
                  <a:pt x="120523" y="58508"/>
                </a:lnTo>
                <a:lnTo>
                  <a:pt x="110807" y="96850"/>
                </a:lnTo>
                <a:lnTo>
                  <a:pt x="109601" y="118491"/>
                </a:lnTo>
                <a:lnTo>
                  <a:pt x="110807" y="140144"/>
                </a:lnTo>
                <a:lnTo>
                  <a:pt x="120472" y="178435"/>
                </a:lnTo>
                <a:lnTo>
                  <a:pt x="152603" y="221170"/>
                </a:lnTo>
                <a:lnTo>
                  <a:pt x="184785" y="236220"/>
                </a:lnTo>
                <a:lnTo>
                  <a:pt x="187706" y="226695"/>
                </a:lnTo>
                <a:lnTo>
                  <a:pt x="174244" y="220751"/>
                </a:lnTo>
                <a:lnTo>
                  <a:pt x="162648" y="212445"/>
                </a:lnTo>
                <a:lnTo>
                  <a:pt x="138938" y="173799"/>
                </a:lnTo>
                <a:lnTo>
                  <a:pt x="131064" y="117221"/>
                </a:lnTo>
                <a:lnTo>
                  <a:pt x="131940" y="97078"/>
                </a:lnTo>
                <a:lnTo>
                  <a:pt x="145034" y="47371"/>
                </a:lnTo>
                <a:lnTo>
                  <a:pt x="174459" y="15938"/>
                </a:lnTo>
                <a:lnTo>
                  <a:pt x="188087" y="10033"/>
                </a:lnTo>
                <a:close/>
              </a:path>
              <a:path w="1769745" h="237489">
                <a:moveTo>
                  <a:pt x="1020826" y="118491"/>
                </a:moveTo>
                <a:lnTo>
                  <a:pt x="1015961" y="76860"/>
                </a:lnTo>
                <a:lnTo>
                  <a:pt x="990625" y="27343"/>
                </a:lnTo>
                <a:lnTo>
                  <a:pt x="945642" y="508"/>
                </a:lnTo>
                <a:lnTo>
                  <a:pt x="942340" y="10033"/>
                </a:lnTo>
                <a:lnTo>
                  <a:pt x="955954" y="15951"/>
                </a:lnTo>
                <a:lnTo>
                  <a:pt x="967676" y="24142"/>
                </a:lnTo>
                <a:lnTo>
                  <a:pt x="991476" y="62166"/>
                </a:lnTo>
                <a:lnTo>
                  <a:pt x="999363" y="117221"/>
                </a:lnTo>
                <a:lnTo>
                  <a:pt x="998474" y="137985"/>
                </a:lnTo>
                <a:lnTo>
                  <a:pt x="985393" y="188849"/>
                </a:lnTo>
                <a:lnTo>
                  <a:pt x="956094" y="220751"/>
                </a:lnTo>
                <a:lnTo>
                  <a:pt x="942721" y="226695"/>
                </a:lnTo>
                <a:lnTo>
                  <a:pt x="945642" y="236220"/>
                </a:lnTo>
                <a:lnTo>
                  <a:pt x="990727" y="209511"/>
                </a:lnTo>
                <a:lnTo>
                  <a:pt x="1015974" y="160121"/>
                </a:lnTo>
                <a:lnTo>
                  <a:pt x="1019606" y="140144"/>
                </a:lnTo>
                <a:lnTo>
                  <a:pt x="1020826" y="118491"/>
                </a:lnTo>
                <a:close/>
              </a:path>
              <a:path w="1769745" h="237489">
                <a:moveTo>
                  <a:pt x="1769618" y="112903"/>
                </a:moveTo>
                <a:lnTo>
                  <a:pt x="1761617" y="112649"/>
                </a:lnTo>
                <a:lnTo>
                  <a:pt x="1755648" y="110744"/>
                </a:lnTo>
                <a:lnTo>
                  <a:pt x="1747774" y="103632"/>
                </a:lnTo>
                <a:lnTo>
                  <a:pt x="1745869" y="98933"/>
                </a:lnTo>
                <a:lnTo>
                  <a:pt x="1745869" y="90170"/>
                </a:lnTo>
                <a:lnTo>
                  <a:pt x="1746758" y="84328"/>
                </a:lnTo>
                <a:lnTo>
                  <a:pt x="1748790" y="75565"/>
                </a:lnTo>
                <a:lnTo>
                  <a:pt x="1750695" y="66802"/>
                </a:lnTo>
                <a:lnTo>
                  <a:pt x="1751711" y="58928"/>
                </a:lnTo>
                <a:lnTo>
                  <a:pt x="1751711" y="52070"/>
                </a:lnTo>
                <a:lnTo>
                  <a:pt x="1737233" y="13335"/>
                </a:lnTo>
                <a:lnTo>
                  <a:pt x="1693545" y="0"/>
                </a:lnTo>
                <a:lnTo>
                  <a:pt x="1690243" y="0"/>
                </a:lnTo>
                <a:lnTo>
                  <a:pt x="1690243" y="9398"/>
                </a:lnTo>
                <a:lnTo>
                  <a:pt x="1692148" y="9398"/>
                </a:lnTo>
                <a:lnTo>
                  <a:pt x="1700695" y="9994"/>
                </a:lnTo>
                <a:lnTo>
                  <a:pt x="1729867" y="39763"/>
                </a:lnTo>
                <a:lnTo>
                  <a:pt x="1730502" y="49784"/>
                </a:lnTo>
                <a:lnTo>
                  <a:pt x="1730502" y="55626"/>
                </a:lnTo>
                <a:lnTo>
                  <a:pt x="1729740" y="62738"/>
                </a:lnTo>
                <a:lnTo>
                  <a:pt x="1726438" y="79883"/>
                </a:lnTo>
                <a:lnTo>
                  <a:pt x="1725549" y="85979"/>
                </a:lnTo>
                <a:lnTo>
                  <a:pt x="1725549" y="96647"/>
                </a:lnTo>
                <a:lnTo>
                  <a:pt x="1727581" y="102362"/>
                </a:lnTo>
                <a:lnTo>
                  <a:pt x="1735963" y="111506"/>
                </a:lnTo>
                <a:lnTo>
                  <a:pt x="1740916" y="114808"/>
                </a:lnTo>
                <a:lnTo>
                  <a:pt x="1746631" y="116967"/>
                </a:lnTo>
                <a:lnTo>
                  <a:pt x="1746631" y="119126"/>
                </a:lnTo>
                <a:lnTo>
                  <a:pt x="1725549" y="139446"/>
                </a:lnTo>
                <a:lnTo>
                  <a:pt x="1725549" y="150114"/>
                </a:lnTo>
                <a:lnTo>
                  <a:pt x="1726438" y="156210"/>
                </a:lnTo>
                <a:lnTo>
                  <a:pt x="1729740" y="173355"/>
                </a:lnTo>
                <a:lnTo>
                  <a:pt x="1730502" y="180467"/>
                </a:lnTo>
                <a:lnTo>
                  <a:pt x="1730502" y="186309"/>
                </a:lnTo>
                <a:lnTo>
                  <a:pt x="1729867" y="196748"/>
                </a:lnTo>
                <a:lnTo>
                  <a:pt x="1700695" y="226999"/>
                </a:lnTo>
                <a:lnTo>
                  <a:pt x="1692148" y="227584"/>
                </a:lnTo>
                <a:lnTo>
                  <a:pt x="1690243" y="227584"/>
                </a:lnTo>
                <a:lnTo>
                  <a:pt x="1690243" y="236982"/>
                </a:lnTo>
                <a:lnTo>
                  <a:pt x="1693545" y="236982"/>
                </a:lnTo>
                <a:lnTo>
                  <a:pt x="1707210" y="235940"/>
                </a:lnTo>
                <a:lnTo>
                  <a:pt x="1743557" y="216319"/>
                </a:lnTo>
                <a:lnTo>
                  <a:pt x="1751711" y="184023"/>
                </a:lnTo>
                <a:lnTo>
                  <a:pt x="1751711" y="177165"/>
                </a:lnTo>
                <a:lnTo>
                  <a:pt x="1750695" y="169291"/>
                </a:lnTo>
                <a:lnTo>
                  <a:pt x="1748790" y="160528"/>
                </a:lnTo>
                <a:lnTo>
                  <a:pt x="1746758" y="151765"/>
                </a:lnTo>
                <a:lnTo>
                  <a:pt x="1745869" y="145923"/>
                </a:lnTo>
                <a:lnTo>
                  <a:pt x="1745869" y="137160"/>
                </a:lnTo>
                <a:lnTo>
                  <a:pt x="1747774" y="132588"/>
                </a:lnTo>
                <a:lnTo>
                  <a:pt x="1751711" y="128905"/>
                </a:lnTo>
                <a:lnTo>
                  <a:pt x="1755648" y="125349"/>
                </a:lnTo>
                <a:lnTo>
                  <a:pt x="1761617" y="123444"/>
                </a:lnTo>
                <a:lnTo>
                  <a:pt x="1769618" y="123190"/>
                </a:lnTo>
                <a:lnTo>
                  <a:pt x="1769618" y="1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276" y="422656"/>
            <a:ext cx="3148330" cy="1723389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Solución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400" spc="-5" dirty="0">
                <a:latin typeface="Arial MT"/>
                <a:cs typeface="Arial MT"/>
              </a:rPr>
              <a:t>Ley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absorción</a:t>
            </a:r>
            <a:endParaRPr sz="2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830"/>
              </a:spcBef>
            </a:pPr>
            <a:r>
              <a:rPr sz="2000" dirty="0">
                <a:latin typeface="Cambria Math"/>
                <a:cs typeface="Cambria Math"/>
              </a:rPr>
              <a:t>𝑝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∨∼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𝑞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5369" y="1891029"/>
            <a:ext cx="321945" cy="236220"/>
          </a:xfrm>
          <a:custGeom>
            <a:avLst/>
            <a:gdLst/>
            <a:ahLst/>
            <a:cxnLst/>
            <a:rect l="l" t="t" r="r" b="b"/>
            <a:pathLst>
              <a:path w="321945" h="236219">
                <a:moveTo>
                  <a:pt x="55372" y="0"/>
                </a:moveTo>
                <a:lnTo>
                  <a:pt x="0" y="0"/>
                </a:lnTo>
                <a:lnTo>
                  <a:pt x="0" y="8890"/>
                </a:lnTo>
                <a:lnTo>
                  <a:pt x="0" y="227330"/>
                </a:lnTo>
                <a:lnTo>
                  <a:pt x="0" y="236220"/>
                </a:lnTo>
                <a:lnTo>
                  <a:pt x="55372" y="236220"/>
                </a:lnTo>
                <a:lnTo>
                  <a:pt x="55372" y="227330"/>
                </a:lnTo>
                <a:lnTo>
                  <a:pt x="20574" y="227330"/>
                </a:lnTo>
                <a:lnTo>
                  <a:pt x="20574" y="8890"/>
                </a:lnTo>
                <a:lnTo>
                  <a:pt x="55372" y="8890"/>
                </a:lnTo>
                <a:lnTo>
                  <a:pt x="55372" y="0"/>
                </a:lnTo>
                <a:close/>
              </a:path>
              <a:path w="321945" h="236219">
                <a:moveTo>
                  <a:pt x="321945" y="0"/>
                </a:moveTo>
                <a:lnTo>
                  <a:pt x="266573" y="0"/>
                </a:lnTo>
                <a:lnTo>
                  <a:pt x="266573" y="8890"/>
                </a:lnTo>
                <a:lnTo>
                  <a:pt x="301371" y="8890"/>
                </a:lnTo>
                <a:lnTo>
                  <a:pt x="301371" y="227330"/>
                </a:lnTo>
                <a:lnTo>
                  <a:pt x="266573" y="227330"/>
                </a:lnTo>
                <a:lnTo>
                  <a:pt x="266573" y="236220"/>
                </a:lnTo>
                <a:lnTo>
                  <a:pt x="321945" y="236220"/>
                </a:lnTo>
                <a:lnTo>
                  <a:pt x="321945" y="227330"/>
                </a:lnTo>
                <a:lnTo>
                  <a:pt x="321945" y="8890"/>
                </a:lnTo>
                <a:lnTo>
                  <a:pt x="321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49115" y="1814830"/>
            <a:ext cx="14357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2585" algn="l"/>
                <a:tab pos="749935" algn="l"/>
              </a:tabLst>
            </a:pPr>
            <a:r>
              <a:rPr lang="es-ES" sz="2000" dirty="0">
                <a:latin typeface="Cambria Math"/>
                <a:cs typeface="Cambria Math"/>
              </a:rPr>
              <a:t>⋀ </a:t>
            </a:r>
            <a:r>
              <a:rPr sz="2000" spc="40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𝑞	</a:t>
            </a:r>
            <a:r>
              <a:rPr lang="es-ES" sz="2000" dirty="0">
                <a:latin typeface="Cambria Math"/>
                <a:cs typeface="Cambria Math"/>
              </a:rPr>
              <a:t> ⋀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</a:t>
            </a:r>
          </a:p>
        </p:txBody>
      </p:sp>
      <p:sp>
        <p:nvSpPr>
          <p:cNvPr id="17" name="object 17"/>
          <p:cNvSpPr/>
          <p:nvPr/>
        </p:nvSpPr>
        <p:spPr>
          <a:xfrm>
            <a:off x="3114548" y="2973577"/>
            <a:ext cx="1593215" cy="237490"/>
          </a:xfrm>
          <a:custGeom>
            <a:avLst/>
            <a:gdLst/>
            <a:ahLst/>
            <a:cxnLst/>
            <a:rect l="l" t="t" r="r" b="b"/>
            <a:pathLst>
              <a:path w="1593214" h="237489">
                <a:moveTo>
                  <a:pt x="1516761" y="0"/>
                </a:moveTo>
                <a:lnTo>
                  <a:pt x="1513586" y="0"/>
                </a:lnTo>
                <a:lnTo>
                  <a:pt x="1513586" y="9398"/>
                </a:lnTo>
                <a:lnTo>
                  <a:pt x="1515490" y="9398"/>
                </a:lnTo>
                <a:lnTo>
                  <a:pt x="1523968" y="9991"/>
                </a:lnTo>
                <a:lnTo>
                  <a:pt x="1553204" y="39762"/>
                </a:lnTo>
                <a:lnTo>
                  <a:pt x="1553844" y="49784"/>
                </a:lnTo>
                <a:lnTo>
                  <a:pt x="1553844" y="55625"/>
                </a:lnTo>
                <a:lnTo>
                  <a:pt x="1553082" y="62737"/>
                </a:lnTo>
                <a:lnTo>
                  <a:pt x="1551304" y="71374"/>
                </a:lnTo>
                <a:lnTo>
                  <a:pt x="1549653" y="79883"/>
                </a:lnTo>
                <a:lnTo>
                  <a:pt x="1548891" y="85979"/>
                </a:lnTo>
                <a:lnTo>
                  <a:pt x="1548891" y="96647"/>
                </a:lnTo>
                <a:lnTo>
                  <a:pt x="1550924" y="102362"/>
                </a:lnTo>
                <a:lnTo>
                  <a:pt x="1559178" y="111379"/>
                </a:lnTo>
                <a:lnTo>
                  <a:pt x="1564131" y="114808"/>
                </a:lnTo>
                <a:lnTo>
                  <a:pt x="1569847" y="116967"/>
                </a:lnTo>
                <a:lnTo>
                  <a:pt x="1569847" y="119125"/>
                </a:lnTo>
                <a:lnTo>
                  <a:pt x="1564131" y="121285"/>
                </a:lnTo>
                <a:lnTo>
                  <a:pt x="1559178" y="124713"/>
                </a:lnTo>
                <a:lnTo>
                  <a:pt x="1550924" y="133731"/>
                </a:lnTo>
                <a:lnTo>
                  <a:pt x="1548891" y="139446"/>
                </a:lnTo>
                <a:lnTo>
                  <a:pt x="1548891" y="150113"/>
                </a:lnTo>
                <a:lnTo>
                  <a:pt x="1549653" y="156210"/>
                </a:lnTo>
                <a:lnTo>
                  <a:pt x="1551304" y="164719"/>
                </a:lnTo>
                <a:lnTo>
                  <a:pt x="1553082" y="173355"/>
                </a:lnTo>
                <a:lnTo>
                  <a:pt x="1553844" y="180467"/>
                </a:lnTo>
                <a:lnTo>
                  <a:pt x="1553844" y="186309"/>
                </a:lnTo>
                <a:lnTo>
                  <a:pt x="1553204" y="196719"/>
                </a:lnTo>
                <a:lnTo>
                  <a:pt x="1523968" y="226990"/>
                </a:lnTo>
                <a:lnTo>
                  <a:pt x="1515490" y="227584"/>
                </a:lnTo>
                <a:lnTo>
                  <a:pt x="1513586" y="227584"/>
                </a:lnTo>
                <a:lnTo>
                  <a:pt x="1513586" y="236982"/>
                </a:lnTo>
                <a:lnTo>
                  <a:pt x="1516761" y="236982"/>
                </a:lnTo>
                <a:lnTo>
                  <a:pt x="1530480" y="235934"/>
                </a:lnTo>
                <a:lnTo>
                  <a:pt x="1566783" y="216312"/>
                </a:lnTo>
                <a:lnTo>
                  <a:pt x="1574927" y="184023"/>
                </a:lnTo>
                <a:lnTo>
                  <a:pt x="1574927" y="177164"/>
                </a:lnTo>
                <a:lnTo>
                  <a:pt x="1574038" y="169291"/>
                </a:lnTo>
                <a:lnTo>
                  <a:pt x="1572005" y="160527"/>
                </a:lnTo>
                <a:lnTo>
                  <a:pt x="1570101" y="151764"/>
                </a:lnTo>
                <a:lnTo>
                  <a:pt x="1569085" y="145923"/>
                </a:lnTo>
                <a:lnTo>
                  <a:pt x="1569085" y="137160"/>
                </a:lnTo>
                <a:lnTo>
                  <a:pt x="1592834" y="123189"/>
                </a:lnTo>
                <a:lnTo>
                  <a:pt x="1592834" y="112902"/>
                </a:lnTo>
                <a:lnTo>
                  <a:pt x="1584960" y="112649"/>
                </a:lnTo>
                <a:lnTo>
                  <a:pt x="1578990" y="110744"/>
                </a:lnTo>
                <a:lnTo>
                  <a:pt x="1571116" y="103632"/>
                </a:lnTo>
                <a:lnTo>
                  <a:pt x="1569085" y="98933"/>
                </a:lnTo>
                <a:lnTo>
                  <a:pt x="1569085" y="90170"/>
                </a:lnTo>
                <a:lnTo>
                  <a:pt x="1570101" y="84327"/>
                </a:lnTo>
                <a:lnTo>
                  <a:pt x="1572005" y="75564"/>
                </a:lnTo>
                <a:lnTo>
                  <a:pt x="1574038" y="66801"/>
                </a:lnTo>
                <a:lnTo>
                  <a:pt x="1574927" y="58927"/>
                </a:lnTo>
                <a:lnTo>
                  <a:pt x="1574927" y="52070"/>
                </a:lnTo>
                <a:lnTo>
                  <a:pt x="1574022" y="39945"/>
                </a:lnTo>
                <a:lnTo>
                  <a:pt x="1552301" y="7715"/>
                </a:lnTo>
                <a:lnTo>
                  <a:pt x="1530480" y="1047"/>
                </a:lnTo>
                <a:lnTo>
                  <a:pt x="1516761" y="0"/>
                </a:lnTo>
                <a:close/>
              </a:path>
              <a:path w="1593214" h="237489">
                <a:moveTo>
                  <a:pt x="79375" y="0"/>
                </a:moveTo>
                <a:lnTo>
                  <a:pt x="76072" y="0"/>
                </a:lnTo>
                <a:lnTo>
                  <a:pt x="62406" y="1047"/>
                </a:lnTo>
                <a:lnTo>
                  <a:pt x="26050" y="20599"/>
                </a:lnTo>
                <a:lnTo>
                  <a:pt x="17906" y="51943"/>
                </a:lnTo>
                <a:lnTo>
                  <a:pt x="17906" y="58800"/>
                </a:lnTo>
                <a:lnTo>
                  <a:pt x="18922" y="66675"/>
                </a:lnTo>
                <a:lnTo>
                  <a:pt x="22732" y="84200"/>
                </a:lnTo>
                <a:lnTo>
                  <a:pt x="23749" y="90043"/>
                </a:lnTo>
                <a:lnTo>
                  <a:pt x="23749" y="98806"/>
                </a:lnTo>
                <a:lnTo>
                  <a:pt x="21843" y="103505"/>
                </a:lnTo>
                <a:lnTo>
                  <a:pt x="13969" y="110617"/>
                </a:lnTo>
                <a:lnTo>
                  <a:pt x="8000" y="112522"/>
                </a:lnTo>
                <a:lnTo>
                  <a:pt x="0" y="112775"/>
                </a:lnTo>
                <a:lnTo>
                  <a:pt x="0" y="123062"/>
                </a:lnTo>
                <a:lnTo>
                  <a:pt x="23749" y="137033"/>
                </a:lnTo>
                <a:lnTo>
                  <a:pt x="23749" y="145796"/>
                </a:lnTo>
                <a:lnTo>
                  <a:pt x="22732" y="151637"/>
                </a:lnTo>
                <a:lnTo>
                  <a:pt x="18922" y="169163"/>
                </a:lnTo>
                <a:lnTo>
                  <a:pt x="17906" y="177037"/>
                </a:lnTo>
                <a:lnTo>
                  <a:pt x="17906" y="183896"/>
                </a:lnTo>
                <a:lnTo>
                  <a:pt x="18811" y="196447"/>
                </a:lnTo>
                <a:lnTo>
                  <a:pt x="40550" y="229266"/>
                </a:lnTo>
                <a:lnTo>
                  <a:pt x="76072" y="236982"/>
                </a:lnTo>
                <a:lnTo>
                  <a:pt x="79375" y="236982"/>
                </a:lnTo>
                <a:lnTo>
                  <a:pt x="79375" y="227584"/>
                </a:lnTo>
                <a:lnTo>
                  <a:pt x="77469" y="227584"/>
                </a:lnTo>
                <a:lnTo>
                  <a:pt x="68921" y="226990"/>
                </a:lnTo>
                <a:lnTo>
                  <a:pt x="39739" y="196611"/>
                </a:lnTo>
                <a:lnTo>
                  <a:pt x="39115" y="186182"/>
                </a:lnTo>
                <a:lnTo>
                  <a:pt x="39115" y="180339"/>
                </a:lnTo>
                <a:lnTo>
                  <a:pt x="39877" y="173227"/>
                </a:lnTo>
                <a:lnTo>
                  <a:pt x="43179" y="156083"/>
                </a:lnTo>
                <a:lnTo>
                  <a:pt x="44068" y="149987"/>
                </a:lnTo>
                <a:lnTo>
                  <a:pt x="44068" y="139319"/>
                </a:lnTo>
                <a:lnTo>
                  <a:pt x="41909" y="133604"/>
                </a:lnTo>
                <a:lnTo>
                  <a:pt x="37845" y="129032"/>
                </a:lnTo>
                <a:lnTo>
                  <a:pt x="33654" y="124587"/>
                </a:lnTo>
                <a:lnTo>
                  <a:pt x="28701" y="121158"/>
                </a:lnTo>
                <a:lnTo>
                  <a:pt x="22987" y="118999"/>
                </a:lnTo>
                <a:lnTo>
                  <a:pt x="22987" y="116839"/>
                </a:lnTo>
                <a:lnTo>
                  <a:pt x="44068" y="96520"/>
                </a:lnTo>
                <a:lnTo>
                  <a:pt x="44068" y="85851"/>
                </a:lnTo>
                <a:lnTo>
                  <a:pt x="43179" y="79756"/>
                </a:lnTo>
                <a:lnTo>
                  <a:pt x="39877" y="62611"/>
                </a:lnTo>
                <a:lnTo>
                  <a:pt x="39115" y="55499"/>
                </a:lnTo>
                <a:lnTo>
                  <a:pt x="39115" y="49657"/>
                </a:lnTo>
                <a:lnTo>
                  <a:pt x="39739" y="39655"/>
                </a:lnTo>
                <a:lnTo>
                  <a:pt x="68921" y="9991"/>
                </a:lnTo>
                <a:lnTo>
                  <a:pt x="77469" y="9398"/>
                </a:lnTo>
                <a:lnTo>
                  <a:pt x="79375" y="9398"/>
                </a:lnTo>
                <a:lnTo>
                  <a:pt x="79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89477" y="2897886"/>
            <a:ext cx="37528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𝑞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lang="es-ES" sz="2000" dirty="0">
                <a:latin typeface="Cambria Math"/>
                <a:cs typeface="Cambria Math"/>
              </a:rPr>
              <a:t>⋀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29533" y="2974085"/>
            <a:ext cx="969644" cy="236220"/>
          </a:xfrm>
          <a:custGeom>
            <a:avLst/>
            <a:gdLst/>
            <a:ahLst/>
            <a:cxnLst/>
            <a:rect l="l" t="t" r="r" b="b"/>
            <a:pathLst>
              <a:path w="969645" h="236219">
                <a:moveTo>
                  <a:pt x="894079" y="0"/>
                </a:moveTo>
                <a:lnTo>
                  <a:pt x="890651" y="9525"/>
                </a:lnTo>
                <a:lnTo>
                  <a:pt x="904345" y="15430"/>
                </a:lnTo>
                <a:lnTo>
                  <a:pt x="916098" y="23622"/>
                </a:lnTo>
                <a:lnTo>
                  <a:pt x="939925" y="61652"/>
                </a:lnTo>
                <a:lnTo>
                  <a:pt x="947801" y="116712"/>
                </a:lnTo>
                <a:lnTo>
                  <a:pt x="946921" y="137477"/>
                </a:lnTo>
                <a:lnTo>
                  <a:pt x="933830" y="188340"/>
                </a:lnTo>
                <a:lnTo>
                  <a:pt x="904488" y="220237"/>
                </a:lnTo>
                <a:lnTo>
                  <a:pt x="891031" y="226187"/>
                </a:lnTo>
                <a:lnTo>
                  <a:pt x="894079" y="235712"/>
                </a:lnTo>
                <a:lnTo>
                  <a:pt x="939067" y="208994"/>
                </a:lnTo>
                <a:lnTo>
                  <a:pt x="964406" y="159591"/>
                </a:lnTo>
                <a:lnTo>
                  <a:pt x="969263" y="117855"/>
                </a:lnTo>
                <a:lnTo>
                  <a:pt x="968049" y="96281"/>
                </a:lnTo>
                <a:lnTo>
                  <a:pt x="958334" y="57991"/>
                </a:lnTo>
                <a:lnTo>
                  <a:pt x="926147" y="15112"/>
                </a:lnTo>
                <a:lnTo>
                  <a:pt x="911149" y="6163"/>
                </a:lnTo>
                <a:lnTo>
                  <a:pt x="894079" y="0"/>
                </a:lnTo>
                <a:close/>
              </a:path>
              <a:path w="969645" h="236219">
                <a:moveTo>
                  <a:pt x="75183" y="0"/>
                </a:moveTo>
                <a:lnTo>
                  <a:pt x="30321" y="26824"/>
                </a:lnTo>
                <a:lnTo>
                  <a:pt x="4873" y="76327"/>
                </a:lnTo>
                <a:lnTo>
                  <a:pt x="0" y="117855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59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00017" y="2897886"/>
            <a:ext cx="169735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5055" algn="l"/>
              </a:tabLst>
            </a:pPr>
            <a:r>
              <a:rPr sz="2000" dirty="0">
                <a:latin typeface="Cambria Math"/>
                <a:cs typeface="Cambria Math"/>
              </a:rPr>
              <a:t>∼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𝑞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∨ 𝑝	</a:t>
            </a:r>
            <a:r>
              <a:rPr lang="es-ES" sz="2000" dirty="0">
                <a:latin typeface="Cambria Math"/>
                <a:cs typeface="Cambria Math"/>
              </a:rPr>
              <a:t> ⋀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</a:t>
            </a:r>
          </a:p>
        </p:txBody>
      </p:sp>
      <p:sp>
        <p:nvSpPr>
          <p:cNvPr id="21" name="object 21"/>
          <p:cNvSpPr/>
          <p:nvPr/>
        </p:nvSpPr>
        <p:spPr>
          <a:xfrm>
            <a:off x="4211701" y="3602863"/>
            <a:ext cx="724535" cy="237490"/>
          </a:xfrm>
          <a:custGeom>
            <a:avLst/>
            <a:gdLst/>
            <a:ahLst/>
            <a:cxnLst/>
            <a:rect l="l" t="t" r="r" b="b"/>
            <a:pathLst>
              <a:path w="724535" h="237489">
                <a:moveTo>
                  <a:pt x="648081" y="0"/>
                </a:moveTo>
                <a:lnTo>
                  <a:pt x="644906" y="0"/>
                </a:lnTo>
                <a:lnTo>
                  <a:pt x="644906" y="9525"/>
                </a:lnTo>
                <a:lnTo>
                  <a:pt x="646684" y="9525"/>
                </a:lnTo>
                <a:lnTo>
                  <a:pt x="655232" y="10098"/>
                </a:lnTo>
                <a:lnTo>
                  <a:pt x="684522" y="39834"/>
                </a:lnTo>
                <a:lnTo>
                  <a:pt x="685164" y="49911"/>
                </a:lnTo>
                <a:lnTo>
                  <a:pt x="685164" y="55625"/>
                </a:lnTo>
                <a:lnTo>
                  <a:pt x="684276" y="62864"/>
                </a:lnTo>
                <a:lnTo>
                  <a:pt x="680974" y="79882"/>
                </a:lnTo>
                <a:lnTo>
                  <a:pt x="680212" y="85979"/>
                </a:lnTo>
                <a:lnTo>
                  <a:pt x="680212" y="96647"/>
                </a:lnTo>
                <a:lnTo>
                  <a:pt x="682244" y="102488"/>
                </a:lnTo>
                <a:lnTo>
                  <a:pt x="690499" y="111506"/>
                </a:lnTo>
                <a:lnTo>
                  <a:pt x="695451" y="114807"/>
                </a:lnTo>
                <a:lnTo>
                  <a:pt x="701166" y="116967"/>
                </a:lnTo>
                <a:lnTo>
                  <a:pt x="701166" y="119253"/>
                </a:lnTo>
                <a:lnTo>
                  <a:pt x="680212" y="139445"/>
                </a:lnTo>
                <a:lnTo>
                  <a:pt x="680212" y="150241"/>
                </a:lnTo>
                <a:lnTo>
                  <a:pt x="680974" y="156210"/>
                </a:lnTo>
                <a:lnTo>
                  <a:pt x="684276" y="173355"/>
                </a:lnTo>
                <a:lnTo>
                  <a:pt x="685164" y="180467"/>
                </a:lnTo>
                <a:lnTo>
                  <a:pt x="685164" y="186309"/>
                </a:lnTo>
                <a:lnTo>
                  <a:pt x="684522" y="196736"/>
                </a:lnTo>
                <a:lnTo>
                  <a:pt x="655232" y="226990"/>
                </a:lnTo>
                <a:lnTo>
                  <a:pt x="646684" y="227584"/>
                </a:lnTo>
                <a:lnTo>
                  <a:pt x="644906" y="227584"/>
                </a:lnTo>
                <a:lnTo>
                  <a:pt x="644906" y="236981"/>
                </a:lnTo>
                <a:lnTo>
                  <a:pt x="648081" y="236981"/>
                </a:lnTo>
                <a:lnTo>
                  <a:pt x="661747" y="236005"/>
                </a:lnTo>
                <a:lnTo>
                  <a:pt x="698103" y="216330"/>
                </a:lnTo>
                <a:lnTo>
                  <a:pt x="706247" y="184023"/>
                </a:lnTo>
                <a:lnTo>
                  <a:pt x="706247" y="177164"/>
                </a:lnTo>
                <a:lnTo>
                  <a:pt x="705231" y="169418"/>
                </a:lnTo>
                <a:lnTo>
                  <a:pt x="703326" y="160528"/>
                </a:lnTo>
                <a:lnTo>
                  <a:pt x="701421" y="151764"/>
                </a:lnTo>
                <a:lnTo>
                  <a:pt x="700404" y="145923"/>
                </a:lnTo>
                <a:lnTo>
                  <a:pt x="700404" y="137160"/>
                </a:lnTo>
                <a:lnTo>
                  <a:pt x="702310" y="132587"/>
                </a:lnTo>
                <a:lnTo>
                  <a:pt x="706247" y="128905"/>
                </a:lnTo>
                <a:lnTo>
                  <a:pt x="710184" y="125349"/>
                </a:lnTo>
                <a:lnTo>
                  <a:pt x="716152" y="123443"/>
                </a:lnTo>
                <a:lnTo>
                  <a:pt x="724153" y="123189"/>
                </a:lnTo>
                <a:lnTo>
                  <a:pt x="724153" y="113030"/>
                </a:lnTo>
                <a:lnTo>
                  <a:pt x="716152" y="112775"/>
                </a:lnTo>
                <a:lnTo>
                  <a:pt x="710184" y="110870"/>
                </a:lnTo>
                <a:lnTo>
                  <a:pt x="706247" y="107187"/>
                </a:lnTo>
                <a:lnTo>
                  <a:pt x="702310" y="103631"/>
                </a:lnTo>
                <a:lnTo>
                  <a:pt x="700404" y="98932"/>
                </a:lnTo>
                <a:lnTo>
                  <a:pt x="700404" y="90297"/>
                </a:lnTo>
                <a:lnTo>
                  <a:pt x="701421" y="84328"/>
                </a:lnTo>
                <a:lnTo>
                  <a:pt x="705231" y="66801"/>
                </a:lnTo>
                <a:lnTo>
                  <a:pt x="706247" y="58928"/>
                </a:lnTo>
                <a:lnTo>
                  <a:pt x="706247" y="52069"/>
                </a:lnTo>
                <a:lnTo>
                  <a:pt x="705342" y="39945"/>
                </a:lnTo>
                <a:lnTo>
                  <a:pt x="683603" y="7715"/>
                </a:lnTo>
                <a:lnTo>
                  <a:pt x="661747" y="1047"/>
                </a:lnTo>
                <a:lnTo>
                  <a:pt x="648081" y="0"/>
                </a:lnTo>
                <a:close/>
              </a:path>
              <a:path w="724535" h="237489">
                <a:moveTo>
                  <a:pt x="79248" y="0"/>
                </a:moveTo>
                <a:lnTo>
                  <a:pt x="76073" y="0"/>
                </a:lnTo>
                <a:lnTo>
                  <a:pt x="62353" y="1047"/>
                </a:lnTo>
                <a:lnTo>
                  <a:pt x="26050" y="20599"/>
                </a:lnTo>
                <a:lnTo>
                  <a:pt x="17907" y="51943"/>
                </a:lnTo>
                <a:lnTo>
                  <a:pt x="17907" y="58800"/>
                </a:lnTo>
                <a:lnTo>
                  <a:pt x="18796" y="66675"/>
                </a:lnTo>
                <a:lnTo>
                  <a:pt x="20827" y="75437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6"/>
                </a:lnTo>
                <a:lnTo>
                  <a:pt x="21716" y="103505"/>
                </a:lnTo>
                <a:lnTo>
                  <a:pt x="17779" y="107061"/>
                </a:lnTo>
                <a:lnTo>
                  <a:pt x="13843" y="110743"/>
                </a:lnTo>
                <a:lnTo>
                  <a:pt x="7874" y="112649"/>
                </a:lnTo>
                <a:lnTo>
                  <a:pt x="0" y="112903"/>
                </a:lnTo>
                <a:lnTo>
                  <a:pt x="0" y="123062"/>
                </a:lnTo>
                <a:lnTo>
                  <a:pt x="23749" y="137032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7" y="160400"/>
                </a:lnTo>
                <a:lnTo>
                  <a:pt x="18796" y="169291"/>
                </a:lnTo>
                <a:lnTo>
                  <a:pt x="17907" y="177037"/>
                </a:lnTo>
                <a:lnTo>
                  <a:pt x="17907" y="183895"/>
                </a:lnTo>
                <a:lnTo>
                  <a:pt x="18811" y="196447"/>
                </a:lnTo>
                <a:lnTo>
                  <a:pt x="40532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4"/>
                </a:lnTo>
                <a:lnTo>
                  <a:pt x="77343" y="227584"/>
                </a:lnTo>
                <a:lnTo>
                  <a:pt x="68865" y="226990"/>
                </a:lnTo>
                <a:lnTo>
                  <a:pt x="39629" y="196683"/>
                </a:lnTo>
                <a:lnTo>
                  <a:pt x="38988" y="186181"/>
                </a:lnTo>
                <a:lnTo>
                  <a:pt x="38988" y="180339"/>
                </a:lnTo>
                <a:lnTo>
                  <a:pt x="39877" y="173228"/>
                </a:lnTo>
                <a:lnTo>
                  <a:pt x="43179" y="156210"/>
                </a:lnTo>
                <a:lnTo>
                  <a:pt x="43941" y="150113"/>
                </a:lnTo>
                <a:lnTo>
                  <a:pt x="43941" y="139319"/>
                </a:lnTo>
                <a:lnTo>
                  <a:pt x="41910" y="133604"/>
                </a:lnTo>
                <a:lnTo>
                  <a:pt x="33654" y="124587"/>
                </a:lnTo>
                <a:lnTo>
                  <a:pt x="28701" y="121285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1" y="114681"/>
                </a:lnTo>
                <a:lnTo>
                  <a:pt x="33654" y="111379"/>
                </a:lnTo>
                <a:lnTo>
                  <a:pt x="37719" y="106806"/>
                </a:lnTo>
                <a:lnTo>
                  <a:pt x="41910" y="102362"/>
                </a:lnTo>
                <a:lnTo>
                  <a:pt x="43941" y="96519"/>
                </a:lnTo>
                <a:lnTo>
                  <a:pt x="43941" y="85851"/>
                </a:lnTo>
                <a:lnTo>
                  <a:pt x="43179" y="79756"/>
                </a:lnTo>
                <a:lnTo>
                  <a:pt x="39877" y="62737"/>
                </a:lnTo>
                <a:lnTo>
                  <a:pt x="38988" y="55499"/>
                </a:lnTo>
                <a:lnTo>
                  <a:pt x="38988" y="49784"/>
                </a:lnTo>
                <a:lnTo>
                  <a:pt x="39629" y="39780"/>
                </a:lnTo>
                <a:lnTo>
                  <a:pt x="68865" y="10098"/>
                </a:lnTo>
                <a:lnTo>
                  <a:pt x="77343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66356" y="3527297"/>
            <a:ext cx="1855470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105"/>
              </a:spcBef>
              <a:tabLst>
                <a:tab pos="1336675" algn="l"/>
              </a:tabLst>
            </a:pPr>
            <a:r>
              <a:rPr sz="2000" dirty="0">
                <a:latin typeface="Cambria Math"/>
                <a:cs typeface="Cambria Math"/>
              </a:rPr>
              <a:t>𝑞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lang="es-ES" sz="2000" dirty="0">
                <a:latin typeface="Cambria Math"/>
                <a:cs typeface="Cambria Math"/>
              </a:rPr>
              <a:t>⋀ </a:t>
            </a:r>
            <a:r>
              <a:rPr sz="2000" dirty="0">
                <a:latin typeface="Cambria Math"/>
                <a:cs typeface="Cambria Math"/>
              </a:rPr>
              <a:t>𝑝	</a:t>
            </a:r>
            <a:r>
              <a:rPr lang="es-ES" sz="2000" dirty="0">
                <a:latin typeface="Cambria Math"/>
                <a:cs typeface="Cambria Math"/>
              </a:rPr>
              <a:t> ⋀ </a:t>
            </a:r>
            <a:r>
              <a:rPr sz="2000" dirty="0">
                <a:latin typeface="Cambria Math"/>
                <a:cs typeface="Cambria Math"/>
              </a:rPr>
              <a:t>p</a:t>
            </a:r>
          </a:p>
          <a:p>
            <a:pPr>
              <a:lnSpc>
                <a:spcPct val="100000"/>
              </a:lnSpc>
            </a:pPr>
            <a:endParaRPr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150" spc="610" dirty="0">
                <a:latin typeface="Times New Roman"/>
                <a:cs typeface="Times New Roman"/>
              </a:rPr>
              <a:t>q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740" dirty="0">
                <a:latin typeface="Symbol"/>
                <a:cs typeface="Symbol"/>
              </a:rPr>
              <a:t>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610" dirty="0">
                <a:latin typeface="Times New Roman"/>
                <a:cs typeface="Times New Roman"/>
              </a:rPr>
              <a:t>p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740" dirty="0">
                <a:latin typeface="Symbol"/>
                <a:cs typeface="Symbol"/>
              </a:rPr>
              <a:t>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610" dirty="0">
                <a:latin typeface="Times New Roman"/>
                <a:cs typeface="Times New Roman"/>
              </a:rPr>
              <a:t>p</a:t>
            </a:r>
            <a:endParaRPr sz="2150" dirty="0">
              <a:latin typeface="Times New Roman"/>
              <a:cs typeface="Times New Roman"/>
            </a:endParaRPr>
          </a:p>
          <a:p>
            <a:pPr marL="422275" algn="ctr">
              <a:lnSpc>
                <a:spcPct val="100000"/>
              </a:lnSpc>
              <a:spcBef>
                <a:spcPts val="825"/>
              </a:spcBef>
            </a:pPr>
            <a:r>
              <a:rPr sz="1250" spc="350" dirty="0">
                <a:latin typeface="Times New Roman"/>
                <a:cs typeface="Times New Roman"/>
              </a:rPr>
              <a:t>p</a:t>
            </a:r>
            <a:endParaRPr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41" y="404240"/>
            <a:ext cx="57200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5" dirty="0"/>
              <a:t>Tautología,</a:t>
            </a:r>
            <a:r>
              <a:rPr sz="3200" spc="-40" dirty="0"/>
              <a:t> </a:t>
            </a:r>
            <a:r>
              <a:rPr sz="3200" spc="-5" dirty="0"/>
              <a:t>contradicciones</a:t>
            </a:r>
            <a:r>
              <a:rPr sz="3200" spc="-50" dirty="0"/>
              <a:t> </a:t>
            </a:r>
            <a:r>
              <a:rPr sz="3200" dirty="0"/>
              <a:t>y </a:t>
            </a:r>
            <a:r>
              <a:rPr sz="3200" spc="-875" dirty="0"/>
              <a:t> </a:t>
            </a:r>
            <a:r>
              <a:rPr sz="3200" spc="-5" dirty="0"/>
              <a:t>contingencia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8237" y="2105914"/>
            <a:ext cx="72586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toda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proposición</a:t>
            </a:r>
            <a:r>
              <a:rPr sz="1800" dirty="0">
                <a:latin typeface="Arial MT"/>
                <a:cs typeface="Arial MT"/>
              </a:rPr>
              <a:t> simple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compuesta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cuyo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verdad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 </a:t>
            </a:r>
            <a:r>
              <a:rPr sz="1800" spc="-5" dirty="0">
                <a:latin typeface="Arial MT"/>
                <a:cs typeface="Arial MT"/>
              </a:rPr>
              <a:t> siempre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verdadera</a:t>
            </a:r>
            <a:r>
              <a:rPr sz="1800" dirty="0">
                <a:latin typeface="Arial MT"/>
                <a:cs typeface="Arial MT"/>
              </a:rPr>
              <a:t> 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toda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combinaciones</a:t>
            </a:r>
            <a:r>
              <a:rPr sz="1800" dirty="0">
                <a:latin typeface="Arial MT"/>
                <a:cs typeface="Arial MT"/>
              </a:rPr>
              <a:t> 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valores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sus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componentes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llama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tautología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4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toda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proposición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237" y="2928873"/>
            <a:ext cx="725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355" algn="l"/>
                <a:tab pos="1786255" algn="l"/>
                <a:tab pos="2481580" algn="l"/>
                <a:tab pos="3165475" algn="l"/>
                <a:tab pos="4927600" algn="l"/>
                <a:tab pos="5420360" algn="l"/>
                <a:tab pos="6395720" algn="l"/>
                <a:tab pos="6887845" algn="l"/>
              </a:tabLst>
            </a:pPr>
            <a:r>
              <a:rPr sz="1800" spc="-5" dirty="0">
                <a:latin typeface="Arial MT"/>
                <a:cs typeface="Arial MT"/>
              </a:rPr>
              <a:t>si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mpre</a:t>
            </a:r>
            <a:r>
              <a:rPr sz="1800" dirty="0">
                <a:latin typeface="Arial MT"/>
                <a:cs typeface="Arial MT"/>
              </a:rPr>
              <a:t>	fal</a:t>
            </a:r>
            <a:r>
              <a:rPr sz="1800" spc="5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ra</a:t>
            </a:r>
            <a:r>
              <a:rPr sz="1800" dirty="0">
                <a:latin typeface="Arial MT"/>
                <a:cs typeface="Arial MT"/>
              </a:rPr>
              <a:t>	to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spc="-15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va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us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237" y="3075908"/>
            <a:ext cx="7258684" cy="11029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 MT"/>
                <a:cs typeface="Arial MT"/>
              </a:rPr>
              <a:t>componentes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llama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contradicción.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proposición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cuya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verdad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contiene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menos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verdadero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menos un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le llama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b="1" dirty="0">
                <a:latin typeface="Arial"/>
                <a:cs typeface="Arial"/>
              </a:rPr>
              <a:t>contingencia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775" y="287782"/>
            <a:ext cx="658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Trebuchet MS"/>
                <a:cs typeface="Trebuchet MS"/>
              </a:rPr>
              <a:t>Ejemplo</a:t>
            </a:r>
            <a:r>
              <a:rPr sz="180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Determine</a:t>
            </a:r>
            <a:r>
              <a:rPr sz="18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rebuchet MS"/>
                <a:cs typeface="Trebuchet MS"/>
              </a:rPr>
              <a:t>si</a:t>
            </a:r>
            <a:r>
              <a:rPr sz="1800" b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rebuchet MS"/>
                <a:cs typeface="Trebuchet MS"/>
              </a:rPr>
              <a:t>la</a:t>
            </a:r>
            <a:r>
              <a:rPr sz="1800" b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proposición</a:t>
            </a:r>
            <a:r>
              <a:rPr sz="1800" b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compuesta</a:t>
            </a:r>
            <a:r>
              <a:rPr sz="1800" b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es</a:t>
            </a:r>
            <a:r>
              <a:rPr sz="1800" b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tautológica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68259" y="816851"/>
            <a:ext cx="2748915" cy="433705"/>
            <a:chOff x="3668259" y="816851"/>
            <a:chExt cx="2748915" cy="433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259" y="821369"/>
              <a:ext cx="2012459" cy="3117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1316" y="824229"/>
              <a:ext cx="1983739" cy="283210"/>
            </a:xfrm>
            <a:custGeom>
              <a:avLst/>
              <a:gdLst/>
              <a:ahLst/>
              <a:cxnLst/>
              <a:rect l="l" t="t" r="r" b="b"/>
              <a:pathLst>
                <a:path w="1983739" h="283209">
                  <a:moveTo>
                    <a:pt x="6629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71780"/>
                  </a:lnTo>
                  <a:lnTo>
                    <a:pt x="0" y="283210"/>
                  </a:lnTo>
                  <a:lnTo>
                    <a:pt x="66294" y="283210"/>
                  </a:lnTo>
                  <a:lnTo>
                    <a:pt x="66294" y="271780"/>
                  </a:lnTo>
                  <a:lnTo>
                    <a:pt x="24638" y="271780"/>
                  </a:lnTo>
                  <a:lnTo>
                    <a:pt x="24638" y="11430"/>
                  </a:lnTo>
                  <a:lnTo>
                    <a:pt x="66294" y="11430"/>
                  </a:lnTo>
                  <a:lnTo>
                    <a:pt x="66294" y="0"/>
                  </a:lnTo>
                  <a:close/>
                </a:path>
                <a:path w="1983739" h="283209">
                  <a:moveTo>
                    <a:pt x="1983486" y="0"/>
                  </a:moveTo>
                  <a:lnTo>
                    <a:pt x="1917065" y="0"/>
                  </a:lnTo>
                  <a:lnTo>
                    <a:pt x="1917065" y="11430"/>
                  </a:lnTo>
                  <a:lnTo>
                    <a:pt x="1958721" y="11430"/>
                  </a:lnTo>
                  <a:lnTo>
                    <a:pt x="1958721" y="271780"/>
                  </a:lnTo>
                  <a:lnTo>
                    <a:pt x="1917065" y="271780"/>
                  </a:lnTo>
                  <a:lnTo>
                    <a:pt x="1917065" y="283210"/>
                  </a:lnTo>
                  <a:lnTo>
                    <a:pt x="1983486" y="283210"/>
                  </a:lnTo>
                  <a:lnTo>
                    <a:pt x="1983486" y="271780"/>
                  </a:lnTo>
                  <a:lnTo>
                    <a:pt x="1983486" y="11430"/>
                  </a:lnTo>
                  <a:lnTo>
                    <a:pt x="1983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756" y="816851"/>
              <a:ext cx="1117853" cy="3208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70757" y="824738"/>
              <a:ext cx="1080770" cy="282575"/>
            </a:xfrm>
            <a:custGeom>
              <a:avLst/>
              <a:gdLst/>
              <a:ahLst/>
              <a:cxnLst/>
              <a:rect l="l" t="t" r="r" b="b"/>
              <a:pathLst>
                <a:path w="1080770" h="282575">
                  <a:moveTo>
                    <a:pt x="990345" y="0"/>
                  </a:moveTo>
                  <a:lnTo>
                    <a:pt x="986281" y="11429"/>
                  </a:lnTo>
                  <a:lnTo>
                    <a:pt x="1002645" y="18522"/>
                  </a:lnTo>
                  <a:lnTo>
                    <a:pt x="1016698" y="28352"/>
                  </a:lnTo>
                  <a:lnTo>
                    <a:pt x="1045231" y="73852"/>
                  </a:lnTo>
                  <a:lnTo>
                    <a:pt x="1053562" y="115623"/>
                  </a:lnTo>
                  <a:lnTo>
                    <a:pt x="1054607" y="139700"/>
                  </a:lnTo>
                  <a:lnTo>
                    <a:pt x="1053560" y="164635"/>
                  </a:lnTo>
                  <a:lnTo>
                    <a:pt x="1045178" y="207601"/>
                  </a:lnTo>
                  <a:lnTo>
                    <a:pt x="1016698" y="253857"/>
                  </a:lnTo>
                  <a:lnTo>
                    <a:pt x="986789" y="270890"/>
                  </a:lnTo>
                  <a:lnTo>
                    <a:pt x="990345" y="282321"/>
                  </a:lnTo>
                  <a:lnTo>
                    <a:pt x="1028842" y="264255"/>
                  </a:lnTo>
                  <a:lnTo>
                    <a:pt x="1057147" y="233045"/>
                  </a:lnTo>
                  <a:lnTo>
                    <a:pt x="1074578" y="191135"/>
                  </a:lnTo>
                  <a:lnTo>
                    <a:pt x="1080389" y="141224"/>
                  </a:lnTo>
                  <a:lnTo>
                    <a:pt x="1078916" y="115341"/>
                  </a:lnTo>
                  <a:lnTo>
                    <a:pt x="1067208" y="69482"/>
                  </a:lnTo>
                  <a:lnTo>
                    <a:pt x="1044138" y="32146"/>
                  </a:lnTo>
                  <a:lnTo>
                    <a:pt x="1010800" y="7381"/>
                  </a:lnTo>
                  <a:lnTo>
                    <a:pt x="990345" y="0"/>
                  </a:lnTo>
                  <a:close/>
                </a:path>
                <a:path w="1080770" h="282575">
                  <a:moveTo>
                    <a:pt x="90042" y="0"/>
                  </a:moveTo>
                  <a:lnTo>
                    <a:pt x="51657" y="18097"/>
                  </a:lnTo>
                  <a:lnTo>
                    <a:pt x="23367" y="49529"/>
                  </a:lnTo>
                  <a:lnTo>
                    <a:pt x="5873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2" y="282321"/>
                  </a:lnTo>
                  <a:lnTo>
                    <a:pt x="93725" y="270890"/>
                  </a:lnTo>
                  <a:lnTo>
                    <a:pt x="77602" y="263773"/>
                  </a:lnTo>
                  <a:lnTo>
                    <a:pt x="63706" y="253857"/>
                  </a:lnTo>
                  <a:lnTo>
                    <a:pt x="35210" y="207601"/>
                  </a:lnTo>
                  <a:lnTo>
                    <a:pt x="26828" y="164635"/>
                  </a:lnTo>
                  <a:lnTo>
                    <a:pt x="25780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52"/>
                  </a:lnTo>
                  <a:lnTo>
                    <a:pt x="94106" y="11429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5428" y="902220"/>
              <a:ext cx="368046" cy="2369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6116" y="847331"/>
              <a:ext cx="416826" cy="4031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72" y="825995"/>
              <a:ext cx="392417" cy="343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5320" y="847331"/>
              <a:ext cx="410705" cy="4031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7844" y="825995"/>
              <a:ext cx="392417" cy="343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6736" y="902220"/>
              <a:ext cx="368046" cy="2369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5900" y="847331"/>
              <a:ext cx="410705" cy="4031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0616" y="857999"/>
              <a:ext cx="442709" cy="2979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9988" y="847331"/>
              <a:ext cx="416826" cy="40311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858259" y="734695"/>
            <a:ext cx="2437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215" algn="l"/>
                <a:tab pos="1914525" algn="l"/>
              </a:tabLst>
            </a:pPr>
            <a:r>
              <a:rPr sz="2400" dirty="0">
                <a:latin typeface="Cambria Math"/>
                <a:cs typeface="Cambria Math"/>
              </a:rPr>
              <a:t>~𝑝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𝑞	</a:t>
            </a:r>
            <a:r>
              <a:rPr lang="es-ES" sz="2400" dirty="0">
                <a:latin typeface="Cambria Math"/>
                <a:cs typeface="Cambria Math"/>
              </a:rPr>
              <a:t> ⋀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~𝑞	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2370327" y="1622285"/>
            <a:ext cx="6480810" cy="842010"/>
            <a:chOff x="2370327" y="1622285"/>
            <a:chExt cx="6480810" cy="842010"/>
          </a:xfrm>
        </p:grpSpPr>
        <p:sp>
          <p:nvSpPr>
            <p:cNvPr id="19" name="object 19"/>
            <p:cNvSpPr/>
            <p:nvPr/>
          </p:nvSpPr>
          <p:spPr>
            <a:xfrm>
              <a:off x="2370328" y="1622285"/>
              <a:ext cx="6480810" cy="842010"/>
            </a:xfrm>
            <a:custGeom>
              <a:avLst/>
              <a:gdLst/>
              <a:ahLst/>
              <a:cxnLst/>
              <a:rect l="l" t="t" r="r" b="b"/>
              <a:pathLst>
                <a:path w="6480809" h="842010">
                  <a:moveTo>
                    <a:pt x="864082" y="0"/>
                  </a:moveTo>
                  <a:lnTo>
                    <a:pt x="0" y="0"/>
                  </a:lnTo>
                  <a:lnTo>
                    <a:pt x="0" y="841895"/>
                  </a:lnTo>
                  <a:lnTo>
                    <a:pt x="864082" y="841895"/>
                  </a:lnTo>
                  <a:lnTo>
                    <a:pt x="864082" y="0"/>
                  </a:lnTo>
                  <a:close/>
                </a:path>
                <a:path w="6480809" h="842010">
                  <a:moveTo>
                    <a:pt x="1944230" y="0"/>
                  </a:moveTo>
                  <a:lnTo>
                    <a:pt x="864108" y="0"/>
                  </a:lnTo>
                  <a:lnTo>
                    <a:pt x="864108" y="841895"/>
                  </a:lnTo>
                  <a:lnTo>
                    <a:pt x="1944230" y="841895"/>
                  </a:lnTo>
                  <a:lnTo>
                    <a:pt x="1944230" y="0"/>
                  </a:lnTo>
                  <a:close/>
                </a:path>
                <a:path w="6480809" h="842010">
                  <a:moveTo>
                    <a:pt x="6480810" y="0"/>
                  </a:moveTo>
                  <a:lnTo>
                    <a:pt x="5184648" y="0"/>
                  </a:lnTo>
                  <a:lnTo>
                    <a:pt x="3888486" y="0"/>
                  </a:lnTo>
                  <a:lnTo>
                    <a:pt x="1944243" y="0"/>
                  </a:lnTo>
                  <a:lnTo>
                    <a:pt x="1944243" y="841895"/>
                  </a:lnTo>
                  <a:lnTo>
                    <a:pt x="3888486" y="841895"/>
                  </a:lnTo>
                  <a:lnTo>
                    <a:pt x="5184648" y="841895"/>
                  </a:lnTo>
                  <a:lnTo>
                    <a:pt x="6480810" y="841895"/>
                  </a:lnTo>
                  <a:lnTo>
                    <a:pt x="6480810" y="0"/>
                  </a:lnTo>
                  <a:close/>
                </a:path>
              </a:pathLst>
            </a:custGeom>
            <a:solidFill>
              <a:srgbClr val="DDC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2031" y="1813572"/>
              <a:ext cx="368045" cy="23696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2719" y="1758683"/>
              <a:ext cx="416826" cy="4031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0503" y="1813572"/>
              <a:ext cx="368046" cy="23696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1191" y="1758683"/>
              <a:ext cx="416826" cy="4031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8747" y="1737347"/>
              <a:ext cx="392417" cy="3436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28872" y="1758683"/>
              <a:ext cx="410705" cy="4031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08576" y="1712963"/>
              <a:ext cx="842010" cy="2430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15052" y="1720087"/>
              <a:ext cx="810895" cy="212090"/>
            </a:xfrm>
            <a:custGeom>
              <a:avLst/>
              <a:gdLst/>
              <a:ahLst/>
              <a:cxnLst/>
              <a:rect l="l" t="t" r="r" b="b"/>
              <a:pathLst>
                <a:path w="810895" h="212089">
                  <a:moveTo>
                    <a:pt x="743076" y="0"/>
                  </a:moveTo>
                  <a:lnTo>
                    <a:pt x="740029" y="8509"/>
                  </a:lnTo>
                  <a:lnTo>
                    <a:pt x="752314" y="13819"/>
                  </a:lnTo>
                  <a:lnTo>
                    <a:pt x="762873" y="21177"/>
                  </a:lnTo>
                  <a:lnTo>
                    <a:pt x="784264" y="55322"/>
                  </a:lnTo>
                  <a:lnTo>
                    <a:pt x="791337" y="104775"/>
                  </a:lnTo>
                  <a:lnTo>
                    <a:pt x="790551" y="123444"/>
                  </a:lnTo>
                  <a:lnTo>
                    <a:pt x="778763" y="169163"/>
                  </a:lnTo>
                  <a:lnTo>
                    <a:pt x="752457" y="197738"/>
                  </a:lnTo>
                  <a:lnTo>
                    <a:pt x="740410" y="203073"/>
                  </a:lnTo>
                  <a:lnTo>
                    <a:pt x="743076" y="211709"/>
                  </a:lnTo>
                  <a:lnTo>
                    <a:pt x="783546" y="187705"/>
                  </a:lnTo>
                  <a:lnTo>
                    <a:pt x="806275" y="143287"/>
                  </a:lnTo>
                  <a:lnTo>
                    <a:pt x="810641" y="105917"/>
                  </a:lnTo>
                  <a:lnTo>
                    <a:pt x="809545" y="86483"/>
                  </a:lnTo>
                  <a:lnTo>
                    <a:pt x="793114" y="37084"/>
                  </a:lnTo>
                  <a:lnTo>
                    <a:pt x="758414" y="5526"/>
                  </a:lnTo>
                  <a:lnTo>
                    <a:pt x="743076" y="0"/>
                  </a:lnTo>
                  <a:close/>
                </a:path>
                <a:path w="810895" h="212089">
                  <a:moveTo>
                    <a:pt x="67563" y="0"/>
                  </a:moveTo>
                  <a:lnTo>
                    <a:pt x="27166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52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3" y="211709"/>
                  </a:lnTo>
                  <a:lnTo>
                    <a:pt x="70231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4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44" y="13819"/>
                  </a:lnTo>
                  <a:lnTo>
                    <a:pt x="70612" y="8509"/>
                  </a:lnTo>
                  <a:lnTo>
                    <a:pt x="6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42104" y="1778482"/>
              <a:ext cx="278117" cy="1790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68595" y="1735823"/>
              <a:ext cx="316242" cy="3070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63667" y="1720608"/>
              <a:ext cx="296405" cy="2598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34355" y="1735823"/>
              <a:ext cx="311670" cy="3070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3916" y="1717560"/>
              <a:ext cx="297954" cy="2644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34227" y="1778482"/>
              <a:ext cx="278117" cy="1790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60719" y="1735823"/>
              <a:ext cx="311670" cy="3070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96456" y="1769363"/>
              <a:ext cx="442709" cy="2994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04048" y="1758683"/>
              <a:ext cx="416826" cy="403110"/>
            </a:xfrm>
            <a:prstGeom prst="rect">
              <a:avLst/>
            </a:prstGeom>
          </p:spPr>
        </p:pic>
      </p:grpSp>
      <p:graphicFrame>
        <p:nvGraphicFramePr>
          <p:cNvPr id="37" name="objec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16663"/>
              </p:ext>
            </p:extLst>
          </p:nvPr>
        </p:nvGraphicFramePr>
        <p:xfrm>
          <a:off x="1067841" y="1615947"/>
          <a:ext cx="7776844" cy="4368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1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77240" algn="l"/>
                        </a:tabLst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p	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~𝑝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~𝑝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40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𝑞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183005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~𝑝</a:t>
                      </a:r>
                      <a:r>
                        <a:rPr sz="18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𝑞	</a:t>
                      </a:r>
                      <a:r>
                        <a:rPr lang="es-ES" sz="1800" dirty="0">
                          <a:latin typeface="Cambria Math"/>
                          <a:cs typeface="Cambria Math"/>
                        </a:rPr>
                        <a:t>⋀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~𝑞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𝑝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7279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	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8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7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0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7343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	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7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0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5692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	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8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89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16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575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	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0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292478" y="6121704"/>
            <a:ext cx="343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Concluimos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Tautología.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675" y="362699"/>
            <a:ext cx="1316990" cy="403225"/>
            <a:chOff x="6648675" y="362699"/>
            <a:chExt cx="1316990" cy="403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675" y="454045"/>
              <a:ext cx="199926" cy="774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3031" y="362699"/>
              <a:ext cx="410705" cy="4031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543" y="373367"/>
              <a:ext cx="442709" cy="2979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683" y="417588"/>
              <a:ext cx="368046" cy="2369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8371" y="362699"/>
              <a:ext cx="416826" cy="40311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491" y="176529"/>
            <a:ext cx="7598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Ejemplo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Determine</a:t>
            </a:r>
            <a:r>
              <a:rPr sz="18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rebuchet MS"/>
                <a:cs typeface="Trebuchet MS"/>
              </a:rPr>
              <a:t>si</a:t>
            </a:r>
            <a:r>
              <a:rPr sz="1800" b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rebuchet MS"/>
                <a:cs typeface="Trebuchet MS"/>
              </a:rPr>
              <a:t>las</a:t>
            </a:r>
            <a:r>
              <a:rPr sz="1800" b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proposiciones</a:t>
            </a:r>
            <a:r>
              <a:rPr sz="1800" b="0" spc="-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son</a:t>
            </a:r>
            <a:r>
              <a:rPr sz="1800" b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equivalentes</a:t>
            </a:r>
            <a:r>
              <a:rPr sz="1800" b="0" spc="3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b="0" baseline="-13888" dirty="0">
                <a:solidFill>
                  <a:srgbClr val="000000"/>
                </a:solidFill>
                <a:latin typeface="Cambria Math"/>
                <a:cs typeface="Cambria Math"/>
              </a:rPr>
              <a:t>~𝑞</a:t>
            </a:r>
            <a:r>
              <a:rPr sz="3600" b="0" spc="300" baseline="-13888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3600" b="0" baseline="-13888" dirty="0">
                <a:solidFill>
                  <a:srgbClr val="000000"/>
                </a:solidFill>
                <a:latin typeface="Cambria Math"/>
                <a:cs typeface="Cambria Math"/>
              </a:rPr>
              <a:t>→</a:t>
            </a:r>
            <a:r>
              <a:rPr sz="3600" b="0" spc="202" baseline="-13888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3600" b="0" baseline="-13888" dirty="0">
                <a:solidFill>
                  <a:srgbClr val="000000"/>
                </a:solidFill>
                <a:latin typeface="Cambria Math"/>
                <a:cs typeface="Cambria Math"/>
              </a:rPr>
              <a:t>~𝑝</a:t>
            </a:r>
            <a:r>
              <a:rPr sz="3600" b="0" spc="675" baseline="-13888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12346" y="421580"/>
            <a:ext cx="172167" cy="2355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578428" y="362699"/>
            <a:ext cx="626110" cy="403225"/>
            <a:chOff x="8578428" y="362699"/>
            <a:chExt cx="626110" cy="40322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8428" y="423026"/>
              <a:ext cx="251020" cy="1399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93480" y="362699"/>
              <a:ext cx="410705" cy="40311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294623" y="250063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19554" y="1224902"/>
            <a:ext cx="3744595" cy="882015"/>
            <a:chOff x="2019554" y="1224902"/>
            <a:chExt cx="3744595" cy="882015"/>
          </a:xfrm>
        </p:grpSpPr>
        <p:sp>
          <p:nvSpPr>
            <p:cNvPr id="15" name="object 15"/>
            <p:cNvSpPr/>
            <p:nvPr/>
          </p:nvSpPr>
          <p:spPr>
            <a:xfrm>
              <a:off x="2019554" y="1224902"/>
              <a:ext cx="3744595" cy="882015"/>
            </a:xfrm>
            <a:custGeom>
              <a:avLst/>
              <a:gdLst/>
              <a:ahLst/>
              <a:cxnLst/>
              <a:rect l="l" t="t" r="r" b="b"/>
              <a:pathLst>
                <a:path w="3744595" h="882014">
                  <a:moveTo>
                    <a:pt x="864095" y="0"/>
                  </a:moveTo>
                  <a:lnTo>
                    <a:pt x="0" y="0"/>
                  </a:lnTo>
                  <a:lnTo>
                    <a:pt x="0" y="881646"/>
                  </a:lnTo>
                  <a:lnTo>
                    <a:pt x="864095" y="881646"/>
                  </a:lnTo>
                  <a:lnTo>
                    <a:pt x="864095" y="0"/>
                  </a:lnTo>
                  <a:close/>
                </a:path>
                <a:path w="3744595" h="882014">
                  <a:moveTo>
                    <a:pt x="1944230" y="0"/>
                  </a:moveTo>
                  <a:lnTo>
                    <a:pt x="864108" y="0"/>
                  </a:lnTo>
                  <a:lnTo>
                    <a:pt x="864108" y="881646"/>
                  </a:lnTo>
                  <a:lnTo>
                    <a:pt x="1944230" y="881646"/>
                  </a:lnTo>
                  <a:lnTo>
                    <a:pt x="1944230" y="0"/>
                  </a:lnTo>
                  <a:close/>
                </a:path>
                <a:path w="3744595" h="882014">
                  <a:moveTo>
                    <a:pt x="3744468" y="0"/>
                  </a:moveTo>
                  <a:lnTo>
                    <a:pt x="1944243" y="0"/>
                  </a:lnTo>
                  <a:lnTo>
                    <a:pt x="1944243" y="881646"/>
                  </a:lnTo>
                  <a:lnTo>
                    <a:pt x="3744468" y="881646"/>
                  </a:lnTo>
                  <a:lnTo>
                    <a:pt x="3744468" y="0"/>
                  </a:lnTo>
                  <a:close/>
                </a:path>
              </a:pathLst>
            </a:custGeom>
            <a:solidFill>
              <a:srgbClr val="DDC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512" y="1415808"/>
              <a:ext cx="368045" cy="2369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62200" y="1362468"/>
              <a:ext cx="416826" cy="4015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9252" y="1415808"/>
              <a:ext cx="368046" cy="2369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5368" y="1354823"/>
              <a:ext cx="436625" cy="41225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88180" y="1339608"/>
              <a:ext cx="316242" cy="3055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04588" y="1347215"/>
              <a:ext cx="334530" cy="2263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37760" y="1339608"/>
              <a:ext cx="311670" cy="30554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16039" y="1224902"/>
            <a:ext cx="1584325" cy="882015"/>
            <a:chOff x="6916039" y="1224902"/>
            <a:chExt cx="1584325" cy="882015"/>
          </a:xfrm>
        </p:grpSpPr>
        <p:sp>
          <p:nvSpPr>
            <p:cNvPr id="24" name="object 24"/>
            <p:cNvSpPr/>
            <p:nvPr/>
          </p:nvSpPr>
          <p:spPr>
            <a:xfrm>
              <a:off x="6916039" y="1224902"/>
              <a:ext cx="1584325" cy="882015"/>
            </a:xfrm>
            <a:custGeom>
              <a:avLst/>
              <a:gdLst/>
              <a:ahLst/>
              <a:cxnLst/>
              <a:rect l="l" t="t" r="r" b="b"/>
              <a:pathLst>
                <a:path w="1584325" h="882014">
                  <a:moveTo>
                    <a:pt x="1584198" y="0"/>
                  </a:moveTo>
                  <a:lnTo>
                    <a:pt x="0" y="0"/>
                  </a:lnTo>
                  <a:lnTo>
                    <a:pt x="0" y="881646"/>
                  </a:lnTo>
                  <a:lnTo>
                    <a:pt x="1584198" y="881646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DDC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0880" y="1415808"/>
              <a:ext cx="368046" cy="2369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10044" y="1362468"/>
              <a:ext cx="410705" cy="4015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6556" y="1371599"/>
              <a:ext cx="442709" cy="2994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4696" y="1415808"/>
              <a:ext cx="368046" cy="2369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25384" y="1362468"/>
              <a:ext cx="416826" cy="401561"/>
            </a:xfrm>
            <a:prstGeom prst="rect">
              <a:avLst/>
            </a:prstGeom>
          </p:spPr>
        </p:pic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17041" y="1218564"/>
          <a:ext cx="7777479" cy="4408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777240" algn="l"/>
                        </a:tabLst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p	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~𝑝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~𝒒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𝑞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~𝑞</a:t>
                      </a:r>
                      <a:r>
                        <a:rPr sz="24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~𝑝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7279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	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7279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	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5692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	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575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	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218387" y="6014110"/>
            <a:ext cx="559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entonces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tautológico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tanto </a:t>
            </a:r>
            <a:r>
              <a:rPr sz="1800" dirty="0">
                <a:latin typeface="Trebuchet MS"/>
                <a:cs typeface="Trebuchet MS"/>
              </a:rPr>
              <a:t>son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equivalentes.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973" y="162813"/>
            <a:ext cx="39135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Cuantificadores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1351940"/>
            <a:ext cx="7616190" cy="46215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1900" spc="-5" dirty="0">
                <a:latin typeface="Arial MT"/>
                <a:cs typeface="Arial MT"/>
              </a:rPr>
              <a:t>Considera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los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siguientes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enunciados:</a:t>
            </a:r>
            <a:endParaRPr sz="1900">
              <a:latin typeface="Arial MT"/>
              <a:cs typeface="Arial MT"/>
            </a:endParaRPr>
          </a:p>
          <a:p>
            <a:pPr marL="309245" indent="-215265">
              <a:lnSpc>
                <a:spcPct val="100000"/>
              </a:lnSpc>
              <a:spcBef>
                <a:spcPts val="555"/>
              </a:spcBef>
              <a:buSzPct val="94736"/>
              <a:buAutoNum type="alphaLcParenR"/>
              <a:tabLst>
                <a:tab pos="309880" algn="l"/>
              </a:tabLst>
            </a:pPr>
            <a:r>
              <a:rPr sz="1900" spc="-5" dirty="0">
                <a:latin typeface="Arial MT"/>
                <a:cs typeface="Arial MT"/>
              </a:rPr>
              <a:t>“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X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profesor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matemáticas”</a:t>
            </a:r>
            <a:endParaRPr sz="19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540"/>
              </a:spcBef>
              <a:buSzPct val="94736"/>
              <a:buAutoNum type="alphaLcParenR"/>
              <a:tabLst>
                <a:tab pos="294640" algn="l"/>
              </a:tabLst>
            </a:pPr>
            <a:r>
              <a:rPr sz="1900" spc="-5" dirty="0">
                <a:latin typeface="Arial MT"/>
                <a:cs typeface="Arial MT"/>
              </a:rPr>
              <a:t>“Paolo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es un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profesor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matemáticas”.</a:t>
            </a:r>
            <a:endParaRPr sz="190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540"/>
              </a:spcBef>
              <a:buSzPct val="94736"/>
              <a:buAutoNum type="alphaLcParenR"/>
              <a:tabLst>
                <a:tab pos="214629" algn="l"/>
                <a:tab pos="655320" algn="l"/>
                <a:tab pos="1043940" algn="l"/>
              </a:tabLst>
            </a:pPr>
            <a:r>
              <a:rPr sz="1900" spc="-5" dirty="0">
                <a:latin typeface="Arial MT"/>
                <a:cs typeface="Arial MT"/>
              </a:rPr>
              <a:t>“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X	es	un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divisor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 8”</a:t>
            </a:r>
            <a:endParaRPr sz="19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50"/>
              </a:spcBef>
              <a:buSzPct val="94736"/>
              <a:buAutoNum type="alphaLcParenR"/>
              <a:tabLst>
                <a:tab pos="227965" algn="l"/>
                <a:tab pos="601980" algn="l"/>
                <a:tab pos="992505" algn="l"/>
                <a:tab pos="1394460" algn="l"/>
              </a:tabLst>
            </a:pPr>
            <a:r>
              <a:rPr sz="1900" spc="-5" dirty="0">
                <a:latin typeface="Arial MT"/>
                <a:cs typeface="Arial MT"/>
              </a:rPr>
              <a:t>“X	es	un	divisor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Y”.</a:t>
            </a:r>
            <a:endParaRPr sz="19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40"/>
              </a:spcBef>
              <a:buSzPct val="94736"/>
              <a:buAutoNum type="alphaLcParenR"/>
              <a:tabLst>
                <a:tab pos="227965" algn="l"/>
                <a:tab pos="2334895" algn="l"/>
              </a:tabLst>
            </a:pPr>
            <a:r>
              <a:rPr sz="1900" dirty="0">
                <a:latin typeface="Arial MT"/>
                <a:cs typeface="Arial MT"/>
              </a:rPr>
              <a:t>“2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divisor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	Y”.</a:t>
            </a:r>
            <a:endParaRPr sz="1900">
              <a:latin typeface="Arial MT"/>
              <a:cs typeface="Arial MT"/>
            </a:endParaRPr>
          </a:p>
          <a:p>
            <a:pPr marL="160020" indent="-147955">
              <a:lnSpc>
                <a:spcPct val="100000"/>
              </a:lnSpc>
              <a:spcBef>
                <a:spcPts val="540"/>
              </a:spcBef>
              <a:buSzPct val="94736"/>
              <a:buAutoNum type="alphaLcParenR"/>
              <a:tabLst>
                <a:tab pos="160655" algn="l"/>
              </a:tabLst>
            </a:pPr>
            <a:r>
              <a:rPr sz="1900" dirty="0">
                <a:latin typeface="Arial MT"/>
                <a:cs typeface="Arial MT"/>
              </a:rPr>
              <a:t>“3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divisor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8”.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 MT"/>
              <a:cs typeface="Arial MT"/>
            </a:endParaRPr>
          </a:p>
          <a:p>
            <a:pPr marL="94615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¿Qué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diferencias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observas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entre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unas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y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otras?</a:t>
            </a:r>
            <a:endParaRPr sz="1900">
              <a:latin typeface="Arial MT"/>
              <a:cs typeface="Arial MT"/>
            </a:endParaRPr>
          </a:p>
          <a:p>
            <a:pPr marL="94615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Arial MT"/>
                <a:cs typeface="Arial MT"/>
              </a:rPr>
              <a:t>¿Cuáles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son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proposiciones?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94615" marR="5080">
              <a:lnSpc>
                <a:spcPts val="2050"/>
              </a:lnSpc>
              <a:spcBef>
                <a:spcPts val="1450"/>
              </a:spcBef>
              <a:tabLst>
                <a:tab pos="535305" algn="l"/>
                <a:tab pos="1085215" algn="l"/>
                <a:tab pos="2470785" algn="l"/>
                <a:tab pos="3022600" algn="l"/>
                <a:tab pos="3438525" algn="l"/>
                <a:tab pos="3973829" algn="l"/>
                <a:tab pos="5615305" algn="l"/>
                <a:tab pos="6245860" algn="l"/>
                <a:tab pos="6796405" algn="l"/>
              </a:tabLst>
            </a:pPr>
            <a:r>
              <a:rPr sz="1900" spc="-10" dirty="0">
                <a:latin typeface="Arial MT"/>
                <a:cs typeface="Arial MT"/>
              </a:rPr>
              <a:t>S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d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n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spc="5" dirty="0">
                <a:latin typeface="Arial MT"/>
                <a:cs typeface="Arial MT"/>
              </a:rPr>
              <a:t>nun</a:t>
            </a:r>
            <a:r>
              <a:rPr sz="1900" spc="-5" dirty="0">
                <a:latin typeface="Arial MT"/>
                <a:cs typeface="Arial MT"/>
              </a:rPr>
              <a:t>ci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dos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q</a:t>
            </a:r>
            <a:r>
              <a:rPr sz="1900" spc="-5" dirty="0">
                <a:latin typeface="Arial MT"/>
                <a:cs typeface="Arial MT"/>
              </a:rPr>
              <a:t>ue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n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son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</a:t>
            </a:r>
            <a:r>
              <a:rPr sz="1900" spc="10" dirty="0">
                <a:latin typeface="Arial MT"/>
                <a:cs typeface="Arial MT"/>
              </a:rPr>
              <a:t>r</a:t>
            </a:r>
            <a:r>
              <a:rPr sz="1900" spc="5" dirty="0">
                <a:latin typeface="Arial MT"/>
                <a:cs typeface="Arial MT"/>
              </a:rPr>
              <a:t>o</a:t>
            </a:r>
            <a:r>
              <a:rPr sz="1900" spc="-5" dirty="0">
                <a:latin typeface="Arial MT"/>
                <a:cs typeface="Arial MT"/>
              </a:rPr>
              <a:t>po</a:t>
            </a:r>
            <a:r>
              <a:rPr sz="1900" spc="5" dirty="0">
                <a:latin typeface="Arial MT"/>
                <a:cs typeface="Arial MT"/>
              </a:rPr>
              <a:t>s</a:t>
            </a:r>
            <a:r>
              <a:rPr sz="1900" spc="-5" dirty="0">
                <a:latin typeface="Arial MT"/>
                <a:cs typeface="Arial MT"/>
              </a:rPr>
              <a:t>ic</a:t>
            </a:r>
            <a:r>
              <a:rPr sz="1900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spc="5" dirty="0">
                <a:latin typeface="Arial MT"/>
                <a:cs typeface="Arial MT"/>
              </a:rPr>
              <a:t>n</a:t>
            </a:r>
            <a:r>
              <a:rPr sz="1900" spc="-5" dirty="0">
                <a:latin typeface="Arial MT"/>
                <a:cs typeface="Arial MT"/>
              </a:rPr>
              <a:t>es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pe</a:t>
            </a:r>
            <a:r>
              <a:rPr sz="1900" spc="1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q</a:t>
            </a:r>
            <a:r>
              <a:rPr sz="1900" spc="5" dirty="0">
                <a:latin typeface="Arial MT"/>
                <a:cs typeface="Arial MT"/>
              </a:rPr>
              <a:t>u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</a:t>
            </a:r>
            <a:r>
              <a:rPr sz="1900" spc="5" dirty="0">
                <a:latin typeface="Arial MT"/>
                <a:cs typeface="Arial MT"/>
              </a:rPr>
              <a:t>u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spc="5" dirty="0">
                <a:latin typeface="Arial MT"/>
                <a:cs typeface="Arial MT"/>
              </a:rPr>
              <a:t>d</a:t>
            </a:r>
            <a:r>
              <a:rPr sz="1900" spc="-5" dirty="0">
                <a:latin typeface="Arial MT"/>
                <a:cs typeface="Arial MT"/>
              </a:rPr>
              <a:t>en  convertirse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proposiciones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b="1" dirty="0">
                <a:latin typeface="Arial"/>
                <a:cs typeface="Arial"/>
              </a:rPr>
              <a:t>un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15" dirty="0">
                <a:latin typeface="Arial"/>
                <a:cs typeface="Arial"/>
              </a:rPr>
              <a:t>valor</a:t>
            </a:r>
            <a:r>
              <a:rPr sz="1900" b="1" spc="60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las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variables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X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ó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125" dirty="0">
                <a:latin typeface="Arial MT"/>
                <a:cs typeface="Arial MT"/>
              </a:rPr>
              <a:t>Y</a:t>
            </a:r>
            <a:r>
              <a:rPr sz="1900" spc="-12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67156" y="3663509"/>
            <a:ext cx="728345" cy="885825"/>
            <a:chOff x="8467156" y="3663509"/>
            <a:chExt cx="728345" cy="885825"/>
          </a:xfrm>
        </p:grpSpPr>
        <p:sp>
          <p:nvSpPr>
            <p:cNvPr id="5" name="object 5"/>
            <p:cNvSpPr/>
            <p:nvPr/>
          </p:nvSpPr>
          <p:spPr>
            <a:xfrm>
              <a:off x="8467156" y="3663509"/>
              <a:ext cx="728345" cy="699770"/>
            </a:xfrm>
            <a:custGeom>
              <a:avLst/>
              <a:gdLst/>
              <a:ahLst/>
              <a:cxnLst/>
              <a:rect l="l" t="t" r="r" b="b"/>
              <a:pathLst>
                <a:path w="728345" h="699770">
                  <a:moveTo>
                    <a:pt x="336079" y="12266"/>
                  </a:moveTo>
                  <a:lnTo>
                    <a:pt x="249297" y="38676"/>
                  </a:lnTo>
                  <a:lnTo>
                    <a:pt x="240099" y="47398"/>
                  </a:lnTo>
                  <a:lnTo>
                    <a:pt x="212979" y="55651"/>
                  </a:lnTo>
                  <a:lnTo>
                    <a:pt x="203781" y="64374"/>
                  </a:lnTo>
                  <a:lnTo>
                    <a:pt x="187510" y="69326"/>
                  </a:lnTo>
                  <a:lnTo>
                    <a:pt x="178311" y="78048"/>
                  </a:lnTo>
                  <a:lnTo>
                    <a:pt x="167464" y="81349"/>
                  </a:lnTo>
                  <a:lnTo>
                    <a:pt x="158266" y="90072"/>
                  </a:lnTo>
                  <a:lnTo>
                    <a:pt x="141994" y="95023"/>
                  </a:lnTo>
                  <a:lnTo>
                    <a:pt x="105202" y="129913"/>
                  </a:lnTo>
                  <a:lnTo>
                    <a:pt x="90580" y="140286"/>
                  </a:lnTo>
                  <a:lnTo>
                    <a:pt x="53787" y="175175"/>
                  </a:lnTo>
                  <a:lnTo>
                    <a:pt x="42465" y="196390"/>
                  </a:lnTo>
                  <a:lnTo>
                    <a:pt x="33267" y="205113"/>
                  </a:lnTo>
                  <a:lnTo>
                    <a:pt x="31142" y="217606"/>
                  </a:lnTo>
                  <a:lnTo>
                    <a:pt x="21944" y="226328"/>
                  </a:lnTo>
                  <a:lnTo>
                    <a:pt x="19820" y="238821"/>
                  </a:lnTo>
                  <a:lnTo>
                    <a:pt x="10622" y="247543"/>
                  </a:lnTo>
                  <a:lnTo>
                    <a:pt x="0" y="310007"/>
                  </a:lnTo>
                  <a:lnTo>
                    <a:pt x="3299" y="320849"/>
                  </a:lnTo>
                  <a:lnTo>
                    <a:pt x="1175" y="333342"/>
                  </a:lnTo>
                  <a:lnTo>
                    <a:pt x="12723" y="371290"/>
                  </a:lnTo>
                  <a:lnTo>
                    <a:pt x="218831" y="308566"/>
                  </a:lnTo>
                  <a:lnTo>
                    <a:pt x="215532" y="297724"/>
                  </a:lnTo>
                  <a:lnTo>
                    <a:pt x="219306" y="290652"/>
                  </a:lnTo>
                  <a:lnTo>
                    <a:pt x="251149" y="239500"/>
                  </a:lnTo>
                  <a:lnTo>
                    <a:pt x="285817" y="217103"/>
                  </a:lnTo>
                  <a:lnTo>
                    <a:pt x="356328" y="195645"/>
                  </a:lnTo>
                  <a:lnTo>
                    <a:pt x="446410" y="180077"/>
                  </a:lnTo>
                  <a:lnTo>
                    <a:pt x="485552" y="191858"/>
                  </a:lnTo>
                  <a:lnTo>
                    <a:pt x="499225" y="217313"/>
                  </a:lnTo>
                  <a:lnTo>
                    <a:pt x="505824" y="238997"/>
                  </a:lnTo>
                  <a:lnTo>
                    <a:pt x="500400" y="240648"/>
                  </a:lnTo>
                  <a:lnTo>
                    <a:pt x="502049" y="246069"/>
                  </a:lnTo>
                  <a:lnTo>
                    <a:pt x="498275" y="253141"/>
                  </a:lnTo>
                  <a:lnTo>
                    <a:pt x="499925" y="258562"/>
                  </a:lnTo>
                  <a:lnTo>
                    <a:pt x="494501" y="260212"/>
                  </a:lnTo>
                  <a:lnTo>
                    <a:pt x="496151" y="265633"/>
                  </a:lnTo>
                  <a:lnTo>
                    <a:pt x="490727" y="267284"/>
                  </a:lnTo>
                  <a:lnTo>
                    <a:pt x="492377" y="272705"/>
                  </a:lnTo>
                  <a:lnTo>
                    <a:pt x="486953" y="274356"/>
                  </a:lnTo>
                  <a:lnTo>
                    <a:pt x="488603" y="279777"/>
                  </a:lnTo>
                  <a:lnTo>
                    <a:pt x="483179" y="281427"/>
                  </a:lnTo>
                  <a:lnTo>
                    <a:pt x="484828" y="286849"/>
                  </a:lnTo>
                  <a:lnTo>
                    <a:pt x="481054" y="293920"/>
                  </a:lnTo>
                  <a:lnTo>
                    <a:pt x="475630" y="295571"/>
                  </a:lnTo>
                  <a:lnTo>
                    <a:pt x="477280" y="300992"/>
                  </a:lnTo>
                  <a:lnTo>
                    <a:pt x="473506" y="308064"/>
                  </a:lnTo>
                  <a:lnTo>
                    <a:pt x="468082" y="309714"/>
                  </a:lnTo>
                  <a:lnTo>
                    <a:pt x="464314" y="316808"/>
                  </a:lnTo>
                  <a:lnTo>
                    <a:pt x="458890" y="318458"/>
                  </a:lnTo>
                  <a:lnTo>
                    <a:pt x="455116" y="325530"/>
                  </a:lnTo>
                  <a:lnTo>
                    <a:pt x="456766" y="330951"/>
                  </a:lnTo>
                  <a:lnTo>
                    <a:pt x="451342" y="332602"/>
                  </a:lnTo>
                  <a:lnTo>
                    <a:pt x="447568" y="339674"/>
                  </a:lnTo>
                  <a:lnTo>
                    <a:pt x="438370" y="348396"/>
                  </a:lnTo>
                  <a:lnTo>
                    <a:pt x="434596" y="355468"/>
                  </a:lnTo>
                  <a:lnTo>
                    <a:pt x="429172" y="357118"/>
                  </a:lnTo>
                  <a:lnTo>
                    <a:pt x="421623" y="371262"/>
                  </a:lnTo>
                  <a:lnTo>
                    <a:pt x="394029" y="397429"/>
                  </a:lnTo>
                  <a:lnTo>
                    <a:pt x="391905" y="409922"/>
                  </a:lnTo>
                  <a:lnTo>
                    <a:pt x="382707" y="418644"/>
                  </a:lnTo>
                  <a:lnTo>
                    <a:pt x="378933" y="425716"/>
                  </a:lnTo>
                  <a:lnTo>
                    <a:pt x="369734" y="434438"/>
                  </a:lnTo>
                  <a:lnTo>
                    <a:pt x="358412" y="455653"/>
                  </a:lnTo>
                  <a:lnTo>
                    <a:pt x="352988" y="457304"/>
                  </a:lnTo>
                  <a:lnTo>
                    <a:pt x="345440" y="471447"/>
                  </a:lnTo>
                  <a:lnTo>
                    <a:pt x="347089" y="476868"/>
                  </a:lnTo>
                  <a:lnTo>
                    <a:pt x="341666" y="478519"/>
                  </a:lnTo>
                  <a:lnTo>
                    <a:pt x="322795" y="513878"/>
                  </a:lnTo>
                  <a:lnTo>
                    <a:pt x="316896" y="533442"/>
                  </a:lnTo>
                  <a:lnTo>
                    <a:pt x="319721" y="562198"/>
                  </a:lnTo>
                  <a:lnTo>
                    <a:pt x="330794" y="618060"/>
                  </a:lnTo>
                  <a:lnTo>
                    <a:pt x="355540" y="699376"/>
                  </a:lnTo>
                  <a:lnTo>
                    <a:pt x="577921" y="631701"/>
                  </a:lnTo>
                  <a:lnTo>
                    <a:pt x="551525" y="544963"/>
                  </a:lnTo>
                  <a:lnTo>
                    <a:pt x="555299" y="537891"/>
                  </a:lnTo>
                  <a:lnTo>
                    <a:pt x="545401" y="505365"/>
                  </a:lnTo>
                  <a:lnTo>
                    <a:pt x="550825" y="503714"/>
                  </a:lnTo>
                  <a:lnTo>
                    <a:pt x="547525" y="492872"/>
                  </a:lnTo>
                  <a:lnTo>
                    <a:pt x="552949" y="491221"/>
                  </a:lnTo>
                  <a:lnTo>
                    <a:pt x="551299" y="485800"/>
                  </a:lnTo>
                  <a:lnTo>
                    <a:pt x="555073" y="478729"/>
                  </a:lnTo>
                  <a:lnTo>
                    <a:pt x="553424" y="473307"/>
                  </a:lnTo>
                  <a:lnTo>
                    <a:pt x="557198" y="466236"/>
                  </a:lnTo>
                  <a:lnTo>
                    <a:pt x="562622" y="464585"/>
                  </a:lnTo>
                  <a:lnTo>
                    <a:pt x="570170" y="450442"/>
                  </a:lnTo>
                  <a:lnTo>
                    <a:pt x="568520" y="445021"/>
                  </a:lnTo>
                  <a:lnTo>
                    <a:pt x="573944" y="443370"/>
                  </a:lnTo>
                  <a:lnTo>
                    <a:pt x="581493" y="429227"/>
                  </a:lnTo>
                  <a:lnTo>
                    <a:pt x="586916" y="427576"/>
                  </a:lnTo>
                  <a:lnTo>
                    <a:pt x="598239" y="406361"/>
                  </a:lnTo>
                  <a:lnTo>
                    <a:pt x="603663" y="404710"/>
                  </a:lnTo>
                  <a:lnTo>
                    <a:pt x="612861" y="395988"/>
                  </a:lnTo>
                  <a:lnTo>
                    <a:pt x="620409" y="381844"/>
                  </a:lnTo>
                  <a:lnTo>
                    <a:pt x="631257" y="378543"/>
                  </a:lnTo>
                  <a:lnTo>
                    <a:pt x="638805" y="364400"/>
                  </a:lnTo>
                  <a:lnTo>
                    <a:pt x="648004" y="355677"/>
                  </a:lnTo>
                  <a:lnTo>
                    <a:pt x="655552" y="341534"/>
                  </a:lnTo>
                  <a:lnTo>
                    <a:pt x="664750" y="332811"/>
                  </a:lnTo>
                  <a:lnTo>
                    <a:pt x="668524" y="325740"/>
                  </a:lnTo>
                  <a:lnTo>
                    <a:pt x="677722" y="317017"/>
                  </a:lnTo>
                  <a:lnTo>
                    <a:pt x="685271" y="302874"/>
                  </a:lnTo>
                  <a:lnTo>
                    <a:pt x="694469" y="294152"/>
                  </a:lnTo>
                  <a:lnTo>
                    <a:pt x="702017" y="280008"/>
                  </a:lnTo>
                  <a:lnTo>
                    <a:pt x="704141" y="267515"/>
                  </a:lnTo>
                  <a:lnTo>
                    <a:pt x="715464" y="246300"/>
                  </a:lnTo>
                  <a:lnTo>
                    <a:pt x="717582" y="233786"/>
                  </a:lnTo>
                  <a:lnTo>
                    <a:pt x="721356" y="226714"/>
                  </a:lnTo>
                  <a:lnTo>
                    <a:pt x="723480" y="214221"/>
                  </a:lnTo>
                  <a:lnTo>
                    <a:pt x="727254" y="207149"/>
                  </a:lnTo>
                  <a:lnTo>
                    <a:pt x="725605" y="201728"/>
                  </a:lnTo>
                  <a:lnTo>
                    <a:pt x="727729" y="189235"/>
                  </a:lnTo>
                  <a:lnTo>
                    <a:pt x="726079" y="183814"/>
                  </a:lnTo>
                  <a:lnTo>
                    <a:pt x="728204" y="171322"/>
                  </a:lnTo>
                  <a:lnTo>
                    <a:pt x="708407" y="106268"/>
                  </a:lnTo>
                  <a:lnTo>
                    <a:pt x="690960" y="87885"/>
                  </a:lnTo>
                  <a:lnTo>
                    <a:pt x="680587" y="73273"/>
                  </a:lnTo>
                  <a:lnTo>
                    <a:pt x="663140" y="54889"/>
                  </a:lnTo>
                  <a:lnTo>
                    <a:pt x="606551" y="24726"/>
                  </a:lnTo>
                  <a:lnTo>
                    <a:pt x="594054" y="22606"/>
                  </a:lnTo>
                  <a:lnTo>
                    <a:pt x="579906" y="15065"/>
                  </a:lnTo>
                  <a:lnTo>
                    <a:pt x="567409" y="12945"/>
                  </a:lnTo>
                  <a:lnTo>
                    <a:pt x="547838" y="7055"/>
                  </a:lnTo>
                  <a:lnTo>
                    <a:pt x="535340" y="4935"/>
                  </a:lnTo>
                  <a:lnTo>
                    <a:pt x="481576" y="3527"/>
                  </a:lnTo>
                  <a:lnTo>
                    <a:pt x="469078" y="1407"/>
                  </a:lnTo>
                  <a:lnTo>
                    <a:pt x="415314" y="0"/>
                  </a:lnTo>
                  <a:lnTo>
                    <a:pt x="399042" y="4951"/>
                  </a:lnTo>
                  <a:lnTo>
                    <a:pt x="386544" y="2832"/>
                  </a:lnTo>
                  <a:lnTo>
                    <a:pt x="354001" y="12735"/>
                  </a:lnTo>
                  <a:lnTo>
                    <a:pt x="336079" y="12266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1115" y="4359568"/>
              <a:ext cx="224730" cy="189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01812" y="3692029"/>
              <a:ext cx="649605" cy="767715"/>
            </a:xfrm>
            <a:custGeom>
              <a:avLst/>
              <a:gdLst/>
              <a:ahLst/>
              <a:cxnLst/>
              <a:rect l="l" t="t" r="r" b="b"/>
              <a:pathLst>
                <a:path w="649604" h="767714">
                  <a:moveTo>
                    <a:pt x="467372" y="353822"/>
                  </a:moveTo>
                  <a:lnTo>
                    <a:pt x="407708" y="371970"/>
                  </a:lnTo>
                  <a:lnTo>
                    <a:pt x="400164" y="386118"/>
                  </a:lnTo>
                  <a:lnTo>
                    <a:pt x="389305" y="389420"/>
                  </a:lnTo>
                  <a:lnTo>
                    <a:pt x="377990" y="410629"/>
                  </a:lnTo>
                  <a:lnTo>
                    <a:pt x="372567" y="412280"/>
                  </a:lnTo>
                  <a:lnTo>
                    <a:pt x="368795" y="419354"/>
                  </a:lnTo>
                  <a:lnTo>
                    <a:pt x="370446" y="424776"/>
                  </a:lnTo>
                  <a:lnTo>
                    <a:pt x="365010" y="426427"/>
                  </a:lnTo>
                  <a:lnTo>
                    <a:pt x="361238" y="433501"/>
                  </a:lnTo>
                  <a:lnTo>
                    <a:pt x="355815" y="435152"/>
                  </a:lnTo>
                  <a:lnTo>
                    <a:pt x="357466" y="440575"/>
                  </a:lnTo>
                  <a:lnTo>
                    <a:pt x="352044" y="442226"/>
                  </a:lnTo>
                  <a:lnTo>
                    <a:pt x="353695" y="447636"/>
                  </a:lnTo>
                  <a:lnTo>
                    <a:pt x="348272" y="449287"/>
                  </a:lnTo>
                  <a:lnTo>
                    <a:pt x="344500" y="456361"/>
                  </a:lnTo>
                  <a:lnTo>
                    <a:pt x="346151" y="461784"/>
                  </a:lnTo>
                  <a:lnTo>
                    <a:pt x="340728" y="463435"/>
                  </a:lnTo>
                  <a:lnTo>
                    <a:pt x="333171" y="477583"/>
                  </a:lnTo>
                  <a:lnTo>
                    <a:pt x="334822" y="483006"/>
                  </a:lnTo>
                  <a:lnTo>
                    <a:pt x="329399" y="484657"/>
                  </a:lnTo>
                  <a:lnTo>
                    <a:pt x="321856" y="498792"/>
                  </a:lnTo>
                  <a:lnTo>
                    <a:pt x="319722" y="511289"/>
                  </a:lnTo>
                  <a:lnTo>
                    <a:pt x="315950" y="518363"/>
                  </a:lnTo>
                  <a:lnTo>
                    <a:pt x="320903" y="534619"/>
                  </a:lnTo>
                  <a:lnTo>
                    <a:pt x="320421" y="552538"/>
                  </a:lnTo>
                  <a:lnTo>
                    <a:pt x="348475" y="644690"/>
                  </a:lnTo>
                  <a:lnTo>
                    <a:pt x="402717" y="628192"/>
                  </a:lnTo>
                  <a:lnTo>
                    <a:pt x="383387" y="545223"/>
                  </a:lnTo>
                  <a:lnTo>
                    <a:pt x="375615" y="500202"/>
                  </a:lnTo>
                  <a:lnTo>
                    <a:pt x="381508" y="480644"/>
                  </a:lnTo>
                  <a:lnTo>
                    <a:pt x="392836" y="459422"/>
                  </a:lnTo>
                  <a:lnTo>
                    <a:pt x="391185" y="453999"/>
                  </a:lnTo>
                  <a:lnTo>
                    <a:pt x="394957" y="446925"/>
                  </a:lnTo>
                  <a:lnTo>
                    <a:pt x="400380" y="445274"/>
                  </a:lnTo>
                  <a:lnTo>
                    <a:pt x="404164" y="438213"/>
                  </a:lnTo>
                  <a:lnTo>
                    <a:pt x="402513" y="432790"/>
                  </a:lnTo>
                  <a:lnTo>
                    <a:pt x="406285" y="425716"/>
                  </a:lnTo>
                  <a:lnTo>
                    <a:pt x="415480" y="416991"/>
                  </a:lnTo>
                  <a:lnTo>
                    <a:pt x="423024" y="402844"/>
                  </a:lnTo>
                  <a:lnTo>
                    <a:pt x="432231" y="394131"/>
                  </a:lnTo>
                  <a:lnTo>
                    <a:pt x="436003" y="387057"/>
                  </a:lnTo>
                  <a:lnTo>
                    <a:pt x="445198" y="378333"/>
                  </a:lnTo>
                  <a:lnTo>
                    <a:pt x="452755" y="364185"/>
                  </a:lnTo>
                  <a:lnTo>
                    <a:pt x="467372" y="353822"/>
                  </a:lnTo>
                  <a:close/>
                </a:path>
                <a:path w="649604" h="767714">
                  <a:moveTo>
                    <a:pt x="467779" y="744626"/>
                  </a:moveTo>
                  <a:lnTo>
                    <a:pt x="427456" y="709510"/>
                  </a:lnTo>
                  <a:lnTo>
                    <a:pt x="420382" y="705739"/>
                  </a:lnTo>
                  <a:lnTo>
                    <a:pt x="409536" y="709041"/>
                  </a:lnTo>
                  <a:lnTo>
                    <a:pt x="405765" y="716114"/>
                  </a:lnTo>
                  <a:lnTo>
                    <a:pt x="400342" y="717753"/>
                  </a:lnTo>
                  <a:lnTo>
                    <a:pt x="396570" y="724827"/>
                  </a:lnTo>
                  <a:lnTo>
                    <a:pt x="391134" y="726478"/>
                  </a:lnTo>
                  <a:lnTo>
                    <a:pt x="379818" y="747699"/>
                  </a:lnTo>
                  <a:lnTo>
                    <a:pt x="381469" y="753122"/>
                  </a:lnTo>
                  <a:lnTo>
                    <a:pt x="451027" y="767486"/>
                  </a:lnTo>
                  <a:lnTo>
                    <a:pt x="449376" y="762063"/>
                  </a:lnTo>
                  <a:lnTo>
                    <a:pt x="456933" y="747928"/>
                  </a:lnTo>
                  <a:lnTo>
                    <a:pt x="467779" y="744626"/>
                  </a:lnTo>
                  <a:close/>
                </a:path>
                <a:path w="649604" h="767714">
                  <a:moveTo>
                    <a:pt x="649452" y="114769"/>
                  </a:moveTo>
                  <a:lnTo>
                    <a:pt x="644499" y="98501"/>
                  </a:lnTo>
                  <a:lnTo>
                    <a:pt x="635774" y="89306"/>
                  </a:lnTo>
                  <a:lnTo>
                    <a:pt x="630834" y="73050"/>
                  </a:lnTo>
                  <a:lnTo>
                    <a:pt x="620458" y="58432"/>
                  </a:lnTo>
                  <a:lnTo>
                    <a:pt x="592162" y="43357"/>
                  </a:lnTo>
                  <a:lnTo>
                    <a:pt x="583438" y="34163"/>
                  </a:lnTo>
                  <a:lnTo>
                    <a:pt x="569290" y="26619"/>
                  </a:lnTo>
                  <a:lnTo>
                    <a:pt x="549719" y="20726"/>
                  </a:lnTo>
                  <a:lnTo>
                    <a:pt x="535571" y="13182"/>
                  </a:lnTo>
                  <a:lnTo>
                    <a:pt x="517652" y="12712"/>
                  </a:lnTo>
                  <a:lnTo>
                    <a:pt x="498081" y="6832"/>
                  </a:lnTo>
                  <a:lnTo>
                    <a:pt x="462241" y="5892"/>
                  </a:lnTo>
                  <a:lnTo>
                    <a:pt x="442658" y="0"/>
                  </a:lnTo>
                  <a:lnTo>
                    <a:pt x="419315" y="1181"/>
                  </a:lnTo>
                  <a:lnTo>
                    <a:pt x="401396" y="711"/>
                  </a:lnTo>
                  <a:lnTo>
                    <a:pt x="385127" y="5664"/>
                  </a:lnTo>
                  <a:lnTo>
                    <a:pt x="349288" y="4724"/>
                  </a:lnTo>
                  <a:lnTo>
                    <a:pt x="311315" y="16281"/>
                  </a:lnTo>
                  <a:lnTo>
                    <a:pt x="293395" y="15811"/>
                  </a:lnTo>
                  <a:lnTo>
                    <a:pt x="239153" y="32321"/>
                  </a:lnTo>
                  <a:lnTo>
                    <a:pt x="229958" y="41033"/>
                  </a:lnTo>
                  <a:lnTo>
                    <a:pt x="186563" y="54241"/>
                  </a:lnTo>
                  <a:lnTo>
                    <a:pt x="177368" y="62966"/>
                  </a:lnTo>
                  <a:lnTo>
                    <a:pt x="166522" y="66268"/>
                  </a:lnTo>
                  <a:lnTo>
                    <a:pt x="157327" y="74993"/>
                  </a:lnTo>
                  <a:lnTo>
                    <a:pt x="146469" y="78295"/>
                  </a:lnTo>
                  <a:lnTo>
                    <a:pt x="137274" y="87007"/>
                  </a:lnTo>
                  <a:lnTo>
                    <a:pt x="126428" y="90309"/>
                  </a:lnTo>
                  <a:lnTo>
                    <a:pt x="108026" y="107759"/>
                  </a:lnTo>
                  <a:lnTo>
                    <a:pt x="102603" y="109410"/>
                  </a:lnTo>
                  <a:lnTo>
                    <a:pt x="56616" y="153022"/>
                  </a:lnTo>
                  <a:lnTo>
                    <a:pt x="52844" y="160096"/>
                  </a:lnTo>
                  <a:lnTo>
                    <a:pt x="34442" y="177533"/>
                  </a:lnTo>
                  <a:lnTo>
                    <a:pt x="11798" y="219964"/>
                  </a:lnTo>
                  <a:lnTo>
                    <a:pt x="9677" y="232460"/>
                  </a:lnTo>
                  <a:lnTo>
                    <a:pt x="5905" y="239534"/>
                  </a:lnTo>
                  <a:lnTo>
                    <a:pt x="3784" y="252031"/>
                  </a:lnTo>
                  <a:lnTo>
                    <a:pt x="0" y="259092"/>
                  </a:lnTo>
                  <a:lnTo>
                    <a:pt x="3302" y="269938"/>
                  </a:lnTo>
                  <a:lnTo>
                    <a:pt x="1181" y="282435"/>
                  </a:lnTo>
                  <a:lnTo>
                    <a:pt x="9423" y="309537"/>
                  </a:lnTo>
                  <a:lnTo>
                    <a:pt x="52819" y="296329"/>
                  </a:lnTo>
                  <a:lnTo>
                    <a:pt x="47866" y="280073"/>
                  </a:lnTo>
                  <a:lnTo>
                    <a:pt x="51650" y="272999"/>
                  </a:lnTo>
                  <a:lnTo>
                    <a:pt x="48348" y="262153"/>
                  </a:lnTo>
                  <a:lnTo>
                    <a:pt x="55892" y="248018"/>
                  </a:lnTo>
                  <a:lnTo>
                    <a:pt x="54241" y="242595"/>
                  </a:lnTo>
                  <a:lnTo>
                    <a:pt x="65570" y="221373"/>
                  </a:lnTo>
                  <a:lnTo>
                    <a:pt x="63919" y="215950"/>
                  </a:lnTo>
                  <a:lnTo>
                    <a:pt x="69342" y="214299"/>
                  </a:lnTo>
                  <a:lnTo>
                    <a:pt x="73113" y="207238"/>
                  </a:lnTo>
                  <a:lnTo>
                    <a:pt x="82308" y="198513"/>
                  </a:lnTo>
                  <a:lnTo>
                    <a:pt x="93637" y="177292"/>
                  </a:lnTo>
                  <a:lnTo>
                    <a:pt x="102831" y="168567"/>
                  </a:lnTo>
                  <a:lnTo>
                    <a:pt x="106603" y="161505"/>
                  </a:lnTo>
                  <a:lnTo>
                    <a:pt x="115811" y="152781"/>
                  </a:lnTo>
                  <a:lnTo>
                    <a:pt x="121234" y="151130"/>
                  </a:lnTo>
                  <a:lnTo>
                    <a:pt x="130429" y="142405"/>
                  </a:lnTo>
                  <a:lnTo>
                    <a:pt x="134200" y="135331"/>
                  </a:lnTo>
                  <a:lnTo>
                    <a:pt x="143395" y="126606"/>
                  </a:lnTo>
                  <a:lnTo>
                    <a:pt x="154254" y="123304"/>
                  </a:lnTo>
                  <a:lnTo>
                    <a:pt x="163449" y="114592"/>
                  </a:lnTo>
                  <a:lnTo>
                    <a:pt x="174294" y="111290"/>
                  </a:lnTo>
                  <a:lnTo>
                    <a:pt x="178066" y="104216"/>
                  </a:lnTo>
                  <a:lnTo>
                    <a:pt x="188912" y="100914"/>
                  </a:lnTo>
                  <a:lnTo>
                    <a:pt x="203542" y="90538"/>
                  </a:lnTo>
                  <a:lnTo>
                    <a:pt x="214388" y="87236"/>
                  </a:lnTo>
                  <a:lnTo>
                    <a:pt x="223583" y="78511"/>
                  </a:lnTo>
                  <a:lnTo>
                    <a:pt x="337489" y="43853"/>
                  </a:lnTo>
                  <a:lnTo>
                    <a:pt x="360832" y="42672"/>
                  </a:lnTo>
                  <a:lnTo>
                    <a:pt x="377101" y="37719"/>
                  </a:lnTo>
                  <a:lnTo>
                    <a:pt x="389597" y="39839"/>
                  </a:lnTo>
                  <a:lnTo>
                    <a:pt x="405866" y="34886"/>
                  </a:lnTo>
                  <a:lnTo>
                    <a:pt x="423799" y="35356"/>
                  </a:lnTo>
                  <a:lnTo>
                    <a:pt x="448792" y="39598"/>
                  </a:lnTo>
                  <a:lnTo>
                    <a:pt x="466712" y="40068"/>
                  </a:lnTo>
                  <a:lnTo>
                    <a:pt x="479209" y="42189"/>
                  </a:lnTo>
                  <a:lnTo>
                    <a:pt x="486283" y="45961"/>
                  </a:lnTo>
                  <a:lnTo>
                    <a:pt x="511276" y="50203"/>
                  </a:lnTo>
                  <a:lnTo>
                    <a:pt x="518350" y="53962"/>
                  </a:lnTo>
                  <a:lnTo>
                    <a:pt x="530847" y="56083"/>
                  </a:lnTo>
                  <a:lnTo>
                    <a:pt x="537921" y="59855"/>
                  </a:lnTo>
                  <a:lnTo>
                    <a:pt x="546646" y="69049"/>
                  </a:lnTo>
                  <a:lnTo>
                    <a:pt x="574941" y="84137"/>
                  </a:lnTo>
                  <a:lnTo>
                    <a:pt x="583666" y="93319"/>
                  </a:lnTo>
                  <a:lnTo>
                    <a:pt x="585317" y="98742"/>
                  </a:lnTo>
                  <a:lnTo>
                    <a:pt x="592391" y="102514"/>
                  </a:lnTo>
                  <a:lnTo>
                    <a:pt x="594042" y="107937"/>
                  </a:lnTo>
                  <a:lnTo>
                    <a:pt x="601103" y="111709"/>
                  </a:lnTo>
                  <a:lnTo>
                    <a:pt x="606056" y="127965"/>
                  </a:lnTo>
                  <a:lnTo>
                    <a:pt x="649452" y="114769"/>
                  </a:lnTo>
                  <a:close/>
                </a:path>
              </a:pathLst>
            </a:custGeom>
            <a:solidFill>
              <a:srgbClr val="CC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7929" y="3796431"/>
              <a:ext cx="168141" cy="195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373" y="90881"/>
            <a:ext cx="5647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Definición</a:t>
            </a:r>
            <a:r>
              <a:rPr sz="2600" spc="-30" dirty="0"/>
              <a:t> </a:t>
            </a:r>
            <a:r>
              <a:rPr sz="2600" dirty="0"/>
              <a:t>de</a:t>
            </a:r>
            <a:r>
              <a:rPr sz="2600" spc="5" dirty="0"/>
              <a:t> </a:t>
            </a:r>
            <a:r>
              <a:rPr sz="2600" dirty="0"/>
              <a:t>función</a:t>
            </a:r>
            <a:r>
              <a:rPr sz="2600" spc="-25" dirty="0"/>
              <a:t> </a:t>
            </a:r>
            <a:r>
              <a:rPr sz="2600" dirty="0"/>
              <a:t>proposicional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33373" y="591438"/>
            <a:ext cx="72580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Arial MT"/>
                <a:cs typeface="Arial MT"/>
              </a:rPr>
              <a:t>Una función proposicional es un enunciado </a:t>
            </a:r>
            <a:r>
              <a:rPr sz="1700" spc="5" dirty="0">
                <a:latin typeface="Arial MT"/>
                <a:cs typeface="Arial MT"/>
              </a:rPr>
              <a:t>que </a:t>
            </a:r>
            <a:r>
              <a:rPr sz="1700" dirty="0">
                <a:latin typeface="Arial MT"/>
                <a:cs typeface="Arial MT"/>
              </a:rPr>
              <a:t>depende </a:t>
            </a:r>
            <a:r>
              <a:rPr sz="1700" spc="5" dirty="0">
                <a:latin typeface="Arial MT"/>
                <a:cs typeface="Arial MT"/>
              </a:rPr>
              <a:t>de </a:t>
            </a:r>
            <a:r>
              <a:rPr sz="1700" dirty="0">
                <a:latin typeface="Arial MT"/>
                <a:cs typeface="Arial MT"/>
              </a:rPr>
              <a:t>una o más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variables dentro de un conjunto </a:t>
            </a:r>
            <a:r>
              <a:rPr sz="1700" b="1" dirty="0">
                <a:latin typeface="Arial"/>
                <a:cs typeface="Arial"/>
              </a:rPr>
              <a:t>universo</a:t>
            </a:r>
            <a:r>
              <a:rPr sz="1700" dirty="0">
                <a:latin typeface="Arial MT"/>
                <a:cs typeface="Arial MT"/>
              </a:rPr>
              <a:t>, </a:t>
            </a:r>
            <a:r>
              <a:rPr sz="1700" spc="5" dirty="0">
                <a:latin typeface="Arial MT"/>
                <a:cs typeface="Arial MT"/>
              </a:rPr>
              <a:t>de </a:t>
            </a:r>
            <a:r>
              <a:rPr sz="1700" dirty="0">
                <a:latin typeface="Arial MT"/>
                <a:cs typeface="Arial MT"/>
              </a:rPr>
              <a:t>modo </a:t>
            </a:r>
            <a:r>
              <a:rPr sz="1700" spc="5" dirty="0">
                <a:latin typeface="Arial MT"/>
                <a:cs typeface="Arial MT"/>
              </a:rPr>
              <a:t>que </a:t>
            </a:r>
            <a:r>
              <a:rPr sz="1700" dirty="0">
                <a:latin typeface="Arial MT"/>
                <a:cs typeface="Arial MT"/>
              </a:rPr>
              <a:t>se convierte en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proposición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para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cada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valor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reemplazo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variable.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077" y="1678914"/>
            <a:ext cx="1009650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288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Ejemp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dirty="0">
                <a:latin typeface="Arial MT"/>
                <a:cs typeface="Arial MT"/>
              </a:rPr>
              <a:t>.  </a:t>
            </a:r>
            <a:r>
              <a:rPr sz="1700" b="1" dirty="0">
                <a:latin typeface="Arial"/>
                <a:cs typeface="Arial"/>
              </a:rPr>
              <a:t>Solución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358" y="1752981"/>
            <a:ext cx="286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P(X):</a:t>
            </a:r>
            <a:r>
              <a:rPr sz="1700" spc="4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“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X</a:t>
            </a:r>
            <a:r>
              <a:rPr sz="1700" spc="46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</a:t>
            </a:r>
            <a:r>
              <a:rPr sz="1700" spc="46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 divisor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 8”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037" y="2420493"/>
            <a:ext cx="13703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P(2)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cierta,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9110" y="2420493"/>
            <a:ext cx="13004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P(5)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falsa,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4784" y="2420493"/>
            <a:ext cx="14401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P(32)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falsa</a:t>
            </a:r>
            <a:r>
              <a:rPr sz="1700" dirty="0"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3373" y="3115818"/>
            <a:ext cx="624522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b="1" dirty="0">
                <a:latin typeface="Arial"/>
                <a:cs typeface="Arial"/>
              </a:rPr>
              <a:t>Ejemplo. </a:t>
            </a:r>
            <a:r>
              <a:rPr sz="1700" dirty="0">
                <a:latin typeface="Arial MT"/>
                <a:cs typeface="Arial MT"/>
              </a:rPr>
              <a:t>Decide cuáles enunciados son proposiciones y función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proposicional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077" y="3607155"/>
            <a:ext cx="225425" cy="6934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00" dirty="0">
                <a:latin typeface="Arial MT"/>
                <a:cs typeface="Arial MT"/>
              </a:rPr>
              <a:t>a)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-5" dirty="0">
                <a:latin typeface="Trebuchet MS"/>
                <a:cs typeface="Trebuchet MS"/>
              </a:rPr>
              <a:t>b)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9083" y="3607155"/>
            <a:ext cx="291147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 marR="30480" indent="-86995">
              <a:lnSpc>
                <a:spcPct val="128800"/>
              </a:lnSpc>
              <a:spcBef>
                <a:spcPts val="100"/>
              </a:spcBef>
            </a:pPr>
            <a:r>
              <a:rPr sz="1700" dirty="0">
                <a:latin typeface="Arial MT"/>
                <a:cs typeface="Arial MT"/>
              </a:rPr>
              <a:t>(2n+3)</a:t>
            </a:r>
            <a:r>
              <a:rPr sz="1650" baseline="25252" dirty="0">
                <a:latin typeface="Arial MT"/>
                <a:cs typeface="Arial MT"/>
              </a:rPr>
              <a:t>2</a:t>
            </a:r>
            <a:r>
              <a:rPr sz="1650" spc="209" baseline="25252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</a:t>
            </a:r>
            <a:r>
              <a:rPr sz="1700" spc="4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número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impar</a:t>
            </a:r>
            <a:r>
              <a:rPr sz="1700" dirty="0">
                <a:latin typeface="Trebuchet MS"/>
                <a:cs typeface="Trebuchet MS"/>
              </a:rPr>
              <a:t>.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1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+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3</a:t>
            </a:r>
            <a:r>
              <a:rPr sz="1700" spc="-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=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077" y="4273397"/>
            <a:ext cx="2814955" cy="10591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700"/>
              </a:spcBef>
              <a:buAutoNum type="alphaLcParenR" startAt="3"/>
              <a:tabLst>
                <a:tab pos="327660" algn="l"/>
                <a:tab pos="328295" algn="l"/>
                <a:tab pos="2255520" algn="l"/>
              </a:tabLst>
            </a:pPr>
            <a:r>
              <a:rPr sz="1700" spc="-5" dirty="0">
                <a:latin typeface="Trebuchet MS"/>
                <a:cs typeface="Trebuchet MS"/>
              </a:rPr>
              <a:t>Existe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un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x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tal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que	</a:t>
            </a:r>
            <a:r>
              <a:rPr sz="1700" dirty="0">
                <a:latin typeface="Trebuchet MS"/>
                <a:cs typeface="Trebuchet MS"/>
              </a:rPr>
              <a:t>x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&lt;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Symbol"/>
                <a:cs typeface="Symbol"/>
              </a:rPr>
              <a:t></a:t>
            </a:r>
            <a:r>
              <a:rPr sz="1700" spc="-15" dirty="0"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407034" indent="-394970">
              <a:lnSpc>
                <a:spcPct val="100000"/>
              </a:lnSpc>
              <a:spcBef>
                <a:spcPts val="600"/>
              </a:spcBef>
              <a:buAutoNum type="alphaLcParenR" startAt="3"/>
              <a:tabLst>
                <a:tab pos="407034" algn="l"/>
                <a:tab pos="407670" algn="l"/>
              </a:tabLst>
            </a:pPr>
            <a:r>
              <a:rPr sz="1700" dirty="0">
                <a:latin typeface="Trebuchet MS"/>
                <a:cs typeface="Trebuchet MS"/>
              </a:rPr>
              <a:t>x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número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real.</a:t>
            </a:r>
            <a:endParaRPr sz="17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81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Solución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98984" y="3807527"/>
            <a:ext cx="728345" cy="885825"/>
            <a:chOff x="7098984" y="3807527"/>
            <a:chExt cx="728345" cy="885825"/>
          </a:xfrm>
        </p:grpSpPr>
        <p:sp>
          <p:nvSpPr>
            <p:cNvPr id="14" name="object 14"/>
            <p:cNvSpPr/>
            <p:nvPr/>
          </p:nvSpPr>
          <p:spPr>
            <a:xfrm>
              <a:off x="7098984" y="3807527"/>
              <a:ext cx="728345" cy="699770"/>
            </a:xfrm>
            <a:custGeom>
              <a:avLst/>
              <a:gdLst/>
              <a:ahLst/>
              <a:cxnLst/>
              <a:rect l="l" t="t" r="r" b="b"/>
              <a:pathLst>
                <a:path w="728345" h="699770">
                  <a:moveTo>
                    <a:pt x="336079" y="12266"/>
                  </a:moveTo>
                  <a:lnTo>
                    <a:pt x="249297" y="38676"/>
                  </a:lnTo>
                  <a:lnTo>
                    <a:pt x="240099" y="47398"/>
                  </a:lnTo>
                  <a:lnTo>
                    <a:pt x="212979" y="55651"/>
                  </a:lnTo>
                  <a:lnTo>
                    <a:pt x="203781" y="64374"/>
                  </a:lnTo>
                  <a:lnTo>
                    <a:pt x="187510" y="69326"/>
                  </a:lnTo>
                  <a:lnTo>
                    <a:pt x="178311" y="78048"/>
                  </a:lnTo>
                  <a:lnTo>
                    <a:pt x="167464" y="81349"/>
                  </a:lnTo>
                  <a:lnTo>
                    <a:pt x="158266" y="90072"/>
                  </a:lnTo>
                  <a:lnTo>
                    <a:pt x="141994" y="95023"/>
                  </a:lnTo>
                  <a:lnTo>
                    <a:pt x="105202" y="129913"/>
                  </a:lnTo>
                  <a:lnTo>
                    <a:pt x="90580" y="140286"/>
                  </a:lnTo>
                  <a:lnTo>
                    <a:pt x="53787" y="175175"/>
                  </a:lnTo>
                  <a:lnTo>
                    <a:pt x="42465" y="196390"/>
                  </a:lnTo>
                  <a:lnTo>
                    <a:pt x="33267" y="205113"/>
                  </a:lnTo>
                  <a:lnTo>
                    <a:pt x="31142" y="217606"/>
                  </a:lnTo>
                  <a:lnTo>
                    <a:pt x="21944" y="226328"/>
                  </a:lnTo>
                  <a:lnTo>
                    <a:pt x="19820" y="238821"/>
                  </a:lnTo>
                  <a:lnTo>
                    <a:pt x="10622" y="247543"/>
                  </a:lnTo>
                  <a:lnTo>
                    <a:pt x="0" y="310007"/>
                  </a:lnTo>
                  <a:lnTo>
                    <a:pt x="3299" y="320849"/>
                  </a:lnTo>
                  <a:lnTo>
                    <a:pt x="1175" y="333342"/>
                  </a:lnTo>
                  <a:lnTo>
                    <a:pt x="12723" y="371290"/>
                  </a:lnTo>
                  <a:lnTo>
                    <a:pt x="218831" y="308566"/>
                  </a:lnTo>
                  <a:lnTo>
                    <a:pt x="215532" y="297724"/>
                  </a:lnTo>
                  <a:lnTo>
                    <a:pt x="219306" y="290652"/>
                  </a:lnTo>
                  <a:lnTo>
                    <a:pt x="251149" y="239500"/>
                  </a:lnTo>
                  <a:lnTo>
                    <a:pt x="285817" y="217103"/>
                  </a:lnTo>
                  <a:lnTo>
                    <a:pt x="356328" y="195645"/>
                  </a:lnTo>
                  <a:lnTo>
                    <a:pt x="446410" y="180077"/>
                  </a:lnTo>
                  <a:lnTo>
                    <a:pt x="485552" y="191858"/>
                  </a:lnTo>
                  <a:lnTo>
                    <a:pt x="499225" y="217313"/>
                  </a:lnTo>
                  <a:lnTo>
                    <a:pt x="505824" y="238997"/>
                  </a:lnTo>
                  <a:lnTo>
                    <a:pt x="500400" y="240648"/>
                  </a:lnTo>
                  <a:lnTo>
                    <a:pt x="502049" y="246069"/>
                  </a:lnTo>
                  <a:lnTo>
                    <a:pt x="498275" y="253141"/>
                  </a:lnTo>
                  <a:lnTo>
                    <a:pt x="499925" y="258562"/>
                  </a:lnTo>
                  <a:lnTo>
                    <a:pt x="494501" y="260212"/>
                  </a:lnTo>
                  <a:lnTo>
                    <a:pt x="496151" y="265633"/>
                  </a:lnTo>
                  <a:lnTo>
                    <a:pt x="490727" y="267284"/>
                  </a:lnTo>
                  <a:lnTo>
                    <a:pt x="492377" y="272705"/>
                  </a:lnTo>
                  <a:lnTo>
                    <a:pt x="486953" y="274356"/>
                  </a:lnTo>
                  <a:lnTo>
                    <a:pt x="488603" y="279777"/>
                  </a:lnTo>
                  <a:lnTo>
                    <a:pt x="483179" y="281427"/>
                  </a:lnTo>
                  <a:lnTo>
                    <a:pt x="484828" y="286849"/>
                  </a:lnTo>
                  <a:lnTo>
                    <a:pt x="481054" y="293920"/>
                  </a:lnTo>
                  <a:lnTo>
                    <a:pt x="475630" y="295571"/>
                  </a:lnTo>
                  <a:lnTo>
                    <a:pt x="477280" y="300992"/>
                  </a:lnTo>
                  <a:lnTo>
                    <a:pt x="473506" y="308064"/>
                  </a:lnTo>
                  <a:lnTo>
                    <a:pt x="468082" y="309714"/>
                  </a:lnTo>
                  <a:lnTo>
                    <a:pt x="464314" y="316808"/>
                  </a:lnTo>
                  <a:lnTo>
                    <a:pt x="458890" y="318458"/>
                  </a:lnTo>
                  <a:lnTo>
                    <a:pt x="455116" y="325530"/>
                  </a:lnTo>
                  <a:lnTo>
                    <a:pt x="456766" y="330951"/>
                  </a:lnTo>
                  <a:lnTo>
                    <a:pt x="451342" y="332602"/>
                  </a:lnTo>
                  <a:lnTo>
                    <a:pt x="447568" y="339674"/>
                  </a:lnTo>
                  <a:lnTo>
                    <a:pt x="438370" y="348396"/>
                  </a:lnTo>
                  <a:lnTo>
                    <a:pt x="434596" y="355468"/>
                  </a:lnTo>
                  <a:lnTo>
                    <a:pt x="429172" y="357118"/>
                  </a:lnTo>
                  <a:lnTo>
                    <a:pt x="421623" y="371262"/>
                  </a:lnTo>
                  <a:lnTo>
                    <a:pt x="394029" y="397429"/>
                  </a:lnTo>
                  <a:lnTo>
                    <a:pt x="391905" y="409922"/>
                  </a:lnTo>
                  <a:lnTo>
                    <a:pt x="382707" y="418644"/>
                  </a:lnTo>
                  <a:lnTo>
                    <a:pt x="378933" y="425716"/>
                  </a:lnTo>
                  <a:lnTo>
                    <a:pt x="369734" y="434438"/>
                  </a:lnTo>
                  <a:lnTo>
                    <a:pt x="358412" y="455653"/>
                  </a:lnTo>
                  <a:lnTo>
                    <a:pt x="352988" y="457304"/>
                  </a:lnTo>
                  <a:lnTo>
                    <a:pt x="345440" y="471447"/>
                  </a:lnTo>
                  <a:lnTo>
                    <a:pt x="347089" y="476868"/>
                  </a:lnTo>
                  <a:lnTo>
                    <a:pt x="341666" y="478519"/>
                  </a:lnTo>
                  <a:lnTo>
                    <a:pt x="322795" y="513878"/>
                  </a:lnTo>
                  <a:lnTo>
                    <a:pt x="316896" y="533442"/>
                  </a:lnTo>
                  <a:lnTo>
                    <a:pt x="319721" y="562198"/>
                  </a:lnTo>
                  <a:lnTo>
                    <a:pt x="330794" y="618060"/>
                  </a:lnTo>
                  <a:lnTo>
                    <a:pt x="355540" y="699376"/>
                  </a:lnTo>
                  <a:lnTo>
                    <a:pt x="577921" y="631701"/>
                  </a:lnTo>
                  <a:lnTo>
                    <a:pt x="551525" y="544963"/>
                  </a:lnTo>
                  <a:lnTo>
                    <a:pt x="555299" y="537891"/>
                  </a:lnTo>
                  <a:lnTo>
                    <a:pt x="545401" y="505365"/>
                  </a:lnTo>
                  <a:lnTo>
                    <a:pt x="550825" y="503714"/>
                  </a:lnTo>
                  <a:lnTo>
                    <a:pt x="547525" y="492872"/>
                  </a:lnTo>
                  <a:lnTo>
                    <a:pt x="552949" y="491221"/>
                  </a:lnTo>
                  <a:lnTo>
                    <a:pt x="551299" y="485800"/>
                  </a:lnTo>
                  <a:lnTo>
                    <a:pt x="555073" y="478729"/>
                  </a:lnTo>
                  <a:lnTo>
                    <a:pt x="553424" y="473307"/>
                  </a:lnTo>
                  <a:lnTo>
                    <a:pt x="557198" y="466236"/>
                  </a:lnTo>
                  <a:lnTo>
                    <a:pt x="562622" y="464585"/>
                  </a:lnTo>
                  <a:lnTo>
                    <a:pt x="570170" y="450442"/>
                  </a:lnTo>
                  <a:lnTo>
                    <a:pt x="568520" y="445021"/>
                  </a:lnTo>
                  <a:lnTo>
                    <a:pt x="573944" y="443370"/>
                  </a:lnTo>
                  <a:lnTo>
                    <a:pt x="581493" y="429227"/>
                  </a:lnTo>
                  <a:lnTo>
                    <a:pt x="586916" y="427576"/>
                  </a:lnTo>
                  <a:lnTo>
                    <a:pt x="598239" y="406361"/>
                  </a:lnTo>
                  <a:lnTo>
                    <a:pt x="603663" y="404710"/>
                  </a:lnTo>
                  <a:lnTo>
                    <a:pt x="612861" y="395988"/>
                  </a:lnTo>
                  <a:lnTo>
                    <a:pt x="620409" y="381844"/>
                  </a:lnTo>
                  <a:lnTo>
                    <a:pt x="631257" y="378543"/>
                  </a:lnTo>
                  <a:lnTo>
                    <a:pt x="638805" y="364400"/>
                  </a:lnTo>
                  <a:lnTo>
                    <a:pt x="648004" y="355677"/>
                  </a:lnTo>
                  <a:lnTo>
                    <a:pt x="655552" y="341534"/>
                  </a:lnTo>
                  <a:lnTo>
                    <a:pt x="664750" y="332811"/>
                  </a:lnTo>
                  <a:lnTo>
                    <a:pt x="668524" y="325740"/>
                  </a:lnTo>
                  <a:lnTo>
                    <a:pt x="677722" y="317017"/>
                  </a:lnTo>
                  <a:lnTo>
                    <a:pt x="685271" y="302874"/>
                  </a:lnTo>
                  <a:lnTo>
                    <a:pt x="694469" y="294152"/>
                  </a:lnTo>
                  <a:lnTo>
                    <a:pt x="702017" y="280008"/>
                  </a:lnTo>
                  <a:lnTo>
                    <a:pt x="704141" y="267515"/>
                  </a:lnTo>
                  <a:lnTo>
                    <a:pt x="715464" y="246300"/>
                  </a:lnTo>
                  <a:lnTo>
                    <a:pt x="717582" y="233786"/>
                  </a:lnTo>
                  <a:lnTo>
                    <a:pt x="721356" y="226714"/>
                  </a:lnTo>
                  <a:lnTo>
                    <a:pt x="723480" y="214221"/>
                  </a:lnTo>
                  <a:lnTo>
                    <a:pt x="727254" y="207149"/>
                  </a:lnTo>
                  <a:lnTo>
                    <a:pt x="725605" y="201728"/>
                  </a:lnTo>
                  <a:lnTo>
                    <a:pt x="727729" y="189235"/>
                  </a:lnTo>
                  <a:lnTo>
                    <a:pt x="726079" y="183814"/>
                  </a:lnTo>
                  <a:lnTo>
                    <a:pt x="728204" y="171322"/>
                  </a:lnTo>
                  <a:lnTo>
                    <a:pt x="708407" y="106268"/>
                  </a:lnTo>
                  <a:lnTo>
                    <a:pt x="690960" y="87885"/>
                  </a:lnTo>
                  <a:lnTo>
                    <a:pt x="680587" y="73273"/>
                  </a:lnTo>
                  <a:lnTo>
                    <a:pt x="663140" y="54889"/>
                  </a:lnTo>
                  <a:lnTo>
                    <a:pt x="606551" y="24726"/>
                  </a:lnTo>
                  <a:lnTo>
                    <a:pt x="594054" y="22606"/>
                  </a:lnTo>
                  <a:lnTo>
                    <a:pt x="579906" y="15065"/>
                  </a:lnTo>
                  <a:lnTo>
                    <a:pt x="567409" y="12945"/>
                  </a:lnTo>
                  <a:lnTo>
                    <a:pt x="547838" y="7055"/>
                  </a:lnTo>
                  <a:lnTo>
                    <a:pt x="535340" y="4935"/>
                  </a:lnTo>
                  <a:lnTo>
                    <a:pt x="481576" y="3527"/>
                  </a:lnTo>
                  <a:lnTo>
                    <a:pt x="469078" y="1407"/>
                  </a:lnTo>
                  <a:lnTo>
                    <a:pt x="415314" y="0"/>
                  </a:lnTo>
                  <a:lnTo>
                    <a:pt x="399042" y="4951"/>
                  </a:lnTo>
                  <a:lnTo>
                    <a:pt x="386544" y="2832"/>
                  </a:lnTo>
                  <a:lnTo>
                    <a:pt x="354001" y="12735"/>
                  </a:lnTo>
                  <a:lnTo>
                    <a:pt x="336079" y="12266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2944" y="4503586"/>
              <a:ext cx="224730" cy="1895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33640" y="3836047"/>
              <a:ext cx="649605" cy="767715"/>
            </a:xfrm>
            <a:custGeom>
              <a:avLst/>
              <a:gdLst/>
              <a:ahLst/>
              <a:cxnLst/>
              <a:rect l="l" t="t" r="r" b="b"/>
              <a:pathLst>
                <a:path w="649604" h="767714">
                  <a:moveTo>
                    <a:pt x="467372" y="353822"/>
                  </a:moveTo>
                  <a:lnTo>
                    <a:pt x="407708" y="371970"/>
                  </a:lnTo>
                  <a:lnTo>
                    <a:pt x="400164" y="386118"/>
                  </a:lnTo>
                  <a:lnTo>
                    <a:pt x="389305" y="389420"/>
                  </a:lnTo>
                  <a:lnTo>
                    <a:pt x="377990" y="410629"/>
                  </a:lnTo>
                  <a:lnTo>
                    <a:pt x="372567" y="412280"/>
                  </a:lnTo>
                  <a:lnTo>
                    <a:pt x="368795" y="419354"/>
                  </a:lnTo>
                  <a:lnTo>
                    <a:pt x="370446" y="424776"/>
                  </a:lnTo>
                  <a:lnTo>
                    <a:pt x="365010" y="426427"/>
                  </a:lnTo>
                  <a:lnTo>
                    <a:pt x="361238" y="433501"/>
                  </a:lnTo>
                  <a:lnTo>
                    <a:pt x="355815" y="435152"/>
                  </a:lnTo>
                  <a:lnTo>
                    <a:pt x="357466" y="440575"/>
                  </a:lnTo>
                  <a:lnTo>
                    <a:pt x="352044" y="442226"/>
                  </a:lnTo>
                  <a:lnTo>
                    <a:pt x="353695" y="447636"/>
                  </a:lnTo>
                  <a:lnTo>
                    <a:pt x="348272" y="449287"/>
                  </a:lnTo>
                  <a:lnTo>
                    <a:pt x="344500" y="456361"/>
                  </a:lnTo>
                  <a:lnTo>
                    <a:pt x="346151" y="461784"/>
                  </a:lnTo>
                  <a:lnTo>
                    <a:pt x="340728" y="463435"/>
                  </a:lnTo>
                  <a:lnTo>
                    <a:pt x="333171" y="477583"/>
                  </a:lnTo>
                  <a:lnTo>
                    <a:pt x="334822" y="483006"/>
                  </a:lnTo>
                  <a:lnTo>
                    <a:pt x="329399" y="484657"/>
                  </a:lnTo>
                  <a:lnTo>
                    <a:pt x="321856" y="498792"/>
                  </a:lnTo>
                  <a:lnTo>
                    <a:pt x="319722" y="511289"/>
                  </a:lnTo>
                  <a:lnTo>
                    <a:pt x="315950" y="518363"/>
                  </a:lnTo>
                  <a:lnTo>
                    <a:pt x="320903" y="534619"/>
                  </a:lnTo>
                  <a:lnTo>
                    <a:pt x="320421" y="552538"/>
                  </a:lnTo>
                  <a:lnTo>
                    <a:pt x="348475" y="644690"/>
                  </a:lnTo>
                  <a:lnTo>
                    <a:pt x="402717" y="628192"/>
                  </a:lnTo>
                  <a:lnTo>
                    <a:pt x="383387" y="545223"/>
                  </a:lnTo>
                  <a:lnTo>
                    <a:pt x="375615" y="500202"/>
                  </a:lnTo>
                  <a:lnTo>
                    <a:pt x="381508" y="480644"/>
                  </a:lnTo>
                  <a:lnTo>
                    <a:pt x="392836" y="459422"/>
                  </a:lnTo>
                  <a:lnTo>
                    <a:pt x="391185" y="453999"/>
                  </a:lnTo>
                  <a:lnTo>
                    <a:pt x="394957" y="446925"/>
                  </a:lnTo>
                  <a:lnTo>
                    <a:pt x="400380" y="445274"/>
                  </a:lnTo>
                  <a:lnTo>
                    <a:pt x="404164" y="438213"/>
                  </a:lnTo>
                  <a:lnTo>
                    <a:pt x="402513" y="432790"/>
                  </a:lnTo>
                  <a:lnTo>
                    <a:pt x="406285" y="425716"/>
                  </a:lnTo>
                  <a:lnTo>
                    <a:pt x="415480" y="416991"/>
                  </a:lnTo>
                  <a:lnTo>
                    <a:pt x="423024" y="402844"/>
                  </a:lnTo>
                  <a:lnTo>
                    <a:pt x="432231" y="394131"/>
                  </a:lnTo>
                  <a:lnTo>
                    <a:pt x="436003" y="387057"/>
                  </a:lnTo>
                  <a:lnTo>
                    <a:pt x="445198" y="378333"/>
                  </a:lnTo>
                  <a:lnTo>
                    <a:pt x="452755" y="364185"/>
                  </a:lnTo>
                  <a:lnTo>
                    <a:pt x="467372" y="353822"/>
                  </a:lnTo>
                  <a:close/>
                </a:path>
                <a:path w="649604" h="767714">
                  <a:moveTo>
                    <a:pt x="467779" y="744626"/>
                  </a:moveTo>
                  <a:lnTo>
                    <a:pt x="427456" y="709510"/>
                  </a:lnTo>
                  <a:lnTo>
                    <a:pt x="420382" y="705739"/>
                  </a:lnTo>
                  <a:lnTo>
                    <a:pt x="409536" y="709041"/>
                  </a:lnTo>
                  <a:lnTo>
                    <a:pt x="405765" y="716114"/>
                  </a:lnTo>
                  <a:lnTo>
                    <a:pt x="400342" y="717753"/>
                  </a:lnTo>
                  <a:lnTo>
                    <a:pt x="396570" y="724827"/>
                  </a:lnTo>
                  <a:lnTo>
                    <a:pt x="391134" y="726478"/>
                  </a:lnTo>
                  <a:lnTo>
                    <a:pt x="379818" y="747699"/>
                  </a:lnTo>
                  <a:lnTo>
                    <a:pt x="381469" y="753122"/>
                  </a:lnTo>
                  <a:lnTo>
                    <a:pt x="451027" y="767486"/>
                  </a:lnTo>
                  <a:lnTo>
                    <a:pt x="449376" y="762063"/>
                  </a:lnTo>
                  <a:lnTo>
                    <a:pt x="456933" y="747928"/>
                  </a:lnTo>
                  <a:lnTo>
                    <a:pt x="467779" y="744626"/>
                  </a:lnTo>
                  <a:close/>
                </a:path>
                <a:path w="649604" h="767714">
                  <a:moveTo>
                    <a:pt x="649452" y="114769"/>
                  </a:moveTo>
                  <a:lnTo>
                    <a:pt x="644499" y="98501"/>
                  </a:lnTo>
                  <a:lnTo>
                    <a:pt x="635774" y="89306"/>
                  </a:lnTo>
                  <a:lnTo>
                    <a:pt x="630834" y="73050"/>
                  </a:lnTo>
                  <a:lnTo>
                    <a:pt x="620458" y="58432"/>
                  </a:lnTo>
                  <a:lnTo>
                    <a:pt x="592162" y="43357"/>
                  </a:lnTo>
                  <a:lnTo>
                    <a:pt x="583438" y="34163"/>
                  </a:lnTo>
                  <a:lnTo>
                    <a:pt x="569290" y="26619"/>
                  </a:lnTo>
                  <a:lnTo>
                    <a:pt x="549719" y="20726"/>
                  </a:lnTo>
                  <a:lnTo>
                    <a:pt x="535571" y="13182"/>
                  </a:lnTo>
                  <a:lnTo>
                    <a:pt x="517652" y="12712"/>
                  </a:lnTo>
                  <a:lnTo>
                    <a:pt x="498081" y="6832"/>
                  </a:lnTo>
                  <a:lnTo>
                    <a:pt x="462241" y="5892"/>
                  </a:lnTo>
                  <a:lnTo>
                    <a:pt x="442658" y="0"/>
                  </a:lnTo>
                  <a:lnTo>
                    <a:pt x="419315" y="1181"/>
                  </a:lnTo>
                  <a:lnTo>
                    <a:pt x="401396" y="711"/>
                  </a:lnTo>
                  <a:lnTo>
                    <a:pt x="385127" y="5664"/>
                  </a:lnTo>
                  <a:lnTo>
                    <a:pt x="349288" y="4724"/>
                  </a:lnTo>
                  <a:lnTo>
                    <a:pt x="311315" y="16281"/>
                  </a:lnTo>
                  <a:lnTo>
                    <a:pt x="293395" y="15811"/>
                  </a:lnTo>
                  <a:lnTo>
                    <a:pt x="239153" y="32321"/>
                  </a:lnTo>
                  <a:lnTo>
                    <a:pt x="229958" y="41033"/>
                  </a:lnTo>
                  <a:lnTo>
                    <a:pt x="186563" y="54241"/>
                  </a:lnTo>
                  <a:lnTo>
                    <a:pt x="177368" y="62966"/>
                  </a:lnTo>
                  <a:lnTo>
                    <a:pt x="166522" y="66268"/>
                  </a:lnTo>
                  <a:lnTo>
                    <a:pt x="157327" y="74993"/>
                  </a:lnTo>
                  <a:lnTo>
                    <a:pt x="146469" y="78295"/>
                  </a:lnTo>
                  <a:lnTo>
                    <a:pt x="137274" y="87007"/>
                  </a:lnTo>
                  <a:lnTo>
                    <a:pt x="126428" y="90309"/>
                  </a:lnTo>
                  <a:lnTo>
                    <a:pt x="108026" y="107759"/>
                  </a:lnTo>
                  <a:lnTo>
                    <a:pt x="102603" y="109410"/>
                  </a:lnTo>
                  <a:lnTo>
                    <a:pt x="56616" y="153022"/>
                  </a:lnTo>
                  <a:lnTo>
                    <a:pt x="52844" y="160096"/>
                  </a:lnTo>
                  <a:lnTo>
                    <a:pt x="34442" y="177533"/>
                  </a:lnTo>
                  <a:lnTo>
                    <a:pt x="11798" y="219964"/>
                  </a:lnTo>
                  <a:lnTo>
                    <a:pt x="9677" y="232460"/>
                  </a:lnTo>
                  <a:lnTo>
                    <a:pt x="5905" y="239534"/>
                  </a:lnTo>
                  <a:lnTo>
                    <a:pt x="3784" y="252031"/>
                  </a:lnTo>
                  <a:lnTo>
                    <a:pt x="0" y="259092"/>
                  </a:lnTo>
                  <a:lnTo>
                    <a:pt x="3302" y="269938"/>
                  </a:lnTo>
                  <a:lnTo>
                    <a:pt x="1181" y="282435"/>
                  </a:lnTo>
                  <a:lnTo>
                    <a:pt x="9423" y="309537"/>
                  </a:lnTo>
                  <a:lnTo>
                    <a:pt x="52819" y="296329"/>
                  </a:lnTo>
                  <a:lnTo>
                    <a:pt x="47866" y="280073"/>
                  </a:lnTo>
                  <a:lnTo>
                    <a:pt x="51650" y="272999"/>
                  </a:lnTo>
                  <a:lnTo>
                    <a:pt x="48348" y="262153"/>
                  </a:lnTo>
                  <a:lnTo>
                    <a:pt x="55892" y="248018"/>
                  </a:lnTo>
                  <a:lnTo>
                    <a:pt x="54241" y="242595"/>
                  </a:lnTo>
                  <a:lnTo>
                    <a:pt x="65570" y="221373"/>
                  </a:lnTo>
                  <a:lnTo>
                    <a:pt x="63919" y="215950"/>
                  </a:lnTo>
                  <a:lnTo>
                    <a:pt x="69342" y="214299"/>
                  </a:lnTo>
                  <a:lnTo>
                    <a:pt x="73113" y="207238"/>
                  </a:lnTo>
                  <a:lnTo>
                    <a:pt x="82308" y="198513"/>
                  </a:lnTo>
                  <a:lnTo>
                    <a:pt x="93637" y="177292"/>
                  </a:lnTo>
                  <a:lnTo>
                    <a:pt x="102831" y="168567"/>
                  </a:lnTo>
                  <a:lnTo>
                    <a:pt x="106603" y="161505"/>
                  </a:lnTo>
                  <a:lnTo>
                    <a:pt x="115811" y="152781"/>
                  </a:lnTo>
                  <a:lnTo>
                    <a:pt x="121234" y="151130"/>
                  </a:lnTo>
                  <a:lnTo>
                    <a:pt x="130429" y="142405"/>
                  </a:lnTo>
                  <a:lnTo>
                    <a:pt x="134200" y="135331"/>
                  </a:lnTo>
                  <a:lnTo>
                    <a:pt x="143395" y="126606"/>
                  </a:lnTo>
                  <a:lnTo>
                    <a:pt x="154254" y="123304"/>
                  </a:lnTo>
                  <a:lnTo>
                    <a:pt x="163449" y="114592"/>
                  </a:lnTo>
                  <a:lnTo>
                    <a:pt x="174294" y="111290"/>
                  </a:lnTo>
                  <a:lnTo>
                    <a:pt x="178066" y="104216"/>
                  </a:lnTo>
                  <a:lnTo>
                    <a:pt x="188912" y="100914"/>
                  </a:lnTo>
                  <a:lnTo>
                    <a:pt x="203542" y="90538"/>
                  </a:lnTo>
                  <a:lnTo>
                    <a:pt x="214388" y="87236"/>
                  </a:lnTo>
                  <a:lnTo>
                    <a:pt x="223583" y="78511"/>
                  </a:lnTo>
                  <a:lnTo>
                    <a:pt x="337489" y="43853"/>
                  </a:lnTo>
                  <a:lnTo>
                    <a:pt x="360832" y="42672"/>
                  </a:lnTo>
                  <a:lnTo>
                    <a:pt x="377101" y="37719"/>
                  </a:lnTo>
                  <a:lnTo>
                    <a:pt x="389597" y="39839"/>
                  </a:lnTo>
                  <a:lnTo>
                    <a:pt x="405866" y="34886"/>
                  </a:lnTo>
                  <a:lnTo>
                    <a:pt x="423799" y="35356"/>
                  </a:lnTo>
                  <a:lnTo>
                    <a:pt x="448792" y="39598"/>
                  </a:lnTo>
                  <a:lnTo>
                    <a:pt x="466712" y="40068"/>
                  </a:lnTo>
                  <a:lnTo>
                    <a:pt x="479209" y="42189"/>
                  </a:lnTo>
                  <a:lnTo>
                    <a:pt x="486283" y="45961"/>
                  </a:lnTo>
                  <a:lnTo>
                    <a:pt x="511276" y="50203"/>
                  </a:lnTo>
                  <a:lnTo>
                    <a:pt x="518350" y="53962"/>
                  </a:lnTo>
                  <a:lnTo>
                    <a:pt x="530847" y="56083"/>
                  </a:lnTo>
                  <a:lnTo>
                    <a:pt x="537921" y="59855"/>
                  </a:lnTo>
                  <a:lnTo>
                    <a:pt x="546646" y="69049"/>
                  </a:lnTo>
                  <a:lnTo>
                    <a:pt x="574941" y="84137"/>
                  </a:lnTo>
                  <a:lnTo>
                    <a:pt x="583666" y="93319"/>
                  </a:lnTo>
                  <a:lnTo>
                    <a:pt x="585317" y="98742"/>
                  </a:lnTo>
                  <a:lnTo>
                    <a:pt x="592391" y="102514"/>
                  </a:lnTo>
                  <a:lnTo>
                    <a:pt x="594042" y="107937"/>
                  </a:lnTo>
                  <a:lnTo>
                    <a:pt x="601103" y="111709"/>
                  </a:lnTo>
                  <a:lnTo>
                    <a:pt x="606056" y="127965"/>
                  </a:lnTo>
                  <a:lnTo>
                    <a:pt x="649452" y="114769"/>
                  </a:lnTo>
                  <a:close/>
                </a:path>
              </a:pathLst>
            </a:custGeom>
            <a:solidFill>
              <a:srgbClr val="CC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9757" y="3940449"/>
              <a:ext cx="168141" cy="19518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58594" y="5655665"/>
            <a:ext cx="2479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función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proposicional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  <a:spcBef>
                <a:spcPts val="40"/>
              </a:spcBef>
              <a:tabLst>
                <a:tab pos="329565" algn="l"/>
              </a:tabLst>
            </a:pPr>
            <a:r>
              <a:rPr sz="1800" dirty="0">
                <a:latin typeface="Arial MT"/>
                <a:cs typeface="Arial MT"/>
              </a:rPr>
              <a:t>c)	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proposición.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</a:pPr>
            <a:r>
              <a:rPr sz="1800" spc="-5" dirty="0">
                <a:latin typeface="Trebuchet MS"/>
                <a:cs typeface="Trebuchet MS"/>
              </a:rPr>
              <a:t>proposicional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3628" y="5655665"/>
            <a:ext cx="1849755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proposición.</a:t>
            </a:r>
            <a:endParaRPr sz="18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Arial MT"/>
                <a:cs typeface="Arial MT"/>
              </a:rPr>
              <a:t>d)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092" y="434720"/>
            <a:ext cx="45669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965" algn="l"/>
              </a:tabLst>
            </a:pPr>
            <a:r>
              <a:rPr sz="2600" dirty="0"/>
              <a:t>El</a:t>
            </a:r>
            <a:r>
              <a:rPr sz="2600" spc="10" dirty="0"/>
              <a:t> </a:t>
            </a:r>
            <a:r>
              <a:rPr sz="2600" dirty="0"/>
              <a:t>cuantificador	existencial</a:t>
            </a:r>
            <a:r>
              <a:rPr sz="2600" b="0" dirty="0">
                <a:latin typeface="Arial MT"/>
                <a:cs typeface="Arial MT"/>
              </a:rPr>
              <a:t>,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8795" y="794004"/>
            <a:ext cx="3028950" cy="1488440"/>
            <a:chOff x="2558795" y="794004"/>
            <a:chExt cx="3028950" cy="1488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4867" y="794004"/>
              <a:ext cx="2114550" cy="677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8939" y="1199388"/>
              <a:ext cx="1468374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95" y="1604772"/>
              <a:ext cx="3028950" cy="67741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847331" y="2007107"/>
            <a:ext cx="1381760" cy="680720"/>
            <a:chOff x="6847331" y="2007107"/>
            <a:chExt cx="1381760" cy="6807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331" y="2007107"/>
              <a:ext cx="57226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6495" y="2010155"/>
              <a:ext cx="572261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6431" y="2010155"/>
              <a:ext cx="962405" cy="67741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37816" y="3659123"/>
            <a:ext cx="2876550" cy="1488440"/>
            <a:chOff x="2337816" y="3659123"/>
            <a:chExt cx="2876550" cy="14884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9919" y="3659123"/>
              <a:ext cx="2044445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7816" y="4064507"/>
              <a:ext cx="2859785" cy="6774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4848" y="4469891"/>
              <a:ext cx="2196846" cy="67741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847331" y="4872228"/>
            <a:ext cx="1433830" cy="680720"/>
            <a:chOff x="6847331" y="4872228"/>
            <a:chExt cx="1433830" cy="68072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7331" y="4872228"/>
              <a:ext cx="622553" cy="6774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6787" y="4875276"/>
              <a:ext cx="572261" cy="6774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8247" y="4875276"/>
              <a:ext cx="962405" cy="67741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25092" y="832829"/>
            <a:ext cx="7040880" cy="451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2289" marR="782320" indent="185420">
              <a:lnSpc>
                <a:spcPct val="110800"/>
              </a:lnSpc>
              <a:spcBef>
                <a:spcPts val="95"/>
              </a:spcBef>
              <a:tabLst>
                <a:tab pos="3981450" algn="l"/>
                <a:tab pos="4149725" algn="l"/>
              </a:tabLst>
            </a:pPr>
            <a:r>
              <a:rPr sz="2400" spc="-5" dirty="0">
                <a:latin typeface="Arial MT"/>
                <a:cs typeface="Arial MT"/>
              </a:rPr>
              <a:t>“Para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algún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	se verifica </a:t>
            </a:r>
            <a:r>
              <a:rPr sz="2400" spc="-5" dirty="0">
                <a:latin typeface="Arial MT"/>
                <a:cs typeface="Arial MT"/>
              </a:rPr>
              <a:t>p(x)”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“Existe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 tal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		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cumple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p(x)”</a:t>
            </a:r>
            <a:endParaRPr sz="2400">
              <a:latin typeface="Arial MT"/>
              <a:cs typeface="Arial MT"/>
            </a:endParaRPr>
          </a:p>
          <a:p>
            <a:pPr marL="95885" marR="55244" indent="1325880">
              <a:lnSpc>
                <a:spcPct val="110800"/>
              </a:lnSpc>
              <a:spcBef>
                <a:spcPts val="5"/>
              </a:spcBef>
              <a:tabLst>
                <a:tab pos="4319905" algn="l"/>
              </a:tabLst>
            </a:pPr>
            <a:r>
              <a:rPr sz="2400" spc="-5" dirty="0">
                <a:latin typeface="Arial MT"/>
                <a:cs typeface="Arial MT"/>
              </a:rPr>
              <a:t>“Para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	se satisface </a:t>
            </a:r>
            <a:r>
              <a:rPr sz="2400" spc="-5" dirty="0">
                <a:latin typeface="Arial MT"/>
                <a:cs typeface="Arial MT"/>
              </a:rPr>
              <a:t>p(x)”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proposiciones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 escriben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p(x) </a:t>
            </a:r>
            <a:r>
              <a:rPr sz="2400" dirty="0">
                <a:latin typeface="Arial MT"/>
                <a:cs typeface="Arial MT"/>
              </a:rPr>
              <a:t>”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7B4A3A"/>
                </a:solidFill>
                <a:latin typeface="Arial"/>
                <a:cs typeface="Arial"/>
              </a:rPr>
              <a:t>El</a:t>
            </a:r>
            <a:r>
              <a:rPr sz="2600" b="1" spc="-10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7B4A3A"/>
                </a:solidFill>
                <a:latin typeface="Arial"/>
                <a:cs typeface="Arial"/>
              </a:rPr>
              <a:t>cuantificador</a:t>
            </a:r>
            <a:r>
              <a:rPr sz="2600" b="1" spc="-40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7B4A3A"/>
                </a:solidFill>
                <a:latin typeface="Arial"/>
                <a:cs typeface="Arial"/>
              </a:rPr>
              <a:t>universal</a:t>
            </a:r>
            <a:r>
              <a:rPr sz="2600" dirty="0">
                <a:solidFill>
                  <a:srgbClr val="7B4A3A"/>
                </a:solidFill>
                <a:latin typeface="Arial MT"/>
                <a:cs typeface="Arial MT"/>
              </a:rPr>
              <a:t>,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 MT"/>
              <a:cs typeface="Arial MT"/>
            </a:endParaRPr>
          </a:p>
          <a:p>
            <a:pPr marL="1022350" algn="ctr">
              <a:lnSpc>
                <a:spcPct val="100000"/>
              </a:lnSpc>
              <a:tabLst>
                <a:tab pos="2614930" algn="l"/>
                <a:tab pos="2935605" algn="l"/>
              </a:tabLst>
            </a:pPr>
            <a:r>
              <a:rPr sz="2400" spc="-5" dirty="0">
                <a:latin typeface="Arial MT"/>
                <a:cs typeface="Arial MT"/>
              </a:rPr>
              <a:t>“Para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todo	x	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verifica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p(x)”</a:t>
            </a:r>
            <a:endParaRPr sz="2400">
              <a:latin typeface="Arial MT"/>
              <a:cs typeface="Arial MT"/>
            </a:endParaRPr>
          </a:p>
          <a:p>
            <a:pPr marL="1201420" marR="172085" algn="ctr">
              <a:lnSpc>
                <a:spcPct val="110800"/>
              </a:lnSpc>
              <a:spcBef>
                <a:spcPts val="5"/>
              </a:spcBef>
              <a:tabLst>
                <a:tab pos="2947035" algn="l"/>
                <a:tab pos="3266440" algn="l"/>
                <a:tab pos="3440429" algn="l"/>
                <a:tab pos="3760470" algn="l"/>
              </a:tabLst>
            </a:pPr>
            <a:r>
              <a:rPr sz="2400" spc="-5" dirty="0">
                <a:latin typeface="Arial MT"/>
                <a:cs typeface="Arial MT"/>
              </a:rPr>
              <a:t>“Para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cualquier	</a:t>
            </a:r>
            <a:r>
              <a:rPr sz="2400" dirty="0">
                <a:latin typeface="Arial MT"/>
                <a:cs typeface="Arial MT"/>
              </a:rPr>
              <a:t>x	tal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se cumple </a:t>
            </a:r>
            <a:r>
              <a:rPr sz="2400" spc="-5" dirty="0">
                <a:latin typeface="Arial MT"/>
                <a:cs typeface="Arial MT"/>
              </a:rPr>
              <a:t>p(x)”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cada	</a:t>
            </a:r>
            <a:r>
              <a:rPr sz="2400" dirty="0">
                <a:latin typeface="Arial MT"/>
                <a:cs typeface="Arial MT"/>
              </a:rPr>
              <a:t>x	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satisface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p(x)”</a:t>
            </a:r>
            <a:endParaRPr sz="2400">
              <a:latin typeface="Arial MT"/>
              <a:cs typeface="Arial MT"/>
            </a:endParaRPr>
          </a:p>
          <a:p>
            <a:pPr marL="83185" algn="ctr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proposiciones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 escriben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p(x)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”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5345" y="931057"/>
            <a:ext cx="187049" cy="1687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2981" y="931057"/>
            <a:ext cx="187049" cy="1687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596953" y="781824"/>
            <a:ext cx="1151890" cy="430530"/>
            <a:chOff x="7596953" y="781824"/>
            <a:chExt cx="1151890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953" y="931057"/>
              <a:ext cx="187049" cy="1687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1" y="781824"/>
              <a:ext cx="305549" cy="282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7555" y="836663"/>
              <a:ext cx="454914" cy="3711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4067" y="809231"/>
              <a:ext cx="584441" cy="40311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122434" y="2916935"/>
            <a:ext cx="3494404" cy="1263015"/>
            <a:chOff x="3122434" y="2916935"/>
            <a:chExt cx="3494404" cy="126301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3958" y="3167828"/>
              <a:ext cx="172167" cy="235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5523" y="3087614"/>
              <a:ext cx="406150" cy="30102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7691" y="3085845"/>
              <a:ext cx="379590" cy="3347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9288" y="3137915"/>
              <a:ext cx="252234" cy="2720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9204" y="3038868"/>
              <a:ext cx="549401" cy="4152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3919" y="2916935"/>
              <a:ext cx="1351026" cy="6774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2434" y="3753044"/>
              <a:ext cx="155155" cy="2355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2499" y="3672830"/>
              <a:ext cx="406150" cy="3010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4667" y="3671061"/>
              <a:ext cx="379590" cy="3347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6263" y="3723131"/>
              <a:ext cx="252234" cy="2720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27704" y="3624084"/>
              <a:ext cx="549401" cy="4152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032" y="3604272"/>
              <a:ext cx="305549" cy="28268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8911" y="3660635"/>
              <a:ext cx="454913" cy="37110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33900" y="3633203"/>
              <a:ext cx="584453" cy="4031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58511" y="3502151"/>
              <a:ext cx="1757934" cy="67741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055111" y="4899659"/>
            <a:ext cx="2919730" cy="677545"/>
            <a:chOff x="4055111" y="4899659"/>
            <a:chExt cx="2919730" cy="67754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5111" y="5092108"/>
              <a:ext cx="210054" cy="2273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7555" y="4899659"/>
              <a:ext cx="572262" cy="6774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2731" y="5068811"/>
              <a:ext cx="403110" cy="3436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93335" y="5035295"/>
              <a:ext cx="424421" cy="39090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06695" y="5000256"/>
              <a:ext cx="401561" cy="5250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27091" y="5091696"/>
              <a:ext cx="416826" cy="4015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62727" y="5003304"/>
              <a:ext cx="445770" cy="5295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56275" y="5106923"/>
              <a:ext cx="360413" cy="2948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69051" y="5003304"/>
              <a:ext cx="445770" cy="52957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46419" y="5100827"/>
              <a:ext cx="442709" cy="29946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58839" y="5091696"/>
              <a:ext cx="410705" cy="4015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94475" y="5003304"/>
              <a:ext cx="445770" cy="5295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88023" y="5106923"/>
              <a:ext cx="360413" cy="29489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00800" y="5003304"/>
              <a:ext cx="445770" cy="52957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86143" y="4899659"/>
              <a:ext cx="488429" cy="67741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30504" y="172592"/>
            <a:ext cx="8024495" cy="519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  <a:tabLst>
                <a:tab pos="2657475" algn="l"/>
              </a:tabLst>
            </a:pPr>
            <a:r>
              <a:rPr sz="2400" b="1" dirty="0">
                <a:latin typeface="Arial"/>
                <a:cs typeface="Arial"/>
              </a:rPr>
              <a:t>Ejemplo: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Escribe	simbólicamente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proposición</a:t>
            </a:r>
            <a:endParaRPr sz="2400">
              <a:latin typeface="Arial MT"/>
              <a:cs typeface="Arial MT"/>
            </a:endParaRPr>
          </a:p>
          <a:p>
            <a:pPr marL="101600">
              <a:lnSpc>
                <a:spcPts val="2590"/>
              </a:lnSpc>
              <a:spcBef>
                <a:spcPts val="1725"/>
              </a:spcBef>
              <a:tabLst>
                <a:tab pos="518795" algn="l"/>
                <a:tab pos="3701415" algn="l"/>
                <a:tab pos="4399280" algn="l"/>
                <a:tab pos="6860540" algn="l"/>
              </a:tabLst>
            </a:pPr>
            <a:r>
              <a:rPr sz="2400" dirty="0">
                <a:latin typeface="Arial MT"/>
                <a:cs typeface="Arial MT"/>
              </a:rPr>
              <a:t>r:	“Para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entero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Cambria Math"/>
                <a:cs typeface="Cambria Math"/>
              </a:rPr>
              <a:t>𝑛	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entonces	</a:t>
            </a:r>
            <a:r>
              <a:rPr sz="2400" spc="35" dirty="0">
                <a:latin typeface="Cambria Math"/>
                <a:cs typeface="Cambria Math"/>
              </a:rPr>
              <a:t>𝑛</a:t>
            </a:r>
            <a:r>
              <a:rPr sz="2625" spc="52" baseline="28571" dirty="0">
                <a:latin typeface="Cambria Math"/>
                <a:cs typeface="Cambria Math"/>
              </a:rPr>
              <a:t>2</a:t>
            </a:r>
            <a:r>
              <a:rPr sz="2625" spc="32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19</a:t>
            </a:r>
            <a:endParaRPr sz="2400">
              <a:latin typeface="Cambria Math"/>
              <a:cs typeface="Cambria Math"/>
            </a:endParaRPr>
          </a:p>
          <a:p>
            <a:pPr marL="101600">
              <a:lnSpc>
                <a:spcPts val="2590"/>
              </a:lnSpc>
              <a:tabLst>
                <a:tab pos="591820" algn="l"/>
              </a:tabLst>
            </a:pPr>
            <a:r>
              <a:rPr sz="2400" spc="-5" dirty="0">
                <a:latin typeface="Arial MT"/>
                <a:cs typeface="Arial MT"/>
              </a:rPr>
              <a:t>es	primo”</a:t>
            </a:r>
            <a:endParaRPr sz="24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735"/>
              </a:spcBef>
            </a:pPr>
            <a:r>
              <a:rPr sz="2400" b="1" spc="-5" dirty="0">
                <a:latin typeface="Arial"/>
                <a:cs typeface="Arial"/>
              </a:rPr>
              <a:t>Solución.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Arial"/>
              <a:cs typeface="Arial"/>
            </a:endParaRPr>
          </a:p>
          <a:p>
            <a:pPr marL="101600" marR="68580">
              <a:lnSpc>
                <a:spcPts val="2300"/>
              </a:lnSpc>
              <a:spcBef>
                <a:spcPts val="5"/>
              </a:spcBef>
              <a:tabLst>
                <a:tab pos="552450" algn="l"/>
                <a:tab pos="1887220" algn="l"/>
                <a:tab pos="3222625" algn="l"/>
                <a:tab pos="3894454" algn="l"/>
                <a:tab pos="4464685" algn="l"/>
                <a:tab pos="5748020" algn="l"/>
                <a:tab pos="7708265" algn="l"/>
              </a:tabLst>
            </a:pP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5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unto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erso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s	enteros,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entific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mos</a:t>
            </a:r>
            <a:r>
              <a:rPr sz="2400" dirty="0">
                <a:latin typeface="Arial MT"/>
                <a:cs typeface="Arial MT"/>
              </a:rPr>
              <a:t>	la  </a:t>
            </a:r>
            <a:r>
              <a:rPr sz="2400" spc="-5" dirty="0">
                <a:latin typeface="Arial MT"/>
                <a:cs typeface="Arial MT"/>
              </a:rPr>
              <a:t>función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proposicional</a:t>
            </a:r>
            <a:endParaRPr sz="2400">
              <a:latin typeface="Arial MT"/>
              <a:cs typeface="Arial MT"/>
            </a:endParaRPr>
          </a:p>
          <a:p>
            <a:pPr marL="24130" algn="ctr">
              <a:lnSpc>
                <a:spcPts val="2330"/>
              </a:lnSpc>
              <a:tabLst>
                <a:tab pos="323850" algn="l"/>
                <a:tab pos="630555" algn="l"/>
                <a:tab pos="1230630" algn="l"/>
              </a:tabLst>
            </a:pPr>
            <a:r>
              <a:rPr sz="2400" dirty="0">
                <a:latin typeface="Cambria Math"/>
                <a:cs typeface="Cambria Math"/>
              </a:rPr>
              <a:t>𝑝	𝑛	: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"𝑛	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par”</a:t>
            </a:r>
            <a:endParaRPr sz="2400">
              <a:latin typeface="Arial MT"/>
              <a:cs typeface="Arial MT"/>
            </a:endParaRPr>
          </a:p>
          <a:p>
            <a:pPr marL="24130" algn="ctr">
              <a:lnSpc>
                <a:spcPct val="100000"/>
              </a:lnSpc>
              <a:spcBef>
                <a:spcPts val="1730"/>
              </a:spcBef>
              <a:tabLst>
                <a:tab pos="322580" algn="l"/>
                <a:tab pos="629285" algn="l"/>
                <a:tab pos="2458085" algn="l"/>
              </a:tabLst>
            </a:pPr>
            <a:r>
              <a:rPr sz="2400" dirty="0">
                <a:latin typeface="Cambria Math"/>
                <a:cs typeface="Cambria Math"/>
              </a:rPr>
              <a:t>𝑞	𝑛	: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"𝑛</a:t>
            </a:r>
            <a:r>
              <a:rPr sz="2625" spc="37" baseline="28571" dirty="0">
                <a:latin typeface="Cambria Math"/>
                <a:cs typeface="Cambria Math"/>
              </a:rPr>
              <a:t>2</a:t>
            </a:r>
            <a:r>
              <a:rPr sz="2625" spc="345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19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Arial MT"/>
                <a:cs typeface="Arial MT"/>
              </a:rPr>
              <a:t>es	primo”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 MT"/>
              <a:cs typeface="Arial MT"/>
            </a:endParaRPr>
          </a:p>
          <a:p>
            <a:pPr marL="767715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Luego</a:t>
            </a:r>
            <a:endParaRPr sz="2400">
              <a:latin typeface="Arial MT"/>
              <a:cs typeface="Arial MT"/>
            </a:endParaRPr>
          </a:p>
          <a:p>
            <a:pPr marL="2788285">
              <a:lnSpc>
                <a:spcPct val="100000"/>
              </a:lnSpc>
              <a:spcBef>
                <a:spcPts val="1730"/>
              </a:spcBef>
              <a:tabLst>
                <a:tab pos="3309620" algn="l"/>
              </a:tabLst>
            </a:pPr>
            <a:r>
              <a:rPr sz="2400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	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ℤ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Arial MT"/>
                <a:cs typeface="Arial MT"/>
              </a:rPr>
              <a:t>[</a:t>
            </a:r>
            <a:r>
              <a:rPr sz="2400" spc="10" dirty="0">
                <a:latin typeface="Cambria Math"/>
                <a:cs typeface="Cambria Math"/>
              </a:rPr>
              <a:t>𝑝(𝑛)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𝑞(𝑛)</a:t>
            </a:r>
            <a:r>
              <a:rPr sz="2400" spc="20" dirty="0">
                <a:latin typeface="Arial MT"/>
                <a:cs typeface="Arial MT"/>
              </a:rPr>
              <a:t>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1755648"/>
            <a:ext cx="1801368" cy="1592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97273" y="827278"/>
            <a:ext cx="349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Tú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saliste ayer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tu</a:t>
            </a:r>
            <a:r>
              <a:rPr sz="2400" spc="-5" dirty="0">
                <a:latin typeface="Arial MT"/>
                <a:cs typeface="Arial MT"/>
              </a:rPr>
              <a:t> casa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8627" y="4187952"/>
            <a:ext cx="2926079" cy="18333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2547" y="4221479"/>
            <a:ext cx="2598420" cy="1943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49573" y="2680585"/>
            <a:ext cx="4408170" cy="11531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53490" algn="ctr">
              <a:lnSpc>
                <a:spcPct val="100000"/>
              </a:lnSpc>
              <a:spcBef>
                <a:spcPts val="434"/>
              </a:spcBef>
            </a:pPr>
            <a:r>
              <a:rPr sz="2200" spc="-10" dirty="0">
                <a:solidFill>
                  <a:srgbClr val="7B4A3A"/>
                </a:solidFill>
                <a:latin typeface="Trebuchet MS"/>
                <a:cs typeface="Trebuchet MS"/>
              </a:rPr>
              <a:t>¿Cual </a:t>
            </a:r>
            <a:r>
              <a:rPr sz="2200" spc="-5" dirty="0">
                <a:solidFill>
                  <a:srgbClr val="7B4A3A"/>
                </a:solidFill>
                <a:latin typeface="Trebuchet MS"/>
                <a:cs typeface="Trebuchet MS"/>
              </a:rPr>
              <a:t>es</a:t>
            </a:r>
            <a:r>
              <a:rPr sz="2200" spc="-15" dirty="0">
                <a:solidFill>
                  <a:srgbClr val="7B4A3A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7B4A3A"/>
                </a:solidFill>
                <a:latin typeface="Trebuchet MS"/>
                <a:cs typeface="Trebuchet MS"/>
              </a:rPr>
              <a:t>tú</a:t>
            </a:r>
            <a:r>
              <a:rPr sz="2200" spc="-10" dirty="0">
                <a:solidFill>
                  <a:srgbClr val="7B4A3A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7B4A3A"/>
                </a:solidFill>
                <a:latin typeface="Trebuchet MS"/>
                <a:cs typeface="Trebuchet MS"/>
              </a:rPr>
              <a:t>respuesta?</a:t>
            </a:r>
            <a:endParaRPr sz="2200">
              <a:latin typeface="Trebuchet MS"/>
              <a:cs typeface="Trebuchet MS"/>
            </a:endParaRPr>
          </a:p>
          <a:p>
            <a:pPr marL="1252220" algn="ctr">
              <a:lnSpc>
                <a:spcPct val="100000"/>
              </a:lnSpc>
              <a:spcBef>
                <a:spcPts val="335"/>
              </a:spcBef>
            </a:pPr>
            <a:r>
              <a:rPr sz="2200" spc="-15" dirty="0">
                <a:solidFill>
                  <a:srgbClr val="7B4A3A"/>
                </a:solidFill>
                <a:latin typeface="Trebuchet MS"/>
                <a:cs typeface="Trebuchet MS"/>
              </a:rPr>
              <a:t>Responde</a:t>
            </a:r>
            <a:r>
              <a:rPr sz="2200" spc="-45" dirty="0">
                <a:solidFill>
                  <a:srgbClr val="7B4A3A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7B4A3A"/>
                </a:solidFill>
                <a:latin typeface="Trebuchet MS"/>
                <a:cs typeface="Trebuchet MS"/>
              </a:rPr>
              <a:t>los</a:t>
            </a:r>
            <a:r>
              <a:rPr sz="2200" spc="-25" dirty="0">
                <a:solidFill>
                  <a:srgbClr val="7B4A3A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7B4A3A"/>
                </a:solidFill>
                <a:latin typeface="Trebuchet MS"/>
                <a:cs typeface="Trebuchet MS"/>
              </a:rPr>
              <a:t>estudiantes</a:t>
            </a:r>
            <a:endParaRPr sz="2200">
              <a:latin typeface="Trebuchet MS"/>
              <a:cs typeface="Trebuchet MS"/>
            </a:endParaRPr>
          </a:p>
          <a:p>
            <a:pPr marR="2984500" algn="ctr">
              <a:lnSpc>
                <a:spcPct val="100000"/>
              </a:lnSpc>
              <a:spcBef>
                <a:spcPts val="45"/>
              </a:spcBef>
            </a:pPr>
            <a:r>
              <a:rPr sz="2400" spc="-25" dirty="0">
                <a:solidFill>
                  <a:srgbClr val="7B4A3A"/>
                </a:solidFill>
                <a:latin typeface="Trebuchet MS"/>
                <a:cs typeface="Trebuchet MS"/>
              </a:rPr>
              <a:t>Verdadero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4591" y="3453765"/>
            <a:ext cx="72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B4A3A"/>
                </a:solidFill>
                <a:latin typeface="Trebuchet MS"/>
                <a:cs typeface="Trebuchet MS"/>
              </a:rPr>
              <a:t>Falso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706" y="816355"/>
            <a:ext cx="183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B4A3A"/>
                </a:solidFill>
                <a:latin typeface="Arial"/>
                <a:cs typeface="Arial"/>
              </a:rPr>
              <a:t>Enunciamos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36416" y="235965"/>
            <a:ext cx="337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Situación</a:t>
            </a:r>
            <a:r>
              <a:rPr sz="2400" spc="-60" dirty="0"/>
              <a:t> </a:t>
            </a:r>
            <a:r>
              <a:rPr sz="2400" spc="-5" dirty="0"/>
              <a:t>problemática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362958" y="6141211"/>
            <a:ext cx="394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Descubrimos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tema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tratar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451" y="244221"/>
            <a:ext cx="6664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8575" algn="l"/>
              </a:tabLst>
            </a:pPr>
            <a:r>
              <a:rPr sz="2400" dirty="0">
                <a:solidFill>
                  <a:srgbClr val="404040"/>
                </a:solidFill>
              </a:rPr>
              <a:t>Ejemplo:</a:t>
            </a:r>
            <a:r>
              <a:rPr sz="2400" spc="-10" dirty="0">
                <a:solidFill>
                  <a:srgbClr val="404040"/>
                </a:solidFill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Escribe	simbólicamente</a:t>
            </a:r>
            <a:r>
              <a:rPr sz="2400" b="0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la</a:t>
            </a:r>
            <a:r>
              <a:rPr sz="24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proposición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7462" y="892959"/>
            <a:ext cx="180932" cy="1732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8451" y="719709"/>
            <a:ext cx="492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700" algn="l"/>
                <a:tab pos="3994785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s: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“ </a:t>
            </a:r>
            <a:r>
              <a:rPr sz="2400" spc="-5" dirty="0">
                <a:latin typeface="Arial MT"/>
                <a:cs typeface="Arial MT"/>
              </a:rPr>
              <a:t>Existe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número	real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𝑥	</a:t>
            </a:r>
            <a:r>
              <a:rPr sz="2400" spc="-5" dirty="0">
                <a:latin typeface="Arial MT"/>
                <a:cs typeface="Arial MT"/>
              </a:rPr>
              <a:t>tal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5200" y="941069"/>
            <a:ext cx="784860" cy="20320"/>
          </a:xfrm>
          <a:custGeom>
            <a:avLst/>
            <a:gdLst/>
            <a:ahLst/>
            <a:cxnLst/>
            <a:rect l="l" t="t" r="r" b="b"/>
            <a:pathLst>
              <a:path w="784859" h="20319">
                <a:moveTo>
                  <a:pt x="784859" y="0"/>
                </a:moveTo>
                <a:lnTo>
                  <a:pt x="0" y="0"/>
                </a:lnTo>
                <a:lnTo>
                  <a:pt x="0" y="19812"/>
                </a:lnTo>
                <a:lnTo>
                  <a:pt x="784859" y="19812"/>
                </a:lnTo>
                <a:lnTo>
                  <a:pt x="78485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0950" y="541401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4835" algn="l"/>
              </a:tabLst>
            </a:pPr>
            <a:r>
              <a:rPr sz="1750" spc="100" dirty="0">
                <a:solidFill>
                  <a:srgbClr val="404040"/>
                </a:solidFill>
                <a:latin typeface="Cambria Math"/>
                <a:cs typeface="Cambria Math"/>
              </a:rPr>
              <a:t>𝑥	</a:t>
            </a:r>
            <a:r>
              <a:rPr sz="3600" baseline="-32407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3600" spc="97" baseline="-32407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50" spc="4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4758" y="1024889"/>
            <a:ext cx="696595" cy="206375"/>
          </a:xfrm>
          <a:custGeom>
            <a:avLst/>
            <a:gdLst/>
            <a:ahLst/>
            <a:cxnLst/>
            <a:rect l="l" t="t" r="r" b="b"/>
            <a:pathLst>
              <a:path w="696595" h="206375">
                <a:moveTo>
                  <a:pt x="630682" y="0"/>
                </a:moveTo>
                <a:lnTo>
                  <a:pt x="627761" y="8255"/>
                </a:lnTo>
                <a:lnTo>
                  <a:pt x="639691" y="13446"/>
                </a:lnTo>
                <a:lnTo>
                  <a:pt x="649954" y="20637"/>
                </a:lnTo>
                <a:lnTo>
                  <a:pt x="670794" y="53903"/>
                </a:lnTo>
                <a:lnTo>
                  <a:pt x="677544" y="101981"/>
                </a:lnTo>
                <a:lnTo>
                  <a:pt x="676782" y="120122"/>
                </a:lnTo>
                <a:lnTo>
                  <a:pt x="665352" y="164592"/>
                </a:lnTo>
                <a:lnTo>
                  <a:pt x="628014" y="197738"/>
                </a:lnTo>
                <a:lnTo>
                  <a:pt x="630682" y="205994"/>
                </a:lnTo>
                <a:lnTo>
                  <a:pt x="670044" y="182651"/>
                </a:lnTo>
                <a:lnTo>
                  <a:pt x="692134" y="139477"/>
                </a:lnTo>
                <a:lnTo>
                  <a:pt x="696340" y="102997"/>
                </a:lnTo>
                <a:lnTo>
                  <a:pt x="695291" y="84163"/>
                </a:lnTo>
                <a:lnTo>
                  <a:pt x="679449" y="36068"/>
                </a:lnTo>
                <a:lnTo>
                  <a:pt x="645588" y="5332"/>
                </a:lnTo>
                <a:lnTo>
                  <a:pt x="630682" y="0"/>
                </a:lnTo>
                <a:close/>
              </a:path>
              <a:path w="696595" h="206375">
                <a:moveTo>
                  <a:pt x="65786" y="0"/>
                </a:moveTo>
                <a:lnTo>
                  <a:pt x="26423" y="23377"/>
                </a:lnTo>
                <a:lnTo>
                  <a:pt x="4270" y="66722"/>
                </a:lnTo>
                <a:lnTo>
                  <a:pt x="0" y="102997"/>
                </a:lnTo>
                <a:lnTo>
                  <a:pt x="1069" y="121975"/>
                </a:lnTo>
                <a:lnTo>
                  <a:pt x="17017" y="170052"/>
                </a:lnTo>
                <a:lnTo>
                  <a:pt x="50807" y="200610"/>
                </a:lnTo>
                <a:lnTo>
                  <a:pt x="65786" y="205994"/>
                </a:lnTo>
                <a:lnTo>
                  <a:pt x="68325" y="197738"/>
                </a:lnTo>
                <a:lnTo>
                  <a:pt x="56636" y="192524"/>
                </a:lnTo>
                <a:lnTo>
                  <a:pt x="46529" y="185261"/>
                </a:lnTo>
                <a:lnTo>
                  <a:pt x="25707" y="151451"/>
                </a:lnTo>
                <a:lnTo>
                  <a:pt x="18795" y="101981"/>
                </a:lnTo>
                <a:lnTo>
                  <a:pt x="19559" y="84383"/>
                </a:lnTo>
                <a:lnTo>
                  <a:pt x="31114" y="41021"/>
                </a:lnTo>
                <a:lnTo>
                  <a:pt x="68706" y="8255"/>
                </a:lnTo>
                <a:lnTo>
                  <a:pt x="6578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0826" y="955929"/>
            <a:ext cx="6273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7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2175" spc="112" baseline="21072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750" spc="75" dirty="0">
                <a:solidFill>
                  <a:srgbClr val="404040"/>
                </a:solidFill>
                <a:latin typeface="Cambria Math"/>
                <a:cs typeface="Cambria Math"/>
              </a:rPr>
              <a:t>+1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6300" y="941069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19">
                <a:moveTo>
                  <a:pt x="128016" y="0"/>
                </a:moveTo>
                <a:lnTo>
                  <a:pt x="0" y="0"/>
                </a:lnTo>
                <a:lnTo>
                  <a:pt x="0" y="19812"/>
                </a:lnTo>
                <a:lnTo>
                  <a:pt x="128016" y="19812"/>
                </a:lnTo>
                <a:lnTo>
                  <a:pt x="12801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14361" y="95592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404040"/>
                </a:solidFill>
                <a:latin typeface="Cambria Math"/>
                <a:cs typeface="Cambria Math"/>
              </a:rPr>
              <a:t>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451" y="1655826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Solución.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383" y="2279980"/>
            <a:ext cx="4656455" cy="59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615950" algn="l"/>
                <a:tab pos="2027555" algn="l"/>
                <a:tab pos="3440429" algn="l"/>
                <a:tab pos="4246880" algn="l"/>
              </a:tabLst>
            </a:pPr>
            <a:r>
              <a:rPr sz="2200" spc="-5" dirty="0">
                <a:latin typeface="Arial MT"/>
                <a:cs typeface="Arial MT"/>
              </a:rPr>
              <a:t>El	conjunto	universo	son	los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245"/>
              </a:lnSpc>
            </a:pPr>
            <a:r>
              <a:rPr sz="2200" spc="-5" dirty="0">
                <a:latin typeface="Arial MT"/>
                <a:cs typeface="Arial MT"/>
              </a:rPr>
              <a:t>identificamos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función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proposicional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3921" y="2279980"/>
            <a:ext cx="1113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núm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spc="5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8928" y="2279980"/>
            <a:ext cx="864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reales,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5626" y="3307334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5">
                <a:moveTo>
                  <a:pt x="257048" y="0"/>
                </a:moveTo>
                <a:lnTo>
                  <a:pt x="253364" y="10413"/>
                </a:lnTo>
                <a:lnTo>
                  <a:pt x="268321" y="16910"/>
                </a:lnTo>
                <a:lnTo>
                  <a:pt x="281193" y="25907"/>
                </a:lnTo>
                <a:lnTo>
                  <a:pt x="307403" y="67524"/>
                </a:lnTo>
                <a:lnTo>
                  <a:pt x="315023" y="105814"/>
                </a:lnTo>
                <a:lnTo>
                  <a:pt x="315975" y="127888"/>
                </a:lnTo>
                <a:lnTo>
                  <a:pt x="315003" y="150653"/>
                </a:lnTo>
                <a:lnTo>
                  <a:pt x="307296" y="189896"/>
                </a:lnTo>
                <a:lnTo>
                  <a:pt x="281289" y="232219"/>
                </a:lnTo>
                <a:lnTo>
                  <a:pt x="253873" y="247776"/>
                </a:lnTo>
                <a:lnTo>
                  <a:pt x="257048" y="258317"/>
                </a:lnTo>
                <a:lnTo>
                  <a:pt x="292322" y="241760"/>
                </a:lnTo>
                <a:lnTo>
                  <a:pt x="318262" y="213105"/>
                </a:lnTo>
                <a:lnTo>
                  <a:pt x="334152" y="174799"/>
                </a:lnTo>
                <a:lnTo>
                  <a:pt x="339471" y="129158"/>
                </a:lnTo>
                <a:lnTo>
                  <a:pt x="338137" y="105487"/>
                </a:lnTo>
                <a:lnTo>
                  <a:pt x="327469" y="63525"/>
                </a:lnTo>
                <a:lnTo>
                  <a:pt x="306322" y="29378"/>
                </a:lnTo>
                <a:lnTo>
                  <a:pt x="275790" y="6760"/>
                </a:lnTo>
                <a:lnTo>
                  <a:pt x="257048" y="0"/>
                </a:lnTo>
                <a:close/>
              </a:path>
              <a:path w="339725" h="258445">
                <a:moveTo>
                  <a:pt x="82296" y="0"/>
                </a:moveTo>
                <a:lnTo>
                  <a:pt x="47196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8"/>
                </a:lnTo>
                <a:lnTo>
                  <a:pt x="1313" y="152902"/>
                </a:lnTo>
                <a:lnTo>
                  <a:pt x="11894" y="194863"/>
                </a:lnTo>
                <a:lnTo>
                  <a:pt x="33021" y="228939"/>
                </a:lnTo>
                <a:lnTo>
                  <a:pt x="82296" y="258317"/>
                </a:lnTo>
                <a:lnTo>
                  <a:pt x="85598" y="247776"/>
                </a:lnTo>
                <a:lnTo>
                  <a:pt x="70883" y="241272"/>
                </a:lnTo>
                <a:lnTo>
                  <a:pt x="58181" y="232219"/>
                </a:lnTo>
                <a:lnTo>
                  <a:pt x="32121" y="189896"/>
                </a:lnTo>
                <a:lnTo>
                  <a:pt x="24449" y="150653"/>
                </a:lnTo>
                <a:lnTo>
                  <a:pt x="23495" y="127888"/>
                </a:lnTo>
                <a:lnTo>
                  <a:pt x="24449" y="105814"/>
                </a:lnTo>
                <a:lnTo>
                  <a:pt x="32121" y="67524"/>
                </a:lnTo>
                <a:lnTo>
                  <a:pt x="58277" y="25908"/>
                </a:lnTo>
                <a:lnTo>
                  <a:pt x="85978" y="10413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0130" y="3426333"/>
            <a:ext cx="1073150" cy="18415"/>
          </a:xfrm>
          <a:custGeom>
            <a:avLst/>
            <a:gdLst/>
            <a:ahLst/>
            <a:cxnLst/>
            <a:rect l="l" t="t" r="r" b="b"/>
            <a:pathLst>
              <a:path w="1073150" h="18414">
                <a:moveTo>
                  <a:pt x="1072896" y="0"/>
                </a:moveTo>
                <a:lnTo>
                  <a:pt x="0" y="0"/>
                </a:lnTo>
                <a:lnTo>
                  <a:pt x="0" y="18287"/>
                </a:lnTo>
                <a:lnTo>
                  <a:pt x="1072896" y="18287"/>
                </a:lnTo>
                <a:lnTo>
                  <a:pt x="1072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4641" y="3493261"/>
            <a:ext cx="963294" cy="258445"/>
          </a:xfrm>
          <a:custGeom>
            <a:avLst/>
            <a:gdLst/>
            <a:ahLst/>
            <a:cxnLst/>
            <a:rect l="l" t="t" r="r" b="b"/>
            <a:pathLst>
              <a:path w="963295" h="258445">
                <a:moveTo>
                  <a:pt x="880363" y="0"/>
                </a:moveTo>
                <a:lnTo>
                  <a:pt x="876681" y="10413"/>
                </a:lnTo>
                <a:lnTo>
                  <a:pt x="891637" y="16910"/>
                </a:lnTo>
                <a:lnTo>
                  <a:pt x="904509" y="25908"/>
                </a:lnTo>
                <a:lnTo>
                  <a:pt x="930719" y="67524"/>
                </a:lnTo>
                <a:lnTo>
                  <a:pt x="938339" y="105814"/>
                </a:lnTo>
                <a:lnTo>
                  <a:pt x="939292" y="127888"/>
                </a:lnTo>
                <a:lnTo>
                  <a:pt x="938319" y="150653"/>
                </a:lnTo>
                <a:lnTo>
                  <a:pt x="930612" y="189896"/>
                </a:lnTo>
                <a:lnTo>
                  <a:pt x="904605" y="232219"/>
                </a:lnTo>
                <a:lnTo>
                  <a:pt x="877188" y="247776"/>
                </a:lnTo>
                <a:lnTo>
                  <a:pt x="880363" y="258318"/>
                </a:lnTo>
                <a:lnTo>
                  <a:pt x="915638" y="241760"/>
                </a:lnTo>
                <a:lnTo>
                  <a:pt x="941578" y="213106"/>
                </a:lnTo>
                <a:lnTo>
                  <a:pt x="957468" y="174799"/>
                </a:lnTo>
                <a:lnTo>
                  <a:pt x="962787" y="129158"/>
                </a:lnTo>
                <a:lnTo>
                  <a:pt x="961453" y="105487"/>
                </a:lnTo>
                <a:lnTo>
                  <a:pt x="950785" y="63525"/>
                </a:lnTo>
                <a:lnTo>
                  <a:pt x="929638" y="29378"/>
                </a:lnTo>
                <a:lnTo>
                  <a:pt x="899106" y="6760"/>
                </a:lnTo>
                <a:lnTo>
                  <a:pt x="880363" y="0"/>
                </a:lnTo>
                <a:close/>
              </a:path>
              <a:path w="963295" h="258445">
                <a:moveTo>
                  <a:pt x="82296" y="0"/>
                </a:moveTo>
                <a:lnTo>
                  <a:pt x="47196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8"/>
                </a:lnTo>
                <a:lnTo>
                  <a:pt x="1313" y="152902"/>
                </a:lnTo>
                <a:lnTo>
                  <a:pt x="11894" y="194863"/>
                </a:lnTo>
                <a:lnTo>
                  <a:pt x="33021" y="228939"/>
                </a:lnTo>
                <a:lnTo>
                  <a:pt x="82296" y="258318"/>
                </a:lnTo>
                <a:lnTo>
                  <a:pt x="85598" y="247776"/>
                </a:lnTo>
                <a:lnTo>
                  <a:pt x="70883" y="241272"/>
                </a:lnTo>
                <a:lnTo>
                  <a:pt x="58181" y="232219"/>
                </a:lnTo>
                <a:lnTo>
                  <a:pt x="32121" y="189896"/>
                </a:lnTo>
                <a:lnTo>
                  <a:pt x="24449" y="150653"/>
                </a:lnTo>
                <a:lnTo>
                  <a:pt x="23495" y="127888"/>
                </a:lnTo>
                <a:lnTo>
                  <a:pt x="24449" y="105814"/>
                </a:lnTo>
                <a:lnTo>
                  <a:pt x="32121" y="67524"/>
                </a:lnTo>
                <a:lnTo>
                  <a:pt x="58277" y="25908"/>
                </a:lnTo>
                <a:lnTo>
                  <a:pt x="85979" y="10413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7263" y="3426333"/>
            <a:ext cx="154305" cy="18415"/>
          </a:xfrm>
          <a:custGeom>
            <a:avLst/>
            <a:gdLst/>
            <a:ahLst/>
            <a:cxnLst/>
            <a:rect l="l" t="t" r="r" b="b"/>
            <a:pathLst>
              <a:path w="154304" h="18414">
                <a:moveTo>
                  <a:pt x="153924" y="0"/>
                </a:moveTo>
                <a:lnTo>
                  <a:pt x="0" y="0"/>
                </a:lnTo>
                <a:lnTo>
                  <a:pt x="0" y="18287"/>
                </a:lnTo>
                <a:lnTo>
                  <a:pt x="153924" y="18287"/>
                </a:lnTo>
                <a:lnTo>
                  <a:pt x="153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2608" y="4822156"/>
            <a:ext cx="227628" cy="1909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2399" y="4782736"/>
            <a:ext cx="155240" cy="22732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835458" y="4692396"/>
            <a:ext cx="1543685" cy="531495"/>
            <a:chOff x="4835458" y="4692396"/>
            <a:chExt cx="1543685" cy="53149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458" y="4841641"/>
              <a:ext cx="173348" cy="1687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100" y="4759439"/>
              <a:ext cx="403110" cy="3436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1704" y="4724412"/>
              <a:ext cx="467118" cy="3924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6504" y="4754880"/>
              <a:ext cx="339102" cy="3543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4227" y="4692396"/>
              <a:ext cx="445770" cy="53111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7775" y="4796040"/>
              <a:ext cx="346697" cy="2964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2932" y="4692396"/>
              <a:ext cx="445770" cy="53111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91741" y="3012186"/>
            <a:ext cx="4742815" cy="204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3845" algn="r">
              <a:lnSpc>
                <a:spcPts val="2155"/>
              </a:lnSpc>
              <a:spcBef>
                <a:spcPts val="95"/>
              </a:spcBef>
              <a:tabLst>
                <a:tab pos="979805" algn="l"/>
              </a:tabLst>
            </a:pPr>
            <a:r>
              <a:rPr sz="2200" spc="-5" dirty="0">
                <a:latin typeface="Cambria Math"/>
                <a:cs typeface="Cambria Math"/>
              </a:rPr>
              <a:t>𝑥	2</a:t>
            </a:r>
            <a:endParaRPr sz="2200">
              <a:latin typeface="Cambria Math"/>
              <a:cs typeface="Cambria Math"/>
            </a:endParaRPr>
          </a:p>
          <a:p>
            <a:pPr marL="2233295">
              <a:lnSpc>
                <a:spcPts val="2155"/>
              </a:lnSpc>
              <a:tabLst>
                <a:tab pos="2974340" algn="l"/>
                <a:tab pos="4010660" algn="l"/>
              </a:tabLst>
            </a:pPr>
            <a:r>
              <a:rPr sz="2200" spc="-5" dirty="0">
                <a:latin typeface="Cambria Math"/>
                <a:cs typeface="Cambria Math"/>
              </a:rPr>
              <a:t>𝑡</a:t>
            </a:r>
            <a:r>
              <a:rPr sz="2200" spc="47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</a:t>
            </a:r>
            <a:r>
              <a:rPr sz="2200" spc="50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:	</a:t>
            </a:r>
            <a:r>
              <a:rPr sz="3300" spc="112" baseline="-36616" dirty="0">
                <a:latin typeface="Cambria Math"/>
                <a:cs typeface="Cambria Math"/>
              </a:rPr>
              <a:t>𝑥</a:t>
            </a:r>
            <a:r>
              <a:rPr sz="2400" spc="112" baseline="-27777" dirty="0">
                <a:latin typeface="Cambria Math"/>
                <a:cs typeface="Cambria Math"/>
              </a:rPr>
              <a:t>2</a:t>
            </a:r>
            <a:r>
              <a:rPr sz="2400" spc="352" baseline="-27777" dirty="0">
                <a:latin typeface="Cambria Math"/>
                <a:cs typeface="Cambria Math"/>
              </a:rPr>
              <a:t> </a:t>
            </a:r>
            <a:r>
              <a:rPr sz="3300" spc="-7" baseline="-36616" dirty="0">
                <a:latin typeface="Cambria Math"/>
                <a:cs typeface="Cambria Math"/>
              </a:rPr>
              <a:t>+</a:t>
            </a:r>
            <a:r>
              <a:rPr sz="3300" baseline="-36616" dirty="0">
                <a:latin typeface="Cambria Math"/>
                <a:cs typeface="Cambria Math"/>
              </a:rPr>
              <a:t> </a:t>
            </a:r>
            <a:r>
              <a:rPr sz="3300" spc="-7" baseline="-36616" dirty="0">
                <a:latin typeface="Cambria Math"/>
                <a:cs typeface="Cambria Math"/>
              </a:rPr>
              <a:t>1	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3300" spc="-7" baseline="-36616" dirty="0">
                <a:latin typeface="Cambria Math"/>
                <a:cs typeface="Cambria Math"/>
              </a:rPr>
              <a:t>5</a:t>
            </a:r>
            <a:endParaRPr sz="3300" baseline="-36616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>
              <a:latin typeface="Cambria Math"/>
              <a:cs typeface="Cambria Math"/>
            </a:endParaRPr>
          </a:p>
          <a:p>
            <a:pPr marL="38100">
              <a:lnSpc>
                <a:spcPts val="2750"/>
              </a:lnSpc>
            </a:pPr>
            <a:r>
              <a:rPr sz="2400" spc="-10" dirty="0">
                <a:latin typeface="Arial MT"/>
                <a:cs typeface="Arial MT"/>
              </a:rPr>
              <a:t>Luego</a:t>
            </a:r>
            <a:endParaRPr sz="2400">
              <a:latin typeface="Arial MT"/>
              <a:cs typeface="Arial MT"/>
            </a:endParaRPr>
          </a:p>
          <a:p>
            <a:pPr marL="2590800">
              <a:lnSpc>
                <a:spcPts val="2750"/>
              </a:lnSpc>
              <a:tabLst>
                <a:tab pos="3079750" algn="l"/>
              </a:tabLst>
            </a:pPr>
            <a:r>
              <a:rPr sz="2400" dirty="0">
                <a:latin typeface="Arial MT"/>
                <a:cs typeface="Arial MT"/>
              </a:rPr>
              <a:t>s:	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ℝ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𝑡(𝑥)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9020" algn="l"/>
              </a:tabLst>
            </a:pPr>
            <a:r>
              <a:rPr dirty="0"/>
              <a:t>Negación</a:t>
            </a:r>
            <a:r>
              <a:rPr spc="35" dirty="0"/>
              <a:t> </a:t>
            </a:r>
            <a:r>
              <a:rPr spc="-5" dirty="0"/>
              <a:t>del</a:t>
            </a:r>
            <a:r>
              <a:rPr spc="20" dirty="0"/>
              <a:t> </a:t>
            </a:r>
            <a:r>
              <a:rPr spc="-5" dirty="0"/>
              <a:t>cuantificador	universal: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189" y="639956"/>
            <a:ext cx="657733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90"/>
              </a:spcBef>
              <a:tabLst>
                <a:tab pos="2394585" algn="l"/>
                <a:tab pos="4363720" algn="l"/>
                <a:tab pos="4630420" algn="l"/>
              </a:tabLst>
            </a:pPr>
            <a:r>
              <a:rPr sz="2000" dirty="0">
                <a:latin typeface="Arial MT"/>
                <a:cs typeface="Arial MT"/>
              </a:rPr>
              <a:t>La negación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2000" spc="-5" dirty="0">
                <a:latin typeface="Arial MT"/>
                <a:cs typeface="Arial MT"/>
              </a:rPr>
              <a:t>x	</a:t>
            </a:r>
            <a:r>
              <a:rPr sz="2000" dirty="0">
                <a:latin typeface="Arial MT"/>
                <a:cs typeface="Arial MT"/>
              </a:rPr>
              <a:t>p(x)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“Para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todo	x	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satisface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p(x)”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 MT"/>
                <a:cs typeface="Arial MT"/>
              </a:rPr>
              <a:t>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1752" y="1392428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verifique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p(x)”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460" y="1337941"/>
            <a:ext cx="3941445" cy="10128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98245" algn="l"/>
                <a:tab pos="1451610" algn="l"/>
              </a:tabLst>
            </a:pPr>
            <a:r>
              <a:rPr sz="1800" dirty="0">
                <a:latin typeface="Arial MT"/>
                <a:cs typeface="Arial MT"/>
              </a:rPr>
              <a:t>~[</a:t>
            </a:r>
            <a:r>
              <a:rPr sz="1800" dirty="0">
                <a:latin typeface="Symbol"/>
                <a:cs typeface="Symbol"/>
              </a:rPr>
              <a:t>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p(x)]	</a:t>
            </a:r>
            <a:r>
              <a:rPr sz="1800" dirty="0">
                <a:latin typeface="Symbol"/>
                <a:cs typeface="Symbol"/>
              </a:rPr>
              <a:t>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 MT"/>
                <a:cs typeface="Arial MT"/>
              </a:rPr>
              <a:t>“NO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cierto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todo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  <a:p>
            <a:pPr marL="78803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Symbol"/>
                <a:cs typeface="Symbol"/>
              </a:rPr>
              <a:t>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“Algún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satisface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~p(x)”</a:t>
            </a:r>
            <a:endParaRPr sz="18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Symbol"/>
                <a:cs typeface="Symbol"/>
              </a:rPr>
              <a:t>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</a:t>
            </a:r>
            <a:r>
              <a:rPr sz="1800" spc="-5" dirty="0">
                <a:latin typeface="Arial MT"/>
                <a:cs typeface="Arial MT"/>
              </a:rPr>
              <a:t>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~p(x)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4862830" algn="l"/>
              </a:tabLst>
            </a:pPr>
            <a:r>
              <a:rPr dirty="0"/>
              <a:t>Negación</a:t>
            </a:r>
            <a:r>
              <a:rPr spc="35" dirty="0"/>
              <a:t> </a:t>
            </a:r>
            <a:r>
              <a:rPr spc="-5" dirty="0"/>
              <a:t>del</a:t>
            </a:r>
            <a:r>
              <a:rPr spc="5" dirty="0"/>
              <a:t> </a:t>
            </a:r>
            <a:r>
              <a:rPr dirty="0"/>
              <a:t>cuantificador	</a:t>
            </a:r>
            <a:r>
              <a:rPr spc="-5" dirty="0"/>
              <a:t>existencial</a:t>
            </a:r>
            <a:r>
              <a:rPr b="0" spc="-5" dirty="0">
                <a:latin typeface="Arial MT"/>
                <a:cs typeface="Arial MT"/>
              </a:rPr>
              <a:t>:</a:t>
            </a:r>
          </a:p>
          <a:p>
            <a:pPr marL="12700" marR="1240790">
              <a:lnSpc>
                <a:spcPct val="119500"/>
              </a:lnSpc>
              <a:spcBef>
                <a:spcPts val="50"/>
              </a:spcBef>
              <a:tabLst>
                <a:tab pos="1958975" algn="l"/>
                <a:tab pos="2365375" algn="l"/>
                <a:tab pos="3928110" algn="l"/>
                <a:tab pos="4194810" algn="l"/>
              </a:tabLst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La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negación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de	</a:t>
            </a:r>
            <a:r>
              <a:rPr sz="2000" b="0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x	p(x)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“Existe	x	que</a:t>
            </a:r>
            <a:r>
              <a:rPr sz="20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satisface</a:t>
            </a:r>
            <a:r>
              <a:rPr sz="2000" b="0" spc="-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p(x)” </a:t>
            </a:r>
            <a:r>
              <a:rPr sz="2000" b="0" spc="-5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es</a:t>
            </a:r>
            <a:endParaRPr sz="2000">
              <a:latin typeface="Arial MT"/>
              <a:cs typeface="Arial MT"/>
            </a:endParaRPr>
          </a:p>
          <a:p>
            <a:pPr marL="1059815">
              <a:lnSpc>
                <a:spcPct val="100000"/>
              </a:lnSpc>
              <a:spcBef>
                <a:spcPts val="490"/>
              </a:spcBef>
              <a:tabLst>
                <a:tab pos="1684655" algn="l"/>
              </a:tabLst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~[</a:t>
            </a:r>
            <a:r>
              <a:rPr sz="2000" b="0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x	p(x)]</a:t>
            </a:r>
            <a:r>
              <a:rPr sz="2000"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0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“No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es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cierto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que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exista</a:t>
            </a:r>
            <a:r>
              <a:rPr sz="20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x,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que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verifique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p(x)”</a:t>
            </a:r>
            <a:endParaRPr sz="2000">
              <a:latin typeface="Arial MT"/>
              <a:cs typeface="Arial MT"/>
            </a:endParaRPr>
          </a:p>
          <a:p>
            <a:pPr marL="1791335">
              <a:lnSpc>
                <a:spcPct val="100000"/>
              </a:lnSpc>
              <a:spcBef>
                <a:spcPts val="480"/>
              </a:spcBef>
            </a:pPr>
            <a:r>
              <a:rPr sz="2000" b="0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0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“Ningún</a:t>
            </a:r>
            <a:r>
              <a:rPr sz="20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satisface</a:t>
            </a:r>
            <a:r>
              <a:rPr sz="2000"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p(x)”</a:t>
            </a:r>
            <a:endParaRPr sz="2000">
              <a:latin typeface="Arial MT"/>
              <a:cs typeface="Arial MT"/>
            </a:endParaRPr>
          </a:p>
          <a:p>
            <a:pPr marL="1334135">
              <a:lnSpc>
                <a:spcPct val="100000"/>
              </a:lnSpc>
              <a:spcBef>
                <a:spcPts val="480"/>
              </a:spcBef>
            </a:pPr>
            <a:r>
              <a:rPr sz="2000" b="0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0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45" dirty="0">
                <a:solidFill>
                  <a:srgbClr val="000000"/>
                </a:solidFill>
                <a:latin typeface="Arial MT"/>
                <a:cs typeface="Arial MT"/>
              </a:rPr>
              <a:t>“Todo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satisface</a:t>
            </a:r>
            <a:r>
              <a:rPr sz="2000"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~p(x)”</a:t>
            </a:r>
            <a:endParaRPr sz="2000">
              <a:latin typeface="Arial MT"/>
              <a:cs typeface="Arial MT"/>
            </a:endParaRPr>
          </a:p>
          <a:p>
            <a:pPr marL="1334135">
              <a:lnSpc>
                <a:spcPct val="100000"/>
              </a:lnSpc>
              <a:spcBef>
                <a:spcPts val="480"/>
              </a:spcBef>
            </a:pPr>
            <a:r>
              <a:rPr sz="2000" b="0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~p(x)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508" y="2353055"/>
            <a:ext cx="1793875" cy="462280"/>
          </a:xfrm>
          <a:prstGeom prst="rect">
            <a:avLst/>
          </a:prstGeom>
          <a:solidFill>
            <a:srgbClr val="DDC0B6"/>
          </a:solidFill>
        </p:spPr>
        <p:txBody>
          <a:bodyPr vert="horz" wrap="square" lIns="0" tIns="381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300"/>
              </a:spcBef>
              <a:tabLst>
                <a:tab pos="963294" algn="l"/>
              </a:tabLst>
            </a:pPr>
            <a:r>
              <a:rPr sz="2400" dirty="0">
                <a:solidFill>
                  <a:srgbClr val="663300"/>
                </a:solidFill>
                <a:latin typeface="Symbol"/>
                <a:cs typeface="Symbol"/>
              </a:rPr>
              <a:t></a:t>
            </a:r>
            <a:r>
              <a:rPr sz="2400" b="1" dirty="0">
                <a:solidFill>
                  <a:srgbClr val="663300"/>
                </a:solidFill>
                <a:latin typeface="Arial"/>
                <a:cs typeface="Arial"/>
              </a:rPr>
              <a:t>x	~p(x)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2244" y="2418588"/>
            <a:ext cx="2026920" cy="462280"/>
          </a:xfrm>
          <a:prstGeom prst="rect">
            <a:avLst/>
          </a:prstGeom>
          <a:solidFill>
            <a:srgbClr val="DDC0B6"/>
          </a:solidFill>
        </p:spPr>
        <p:txBody>
          <a:bodyPr vert="horz" wrap="square" lIns="0" tIns="381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300"/>
              </a:spcBef>
              <a:tabLst>
                <a:tab pos="1290955" algn="l"/>
              </a:tabLst>
            </a:pPr>
            <a:r>
              <a:rPr sz="2400" b="1" dirty="0">
                <a:solidFill>
                  <a:srgbClr val="663300"/>
                </a:solidFill>
                <a:latin typeface="Arial"/>
                <a:cs typeface="Arial"/>
              </a:rPr>
              <a:t>~</a:t>
            </a:r>
            <a:r>
              <a:rPr sz="2400" b="1" spc="-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3300"/>
                </a:solidFill>
                <a:latin typeface="Arial MT"/>
                <a:cs typeface="Arial MT"/>
              </a:rPr>
              <a:t>[</a:t>
            </a:r>
            <a:r>
              <a:rPr sz="2400" dirty="0">
                <a:solidFill>
                  <a:srgbClr val="663300"/>
                </a:solidFill>
                <a:latin typeface="Symbol"/>
                <a:cs typeface="Symbol"/>
              </a:rPr>
              <a:t></a:t>
            </a:r>
            <a:r>
              <a:rPr sz="2400" spc="50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00"/>
                </a:solidFill>
                <a:latin typeface="Arial"/>
                <a:cs typeface="Arial"/>
              </a:rPr>
              <a:t>x	p(x)</a:t>
            </a:r>
            <a:r>
              <a:rPr sz="2400" spc="-5" dirty="0">
                <a:solidFill>
                  <a:srgbClr val="663300"/>
                </a:solidFill>
                <a:latin typeface="Arial MT"/>
                <a:cs typeface="Arial MT"/>
              </a:rPr>
              <a:t>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0784" y="2377186"/>
            <a:ext cx="395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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00" y="5692140"/>
            <a:ext cx="1801495" cy="523240"/>
          </a:xfrm>
          <a:prstGeom prst="rect">
            <a:avLst/>
          </a:prstGeom>
          <a:solidFill>
            <a:srgbClr val="DDC0B6"/>
          </a:solidFill>
        </p:spPr>
        <p:txBody>
          <a:bodyPr vert="horz" wrap="square" lIns="0" tIns="3683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solidFill>
                  <a:srgbClr val="663300"/>
                </a:solidFill>
                <a:latin typeface="Symbol"/>
                <a:cs typeface="Symbol"/>
              </a:rPr>
              <a:t></a:t>
            </a:r>
            <a:r>
              <a:rPr sz="2400" b="1" spc="5" dirty="0">
                <a:solidFill>
                  <a:srgbClr val="663300"/>
                </a:solidFill>
                <a:latin typeface="Arial"/>
                <a:cs typeface="Arial"/>
              </a:rPr>
              <a:t>x</a:t>
            </a:r>
            <a:r>
              <a:rPr sz="2400" b="1" spc="-60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3300"/>
                </a:solidFill>
                <a:latin typeface="Arial"/>
                <a:cs typeface="Arial"/>
              </a:rPr>
              <a:t>~</a:t>
            </a:r>
            <a:r>
              <a:rPr sz="2400" b="1" spc="-5" dirty="0">
                <a:solidFill>
                  <a:srgbClr val="663300"/>
                </a:solidFill>
                <a:latin typeface="Arial"/>
                <a:cs typeface="Arial"/>
              </a:rPr>
              <a:t>p(x)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2179" y="5689091"/>
            <a:ext cx="1801495" cy="523240"/>
          </a:xfrm>
          <a:prstGeom prst="rect">
            <a:avLst/>
          </a:prstGeom>
          <a:solidFill>
            <a:srgbClr val="DDC0B6"/>
          </a:solidFill>
        </p:spPr>
        <p:txBody>
          <a:bodyPr vert="horz" wrap="square" lIns="0" tIns="3746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95"/>
              </a:spcBef>
              <a:tabLst>
                <a:tab pos="1062990" algn="l"/>
              </a:tabLst>
            </a:pPr>
            <a:r>
              <a:rPr sz="2800" b="1" spc="-5" dirty="0">
                <a:solidFill>
                  <a:srgbClr val="663300"/>
                </a:solidFill>
                <a:latin typeface="Arial"/>
                <a:cs typeface="Arial"/>
              </a:rPr>
              <a:t>~</a:t>
            </a:r>
            <a:r>
              <a:rPr sz="2400" spc="-5" dirty="0">
                <a:solidFill>
                  <a:srgbClr val="663300"/>
                </a:solidFill>
                <a:latin typeface="Arial MT"/>
                <a:cs typeface="Arial MT"/>
              </a:rPr>
              <a:t>[ </a:t>
            </a:r>
            <a:r>
              <a:rPr sz="2400" dirty="0">
                <a:solidFill>
                  <a:srgbClr val="663300"/>
                </a:solidFill>
                <a:latin typeface="Symbol"/>
                <a:cs typeface="Symbol"/>
              </a:rPr>
              <a:t></a:t>
            </a:r>
            <a:r>
              <a:rPr sz="2400" b="1" dirty="0">
                <a:solidFill>
                  <a:srgbClr val="663300"/>
                </a:solidFill>
                <a:latin typeface="Arial"/>
                <a:cs typeface="Arial"/>
              </a:rPr>
              <a:t>x	p(x)</a:t>
            </a:r>
            <a:r>
              <a:rPr sz="2400" dirty="0">
                <a:solidFill>
                  <a:srgbClr val="663300"/>
                </a:solidFill>
                <a:latin typeface="Arial MT"/>
                <a:cs typeface="Arial MT"/>
              </a:rPr>
              <a:t>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0576" y="5716930"/>
            <a:ext cx="39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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647" y="131216"/>
            <a:ext cx="6776084" cy="12128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b="1" spc="-5" dirty="0">
                <a:solidFill>
                  <a:srgbClr val="404040"/>
                </a:solidFill>
                <a:latin typeface="Arial"/>
                <a:cs typeface="Arial"/>
              </a:rPr>
              <a:t>Ejemplo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Simbolice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expresión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Cualquier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latin typeface="Arial MT"/>
                <a:cs typeface="Arial MT"/>
              </a:rPr>
              <a:t>número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cuyo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cuadrado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mayor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mayor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1”,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luego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exhiba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 negación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proposiciones.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510" y="2808625"/>
            <a:ext cx="173348" cy="1687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34874" y="2659392"/>
            <a:ext cx="400685" cy="318135"/>
            <a:chOff x="4734874" y="2659392"/>
            <a:chExt cx="400685" cy="31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4874" y="2808625"/>
              <a:ext cx="173348" cy="1687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2659392"/>
              <a:ext cx="305549" cy="2826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35736" y="1664464"/>
            <a:ext cx="4139565" cy="13627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 indent="133350">
              <a:lnSpc>
                <a:spcPct val="100000"/>
              </a:lnSpc>
              <a:spcBef>
                <a:spcPts val="965"/>
              </a:spcBef>
            </a:pPr>
            <a:r>
              <a:rPr sz="2200" b="1" spc="-5" dirty="0">
                <a:solidFill>
                  <a:srgbClr val="404040"/>
                </a:solidFill>
                <a:latin typeface="Arial"/>
                <a:cs typeface="Arial"/>
              </a:rPr>
              <a:t>Solución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2400" spc="-5" dirty="0">
                <a:latin typeface="Arial MT"/>
                <a:cs typeface="Arial MT"/>
              </a:rPr>
              <a:t>Equivale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458470">
              <a:lnSpc>
                <a:spcPct val="100000"/>
              </a:lnSpc>
              <a:spcBef>
                <a:spcPts val="310"/>
              </a:spcBef>
              <a:tabLst>
                <a:tab pos="812800" algn="l"/>
                <a:tab pos="2726055" algn="l"/>
                <a:tab pos="3488690" algn="l"/>
              </a:tabLst>
            </a:pPr>
            <a:r>
              <a:rPr sz="2400" dirty="0">
                <a:latin typeface="Arial MT"/>
                <a:cs typeface="Arial MT"/>
              </a:rPr>
              <a:t>r:	“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todo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Cambria Math"/>
                <a:cs typeface="Cambria Math"/>
              </a:rPr>
              <a:t>𝑥	</a:t>
            </a:r>
            <a:r>
              <a:rPr sz="2400" spc="-5" dirty="0">
                <a:latin typeface="Arial MT"/>
                <a:cs typeface="Arial MT"/>
              </a:rPr>
              <a:t>real,	si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32247" y="2688348"/>
            <a:ext cx="715645" cy="397510"/>
            <a:chOff x="5032247" y="2688348"/>
            <a:chExt cx="715645" cy="3975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2247" y="2717291"/>
              <a:ext cx="451853" cy="363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5523" y="2688348"/>
              <a:ext cx="412254" cy="39698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94026" y="2688348"/>
            <a:ext cx="865505" cy="397510"/>
            <a:chOff x="7094026" y="2688348"/>
            <a:chExt cx="865505" cy="3975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4026" y="2808625"/>
              <a:ext cx="173348" cy="1687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2048" y="2717291"/>
              <a:ext cx="451853" cy="3634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6848" y="2688348"/>
              <a:ext cx="412254" cy="3969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120766" y="2635758"/>
            <a:ext cx="288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Arial MT"/>
                <a:cs typeface="Arial MT"/>
              </a:rPr>
              <a:t>entonces	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”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2562" y="4501544"/>
            <a:ext cx="173348" cy="16786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947978" y="4351032"/>
            <a:ext cx="1014730" cy="426084"/>
            <a:chOff x="5947978" y="4351032"/>
            <a:chExt cx="1014730" cy="426084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7978" y="4501544"/>
              <a:ext cx="173348" cy="1678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2660" y="4351032"/>
              <a:ext cx="305549" cy="2826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6876" y="4408932"/>
              <a:ext cx="451853" cy="3634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0152" y="4379988"/>
              <a:ext cx="412254" cy="39698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136698" y="4379988"/>
            <a:ext cx="865505" cy="415290"/>
            <a:chOff x="7136698" y="4379988"/>
            <a:chExt cx="865505" cy="41529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6698" y="4501544"/>
              <a:ext cx="173348" cy="16786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5576" y="4393704"/>
              <a:ext cx="474713" cy="4015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9520" y="4379988"/>
              <a:ext cx="412254" cy="3969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88719" y="3882233"/>
            <a:ext cx="6718300" cy="837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latin typeface="Arial MT"/>
                <a:cs typeface="Arial MT"/>
              </a:rPr>
              <a:t>La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negación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  <a:tabLst>
                <a:tab pos="739140" algn="l"/>
                <a:tab pos="1736089" algn="l"/>
                <a:tab pos="2908300" algn="l"/>
                <a:tab pos="3669665" algn="l"/>
                <a:tab pos="4753610" algn="l"/>
              </a:tabLst>
            </a:pPr>
            <a:r>
              <a:rPr sz="2400" dirty="0">
                <a:latin typeface="Arial MT"/>
                <a:cs typeface="Arial MT"/>
              </a:rPr>
              <a:t>~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 :	</a:t>
            </a:r>
            <a:r>
              <a:rPr sz="2400" spc="-5" dirty="0">
                <a:latin typeface="Arial MT"/>
                <a:cs typeface="Arial MT"/>
              </a:rPr>
              <a:t>Existe	algún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Cambria Math"/>
                <a:cs typeface="Cambria Math"/>
              </a:rPr>
              <a:t>𝑥	</a:t>
            </a:r>
            <a:r>
              <a:rPr sz="2400" spc="-5" dirty="0">
                <a:latin typeface="Arial MT"/>
                <a:cs typeface="Arial MT"/>
              </a:rPr>
              <a:t>real	</a:t>
            </a:r>
            <a:r>
              <a:rPr sz="2400" dirty="0">
                <a:latin typeface="Arial MT"/>
                <a:cs typeface="Arial MT"/>
              </a:rPr>
              <a:t>tal</a:t>
            </a:r>
            <a:r>
              <a:rPr sz="2400" spc="-5" dirty="0">
                <a:latin typeface="Arial MT"/>
                <a:cs typeface="Arial MT"/>
              </a:rPr>
              <a:t> que	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</a:t>
            </a:r>
            <a:r>
              <a:rPr sz="2625" spc="555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565" y="2184019"/>
            <a:ext cx="15125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−2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509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509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5027" y="373506"/>
            <a:ext cx="1512570" cy="237490"/>
          </a:xfrm>
          <a:custGeom>
            <a:avLst/>
            <a:gdLst/>
            <a:ahLst/>
            <a:cxnLst/>
            <a:rect l="l" t="t" r="r" b="b"/>
            <a:pathLst>
              <a:path w="1512570" h="237490">
                <a:moveTo>
                  <a:pt x="1435989" y="0"/>
                </a:moveTo>
                <a:lnTo>
                  <a:pt x="1432687" y="0"/>
                </a:lnTo>
                <a:lnTo>
                  <a:pt x="1432687" y="9525"/>
                </a:lnTo>
                <a:lnTo>
                  <a:pt x="1434592" y="9525"/>
                </a:lnTo>
                <a:lnTo>
                  <a:pt x="1443140" y="10100"/>
                </a:lnTo>
                <a:lnTo>
                  <a:pt x="1472322" y="39836"/>
                </a:lnTo>
                <a:lnTo>
                  <a:pt x="1472946" y="49910"/>
                </a:lnTo>
                <a:lnTo>
                  <a:pt x="1472946" y="55752"/>
                </a:lnTo>
                <a:lnTo>
                  <a:pt x="1472184" y="62864"/>
                </a:lnTo>
                <a:lnTo>
                  <a:pt x="1468882" y="79882"/>
                </a:lnTo>
                <a:lnTo>
                  <a:pt x="1467993" y="85978"/>
                </a:lnTo>
                <a:lnTo>
                  <a:pt x="1467993" y="96646"/>
                </a:lnTo>
                <a:lnTo>
                  <a:pt x="1470152" y="102488"/>
                </a:lnTo>
                <a:lnTo>
                  <a:pt x="1478407" y="111505"/>
                </a:lnTo>
                <a:lnTo>
                  <a:pt x="1483360" y="114807"/>
                </a:lnTo>
                <a:lnTo>
                  <a:pt x="1489075" y="116966"/>
                </a:lnTo>
                <a:lnTo>
                  <a:pt x="1489075" y="119252"/>
                </a:lnTo>
                <a:lnTo>
                  <a:pt x="1483360" y="121412"/>
                </a:lnTo>
                <a:lnTo>
                  <a:pt x="1478407" y="124713"/>
                </a:lnTo>
                <a:lnTo>
                  <a:pt x="1470152" y="133730"/>
                </a:lnTo>
                <a:lnTo>
                  <a:pt x="1467993" y="139572"/>
                </a:lnTo>
                <a:lnTo>
                  <a:pt x="1467993" y="150240"/>
                </a:lnTo>
                <a:lnTo>
                  <a:pt x="1468882" y="156337"/>
                </a:lnTo>
                <a:lnTo>
                  <a:pt x="1472184" y="173354"/>
                </a:lnTo>
                <a:lnTo>
                  <a:pt x="1472946" y="180593"/>
                </a:lnTo>
                <a:lnTo>
                  <a:pt x="1472946" y="186308"/>
                </a:lnTo>
                <a:lnTo>
                  <a:pt x="1472322" y="196736"/>
                </a:lnTo>
                <a:lnTo>
                  <a:pt x="1443140" y="227008"/>
                </a:lnTo>
                <a:lnTo>
                  <a:pt x="1434592" y="227583"/>
                </a:lnTo>
                <a:lnTo>
                  <a:pt x="1432687" y="227583"/>
                </a:lnTo>
                <a:lnTo>
                  <a:pt x="1432687" y="236981"/>
                </a:lnTo>
                <a:lnTo>
                  <a:pt x="1435989" y="236981"/>
                </a:lnTo>
                <a:lnTo>
                  <a:pt x="1449655" y="236005"/>
                </a:lnTo>
                <a:lnTo>
                  <a:pt x="1486011" y="216386"/>
                </a:lnTo>
                <a:lnTo>
                  <a:pt x="1494155" y="184150"/>
                </a:lnTo>
                <a:lnTo>
                  <a:pt x="1494155" y="177291"/>
                </a:lnTo>
                <a:lnTo>
                  <a:pt x="1493139" y="169417"/>
                </a:lnTo>
                <a:lnTo>
                  <a:pt x="1489329" y="151891"/>
                </a:lnTo>
                <a:lnTo>
                  <a:pt x="1488313" y="145922"/>
                </a:lnTo>
                <a:lnTo>
                  <a:pt x="1488313" y="137287"/>
                </a:lnTo>
                <a:lnTo>
                  <a:pt x="1490218" y="132587"/>
                </a:lnTo>
                <a:lnTo>
                  <a:pt x="1494155" y="129031"/>
                </a:lnTo>
                <a:lnTo>
                  <a:pt x="1498092" y="125348"/>
                </a:lnTo>
                <a:lnTo>
                  <a:pt x="1504061" y="123443"/>
                </a:lnTo>
                <a:lnTo>
                  <a:pt x="1512062" y="123189"/>
                </a:lnTo>
                <a:lnTo>
                  <a:pt x="1512062" y="113029"/>
                </a:lnTo>
                <a:lnTo>
                  <a:pt x="1504061" y="112775"/>
                </a:lnTo>
                <a:lnTo>
                  <a:pt x="1498092" y="110870"/>
                </a:lnTo>
                <a:lnTo>
                  <a:pt x="1494155" y="107187"/>
                </a:lnTo>
                <a:lnTo>
                  <a:pt x="1490218" y="103631"/>
                </a:lnTo>
                <a:lnTo>
                  <a:pt x="1488313" y="98932"/>
                </a:lnTo>
                <a:lnTo>
                  <a:pt x="1488313" y="90296"/>
                </a:lnTo>
                <a:lnTo>
                  <a:pt x="1489329" y="84454"/>
                </a:lnTo>
                <a:lnTo>
                  <a:pt x="1491234" y="75564"/>
                </a:lnTo>
                <a:lnTo>
                  <a:pt x="1493139" y="66801"/>
                </a:lnTo>
                <a:lnTo>
                  <a:pt x="1494155" y="59054"/>
                </a:lnTo>
                <a:lnTo>
                  <a:pt x="1494155" y="52069"/>
                </a:lnTo>
                <a:lnTo>
                  <a:pt x="1493250" y="40001"/>
                </a:lnTo>
                <a:lnTo>
                  <a:pt x="1471511" y="7768"/>
                </a:lnTo>
                <a:lnTo>
                  <a:pt x="1449655" y="1049"/>
                </a:lnTo>
                <a:lnTo>
                  <a:pt x="1435989" y="0"/>
                </a:lnTo>
                <a:close/>
              </a:path>
              <a:path w="1512570" h="237490">
                <a:moveTo>
                  <a:pt x="79248" y="0"/>
                </a:moveTo>
                <a:lnTo>
                  <a:pt x="76073" y="0"/>
                </a:lnTo>
                <a:lnTo>
                  <a:pt x="62353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796" y="66675"/>
                </a:lnTo>
                <a:lnTo>
                  <a:pt x="20828" y="75437"/>
                </a:lnTo>
                <a:lnTo>
                  <a:pt x="22733" y="84327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0"/>
                </a:lnTo>
                <a:lnTo>
                  <a:pt x="13843" y="110743"/>
                </a:lnTo>
                <a:lnTo>
                  <a:pt x="7874" y="112648"/>
                </a:lnTo>
                <a:lnTo>
                  <a:pt x="0" y="112902"/>
                </a:lnTo>
                <a:lnTo>
                  <a:pt x="0" y="123062"/>
                </a:lnTo>
                <a:lnTo>
                  <a:pt x="7874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0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764"/>
                </a:lnTo>
                <a:lnTo>
                  <a:pt x="20828" y="160527"/>
                </a:lnTo>
                <a:lnTo>
                  <a:pt x="18796" y="169290"/>
                </a:lnTo>
                <a:lnTo>
                  <a:pt x="17907" y="177164"/>
                </a:lnTo>
                <a:lnTo>
                  <a:pt x="17907" y="184022"/>
                </a:lnTo>
                <a:lnTo>
                  <a:pt x="18811" y="196572"/>
                </a:lnTo>
                <a:lnTo>
                  <a:pt x="40532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343" y="227583"/>
                </a:lnTo>
                <a:lnTo>
                  <a:pt x="68865" y="227008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751" y="173227"/>
                </a:lnTo>
                <a:lnTo>
                  <a:pt x="41529" y="164718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9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41529" y="71246"/>
                </a:lnTo>
                <a:lnTo>
                  <a:pt x="39751" y="62737"/>
                </a:lnTo>
                <a:lnTo>
                  <a:pt x="38989" y="55625"/>
                </a:lnTo>
                <a:lnTo>
                  <a:pt x="38989" y="49783"/>
                </a:lnTo>
                <a:lnTo>
                  <a:pt x="39629" y="39782"/>
                </a:lnTo>
                <a:lnTo>
                  <a:pt x="68865" y="10100"/>
                </a:lnTo>
                <a:lnTo>
                  <a:pt x="77343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980" y="297307"/>
            <a:ext cx="7172325" cy="1910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  <a:tabLst>
                <a:tab pos="2376170" algn="l"/>
                <a:tab pos="3881754" algn="l"/>
                <a:tab pos="5588000" algn="l"/>
              </a:tabLst>
            </a:pPr>
            <a:r>
              <a:rPr sz="2000" b="1" spc="-5" dirty="0">
                <a:latin typeface="Arial"/>
                <a:cs typeface="Arial"/>
              </a:rPr>
              <a:t>Ejemplo</a:t>
            </a:r>
            <a:r>
              <a:rPr sz="2000" spc="-5" dirty="0">
                <a:latin typeface="Arial MT"/>
                <a:cs typeface="Arial MT"/>
              </a:rPr>
              <a:t>: </a:t>
            </a:r>
            <a:r>
              <a:rPr sz="2000" dirty="0">
                <a:latin typeface="Arial MT"/>
                <a:cs typeface="Arial MT"/>
              </a:rPr>
              <a:t>Sea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-5" dirty="0">
                <a:latin typeface="Cambria Math"/>
                <a:cs typeface="Cambria Math"/>
              </a:rPr>
              <a:t>−2,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−1,0,1,2	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Determine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	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proposición</a:t>
            </a:r>
            <a:endParaRPr sz="2000">
              <a:latin typeface="Arial MT"/>
              <a:cs typeface="Arial MT"/>
            </a:endParaRPr>
          </a:p>
          <a:p>
            <a:pPr marL="186055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latin typeface="Cambria Math"/>
                <a:cs typeface="Cambria Math"/>
              </a:rPr>
              <a:t>𝑝</a:t>
            </a:r>
            <a:r>
              <a:rPr sz="2000" dirty="0">
                <a:latin typeface="Cambria Math"/>
                <a:cs typeface="Cambria Math"/>
              </a:rPr>
              <a:t>: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∃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𝑈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∀𝑦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𝑈</a:t>
            </a:r>
            <a:r>
              <a:rPr sz="2000" dirty="0">
                <a:latin typeface="Cambria Math"/>
                <a:cs typeface="Cambria Math"/>
              </a:rPr>
              <a:t>/𝑥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verdad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falsa</a:t>
            </a:r>
            <a:endParaRPr sz="200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Arial"/>
                <a:cs typeface="Arial"/>
              </a:rPr>
              <a:t>Solución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Trebuchet MS"/>
                <a:cs typeface="Trebuchet MS"/>
              </a:rPr>
              <a:t>Tenemos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verificar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Cambria Math"/>
                <a:cs typeface="Cambria Math"/>
              </a:rPr>
              <a:t>∀𝑦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0697" y="2079939"/>
            <a:ext cx="1973580" cy="22371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Cambria Math"/>
                <a:cs typeface="Cambria Math"/>
              </a:rPr>
              <a:t>⟹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∃𝒙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𝟎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mbria Math"/>
                <a:cs typeface="Cambria Math"/>
              </a:rPr>
              <a:t>⟹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∄𝒙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Cambria Math"/>
                <a:cs typeface="Cambria Math"/>
              </a:rPr>
              <a:t>⟹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∄𝒙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ambria Math"/>
                <a:cs typeface="Cambria Math"/>
              </a:rPr>
              <a:t>⟹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∄𝒙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Cambria Math"/>
                <a:cs typeface="Cambria Math"/>
              </a:rPr>
              <a:t>⟹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∄𝒙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5089" y="5346598"/>
            <a:ext cx="314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proposición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 falsa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1253489"/>
            <a:ext cx="4907915" cy="201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Solución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Basta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verificar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∃𝑦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𝑈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∃𝑥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𝑈</a:t>
            </a:r>
            <a:r>
              <a:rPr sz="1800" spc="5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talque</a:t>
            </a:r>
            <a:endParaRPr sz="1800">
              <a:latin typeface="Trebuchet MS"/>
              <a:cs typeface="Trebuchet MS"/>
            </a:endParaRPr>
          </a:p>
          <a:p>
            <a:pPr marL="2451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 marL="2240280">
              <a:lnSpc>
                <a:spcPct val="100000"/>
              </a:lnSpc>
              <a:spcBef>
                <a:spcPts val="1450"/>
              </a:spcBef>
            </a:pPr>
            <a:r>
              <a:rPr sz="2400" dirty="0">
                <a:latin typeface="Cambria Math"/>
                <a:cs typeface="Cambria Math"/>
              </a:rPr>
              <a:t>⟹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∃𝒙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𝟎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2809" y="369315"/>
            <a:ext cx="1512570" cy="237490"/>
          </a:xfrm>
          <a:custGeom>
            <a:avLst/>
            <a:gdLst/>
            <a:ahLst/>
            <a:cxnLst/>
            <a:rect l="l" t="t" r="r" b="b"/>
            <a:pathLst>
              <a:path w="1512570" h="237490">
                <a:moveTo>
                  <a:pt x="1435989" y="0"/>
                </a:moveTo>
                <a:lnTo>
                  <a:pt x="1432814" y="0"/>
                </a:lnTo>
                <a:lnTo>
                  <a:pt x="1432814" y="9398"/>
                </a:lnTo>
                <a:lnTo>
                  <a:pt x="1434591" y="9398"/>
                </a:lnTo>
                <a:lnTo>
                  <a:pt x="1443142" y="9991"/>
                </a:lnTo>
                <a:lnTo>
                  <a:pt x="1472432" y="39834"/>
                </a:lnTo>
                <a:lnTo>
                  <a:pt x="1473073" y="49911"/>
                </a:lnTo>
                <a:lnTo>
                  <a:pt x="1473073" y="55625"/>
                </a:lnTo>
                <a:lnTo>
                  <a:pt x="1472184" y="62864"/>
                </a:lnTo>
                <a:lnTo>
                  <a:pt x="1468881" y="79883"/>
                </a:lnTo>
                <a:lnTo>
                  <a:pt x="1468119" y="85979"/>
                </a:lnTo>
                <a:lnTo>
                  <a:pt x="1468119" y="96647"/>
                </a:lnTo>
                <a:lnTo>
                  <a:pt x="1470152" y="102488"/>
                </a:lnTo>
                <a:lnTo>
                  <a:pt x="1474342" y="106934"/>
                </a:lnTo>
                <a:lnTo>
                  <a:pt x="1478406" y="111506"/>
                </a:lnTo>
                <a:lnTo>
                  <a:pt x="1483360" y="114808"/>
                </a:lnTo>
                <a:lnTo>
                  <a:pt x="1489075" y="116967"/>
                </a:lnTo>
                <a:lnTo>
                  <a:pt x="1489075" y="119253"/>
                </a:lnTo>
                <a:lnTo>
                  <a:pt x="1483360" y="121285"/>
                </a:lnTo>
                <a:lnTo>
                  <a:pt x="1478406" y="124713"/>
                </a:lnTo>
                <a:lnTo>
                  <a:pt x="1470152" y="133731"/>
                </a:lnTo>
                <a:lnTo>
                  <a:pt x="1468119" y="139446"/>
                </a:lnTo>
                <a:lnTo>
                  <a:pt x="1468119" y="150241"/>
                </a:lnTo>
                <a:lnTo>
                  <a:pt x="1468881" y="156210"/>
                </a:lnTo>
                <a:lnTo>
                  <a:pt x="1472184" y="173355"/>
                </a:lnTo>
                <a:lnTo>
                  <a:pt x="1473073" y="180467"/>
                </a:lnTo>
                <a:lnTo>
                  <a:pt x="1473073" y="186309"/>
                </a:lnTo>
                <a:lnTo>
                  <a:pt x="1472432" y="196736"/>
                </a:lnTo>
                <a:lnTo>
                  <a:pt x="1443142" y="226990"/>
                </a:lnTo>
                <a:lnTo>
                  <a:pt x="1434591" y="227584"/>
                </a:lnTo>
                <a:lnTo>
                  <a:pt x="1432814" y="227584"/>
                </a:lnTo>
                <a:lnTo>
                  <a:pt x="1432814" y="236982"/>
                </a:lnTo>
                <a:lnTo>
                  <a:pt x="1435989" y="236982"/>
                </a:lnTo>
                <a:lnTo>
                  <a:pt x="1449708" y="235987"/>
                </a:lnTo>
                <a:lnTo>
                  <a:pt x="1486011" y="216330"/>
                </a:lnTo>
                <a:lnTo>
                  <a:pt x="1494154" y="184023"/>
                </a:lnTo>
                <a:lnTo>
                  <a:pt x="1494154" y="177164"/>
                </a:lnTo>
                <a:lnTo>
                  <a:pt x="1493265" y="169418"/>
                </a:lnTo>
                <a:lnTo>
                  <a:pt x="1491234" y="160528"/>
                </a:lnTo>
                <a:lnTo>
                  <a:pt x="1489328" y="151764"/>
                </a:lnTo>
                <a:lnTo>
                  <a:pt x="1488313" y="145923"/>
                </a:lnTo>
                <a:lnTo>
                  <a:pt x="1488313" y="137160"/>
                </a:lnTo>
                <a:lnTo>
                  <a:pt x="1512062" y="123189"/>
                </a:lnTo>
                <a:lnTo>
                  <a:pt x="1512062" y="113030"/>
                </a:lnTo>
                <a:lnTo>
                  <a:pt x="1504061" y="112775"/>
                </a:lnTo>
                <a:lnTo>
                  <a:pt x="1498218" y="110744"/>
                </a:lnTo>
                <a:lnTo>
                  <a:pt x="1490344" y="103632"/>
                </a:lnTo>
                <a:lnTo>
                  <a:pt x="1488313" y="98933"/>
                </a:lnTo>
                <a:lnTo>
                  <a:pt x="1488313" y="90297"/>
                </a:lnTo>
                <a:lnTo>
                  <a:pt x="1489328" y="84328"/>
                </a:lnTo>
                <a:lnTo>
                  <a:pt x="1491234" y="75564"/>
                </a:lnTo>
                <a:lnTo>
                  <a:pt x="1493265" y="66801"/>
                </a:lnTo>
                <a:lnTo>
                  <a:pt x="1494154" y="58928"/>
                </a:lnTo>
                <a:lnTo>
                  <a:pt x="1494154" y="52070"/>
                </a:lnTo>
                <a:lnTo>
                  <a:pt x="1493250" y="39945"/>
                </a:lnTo>
                <a:lnTo>
                  <a:pt x="1471529" y="7715"/>
                </a:lnTo>
                <a:lnTo>
                  <a:pt x="1449708" y="1047"/>
                </a:lnTo>
                <a:lnTo>
                  <a:pt x="1435989" y="0"/>
                </a:lnTo>
                <a:close/>
              </a:path>
              <a:path w="1512570" h="237490">
                <a:moveTo>
                  <a:pt x="79248" y="0"/>
                </a:moveTo>
                <a:lnTo>
                  <a:pt x="76073" y="0"/>
                </a:lnTo>
                <a:lnTo>
                  <a:pt x="62406" y="1047"/>
                </a:lnTo>
                <a:lnTo>
                  <a:pt x="26050" y="20599"/>
                </a:lnTo>
                <a:lnTo>
                  <a:pt x="17906" y="51943"/>
                </a:lnTo>
                <a:lnTo>
                  <a:pt x="17906" y="58800"/>
                </a:lnTo>
                <a:lnTo>
                  <a:pt x="18923" y="66675"/>
                </a:lnTo>
                <a:lnTo>
                  <a:pt x="22732" y="84200"/>
                </a:lnTo>
                <a:lnTo>
                  <a:pt x="23749" y="90170"/>
                </a:lnTo>
                <a:lnTo>
                  <a:pt x="23749" y="98806"/>
                </a:lnTo>
                <a:lnTo>
                  <a:pt x="21716" y="103505"/>
                </a:lnTo>
                <a:lnTo>
                  <a:pt x="13842" y="110617"/>
                </a:lnTo>
                <a:lnTo>
                  <a:pt x="8000" y="112649"/>
                </a:lnTo>
                <a:lnTo>
                  <a:pt x="0" y="112903"/>
                </a:lnTo>
                <a:lnTo>
                  <a:pt x="0" y="123062"/>
                </a:lnTo>
                <a:lnTo>
                  <a:pt x="23749" y="137033"/>
                </a:lnTo>
                <a:lnTo>
                  <a:pt x="23749" y="145796"/>
                </a:lnTo>
                <a:lnTo>
                  <a:pt x="22732" y="151637"/>
                </a:lnTo>
                <a:lnTo>
                  <a:pt x="20827" y="160400"/>
                </a:lnTo>
                <a:lnTo>
                  <a:pt x="18923" y="169291"/>
                </a:lnTo>
                <a:lnTo>
                  <a:pt x="17906" y="177037"/>
                </a:lnTo>
                <a:lnTo>
                  <a:pt x="17906" y="183896"/>
                </a:lnTo>
                <a:lnTo>
                  <a:pt x="32385" y="223647"/>
                </a:lnTo>
                <a:lnTo>
                  <a:pt x="76073" y="236982"/>
                </a:lnTo>
                <a:lnTo>
                  <a:pt x="79248" y="236982"/>
                </a:lnTo>
                <a:lnTo>
                  <a:pt x="79248" y="227584"/>
                </a:lnTo>
                <a:lnTo>
                  <a:pt x="77469" y="227584"/>
                </a:lnTo>
                <a:lnTo>
                  <a:pt x="68921" y="226990"/>
                </a:lnTo>
                <a:lnTo>
                  <a:pt x="39631" y="196683"/>
                </a:lnTo>
                <a:lnTo>
                  <a:pt x="38988" y="186182"/>
                </a:lnTo>
                <a:lnTo>
                  <a:pt x="38988" y="180339"/>
                </a:lnTo>
                <a:lnTo>
                  <a:pt x="39877" y="173228"/>
                </a:lnTo>
                <a:lnTo>
                  <a:pt x="43179" y="156083"/>
                </a:lnTo>
                <a:lnTo>
                  <a:pt x="43941" y="150113"/>
                </a:lnTo>
                <a:lnTo>
                  <a:pt x="43941" y="139319"/>
                </a:lnTo>
                <a:lnTo>
                  <a:pt x="41910" y="133604"/>
                </a:lnTo>
                <a:lnTo>
                  <a:pt x="33654" y="124587"/>
                </a:lnTo>
                <a:lnTo>
                  <a:pt x="28701" y="121285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1" y="114681"/>
                </a:lnTo>
                <a:lnTo>
                  <a:pt x="33654" y="111379"/>
                </a:lnTo>
                <a:lnTo>
                  <a:pt x="37718" y="106807"/>
                </a:lnTo>
                <a:lnTo>
                  <a:pt x="41910" y="102362"/>
                </a:lnTo>
                <a:lnTo>
                  <a:pt x="43941" y="96520"/>
                </a:lnTo>
                <a:lnTo>
                  <a:pt x="43941" y="85851"/>
                </a:lnTo>
                <a:lnTo>
                  <a:pt x="43179" y="79756"/>
                </a:lnTo>
                <a:lnTo>
                  <a:pt x="39877" y="62737"/>
                </a:lnTo>
                <a:lnTo>
                  <a:pt x="38988" y="55499"/>
                </a:lnTo>
                <a:lnTo>
                  <a:pt x="38988" y="49784"/>
                </a:lnTo>
                <a:lnTo>
                  <a:pt x="39631" y="39780"/>
                </a:lnTo>
                <a:lnTo>
                  <a:pt x="68921" y="9991"/>
                </a:lnTo>
                <a:lnTo>
                  <a:pt x="77469" y="9398"/>
                </a:lnTo>
                <a:lnTo>
                  <a:pt x="79248" y="9398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343" y="292988"/>
            <a:ext cx="706882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3778885" algn="l"/>
                <a:tab pos="5483860" algn="l"/>
              </a:tabLst>
            </a:pPr>
            <a:r>
              <a:rPr sz="2000" spc="-5" dirty="0">
                <a:solidFill>
                  <a:srgbClr val="000000"/>
                </a:solidFill>
              </a:rPr>
              <a:t>Ejemplo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: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Sea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𝑈</a:t>
            </a:r>
            <a:r>
              <a:rPr sz="2000" b="0" spc="16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=	</a:t>
            </a:r>
            <a:r>
              <a:rPr sz="2000" b="0" spc="-5" dirty="0">
                <a:solidFill>
                  <a:srgbClr val="000000"/>
                </a:solidFill>
                <a:latin typeface="Cambria Math"/>
                <a:cs typeface="Cambria Math"/>
              </a:rPr>
              <a:t>−2,</a:t>
            </a:r>
            <a:r>
              <a:rPr sz="2000" b="0" spc="-10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−1,0,1,2	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. Determine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si	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la</a:t>
            </a:r>
            <a:r>
              <a:rPr sz="200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proposición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125"/>
              </a:spcBef>
            </a:pPr>
            <a:r>
              <a:rPr sz="2000" b="0" spc="20" dirty="0">
                <a:solidFill>
                  <a:srgbClr val="000000"/>
                </a:solidFill>
                <a:latin typeface="Cambria Math"/>
                <a:cs typeface="Cambria Math"/>
              </a:rPr>
              <a:t>𝑝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:</a:t>
            </a:r>
            <a:r>
              <a:rPr sz="2000" b="0" spc="-12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mbria Math"/>
                <a:cs typeface="Cambria Math"/>
              </a:rPr>
              <a:t>∃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𝑥</a:t>
            </a:r>
            <a:r>
              <a:rPr sz="2000" b="0" spc="17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∈</a:t>
            </a:r>
            <a:r>
              <a:rPr sz="2000" b="0" spc="12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spc="20" dirty="0">
                <a:solidFill>
                  <a:srgbClr val="000000"/>
                </a:solidFill>
                <a:latin typeface="Cambria Math"/>
                <a:cs typeface="Cambria Math"/>
              </a:rPr>
              <a:t>𝑈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,</a:t>
            </a:r>
            <a:r>
              <a:rPr sz="2000" b="0" spc="-10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mbria Math"/>
                <a:cs typeface="Cambria Math"/>
              </a:rPr>
              <a:t>∃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𝑦</a:t>
            </a:r>
            <a:r>
              <a:rPr sz="2000" b="0" spc="14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∈</a:t>
            </a:r>
            <a:r>
              <a:rPr sz="2000" b="0" spc="12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spc="35" dirty="0">
                <a:solidFill>
                  <a:srgbClr val="000000"/>
                </a:solidFill>
                <a:latin typeface="Cambria Math"/>
                <a:cs typeface="Cambria Math"/>
              </a:rPr>
              <a:t>𝑈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/𝑥</a:t>
            </a:r>
            <a:r>
              <a:rPr sz="2000" b="0" spc="5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sz="2000" b="0" spc="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𝑦</a:t>
            </a:r>
            <a:r>
              <a:rPr sz="2000" b="0" spc="14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=</a:t>
            </a:r>
            <a:r>
              <a:rPr sz="2000" b="0" spc="12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mbria Math"/>
                <a:cs typeface="Cambria Math"/>
              </a:rPr>
              <a:t>𝑥</a:t>
            </a:r>
            <a:r>
              <a:rPr sz="2000" b="0" spc="16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es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verdad</a:t>
            </a:r>
            <a:r>
              <a:rPr sz="2000" b="0" spc="5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ra</a:t>
            </a:r>
            <a:r>
              <a:rPr sz="2000"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o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falsa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120" y="4949190"/>
            <a:ext cx="3875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proposición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verdadera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896" y="3068573"/>
            <a:ext cx="2837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¿Usted habla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francés?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896" y="3859225"/>
            <a:ext cx="4996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En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</a:t>
            </a:r>
            <a:r>
              <a:rPr sz="2200" dirty="0">
                <a:latin typeface="Arial MT"/>
                <a:cs typeface="Arial MT"/>
              </a:rPr>
              <a:t> sala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 </a:t>
            </a:r>
            <a:r>
              <a:rPr sz="2200" dirty="0">
                <a:latin typeface="Arial MT"/>
                <a:cs typeface="Arial MT"/>
              </a:rPr>
              <a:t>clase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prohibido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fumar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896" y="4650740"/>
            <a:ext cx="4311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Cristobal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Colón descubrió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América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896" y="5440476"/>
            <a:ext cx="4826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Quien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Barranco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perdió </a:t>
            </a:r>
            <a:r>
              <a:rPr sz="2200" dirty="0">
                <a:latin typeface="Arial MT"/>
                <a:cs typeface="Arial MT"/>
              </a:rPr>
              <a:t>su</a:t>
            </a:r>
            <a:r>
              <a:rPr sz="2200" spc="-5" dirty="0">
                <a:latin typeface="Arial MT"/>
                <a:cs typeface="Arial MT"/>
              </a:rPr>
              <a:t> banco.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896" y="6231432"/>
            <a:ext cx="2976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Gustavo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salió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Julia.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8612" y="685546"/>
            <a:ext cx="266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Proposición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78612" y="1238452"/>
            <a:ext cx="706564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Es</a:t>
            </a:r>
            <a:r>
              <a:rPr sz="2000" dirty="0">
                <a:latin typeface="Arial MT"/>
                <a:cs typeface="Arial MT"/>
              </a:rPr>
              <a:t> todo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enunciado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calificado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verdadero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falso.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denota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letras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minúsculas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Ejemplo: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triángulo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equilátero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lados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iguales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Cuales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siguientes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enunciado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proposición: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20" y="3210178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No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3190" y="3919867"/>
            <a:ext cx="184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Si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5570" y="4670711"/>
            <a:ext cx="1841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Si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4257" y="5473788"/>
            <a:ext cx="252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No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9217" y="6261912"/>
            <a:ext cx="184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Si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285" y="776986"/>
            <a:ext cx="374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Proposiciones Simple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285" y="1332941"/>
            <a:ext cx="716597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3664">
              <a:lnSpc>
                <a:spcPct val="100000"/>
              </a:lnSpc>
              <a:spcBef>
                <a:spcPts val="105"/>
              </a:spcBef>
              <a:tabLst>
                <a:tab pos="2113280" algn="l"/>
                <a:tab pos="5463540" algn="l"/>
              </a:tabLst>
            </a:pPr>
            <a:r>
              <a:rPr sz="2000" dirty="0">
                <a:latin typeface="Arial MT"/>
                <a:cs typeface="Arial MT"/>
              </a:rPr>
              <a:t>Son aquellas que tienen un solo componente, es </a:t>
            </a:r>
            <a:r>
              <a:rPr sz="2000" spc="-15" dirty="0">
                <a:latin typeface="Arial MT"/>
                <a:cs typeface="Arial MT"/>
              </a:rPr>
              <a:t>decir, </a:t>
            </a:r>
            <a:r>
              <a:rPr sz="2000" dirty="0">
                <a:latin typeface="Arial MT"/>
                <a:cs typeface="Arial MT"/>
              </a:rPr>
              <a:t>no se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pueden separar en dos proposiciones. Se les denota con las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letras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minúsculas	p,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r,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etcétera.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verdad	(V)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falsedad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(F)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proposición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llama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valor 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verdad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spc="-5" dirty="0">
                <a:latin typeface="Arial MT"/>
                <a:cs typeface="Arial MT"/>
              </a:rPr>
              <a:t>Ejemplo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escuela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Estudios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secciones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curso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Cálculo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solidFill>
                  <a:srgbClr val="7B4A3A"/>
                </a:solidFill>
                <a:latin typeface="Arial"/>
                <a:cs typeface="Arial"/>
              </a:rPr>
              <a:t>Proposiciones</a:t>
            </a:r>
            <a:r>
              <a:rPr sz="2800" b="1" spc="10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B4A3A"/>
                </a:solidFill>
                <a:latin typeface="Arial"/>
                <a:cs typeface="Arial"/>
              </a:rPr>
              <a:t>Compuestas</a:t>
            </a:r>
            <a:endParaRPr sz="2800">
              <a:latin typeface="Arial"/>
              <a:cs typeface="Arial"/>
            </a:endParaRPr>
          </a:p>
          <a:p>
            <a:pPr marL="12700" marR="2286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Formada por dos o más proposiciones simples unidas por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“conectores”.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 acuerdo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al tipo de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conector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que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tienen, se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clasifican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en: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negativas,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conjuntivas,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disyuntivas,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condicional,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bicondicional.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Ejemplo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Mario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Vargas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Llosa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nació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Perú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nació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España.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029" y="237871"/>
            <a:ext cx="426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Conectores</a:t>
            </a:r>
            <a:r>
              <a:rPr sz="3600" spc="-45" dirty="0"/>
              <a:t> </a:t>
            </a:r>
            <a:r>
              <a:rPr sz="3600" spc="-5" dirty="0"/>
              <a:t>lógicos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7259" y="1046352"/>
          <a:ext cx="7924165" cy="5005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1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Proposición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Conectivo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Símbolo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Significado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NEGACIÓN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No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~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3556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Cambia</a:t>
                      </a:r>
                      <a:r>
                        <a:rPr sz="1600" spc="3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600" spc="3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valor</a:t>
                      </a:r>
                      <a:r>
                        <a:rPr sz="1600" spc="3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3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verdad</a:t>
                      </a:r>
                      <a:r>
                        <a:rPr sz="1600" spc="3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una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proposición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CONJUNCIÓN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9530" algn="ctr">
                        <a:lnSpc>
                          <a:spcPct val="100000"/>
                        </a:lnSpc>
                      </a:pPr>
                      <a:r>
                        <a:rPr sz="1600" spc="25" dirty="0">
                          <a:latin typeface="Cambria Math"/>
                          <a:cs typeface="Cambria Math"/>
                        </a:rPr>
                        <a:t>𝖠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3619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16915" algn="l"/>
                          <a:tab pos="1184910" algn="l"/>
                          <a:tab pos="1530985" algn="l"/>
                          <a:tab pos="2224405" algn="l"/>
                          <a:tab pos="2647950" algn="l"/>
                          <a:tab pos="3039745" algn="l"/>
                        </a:tabLst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Ind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ca	que	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	deben	dar	las	dos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proposiciones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94">
                <a:tc>
                  <a:txBody>
                    <a:bodyPr/>
                    <a:lstStyle/>
                    <a:p>
                      <a:pPr marL="162560" marR="154305" indent="2755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DISYUNCIÓN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INCLUSI</a:t>
                      </a:r>
                      <a:r>
                        <a:rPr sz="1600" spc="-114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(DEBIL)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953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∨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368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Indica</a:t>
                      </a:r>
                      <a:r>
                        <a:rPr sz="1600" spc="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6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debe</a:t>
                      </a:r>
                      <a:r>
                        <a:rPr sz="1600" spc="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dar</a:t>
                      </a:r>
                      <a:r>
                        <a:rPr sz="160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600" spc="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ellas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 ambas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proposiciones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26">
                <a:tc>
                  <a:txBody>
                    <a:bodyPr/>
                    <a:lstStyle/>
                    <a:p>
                      <a:pPr marL="438150" marR="43053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DIS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UNCI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Ó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  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EXCLUSIVA 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(FUERTE)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O….O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△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36195" algn="just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Indica que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se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debe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dar una de ellas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ambas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proposiciones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la </a:t>
                      </a:r>
                      <a:r>
                        <a:rPr sz="1600" spc="-43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CONDICIONAL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220345" marR="212725" indent="2197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Si…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enton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⟶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35560">
                        <a:lnSpc>
                          <a:spcPct val="100000"/>
                        </a:lnSpc>
                        <a:spcBef>
                          <a:spcPts val="515"/>
                        </a:spcBef>
                        <a:tabLst>
                          <a:tab pos="762635" algn="l"/>
                          <a:tab pos="1163320" algn="l"/>
                          <a:tab pos="1600835" algn="l"/>
                          <a:tab pos="3028950" algn="l"/>
                        </a:tabLst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Ind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ca	en	las	proposi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iones	una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relación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causa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efecto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BICONDICIONAL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solo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⟷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Indica</a:t>
                      </a:r>
                      <a:r>
                        <a:rPr sz="1600" spc="4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4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600" spc="5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4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600" spc="5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relación</a:t>
                      </a:r>
                      <a:r>
                        <a:rPr sz="1600" spc="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de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causa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efecto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viceversa.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093" y="286257"/>
            <a:ext cx="4995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Existe</a:t>
            </a:r>
            <a:r>
              <a:rPr sz="2000" b="0" spc="-5" dirty="0">
                <a:solidFill>
                  <a:srgbClr val="000000"/>
                </a:solidFill>
                <a:latin typeface="Arial MT"/>
                <a:cs typeface="Arial MT"/>
              </a:rPr>
              <a:t> otra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connotaciones</a:t>
            </a:r>
            <a:r>
              <a:rPr sz="20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los conectores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4818"/>
              </p:ext>
            </p:extLst>
          </p:nvPr>
        </p:nvGraphicFramePr>
        <p:xfrm>
          <a:off x="1109268" y="1334388"/>
          <a:ext cx="7287258" cy="4448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NEGACIÓN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ts val="287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Es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falso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ts val="287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Es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absurdo que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50" spc="-85" dirty="0">
                          <a:latin typeface="Symbol"/>
                          <a:cs typeface="Symbol"/>
                        </a:rPr>
                        <a:t></a:t>
                      </a:r>
                      <a:r>
                        <a:rPr sz="29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i="1" spc="-5" dirty="0">
                          <a:latin typeface="Times New Roman"/>
                          <a:cs typeface="Times New Roman"/>
                        </a:rPr>
                        <a:t>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CONJUNCIÓN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pero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aunque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9875" marR="956310" indent="-6350">
                        <a:lnSpc>
                          <a:spcPct val="100000"/>
                        </a:lnSpc>
                        <a:tabLst>
                          <a:tab pos="608330" algn="l"/>
                        </a:tabLst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sin embargo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 </a:t>
                      </a:r>
                      <a:r>
                        <a:rPr sz="2400" spc="-6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vez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550" dirty="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  <a:tabLst>
                          <a:tab pos="991869" algn="l"/>
                        </a:tabLst>
                      </a:pPr>
                      <a:r>
                        <a:rPr sz="32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2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s-ES" sz="2800" dirty="0">
                          <a:latin typeface="Cambria Math"/>
                          <a:cs typeface="Cambria Math"/>
                        </a:rPr>
                        <a:t>⋀</a:t>
                      </a:r>
                      <a:r>
                        <a:rPr lang="es-ES" sz="3200" spc="60" baseline="13888" dirty="0">
                          <a:latin typeface="Cambria Math"/>
                          <a:cs typeface="Symbol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𝑞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179">
                <a:tc>
                  <a:txBody>
                    <a:bodyPr/>
                    <a:lstStyle/>
                    <a:p>
                      <a:pPr marL="186690" marR="18034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DIS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CIÓN  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INCLUSIVA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(Débil)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264160" marR="703580" indent="83820">
                        <a:lnSpc>
                          <a:spcPct val="100000"/>
                        </a:lnSpc>
                        <a:spcBef>
                          <a:spcPts val="1675"/>
                        </a:spcBef>
                        <a:tabLst>
                          <a:tab pos="2534920" algn="l"/>
                        </a:tabLst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 men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s que	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. 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salvo que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excepto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32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32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𝑞</a:t>
                      </a: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21600" y="375284"/>
          <a:ext cx="7560309" cy="512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542925" marR="537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4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SYUN</a:t>
                      </a:r>
                      <a:r>
                        <a:rPr sz="24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4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ÓN  </a:t>
                      </a:r>
                      <a:r>
                        <a:rPr sz="2400" spc="-30" dirty="0">
                          <a:latin typeface="Trebuchet MS"/>
                          <a:cs typeface="Trebuchet MS"/>
                        </a:rPr>
                        <a:t>INCLUSIVA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(Fuerte)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pero no ambas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05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2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△</a:t>
                      </a:r>
                      <a:r>
                        <a:rPr sz="28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𝑞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CONDICIONAL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entonces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porque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tanto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implica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950" i="1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950" spc="-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BICONDICIONAL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DFDB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sólo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tabLst>
                          <a:tab pos="603885" algn="l"/>
                          <a:tab pos="1853564" algn="l"/>
                          <a:tab pos="2170430" algn="l"/>
                        </a:tabLst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q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siempre	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y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cuando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equivale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</a:pPr>
                      <a:r>
                        <a:rPr sz="2750" i="1" spc="8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5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50" spc="170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27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50" i="1" spc="8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12293"/>
            <a:ext cx="6212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Valores</a:t>
            </a:r>
            <a:r>
              <a:rPr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30" dirty="0"/>
              <a:t>Verdad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los conectores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7261"/>
              </p:ext>
            </p:extLst>
          </p:nvPr>
        </p:nvGraphicFramePr>
        <p:xfrm>
          <a:off x="1109268" y="1190371"/>
          <a:ext cx="7776208" cy="440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1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77240" algn="l"/>
                        </a:tabLst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p	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s-ES" sz="2400" dirty="0">
                          <a:latin typeface="Cambria Math"/>
                          <a:cs typeface="Cambria Math"/>
                        </a:rPr>
                        <a:t>⋀</a:t>
                      </a:r>
                      <a:r>
                        <a:rPr sz="24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𝒒</a:t>
                      </a: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4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4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𝒑∆𝒒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4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↔</a:t>
                      </a:r>
                      <a:r>
                        <a:rPr sz="24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C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7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7279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	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77343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	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575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	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575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	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V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1597533"/>
            <a:ext cx="153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rebuchet MS"/>
                <a:cs typeface="Trebuchet MS"/>
              </a:rPr>
              <a:t>Ejemplos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7862" y="2271648"/>
          <a:ext cx="7848600" cy="3840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4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Proposiciones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592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Formalización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 MT"/>
                          <a:cs typeface="Arial MT"/>
                        </a:rPr>
                        <a:t>Voy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 estudiar ingeniería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37790">
                        <a:lnSpc>
                          <a:spcPts val="2270"/>
                        </a:lnSpc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llueve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esta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noche.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24430">
                        <a:lnSpc>
                          <a:spcPts val="2155"/>
                        </a:lnSpc>
                        <a:tabLst>
                          <a:tab pos="2767330" algn="l"/>
                        </a:tabLst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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311">
                <a:tc>
                  <a:txBody>
                    <a:bodyPr/>
                    <a:lstStyle/>
                    <a:p>
                      <a:pPr marL="91440" marR="6210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 MT"/>
                          <a:cs typeface="Arial MT"/>
                        </a:rPr>
                        <a:t>Voy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al mercado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 la </a:t>
                      </a:r>
                      <a:r>
                        <a:rPr sz="2400" spc="-6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casa.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4260">
                        <a:lnSpc>
                          <a:spcPts val="203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985510" algn="l"/>
                        </a:tabLst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Apruebo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examen</a:t>
                      </a:r>
                      <a:r>
                        <a:rPr sz="24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y	</a:t>
                      </a:r>
                      <a:r>
                        <a:rPr sz="3600" i="1" spc="-7" baseline="13888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3600" i="1" spc="-37" baseline="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3600" spc="44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-7" baseline="13888" dirty="0">
                          <a:latin typeface="Arial"/>
                          <a:cs typeface="Arial"/>
                        </a:rPr>
                        <a:t>q</a:t>
                      </a:r>
                      <a:endParaRPr sz="3600" baseline="13888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compro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celular.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8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927725" algn="l"/>
                        </a:tabLst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voy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fiesta,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entonces	</a:t>
                      </a:r>
                      <a:r>
                        <a:rPr sz="3600" i="1" baseline="2314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3600" i="1" spc="-44" baseline="23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baseline="2314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600" spc="30" baseline="23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2314" dirty="0">
                          <a:latin typeface="Arial"/>
                          <a:cs typeface="Arial"/>
                        </a:rPr>
                        <a:t>q</a:t>
                      </a:r>
                      <a:endParaRPr sz="3600" baseline="2314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duermo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tarde.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8159" y="219202"/>
            <a:ext cx="7226934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  <a:tabLst>
                <a:tab pos="2228850" algn="l"/>
                <a:tab pos="2753360" algn="l"/>
                <a:tab pos="5002530" algn="l"/>
              </a:tabLst>
            </a:pPr>
            <a:r>
              <a:rPr sz="2400" dirty="0"/>
              <a:t>Formalización	de	proposiciones	lógicas </a:t>
            </a:r>
            <a:r>
              <a:rPr sz="2400" spc="5" dirty="0"/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Utilizaremos</a:t>
            </a:r>
            <a:r>
              <a:rPr sz="24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las</a:t>
            </a:r>
            <a:r>
              <a:rPr sz="24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letras</a:t>
            </a:r>
            <a:r>
              <a:rPr sz="2400" b="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i="1" spc="-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,</a:t>
            </a:r>
            <a:r>
              <a:rPr sz="24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i="1" spc="-5" dirty="0">
                <a:solidFill>
                  <a:srgbClr val="000000"/>
                </a:solidFill>
                <a:latin typeface="Arial"/>
                <a:cs typeface="Arial"/>
              </a:rPr>
              <a:t>q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, </a:t>
            </a:r>
            <a:r>
              <a:rPr sz="2400" b="0" i="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,</a:t>
            </a:r>
            <a:r>
              <a:rPr sz="24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…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para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simbolizar</a:t>
            </a:r>
            <a:r>
              <a:rPr sz="2400" b="0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 las </a:t>
            </a:r>
            <a:r>
              <a:rPr sz="2400" b="0" spc="-6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proposiciones</a:t>
            </a:r>
            <a:r>
              <a:rPr sz="2400" b="0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lógicas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1089</Words>
  <Application>Microsoft Office PowerPoint</Application>
  <PresentationFormat>Panorámica</PresentationFormat>
  <Paragraphs>406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Arial MT</vt:lpstr>
      <vt:lpstr>Calibri</vt:lpstr>
      <vt:lpstr>Cambria Math</vt:lpstr>
      <vt:lpstr>Symbol</vt:lpstr>
      <vt:lpstr>Times New Roman</vt:lpstr>
      <vt:lpstr>Trebuchet MS</vt:lpstr>
      <vt:lpstr>Office Theme</vt:lpstr>
      <vt:lpstr>Algebra y Geometría Analítica 2023-I</vt:lpstr>
      <vt:lpstr>Situación problemática</vt:lpstr>
      <vt:lpstr>Proposición</vt:lpstr>
      <vt:lpstr>Proposiciones Simple</vt:lpstr>
      <vt:lpstr>Conectores lógicos</vt:lpstr>
      <vt:lpstr>Existe otra connotaciones de los conectores</vt:lpstr>
      <vt:lpstr>Presentación de PowerPoint</vt:lpstr>
      <vt:lpstr>Valores de Verdad de los conectores</vt:lpstr>
      <vt:lpstr>Formalización de proposiciones lógicas  Utilizaremos las letras p, q, r, … para simbolizar a las  proposiciones lógicas</vt:lpstr>
      <vt:lpstr>Presentación de PowerPoint</vt:lpstr>
      <vt:lpstr>Presentación de PowerPoint</vt:lpstr>
      <vt:lpstr>Ejemplo: Simplifique</vt:lpstr>
      <vt:lpstr>Tautología, contradicciones y  contingencia</vt:lpstr>
      <vt:lpstr>Ejemplo . Determine si la proposición compuesta es tautológica</vt:lpstr>
      <vt:lpstr>Ejemplo . Determine si las proposiciones son equivalentes ~𝑞 → ~𝑝 y</vt:lpstr>
      <vt:lpstr>Cuantificadores</vt:lpstr>
      <vt:lpstr>Definición de función proposicional</vt:lpstr>
      <vt:lpstr>El cuantificador existencial,</vt:lpstr>
      <vt:lpstr>Presentación de PowerPoint</vt:lpstr>
      <vt:lpstr>Ejemplo: Escribe simbólicamente la proposición</vt:lpstr>
      <vt:lpstr>Negación del cuantificador universal:</vt:lpstr>
      <vt:lpstr>Presentación de PowerPoint</vt:lpstr>
      <vt:lpstr>Presentación de PowerPoint</vt:lpstr>
      <vt:lpstr>Ejemplo: Sea 𝑈 = −2, −1,0,1,2 . Determine si la proposición 𝑝: ∃𝑥 ∈ 𝑈, ∃𝑦 ∈ 𝑈/𝑥 + 𝑦 = 𝑥 es verdadera o falsa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12</dc:title>
  <dc:creator>Jose Vidal Valladolid Salazar</dc:creator>
  <cp:lastModifiedBy>aaaa</cp:lastModifiedBy>
  <cp:revision>6</cp:revision>
  <dcterms:created xsi:type="dcterms:W3CDTF">2023-04-19T18:42:37Z</dcterms:created>
  <dcterms:modified xsi:type="dcterms:W3CDTF">2023-04-19T19:16:07Z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2023-04-19T00:00:00Z</vt:filetime>
  </property>
</Properties>
</file>