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6" r:id="rId2"/>
    <p:sldId id="258" r:id="rId3"/>
    <p:sldId id="259" r:id="rId4"/>
    <p:sldId id="285" r:id="rId5"/>
    <p:sldId id="295" r:id="rId6"/>
    <p:sldId id="301" r:id="rId7"/>
    <p:sldId id="299" r:id="rId8"/>
    <p:sldId id="303" r:id="rId9"/>
    <p:sldId id="287" r:id="rId10"/>
    <p:sldId id="273" r:id="rId11"/>
    <p:sldId id="288" r:id="rId12"/>
    <p:sldId id="304" r:id="rId13"/>
    <p:sldId id="270" r:id="rId14"/>
    <p:sldId id="271" r:id="rId15"/>
    <p:sldId id="296" r:id="rId16"/>
    <p:sldId id="297" r:id="rId17"/>
    <p:sldId id="289" r:id="rId18"/>
    <p:sldId id="261" r:id="rId19"/>
    <p:sldId id="262" r:id="rId20"/>
    <p:sldId id="263" r:id="rId21"/>
    <p:sldId id="26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7.png"/><Relationship Id="rId7" Type="http://schemas.openxmlformats.org/officeDocument/2006/relationships/image" Target="../media/image420.png"/><Relationship Id="rId12" Type="http://schemas.openxmlformats.org/officeDocument/2006/relationships/image" Target="../media/image4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0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40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5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00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.png"/><Relationship Id="rId4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wmf"/><Relationship Id="rId7" Type="http://schemas.openxmlformats.org/officeDocument/2006/relationships/image" Target="../media/image25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14/07/2022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A4F8D2D-DB2E-4CCA-A15E-75869B791BB3}"/>
              </a:ext>
            </a:extLst>
          </p:cNvPr>
          <p:cNvSpPr txBox="1">
            <a:spLocks/>
          </p:cNvSpPr>
          <p:nvPr/>
        </p:nvSpPr>
        <p:spPr>
          <a:xfrm>
            <a:off x="5793328" y="3578129"/>
            <a:ext cx="6383845" cy="2245491"/>
          </a:xfrm>
          <a:prstGeom prst="rect">
            <a:avLst/>
          </a:prstGeom>
          <a:noFill/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358140" lvl="0">
              <a:spcBef>
                <a:spcPts val="20"/>
              </a:spcBef>
              <a:spcAft>
                <a:spcPts val="0"/>
              </a:spcAft>
              <a:buSzPts val="1000"/>
              <a:tabLst>
                <a:tab pos="180975" algn="l"/>
              </a:tabLst>
            </a:pPr>
            <a:r>
              <a:rPr lang="es-ES" sz="2400" spc="-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Proyección</a:t>
            </a:r>
            <a:r>
              <a:rPr lang="es-ES" sz="2400" spc="-26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ortogonal, Componentes.</a:t>
            </a:r>
            <a:r>
              <a:rPr lang="es-ES" sz="2400" spc="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Ángulo </a:t>
            </a:r>
            <a:r>
              <a:rPr lang="es-ES" sz="2400" spc="-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entre</a:t>
            </a:r>
            <a:r>
              <a:rPr lang="es-ES" sz="2400" spc="-26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vectores, Paralelismo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y </a:t>
            </a:r>
            <a:r>
              <a:rPr lang="es-ES" sz="2400" spc="-26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ortogonalidad</a:t>
            </a:r>
            <a:r>
              <a:rPr lang="es-ES" sz="2400" spc="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de</a:t>
            </a:r>
            <a:r>
              <a:rPr lang="es-ES" sz="2400" spc="-1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vectores.</a:t>
            </a:r>
            <a:endParaRPr lang="es-PE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Aplicaciones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296" y="345948"/>
            <a:ext cx="5168649" cy="916988"/>
          </a:xfrm>
        </p:spPr>
        <p:txBody>
          <a:bodyPr/>
          <a:lstStyle/>
          <a:p>
            <a:r>
              <a:rPr lang="es-ES" sz="6000" baseline="30000" dirty="0">
                <a:solidFill>
                  <a:schemeClr val="tx1"/>
                </a:solidFill>
              </a:rPr>
              <a:t>Vectores paralelos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4D6E7B12-5247-42EA-B3A8-9F6C674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09D215F7-AAC0-45E5-91F1-EF6E880AC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851" y="1391797"/>
                <a:ext cx="11228490" cy="475501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12598" algn="l" rtl="0" eaLnBrk="1" latinLnBrk="0" hangingPunct="1">
                  <a:lnSpc>
                    <a:spcPct val="100000"/>
                  </a:lnSpc>
                  <a:spcBef>
                    <a:spcPts val="4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0060" indent="-178308" algn="l" rtl="0" eaLnBrk="1" latinLnBrk="0" hangingPunct="1">
                  <a:lnSpc>
                    <a:spcPct val="100000"/>
                  </a:lnSpc>
                  <a:spcBef>
                    <a:spcPts val="413"/>
                  </a:spcBef>
                  <a:buClr>
                    <a:schemeClr val="accent1"/>
                  </a:buClr>
                  <a:buFont typeface="Verdana"/>
                  <a:buChar char="◦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65226" indent="-17145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30302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3836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3157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8930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018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59791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>
                  <a:buNone/>
                </a:pPr>
                <a:r>
                  <a:rPr lang="es-PE" sz="2000" dirty="0"/>
                  <a:t>Dado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se dice que son paralelos (y se denota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//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/>
                  <a:t>), si y solamente si existe un único número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−{0}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(llamado escalar) de modo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ó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ES" sz="2000" dirty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>
                  <a:buNone/>
                </a:pPr>
                <a:endParaRPr lang="es-PE" sz="2000" dirty="0"/>
              </a:p>
              <a:p>
                <a:pPr marL="0" indent="0">
                  <a:buNone/>
                </a:pPr>
                <a:endParaRPr lang="es-PE" sz="2000" dirty="0"/>
              </a:p>
              <a:p>
                <a:pPr marL="0" indent="0">
                  <a:buNone/>
                </a:pPr>
                <a:r>
                  <a:rPr lang="es-PE" sz="2000" dirty="0"/>
                  <a:t>Si </a:t>
                </a:r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tienen el mismo sentido.      Si </a:t>
                </a:r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P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tienen sentidos opuestos.</a:t>
                </a:r>
              </a:p>
              <a:p>
                <a:pPr marL="0" indent="0">
                  <a:buNone/>
                </a:pPr>
                <a:endParaRPr lang="es-PE" dirty="0"/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sz="2000" dirty="0">
                    <a:solidFill>
                      <a:srgbClr val="C00000"/>
                    </a:solidFill>
                    <a:ea typeface="MS PGothic" pitchFamily="34" charset="-128"/>
                  </a:rPr>
                  <a:t>Ejemplo. </a:t>
                </a:r>
                <a:r>
                  <a:rPr lang="es-MX" sz="2000" dirty="0">
                    <a:ea typeface="MS PGothic" pitchFamily="34" charset="-128"/>
                  </a:rPr>
                  <a:t>Dados los vectores siguientes            </a:t>
                </a:r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¿El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lang="es-E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s-MX" sz="2000" dirty="0">
                        <a:solidFill>
                          <a:schemeClr val="tx1"/>
                        </a:solidFill>
                        <a:ea typeface="MS PGothic" pitchFamily="34" charset="-128"/>
                      </a:rPr>
                      <m:t>es</m:t>
                    </m:r>
                    <m:r>
                      <m:rPr>
                        <m:nor/>
                      </m:rPr>
                      <a:rPr lang="es-MX" sz="2000" dirty="0">
                        <a:solidFill>
                          <a:schemeClr val="tx1"/>
                        </a:solidFill>
                        <a:ea typeface="MS PGothic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s-MX" sz="2000" dirty="0">
                        <a:solidFill>
                          <a:schemeClr val="tx1"/>
                        </a:solidFill>
                        <a:ea typeface="MS PGothic" pitchFamily="34" charset="-128"/>
                      </a:rPr>
                      <m:t>paralelo</m:t>
                    </m:r>
                  </m:oMath>
                </a14:m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 al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?</a:t>
                </a: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2;1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, </m:t>
                    </m:r>
                    <m:r>
                      <a:rPr lang="es-ES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𝑤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−4;−2</m:t>
                        </m:r>
                      </m:e>
                    </m:d>
                    <m:r>
                      <a:rPr lang="es-PE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 ,  </m:t>
                    </m:r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6;1</m:t>
                        </m:r>
                      </m:e>
                    </m:d>
                  </m:oMath>
                </a14:m>
                <a:r>
                  <a:rPr lang="es-PE" sz="2000" dirty="0">
                    <a:ea typeface="MS PGothic" pitchFamily="34" charset="-128"/>
                  </a:rPr>
                  <a:t>.</a:t>
                </a: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¿El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  <m:r>
                      <a:rPr lang="es-P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 </m:t>
                    </m:r>
                  </m:oMath>
                </a14:m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es paralelo 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𝑤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tx1"/>
                    </a:solidFill>
                    <a:ea typeface="MS PGothic" pitchFamily="34" charset="-128"/>
                  </a:rPr>
                  <a:t>?   </a:t>
                </a:r>
              </a:p>
              <a:p>
                <a:pPr marL="61722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endParaRPr lang="es-MX" sz="2000" dirty="0">
                  <a:solidFill>
                    <a:srgbClr val="C00000"/>
                  </a:solidFill>
                  <a:ea typeface="MS PGothic" pitchFamily="34" charset="-128"/>
                </a:endParaRPr>
              </a:p>
              <a:p>
                <a:pPr marL="0" indent="0">
                  <a:buNone/>
                </a:pPr>
                <a:endParaRPr lang="es-PE" sz="2000" dirty="0"/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09D215F7-AAC0-45E5-91F1-EF6E880AC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" y="1391797"/>
                <a:ext cx="11228490" cy="4755011"/>
              </a:xfrm>
              <a:prstGeom prst="rect">
                <a:avLst/>
              </a:prstGeom>
              <a:blipFill>
                <a:blip r:embed="rId2"/>
                <a:stretch>
                  <a:fillRect l="-543" t="-1282" r="-5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AB29B49-A7B6-48BC-87E0-323F6A8342ED}"/>
                  </a:ext>
                </a:extLst>
              </p:cNvPr>
              <p:cNvSpPr/>
              <p:nvPr/>
            </p:nvSpPr>
            <p:spPr>
              <a:xfrm>
                <a:off x="2463084" y="2244800"/>
                <a:ext cx="5938795" cy="67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//</m:t>
                    </m:r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s-E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E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s-ES" sz="2400" dirty="0">
                    <a:solidFill>
                      <a:srgbClr val="C00000"/>
                    </a:solidFill>
                  </a:rPr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AB29B49-A7B6-48BC-87E0-323F6A83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84" y="2244800"/>
                <a:ext cx="5938795" cy="673212"/>
              </a:xfrm>
              <a:prstGeom prst="rect">
                <a:avLst/>
              </a:prstGeom>
              <a:blipFill>
                <a:blip r:embed="rId3"/>
                <a:stretch>
                  <a:fillRect r="-109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4D6E7B12-5247-42EA-B3A8-9F6C674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792F9C8-1BDA-4800-982B-9A5DB5E6296D}"/>
                  </a:ext>
                </a:extLst>
              </p:cNvPr>
              <p:cNvSpPr txBox="1"/>
              <p:nvPr/>
            </p:nvSpPr>
            <p:spPr>
              <a:xfrm>
                <a:off x="1200804" y="787071"/>
                <a:ext cx="9329737" cy="436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Ejemplo</a:t>
                </a:r>
              </a:p>
              <a:p>
                <a:endParaRPr lang="es-PE" sz="2000" dirty="0">
                  <a:solidFill>
                    <a:srgbClr val="FF0000"/>
                  </a:solidFill>
                </a:endParaRPr>
              </a:p>
              <a:p>
                <a:r>
                  <a:rPr lang="es-PE" sz="2000" dirty="0"/>
                  <a:t>Determinar los valores reales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2000" dirty="0"/>
                  <a:t> tales que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;2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PE" sz="2000" dirty="0"/>
                  <a:t> sea paralelo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−1;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s-PE" sz="2000" dirty="0"/>
                  <a:t>.</a:t>
                </a:r>
              </a:p>
              <a:p>
                <a:endParaRPr lang="es-PE" sz="2000" dirty="0"/>
              </a:p>
              <a:p>
                <a:r>
                  <a:rPr lang="es-PE" sz="20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Solución</a:t>
                </a:r>
              </a:p>
              <a:p>
                <a:endParaRPr lang="es-PE" sz="2000" dirty="0">
                  <a:solidFill>
                    <a:srgbClr val="C00000"/>
                  </a:solidFill>
                  <a:latin typeface="Euphemia" panose="020B0503040102020104" pitchFamily="34" charset="0"/>
                </a:endParaRPr>
              </a:p>
              <a:p>
                <a:r>
                  <a:rPr lang="es-PE" sz="2000" dirty="0"/>
                  <a:t>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/>
                  <a:t> 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/>
                  <a:t>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s-PE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000" dirty="0"/>
                  <a:t>. Entonces </a:t>
                </a:r>
              </a:p>
              <a:p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−1;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−1;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→  1−4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→3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792F9C8-1BDA-4800-982B-9A5DB5E6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04" y="787071"/>
                <a:ext cx="9329737" cy="4363887"/>
              </a:xfrm>
              <a:prstGeom prst="rect">
                <a:avLst/>
              </a:prstGeom>
              <a:blipFill>
                <a:blip r:embed="rId2"/>
                <a:stretch>
                  <a:fillRect l="-719" t="-6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BB7780-5564-487E-8928-1FBE18F4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3193FB2-741A-4CA0-A52E-1B93EDCB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384986D-00B1-4295-9933-B05CA6046C74}"/>
              </a:ext>
            </a:extLst>
          </p:cNvPr>
          <p:cNvSpPr/>
          <p:nvPr/>
        </p:nvSpPr>
        <p:spPr>
          <a:xfrm>
            <a:off x="1665704" y="711513"/>
            <a:ext cx="8207166" cy="59791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altLang="es-MX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Construcción del vector proyección ortogonal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D820E31-CF1A-4510-BB39-015DB914F395}"/>
              </a:ext>
            </a:extLst>
          </p:cNvPr>
          <p:cNvSpPr/>
          <p:nvPr/>
        </p:nvSpPr>
        <p:spPr>
          <a:xfrm rot="19096996" flipV="1">
            <a:off x="1297454" y="4149834"/>
            <a:ext cx="3169483" cy="10089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F834BC-4D48-4AD9-9312-74D4A9DB90F2}"/>
                  </a:ext>
                </a:extLst>
              </p:cNvPr>
              <p:cNvSpPr txBox="1"/>
              <p:nvPr/>
            </p:nvSpPr>
            <p:spPr>
              <a:xfrm>
                <a:off x="3615200" y="2741310"/>
                <a:ext cx="322203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8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8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s-PE" sz="288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F834BC-4D48-4AD9-9312-74D4A9DB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00" y="2741310"/>
                <a:ext cx="322203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D8DDAFE-7C7D-4EF9-A95F-C011FC2B75AA}"/>
              </a:ext>
            </a:extLst>
          </p:cNvPr>
          <p:cNvSpPr/>
          <p:nvPr/>
        </p:nvSpPr>
        <p:spPr>
          <a:xfrm rot="16200000">
            <a:off x="-121644" y="3491799"/>
            <a:ext cx="3574695" cy="12250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5010C86-0EDE-4512-B07E-FB4D1045953C}"/>
                  </a:ext>
                </a:extLst>
              </p:cNvPr>
              <p:cNvSpPr txBox="1"/>
              <p:nvPr/>
            </p:nvSpPr>
            <p:spPr>
              <a:xfrm>
                <a:off x="5878750" y="5303466"/>
                <a:ext cx="606639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8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80" b="1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s-PE" sz="288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5010C86-0EDE-4512-B07E-FB4D1045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750" y="5303466"/>
                <a:ext cx="606639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DCD9C7-D66A-4245-95D8-78C6FB5613BF}"/>
              </a:ext>
            </a:extLst>
          </p:cNvPr>
          <p:cNvCxnSpPr>
            <a:cxnSpLocks/>
          </p:cNvCxnSpPr>
          <p:nvPr/>
        </p:nvCxnSpPr>
        <p:spPr>
          <a:xfrm flipH="1">
            <a:off x="1694641" y="3114410"/>
            <a:ext cx="2338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1830CFA-034D-4021-9996-EE9612F7FA48}"/>
              </a:ext>
            </a:extLst>
          </p:cNvPr>
          <p:cNvSpPr/>
          <p:nvPr/>
        </p:nvSpPr>
        <p:spPr>
          <a:xfrm flipH="1" flipV="1">
            <a:off x="1715283" y="3142727"/>
            <a:ext cx="264541" cy="2372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1D66CE7C-CAF6-498E-A4BC-19C5BEEB22E7}"/>
              </a:ext>
            </a:extLst>
          </p:cNvPr>
          <p:cNvSpPr/>
          <p:nvPr/>
        </p:nvSpPr>
        <p:spPr>
          <a:xfrm>
            <a:off x="1701724" y="5219044"/>
            <a:ext cx="4308208" cy="169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BA67AA8-1797-4661-A6C2-294AAA7F6DA6}"/>
              </a:ext>
            </a:extLst>
          </p:cNvPr>
          <p:cNvSpPr/>
          <p:nvPr/>
        </p:nvSpPr>
        <p:spPr>
          <a:xfrm rot="16200000">
            <a:off x="549946" y="4071187"/>
            <a:ext cx="2190788" cy="26453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9534892-2A02-4A4F-981C-430462B32EC3}"/>
                  </a:ext>
                </a:extLst>
              </p:cNvPr>
              <p:cNvSpPr txBox="1"/>
              <p:nvPr/>
            </p:nvSpPr>
            <p:spPr>
              <a:xfrm>
                <a:off x="876135" y="1634006"/>
                <a:ext cx="7283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sz="2800" b="1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1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s-PE" sz="2800" b="1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s-ES" sz="2800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9534892-2A02-4A4F-981C-430462B3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5" y="1634006"/>
                <a:ext cx="7283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8917179-4685-4C49-A0EB-C978B2E018A1}"/>
              </a:ext>
            </a:extLst>
          </p:cNvPr>
          <p:cNvCxnSpPr>
            <a:cxnSpLocks/>
          </p:cNvCxnSpPr>
          <p:nvPr/>
        </p:nvCxnSpPr>
        <p:spPr>
          <a:xfrm flipV="1">
            <a:off x="4062689" y="3136672"/>
            <a:ext cx="0" cy="21019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E3FA840-FCFD-45FB-BC38-AE173157B13B}"/>
              </a:ext>
            </a:extLst>
          </p:cNvPr>
          <p:cNvSpPr/>
          <p:nvPr/>
        </p:nvSpPr>
        <p:spPr>
          <a:xfrm flipH="1" flipV="1">
            <a:off x="3780138" y="5001388"/>
            <a:ext cx="264541" cy="2372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2CB7ACFA-DCAF-48C2-BB21-76D27B9611BE}"/>
              </a:ext>
            </a:extLst>
          </p:cNvPr>
          <p:cNvSpPr/>
          <p:nvPr/>
        </p:nvSpPr>
        <p:spPr>
          <a:xfrm>
            <a:off x="1645340" y="5189597"/>
            <a:ext cx="2440470" cy="26902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</p:spTree>
    <p:extLst>
      <p:ext uri="{BB962C8B-B14F-4D97-AF65-F5344CB8AC3E}">
        <p14:creationId xmlns:p14="http://schemas.microsoft.com/office/powerpoint/2010/main" val="31256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5" grpId="0" animBg="1"/>
      <p:bldP spid="18" grpId="0" animBg="1"/>
      <p:bldP spid="12" grpId="0" animBg="1"/>
      <p:bldP spid="20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3E632179-33A9-4011-BA3C-C8214676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322B50C7-6A80-48B6-A693-7201BC6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A97B529-0391-4049-ABCC-86A65CF019DE}"/>
                  </a:ext>
                </a:extLst>
              </p:cNvPr>
              <p:cNvSpPr/>
              <p:nvPr/>
            </p:nvSpPr>
            <p:spPr>
              <a:xfrm>
                <a:off x="1251844" y="3614900"/>
                <a:ext cx="16150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𝑃𝑟𝑜𝑦</m:t>
                          </m:r>
                        </m:e>
                        <m:sub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3600" dirty="0">
                  <a:solidFill>
                    <a:srgbClr val="1212AE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A97B529-0391-4049-ABCC-86A65CF01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44" y="3614900"/>
                <a:ext cx="161501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19F9B2F-630A-4BAA-8F9C-90C5C986F469}"/>
              </a:ext>
            </a:extLst>
          </p:cNvPr>
          <p:cNvSpPr/>
          <p:nvPr/>
        </p:nvSpPr>
        <p:spPr>
          <a:xfrm rot="19096996">
            <a:off x="724432" y="2330183"/>
            <a:ext cx="2705597" cy="17281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1B673C1-78B6-4E77-93F2-49C099271AD5}"/>
                  </a:ext>
                </a:extLst>
              </p:cNvPr>
              <p:cNvSpPr txBox="1"/>
              <p:nvPr/>
            </p:nvSpPr>
            <p:spPr>
              <a:xfrm>
                <a:off x="2561104" y="1095941"/>
                <a:ext cx="322203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8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8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s-PE" sz="288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1B673C1-78B6-4E77-93F2-49C09927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04" y="1095941"/>
                <a:ext cx="322203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34B2D7-084F-4EBF-9A7D-E709F18CE66D}"/>
              </a:ext>
            </a:extLst>
          </p:cNvPr>
          <p:cNvSpPr/>
          <p:nvPr/>
        </p:nvSpPr>
        <p:spPr>
          <a:xfrm>
            <a:off x="1084243" y="3208492"/>
            <a:ext cx="3542794" cy="1728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A5CB175-EA5A-47B9-9E42-FC169B883F2E}"/>
                  </a:ext>
                </a:extLst>
              </p:cNvPr>
              <p:cNvSpPr txBox="1"/>
              <p:nvPr/>
            </p:nvSpPr>
            <p:spPr>
              <a:xfrm>
                <a:off x="4296351" y="2765293"/>
                <a:ext cx="336631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8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80" b="1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s-PE" sz="288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A5CB175-EA5A-47B9-9E42-FC169B88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51" y="2765293"/>
                <a:ext cx="336631" cy="443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2BABAC-44EF-427B-BFAC-EDA21844122B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087018" y="1516376"/>
            <a:ext cx="0" cy="1778526"/>
          </a:xfrm>
          <a:prstGeom prst="line">
            <a:avLst/>
          </a:prstGeom>
          <a:ln>
            <a:solidFill>
              <a:srgbClr val="10253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rir llave 17">
            <a:extLst>
              <a:ext uri="{FF2B5EF4-FFF2-40B4-BE49-F238E27FC236}">
                <a16:creationId xmlns:a16="http://schemas.microsoft.com/office/drawing/2014/main" id="{96926E22-2FDB-4969-AA31-6F6EB7B13E5C}"/>
              </a:ext>
            </a:extLst>
          </p:cNvPr>
          <p:cNvSpPr/>
          <p:nvPr/>
        </p:nvSpPr>
        <p:spPr>
          <a:xfrm rot="16200000">
            <a:off x="1936255" y="2586482"/>
            <a:ext cx="303929" cy="1997596"/>
          </a:xfrm>
          <a:prstGeom prst="leftBrace">
            <a:avLst/>
          </a:prstGeom>
          <a:ln>
            <a:solidFill>
              <a:srgbClr val="1212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13F5305-7A5C-44C0-AA9B-D855C673E71E}"/>
              </a:ext>
            </a:extLst>
          </p:cNvPr>
          <p:cNvSpPr/>
          <p:nvPr/>
        </p:nvSpPr>
        <p:spPr>
          <a:xfrm>
            <a:off x="1057900" y="3208492"/>
            <a:ext cx="2029103" cy="172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31EA50EE-8F2C-48F5-962F-0EAA9A0393BD}"/>
              </a:ext>
            </a:extLst>
          </p:cNvPr>
          <p:cNvSpPr/>
          <p:nvPr/>
        </p:nvSpPr>
        <p:spPr>
          <a:xfrm rot="1623346">
            <a:off x="1066679" y="2825196"/>
            <a:ext cx="775938" cy="593717"/>
          </a:xfrm>
          <a:prstGeom prst="arc">
            <a:avLst/>
          </a:prstGeom>
          <a:ln w="28575">
            <a:solidFill>
              <a:srgbClr val="1212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7283C6F-40E9-478A-BF76-DC40F68E68F7}"/>
                  </a:ext>
                </a:extLst>
              </p:cNvPr>
              <p:cNvSpPr txBox="1"/>
              <p:nvPr/>
            </p:nvSpPr>
            <p:spPr>
              <a:xfrm>
                <a:off x="1810396" y="2723252"/>
                <a:ext cx="34563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80" b="1" i="1">
                          <a:solidFill>
                            <a:srgbClr val="1212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PE" sz="2880" b="1" i="1" dirty="0">
                  <a:solidFill>
                    <a:srgbClr val="1212AE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7283C6F-40E9-478A-BF76-DC40F68E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96" y="2723252"/>
                <a:ext cx="345638" cy="4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C791CF8-8B72-4F21-8C9F-5E47AFD189E4}"/>
                  </a:ext>
                </a:extLst>
              </p:cNvPr>
              <p:cNvSpPr/>
              <p:nvPr/>
            </p:nvSpPr>
            <p:spPr>
              <a:xfrm>
                <a:off x="5625563" y="1439378"/>
                <a:ext cx="16150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𝑃𝑟𝑜𝑦</m:t>
                          </m:r>
                        </m:e>
                        <m:sub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3600" dirty="0">
                  <a:solidFill>
                    <a:srgbClr val="1212AE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C791CF8-8B72-4F21-8C9F-5E47AFD1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63" y="1439378"/>
                <a:ext cx="161501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F5BF175-9D4C-4DA1-8952-8D7214AFF785}"/>
              </a:ext>
            </a:extLst>
          </p:cNvPr>
          <p:cNvSpPr/>
          <p:nvPr/>
        </p:nvSpPr>
        <p:spPr>
          <a:xfrm>
            <a:off x="7440165" y="1594540"/>
            <a:ext cx="345638" cy="3456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B8CE04B4-D7B5-4115-9D17-DF5C8E41124A}"/>
                  </a:ext>
                </a:extLst>
              </p:cNvPr>
              <p:cNvSpPr/>
              <p:nvPr/>
            </p:nvSpPr>
            <p:spPr>
              <a:xfrm>
                <a:off x="7737783" y="1268760"/>
                <a:ext cx="38883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dirty="0">
                    <a:solidFill>
                      <a:schemeClr val="tx1"/>
                    </a:solidFill>
                  </a:rPr>
                  <a:t>Proyección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sobre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</a:t>
                </a:r>
                <a:r>
                  <a:rPr lang="es-PE" sz="2000" dirty="0">
                    <a:solidFill>
                      <a:srgbClr val="1212AE"/>
                    </a:solidFill>
                  </a:rPr>
                  <a:t> </a:t>
                </a:r>
                <a:r>
                  <a:rPr lang="es-PE" sz="2400" dirty="0">
                    <a:solidFill>
                      <a:srgbClr val="C00000"/>
                    </a:solidFill>
                  </a:rPr>
                  <a:t>(VECTOR)</a:t>
                </a: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B8CE04B4-D7B5-4115-9D17-DF5C8E411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783" y="1268760"/>
                <a:ext cx="3888359" cy="769441"/>
              </a:xfrm>
              <a:prstGeom prst="rect">
                <a:avLst/>
              </a:prstGeom>
              <a:blipFill>
                <a:blip r:embed="rId7"/>
                <a:stretch>
                  <a:fillRect t="-7937" b="-174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57EA99D-642D-4CDB-8D7C-064E32FBCB97}"/>
                  </a:ext>
                </a:extLst>
              </p:cNvPr>
              <p:cNvSpPr/>
              <p:nvPr/>
            </p:nvSpPr>
            <p:spPr>
              <a:xfrm>
                <a:off x="5491133" y="2440564"/>
                <a:ext cx="16150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𝐶𝑜𝑚𝑝</m:t>
                          </m:r>
                        </m:e>
                        <m:sub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s-ES" sz="3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3600" dirty="0">
                  <a:solidFill>
                    <a:srgbClr val="1212AE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57EA99D-642D-4CDB-8D7C-064E32FBC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33" y="2440564"/>
                <a:ext cx="1615010" cy="646331"/>
              </a:xfrm>
              <a:prstGeom prst="rect">
                <a:avLst/>
              </a:prstGeom>
              <a:blipFill>
                <a:blip r:embed="rId8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6923E0E2-F1E0-49F8-B1C2-DC3FD35C9D58}"/>
              </a:ext>
            </a:extLst>
          </p:cNvPr>
          <p:cNvSpPr/>
          <p:nvPr/>
        </p:nvSpPr>
        <p:spPr>
          <a:xfrm>
            <a:off x="7440165" y="2595726"/>
            <a:ext cx="345638" cy="3456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6F5E4C4-0B75-44AB-8738-5D0093155B18}"/>
                  </a:ext>
                </a:extLst>
              </p:cNvPr>
              <p:cNvSpPr/>
              <p:nvPr/>
            </p:nvSpPr>
            <p:spPr>
              <a:xfrm>
                <a:off x="7811047" y="2269946"/>
                <a:ext cx="38883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dirty="0">
                    <a:solidFill>
                      <a:schemeClr val="tx1"/>
                    </a:solidFill>
                  </a:rPr>
                  <a:t>Componente del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sobre el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</a:t>
                </a:r>
                <a:r>
                  <a:rPr lang="es-PE" sz="2400" dirty="0">
                    <a:solidFill>
                      <a:srgbClr val="C00000"/>
                    </a:solidFill>
                  </a:rPr>
                  <a:t>(ESCALAR)</a:t>
                </a: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6F5E4C4-0B75-44AB-8738-5D0093155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47" y="2269946"/>
                <a:ext cx="3888359" cy="769441"/>
              </a:xfrm>
              <a:prstGeom prst="rect">
                <a:avLst/>
              </a:prstGeom>
              <a:blipFill>
                <a:blip r:embed="rId9"/>
                <a:stretch>
                  <a:fillRect t="-7874" r="-5172" b="-165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761D1267-4528-4935-A136-A557F99A359C}"/>
              </a:ext>
            </a:extLst>
          </p:cNvPr>
          <p:cNvSpPr/>
          <p:nvPr/>
        </p:nvSpPr>
        <p:spPr>
          <a:xfrm>
            <a:off x="3093943" y="3080041"/>
            <a:ext cx="172819" cy="172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24BDEBD-5AFF-466B-9835-F5C400A8B883}"/>
                  </a:ext>
                </a:extLst>
              </p:cNvPr>
              <p:cNvSpPr/>
              <p:nvPr/>
            </p:nvSpPr>
            <p:spPr>
              <a:xfrm>
                <a:off x="5625564" y="3463129"/>
                <a:ext cx="5082193" cy="905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3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3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s-ES" sz="3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𝑃𝑟𝑜𝑦</m:t>
                            </m:r>
                          </m:e>
                          <m:sub>
                            <m:r>
                              <a:rPr lang="es-ES" sz="3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𝑣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ES" sz="3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</m:ctrlPr>
                          </m:accPr>
                          <m:e>
                            <m:r>
                              <a:rPr lang="es-ES" sz="3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s-PE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sz="3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 </m:t>
                            </m:r>
                            <m: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𝐶𝑜𝑚𝑝</m:t>
                            </m:r>
                          </m:e>
                          <m:sub>
                            <m: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𝑣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</m:ctrlPr>
                          </m:accPr>
                          <m:e>
                            <m:r>
                              <a:rPr lang="es-ES" sz="32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s-PE" sz="3200" dirty="0"/>
              </a:p>
            </p:txBody>
          </p:sp>
        </mc:Choice>
        <mc:Fallback xmlns=""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24BDEBD-5AFF-466B-9835-F5C400A8B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64" y="3463129"/>
                <a:ext cx="5082193" cy="90583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ángulo 39">
            <a:extLst>
              <a:ext uri="{FF2B5EF4-FFF2-40B4-BE49-F238E27FC236}">
                <a16:creationId xmlns:a16="http://schemas.microsoft.com/office/drawing/2014/main" id="{1F4B60EC-5904-490E-8A16-B26115AC03B7}"/>
              </a:ext>
            </a:extLst>
          </p:cNvPr>
          <p:cNvSpPr/>
          <p:nvPr/>
        </p:nvSpPr>
        <p:spPr>
          <a:xfrm>
            <a:off x="974108" y="5266159"/>
            <a:ext cx="192729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80" dirty="0">
                <a:latin typeface="Euphemia" panose="020B0503040102020104" pitchFamily="34" charset="0"/>
              </a:rPr>
              <a:t>Entonces</a:t>
            </a:r>
            <a:endParaRPr lang="es-PE" sz="288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268F4423-FE89-4905-95E1-EFA894048867}"/>
                  </a:ext>
                </a:extLst>
              </p:cNvPr>
              <p:cNvSpPr/>
              <p:nvPr/>
            </p:nvSpPr>
            <p:spPr>
              <a:xfrm>
                <a:off x="3647224" y="4916331"/>
                <a:ext cx="3213654" cy="97558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𝑃𝑟𝑜𝑦</m:t>
                        </m:r>
                      </m:e>
                      <m:sub>
                        <m: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𝑢</m:t>
                        </m:r>
                      </m:e>
                    </m:acc>
                    <m:r>
                      <a:rPr lang="es-ES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d>
                      <m:dPr>
                        <m:ctrlP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ES" sz="28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PGothic" pitchFamily="34" charset="-128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ES" sz="28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MS PGothic" pitchFamily="34" charset="-128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sz="28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MS PGothic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8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MS PGothic" pitchFamily="34" charset="-128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s-ES" sz="28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MS PGothic" pitchFamily="34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PE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r>
                  <a:rPr lang="es-E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MS PGothic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s-E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𝑣</m:t>
                        </m:r>
                      </m:e>
                    </m:acc>
                  </m:oMath>
                </a14:m>
                <a:endParaRPr lang="es-PE" sz="2800" dirty="0"/>
              </a:p>
            </p:txBody>
          </p:sp>
        </mc:Choice>
        <mc:Fallback xmlns=""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268F4423-FE89-4905-95E1-EFA894048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24" y="4916331"/>
                <a:ext cx="3213654" cy="97558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036824F0-FB4A-4870-A6A5-4AD6C7F5BC8E}"/>
                  </a:ext>
                </a:extLst>
              </p:cNvPr>
              <p:cNvSpPr/>
              <p:nvPr/>
            </p:nvSpPr>
            <p:spPr>
              <a:xfrm>
                <a:off x="7553688" y="4926146"/>
                <a:ext cx="2976853" cy="95799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𝐶𝑜𝑚𝑝</m:t>
                          </m:r>
                        </m:e>
                        <m:sub>
                          <m: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𝑢</m:t>
                          </m:r>
                        </m:e>
                      </m:acc>
                      <m:r>
                        <a:rPr lang="es-ES" sz="28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s-ES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  <m:t>𝑢</m:t>
                              </m:r>
                            </m:e>
                          </m:acc>
                          <m:r>
                            <a:rPr lang="es-ES" sz="28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MS PGothic" pitchFamily="34" charset="-128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s-ES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s-ES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ES" sz="28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sz="28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PGothic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lang="es-ES" sz="28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S PGothic" pitchFamily="34" charset="-128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036824F0-FB4A-4870-A6A5-4AD6C7F5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88" y="4926146"/>
                <a:ext cx="2976853" cy="95799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1F347E9-7219-4BF3-9AC0-DE5A6CA2702A}"/>
              </a:ext>
            </a:extLst>
          </p:cNvPr>
          <p:cNvSpPr/>
          <p:nvPr/>
        </p:nvSpPr>
        <p:spPr>
          <a:xfrm>
            <a:off x="2156034" y="327200"/>
            <a:ext cx="6785112" cy="59791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altLang="es-MX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Proyección y Componente Ortogonal</a:t>
            </a:r>
          </a:p>
        </p:txBody>
      </p:sp>
    </p:spTree>
    <p:extLst>
      <p:ext uri="{BB962C8B-B14F-4D97-AF65-F5344CB8AC3E}">
        <p14:creationId xmlns:p14="http://schemas.microsoft.com/office/powerpoint/2010/main" val="23800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  <p:bldP spid="40" grpId="0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9 CuadroTexto">
                <a:extLst>
                  <a:ext uri="{FF2B5EF4-FFF2-40B4-BE49-F238E27FC236}">
                    <a16:creationId xmlns:a16="http://schemas.microsoft.com/office/drawing/2014/main" id="{9674946D-FEF9-45FC-90F9-9E874E3AA88C}"/>
                  </a:ext>
                </a:extLst>
              </p:cNvPr>
              <p:cNvSpPr txBox="1"/>
              <p:nvPr/>
            </p:nvSpPr>
            <p:spPr>
              <a:xfrm>
                <a:off x="893709" y="1310657"/>
                <a:ext cx="75158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Calcular la </a:t>
                </a:r>
                <a:r>
                  <a:rPr lang="es-PE" sz="2400" dirty="0" err="1"/>
                  <a:t>Proy</a:t>
                </a:r>
                <a:r>
                  <a:rPr lang="es-PE" sz="2400" baseline="-25000" dirty="0" err="1"/>
                  <a:t>v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400" dirty="0"/>
                  <a:t> y su componente, sabiendo que</a:t>
                </a:r>
              </a:p>
              <a:p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000" dirty="0"/>
                  <a:t>= (2,2,3)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/>
                  <a:t>= (1,-2,0) </a:t>
                </a:r>
              </a:p>
            </p:txBody>
          </p:sp>
        </mc:Choice>
        <mc:Fallback xmlns="">
          <p:sp>
            <p:nvSpPr>
              <p:cNvPr id="23" name="9 CuadroTexto">
                <a:extLst>
                  <a:ext uri="{FF2B5EF4-FFF2-40B4-BE49-F238E27FC236}">
                    <a16:creationId xmlns:a16="http://schemas.microsoft.com/office/drawing/2014/main" id="{9674946D-FEF9-45FC-90F9-9E874E3A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09" y="1310657"/>
                <a:ext cx="7515887" cy="830997"/>
              </a:xfrm>
              <a:prstGeom prst="rect">
                <a:avLst/>
              </a:prstGeom>
              <a:blipFill>
                <a:blip r:embed="rId2"/>
                <a:stretch>
                  <a:fillRect l="-1298" t="-5882" r="-162" b="-110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3 CuadroTexto">
            <a:extLst>
              <a:ext uri="{FF2B5EF4-FFF2-40B4-BE49-F238E27FC236}">
                <a16:creationId xmlns:a16="http://schemas.microsoft.com/office/drawing/2014/main" id="{96F1B29E-435B-498A-8F8A-1C1B83BC4EB1}"/>
              </a:ext>
            </a:extLst>
          </p:cNvPr>
          <p:cNvSpPr txBox="1"/>
          <p:nvPr/>
        </p:nvSpPr>
        <p:spPr>
          <a:xfrm>
            <a:off x="899031" y="873700"/>
            <a:ext cx="148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</a:rPr>
              <a:t>EJEMPLO</a:t>
            </a:r>
          </a:p>
        </p:txBody>
      </p:sp>
      <p:sp>
        <p:nvSpPr>
          <p:cNvPr id="48" name="3 CuadroTexto">
            <a:extLst>
              <a:ext uri="{FF2B5EF4-FFF2-40B4-BE49-F238E27FC236}">
                <a16:creationId xmlns:a16="http://schemas.microsoft.com/office/drawing/2014/main" id="{5DE8DB80-8B90-4D3A-9D78-D7BBDA094C4D}"/>
              </a:ext>
            </a:extLst>
          </p:cNvPr>
          <p:cNvSpPr txBox="1"/>
          <p:nvPr/>
        </p:nvSpPr>
        <p:spPr>
          <a:xfrm>
            <a:off x="899031" y="2315401"/>
            <a:ext cx="158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</a:rPr>
              <a:t>SOLUCIÓN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EF5EEF-1201-450A-98FB-5C98D1C29134}"/>
              </a:ext>
            </a:extLst>
          </p:cNvPr>
          <p:cNvSpPr/>
          <p:nvPr/>
        </p:nvSpPr>
        <p:spPr>
          <a:xfrm>
            <a:off x="3019814" y="341033"/>
            <a:ext cx="6785112" cy="7684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altLang="es-MX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Proyección y Componente Ortogonal</a:t>
            </a:r>
          </a:p>
        </p:txBody>
      </p:sp>
    </p:spTree>
    <p:extLst>
      <p:ext uri="{BB962C8B-B14F-4D97-AF65-F5344CB8AC3E}">
        <p14:creationId xmlns:p14="http://schemas.microsoft.com/office/powerpoint/2010/main" val="10237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7051C-91CC-4308-91CF-FA17692A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430-C18A-A849-9D51-48A32ED0BBBF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E5F0DA-3B25-49EC-BDFE-B60F753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2 CuadroTexto">
                <a:extLst>
                  <a:ext uri="{FF2B5EF4-FFF2-40B4-BE49-F238E27FC236}">
                    <a16:creationId xmlns:a16="http://schemas.microsoft.com/office/drawing/2014/main" id="{73FA2618-49D2-449F-A1DA-DAC878C61A1C}"/>
                  </a:ext>
                </a:extLst>
              </p:cNvPr>
              <p:cNvSpPr txBox="1"/>
              <p:nvPr/>
            </p:nvSpPr>
            <p:spPr>
              <a:xfrm>
                <a:off x="6353617" y="1141930"/>
                <a:ext cx="14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=(10,20)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6" name="2 CuadroTexto">
                <a:extLst>
                  <a:ext uri="{FF2B5EF4-FFF2-40B4-BE49-F238E27FC236}">
                    <a16:creationId xmlns:a16="http://schemas.microsoft.com/office/drawing/2014/main" id="{73FA2618-49D2-449F-A1DA-DAC878C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17" y="1141930"/>
                <a:ext cx="1426224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 CuadroTexto">
                <a:extLst>
                  <a:ext uri="{FF2B5EF4-FFF2-40B4-BE49-F238E27FC236}">
                    <a16:creationId xmlns:a16="http://schemas.microsoft.com/office/drawing/2014/main" id="{3841A005-A8D1-4329-97DE-FC8F54B262D8}"/>
                  </a:ext>
                </a:extLst>
              </p:cNvPr>
              <p:cNvSpPr txBox="1"/>
              <p:nvPr/>
            </p:nvSpPr>
            <p:spPr>
              <a:xfrm>
                <a:off x="8115213" y="1132215"/>
                <a:ext cx="1294200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=(6,18)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3 CuadroTexto">
                <a:extLst>
                  <a:ext uri="{FF2B5EF4-FFF2-40B4-BE49-F238E27FC236}">
                    <a16:creationId xmlns:a16="http://schemas.microsoft.com/office/drawing/2014/main" id="{3841A005-A8D1-4329-97DE-FC8F54B2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13" y="1132215"/>
                <a:ext cx="1294200" cy="375424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4 CuadroTexto">
                <a:extLst>
                  <a:ext uri="{FF2B5EF4-FFF2-40B4-BE49-F238E27FC236}">
                    <a16:creationId xmlns:a16="http://schemas.microsoft.com/office/drawing/2014/main" id="{4D33D67E-9D84-43F2-A9F0-9861A6CAE040}"/>
                  </a:ext>
                </a:extLst>
              </p:cNvPr>
              <p:cNvSpPr txBox="1"/>
              <p:nvPr/>
            </p:nvSpPr>
            <p:spPr>
              <a:xfrm>
                <a:off x="707638" y="1526547"/>
                <a:ext cx="19801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Proy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r>
                            <a:rPr lang="es-PE" sz="32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4 CuadroTexto">
                <a:extLst>
                  <a:ext uri="{FF2B5EF4-FFF2-40B4-BE49-F238E27FC236}">
                    <a16:creationId xmlns:a16="http://schemas.microsoft.com/office/drawing/2014/main" id="{4D33D67E-9D84-43F2-A9F0-9861A6CA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8" y="1526547"/>
                <a:ext cx="19801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090070F6-5306-40F4-9A8E-441363E689C5}"/>
                  </a:ext>
                </a:extLst>
              </p:cNvPr>
              <p:cNvSpPr txBox="1"/>
              <p:nvPr/>
            </p:nvSpPr>
            <p:spPr>
              <a:xfrm>
                <a:off x="2519292" y="1567445"/>
                <a:ext cx="2377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Proy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090070F6-5306-40F4-9A8E-441363E68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292" y="1567445"/>
                <a:ext cx="237706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6 CuadroTexto">
                <a:extLst>
                  <a:ext uri="{FF2B5EF4-FFF2-40B4-BE49-F238E27FC236}">
                    <a16:creationId xmlns:a16="http://schemas.microsoft.com/office/drawing/2014/main" id="{6E645581-8599-44F3-BAF2-1E4F4DEDFC47}"/>
                  </a:ext>
                </a:extLst>
              </p:cNvPr>
              <p:cNvSpPr txBox="1"/>
              <p:nvPr/>
            </p:nvSpPr>
            <p:spPr>
              <a:xfrm>
                <a:off x="707638" y="2399377"/>
                <a:ext cx="19320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Proy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PE" sz="3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6 CuadroTexto">
                <a:extLst>
                  <a:ext uri="{FF2B5EF4-FFF2-40B4-BE49-F238E27FC236}">
                    <a16:creationId xmlns:a16="http://schemas.microsoft.com/office/drawing/2014/main" id="{6E645581-8599-44F3-BAF2-1E4F4DED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8" y="2399377"/>
                <a:ext cx="193200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7 CuadroTexto">
                <a:extLst>
                  <a:ext uri="{FF2B5EF4-FFF2-40B4-BE49-F238E27FC236}">
                    <a16:creationId xmlns:a16="http://schemas.microsoft.com/office/drawing/2014/main" id="{D45B955F-B993-43C1-8A66-FA5B91AC830B}"/>
                  </a:ext>
                </a:extLst>
              </p:cNvPr>
              <p:cNvSpPr txBox="1"/>
              <p:nvPr/>
            </p:nvSpPr>
            <p:spPr>
              <a:xfrm>
                <a:off x="2514385" y="2447159"/>
                <a:ext cx="21622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Proy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7 CuadroTexto">
                <a:extLst>
                  <a:ext uri="{FF2B5EF4-FFF2-40B4-BE49-F238E27FC236}">
                    <a16:creationId xmlns:a16="http://schemas.microsoft.com/office/drawing/2014/main" id="{D45B955F-B993-43C1-8A66-FA5B91AC8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85" y="2447159"/>
                <a:ext cx="21622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8 CuadroTexto">
                <a:extLst>
                  <a:ext uri="{FF2B5EF4-FFF2-40B4-BE49-F238E27FC236}">
                    <a16:creationId xmlns:a16="http://schemas.microsoft.com/office/drawing/2014/main" id="{5374CF59-DE93-40D3-8611-D0F192D760ED}"/>
                  </a:ext>
                </a:extLst>
              </p:cNvPr>
              <p:cNvSpPr txBox="1"/>
              <p:nvPr/>
            </p:nvSpPr>
            <p:spPr>
              <a:xfrm>
                <a:off x="6345909" y="2236899"/>
                <a:ext cx="1096710" cy="372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>
                                  <a:latin typeface="Cambria Math"/>
                                </a:rPr>
                                <m:t>𝐏𝐫𝐨𝐲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b="1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8 CuadroTexto">
                <a:extLst>
                  <a:ext uri="{FF2B5EF4-FFF2-40B4-BE49-F238E27FC236}">
                    <a16:creationId xmlns:a16="http://schemas.microsoft.com/office/drawing/2014/main" id="{5374CF59-DE93-40D3-8611-D0F192D7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09" y="2236899"/>
                <a:ext cx="1096710" cy="372281"/>
              </a:xfrm>
              <a:prstGeom prst="rect">
                <a:avLst/>
              </a:prstGeom>
              <a:blipFill>
                <a:blip r:embed="rId8"/>
                <a:stretch>
                  <a:fillRect r="-27222"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9 CuadroTexto">
                <a:extLst>
                  <a:ext uri="{FF2B5EF4-FFF2-40B4-BE49-F238E27FC236}">
                    <a16:creationId xmlns:a16="http://schemas.microsoft.com/office/drawing/2014/main" id="{56B31248-A4E4-4673-B871-3EF8D0B2E2E6}"/>
                  </a:ext>
                </a:extLst>
              </p:cNvPr>
              <p:cNvSpPr txBox="1"/>
              <p:nvPr/>
            </p:nvSpPr>
            <p:spPr>
              <a:xfrm>
                <a:off x="7301782" y="2085483"/>
                <a:ext cx="1113446" cy="803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i="1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i="1">
                          <a:latin typeface="Cambria Math"/>
                          <a:ea typeface="Cambria Math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s-P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9 CuadroTexto">
                <a:extLst>
                  <a:ext uri="{FF2B5EF4-FFF2-40B4-BE49-F238E27FC236}">
                    <a16:creationId xmlns:a16="http://schemas.microsoft.com/office/drawing/2014/main" id="{56B31248-A4E4-4673-B871-3EF8D0B2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82" y="2085483"/>
                <a:ext cx="1113446" cy="803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10 CuadroTexto">
                <a:extLst>
                  <a:ext uri="{FF2B5EF4-FFF2-40B4-BE49-F238E27FC236}">
                    <a16:creationId xmlns:a16="http://schemas.microsoft.com/office/drawing/2014/main" id="{0569393D-1E43-403A-9EF7-FBA4832A4739}"/>
                  </a:ext>
                </a:extLst>
              </p:cNvPr>
              <p:cNvSpPr txBox="1"/>
              <p:nvPr/>
            </p:nvSpPr>
            <p:spPr>
              <a:xfrm>
                <a:off x="8325622" y="2173996"/>
                <a:ext cx="2167581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PE" i="1">
                            <a:latin typeface="Cambria Math"/>
                            <a:ea typeface="Cambria Math"/>
                          </a:rPr>
                          <m:t>(10,20)</m:t>
                        </m:r>
                        <m:r>
                          <a:rPr lang="es-PE" i="1">
                            <a:latin typeface="Cambria Math"/>
                          </a:rPr>
                          <m:t>.(6,18) </m:t>
                        </m:r>
                      </m:num>
                      <m:den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e>
                          <m:sup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P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/>
                              </a:rPr>
                              <m:t>18</m:t>
                            </m:r>
                          </m:e>
                          <m:sup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PE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s-PE" dirty="0"/>
                  <a:t>(6,18)</a:t>
                </a:r>
              </a:p>
            </p:txBody>
          </p:sp>
        </mc:Choice>
        <mc:Fallback xmlns="">
          <p:sp>
            <p:nvSpPr>
              <p:cNvPr id="24" name="10 CuadroTexto">
                <a:extLst>
                  <a:ext uri="{FF2B5EF4-FFF2-40B4-BE49-F238E27FC236}">
                    <a16:creationId xmlns:a16="http://schemas.microsoft.com/office/drawing/2014/main" id="{0569393D-1E43-403A-9EF7-FBA4832A4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22" y="2173996"/>
                <a:ext cx="2167581" cy="498085"/>
              </a:xfrm>
              <a:prstGeom prst="rect">
                <a:avLst/>
              </a:prstGeom>
              <a:blipFill>
                <a:blip r:embed="rId10"/>
                <a:stretch>
                  <a:fillRect r="-7606" b="-6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1 CuadroTexto">
                <a:extLst>
                  <a:ext uri="{FF2B5EF4-FFF2-40B4-BE49-F238E27FC236}">
                    <a16:creationId xmlns:a16="http://schemas.microsoft.com/office/drawing/2014/main" id="{6F822A0D-5094-4045-9A06-45A09893BF90}"/>
                  </a:ext>
                </a:extLst>
              </p:cNvPr>
              <p:cNvSpPr txBox="1"/>
              <p:nvPr/>
            </p:nvSpPr>
            <p:spPr>
              <a:xfrm>
                <a:off x="8325622" y="2788993"/>
                <a:ext cx="1351652" cy="48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PE" i="1">
                            <a:latin typeface="Cambria Math"/>
                            <a:ea typeface="Cambria Math"/>
                          </a:rPr>
                          <m:t>420</m:t>
                        </m:r>
                      </m:num>
                      <m:den>
                        <m:r>
                          <a:rPr lang="es-PE" i="1">
                            <a:latin typeface="Cambria Math"/>
                          </a:rPr>
                          <m:t>360</m:t>
                        </m:r>
                      </m:den>
                    </m:f>
                    <m:r>
                      <a:rPr lang="es-PE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s-PE" dirty="0"/>
                  <a:t>(6,18)</a:t>
                </a:r>
              </a:p>
            </p:txBody>
          </p:sp>
        </mc:Choice>
        <mc:Fallback xmlns="">
          <p:sp>
            <p:nvSpPr>
              <p:cNvPr id="25" name="11 CuadroTexto">
                <a:extLst>
                  <a:ext uri="{FF2B5EF4-FFF2-40B4-BE49-F238E27FC236}">
                    <a16:creationId xmlns:a16="http://schemas.microsoft.com/office/drawing/2014/main" id="{6F822A0D-5094-4045-9A06-45A09893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22" y="2788993"/>
                <a:ext cx="1351652" cy="485902"/>
              </a:xfrm>
              <a:prstGeom prst="rect">
                <a:avLst/>
              </a:prstGeom>
              <a:blipFill>
                <a:blip r:embed="rId11"/>
                <a:stretch>
                  <a:fillRect r="-12670" b="-63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12 CuadroTexto">
                <a:extLst>
                  <a:ext uri="{FF2B5EF4-FFF2-40B4-BE49-F238E27FC236}">
                    <a16:creationId xmlns:a16="http://schemas.microsoft.com/office/drawing/2014/main" id="{E0BF5CC9-B1DA-4C1A-950B-CDCBB03334FC}"/>
                  </a:ext>
                </a:extLst>
              </p:cNvPr>
              <p:cNvSpPr txBox="1"/>
              <p:nvPr/>
            </p:nvSpPr>
            <p:spPr>
              <a:xfrm>
                <a:off x="9707851" y="2903832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=(7,21)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12 CuadroTexto">
                <a:extLst>
                  <a:ext uri="{FF2B5EF4-FFF2-40B4-BE49-F238E27FC236}">
                    <a16:creationId xmlns:a16="http://schemas.microsoft.com/office/drawing/2014/main" id="{E0BF5CC9-B1DA-4C1A-950B-CDCBB0333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851" y="2903832"/>
                <a:ext cx="1099981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3 CuadroTexto">
                <a:extLst>
                  <a:ext uri="{FF2B5EF4-FFF2-40B4-BE49-F238E27FC236}">
                    <a16:creationId xmlns:a16="http://schemas.microsoft.com/office/drawing/2014/main" id="{29715208-B285-4D59-BB78-4CF46715BFEF}"/>
                  </a:ext>
                </a:extLst>
              </p:cNvPr>
              <p:cNvSpPr txBox="1"/>
              <p:nvPr/>
            </p:nvSpPr>
            <p:spPr>
              <a:xfrm>
                <a:off x="6368147" y="1609687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acc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𝟏𝟎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13 CuadroTexto">
                <a:extLst>
                  <a:ext uri="{FF2B5EF4-FFF2-40B4-BE49-F238E27FC236}">
                    <a16:creationId xmlns:a16="http://schemas.microsoft.com/office/drawing/2014/main" id="{29715208-B285-4D59-BB78-4CF46715B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7" y="1609687"/>
                <a:ext cx="1511952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930753F3-2BC9-4071-9009-89DCBA39856E}"/>
                  </a:ext>
                </a:extLst>
              </p:cNvPr>
              <p:cNvSpPr txBox="1"/>
              <p:nvPr/>
            </p:nvSpPr>
            <p:spPr>
              <a:xfrm>
                <a:off x="8110410" y="1574734"/>
                <a:ext cx="1370888" cy="37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acc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s-PE" b="1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930753F3-2BC9-4071-9009-89DCBA39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410" y="1574734"/>
                <a:ext cx="1370888" cy="375616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5 CuadroTexto">
                <a:extLst>
                  <a:ext uri="{FF2B5EF4-FFF2-40B4-BE49-F238E27FC236}">
                    <a16:creationId xmlns:a16="http://schemas.microsoft.com/office/drawing/2014/main" id="{C5D0ECD1-729C-4559-A56C-0C25F281D5A7}"/>
                  </a:ext>
                </a:extLst>
              </p:cNvPr>
              <p:cNvSpPr txBox="1"/>
              <p:nvPr/>
            </p:nvSpPr>
            <p:spPr>
              <a:xfrm>
                <a:off x="6306531" y="3629056"/>
                <a:ext cx="216110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>
                                  <a:latin typeface="Cambria Math"/>
                                </a:rPr>
                                <m:t>𝐏𝐫𝐨𝐲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PE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fName>
                        <m:e>
                          <m:r>
                            <a:rPr lang="es-PE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s-PE" b="1" i="1">
                              <a:latin typeface="Cambria Math"/>
                            </a:rPr>
                            <m:t>(</m:t>
                          </m:r>
                          <m:r>
                            <a:rPr lang="es-PE" b="1" i="1">
                              <a:latin typeface="Cambria Math"/>
                            </a:rPr>
                            <m:t>𝟏</m:t>
                          </m:r>
                          <m:r>
                            <a:rPr lang="es-PE" b="1" i="1">
                              <a:latin typeface="Cambria Math"/>
                            </a:rPr>
                            <m:t>,</m:t>
                          </m:r>
                          <m:r>
                            <a:rPr lang="es-PE" b="1" i="1">
                              <a:latin typeface="Cambria Math"/>
                            </a:rPr>
                            <m:t>𝟐</m:t>
                          </m:r>
                          <m:r>
                            <a:rPr lang="es-PE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15 CuadroTexto">
                <a:extLst>
                  <a:ext uri="{FF2B5EF4-FFF2-40B4-BE49-F238E27FC236}">
                    <a16:creationId xmlns:a16="http://schemas.microsoft.com/office/drawing/2014/main" id="{C5D0ECD1-729C-4559-A56C-0C25F281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31" y="3629056"/>
                <a:ext cx="2161104" cy="396006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6 CuadroTexto">
                <a:extLst>
                  <a:ext uri="{FF2B5EF4-FFF2-40B4-BE49-F238E27FC236}">
                    <a16:creationId xmlns:a16="http://schemas.microsoft.com/office/drawing/2014/main" id="{961FC492-EC7B-4221-808A-783DE09E5F5A}"/>
                  </a:ext>
                </a:extLst>
              </p:cNvPr>
              <p:cNvSpPr txBox="1"/>
              <p:nvPr/>
            </p:nvSpPr>
            <p:spPr>
              <a:xfrm>
                <a:off x="8308765" y="3629121"/>
                <a:ext cx="204248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1" dirty="0">
                    <a:solidFill>
                      <a:srgbClr val="0070C0"/>
                    </a:solidFill>
                  </a:rPr>
                  <a:t>=10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PE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P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1">
                                <a:latin typeface="Cambria Math"/>
                              </a:rPr>
                              <m:t>𝐏𝐫𝐨𝐲</m:t>
                            </m:r>
                            <m:r>
                              <a:rPr lang="es-PE" b="1" i="1">
                                <a:latin typeface="Cambria Math"/>
                              </a:rPr>
                              <m:t> </m:t>
                            </m:r>
                          </m:e>
                          <m:sub>
                            <m:r>
                              <a:rPr lang="es-PE" b="1" i="1">
                                <a:latin typeface="Cambria Math"/>
                              </a:rPr>
                              <m:t>(</m:t>
                            </m:r>
                            <m:r>
                              <a:rPr lang="es-PE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s-PE" b="1" i="1">
                                <a:latin typeface="Cambria Math"/>
                              </a:rPr>
                              <m:t>,</m:t>
                            </m:r>
                            <m:r>
                              <a:rPr lang="es-PE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s-PE" b="1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s-PE" b="1" i="1">
                            <a:latin typeface="Cambria Math"/>
                          </a:rPr>
                          <m:t>(</m:t>
                        </m:r>
                        <m:r>
                          <a:rPr lang="es-PE" b="1" i="1">
                            <a:latin typeface="Cambria Math"/>
                          </a:rPr>
                          <m:t>𝟏</m:t>
                        </m:r>
                        <m:r>
                          <a:rPr lang="es-PE" b="1" i="1">
                            <a:latin typeface="Cambria Math"/>
                          </a:rPr>
                          <m:t>,</m:t>
                        </m:r>
                        <m:r>
                          <a:rPr lang="es-PE" b="1" i="1">
                            <a:latin typeface="Cambria Math"/>
                          </a:rPr>
                          <m:t>𝟐</m:t>
                        </m:r>
                        <m:r>
                          <a:rPr lang="es-PE" b="1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16 CuadroTexto">
                <a:extLst>
                  <a:ext uri="{FF2B5EF4-FFF2-40B4-BE49-F238E27FC236}">
                    <a16:creationId xmlns:a16="http://schemas.microsoft.com/office/drawing/2014/main" id="{961FC492-EC7B-4221-808A-783DE09E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65" y="3629121"/>
                <a:ext cx="2042482" cy="396006"/>
              </a:xfrm>
              <a:prstGeom prst="rect">
                <a:avLst/>
              </a:prstGeom>
              <a:blipFill>
                <a:blip r:embed="rId16"/>
                <a:stretch>
                  <a:fillRect l="-2687" t="-9231" r="-4478" b="-153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7 CuadroTexto">
                <a:extLst>
                  <a:ext uri="{FF2B5EF4-FFF2-40B4-BE49-F238E27FC236}">
                    <a16:creationId xmlns:a16="http://schemas.microsoft.com/office/drawing/2014/main" id="{1BD0D837-C6C2-4F17-BA6C-32D450D4E495}"/>
                  </a:ext>
                </a:extLst>
              </p:cNvPr>
              <p:cNvSpPr txBox="1"/>
              <p:nvPr/>
            </p:nvSpPr>
            <p:spPr>
              <a:xfrm>
                <a:off x="8561860" y="4203840"/>
                <a:ext cx="2115579" cy="504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PE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10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{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PE" i="1">
                                <a:latin typeface="Cambria Math"/>
                                <a:ea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s-PE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PE" i="1">
                                <a:latin typeface="Cambria Math"/>
                              </a:rPr>
                              <m:t>1,3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P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PE" i="1">
                        <a:latin typeface="Cambria Math"/>
                      </a:rPr>
                      <m:t>}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s-PE" dirty="0"/>
                  <a:t>(1,3)</a:t>
                </a:r>
              </a:p>
            </p:txBody>
          </p:sp>
        </mc:Choice>
        <mc:Fallback xmlns="">
          <p:sp>
            <p:nvSpPr>
              <p:cNvPr id="31" name="17 CuadroTexto">
                <a:extLst>
                  <a:ext uri="{FF2B5EF4-FFF2-40B4-BE49-F238E27FC236}">
                    <a16:creationId xmlns:a16="http://schemas.microsoft.com/office/drawing/2014/main" id="{1BD0D837-C6C2-4F17-BA6C-32D450D4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60" y="4203840"/>
                <a:ext cx="2115579" cy="504882"/>
              </a:xfrm>
              <a:prstGeom prst="rect">
                <a:avLst/>
              </a:prstGeom>
              <a:blipFill>
                <a:blip r:embed="rId17"/>
                <a:stretch>
                  <a:fillRect r="-6052" b="-60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8 CuadroTexto">
                <a:extLst>
                  <a:ext uri="{FF2B5EF4-FFF2-40B4-BE49-F238E27FC236}">
                    <a16:creationId xmlns:a16="http://schemas.microsoft.com/office/drawing/2014/main" id="{A8F33DBE-C525-4A79-9558-DBA0C80709B2}"/>
                  </a:ext>
                </a:extLst>
              </p:cNvPr>
              <p:cNvSpPr txBox="1"/>
              <p:nvPr/>
            </p:nvSpPr>
            <p:spPr>
              <a:xfrm>
                <a:off x="10666036" y="4274546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=(7,21)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2" name="18 CuadroTexto">
                <a:extLst>
                  <a:ext uri="{FF2B5EF4-FFF2-40B4-BE49-F238E27FC236}">
                    <a16:creationId xmlns:a16="http://schemas.microsoft.com/office/drawing/2014/main" id="{A8F33DBE-C525-4A79-9558-DBA0C807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036" y="4274546"/>
                <a:ext cx="1099981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19 CuadroTexto">
                <a:extLst>
                  <a:ext uri="{FF2B5EF4-FFF2-40B4-BE49-F238E27FC236}">
                    <a16:creationId xmlns:a16="http://schemas.microsoft.com/office/drawing/2014/main" id="{5D521C3E-37B0-4E2B-9DB2-BC376951AFF0}"/>
                  </a:ext>
                </a:extLst>
              </p:cNvPr>
              <p:cNvSpPr txBox="1"/>
              <p:nvPr/>
            </p:nvSpPr>
            <p:spPr>
              <a:xfrm>
                <a:off x="531043" y="3391132"/>
                <a:ext cx="21709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Comp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r>
                            <a:rPr lang="es-PE" sz="32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19 CuadroTexto">
                <a:extLst>
                  <a:ext uri="{FF2B5EF4-FFF2-40B4-BE49-F238E27FC236}">
                    <a16:creationId xmlns:a16="http://schemas.microsoft.com/office/drawing/2014/main" id="{5D521C3E-37B0-4E2B-9DB2-BC376951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43" y="3391132"/>
                <a:ext cx="217091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20 CuadroTexto">
                <a:extLst>
                  <a:ext uri="{FF2B5EF4-FFF2-40B4-BE49-F238E27FC236}">
                    <a16:creationId xmlns:a16="http://schemas.microsoft.com/office/drawing/2014/main" id="{419CF049-7DED-41AF-93A3-7E2A0A439B1B}"/>
                  </a:ext>
                </a:extLst>
              </p:cNvPr>
              <p:cNvSpPr txBox="1"/>
              <p:nvPr/>
            </p:nvSpPr>
            <p:spPr>
              <a:xfrm>
                <a:off x="2529136" y="3396102"/>
                <a:ext cx="2567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Comp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20 CuadroTexto">
                <a:extLst>
                  <a:ext uri="{FF2B5EF4-FFF2-40B4-BE49-F238E27FC236}">
                    <a16:creationId xmlns:a16="http://schemas.microsoft.com/office/drawing/2014/main" id="{419CF049-7DED-41AF-93A3-7E2A0A43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36" y="3396102"/>
                <a:ext cx="2567818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21 CuadroTexto">
                <a:extLst>
                  <a:ext uri="{FF2B5EF4-FFF2-40B4-BE49-F238E27FC236}">
                    <a16:creationId xmlns:a16="http://schemas.microsoft.com/office/drawing/2014/main" id="{FB4B1555-134C-4574-8A1D-41C36C421C5E}"/>
                  </a:ext>
                </a:extLst>
              </p:cNvPr>
              <p:cNvSpPr txBox="1"/>
              <p:nvPr/>
            </p:nvSpPr>
            <p:spPr>
              <a:xfrm>
                <a:off x="662460" y="4412548"/>
                <a:ext cx="21227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Comp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PE" sz="3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21 CuadroTexto">
                <a:extLst>
                  <a:ext uri="{FF2B5EF4-FFF2-40B4-BE49-F238E27FC236}">
                    <a16:creationId xmlns:a16="http://schemas.microsoft.com/office/drawing/2014/main" id="{FB4B1555-134C-4574-8A1D-41C36C42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0" y="4412548"/>
                <a:ext cx="2122761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22 CuadroTexto">
                <a:extLst>
                  <a:ext uri="{FF2B5EF4-FFF2-40B4-BE49-F238E27FC236}">
                    <a16:creationId xmlns:a16="http://schemas.microsoft.com/office/drawing/2014/main" id="{F7F084C7-7C8A-419F-BD77-AB55E120E1BF}"/>
                  </a:ext>
                </a:extLst>
              </p:cNvPr>
              <p:cNvSpPr txBox="1"/>
              <p:nvPr/>
            </p:nvSpPr>
            <p:spPr>
              <a:xfrm>
                <a:off x="2557976" y="4474746"/>
                <a:ext cx="2353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s-PE" sz="3200" b="0" i="1">
                                  <a:latin typeface="Cambria Math"/>
                                </a:rPr>
                                <m:t>Comp</m:t>
                              </m:r>
                              <m:r>
                                <a:rPr lang="es-PE" sz="3200" b="0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32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3200" b="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22 CuadroTexto">
                <a:extLst>
                  <a:ext uri="{FF2B5EF4-FFF2-40B4-BE49-F238E27FC236}">
                    <a16:creationId xmlns:a16="http://schemas.microsoft.com/office/drawing/2014/main" id="{F7F084C7-7C8A-419F-BD77-AB55E120E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76" y="4474746"/>
                <a:ext cx="2353015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23 CuadroTexto">
                <a:extLst>
                  <a:ext uri="{FF2B5EF4-FFF2-40B4-BE49-F238E27FC236}">
                    <a16:creationId xmlns:a16="http://schemas.microsoft.com/office/drawing/2014/main" id="{2591DA2F-FB76-4D7A-BF68-894C0FA062A4}"/>
                  </a:ext>
                </a:extLst>
              </p:cNvPr>
              <p:cNvSpPr txBox="1"/>
              <p:nvPr/>
            </p:nvSpPr>
            <p:spPr>
              <a:xfrm>
                <a:off x="6392995" y="5071457"/>
                <a:ext cx="1202509" cy="372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𝐂𝐨𝐦𝐩</m:t>
                              </m:r>
                              <m:r>
                                <a:rPr lang="es-PE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PE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acc>
                            </m:sub>
                          </m:sSub>
                        </m:fName>
                        <m:e>
                          <m:acc>
                            <m:accPr>
                              <m:chr m:val="̅"/>
                              <m:ctrlPr>
                                <a:rPr lang="es-PE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23 CuadroTexto">
                <a:extLst>
                  <a:ext uri="{FF2B5EF4-FFF2-40B4-BE49-F238E27FC236}">
                    <a16:creationId xmlns:a16="http://schemas.microsoft.com/office/drawing/2014/main" id="{2591DA2F-FB76-4D7A-BF68-894C0FA0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995" y="5071457"/>
                <a:ext cx="1202509" cy="372281"/>
              </a:xfrm>
              <a:prstGeom prst="rect">
                <a:avLst/>
              </a:prstGeom>
              <a:blipFill>
                <a:blip r:embed="rId23"/>
                <a:stretch>
                  <a:fillRect r="-25381"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24 CuadroTexto">
                <a:extLst>
                  <a:ext uri="{FF2B5EF4-FFF2-40B4-BE49-F238E27FC236}">
                    <a16:creationId xmlns:a16="http://schemas.microsoft.com/office/drawing/2014/main" id="{AF498EB8-20B2-40C8-BC0A-8A15374DCF44}"/>
                  </a:ext>
                </a:extLst>
              </p:cNvPr>
              <p:cNvSpPr txBox="1"/>
              <p:nvPr/>
            </p:nvSpPr>
            <p:spPr>
              <a:xfrm>
                <a:off x="7485241" y="4883295"/>
                <a:ext cx="825354" cy="74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8" name="24 CuadroTexto">
                <a:extLst>
                  <a:ext uri="{FF2B5EF4-FFF2-40B4-BE49-F238E27FC236}">
                    <a16:creationId xmlns:a16="http://schemas.microsoft.com/office/drawing/2014/main" id="{AF498EB8-20B2-40C8-BC0A-8A15374D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241" y="4883295"/>
                <a:ext cx="825354" cy="74860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26 CuadroTexto">
                <a:extLst>
                  <a:ext uri="{FF2B5EF4-FFF2-40B4-BE49-F238E27FC236}">
                    <a16:creationId xmlns:a16="http://schemas.microsoft.com/office/drawing/2014/main" id="{221234BD-FABF-432A-AF27-5F0A2169F581}"/>
                  </a:ext>
                </a:extLst>
              </p:cNvPr>
              <p:cNvSpPr txBox="1"/>
              <p:nvPr/>
            </p:nvSpPr>
            <p:spPr>
              <a:xfrm>
                <a:off x="8173292" y="5019777"/>
                <a:ext cx="2504147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s-PE" b="1">
                                  <a:latin typeface="Cambria Math"/>
                                </a:rPr>
                                <m:t>𝐂𝐨𝐦𝐩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PE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s-PE" b="1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fName>
                        <m:e>
                          <m:r>
                            <a:rPr lang="es-PE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s-PE" b="1" i="1">
                              <a:latin typeface="Cambria Math"/>
                            </a:rPr>
                            <m:t>(</m:t>
                          </m:r>
                          <m:r>
                            <a:rPr lang="es-PE" b="1" i="1">
                              <a:latin typeface="Cambria Math"/>
                            </a:rPr>
                            <m:t>𝟏</m:t>
                          </m:r>
                          <m:r>
                            <a:rPr lang="es-PE" b="1" i="1">
                              <a:latin typeface="Cambria Math"/>
                            </a:rPr>
                            <m:t>,</m:t>
                          </m:r>
                          <m:r>
                            <a:rPr lang="es-PE" b="1" i="1">
                              <a:latin typeface="Cambria Math"/>
                            </a:rPr>
                            <m:t>𝟐</m:t>
                          </m:r>
                          <m:r>
                            <a:rPr lang="es-PE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26 CuadroTexto">
                <a:extLst>
                  <a:ext uri="{FF2B5EF4-FFF2-40B4-BE49-F238E27FC236}">
                    <a16:creationId xmlns:a16="http://schemas.microsoft.com/office/drawing/2014/main" id="{221234BD-FABF-432A-AF27-5F0A2169F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92" y="5019777"/>
                <a:ext cx="2504147" cy="396006"/>
              </a:xfrm>
              <a:prstGeom prst="rect">
                <a:avLst/>
              </a:prstGeom>
              <a:blipFill>
                <a:blip r:embed="rId2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27 CuadroTexto">
                <a:extLst>
                  <a:ext uri="{FF2B5EF4-FFF2-40B4-BE49-F238E27FC236}">
                    <a16:creationId xmlns:a16="http://schemas.microsoft.com/office/drawing/2014/main" id="{59E262FF-571F-49E9-B910-8C0740957BE6}"/>
                  </a:ext>
                </a:extLst>
              </p:cNvPr>
              <p:cNvSpPr txBox="1"/>
              <p:nvPr/>
            </p:nvSpPr>
            <p:spPr>
              <a:xfrm>
                <a:off x="8531929" y="5455527"/>
                <a:ext cx="2065758" cy="681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PE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s-PE" i="1">
                          <a:latin typeface="Cambria Math"/>
                          <a:ea typeface="Cambria Math"/>
                        </a:rPr>
                        <m:t>{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s-PE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1,3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1">
                                  <a:latin typeface="Cambria Math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s-PE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0" name="27 CuadroTexto">
                <a:extLst>
                  <a:ext uri="{FF2B5EF4-FFF2-40B4-BE49-F238E27FC236}">
                    <a16:creationId xmlns:a16="http://schemas.microsoft.com/office/drawing/2014/main" id="{59E262FF-571F-49E9-B910-8C074095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929" y="5455527"/>
                <a:ext cx="2065758" cy="68172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8 CuadroTexto">
                <a:extLst>
                  <a:ext uri="{FF2B5EF4-FFF2-40B4-BE49-F238E27FC236}">
                    <a16:creationId xmlns:a16="http://schemas.microsoft.com/office/drawing/2014/main" id="{0BF86024-8675-4F46-BEC8-E84D971CA021}"/>
                  </a:ext>
                </a:extLst>
              </p:cNvPr>
              <p:cNvSpPr txBox="1"/>
              <p:nvPr/>
            </p:nvSpPr>
            <p:spPr>
              <a:xfrm>
                <a:off x="10359152" y="5586045"/>
                <a:ext cx="1011111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=7</m:t>
                      </m:r>
                      <m:rad>
                        <m:radPr>
                          <m:degHide m:val="on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latin typeface="Cambria Math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1" name="28 CuadroTexto">
                <a:extLst>
                  <a:ext uri="{FF2B5EF4-FFF2-40B4-BE49-F238E27FC236}">
                    <a16:creationId xmlns:a16="http://schemas.microsoft.com/office/drawing/2014/main" id="{0BF86024-8675-4F46-BEC8-E84D971C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152" y="5586045"/>
                <a:ext cx="1011111" cy="40197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532CD189-3CC1-46C2-960D-1CD6642E9195}"/>
                  </a:ext>
                </a:extLst>
              </p:cNvPr>
              <p:cNvSpPr/>
              <p:nvPr/>
            </p:nvSpPr>
            <p:spPr>
              <a:xfrm>
                <a:off x="1497618" y="558835"/>
                <a:ext cx="2236865" cy="720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PROPIEDADES</m:t>
                      </m:r>
                    </m:oMath>
                  </m:oMathPara>
                </a14:m>
                <a:endParaRPr lang="es-PE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532CD189-3CC1-46C2-960D-1CD6642E9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18" y="558835"/>
                <a:ext cx="2236865" cy="720778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3 CuadroTexto">
            <a:extLst>
              <a:ext uri="{FF2B5EF4-FFF2-40B4-BE49-F238E27FC236}">
                <a16:creationId xmlns:a16="http://schemas.microsoft.com/office/drawing/2014/main" id="{EE76CCEC-0B72-4112-9663-51A6890DFAA3}"/>
              </a:ext>
            </a:extLst>
          </p:cNvPr>
          <p:cNvSpPr txBox="1"/>
          <p:nvPr/>
        </p:nvSpPr>
        <p:spPr>
          <a:xfrm>
            <a:off x="6353617" y="673645"/>
            <a:ext cx="148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236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E0D6878E-C415-4F23-87A1-6D113B1F7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670544" y="2679786"/>
            <a:ext cx="4306956" cy="2145808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56A043-3F28-4BBC-81C2-991D2B33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6744FD-3659-4E0C-BE50-078FB13E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5C3481-8BC1-4CC8-8908-C0F6B1AA07B6}"/>
                  </a:ext>
                </a:extLst>
              </p:cNvPr>
              <p:cNvSpPr txBox="1"/>
              <p:nvPr/>
            </p:nvSpPr>
            <p:spPr>
              <a:xfrm>
                <a:off x="1047756" y="1670064"/>
                <a:ext cx="4306956" cy="75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/>
                  <a:t>Sea un paralelogramo cuyos lados son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000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000" dirty="0"/>
                  <a:t>.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5C3481-8BC1-4CC8-8908-C0F6B1AA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6" y="1670064"/>
                <a:ext cx="4306956" cy="753411"/>
              </a:xfrm>
              <a:prstGeom prst="rect">
                <a:avLst/>
              </a:prstGeom>
              <a:blipFill>
                <a:blip r:embed="rId4"/>
                <a:stretch>
                  <a:fillRect l="-1558" t="-4839" b="-129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DBEB377-9D59-4C1E-9542-9043A70242B0}"/>
                  </a:ext>
                </a:extLst>
              </p:cNvPr>
              <p:cNvSpPr txBox="1"/>
              <p:nvPr/>
            </p:nvSpPr>
            <p:spPr>
              <a:xfrm>
                <a:off x="5298116" y="1814904"/>
                <a:ext cx="6463972" cy="322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/>
                  <a:t>La altura del paralelogramos es </a:t>
                </a:r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.</a:t>
                </a:r>
                <a:endParaRPr lang="es-PE" sz="2000" dirty="0"/>
              </a:p>
              <a:p>
                <a:r>
                  <a:rPr lang="es-PE" sz="2000" dirty="0"/>
                  <a:t>Además,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𝑃𝑟𝑜𝑦</m:t>
                            </m:r>
                          </m:e>
                          <m:sub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groupChr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s-PE" sz="2000" dirty="0"/>
                  <a:t>,</a:t>
                </a:r>
              </a:p>
              <a:p>
                <a:r>
                  <a:rPr lang="es-PE" sz="2000" dirty="0"/>
                  <a:t>y como, área del paralelogramo es: </a:t>
                </a:r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s-P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𝑎𝑙𝑡𝑢𝑟𝑎</m:t>
                    </m:r>
                  </m:oMath>
                </a14:m>
                <a:endParaRPr lang="es-P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𝑃𝑟𝑜𝑦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groupChr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PE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lit/>
                                    </m:r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PE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P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lit/>
                                </m:r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sz="2000" dirty="0"/>
              </a:p>
              <a:p>
                <a:r>
                  <a:rPr lang="es-PE" sz="2000" dirty="0"/>
                  <a:t>De este modo el área del triángulo cuyos lados son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000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lit/>
                                </m:r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DBEB377-9D59-4C1E-9542-9043A702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16" y="1814904"/>
                <a:ext cx="6463972" cy="3228191"/>
              </a:xfrm>
              <a:prstGeom prst="rect">
                <a:avLst/>
              </a:prstGeom>
              <a:blipFill>
                <a:blip r:embed="rId5"/>
                <a:stretch>
                  <a:fillRect l="-943" t="-1890" r="-3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F64BEE6-F236-4E9C-89BE-3DE5F152D3A7}"/>
              </a:ext>
            </a:extLst>
          </p:cNvPr>
          <p:cNvCxnSpPr>
            <a:cxnSpLocks/>
          </p:cNvCxnSpPr>
          <p:nvPr/>
        </p:nvCxnSpPr>
        <p:spPr>
          <a:xfrm>
            <a:off x="5089669" y="1667766"/>
            <a:ext cx="0" cy="337532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751EF0-C545-4CBD-9BFB-EE10D7B289C2}"/>
              </a:ext>
            </a:extLst>
          </p:cNvPr>
          <p:cNvSpPr/>
          <p:nvPr/>
        </p:nvSpPr>
        <p:spPr>
          <a:xfrm>
            <a:off x="2199862" y="344557"/>
            <a:ext cx="6196508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rgbClr val="C00000"/>
                </a:solidFill>
                <a:latin typeface="Euphemia" panose="020B0503040102020104" pitchFamily="34" charset="0"/>
              </a:rPr>
              <a:t>Aplicación: Área de triángulos y paralelogramos</a:t>
            </a:r>
          </a:p>
        </p:txBody>
      </p:sp>
    </p:spTree>
    <p:extLst>
      <p:ext uri="{BB962C8B-B14F-4D97-AF65-F5344CB8AC3E}">
        <p14:creationId xmlns:p14="http://schemas.microsoft.com/office/powerpoint/2010/main" val="41641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E56DDC-A0BD-47C0-9281-7D1CBF74CDCE}"/>
                  </a:ext>
                </a:extLst>
              </p:cNvPr>
              <p:cNvSpPr txBox="1"/>
              <p:nvPr/>
            </p:nvSpPr>
            <p:spPr>
              <a:xfrm>
                <a:off x="1000126" y="785826"/>
                <a:ext cx="101155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E" sz="2000" dirty="0">
                    <a:solidFill>
                      <a:srgbClr val="C00000"/>
                    </a:solidFill>
                  </a:rPr>
                  <a:t>Ejemplo</a:t>
                </a:r>
              </a:p>
              <a:p>
                <a:pPr algn="just"/>
                <a:r>
                  <a:rPr lang="es-PE" sz="2000" dirty="0"/>
                  <a:t>Sea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(2;−1)</m:t>
                    </m:r>
                  </m:oMath>
                </a14:m>
                <a:r>
                  <a:rPr lang="es-PE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PE" sz="2000" i="1" dirty="0">
                        <a:latin typeface="Cambria Math" panose="02040503050406030204" pitchFamily="18" charset="0"/>
                      </a:rPr>
                      <m:t>(4;3)</m:t>
                    </m:r>
                  </m:oMath>
                </a14:m>
                <a:r>
                  <a:rPr lang="es-PE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(−1;4)</m:t>
                    </m:r>
                  </m:oMath>
                </a14:m>
                <a:r>
                  <a:rPr lang="es-PE" sz="2000" dirty="0"/>
                  <a:t>. Determinar:</a:t>
                </a:r>
              </a:p>
              <a:p>
                <a:pPr marL="342900" indent="-342900" algn="just">
                  <a:buAutoNum type="alphaLcParenR"/>
                </a:pPr>
                <a:r>
                  <a:rPr lang="es-PE" sz="2000" dirty="0"/>
                  <a:t>El área del paralelogramo que tiene a los puntos A, B y C como tres de sus vértices.</a:t>
                </a:r>
              </a:p>
              <a:p>
                <a:pPr marL="342900" indent="-342900" algn="just">
                  <a:buAutoNum type="alphaLcParenR"/>
                </a:pPr>
                <a:r>
                  <a:rPr lang="es-PE" sz="2000" dirty="0"/>
                  <a:t>El área del triángulo cuyos vértices son A, B y C.</a:t>
                </a:r>
              </a:p>
              <a:p>
                <a:pPr algn="just"/>
                <a:r>
                  <a:rPr lang="es-PE" sz="20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Solución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E56DDC-A0BD-47C0-9281-7D1CBF74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6" y="785826"/>
                <a:ext cx="10115550" cy="1938992"/>
              </a:xfrm>
              <a:prstGeom prst="rect">
                <a:avLst/>
              </a:prstGeom>
              <a:blipFill>
                <a:blip r:embed="rId2"/>
                <a:stretch>
                  <a:fillRect l="-603" t="-1887" r="-663" b="-47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47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61CECEDA-FC43-445B-B1DB-D0E52A5A0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63" y="782072"/>
                <a:ext cx="8912765" cy="5457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24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Lema. </a:t>
                </a:r>
                <a:r>
                  <a:rPr lang="es-ES" sz="240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Si</a:t>
                </a:r>
                <a:r>
                  <a:rPr lang="es-PE" sz="240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40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 son ortogonales entonces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 es paralelo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s-PE" sz="2400" dirty="0">
                  <a:latin typeface="Euphemia" panose="020B0503040102020104" pitchFamily="34" charset="0"/>
                </a:endParaRPr>
              </a:p>
            </p:txBody>
          </p:sp>
        </mc:Choice>
        <mc:Fallback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61CECEDA-FC43-445B-B1DB-D0E52A5A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3" y="782072"/>
                <a:ext cx="8912765" cy="545775"/>
              </a:xfrm>
              <a:prstGeom prst="rect">
                <a:avLst/>
              </a:prstGeom>
              <a:blipFill>
                <a:blip r:embed="rId2"/>
                <a:stretch>
                  <a:fillRect t="-14444" b="-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le 1">
                <a:extLst>
                  <a:ext uri="{FF2B5EF4-FFF2-40B4-BE49-F238E27FC236}">
                    <a16:creationId xmlns:a16="http://schemas.microsoft.com/office/drawing/2014/main" id="{9C60406F-BEAF-46A2-AF30-32CD04657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45" y="3649486"/>
                <a:ext cx="9821273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s-ES" sz="2400" dirty="0">
                    <a:solidFill>
                      <a:srgbClr val="C00000"/>
                    </a:solidFill>
                  </a:rPr>
                  <a:t>Teorema</a:t>
                </a:r>
                <a:r>
                  <a:rPr lang="es-E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</a:rPr>
                  <a:t>Si</a:t>
                </a:r>
                <a:r>
                  <a:rPr lang="es-P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4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chemeClr val="tx1"/>
                    </a:solidFill>
                  </a:rPr>
                  <a:t> son ortogonales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chemeClr val="tx1"/>
                    </a:solidFill>
                  </a:rPr>
                  <a:t>  entonces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4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chemeClr val="tx1"/>
                    </a:solidFill>
                  </a:rPr>
                  <a:t> son paralelos</a:t>
                </a:r>
              </a:p>
            </p:txBody>
          </p:sp>
        </mc:Choice>
        <mc:Fallback xmlns="">
          <p:sp>
            <p:nvSpPr>
              <p:cNvPr id="41" name="Title 1">
                <a:extLst>
                  <a:ext uri="{FF2B5EF4-FFF2-40B4-BE49-F238E27FC236}">
                    <a16:creationId xmlns:a16="http://schemas.microsoft.com/office/drawing/2014/main" id="{9C60406F-BEAF-46A2-AF30-32CD0465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5" y="3649486"/>
                <a:ext cx="9821273" cy="1296144"/>
              </a:xfrm>
              <a:prstGeom prst="rect">
                <a:avLst/>
              </a:prstGeom>
              <a:blipFill>
                <a:blip r:embed="rId3"/>
                <a:stretch>
                  <a:fillRect l="-931" t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A69A340-5DE6-4832-AAFC-D4B9A1EC1D12}"/>
              </a:ext>
            </a:extLst>
          </p:cNvPr>
          <p:cNvSpPr txBox="1"/>
          <p:nvPr/>
        </p:nvSpPr>
        <p:spPr>
          <a:xfrm>
            <a:off x="983144" y="4175660"/>
            <a:ext cx="2134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uphemia" panose="020B0503040102020104" pitchFamily="34" charset="0"/>
              </a:rPr>
              <a:t>Demostración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57D770-4AF3-4E6B-95A5-D282AE5717C1}"/>
              </a:ext>
            </a:extLst>
          </p:cNvPr>
          <p:cNvSpPr txBox="1"/>
          <p:nvPr/>
        </p:nvSpPr>
        <p:spPr>
          <a:xfrm>
            <a:off x="983145" y="1327847"/>
            <a:ext cx="2134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uphemia" panose="020B0503040102020104" pitchFamily="34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00368" y="4838501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2649947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556792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14/07/2022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p:sp>
        <p:nvSpPr>
          <p:cNvPr id="23" name="CuadroTexto 25">
            <a:extLst>
              <a:ext uri="{FF2B5EF4-FFF2-40B4-BE49-F238E27FC236}">
                <a16:creationId xmlns:a16="http://schemas.microsoft.com/office/drawing/2014/main" id="{F2A46143-4959-4BFB-843F-B1F9A1722F74}"/>
              </a:ext>
            </a:extLst>
          </p:cNvPr>
          <p:cNvSpPr txBox="1"/>
          <p:nvPr/>
        </p:nvSpPr>
        <p:spPr>
          <a:xfrm>
            <a:off x="1931294" y="3768233"/>
            <a:ext cx="8097358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El vector proyección ortogonal está relacionado con la componente y un vector unitario.</a:t>
            </a:r>
          </a:p>
        </p:txBody>
      </p:sp>
      <p:sp>
        <p:nvSpPr>
          <p:cNvPr id="17" name="CuadroTexto 25">
            <a:extLst>
              <a:ext uri="{FF2B5EF4-FFF2-40B4-BE49-F238E27FC236}">
                <a16:creationId xmlns:a16="http://schemas.microsoft.com/office/drawing/2014/main" id="{6DEE110B-7A28-441D-9451-9CC81DC6A6EF}"/>
              </a:ext>
            </a:extLst>
          </p:cNvPr>
          <p:cNvSpPr txBox="1"/>
          <p:nvPr/>
        </p:nvSpPr>
        <p:spPr>
          <a:xfrm>
            <a:off x="2047319" y="4959345"/>
            <a:ext cx="3916159" cy="39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El operador ortogonal es lineal</a:t>
            </a:r>
          </a:p>
        </p:txBody>
      </p:sp>
      <p:sp>
        <p:nvSpPr>
          <p:cNvPr id="18" name="CuadroTexto 25">
            <a:extLst>
              <a:ext uri="{FF2B5EF4-FFF2-40B4-BE49-F238E27FC236}">
                <a16:creationId xmlns:a16="http://schemas.microsoft.com/office/drawing/2014/main" id="{DF1F3795-1C01-4605-BB63-A095409879C7}"/>
              </a:ext>
            </a:extLst>
          </p:cNvPr>
          <p:cNvSpPr txBox="1"/>
          <p:nvPr/>
        </p:nvSpPr>
        <p:spPr>
          <a:xfrm>
            <a:off x="1931293" y="2691810"/>
            <a:ext cx="8097359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La proyección ortogonal entre dos vectores es otro vector, paralelo al vector donde se proyecta.</a:t>
            </a:r>
          </a:p>
        </p:txBody>
      </p:sp>
      <p:grpSp>
        <p:nvGrpSpPr>
          <p:cNvPr id="21" name="Grupo 15">
            <a:extLst>
              <a:ext uri="{FF2B5EF4-FFF2-40B4-BE49-F238E27FC236}">
                <a16:creationId xmlns:a16="http://schemas.microsoft.com/office/drawing/2014/main" id="{4980590E-1A25-4A4F-8921-59EE9C026F04}"/>
              </a:ext>
            </a:extLst>
          </p:cNvPr>
          <p:cNvGrpSpPr/>
          <p:nvPr/>
        </p:nvGrpSpPr>
        <p:grpSpPr>
          <a:xfrm>
            <a:off x="1014458" y="3753842"/>
            <a:ext cx="703732" cy="745956"/>
            <a:chOff x="1101537" y="3155618"/>
            <a:chExt cx="757800" cy="803268"/>
          </a:xfrm>
        </p:grpSpPr>
        <p:pic>
          <p:nvPicPr>
            <p:cNvPr id="22" name="Imagen 16">
              <a:extLst>
                <a:ext uri="{FF2B5EF4-FFF2-40B4-BE49-F238E27FC236}">
                  <a16:creationId xmlns:a16="http://schemas.microsoft.com/office/drawing/2014/main" id="{B54602D0-DE8A-419F-BECF-353E4321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25" name="CuadroTexto 17">
              <a:extLst>
                <a:ext uri="{FF2B5EF4-FFF2-40B4-BE49-F238E27FC236}">
                  <a16:creationId xmlns:a16="http://schemas.microsoft.com/office/drawing/2014/main" id="{A643F463-269F-4AF7-A2FF-3A1DB0F8B56A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FCEE70C-5448-4F9B-A6CD-8F2B7C9798C6}"/>
              </a:ext>
            </a:extLst>
          </p:cNvPr>
          <p:cNvSpPr txBox="1"/>
          <p:nvPr/>
        </p:nvSpPr>
        <p:spPr>
          <a:xfrm>
            <a:off x="2047321" y="1643459"/>
            <a:ext cx="7865305" cy="39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El producto escalar permite calcular el ángulo entre dos vectores.</a:t>
            </a:r>
          </a:p>
        </p:txBody>
      </p:sp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5312978" y="1934367"/>
            <a:ext cx="6501667" cy="2533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PE" dirty="0">
              <a:latin typeface="GothamRounded-Book"/>
            </a:endParaRPr>
          </a:p>
          <a:p>
            <a:pPr algn="just"/>
            <a:r>
              <a:rPr lang="es-PE" dirty="0">
                <a:latin typeface="GothamRounded-Book"/>
              </a:rPr>
              <a:t>“</a:t>
            </a:r>
            <a:r>
              <a:rPr lang="es-PE" dirty="0"/>
              <a:t>Al finalizar la sesión, el estudiante</a:t>
            </a:r>
            <a:r>
              <a:rPr lang="es-ES" dirty="0"/>
              <a:t>, realiza la multiplicación escalar, determina el ángulo, el paralelismo, la ortogonalidad, la proyección y componente ortogonal de un vector a través de la definición del producto escalar y la norma de un vector</a:t>
            </a:r>
            <a:r>
              <a:rPr lang="es-PE" dirty="0">
                <a:latin typeface="GothamRounded-Book"/>
              </a:rPr>
              <a:t>”.</a:t>
            </a:r>
          </a:p>
        </p:txBody>
      </p:sp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14/07/2022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280151"/>
            <a:ext cx="1090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</a:t>
            </a:r>
            <a:r>
              <a:rPr lang="es-ES" sz="2000" dirty="0"/>
              <a:t> 3ª </a:t>
            </a:r>
            <a:r>
              <a:rPr lang="es-ES" sz="2000" dirty="0" err="1"/>
              <a:t>ed</a:t>
            </a:r>
            <a:r>
              <a:rPr lang="es-ES" sz="2000" dirty="0"/>
              <a:t> .Lima: </a:t>
            </a:r>
            <a:r>
              <a:rPr lang="es-PE" sz="2000" dirty="0"/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Chavez C. (2012) </a:t>
            </a:r>
            <a:r>
              <a:rPr lang="es-PE" sz="2000" i="1" dirty="0"/>
              <a:t>Notas de Algebra</a:t>
            </a:r>
            <a:r>
              <a:rPr lang="es-PE" sz="2000" dirty="0"/>
              <a:t>.1ra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 </a:t>
            </a:r>
            <a:r>
              <a:rPr lang="es-ES" sz="2000" dirty="0"/>
              <a:t>Perú:</a:t>
            </a:r>
            <a:r>
              <a:rPr lang="es-PE" sz="2000" dirty="0"/>
              <a:t> UNMSM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EspinozaE</a:t>
            </a:r>
            <a:r>
              <a:rPr lang="es-ES" sz="2000" dirty="0"/>
              <a:t> (2005) </a:t>
            </a:r>
            <a:r>
              <a:rPr lang="es-ES" sz="2000" i="1" dirty="0"/>
              <a:t>Matemática Básica. 2</a:t>
            </a:r>
            <a:r>
              <a:rPr lang="es-PE" sz="2000" dirty="0"/>
              <a:t>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Grossman S.I., Flores, G &amp; </a:t>
            </a:r>
            <a:r>
              <a:rPr lang="en-US" sz="2000" dirty="0" err="1"/>
              <a:t>Damy</a:t>
            </a:r>
            <a:r>
              <a:rPr lang="en-US" sz="2000" dirty="0"/>
              <a:t>, S, </a:t>
            </a:r>
            <a:r>
              <a:rPr lang="en-US" sz="2000" i="1" dirty="0" err="1"/>
              <a:t>Álgebra</a:t>
            </a:r>
            <a:r>
              <a:rPr lang="en-US" sz="2000" i="1" dirty="0"/>
              <a:t> lineal. </a:t>
            </a:r>
            <a:r>
              <a:rPr lang="en-US" sz="2000" dirty="0"/>
              <a:t>(2008). México: McGraw-Hill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Grimaldi R. (1998) .</a:t>
            </a:r>
            <a:r>
              <a:rPr lang="es-ES" sz="2000" i="1" dirty="0"/>
              <a:t>Matemática discreta y combinatoria</a:t>
            </a:r>
            <a:r>
              <a:rPr lang="es-ES" sz="2000" dirty="0"/>
              <a:t>. Ed.3 </a:t>
            </a:r>
            <a:r>
              <a:rPr lang="es-ES" sz="2000" dirty="0" err="1"/>
              <a:t>USA:Weles</a:t>
            </a:r>
            <a:r>
              <a:rPr lang="es-ES" sz="2000" dirty="0"/>
              <a:t> Iberoamericana.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Hasser</a:t>
            </a:r>
            <a:r>
              <a:rPr lang="es-ES" sz="2000" dirty="0"/>
              <a:t> N., La Salle J. y Sullivan J. (2001) 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Rojo A. </a:t>
            </a:r>
            <a:r>
              <a:rPr lang="es-ES" sz="2000" i="1" dirty="0"/>
              <a:t>Algebra I</a:t>
            </a:r>
            <a:r>
              <a:rPr lang="es-ES" sz="2000" dirty="0"/>
              <a:t>. (1998). Buenos Aires:</a:t>
            </a:r>
            <a:r>
              <a:rPr lang="es-PE" sz="2000" dirty="0"/>
              <a:t> Eudeba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Stewart J., Redlin L. &amp; Watson S. (2012). </a:t>
            </a:r>
            <a:r>
              <a:rPr lang="es-ES" sz="2000" i="1" dirty="0"/>
              <a:t>Precálculo. Matemáticas para el cálculo</a:t>
            </a:r>
            <a:r>
              <a:rPr lang="es-ES" sz="2000" dirty="0"/>
              <a:t> (6 Ed). México. Cengage </a:t>
            </a:r>
            <a:r>
              <a:rPr lang="es-ES" sz="2000" dirty="0" err="1"/>
              <a:t>Learning</a:t>
            </a:r>
            <a:r>
              <a:rPr lang="es-ES" sz="2000" dirty="0"/>
              <a:t>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Lehmann, C. (1994). </a:t>
            </a:r>
            <a:r>
              <a:rPr lang="es-ES" sz="2000" i="1" dirty="0"/>
              <a:t>Geometría Analítica. </a:t>
            </a:r>
            <a:r>
              <a:rPr lang="es-ES" sz="2000" dirty="0"/>
              <a:t>México: Limusa.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Leithold</a:t>
            </a:r>
            <a:r>
              <a:rPr lang="es-ES" sz="2000" dirty="0"/>
              <a:t>, L. </a:t>
            </a:r>
            <a:r>
              <a:rPr lang="es-ES" sz="2000" i="1" dirty="0"/>
              <a:t>El Cálculo con Geometría Analítica. </a:t>
            </a:r>
            <a:r>
              <a:rPr lang="es-ES" sz="2000" dirty="0"/>
              <a:t>México: </a:t>
            </a:r>
            <a:r>
              <a:rPr lang="es-ES" sz="2000" dirty="0" err="1"/>
              <a:t>Harla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Venero, A. (2012 ) </a:t>
            </a:r>
            <a:r>
              <a:rPr lang="es-ES" sz="2000" i="1" dirty="0"/>
              <a:t>Matemática Básica.</a:t>
            </a:r>
            <a:r>
              <a:rPr lang="es-ES" sz="2000" dirty="0"/>
              <a:t>  Lima: </a:t>
            </a:r>
            <a:r>
              <a:rPr lang="es-ES" sz="2000" dirty="0" err="1"/>
              <a:t>Gemar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Venero A. (2005). Introducción al análisis matemático. </a:t>
            </a:r>
            <a:r>
              <a:rPr lang="en-US" sz="2000" dirty="0"/>
              <a:t>Perú: </a:t>
            </a:r>
            <a:r>
              <a:rPr lang="en-US" sz="2000" dirty="0" err="1"/>
              <a:t>Gemar</a:t>
            </a:r>
            <a:r>
              <a:rPr lang="en-US" sz="2000" dirty="0"/>
              <a:t>. 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427532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3BA51E-EA40-C76B-D311-72916F48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84" y="2282310"/>
            <a:ext cx="4924561" cy="41049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1724A7-F0C2-51F8-391A-F73ED9B3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470701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00C74-39F7-56B7-95C5-7DE66551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271E-1F3B-4947-AFDF-CCDA8D3765E8}" type="datetime1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5BDFD-D011-3478-0357-BB6EFC24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613483" y="779670"/>
            <a:ext cx="6488953" cy="1160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Vectores»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52A4B-0AE5-B060-B971-F0A2A4D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1BAF-56E1-6C4C-BA37-40AC5EF550C6}" type="datetime1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9D46-6C98-F5E8-5D49-3A7870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C7B27543-5DBF-45DF-8DFE-B50BE7114760}"/>
              </a:ext>
            </a:extLst>
          </p:cNvPr>
          <p:cNvSpPr txBox="1">
            <a:spLocks/>
          </p:cNvSpPr>
          <p:nvPr/>
        </p:nvSpPr>
        <p:spPr>
          <a:xfrm>
            <a:off x="2058759" y="2121980"/>
            <a:ext cx="8909189" cy="3124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u="sng" dirty="0">
                <a:latin typeface="GothamRounded-Book"/>
              </a:rPr>
              <a:t>ÍNDICE:</a:t>
            </a:r>
            <a:endParaRPr lang="es-PE" dirty="0">
              <a:latin typeface="GothamRounded-Book"/>
            </a:endParaRPr>
          </a:p>
          <a:p>
            <a:pPr marL="342900" indent="-342900" algn="l">
              <a:buAutoNum type="arabicPeriod"/>
            </a:pPr>
            <a:r>
              <a:rPr lang="es-ES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Proyección</a:t>
            </a:r>
            <a:r>
              <a:rPr lang="es-ES" spc="-26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ortogonal.</a:t>
            </a:r>
            <a:endParaRPr lang="es-PE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Componentes.</a:t>
            </a:r>
            <a:r>
              <a:rPr lang="es-ES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Ángulo	</a:t>
            </a:r>
            <a:r>
              <a:rPr lang="es-ES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entre</a:t>
            </a:r>
            <a:r>
              <a:rPr lang="es-ES" spc="-26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vectores.</a:t>
            </a:r>
            <a:endParaRPr lang="es-PE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Paralelismo </a:t>
            </a:r>
            <a:r>
              <a:rPr lang="es-ES" spc="-2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pc="-26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ortogonalidad</a:t>
            </a:r>
            <a:r>
              <a:rPr lang="es-ES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vectores.</a:t>
            </a:r>
            <a:endParaRPr lang="es-PE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Aplicaciones.</a:t>
            </a:r>
            <a:endParaRPr lang="es-PE" u="sng" dirty="0">
              <a:latin typeface="GothamRounded-Book"/>
            </a:endParaRPr>
          </a:p>
          <a:p>
            <a:pPr algn="l"/>
            <a:endParaRPr lang="es-PE" dirty="0">
              <a:latin typeface="GothamRounded-Book"/>
            </a:endParaRPr>
          </a:p>
        </p:txBody>
      </p:sp>
    </p:spTree>
    <p:extLst>
      <p:ext uri="{BB962C8B-B14F-4D97-AF65-F5344CB8AC3E}">
        <p14:creationId xmlns:p14="http://schemas.microsoft.com/office/powerpoint/2010/main" val="383714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4DEC7B8A-58AB-4F79-9204-2B420EA74503}"/>
              </a:ext>
            </a:extLst>
          </p:cNvPr>
          <p:cNvSpPr txBox="1">
            <a:spLocks/>
          </p:cNvSpPr>
          <p:nvPr/>
        </p:nvSpPr>
        <p:spPr>
          <a:xfrm>
            <a:off x="2877318" y="405792"/>
            <a:ext cx="6437369" cy="679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sz="2700" dirty="0">
                <a:solidFill>
                  <a:srgbClr val="C00000"/>
                </a:solidFill>
                <a:latin typeface="Century Gothic" panose="020B0502020202020204" pitchFamily="34" charset="0"/>
              </a:rPr>
              <a:t>VECTORES EN LA VIDA COTIDIANA</a:t>
            </a:r>
          </a:p>
        </p:txBody>
      </p:sp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1761D4A4-E6FC-440C-8DAD-15981D09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15" y="1237618"/>
            <a:ext cx="2292889" cy="266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5 Imagen" descr="C:\Users\mmv\AppData\Local\Temp\SNAGHTMLc7017a.PNG">
            <a:extLst>
              <a:ext uri="{FF2B5EF4-FFF2-40B4-BE49-F238E27FC236}">
                <a16:creationId xmlns:a16="http://schemas.microsoft.com/office/drawing/2014/main" id="{88287620-92A3-4B61-A6A8-7BD1002C5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93" y="4446168"/>
            <a:ext cx="3096344" cy="1806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6 Imagen">
            <a:extLst>
              <a:ext uri="{FF2B5EF4-FFF2-40B4-BE49-F238E27FC236}">
                <a16:creationId xmlns:a16="http://schemas.microsoft.com/office/drawing/2014/main" id="{EC75650E-3B94-4743-A746-68F6330E8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4258020"/>
            <a:ext cx="3010178" cy="2182917"/>
          </a:xfrm>
          <a:prstGeom prst="rect">
            <a:avLst/>
          </a:prstGeom>
        </p:spPr>
      </p:pic>
      <p:pic>
        <p:nvPicPr>
          <p:cNvPr id="11" name="7 Imagen">
            <a:extLst>
              <a:ext uri="{FF2B5EF4-FFF2-40B4-BE49-F238E27FC236}">
                <a16:creationId xmlns:a16="http://schemas.microsoft.com/office/drawing/2014/main" id="{B22AFB79-FD77-46C3-8931-F055DC03CE7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03" y="1403430"/>
            <a:ext cx="2680570" cy="2016800"/>
          </a:xfrm>
          <a:prstGeom prst="rect">
            <a:avLst/>
          </a:prstGeom>
        </p:spPr>
      </p:pic>
      <p:pic>
        <p:nvPicPr>
          <p:cNvPr id="12" name="9 Imagen">
            <a:extLst>
              <a:ext uri="{FF2B5EF4-FFF2-40B4-BE49-F238E27FC236}">
                <a16:creationId xmlns:a16="http://schemas.microsoft.com/office/drawing/2014/main" id="{BC4BCB98-BA41-4EB7-9B52-CB26768CFA7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10" y="1403430"/>
            <a:ext cx="254893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60C08EA-C8F0-4D84-B075-625E17BEA159}"/>
                  </a:ext>
                </a:extLst>
              </p:cNvPr>
              <p:cNvSpPr txBox="1"/>
              <p:nvPr/>
            </p:nvSpPr>
            <p:spPr>
              <a:xfrm>
                <a:off x="4059244" y="412456"/>
                <a:ext cx="434378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82296" indent="0" algn="ctr">
                  <a:buNone/>
                </a:pPr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60C08EA-C8F0-4D84-B075-625E17BE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44" y="412456"/>
                <a:ext cx="4343788" cy="523220"/>
              </a:xfrm>
              <a:prstGeom prst="rect">
                <a:avLst/>
              </a:prstGeom>
              <a:blipFill>
                <a:blip r:embed="rId2"/>
                <a:stretch>
                  <a:fillRect t="-12644" b="-2988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 Marcador de número de diapositiva">
            <a:extLst>
              <a:ext uri="{FF2B5EF4-FFF2-40B4-BE49-F238E27FC236}">
                <a16:creationId xmlns:a16="http://schemas.microsoft.com/office/drawing/2014/main" id="{48DEB138-6736-4EC1-81A8-87B3A82C24E2}"/>
              </a:ext>
            </a:extLst>
          </p:cNvPr>
          <p:cNvSpPr txBox="1">
            <a:spLocks/>
          </p:cNvSpPr>
          <p:nvPr/>
        </p:nvSpPr>
        <p:spPr>
          <a:xfrm>
            <a:off x="8976265" y="6226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15C064-DD44-4CAC-873E-2D1F548216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43 Rectángulo">
            <a:extLst>
              <a:ext uri="{FF2B5EF4-FFF2-40B4-BE49-F238E27FC236}">
                <a16:creationId xmlns:a16="http://schemas.microsoft.com/office/drawing/2014/main" id="{65F16925-8881-47A4-9B4C-7BDF30CB534C}"/>
              </a:ext>
            </a:extLst>
          </p:cNvPr>
          <p:cNvSpPr/>
          <p:nvPr/>
        </p:nvSpPr>
        <p:spPr>
          <a:xfrm>
            <a:off x="632436" y="1041950"/>
            <a:ext cx="254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s-ES_tradnl" altLang="es-PE" dirty="0">
                <a:solidFill>
                  <a:srgbClr val="C00000"/>
                </a:solidFill>
                <a:latin typeface="Euphemia" panose="020B0503040102020104" pitchFamily="34" charset="0"/>
              </a:rPr>
              <a:t>VECTORES UNITARIOS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800E6FB-56FB-4D42-B53D-9E2AC153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056" y="1198996"/>
            <a:ext cx="5232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ES_tradnl" altLang="es-PE" sz="1800" dirty="0">
                <a:latin typeface="Euphemia" panose="020B0503040102020104" pitchFamily="34" charset="0"/>
              </a:rPr>
              <a:t>Son aquellos cuyo modulo es igual a la unidad.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A81FB6D0-9940-44CE-98AA-637466440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12313"/>
              </p:ext>
            </p:extLst>
          </p:nvPr>
        </p:nvGraphicFramePr>
        <p:xfrm>
          <a:off x="4622472" y="1762087"/>
          <a:ext cx="2703079" cy="103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20480" imgH="431640" progId="Equation.3">
                  <p:embed/>
                </p:oleObj>
              </mc:Choice>
              <mc:Fallback>
                <p:oleObj name="Ecuación" r:id="rId3" imgW="1320480" imgH="431640" progId="Equation.3">
                  <p:embed/>
                  <p:pic>
                    <p:nvPicPr>
                      <p:cNvPr id="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472" y="1762087"/>
                        <a:ext cx="2703079" cy="1035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5CB535EE-C638-46B0-AB3F-FD0C317F9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94017"/>
              </p:ext>
            </p:extLst>
          </p:nvPr>
        </p:nvGraphicFramePr>
        <p:xfrm>
          <a:off x="2735737" y="1869995"/>
          <a:ext cx="8890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37" y="1869995"/>
                        <a:ext cx="889000" cy="69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53 Rectángulo">
            <a:extLst>
              <a:ext uri="{FF2B5EF4-FFF2-40B4-BE49-F238E27FC236}">
                <a16:creationId xmlns:a16="http://schemas.microsoft.com/office/drawing/2014/main" id="{CE7DDE38-3C59-43D5-8E5E-DDD53BC05F68}"/>
              </a:ext>
            </a:extLst>
          </p:cNvPr>
          <p:cNvSpPr/>
          <p:nvPr/>
        </p:nvSpPr>
        <p:spPr>
          <a:xfrm>
            <a:off x="910604" y="2797647"/>
            <a:ext cx="277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s-ES_tradnl" altLang="es-PE" dirty="0">
                <a:solidFill>
                  <a:srgbClr val="C00000"/>
                </a:solidFill>
                <a:latin typeface="Euphemia" panose="020B0503040102020104" pitchFamily="34" charset="0"/>
              </a:rPr>
              <a:t>VECTORES CANÓNICOS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4B0225E0-5264-4856-B98E-0A26D529E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04" y="3144737"/>
            <a:ext cx="815008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Euphemia" panose="020B0503040102020104" pitchFamily="34" charset="0"/>
                <a:cs typeface="Times New Roman" pitchFamily="18" charset="0"/>
              </a:rPr>
              <a:t>Son vectores unitarios paralelos a los ejes coordenados, cuyo sentido es la dirección positiva de los ejes.</a:t>
            </a:r>
          </a:p>
        </p:txBody>
      </p:sp>
      <p:grpSp>
        <p:nvGrpSpPr>
          <p:cNvPr id="20" name="4 Grupo">
            <a:extLst>
              <a:ext uri="{FF2B5EF4-FFF2-40B4-BE49-F238E27FC236}">
                <a16:creationId xmlns:a16="http://schemas.microsoft.com/office/drawing/2014/main" id="{678D5D8F-C9C4-4648-B42B-06343A070037}"/>
              </a:ext>
            </a:extLst>
          </p:cNvPr>
          <p:cNvGrpSpPr/>
          <p:nvPr/>
        </p:nvGrpSpPr>
        <p:grpSpPr>
          <a:xfrm>
            <a:off x="1925318" y="3920517"/>
            <a:ext cx="2559467" cy="2366963"/>
            <a:chOff x="1026769" y="3882657"/>
            <a:chExt cx="2559467" cy="2366963"/>
          </a:xfrm>
        </p:grpSpPr>
        <p:sp>
          <p:nvSpPr>
            <p:cNvPr id="21" name="30 CuadroTexto">
              <a:extLst>
                <a:ext uri="{FF2B5EF4-FFF2-40B4-BE49-F238E27FC236}">
                  <a16:creationId xmlns:a16="http://schemas.microsoft.com/office/drawing/2014/main" id="{1024D324-648D-4E41-98A6-CDAD8B714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536" y="5665373"/>
              <a:ext cx="393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22" name="66 Conector recto de flecha">
              <a:extLst>
                <a:ext uri="{FF2B5EF4-FFF2-40B4-BE49-F238E27FC236}">
                  <a16:creationId xmlns:a16="http://schemas.microsoft.com/office/drawing/2014/main" id="{6AF51E55-43CD-4AD3-9A19-C4AA6BD54BBA}"/>
                </a:ext>
              </a:extLst>
            </p:cNvPr>
            <p:cNvCxnSpPr/>
            <p:nvPr/>
          </p:nvCxnSpPr>
          <p:spPr bwMode="auto">
            <a:xfrm>
              <a:off x="1026769" y="5809882"/>
              <a:ext cx="22320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</p:cxnSp>
        <p:cxnSp>
          <p:nvCxnSpPr>
            <p:cNvPr id="23" name="67 Conector recto de flecha">
              <a:extLst>
                <a:ext uri="{FF2B5EF4-FFF2-40B4-BE49-F238E27FC236}">
                  <a16:creationId xmlns:a16="http://schemas.microsoft.com/office/drawing/2014/main" id="{830D1435-6650-4405-A856-B7C6B58B57C9}"/>
                </a:ext>
              </a:extLst>
            </p:cNvPr>
            <p:cNvCxnSpPr/>
            <p:nvPr/>
          </p:nvCxnSpPr>
          <p:spPr bwMode="auto">
            <a:xfrm flipV="1">
              <a:off x="1458569" y="4100145"/>
              <a:ext cx="0" cy="21494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</p:cxnSp>
        <p:cxnSp>
          <p:nvCxnSpPr>
            <p:cNvPr id="24" name="68 Conector recto de flecha">
              <a:extLst>
                <a:ext uri="{FF2B5EF4-FFF2-40B4-BE49-F238E27FC236}">
                  <a16:creationId xmlns:a16="http://schemas.microsoft.com/office/drawing/2014/main" id="{EC95DEF8-329D-4200-A43E-3BE25F823A6F}"/>
                </a:ext>
              </a:extLst>
            </p:cNvPr>
            <p:cNvCxnSpPr/>
            <p:nvPr/>
          </p:nvCxnSpPr>
          <p:spPr bwMode="auto">
            <a:xfrm>
              <a:off x="1458569" y="5809882"/>
              <a:ext cx="68421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</p:cxnSp>
        <p:cxnSp>
          <p:nvCxnSpPr>
            <p:cNvPr id="33" name="69 Conector recto de flecha">
              <a:extLst>
                <a:ext uri="{FF2B5EF4-FFF2-40B4-BE49-F238E27FC236}">
                  <a16:creationId xmlns:a16="http://schemas.microsoft.com/office/drawing/2014/main" id="{E2DD2C23-CEEE-428B-936C-56FE8032342C}"/>
                </a:ext>
              </a:extLst>
            </p:cNvPr>
            <p:cNvCxnSpPr/>
            <p:nvPr/>
          </p:nvCxnSpPr>
          <p:spPr bwMode="auto">
            <a:xfrm flipV="1">
              <a:off x="1471269" y="5174882"/>
              <a:ext cx="0" cy="6080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</p:cxnSp>
        <p:sp>
          <p:nvSpPr>
            <p:cNvPr id="34" name="34 CuadroTexto">
              <a:extLst>
                <a:ext uri="{FF2B5EF4-FFF2-40B4-BE49-F238E27FC236}">
                  <a16:creationId xmlns:a16="http://schemas.microsoft.com/office/drawing/2014/main" id="{73F76420-D86B-4CB5-9932-E6DC14FEC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457" y="3882657"/>
              <a:ext cx="3921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5" name="35 CuadroTexto">
              <a:extLst>
                <a:ext uri="{FF2B5EF4-FFF2-40B4-BE49-F238E27FC236}">
                  <a16:creationId xmlns:a16="http://schemas.microsoft.com/office/drawing/2014/main" id="{70FD3AED-7230-44CE-8EB1-3B22C984C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044" y="5782895"/>
              <a:ext cx="3952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b="1" i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6" name="38 CuadroTexto">
              <a:extLst>
                <a:ext uri="{FF2B5EF4-FFF2-40B4-BE49-F238E27FC236}">
                  <a16:creationId xmlns:a16="http://schemas.microsoft.com/office/drawing/2014/main" id="{14B9C2DE-46A9-409B-B956-E7538EC25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357" y="4944695"/>
              <a:ext cx="3952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b="1" i="1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graphicFrame>
          <p:nvGraphicFramePr>
            <p:cNvPr id="37" name="36 Objeto">
              <a:extLst>
                <a:ext uri="{FF2B5EF4-FFF2-40B4-BE49-F238E27FC236}">
                  <a16:creationId xmlns:a16="http://schemas.microsoft.com/office/drawing/2014/main" id="{534DEB21-66A2-41EC-BC8C-87740B18B9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765707"/>
                </p:ext>
              </p:extLst>
            </p:nvPr>
          </p:nvGraphicFramePr>
          <p:xfrm>
            <a:off x="2133257" y="4371849"/>
            <a:ext cx="1125537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7" imgW="596900" imgH="457200" progId="Equation.3">
                    <p:embed/>
                  </p:oleObj>
                </mc:Choice>
                <mc:Fallback>
                  <p:oleObj name="Ecuación" r:id="rId7" imgW="596900" imgH="457200" progId="Equation.3">
                    <p:embed/>
                    <p:pic>
                      <p:nvPicPr>
                        <p:cNvPr id="75" name="36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257" y="4371849"/>
                          <a:ext cx="1125537" cy="8572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" name="Picture 5">
            <a:extLst>
              <a:ext uri="{FF2B5EF4-FFF2-40B4-BE49-F238E27FC236}">
                <a16:creationId xmlns:a16="http://schemas.microsoft.com/office/drawing/2014/main" id="{9CA86AB8-4859-4BD7-8046-6674589D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26" y="3942189"/>
            <a:ext cx="2616061" cy="24669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39" name="37 Objeto">
            <a:extLst>
              <a:ext uri="{FF2B5EF4-FFF2-40B4-BE49-F238E27FC236}">
                <a16:creationId xmlns:a16="http://schemas.microsoft.com/office/drawing/2014/main" id="{BA9B8359-6850-4342-81AF-D7B83A7AF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48117"/>
              </p:ext>
            </p:extLst>
          </p:nvPr>
        </p:nvGraphicFramePr>
        <p:xfrm>
          <a:off x="9053513" y="4546600"/>
          <a:ext cx="14763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711200" imgH="698500" progId="Equation.3">
                  <p:embed/>
                </p:oleObj>
              </mc:Choice>
              <mc:Fallback>
                <p:oleObj name="Ecuación" r:id="rId10" imgW="711200" imgH="698500" progId="Equation.3">
                  <p:embed/>
                  <p:pic>
                    <p:nvPicPr>
                      <p:cNvPr id="77" name="3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3513" y="4546600"/>
                        <a:ext cx="1476375" cy="144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4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563A30-5FFD-44C1-917F-9F1D89C3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6D1E2BF-026C-40E4-8336-3CB3B59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8290" y="6200837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16 Rectángulo">
            <a:extLst>
              <a:ext uri="{FF2B5EF4-FFF2-40B4-BE49-F238E27FC236}">
                <a16:creationId xmlns:a16="http://schemas.microsoft.com/office/drawing/2014/main" id="{FFC9F79D-634E-4B55-8A90-1A425FD41B0F}"/>
              </a:ext>
            </a:extLst>
          </p:cNvPr>
          <p:cNvSpPr/>
          <p:nvPr/>
        </p:nvSpPr>
        <p:spPr>
          <a:xfrm>
            <a:off x="2060080" y="1025665"/>
            <a:ext cx="25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s-ES_tradnl" altLang="es-PE" dirty="0">
                <a:solidFill>
                  <a:srgbClr val="C00000"/>
                </a:solidFill>
                <a:latin typeface="Euphemia" panose="020B0503040102020104" pitchFamily="34" charset="0"/>
              </a:rPr>
              <a:t>PRODUCTO ESCALAR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6225587-E860-490F-A8B9-4B4A17A7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76" y="1913304"/>
            <a:ext cx="1308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800" b="1" dirty="0"/>
              <a:t>Se define: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15FCB03-EE22-44D2-B414-830817BD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679" y="1401951"/>
            <a:ext cx="854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2000" dirty="0">
                <a:solidFill>
                  <a:srgbClr val="C00000"/>
                </a:solidFill>
              </a:rPr>
              <a:t>En  R</a:t>
            </a:r>
            <a:r>
              <a:rPr lang="es-PE" altLang="es-PE" sz="2000" baseline="30000" dirty="0">
                <a:solidFill>
                  <a:srgbClr val="C00000"/>
                </a:solidFill>
              </a:rPr>
              <a:t>2</a:t>
            </a:r>
            <a:endParaRPr lang="es-PE" altLang="es-PE" sz="2000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F218D6-3746-4997-BCF6-6A9AD89B8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544476"/>
              </p:ext>
            </p:extLst>
          </p:nvPr>
        </p:nvGraphicFramePr>
        <p:xfrm>
          <a:off x="3162659" y="1461587"/>
          <a:ext cx="5239772" cy="41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857320" imgH="228600" progId="Equation.3">
                  <p:embed/>
                </p:oleObj>
              </mc:Choice>
              <mc:Fallback>
                <p:oleObj name="Ecuación" r:id="rId2" imgW="2857320" imgH="228600" progId="Equation.3">
                  <p:embed/>
                  <p:pic>
                    <p:nvPicPr>
                      <p:cNvPr id="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659" y="1461587"/>
                        <a:ext cx="5239772" cy="41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85F5BB6-20CB-4C84-9363-BBC52551B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5701"/>
              </p:ext>
            </p:extLst>
          </p:nvPr>
        </p:nvGraphicFramePr>
        <p:xfrm>
          <a:off x="3719736" y="2097970"/>
          <a:ext cx="317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69720" imgH="228600" progId="Equation.3">
                  <p:embed/>
                </p:oleObj>
              </mc:Choice>
              <mc:Fallback>
                <p:oleObj name="Ecuación" r:id="rId4" imgW="1269720" imgH="22860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2097970"/>
                        <a:ext cx="31743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28F2C7C6-56A9-4ECC-8669-A2974B0A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678" y="3019162"/>
            <a:ext cx="854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2000" dirty="0">
                <a:solidFill>
                  <a:srgbClr val="C00000"/>
                </a:solidFill>
              </a:rPr>
              <a:t>En  R</a:t>
            </a:r>
            <a:r>
              <a:rPr lang="es-PE" altLang="es-PE" sz="2000" baseline="30000" dirty="0">
                <a:solidFill>
                  <a:srgbClr val="C00000"/>
                </a:solidFill>
              </a:rPr>
              <a:t>3</a:t>
            </a:r>
            <a:endParaRPr lang="es-PE" altLang="es-PE" sz="2000" dirty="0">
              <a:solidFill>
                <a:srgbClr val="C00000"/>
              </a:solidFill>
            </a:endParaRPr>
          </a:p>
        </p:txBody>
      </p:sp>
      <p:graphicFrame>
        <p:nvGraphicFramePr>
          <p:cNvPr id="11" name="22 Objeto">
            <a:extLst>
              <a:ext uri="{FF2B5EF4-FFF2-40B4-BE49-F238E27FC236}">
                <a16:creationId xmlns:a16="http://schemas.microsoft.com/office/drawing/2014/main" id="{F267A047-9C30-4DD5-B6EB-3803333F4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3140075"/>
          <a:ext cx="5988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3225600" imgH="228600" progId="Equation.3">
                  <p:embed/>
                </p:oleObj>
              </mc:Choice>
              <mc:Fallback>
                <p:oleObj name="Ecuación" r:id="rId6" imgW="3225600" imgH="228600" progId="Equation.3">
                  <p:embed/>
                  <p:pic>
                    <p:nvPicPr>
                      <p:cNvPr id="23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140075"/>
                        <a:ext cx="59880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76EC5343-745B-4471-9CE1-E4193B168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3645024"/>
            <a:ext cx="1296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800" b="1" dirty="0"/>
              <a:t>Se define:</a:t>
            </a:r>
          </a:p>
        </p:txBody>
      </p:sp>
      <p:graphicFrame>
        <p:nvGraphicFramePr>
          <p:cNvPr id="13" name="24 Objeto">
            <a:extLst>
              <a:ext uri="{FF2B5EF4-FFF2-40B4-BE49-F238E27FC236}">
                <a16:creationId xmlns:a16="http://schemas.microsoft.com/office/drawing/2014/main" id="{55F63545-C451-4A78-BDF1-ABE1F9134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95156"/>
              </p:ext>
            </p:extLst>
          </p:nvPr>
        </p:nvGraphicFramePr>
        <p:xfrm>
          <a:off x="3647729" y="3829690"/>
          <a:ext cx="4156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663560" imgH="228600" progId="Equation.3">
                  <p:embed/>
                </p:oleObj>
              </mc:Choice>
              <mc:Fallback>
                <p:oleObj name="Ecuación" r:id="rId8" imgW="1663560" imgH="228600" progId="Equation.3">
                  <p:embed/>
                  <p:pic>
                    <p:nvPicPr>
                      <p:cNvPr id="25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9" y="3829690"/>
                        <a:ext cx="4156075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25 CuadroTexto">
            <a:extLst>
              <a:ext uri="{FF2B5EF4-FFF2-40B4-BE49-F238E27FC236}">
                <a16:creationId xmlns:a16="http://schemas.microsoft.com/office/drawing/2014/main" id="{580FF118-B2CD-4489-A1A0-7889676743FF}"/>
              </a:ext>
            </a:extLst>
          </p:cNvPr>
          <p:cNvSpPr txBox="1"/>
          <p:nvPr/>
        </p:nvSpPr>
        <p:spPr>
          <a:xfrm>
            <a:off x="1133309" y="4876764"/>
            <a:ext cx="992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s-PE" sz="2400" dirty="0">
                <a:solidFill>
                  <a:srgbClr val="C00000"/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Observación: </a:t>
            </a:r>
            <a:r>
              <a:rPr lang="es-ES_tradnl" altLang="es-PE" sz="2400" dirty="0">
                <a:latin typeface="Euphemia" panose="020B0503040102020104" pitchFamily="34" charset="0"/>
                <a:cs typeface="Times New Roman" panose="02020603050405020304" pitchFamily="18" charset="0"/>
              </a:rPr>
              <a:t>El producto escalar de dos vectores es un número real.</a:t>
            </a:r>
            <a:endParaRPr lang="es-PE" sz="2400" dirty="0">
              <a:latin typeface="Euphemia" panose="020B05030401020201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6070DE-11D5-4A65-BA95-1C391E9187A5}"/>
                  </a:ext>
                </a:extLst>
              </p:cNvPr>
              <p:cNvSpPr txBox="1"/>
              <p:nvPr/>
            </p:nvSpPr>
            <p:spPr>
              <a:xfrm>
                <a:off x="3162659" y="342894"/>
                <a:ext cx="434378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82296" indent="0" algn="ctr">
                  <a:buNone/>
                </a:pPr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6070DE-11D5-4A65-BA95-1C391E918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59" y="342894"/>
                <a:ext cx="4343788" cy="523220"/>
              </a:xfrm>
              <a:prstGeom prst="rect">
                <a:avLst/>
              </a:prstGeom>
              <a:blipFill>
                <a:blip r:embed="rId10"/>
                <a:stretch>
                  <a:fillRect t="-11364" b="-284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16EB9-4E4A-46A6-B7AE-2A83E618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9788" y="6291933"/>
            <a:ext cx="2844800" cy="365125"/>
          </a:xfrm>
        </p:spPr>
        <p:txBody>
          <a:bodyPr/>
          <a:lstStyle/>
          <a:p>
            <a:fld id="{F2D2DB9F-81DE-D64F-9FBE-590D2397B608}" type="datetime1">
              <a:rPr lang="pt-BR" smtClean="0"/>
              <a:t>14/07/2022</a:t>
            </a:fld>
            <a:endParaRPr lang="pt-B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E754AC-2970-4887-AD81-A212A7B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1014" y="6218517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4CB96044-7EEB-4545-844C-8A9367435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83938"/>
              </p:ext>
            </p:extLst>
          </p:nvPr>
        </p:nvGraphicFramePr>
        <p:xfrm>
          <a:off x="7042338" y="2816756"/>
          <a:ext cx="2139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787058" imgH="444307" progId="Equation.3">
                  <p:embed/>
                </p:oleObj>
              </mc:Choice>
              <mc:Fallback>
                <p:oleObj name="Ecuación" r:id="rId2" imgW="787058" imgH="444307" progId="Equation.3">
                  <p:embed/>
                  <p:pic>
                    <p:nvPicPr>
                      <p:cNvPr id="124945" name="Object 17">
                        <a:extLst>
                          <a:ext uri="{FF2B5EF4-FFF2-40B4-BE49-F238E27FC236}">
                            <a16:creationId xmlns:a16="http://schemas.microsoft.com/office/drawing/2014/main" id="{D3F0C708-C722-0A88-AF83-F4F6B1222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338" y="2816756"/>
                        <a:ext cx="2139950" cy="900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9">
                <a:extLst>
                  <a:ext uri="{FF2B5EF4-FFF2-40B4-BE49-F238E27FC236}">
                    <a16:creationId xmlns:a16="http://schemas.microsoft.com/office/drawing/2014/main" id="{2721E6A6-412F-4C4B-9003-BF6F667D3CC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35974" y="1538742"/>
                <a:ext cx="3228973" cy="4826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8713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PE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Object 19">
                <a:extLst>
                  <a:ext uri="{FF2B5EF4-FFF2-40B4-BE49-F238E27FC236}">
                    <a16:creationId xmlns:a16="http://schemas.microsoft.com/office/drawing/2014/main" id="{2721E6A6-412F-4C4B-9003-BF6F667D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974" y="1538742"/>
                <a:ext cx="3228973" cy="482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>
            <a:extLst>
              <a:ext uri="{FF2B5EF4-FFF2-40B4-BE49-F238E27FC236}">
                <a16:creationId xmlns:a16="http://schemas.microsoft.com/office/drawing/2014/main" id="{2BCFFC10-C061-4D50-9A3D-D62253933145}"/>
              </a:ext>
            </a:extLst>
          </p:cNvPr>
          <p:cNvGrpSpPr>
            <a:grpSpLocks/>
          </p:cNvGrpSpPr>
          <p:nvPr/>
        </p:nvGrpSpPr>
        <p:grpSpPr bwMode="auto">
          <a:xfrm>
            <a:off x="7309955" y="1110070"/>
            <a:ext cx="2711450" cy="1175173"/>
            <a:chOff x="3581" y="1872"/>
            <a:chExt cx="1708" cy="742"/>
          </a:xfrm>
        </p:grpSpPr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C849D3A0-2593-4E9E-9DBE-33AF37457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" y="1872"/>
              <a:ext cx="787" cy="672"/>
            </a:xfrm>
            <a:prstGeom prst="line">
              <a:avLst/>
            </a:prstGeom>
            <a:ln>
              <a:headEnd/>
              <a:tailEnd type="triangle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73F501BA-5157-4E9F-8C4E-B21E23F94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2132"/>
              <a:ext cx="1699" cy="413"/>
            </a:xfrm>
            <a:prstGeom prst="line">
              <a:avLst/>
            </a:prstGeom>
            <a:ln>
              <a:headEnd/>
              <a:tailEnd type="triangle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3" name="Arc 25">
              <a:extLst>
                <a:ext uri="{FF2B5EF4-FFF2-40B4-BE49-F238E27FC236}">
                  <a16:creationId xmlns:a16="http://schemas.microsoft.com/office/drawing/2014/main" id="{9F780531-857C-41CA-8A45-B92CA2A7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255"/>
              <a:ext cx="291" cy="348"/>
            </a:xfrm>
            <a:custGeom>
              <a:avLst/>
              <a:gdLst>
                <a:gd name="T0" fmla="*/ 0 w 19814"/>
                <a:gd name="T1" fmla="*/ 0 h 18625"/>
                <a:gd name="T2" fmla="*/ 0 w 19814"/>
                <a:gd name="T3" fmla="*/ 0 h 18625"/>
                <a:gd name="T4" fmla="*/ 0 w 19814"/>
                <a:gd name="T5" fmla="*/ 0 h 186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14" h="18625" fill="none" extrusionOk="0">
                  <a:moveTo>
                    <a:pt x="10939" y="0"/>
                  </a:moveTo>
                  <a:cubicBezTo>
                    <a:pt x="14885" y="2317"/>
                    <a:pt x="17992" y="5827"/>
                    <a:pt x="19814" y="10024"/>
                  </a:cubicBezTo>
                </a:path>
                <a:path w="19814" h="18625" stroke="0" extrusionOk="0">
                  <a:moveTo>
                    <a:pt x="10939" y="0"/>
                  </a:moveTo>
                  <a:cubicBezTo>
                    <a:pt x="14885" y="2317"/>
                    <a:pt x="17992" y="5827"/>
                    <a:pt x="19814" y="10024"/>
                  </a:cubicBezTo>
                  <a:lnTo>
                    <a:pt x="0" y="18625"/>
                  </a:lnTo>
                  <a:lnTo>
                    <a:pt x="1093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BAD56DB8-97AC-4E13-8DBD-9793D5428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151"/>
              <a:ext cx="29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ES" sz="2400">
                  <a:sym typeface="Symbol" panose="05050102010706020507" pitchFamily="18" charset="2"/>
                </a:rPr>
                <a:t> </a:t>
              </a:r>
              <a:r>
                <a:rPr lang="es-PE" altLang="es-ES" sz="1800">
                  <a:latin typeface="Arial" panose="020B0604020202020204" pitchFamily="34" charset="0"/>
                </a:rPr>
                <a:t>	</a:t>
              </a:r>
              <a:endParaRPr lang="es-ES" altLang="es-ES" sz="1800">
                <a:latin typeface="Arial" panose="020B0604020202020204" pitchFamily="34" charset="0"/>
              </a:endParaRP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F31591A8-985C-423B-A0EC-41FA5554B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274"/>
              <a:ext cx="276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ES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s-PE" altLang="es-ES" sz="2400" dirty="0">
                  <a:sym typeface="Symbol" panose="05050102010706020507" pitchFamily="18" charset="2"/>
                </a:rPr>
                <a:t> </a:t>
              </a:r>
              <a:r>
                <a:rPr lang="es-PE" altLang="es-ES" sz="1800" dirty="0">
                  <a:latin typeface="Arial" panose="020B0604020202020204" pitchFamily="34" charset="0"/>
                </a:rPr>
                <a:t>	</a:t>
              </a:r>
              <a:endParaRPr lang="es-ES" altLang="es-ES" sz="1800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9804931F-F8F2-4D89-9DDF-EF6027B42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4465" y="4517983"/>
                <a:ext cx="534766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son vectores no nulos, ellos son perpendiculares si y solo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altLang="es-E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ES" altLang="es-E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alt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9804931F-F8F2-4D89-9DDF-EF6027B4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465" y="4517983"/>
                <a:ext cx="5347669" cy="707886"/>
              </a:xfrm>
              <a:prstGeom prst="rect">
                <a:avLst/>
              </a:prstGeom>
              <a:blipFill>
                <a:blip r:embed="rId5"/>
                <a:stretch>
                  <a:fillRect l="-1140" t="-8621" b="-1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64DEAE-8A64-4F14-B79A-14E8BFA75FEF}"/>
                  </a:ext>
                </a:extLst>
              </p:cNvPr>
              <p:cNvSpPr txBox="1"/>
              <p:nvPr/>
            </p:nvSpPr>
            <p:spPr>
              <a:xfrm>
                <a:off x="894641" y="2859951"/>
                <a:ext cx="58273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son vectores no nulos, el ángulo que forman se puede calcular a partir de la ecuación:</a:t>
                </a:r>
                <a:endParaRPr lang="es-ES" alt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64DEAE-8A64-4F14-B79A-14E8BFA7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1" y="2859951"/>
                <a:ext cx="5827318" cy="707886"/>
              </a:xfrm>
              <a:prstGeom prst="rect">
                <a:avLst/>
              </a:prstGeom>
              <a:blipFill>
                <a:blip r:embed="rId6"/>
                <a:stretch>
                  <a:fillRect l="-1151" t="-8621" b="-155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D5F35AC-4BE3-463D-995C-B327FA851550}"/>
                  </a:ext>
                </a:extLst>
              </p:cNvPr>
              <p:cNvSpPr txBox="1"/>
              <p:nvPr/>
            </p:nvSpPr>
            <p:spPr>
              <a:xfrm>
                <a:off x="2752337" y="362802"/>
                <a:ext cx="434378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82296" indent="0" algn="ctr">
                  <a:buNone/>
                </a:pPr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D5F35AC-4BE3-463D-995C-B327FA85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37" y="362802"/>
                <a:ext cx="4343788" cy="523220"/>
              </a:xfrm>
              <a:prstGeom prst="rect">
                <a:avLst/>
              </a:prstGeom>
              <a:blipFill>
                <a:blip r:embed="rId7"/>
                <a:stretch>
                  <a:fillRect t="-12644" b="-2988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F25A9DA-6584-4F02-A2CF-80D5D96B88B0}"/>
              </a:ext>
            </a:extLst>
          </p:cNvPr>
          <p:cNvCxnSpPr>
            <a:cxnSpLocks/>
          </p:cNvCxnSpPr>
          <p:nvPr/>
        </p:nvCxnSpPr>
        <p:spPr>
          <a:xfrm flipH="1" flipV="1">
            <a:off x="6976639" y="4703161"/>
            <a:ext cx="2076116" cy="1272188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B01290-3CE7-4C92-A26E-49C447BEBB67}"/>
              </a:ext>
            </a:extLst>
          </p:cNvPr>
          <p:cNvCxnSpPr>
            <a:cxnSpLocks/>
          </p:cNvCxnSpPr>
          <p:nvPr/>
        </p:nvCxnSpPr>
        <p:spPr>
          <a:xfrm flipV="1">
            <a:off x="9052754" y="4479112"/>
            <a:ext cx="850971" cy="1496237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9753F0D-AF8D-4970-A18A-7E0D606FD623}"/>
              </a:ext>
            </a:extLst>
          </p:cNvPr>
          <p:cNvSpPr/>
          <p:nvPr/>
        </p:nvSpPr>
        <p:spPr>
          <a:xfrm rot="1777778">
            <a:off x="8771756" y="5464653"/>
            <a:ext cx="403986" cy="393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C0F5CA17-4F36-41AC-9A5B-D938B325E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8092" y="1838325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AEE15596-137F-46AA-87A0-F4693318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454" y="971709"/>
            <a:ext cx="4381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»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PE" altLang="es-E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s-PE" altLang="es-ES" sz="2400" dirty="0">
                <a:sym typeface="Symbol" panose="05050102010706020507" pitchFamily="18" charset="2"/>
              </a:rPr>
              <a:t> </a:t>
            </a:r>
            <a:r>
              <a:rPr lang="es-PE" altLang="es-ES" sz="1800" dirty="0">
                <a:latin typeface="Arial" panose="020B0604020202020204" pitchFamily="34" charset="0"/>
              </a:rPr>
              <a:t>	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4DE966E6-622A-475E-A06F-226A2AE94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0981" y="1081087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3773642-1BFB-4C90-B448-79C2C5B3A371}"/>
                  </a:ext>
                </a:extLst>
              </p:cNvPr>
              <p:cNvSpPr txBox="1"/>
              <p:nvPr/>
            </p:nvSpPr>
            <p:spPr>
              <a:xfrm>
                <a:off x="6406795" y="4610316"/>
                <a:ext cx="5698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s-ES" sz="2800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3773642-1BFB-4C90-B448-79C2C5B3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95" y="4610316"/>
                <a:ext cx="5698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52F9D39-33E9-4C6C-8157-C9981F6EBCE4}"/>
                  </a:ext>
                </a:extLst>
              </p:cNvPr>
              <p:cNvSpPr txBox="1"/>
              <p:nvPr/>
            </p:nvSpPr>
            <p:spPr>
              <a:xfrm>
                <a:off x="9903725" y="4301562"/>
                <a:ext cx="5698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s-ES" sz="2800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52F9D39-33E9-4C6C-8157-C9981F6EB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725" y="4301562"/>
                <a:ext cx="5698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5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43" grpId="0" animBg="1"/>
      <p:bldP spid="45" grpId="0" animBg="1"/>
      <p:bldP spid="47" grpId="0"/>
      <p:bldP spid="48" grpId="0" animBg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DD22-09A2-45F3-B813-9D68A5EA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384" y="510490"/>
            <a:ext cx="8959770" cy="936104"/>
          </a:xfrm>
        </p:spPr>
        <p:txBody>
          <a:bodyPr/>
          <a:lstStyle/>
          <a:p>
            <a:r>
              <a:rPr lang="es-E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Vectores perpendiculares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7DBA75-4B13-4174-9756-75EC7A8D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430-C18A-A849-9D51-48A32ED0BBBF}" type="datetime1">
              <a:rPr lang="pt-BR" smtClean="0"/>
              <a:t>14/07/2022</a:t>
            </a:fld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1F5523-F7B4-4FD6-AADB-B42263BD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1AC26711-0A0C-4FA1-8294-DA009E661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645175"/>
                <a:ext cx="10058400" cy="179289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12598" algn="l" rtl="0" eaLnBrk="1" latinLnBrk="0" hangingPunct="1">
                  <a:lnSpc>
                    <a:spcPct val="100000"/>
                  </a:lnSpc>
                  <a:spcBef>
                    <a:spcPts val="4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0060" indent="-178308" algn="l" rtl="0" eaLnBrk="1" latinLnBrk="0" hangingPunct="1">
                  <a:lnSpc>
                    <a:spcPct val="100000"/>
                  </a:lnSpc>
                  <a:spcBef>
                    <a:spcPts val="413"/>
                  </a:spcBef>
                  <a:buClr>
                    <a:schemeClr val="accent1"/>
                  </a:buClr>
                  <a:buFont typeface="Verdana"/>
                  <a:buChar char="◦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65226" indent="-17145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30302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3836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3157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8930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018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59791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>
                  <a:buNone/>
                </a:pPr>
                <a:r>
                  <a:rPr lang="es-PE" dirty="0">
                    <a:latin typeface="Euphemia" panose="020B0503040102020104" pitchFamily="34" charset="0"/>
                  </a:rPr>
                  <a:t>Sean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>
                    <a:latin typeface="Euphemia" panose="020B0503040102020104" pitchFamily="34" charset="0"/>
                  </a:rPr>
                  <a:t> se dice que son perpendiculares u ortogonales (y se denota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>
                    <a:latin typeface="Euphemia" panose="020B0503040102020104" pitchFamily="34" charset="0"/>
                  </a:rPr>
                  <a:t>), si la medida del ángulo que forman entre ellos es 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s-PE" dirty="0">
                    <a:latin typeface="Euphemia" panose="020B0503040102020104" pitchFamily="34" charset="0"/>
                  </a:rPr>
                  <a:t>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</a:rPr>
                  <a:t>son perpendiculares si y solamente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acc>
                      <m:accPr>
                        <m:chr m:val="⃗"/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1AC26711-0A0C-4FA1-8294-DA009E66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45175"/>
                <a:ext cx="10058400" cy="1792893"/>
              </a:xfrm>
              <a:prstGeom prst="rect">
                <a:avLst/>
              </a:prstGeom>
              <a:blipFill>
                <a:blip r:embed="rId2"/>
                <a:stretch>
                  <a:fillRect l="-909" t="-4422" r="-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F9FCE0-FE0A-4D8B-AE38-AECBB0A2D50D}"/>
                  </a:ext>
                </a:extLst>
              </p:cNvPr>
              <p:cNvSpPr txBox="1"/>
              <p:nvPr/>
            </p:nvSpPr>
            <p:spPr>
              <a:xfrm>
                <a:off x="1132541" y="4096569"/>
                <a:ext cx="965473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dirty="0">
                    <a:solidFill>
                      <a:srgbClr val="C00000"/>
                    </a:solidFill>
                    <a:latin typeface="Euphemia" panose="020B0503040102020104" pitchFamily="34" charset="0"/>
                    <a:ea typeface="MS PGothic" pitchFamily="34" charset="-128"/>
                  </a:rPr>
                  <a:t>Ejemplo. </a:t>
                </a: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dirty="0">
                    <a:latin typeface="Euphemia" panose="020B0503040102020104" pitchFamily="34" charset="0"/>
                    <a:ea typeface="MS PGothic" pitchFamily="34" charset="-128"/>
                  </a:rPr>
                  <a:t>Sean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latin typeface="Cambria Math" panose="02040503050406030204" pitchFamily="18" charset="0"/>
                      </a:rPr>
                      <m:t>=(−2;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ea typeface="MS PGothic" pitchFamily="34" charset="-128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i="1">
                        <a:latin typeface="Cambria Math" panose="02040503050406030204" pitchFamily="18" charset="0"/>
                      </a:rPr>
                      <m:t>=(2;−2)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ea typeface="MS PGothic" pitchFamily="34" charset="-128"/>
                  </a:rPr>
                  <a:t>. Determine, el valor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ea typeface="MS PGothic" pitchFamily="34" charset="-128"/>
                  </a:rPr>
                  <a:t> de manera que el vector</a:t>
                </a:r>
                <a:r>
                  <a:rPr lang="es-PE" dirty="0"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ea typeface="MS PGothic" pitchFamily="34" charset="-128"/>
                  </a:rPr>
                  <a:t>sea ortogonal 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>
                    <a:latin typeface="Euphemia" panose="020B0503040102020104" pitchFamily="34" charset="0"/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F9FCE0-FE0A-4D8B-AE38-AECBB0A2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41" y="4096569"/>
                <a:ext cx="9654730" cy="923330"/>
              </a:xfrm>
              <a:prstGeom prst="rect">
                <a:avLst/>
              </a:prstGeom>
              <a:blipFill>
                <a:blip r:embed="rId3"/>
                <a:stretch>
                  <a:fillRect l="-568" t="-3974" r="-505" b="-9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4FF5332-D4EB-4C52-B1BA-C09025EB8C16}"/>
                  </a:ext>
                </a:extLst>
              </p:cNvPr>
              <p:cNvSpPr/>
              <p:nvPr/>
            </p:nvSpPr>
            <p:spPr>
              <a:xfrm>
                <a:off x="4604221" y="3564835"/>
                <a:ext cx="2902226" cy="536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40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 </m:t>
                    </m:r>
                    <m:acc>
                      <m:accPr>
                        <m:chr m:val="⃗"/>
                        <m:ctrlP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4FF5332-D4EB-4C52-B1BA-C09025EB8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221" y="3564835"/>
                <a:ext cx="2902226" cy="536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 Título">
                <a:extLst>
                  <a:ext uri="{FF2B5EF4-FFF2-40B4-BE49-F238E27FC236}">
                    <a16:creationId xmlns:a16="http://schemas.microsoft.com/office/drawing/2014/main" id="{6D7F3F6D-3336-4A07-862E-20AD67908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1643" y="746057"/>
                <a:ext cx="5865774" cy="550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s-ES" sz="2800" dirty="0">
                    <a:solidFill>
                      <a:srgbClr val="C00000"/>
                    </a:solidFill>
                  </a:rPr>
                  <a:t>EL OPERADOR ORTOGONAL  (</a:t>
                </a:r>
                <a14:m>
                  <m:oMath xmlns:m="http://schemas.openxmlformats.org/officeDocument/2006/math">
                    <m:r>
                      <a:rPr lang="es-E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PE" sz="28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1 Título">
                <a:extLst>
                  <a:ext uri="{FF2B5EF4-FFF2-40B4-BE49-F238E27FC236}">
                    <a16:creationId xmlns:a16="http://schemas.microsoft.com/office/drawing/2014/main" id="{6D7F3F6D-3336-4A07-862E-20AD6790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43" y="746057"/>
                <a:ext cx="5865774" cy="550884"/>
              </a:xfrm>
              <a:prstGeom prst="rect">
                <a:avLst/>
              </a:prstGeom>
              <a:blipFill>
                <a:blip r:embed="rId2"/>
                <a:stretch>
                  <a:fillRect l="-104" t="-9677" r="-104" b="-225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arcador de contenido 2">
                <a:extLst>
                  <a:ext uri="{FF2B5EF4-FFF2-40B4-BE49-F238E27FC236}">
                    <a16:creationId xmlns:a16="http://schemas.microsoft.com/office/drawing/2014/main" id="{206AAB3F-3925-41C3-A136-3D3F95620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9183" y="2316816"/>
                <a:ext cx="8595725" cy="34264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12598" algn="l" rtl="0" eaLnBrk="1" latinLnBrk="0" hangingPunct="1">
                  <a:lnSpc>
                    <a:spcPct val="100000"/>
                  </a:lnSpc>
                  <a:spcBef>
                    <a:spcPts val="4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0060" indent="-178308" algn="l" rtl="0" eaLnBrk="1" latinLnBrk="0" hangingPunct="1">
                  <a:lnSpc>
                    <a:spcPct val="100000"/>
                  </a:lnSpc>
                  <a:spcBef>
                    <a:spcPts val="413"/>
                  </a:spcBef>
                  <a:buClr>
                    <a:schemeClr val="accent1"/>
                  </a:buClr>
                  <a:buFont typeface="Verdana"/>
                  <a:buChar char="◦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65226" indent="-17145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30302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3836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3157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8930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0180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597914" indent="-13716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sz="2000" dirty="0">
                    <a:latin typeface="Euphemia" panose="020B0503040102020104" pitchFamily="34" charset="0"/>
                    <a:ea typeface="MS PGothic" pitchFamily="34" charset="-128"/>
                  </a:rPr>
                  <a:t>Dado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>
                    <a:solidFill>
                      <a:srgbClr val="C00000"/>
                    </a:solidFill>
                    <a:latin typeface="Euphemia" panose="020B0503040102020104" pitchFamily="34" charset="0"/>
                    <a:ea typeface="MS PGothic" pitchFamily="34" charset="-128"/>
                  </a:rPr>
                  <a:t>, </a:t>
                </a:r>
                <a:r>
                  <a:rPr lang="es-MX" sz="2000" dirty="0">
                    <a:latin typeface="Euphemia" panose="020B0503040102020104" pitchFamily="34" charset="0"/>
                    <a:ea typeface="MS PGothic" pitchFamily="34" charset="-128"/>
                  </a:rPr>
                  <a:t>se define el vector ortogonal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s-MX" sz="2000" dirty="0">
                  <a:latin typeface="Euphemia" panose="020B0503040102020104" pitchFamily="34" charset="0"/>
                  <a:ea typeface="MS PGothic" pitchFamily="34" charset="-128"/>
                </a:endParaRP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endParaRPr lang="es-MX" sz="2000" dirty="0">
                  <a:latin typeface="Euphemia" panose="020B0503040102020104" pitchFamily="34" charset="0"/>
                  <a:ea typeface="MS PGothic" pitchFamily="34" charset="-128"/>
                </a:endParaRP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endParaRPr lang="es-MX" sz="2000" dirty="0">
                  <a:latin typeface="Euphemia" panose="020B0503040102020104" pitchFamily="34" charset="0"/>
                  <a:ea typeface="MS PGothic" pitchFamily="34" charset="-128"/>
                </a:endParaRP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r>
                  <a:rPr lang="es-MX" sz="2000" dirty="0">
                    <a:solidFill>
                      <a:srgbClr val="C00000"/>
                    </a:solidFill>
                    <a:latin typeface="Euphemia" panose="020B0503040102020104" pitchFamily="34" charset="0"/>
                    <a:ea typeface="MS PGothic" pitchFamily="34" charset="-128"/>
                  </a:rPr>
                  <a:t>Propiedades</a:t>
                </a:r>
              </a:p>
              <a:p>
                <a:pPr marL="457200" indent="-457200" algn="just" fontAlgn="base">
                  <a:spcAft>
                    <a:spcPct val="0"/>
                  </a:spcAft>
                  <a:buClr>
                    <a:srgbClr val="EFA82F"/>
                  </a:buClr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sz="2000" dirty="0">
                  <a:solidFill>
                    <a:srgbClr val="C00000"/>
                  </a:solidFill>
                  <a:ea typeface="MS PGothic" pitchFamily="34" charset="-128"/>
                </a:endParaRPr>
              </a:p>
              <a:p>
                <a:pPr marL="457200" indent="-457200" algn="just" fontAlgn="base">
                  <a:spcAft>
                    <a:spcPct val="0"/>
                  </a:spcAft>
                  <a:buClr>
                    <a:srgbClr val="EFA82F"/>
                  </a:buClr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E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</m:oMath>
                </a14:m>
                <a:endParaRPr lang="es-PE" sz="2000" dirty="0">
                  <a:ea typeface="MS PGothic" pitchFamily="34" charset="-128"/>
                </a:endParaRPr>
              </a:p>
              <a:p>
                <a:pPr marL="457200" indent="-457200" algn="just" fontAlgn="base">
                  <a:spcAft>
                    <a:spcPct val="0"/>
                  </a:spcAft>
                  <a:buClr>
                    <a:srgbClr val="EFA82F"/>
                  </a:buClr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s-E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s-E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s-PE" sz="2000" dirty="0">
                  <a:ea typeface="MS PGothic" pitchFamily="34" charset="-128"/>
                </a:endParaRPr>
              </a:p>
              <a:p>
                <a:pPr marL="457200" indent="-457200" algn="just" fontAlgn="base">
                  <a:spcAft>
                    <a:spcPct val="0"/>
                  </a:spcAft>
                  <a:buClr>
                    <a:srgbClr val="EFA82F"/>
                  </a:buClr>
                  <a:buFont typeface="+mj-lt"/>
                  <a:buAutoNum type="arabicPeriod"/>
                  <a:defRPr/>
                </a:pPr>
                <a:r>
                  <a:rPr lang="es-PE" sz="2000" dirty="0">
                    <a:ea typeface="MS PGothic" pitchFamily="34" charset="-128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ea typeface="MS PGothic" pitchFamily="34" charset="-128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  <a:ea typeface="MS PGothic" pitchFamily="34" charset="-128"/>
                  </a:rPr>
                  <a:t> </a:t>
                </a:r>
                <a:r>
                  <a:rPr lang="es-PE" sz="2000" dirty="0">
                    <a:ea typeface="MS PGothic" pitchFamily="34" charset="-128"/>
                  </a:rPr>
                  <a:t>son vectores no nulos, entonces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  <a:ea typeface="MS PGothic" pitchFamily="34" charset="-128"/>
                  </a:rPr>
                  <a:t> </a:t>
                </a:r>
                <a:r>
                  <a:rPr lang="es-PE" sz="2000" dirty="0">
                    <a:ea typeface="MS PGothic" pitchFamily="34" charset="-128"/>
                  </a:rPr>
                  <a:t>si y solo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s-P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//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PE" sz="2000" dirty="0">
                  <a:ea typeface="MS PGothic" pitchFamily="34" charset="-128"/>
                </a:endParaRPr>
              </a:p>
              <a:p>
                <a:pPr marL="0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endParaRPr lang="es-PE" dirty="0">
                  <a:ea typeface="MS PGothic" pitchFamily="34" charset="-128"/>
                </a:endParaRPr>
              </a:p>
              <a:p>
                <a:pPr marL="61722" indent="0" algn="just" fontAlgn="base">
                  <a:spcAft>
                    <a:spcPct val="0"/>
                  </a:spcAft>
                  <a:buClr>
                    <a:srgbClr val="EFA82F"/>
                  </a:buClr>
                  <a:buNone/>
                  <a:defRPr/>
                </a:pPr>
                <a:endParaRPr lang="es-PE" dirty="0">
                  <a:ea typeface="MS PGothic" pitchFamily="34" charset="-128"/>
                </a:endParaRPr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16" name="Marcador de contenido 2">
                <a:extLst>
                  <a:ext uri="{FF2B5EF4-FFF2-40B4-BE49-F238E27FC236}">
                    <a16:creationId xmlns:a16="http://schemas.microsoft.com/office/drawing/2014/main" id="{206AAB3F-3925-41C3-A136-3D3F9562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83" y="2316816"/>
                <a:ext cx="8595725" cy="3426499"/>
              </a:xfrm>
              <a:prstGeom prst="rect">
                <a:avLst/>
              </a:prstGeom>
              <a:blipFill>
                <a:blip r:embed="rId3"/>
                <a:stretch>
                  <a:fillRect l="-709" t="-10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CF8E23F-7F67-4C3D-98B6-3220A23B95FD}"/>
                  </a:ext>
                </a:extLst>
              </p:cNvPr>
              <p:cNvSpPr/>
              <p:nvPr/>
            </p:nvSpPr>
            <p:spPr>
              <a:xfrm>
                <a:off x="5302357" y="2801637"/>
                <a:ext cx="2379675" cy="536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CF8E23F-7F67-4C3D-98B6-3220A23B9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57" y="2801637"/>
                <a:ext cx="2379675" cy="536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5C93D95-2C50-4FBC-9F01-67CBD3B0B714}"/>
              </a:ext>
            </a:extLst>
          </p:cNvPr>
          <p:cNvSpPr txBox="1"/>
          <p:nvPr/>
        </p:nvSpPr>
        <p:spPr>
          <a:xfrm>
            <a:off x="1489183" y="1563118"/>
            <a:ext cx="80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operador ortogonal tiene la función de hacer girar a un vector, un ángulo de </a:t>
            </a:r>
            <a:r>
              <a:rPr lang="es-ES" dirty="0">
                <a:solidFill>
                  <a:srgbClr val="C00000"/>
                </a:solidFill>
              </a:rPr>
              <a:t>90°</a:t>
            </a:r>
            <a:r>
              <a:rPr lang="es-ES" dirty="0"/>
              <a:t> en sentido antihorario.</a:t>
            </a:r>
          </a:p>
        </p:txBody>
      </p:sp>
    </p:spTree>
    <p:extLst>
      <p:ext uri="{BB962C8B-B14F-4D97-AF65-F5344CB8AC3E}">
        <p14:creationId xmlns:p14="http://schemas.microsoft.com/office/powerpoint/2010/main" val="21274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1228</TotalTime>
  <Words>1254</Words>
  <Application>Microsoft Office PowerPoint</Application>
  <PresentationFormat>Panorámica</PresentationFormat>
  <Paragraphs>212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7" baseType="lpstr">
      <vt:lpstr>Arial</vt:lpstr>
      <vt:lpstr>Arial MT</vt:lpstr>
      <vt:lpstr>Calibri</vt:lpstr>
      <vt:lpstr>Cambria</vt:lpstr>
      <vt:lpstr>Cambria Math</vt:lpstr>
      <vt:lpstr>Century Gothic</vt:lpstr>
      <vt:lpstr>Euphemia</vt:lpstr>
      <vt:lpstr>GothamRounded-Book</vt:lpstr>
      <vt:lpstr>News Gothic MT</vt:lpstr>
      <vt:lpstr>Times New Roman</vt:lpstr>
      <vt:lpstr>Verdana</vt:lpstr>
      <vt:lpstr>Wingdings</vt:lpstr>
      <vt:lpstr>Wingdings 2</vt:lpstr>
      <vt:lpstr>Jose_unac1</vt:lpstr>
      <vt:lpstr>Ecuación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Vectores perpendiculares</vt:lpstr>
      <vt:lpstr>Presentación de PowerPoint</vt:lpstr>
      <vt:lpstr>Vectores paralelos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Jorge Bellido Tohalino</cp:lastModifiedBy>
  <cp:revision>35</cp:revision>
  <dcterms:created xsi:type="dcterms:W3CDTF">2022-05-06T18:33:14Z</dcterms:created>
  <dcterms:modified xsi:type="dcterms:W3CDTF">2022-07-14T15:44:25Z</dcterms:modified>
</cp:coreProperties>
</file>