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66" r:id="rId2"/>
    <p:sldId id="258" r:id="rId3"/>
    <p:sldId id="259" r:id="rId4"/>
    <p:sldId id="260" r:id="rId5"/>
    <p:sldId id="261" r:id="rId6"/>
    <p:sldId id="269" r:id="rId7"/>
    <p:sldId id="268" r:id="rId8"/>
    <p:sldId id="271" r:id="rId9"/>
    <p:sldId id="272" r:id="rId10"/>
    <p:sldId id="275" r:id="rId11"/>
    <p:sldId id="273" r:id="rId12"/>
    <p:sldId id="274" r:id="rId13"/>
    <p:sldId id="267" r:id="rId14"/>
    <p:sldId id="270" r:id="rId15"/>
    <p:sldId id="278" r:id="rId16"/>
    <p:sldId id="277" r:id="rId17"/>
    <p:sldId id="276" r:id="rId18"/>
    <p:sldId id="281" r:id="rId19"/>
    <p:sldId id="282" r:id="rId20"/>
    <p:sldId id="280" r:id="rId21"/>
    <p:sldId id="279" r:id="rId22"/>
    <p:sldId id="285" r:id="rId23"/>
    <p:sldId id="283" r:id="rId24"/>
    <p:sldId id="284" r:id="rId25"/>
    <p:sldId id="286" r:id="rId26"/>
    <p:sldId id="262" r:id="rId27"/>
    <p:sldId id="263" r:id="rId28"/>
    <p:sldId id="264" r:id="rId29"/>
    <p:sldId id="26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79" autoAdjust="0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148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085AC-6363-EE46-BC8E-D9B8729680BF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8F43B-EA4A-1648-BB85-24413844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C088-B93E-3545-95B7-6D5233C9FBA3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62B-F971-8C42-B4DE-B2F128BECFFF}" type="datetime1">
              <a:rPr lang="pt-BR" smtClean="0"/>
              <a:t>13/07/2023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1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266-7222-3A4C-9E9A-DD0FEFDF8A90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E131-BCFE-F247-A707-E3040978A8D4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4C089DBC-9837-F648-985E-FA824236FA04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369565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6866E98F-ED3B-A94B-9288-653717BC03D6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3071A7DD-B2DA-9042-95EF-BC3023103F9D}"/>
              </a:ext>
            </a:extLst>
          </p:cNvPr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6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5D39196C-B7E0-1447-9D4F-0D69ED92BF2C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1BD90BA3-912F-3E40-A407-A89F8DD23570}"/>
              </a:ext>
            </a:extLst>
          </p:cNvPr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1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01430-C18A-A849-9D51-48A32ED0BBBF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5C9AD792-4020-C448-9200-79981BA7FA67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6918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8DF103D7-611C-0944-85DD-10BE9BBBDB1F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13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2CD70CAD-F6A8-8843-9DB0-1DFBF839AC6B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3D0B-7AC3-9D4D-B44B-423289CB4C01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82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0F554-AF32-1743-A65F-9E691439DB86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3F3A-901F-BA47-8951-46DACC1BBEEB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4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BB9-F5FD-5748-A8C6-36596FD12876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0A4-5E03-144F-BAFE-186B30C21A43}" type="datetime1">
              <a:rPr lang="pt-BR" smtClean="0"/>
              <a:t>13/07/2023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AF45-1799-8740-8633-9C78195DA18C}" type="datetime1">
              <a:rPr lang="pt-BR" smtClean="0"/>
              <a:t>13/07/2023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C4CC-70CB-9B4D-8141-4A17DFD14E09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7E43-B7F4-1A4B-8652-0077B466AE21}" type="datetime1">
              <a:rPr lang="pt-BR" smtClean="0"/>
              <a:t>13/07/2023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Haga clic para modificar el estilo de texto del patrón</a:t>
            </a:r>
          </a:p>
          <a:p>
            <a:pPr lvl="1"/>
            <a:r>
              <a:rPr lang="pt-BR"/>
              <a:t>Segundo nivel</a:t>
            </a:r>
          </a:p>
          <a:p>
            <a:pPr lvl="2"/>
            <a:r>
              <a:rPr lang="pt-BR"/>
              <a:t>Tercer nivel</a:t>
            </a:r>
          </a:p>
          <a:p>
            <a:pPr lvl="3"/>
            <a:r>
              <a:rPr lang="pt-BR"/>
              <a:t>Cuarto nivel</a:t>
            </a:r>
          </a:p>
          <a:p>
            <a:pPr lvl="4"/>
            <a:r>
              <a:rPr lang="pt-BR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274FB0-4B70-EE4B-AC34-CF7440500FD4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7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7 Imagen">
            <a:extLst>
              <a:ext uri="{FF2B5EF4-FFF2-40B4-BE49-F238E27FC236}">
                <a16:creationId xmlns:a16="http://schemas.microsoft.com/office/drawing/2014/main" id="{340C40BA-A2CD-1947-B0F9-6B6504CF704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DBC346-0DF9-CCA8-0332-69A1A90A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3" y="15779"/>
            <a:ext cx="6413500" cy="35179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B471067-4925-7703-8937-1C91BB30E11F}"/>
              </a:ext>
            </a:extLst>
          </p:cNvPr>
          <p:cNvSpPr txBox="1">
            <a:spLocks/>
          </p:cNvSpPr>
          <p:nvPr/>
        </p:nvSpPr>
        <p:spPr>
          <a:xfrm>
            <a:off x="6933015" y="3821399"/>
            <a:ext cx="4737213" cy="2245491"/>
          </a:xfrm>
          <a:prstGeom prst="rect">
            <a:avLst/>
          </a:prstGeom>
          <a:noFill/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4800" b="1" baseline="30000" dirty="0">
              <a:solidFill>
                <a:srgbClr val="7030A0"/>
              </a:solidFill>
            </a:endParaRPr>
          </a:p>
          <a:p>
            <a:pPr algn="l"/>
            <a:r>
              <a:rPr lang="es-ES" sz="4800" baseline="30000" dirty="0">
                <a:solidFill>
                  <a:srgbClr val="C00000"/>
                </a:solidFill>
              </a:rPr>
              <a:t>TRANSFORMACIÓN DE COORDENADAS.</a:t>
            </a:r>
          </a:p>
          <a:p>
            <a:pPr algn="l"/>
            <a:r>
              <a:rPr lang="es-ES" sz="4800" baseline="30000" dirty="0">
                <a:solidFill>
                  <a:srgbClr val="C00000"/>
                </a:solidFill>
              </a:rPr>
              <a:t>LA CIRCUNFERENCIA.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538B0-FE93-6AEA-7BAD-6304E5F4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3" y="15779"/>
            <a:ext cx="4305299" cy="1803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1423B2-605E-FCD7-0302-EC02B498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" y="1819179"/>
            <a:ext cx="5763673" cy="400444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43CF438-198D-48D2-8897-5DAE34E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9F5B-4849-D046-969E-D353BC0DA8C1}" type="datetime1">
              <a:rPr lang="pt-BR" smtClean="0"/>
              <a:t>13/07/2023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99172E-01C2-C97E-7247-F7D3A79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51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D8FEFE1-6C16-CE8D-36C2-B6E304DE3DAE}"/>
                  </a:ext>
                </a:extLst>
              </p:cNvPr>
              <p:cNvSpPr txBox="1"/>
              <p:nvPr/>
            </p:nvSpPr>
            <p:spPr>
              <a:xfrm>
                <a:off x="997120" y="787054"/>
                <a:ext cx="9283359" cy="672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 una rotación de los ejes coordenados, transformar la ecuación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+ 3xy – 1 = 0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otra que carezca del término en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 y’.</a:t>
                </a:r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D8FEFE1-6C16-CE8D-36C2-B6E304DE3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20" y="787054"/>
                <a:ext cx="9283359" cy="672428"/>
              </a:xfrm>
              <a:prstGeom prst="rect">
                <a:avLst/>
              </a:prstGeom>
              <a:blipFill>
                <a:blip r:embed="rId2"/>
                <a:stretch>
                  <a:fillRect l="-591" t="-909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FEE6809-2007-9126-FE8A-DA0109AB1276}"/>
                  </a:ext>
                </a:extLst>
              </p:cNvPr>
              <p:cNvSpPr txBox="1"/>
              <p:nvPr/>
            </p:nvSpPr>
            <p:spPr>
              <a:xfrm>
                <a:off x="836589" y="2074864"/>
                <a:ext cx="10518822" cy="4293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6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Reemplazando las ecuaciones de transformación:</a:t>
                </a:r>
              </a:p>
              <a:p>
                <a:endParaRPr lang="es-PE" sz="16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6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x’ cos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s-P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6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s-PE" sz="16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𝑠𝑒𝑛</m:t>
                    </m:r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  y=x’ sen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+y ’cos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PE" sz="16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la ecuación dada, entonces:</a:t>
                </a:r>
              </a:p>
              <a:p>
                <a:endParaRPr lang="es-PE" sz="16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E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s-PE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s-PE" sz="1600" dirty="0">
                            <a:solidFill>
                              <a:srgbClr val="C00000"/>
                            </a:solidFill>
                            <a:latin typeface="Century Schoolbook" panose="020406040505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PE" sz="1600" dirty="0">
                            <a:solidFill>
                              <a:srgbClr val="C00000"/>
                            </a:solidFill>
                            <a:latin typeface="Century Schoolbook" panose="020406040505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PE" sz="1600" dirty="0">
                            <a:solidFill>
                              <a:srgbClr val="C00000"/>
                            </a:solidFill>
                            <a:latin typeface="Century Schoolbook" panose="020406040505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’ </m:t>
                        </m:r>
                        <m:r>
                          <m:rPr>
                            <m:nor/>
                          </m:rPr>
                          <a:rPr lang="es-PE" sz="1600" dirty="0">
                            <a:solidFill>
                              <a:srgbClr val="C00000"/>
                            </a:solidFill>
                            <a:latin typeface="Century Schoolbook" panose="020406040505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s-P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s-PE" sz="1600" dirty="0">
                            <a:solidFill>
                              <a:srgbClr val="C00000"/>
                            </a:solidFill>
                            <a:latin typeface="Century Schoolbook" panose="020406040505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s-PE" sz="1600" dirty="0">
                            <a:solidFill>
                              <a:srgbClr val="C00000"/>
                            </a:solidFill>
                            <a:latin typeface="Century Schoolbook" panose="020406040505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PE" sz="1600" dirty="0">
                            <a:solidFill>
                              <a:srgbClr val="C00000"/>
                            </a:solidFill>
                            <a:latin typeface="Century Schoolbook" panose="020406040505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’ </m:t>
                        </m:r>
                        <m:r>
                          <m:rPr>
                            <m:nor/>
                          </m:rPr>
                          <a:rPr lang="es-PE" sz="1600" dirty="0">
                            <a:solidFill>
                              <a:srgbClr val="C00000"/>
                            </a:solidFill>
                            <a:latin typeface="Century Schoolbook" panose="020406040505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sen</m:t>
                        </m:r>
                        <m:r>
                          <a:rPr lang="es-P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s-E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+ 3(x’ cos 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y’ sen 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)(x’ sen 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y’ cos 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1 = 0.</a:t>
                </a:r>
              </a:p>
              <a:p>
                <a:endParaRPr lang="es-PE" sz="16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6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 y’ sen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PE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+ 3x’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+ 3x’y’cos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- 3x’y’sen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- 3y’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1 = 0.      </a:t>
                </a:r>
                <a:r>
                  <a:rPr lang="es-PE" sz="1600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(*)</a:t>
                </a:r>
                <a:endParaRPr lang="es-PE" sz="1600" dirty="0">
                  <a:solidFill>
                    <a:schemeClr val="tx1"/>
                  </a:solidFill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16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6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Los coeficientes de </a:t>
                </a:r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 y</a:t>
                </a:r>
                <a:r>
                  <a:rPr lang="es-PE" sz="16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 es cero, es decir: </a:t>
                </a:r>
              </a:p>
              <a:p>
                <a:pPr algn="ctr"/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𝑠𝑒𝑛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14:m>
                  <m:oMath xmlns:m="http://schemas.openxmlformats.org/officeDocument/2006/math">
                    <m:r>
                      <a:rPr lang="es-PE" sz="1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PE" sz="16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Sen2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cos2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  </a:t>
                </a:r>
                <a:endParaRPr lang="es-ES" sz="1600" i="1" dirty="0">
                  <a:solidFill>
                    <a:srgbClr val="C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tan2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PE" sz="16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2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120°  </a:t>
                </a:r>
              </a:p>
              <a:p>
                <a:pPr algn="ctr"/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16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600" b="0" i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60°. </a:t>
                </a:r>
              </a:p>
              <a:p>
                <a:r>
                  <a:rPr lang="es-PE" sz="1600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s-PE" sz="16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eemplazando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6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s-PE" sz="16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en </a:t>
                </a:r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(*)</a:t>
                </a:r>
                <a:r>
                  <a:rPr lang="es-PE" sz="16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 obtiene:   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+ 3x’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PE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sz="1600" b="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3y’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PE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sz="1600" b="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-1 = 0   </a:t>
                </a:r>
              </a:p>
              <a:p>
                <a:r>
                  <a:rPr lang="es-PE" sz="16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16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y’</a:t>
                </a:r>
                <a:r>
                  <a:rPr lang="es-PE" sz="1600" baseline="300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4 = 0</a:t>
                </a:r>
                <a:r>
                  <a:rPr lang="es-PE" sz="1600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PE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60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ecuación simplificada es</a:t>
                </a:r>
                <a:r>
                  <a:rPr lang="es-PE" sz="1600" b="1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 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s-PE" sz="1600" b="1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s-PE" sz="1600" b="1" baseline="30000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b="1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s-PE" sz="1600" b="1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y’</a:t>
                </a:r>
                <a:r>
                  <a:rPr lang="es-PE" sz="1600" b="1" baseline="30000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600" b="1" dirty="0">
                    <a:solidFill>
                      <a:srgbClr val="00206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2 = 0</a:t>
                </a:r>
                <a:endParaRPr lang="es-PE" sz="1600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FEE6809-2007-9126-FE8A-DA0109AB1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89" y="2074864"/>
                <a:ext cx="10518822" cy="4293291"/>
              </a:xfrm>
              <a:prstGeom prst="rect">
                <a:avLst/>
              </a:prstGeom>
              <a:blipFill>
                <a:blip r:embed="rId3"/>
                <a:stretch>
                  <a:fillRect l="-290" t="-426" r="-58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4">
            <a:extLst>
              <a:ext uri="{FF2B5EF4-FFF2-40B4-BE49-F238E27FC236}">
                <a16:creationId xmlns:a16="http://schemas.microsoft.com/office/drawing/2014/main" id="{D4A2C3B8-CE49-B4E0-F3CA-931DEE47AC4F}"/>
              </a:ext>
            </a:extLst>
          </p:cNvPr>
          <p:cNvSpPr txBox="1"/>
          <p:nvPr/>
        </p:nvSpPr>
        <p:spPr>
          <a:xfrm>
            <a:off x="854554" y="325389"/>
            <a:ext cx="1771314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</a:t>
            </a:r>
            <a:r>
              <a:rPr lang="es-PE" sz="2400" b="1" dirty="0">
                <a:solidFill>
                  <a:srgbClr val="C00000"/>
                </a:solidFill>
              </a:rPr>
              <a:t> </a:t>
            </a:r>
            <a:r>
              <a:rPr lang="es-PE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DB45CA-D808-D336-0B75-B0327AF7EF7A}"/>
              </a:ext>
            </a:extLst>
          </p:cNvPr>
          <p:cNvSpPr txBox="1"/>
          <p:nvPr/>
        </p:nvSpPr>
        <p:spPr>
          <a:xfrm>
            <a:off x="854554" y="1664863"/>
            <a:ext cx="13718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13214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02ED0574-EEBD-B7F3-923A-AB85A4A72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240" y="2561467"/>
                <a:ext cx="9589008" cy="3148371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rm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2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8713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s-PE" sz="2000" dirty="0">
                    <a:solidFill>
                      <a:schemeClr val="tx1"/>
                    </a:solidFill>
                  </a:rPr>
                  <a:t>Como </a:t>
                </a:r>
                <a14:m>
                  <m:oMath xmlns:m="http://schemas.openxmlformats.org/officeDocument/2006/math">
                    <m:r>
                      <a:rPr lang="es-PE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PE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E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PE" sz="2000" dirty="0">
                    <a:solidFill>
                      <a:schemeClr val="tx1"/>
                    </a:solidFill>
                  </a:rPr>
                  <a:t>entonces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s-PE" sz="20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P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PE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sz="20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PE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sz="20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sz="20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PE" sz="20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sz="20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P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E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PE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P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;       </m:t>
                      </m:r>
                      <m:r>
                        <a:rPr lang="es-P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P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P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P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0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s-PE" sz="2000" dirty="0">
                    <a:solidFill>
                      <a:schemeClr val="tx1"/>
                    </a:solidFill>
                  </a:rPr>
                  <a:t>Reemplazando en la ecuación dada se tiene:</a:t>
                </a:r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02ED0574-EEBD-B7F3-923A-AB85A4A7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0" y="2561467"/>
                <a:ext cx="9589008" cy="3148371"/>
              </a:xfrm>
              <a:prstGeom prst="rect">
                <a:avLst/>
              </a:prstGeom>
              <a:blipFill>
                <a:blip r:embed="rId2"/>
                <a:stretch>
                  <a:fillRect l="-636" t="-1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60A6E1A-C44E-9836-BE7F-B1CF70A7C3A4}"/>
                  </a:ext>
                </a:extLst>
              </p:cNvPr>
              <p:cNvSpPr txBox="1"/>
              <p:nvPr/>
            </p:nvSpPr>
            <p:spPr>
              <a:xfrm>
                <a:off x="762000" y="921079"/>
                <a:ext cx="976854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Font typeface="Wingdings 2" pitchFamily="18" charset="2"/>
                  <a:buNone/>
                </a:pPr>
                <a:r>
                  <a:rPr lang="es-PE" sz="2000" dirty="0">
                    <a:solidFill>
                      <a:schemeClr val="tx1"/>
                    </a:solidFill>
                  </a:rPr>
                  <a:t> Dada la ecuación: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P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s-P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P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000" dirty="0">
                  <a:solidFill>
                    <a:srgbClr val="C00000"/>
                  </a:solidFill>
                </a:endParaRPr>
              </a:p>
              <a:p>
                <a:r>
                  <a:rPr lang="es-PE" sz="2000" dirty="0">
                    <a:solidFill>
                      <a:schemeClr val="tx1"/>
                    </a:solidFill>
                  </a:rPr>
                  <a:t>Eliminar el coeficiente de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 </a:t>
                </a:r>
                <a:r>
                  <a:rPr lang="es-PE" sz="2000" dirty="0">
                    <a:solidFill>
                      <a:schemeClr val="tx1"/>
                    </a:solidFill>
                  </a:rPr>
                  <a:t>en un nuevo sistema de coordenadas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:r>
                  <a:rPr lang="es-PE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60A6E1A-C44E-9836-BE7F-B1CF70A7C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21079"/>
                <a:ext cx="9768541" cy="1015663"/>
              </a:xfrm>
              <a:prstGeom prst="rect">
                <a:avLst/>
              </a:prstGeom>
              <a:blipFill>
                <a:blip r:embed="rId3"/>
                <a:stretch>
                  <a:fillRect l="-624" t="-2994" b="-9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4">
            <a:extLst>
              <a:ext uri="{FF2B5EF4-FFF2-40B4-BE49-F238E27FC236}">
                <a16:creationId xmlns:a16="http://schemas.microsoft.com/office/drawing/2014/main" id="{D2595017-0CA1-B08E-EB56-B1A56C78DC30}"/>
              </a:ext>
            </a:extLst>
          </p:cNvPr>
          <p:cNvSpPr txBox="1"/>
          <p:nvPr/>
        </p:nvSpPr>
        <p:spPr>
          <a:xfrm>
            <a:off x="762000" y="277845"/>
            <a:ext cx="1771313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C4558C-A71C-89EF-7211-2C4489D2E544}"/>
              </a:ext>
            </a:extLst>
          </p:cNvPr>
          <p:cNvSpPr txBox="1"/>
          <p:nvPr/>
        </p:nvSpPr>
        <p:spPr>
          <a:xfrm>
            <a:off x="762000" y="2035078"/>
            <a:ext cx="1278835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  <a:endParaRPr lang="es-PE" sz="20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9AA2E21-D8B4-4657-BBFB-C54D98E199AE}"/>
                  </a:ext>
                </a:extLst>
              </p:cNvPr>
              <p:cNvSpPr txBox="1"/>
              <p:nvPr/>
            </p:nvSpPr>
            <p:spPr>
              <a:xfrm>
                <a:off x="6335042" y="4847448"/>
                <a:ext cx="3074002" cy="6646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PE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s-MX" sz="1800">
                              <a:solidFill>
                                <a:srgbClr val="C00000"/>
                              </a:solidFill>
                            </a:rPr>
                            <m:t>y</m:t>
                          </m:r>
                          <m:r>
                            <a:rPr lang="es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s-MX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1800" b="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PE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1800" b="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PE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PE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9AA2E21-D8B4-4657-BBFB-C54D98E1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42" y="4847448"/>
                <a:ext cx="3074002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ABB58AF-76FD-4C4E-AFE9-8D0D9B20F5B9}"/>
                  </a:ext>
                </a:extLst>
              </p:cNvPr>
              <p:cNvSpPr txBox="1"/>
              <p:nvPr/>
            </p:nvSpPr>
            <p:spPr>
              <a:xfrm>
                <a:off x="8495146" y="2281151"/>
                <a:ext cx="2411393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600" b="1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s-PE" sz="16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6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16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PE" sz="16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s-PE" sz="1600" b="1" i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es-PE" sz="16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16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16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sen</a:t>
                </a:r>
                <a14:m>
                  <m:oMath xmlns:m="http://schemas.openxmlformats.org/officeDocument/2006/math">
                    <m:r>
                      <a:rPr lang="es-PE" sz="1600" b="1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endParaRPr lang="es-PE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PE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6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s-PE" sz="1600" b="1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s-PE" sz="16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6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16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PE" sz="16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sen</a:t>
                </a:r>
                <a14:m>
                  <m:oMath xmlns:m="http://schemas.openxmlformats.org/officeDocument/2006/math">
                    <m:r>
                      <a:rPr lang="es-PE" sz="1600" b="1" i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es-PE" sz="16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16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16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s-PE" sz="1600" b="1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endParaRPr lang="es-PE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ABB58AF-76FD-4C4E-AFE9-8D0D9B20F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146" y="2281151"/>
                <a:ext cx="2411393" cy="830997"/>
              </a:xfrm>
              <a:prstGeom prst="rect">
                <a:avLst/>
              </a:prstGeom>
              <a:blipFill>
                <a:blip r:embed="rId5"/>
                <a:stretch>
                  <a:fillRect t="-1439" b="-7194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3662826-127A-AC2C-C0F2-8496DC1AA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999" y="2800644"/>
                <a:ext cx="10890503" cy="3242347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rmAutofit fontScale="85000" lnSpcReduction="10000"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2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8713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s-PE" sz="2000" b="1" dirty="0">
                    <a:solidFill>
                      <a:srgbClr val="002060"/>
                    </a:solidFill>
                  </a:rPr>
                  <a:t>Como</a:t>
                </a:r>
                <a14:m>
                  <m:oMath xmlns:m="http://schemas.openxmlformats.org/officeDocument/2006/math">
                    <m:r>
                      <a:rPr lang="es-PE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PE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s-PE" sz="2000" b="1" dirty="0">
                    <a:solidFill>
                      <a:srgbClr val="002060"/>
                    </a:solidFill>
                  </a:rPr>
                  <a:t>, entonces </a:t>
                </a:r>
                <a14:m>
                  <m:oMath xmlns:m="http://schemas.openxmlformats.org/officeDocument/2006/math">
                    <m:r>
                      <a:rPr lang="es-PE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s-PE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PE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s-PE" sz="2000" b="1" dirty="0">
                    <a:solidFill>
                      <a:srgbClr val="FF0000"/>
                    </a:solidFill>
                  </a:rPr>
                  <a:t>   </a:t>
                </a:r>
                <a:r>
                  <a:rPr lang="es-PE" sz="2000" b="1" dirty="0">
                    <a:solidFill>
                      <a:srgbClr val="002060"/>
                    </a:solidFill>
                  </a:rPr>
                  <a:t>y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s-PE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PE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PE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PE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PE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PE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  <m:r>
                          <a:rPr lang="es-PE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PE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PE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s-PE" sz="2000" b="1" dirty="0">
                        <a:solidFill>
                          <a:srgbClr val="002060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s-PE" sz="2000" b="1" dirty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PE" sz="2000" b="1" dirty="0">
                        <a:solidFill>
                          <a:srgbClr val="002060"/>
                        </a:solidFill>
                      </a:rPr>
                      <m:t>y</m:t>
                    </m:r>
                    <m:r>
                      <a:rPr lang="es-PE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PE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PE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PE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  <m:r>
                          <a:rPr lang="es-PE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PE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PE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s-PE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s-PE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𝜶𝜷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s-PE" sz="2000" b="1" dirty="0">
                    <a:solidFill>
                      <a:srgbClr val="002060"/>
                    </a:solidFill>
                  </a:rPr>
                  <a:t>queda en la forma: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PE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PE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PE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PE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PE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PE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PE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PE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s-PE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PE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s-PE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s-PE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PE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PE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s-PE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PE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s-PE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PE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PE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s-PE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PE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s-PE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PE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s-PE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3662826-127A-AC2C-C0F2-8496DC1A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2800644"/>
                <a:ext cx="10890503" cy="3242347"/>
              </a:xfrm>
              <a:prstGeom prst="rect">
                <a:avLst/>
              </a:prstGeom>
              <a:blipFill>
                <a:blip r:embed="rId2"/>
                <a:stretch>
                  <a:fillRect l="-3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DADD689-C77B-917C-3670-E43E42A4B762}"/>
                  </a:ext>
                </a:extLst>
              </p:cNvPr>
              <p:cNvSpPr txBox="1"/>
              <p:nvPr/>
            </p:nvSpPr>
            <p:spPr>
              <a:xfrm>
                <a:off x="761999" y="1047859"/>
                <a:ext cx="10814303" cy="1212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Font typeface="Wingdings 2" pitchFamily="18" charset="2"/>
                  <a:buNone/>
                </a:pPr>
                <a:r>
                  <a:rPr lang="es-PE" dirty="0">
                    <a:solidFill>
                      <a:schemeClr val="tx1"/>
                    </a:solidFill>
                  </a:rPr>
                  <a:t> Simplificar la ecuación: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P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P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P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P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P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−32=0</m:t>
                      </m:r>
                    </m:oMath>
                  </m:oMathPara>
                </a14:m>
                <a:endParaRPr lang="es-PE" dirty="0">
                  <a:solidFill>
                    <a:srgbClr val="C00000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s-PE" dirty="0">
                    <a:solidFill>
                      <a:schemeClr val="tx1"/>
                    </a:solidFill>
                  </a:rPr>
                  <a:t>Aquí podemos considerar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 </m:t>
                    </m:r>
                    <m:sSup>
                      <m:sSupPr>
                        <m:ctrlP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PE" dirty="0">
                    <a:solidFill>
                      <a:srgbClr val="C00000"/>
                    </a:solidFill>
                  </a:rPr>
                  <a:t>  </a:t>
                </a:r>
                <a:r>
                  <a:rPr lang="es-PE" dirty="0">
                    <a:solidFill>
                      <a:schemeClr val="tx1"/>
                    </a:solidFill>
                  </a:rPr>
                  <a:t>y lo que requiere es eliminar el coeficiente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PE" dirty="0">
                    <a:solidFill>
                      <a:srgbClr val="C00000"/>
                    </a:solidFill>
                  </a:rPr>
                  <a:t>   </a:t>
                </a:r>
                <a:r>
                  <a:rPr lang="es-PE" dirty="0">
                    <a:solidFill>
                      <a:schemeClr val="tx1"/>
                    </a:solidFill>
                  </a:rPr>
                  <a:t>en una rotación de ejes.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DADD689-C77B-917C-3670-E43E42A4B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047859"/>
                <a:ext cx="10814303" cy="1212768"/>
              </a:xfrm>
              <a:prstGeom prst="rect">
                <a:avLst/>
              </a:prstGeom>
              <a:blipFill>
                <a:blip r:embed="rId3"/>
                <a:stretch>
                  <a:fillRect l="-451" t="-3015" r="-56" b="-6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4">
            <a:extLst>
              <a:ext uri="{FF2B5EF4-FFF2-40B4-BE49-F238E27FC236}">
                <a16:creationId xmlns:a16="http://schemas.microsoft.com/office/drawing/2014/main" id="{1B9C1D0A-E7FF-3BF5-0B68-6FA4A9A178D4}"/>
              </a:ext>
            </a:extLst>
          </p:cNvPr>
          <p:cNvSpPr txBox="1"/>
          <p:nvPr/>
        </p:nvSpPr>
        <p:spPr>
          <a:xfrm>
            <a:off x="762000" y="490955"/>
            <a:ext cx="1771313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 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20F638-B586-84FB-B9D2-FCD868D2522D}"/>
              </a:ext>
            </a:extLst>
          </p:cNvPr>
          <p:cNvSpPr txBox="1"/>
          <p:nvPr/>
        </p:nvSpPr>
        <p:spPr>
          <a:xfrm>
            <a:off x="762000" y="2248188"/>
            <a:ext cx="1278835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DB0C5D3-F9AC-47BB-A65A-50AA04BE78CB}"/>
                  </a:ext>
                </a:extLst>
              </p:cNvPr>
              <p:cNvSpPr txBox="1"/>
              <p:nvPr/>
            </p:nvSpPr>
            <p:spPr>
              <a:xfrm>
                <a:off x="8495146" y="2281151"/>
                <a:ext cx="263668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6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1600" b="1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s-PE" sz="1600" b="1" i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sen</a:t>
                </a:r>
                <a14:m>
                  <m:oMath xmlns:m="http://schemas.openxmlformats.org/officeDocument/2006/math">
                    <m:r>
                      <a:rPr lang="es-PE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endParaRPr lang="es-PE" sz="1600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PE" sz="1600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600" b="1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s-PE" sz="16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1600" b="1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s-ES" sz="1600" b="1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sen</a:t>
                </a:r>
                <a14:m>
                  <m:oMath xmlns:m="http://schemas.openxmlformats.org/officeDocument/2006/math">
                    <m:r>
                      <a:rPr lang="es-PE" sz="1600" b="1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16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s-PE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endParaRPr lang="es-PE" sz="1600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DB0C5D3-F9AC-47BB-A65A-50AA04BE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146" y="2281151"/>
                <a:ext cx="2636680" cy="830997"/>
              </a:xfrm>
              <a:prstGeom prst="rect">
                <a:avLst/>
              </a:prstGeom>
              <a:blipFill>
                <a:blip r:embed="rId4"/>
                <a:stretch>
                  <a:fillRect t="-1439" b="-719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4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6" y="2464904"/>
            <a:ext cx="7752523" cy="1202635"/>
          </a:xfrm>
        </p:spPr>
        <p:txBody>
          <a:bodyPr/>
          <a:lstStyle/>
          <a:p>
            <a:br>
              <a:rPr lang="es-ES" sz="6000" b="0" baseline="30000" dirty="0">
                <a:solidFill>
                  <a:srgbClr val="C00000"/>
                </a:solidFill>
                <a:effectLst/>
              </a:rPr>
            </a:br>
            <a:r>
              <a:rPr lang="es-ES" sz="6000" baseline="30000" dirty="0">
                <a:solidFill>
                  <a:srgbClr val="C00000"/>
                </a:solidFill>
                <a:effectLst/>
              </a:rPr>
              <a:t>LA</a:t>
            </a:r>
            <a:r>
              <a:rPr lang="es-ES" sz="6000" baseline="30000" dirty="0">
                <a:solidFill>
                  <a:srgbClr val="C00000"/>
                </a:solidFill>
              </a:rPr>
              <a:t> </a:t>
            </a:r>
            <a:r>
              <a:rPr lang="es-ES" sz="600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CIRCUNFERENCIA</a:t>
            </a:r>
            <a:br>
              <a:rPr lang="es-ES" sz="6000" baseline="30000" dirty="0">
                <a:solidFill>
                  <a:srgbClr val="C00000"/>
                </a:solidFill>
              </a:rPr>
            </a:br>
            <a:br>
              <a:rPr lang="es-ES" sz="6000" dirty="0">
                <a:solidFill>
                  <a:srgbClr val="C00000"/>
                </a:solidFill>
              </a:rPr>
            </a:br>
            <a:endParaRPr lang="pt-BR" sz="6000" dirty="0">
              <a:solidFill>
                <a:srgbClr val="C00000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D97674-D7A1-3539-7CFD-89273459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A87B-1696-1D40-9B6F-940BA8121D47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BBBF0-362A-6C0B-134A-4CB1581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49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14</a:t>
            </a:fld>
            <a:endParaRPr lang="pt-BR"/>
          </a:p>
        </p:txBody>
      </p:sp>
      <p:sp>
        <p:nvSpPr>
          <p:cNvPr id="23" name="CuadroTexto 6">
            <a:extLst>
              <a:ext uri="{FF2B5EF4-FFF2-40B4-BE49-F238E27FC236}">
                <a16:creationId xmlns:a16="http://schemas.microsoft.com/office/drawing/2014/main" id="{D938F12B-FE19-449C-47B0-632199572183}"/>
              </a:ext>
            </a:extLst>
          </p:cNvPr>
          <p:cNvSpPr txBox="1"/>
          <p:nvPr/>
        </p:nvSpPr>
        <p:spPr>
          <a:xfrm>
            <a:off x="361552" y="400641"/>
            <a:ext cx="2779213" cy="4462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chemeClr val="accent6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La Circunferencia</a:t>
            </a:r>
            <a:endParaRPr lang="es-PE" sz="2300" dirty="0">
              <a:solidFill>
                <a:schemeClr val="accent6"/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D0CF7C8-99B8-98F1-9B58-6C8855E744A6}"/>
                  </a:ext>
                </a:extLst>
              </p:cNvPr>
              <p:cNvSpPr txBox="1"/>
              <p:nvPr/>
            </p:nvSpPr>
            <p:spPr>
              <a:xfrm>
                <a:off x="361550" y="997919"/>
                <a:ext cx="11123313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Una circunferencia es el conjunto de puntos del plano que se mantienen a una distancia constante de un punto fijo.</a:t>
                </a:r>
              </a:p>
              <a:p>
                <a:pPr algn="just"/>
                <a:r>
                  <a:rPr lang="es-PE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El punto fijo denotado por </a:t>
                </a:r>
                <a14:m>
                  <m:oMath xmlns:m="http://schemas.openxmlformats.org/officeDocument/2006/math"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s-PE" b="0" i="1" dirty="0" err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s-PE" b="0" i="1" dirty="0" err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;</m:t>
                    </m:r>
                    <m:r>
                      <a:rPr lang="es-PE" b="0" i="1" dirty="0" err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), 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 llama centro de la circunferencia. La distancia constante denotado por </a:t>
                </a:r>
                <a:r>
                  <a:rPr lang="es-PE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r,</a:t>
                </a:r>
                <a:r>
                  <a:rPr lang="es-PE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se llama radio de la circunferencia.</a:t>
                </a:r>
                <a:endParaRPr lang="es-ES" dirty="0">
                  <a:solidFill>
                    <a:schemeClr val="tx1"/>
                  </a:solidFill>
                  <a:latin typeface="Century Schoolbook" panose="020406040505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D0CF7C8-99B8-98F1-9B58-6C8855E7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50" y="997919"/>
                <a:ext cx="11123313" cy="1200329"/>
              </a:xfrm>
              <a:prstGeom prst="rect">
                <a:avLst/>
              </a:prstGeom>
              <a:blipFill>
                <a:blip r:embed="rId2"/>
                <a:stretch>
                  <a:fillRect l="-438" t="-3046" r="-493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6">
            <a:extLst>
              <a:ext uri="{FF2B5EF4-FFF2-40B4-BE49-F238E27FC236}">
                <a16:creationId xmlns:a16="http://schemas.microsoft.com/office/drawing/2014/main" id="{5908DF27-CC7E-3204-7699-19F577C210D5}"/>
              </a:ext>
            </a:extLst>
          </p:cNvPr>
          <p:cNvSpPr txBox="1"/>
          <p:nvPr/>
        </p:nvSpPr>
        <p:spPr>
          <a:xfrm>
            <a:off x="361552" y="2402578"/>
            <a:ext cx="4515248" cy="4462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chemeClr val="accent6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Ecuaciones de la Circunferencia</a:t>
            </a:r>
            <a:endParaRPr lang="es-PE" sz="2300" dirty="0">
              <a:solidFill>
                <a:schemeClr val="accent6"/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0372325-E4B0-1908-7D82-607640296E97}"/>
                  </a:ext>
                </a:extLst>
              </p:cNvPr>
              <p:cNvSpPr txBox="1"/>
              <p:nvPr/>
            </p:nvSpPr>
            <p:spPr>
              <a:xfrm>
                <a:off x="328653" y="3148012"/>
                <a:ext cx="7394334" cy="2920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la definición de la circunferencia, para el punto </a:t>
                </a:r>
                <a:r>
                  <a:rPr lang="es-PE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(x, y) </a:t>
                </a:r>
                <a:r>
                  <a:rPr lang="es-PE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sobre la circunferencia se tiene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s-PE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s-PE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s-PE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PE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s-PE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s-PE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s-PE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s-PE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 decir</a:t>
                </a:r>
              </a:p>
              <a:p>
                <a:pPr algn="ctr"/>
                <a:r>
                  <a:rPr lang="es-PE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PE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E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PE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s-PE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s-PE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s-PE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PE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PE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E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PE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es-PE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s-PE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</m:d>
                          </m:e>
                          <m:sup>
                            <m:r>
                              <a:rPr lang="es-PE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s-PE" b="1" i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b="1" i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s-PE" b="1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s-PE" b="1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entonces: </a:t>
                </a:r>
                <a:endParaRPr lang="es-PE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PE" b="1" dirty="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PE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(</m:t>
                    </m:r>
                    <m:r>
                      <a:rPr lang="es-PE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PE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s-PE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PE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s-PE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</m:t>
                    </m:r>
                  </m:oMath>
                </a14:m>
                <a:r>
                  <a:rPr lang="es-PE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es-PE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PE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llama la ecuación ordinaria de la circunferencia</a:t>
                </a:r>
                <a:r>
                  <a:rPr lang="es-PE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centro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radio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s-PE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se tiene 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b="1" i="1" baseline="30000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b="1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b="1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b="1" i="1" baseline="30000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b="1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b="1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s-PE" b="1" i="1" baseline="30000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s-PE" baseline="3000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llama forma</a:t>
                </a:r>
                <a:r>
                  <a:rPr lang="es-PE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canónica de la ecuación de la circunferencia de</a:t>
                </a:r>
                <a:r>
                  <a:rPr lang="es-PE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radio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b="1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s-PE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0372325-E4B0-1908-7D82-60764029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53" y="3148012"/>
                <a:ext cx="7394334" cy="2920736"/>
              </a:xfrm>
              <a:prstGeom prst="rect">
                <a:avLst/>
              </a:prstGeom>
              <a:blipFill>
                <a:blip r:embed="rId3"/>
                <a:stretch>
                  <a:fillRect l="-742" t="-1042" r="-660" b="-20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o 35">
            <a:extLst>
              <a:ext uri="{FF2B5EF4-FFF2-40B4-BE49-F238E27FC236}">
                <a16:creationId xmlns:a16="http://schemas.microsoft.com/office/drawing/2014/main" id="{05140940-B5C4-8A97-2C5A-B9D9439238AE}"/>
              </a:ext>
            </a:extLst>
          </p:cNvPr>
          <p:cNvGrpSpPr/>
          <p:nvPr/>
        </p:nvGrpSpPr>
        <p:grpSpPr>
          <a:xfrm>
            <a:off x="8279547" y="2848854"/>
            <a:ext cx="3123763" cy="2389641"/>
            <a:chOff x="7105476" y="3472187"/>
            <a:chExt cx="2244346" cy="180573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EDEFDF6-87ED-DB54-0C5C-27F313B079EF}"/>
                </a:ext>
              </a:extLst>
            </p:cNvPr>
            <p:cNvSpPr/>
            <p:nvPr/>
          </p:nvSpPr>
          <p:spPr>
            <a:xfrm>
              <a:off x="7105476" y="3472187"/>
              <a:ext cx="1778465" cy="1805730"/>
            </a:xfrm>
            <a:prstGeom prst="ellipse">
              <a:avLst/>
            </a:prstGeom>
            <a:noFill/>
            <a:ln w="412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DD21AD0A-97A5-162F-99D0-ED5E1C22E3DE}"/>
                </a:ext>
              </a:extLst>
            </p:cNvPr>
            <p:cNvCxnSpPr>
              <a:endCxn id="27" idx="7"/>
            </p:cNvCxnSpPr>
            <p:nvPr/>
          </p:nvCxnSpPr>
          <p:spPr>
            <a:xfrm flipV="1">
              <a:off x="7994709" y="3736630"/>
              <a:ext cx="628782" cy="63842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D402DDFA-D985-F407-1F9B-D39DA9A64DB4}"/>
                    </a:ext>
                  </a:extLst>
                </p:cNvPr>
                <p:cNvSpPr txBox="1"/>
                <p:nvPr/>
              </p:nvSpPr>
              <p:spPr>
                <a:xfrm>
                  <a:off x="8569255" y="3545450"/>
                  <a:ext cx="780567" cy="279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s-PE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E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PE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s-PE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E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D402DDFA-D985-F407-1F9B-D39DA9A64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255" y="3545450"/>
                  <a:ext cx="780567" cy="279085"/>
                </a:xfrm>
                <a:prstGeom prst="rect">
                  <a:avLst/>
                </a:prstGeom>
                <a:blipFill>
                  <a:blip r:embed="rId4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7F9FB226-7F20-B7E5-7CC6-AB1CB0CFC5FB}"/>
                    </a:ext>
                  </a:extLst>
                </p:cNvPr>
                <p:cNvSpPr txBox="1"/>
                <p:nvPr/>
              </p:nvSpPr>
              <p:spPr>
                <a:xfrm>
                  <a:off x="8006706" y="3824535"/>
                  <a:ext cx="302394" cy="279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es-PE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7F9FB226-7F20-B7E5-7CC6-AB1CB0CFC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706" y="3824535"/>
                  <a:ext cx="302394" cy="2790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7068A283-8C1E-FFD3-4425-59C0F318603A}"/>
                    </a:ext>
                  </a:extLst>
                </p:cNvPr>
                <p:cNvSpPr txBox="1"/>
                <p:nvPr/>
              </p:nvSpPr>
              <p:spPr>
                <a:xfrm>
                  <a:off x="7734260" y="4383618"/>
                  <a:ext cx="780567" cy="255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sz="16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PE" sz="16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E" sz="1600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s-PE" sz="1600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sz="1600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s-PE" sz="16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E" sz="16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7068A283-8C1E-FFD3-4425-59C0F3186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260" y="4383618"/>
                  <a:ext cx="780567" cy="255828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67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15</a:t>
            </a:fld>
            <a:endParaRPr lang="pt-BR"/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5BEDF3FE-B90F-59C4-2DA5-0980BF7ED9B8}"/>
              </a:ext>
            </a:extLst>
          </p:cNvPr>
          <p:cNvSpPr txBox="1"/>
          <p:nvPr/>
        </p:nvSpPr>
        <p:spPr>
          <a:xfrm>
            <a:off x="457200" y="406755"/>
            <a:ext cx="5546035" cy="4462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rgbClr val="C00000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Ecuación General  de la Circunferencia</a:t>
            </a:r>
            <a:endParaRPr lang="es-PE" sz="2300" dirty="0">
              <a:solidFill>
                <a:srgbClr val="C00000"/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4CF6C61-2FF1-D8E1-56A6-C3BF1FE79738}"/>
                  </a:ext>
                </a:extLst>
              </p:cNvPr>
              <p:cNvSpPr txBox="1"/>
              <p:nvPr/>
            </p:nvSpPr>
            <p:spPr>
              <a:xfrm>
                <a:off x="457199" y="1165917"/>
                <a:ext cx="11247120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la ecuación ordinaria </a:t>
                </a:r>
                <a14:m>
                  <m:oMath xmlns:m="http://schemas.openxmlformats.org/officeDocument/2006/math"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)2 + (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)2 = 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s-PE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se obtiene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b="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−2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h𝑥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PE" b="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b="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– 2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𝑘𝑦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PE" b="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– 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PE" b="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0, </m:t>
                      </m:r>
                    </m:oMath>
                  </m:oMathPara>
                </a14:m>
                <a:endParaRPr lang="es-PE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 se escribe en la forma:</a:t>
                </a:r>
                <a:endParaRPr lang="es-PE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𝐷𝑥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𝐸𝑦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0</m:t>
                    </m:r>
                  </m:oMath>
                </a14:m>
                <a:r>
                  <a:rPr lang="es-PE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(2)</a:t>
                </a:r>
                <a:endParaRPr lang="es-PE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s-PE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lamada ecuación general de la circunferencia, siendo </a:t>
                </a:r>
                <a14:m>
                  <m:oMath xmlns:m="http://schemas.openxmlformats.org/officeDocument/2006/math"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−2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−2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s-PE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PE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s-PE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PE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4CF6C61-2FF1-D8E1-56A6-C3BF1FE79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165917"/>
                <a:ext cx="11247120" cy="1477328"/>
              </a:xfrm>
              <a:prstGeom prst="rect">
                <a:avLst/>
              </a:prstGeom>
              <a:blipFill>
                <a:blip r:embed="rId2"/>
                <a:stretch>
                  <a:fillRect l="-434" t="-2058" b="-53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4A6F650-04C4-B829-20E5-9CBA8A7B96F0}"/>
                  </a:ext>
                </a:extLst>
              </p:cNvPr>
              <p:cNvSpPr txBox="1"/>
              <p:nvPr/>
            </p:nvSpPr>
            <p:spPr>
              <a:xfrm>
                <a:off x="457199" y="2748401"/>
                <a:ext cx="10767392" cy="3557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Veamos ahora si toda ecuación de la forma general</a:t>
                </a:r>
                <a:r>
                  <a:rPr lang="es-PE" sz="1800" dirty="0">
                    <a:solidFill>
                      <a:srgbClr val="7030A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representa una circunferencia. Empleamos el método de completar cuadrados,</a:t>
                </a:r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b="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f>
                        <m:f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800" b="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s-PE" sz="1800" b="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+ (</m:t>
                      </m:r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1800" b="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f>
                        <m:f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800" b="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s-PE" sz="1800" b="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f>
                        <m:f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800" b="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s-PE" sz="1800" b="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PE" sz="180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800" b="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s-PE" sz="1800" b="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PE" sz="180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80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s-PE" sz="18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obtenemos:</a:t>
                </a:r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PE" sz="1800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(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PE" sz="1800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    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Comparando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tenemos tres casos: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lphaLcParenR"/>
                </a:pP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D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E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4F &gt; 0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la ecuación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representa una circunferencia de centro el punto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/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 − 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,−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)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radio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rad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s-PE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D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E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4F = 0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la ecuación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representa un solo punto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,−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D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E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4F &lt; 0,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ecuación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representa una circunferencia imaginaria.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4A6F650-04C4-B829-20E5-9CBA8A7B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748401"/>
                <a:ext cx="10767392" cy="3557320"/>
              </a:xfrm>
              <a:prstGeom prst="rect">
                <a:avLst/>
              </a:prstGeom>
              <a:blipFill>
                <a:blip r:embed="rId3"/>
                <a:stretch>
                  <a:fillRect l="-453" t="-1029" r="-736" b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2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16</a:t>
            </a:fld>
            <a:endParaRPr lang="pt-B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C8219E-7169-9087-C7B9-CBBEC96CE7CD}"/>
              </a:ext>
            </a:extLst>
          </p:cNvPr>
          <p:cNvSpPr txBox="1"/>
          <p:nvPr/>
        </p:nvSpPr>
        <p:spPr>
          <a:xfrm>
            <a:off x="762000" y="1135488"/>
            <a:ext cx="108143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puntos extremos de un diámetro de una circunferencia son los puntos A (2, 5) y B (8, 11). Determine su ecuación.</a:t>
            </a:r>
            <a:endParaRPr lang="es-PE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CCCCCE2-3B7E-76C6-D776-19E63D8BA765}"/>
                  </a:ext>
                </a:extLst>
              </p:cNvPr>
              <p:cNvSpPr txBox="1"/>
              <p:nvPr/>
            </p:nvSpPr>
            <p:spPr>
              <a:xfrm>
                <a:off x="762000" y="2453554"/>
                <a:ext cx="10814303" cy="3616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tiene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ad>
                      <m:radPr>
                        <m:degHide m:val="on"/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E" sz="18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PE" sz="1800" b="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8−2</m:t>
                                </m:r>
                              </m:e>
                            </m:d>
                          </m:e>
                          <m:sup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E" sz="18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PE" sz="1800" b="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11−5</m:t>
                                </m:r>
                              </m:e>
                            </m:d>
                          </m:e>
                          <m:sup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36</m:t>
                            </m:r>
                          </m:e>
                        </m:d>
                      </m:e>
                    </m:rad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=6</m:t>
                    </m:r>
                    <m:rad>
                      <m:radPr>
                        <m:degHide m:val="on"/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s-PE" sz="18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longitud del diámetro de la circunferencia y radio: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b="1" i="1" dirty="0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80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d>
                        <m:d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s-PE" sz="180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18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s-PE" sz="1800" dirty="0">
                  <a:solidFill>
                    <a:srgbClr val="00206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 punto medio del segmento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el centro de la circunferencia</a:t>
                </a:r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sz="1800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2+8</m:t>
                              </m:r>
                            </m:num>
                            <m:den>
                              <m:r>
                                <a:rPr lang="es-P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 </m:t>
                          </m:r>
                          <m:f>
                            <m:fPr>
                              <m:ctrlPr>
                                <a:rPr lang="es-P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5+11</m:t>
                              </m:r>
                            </m:num>
                            <m:den>
                              <m:r>
                                <a:rPr lang="es-P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(5;8)</m:t>
                      </m:r>
                    </m:oMath>
                  </m:oMathPara>
                </a14:m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Ecuación de la circunferencia:</a:t>
                </a:r>
                <a:endParaRPr lang="es-PE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sz="1800" b="0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8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8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PE" sz="18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– </m:t>
                              </m:r>
                              <m:r>
                                <a:rPr lang="es-PE" sz="18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sz="1800" b="0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s-ES" sz="1800" b="0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8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800" i="1" dirty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PE" sz="1800" i="1" dirty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– </m:t>
                              </m:r>
                              <m:r>
                                <a:rPr lang="es-PE" sz="1800" i="1" dirty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ES" sz="1800" b="0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80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s-PE" sz="180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PE" sz="180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s-PE" sz="18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18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sz="180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– 5</m:t>
                            </m:r>
                          </m:e>
                        </m:d>
                      </m:e>
                      <m:sup>
                        <m:r>
                          <a:rPr lang="es-ES" sz="1800" b="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sSup>
                      <m:sSupPr>
                        <m:ctrlPr>
                          <a:rPr lang="es-ES" sz="1800" b="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i="1" dirty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s-PE" sz="1800" i="1" dirty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– 8</m:t>
                            </m:r>
                          </m:e>
                        </m:d>
                      </m:e>
                      <m:sup>
                        <m:r>
                          <a:rPr lang="es-ES" sz="1800" b="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180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lang="es-PE" sz="18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sz="18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es decir</a:t>
                </a:r>
                <a14:m>
                  <m:oMath xmlns:m="http://schemas.openxmlformats.org/officeDocument/2006/math">
                    <m:r>
                      <a:rPr lang="es-PE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s-PE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 b="0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8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8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PE" sz="18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−5</m:t>
                              </m:r>
                            </m:e>
                          </m:d>
                        </m:e>
                        <m:sup>
                          <m:r>
                            <a:rPr lang="es-ES" sz="1800" b="0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s-ES" sz="1800" b="0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8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800" b="0" i="1" dirty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PE" sz="1800" b="0" i="1" dirty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– 8</m:t>
                              </m:r>
                            </m:e>
                          </m:d>
                        </m:e>
                        <m:sup>
                          <m:r>
                            <a:rPr lang="es-ES" sz="1800" b="0" i="1" dirty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18.</m:t>
                      </m:r>
                    </m:oMath>
                  </m:oMathPara>
                </a14:m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CCCCCE2-3B7E-76C6-D776-19E63D8BA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53554"/>
                <a:ext cx="10814303" cy="3616696"/>
              </a:xfrm>
              <a:prstGeom prst="rect">
                <a:avLst/>
              </a:prstGeom>
              <a:blipFill>
                <a:blip r:embed="rId2"/>
                <a:stretch>
                  <a:fillRect l="-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4">
            <a:extLst>
              <a:ext uri="{FF2B5EF4-FFF2-40B4-BE49-F238E27FC236}">
                <a16:creationId xmlns:a16="http://schemas.microsoft.com/office/drawing/2014/main" id="{E473B344-A1B4-ACD0-A5E9-BFE00F29ECDD}"/>
              </a:ext>
            </a:extLst>
          </p:cNvPr>
          <p:cNvSpPr txBox="1"/>
          <p:nvPr/>
        </p:nvSpPr>
        <p:spPr>
          <a:xfrm>
            <a:off x="762000" y="490955"/>
            <a:ext cx="1771313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F3F2F0-9A50-052A-4DAE-E80154C6874A}"/>
              </a:ext>
            </a:extLst>
          </p:cNvPr>
          <p:cNvSpPr txBox="1"/>
          <p:nvPr/>
        </p:nvSpPr>
        <p:spPr>
          <a:xfrm>
            <a:off x="762000" y="1848078"/>
            <a:ext cx="1278835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7489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2AABE0-1F36-7560-5E62-BE63896F47A6}"/>
                  </a:ext>
                </a:extLst>
              </p:cNvPr>
              <p:cNvSpPr txBox="1"/>
              <p:nvPr/>
            </p:nvSpPr>
            <p:spPr>
              <a:xfrm>
                <a:off x="762000" y="1157551"/>
                <a:ext cx="1081430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Hallar la Ecuación de la Circunferencia de radio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cuyo centro es el punto intersección de las rectas: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−2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24 = 0 ;   2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+ 7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+ 9 = 0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2AABE0-1F36-7560-5E62-BE63896F4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57551"/>
                <a:ext cx="10814303" cy="646331"/>
              </a:xfrm>
              <a:prstGeom prst="rect">
                <a:avLst/>
              </a:prstGeom>
              <a:blipFill>
                <a:blip r:embed="rId2"/>
                <a:stretch>
                  <a:fillRect l="-451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51E08CF-0391-802E-EA0B-509BB1AA857B}"/>
                  </a:ext>
                </a:extLst>
              </p:cNvPr>
              <p:cNvSpPr txBox="1"/>
              <p:nvPr/>
            </p:nvSpPr>
            <p:spPr>
              <a:xfrm>
                <a:off x="761999" y="2497264"/>
                <a:ext cx="10814303" cy="3203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Hallando el punto de intersección de las rectas</a:t>
                </a: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</m:t>
                    </m:r>
                    <m:d>
                      <m:dPr>
                        <m:begChr m:val="{"/>
                        <m:endChr m:val=""/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b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– 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s-PE" b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  <m:r>
                              <a:rPr lang="es-PE" b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b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s-PE" b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  <m:r>
                              <a:rPr lang="es-PE" b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r>
                              <a:rPr lang="es-PE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s-PE" sz="1800" b="0" i="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d>
                      <m:dPr>
                        <m:begChr m:val="{"/>
                        <m:endChr m:val=""/>
                        <m:ctrlPr>
                          <a:rPr lang="es-PE" sz="180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sz="180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− 6</m:t>
                            </m:r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  4</m:t>
                            </m:r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+ 48 = 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+ 21</m:t>
                            </m:r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s-PE" dirty="0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+ 27 = 0</m:t>
                            </m:r>
                          </m:e>
                        </m:eqArr>
                      </m:e>
                    </m:d>
                  </m:oMath>
                </a14:m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PE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Sumando miembro a miembro</a:t>
                </a:r>
                <a14:m>
                  <m:oMath xmlns:m="http://schemas.openxmlformats.org/officeDocument/2006/math">
                    <m:r>
                      <a:rPr lang="es-P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          </m:t>
                    </m:r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+ 75 = 0   →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− 3  →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6</m:t>
                    </m:r>
                  </m:oMath>
                </a14:m>
                <a:endParaRPr lang="es-PE" sz="18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Entonces</a:t>
                </a:r>
                <a:r>
                  <a:rPr lang="es-PE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(6, − 3) 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el centro de la circunferencia.</a:t>
                </a:r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Luego, la ecuación de la circunferencia es:</a:t>
                </a:r>
              </a:p>
              <a:p>
                <a:pPr algn="ctr"/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b="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b="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sz="1800" b="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– 6</m:t>
                            </m:r>
                          </m:e>
                        </m:d>
                      </m:e>
                      <m:sup>
                        <m:r>
                          <a:rPr lang="es-ES" sz="1800" b="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sSup>
                      <m:sSupPr>
                        <m:ctrlPr>
                          <a:rPr lang="es-ES" sz="1800" b="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b="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b="0" i="1" dirty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s-PE" sz="1800" b="0" i="1" dirty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+ 3</m:t>
                            </m:r>
                          </m:e>
                        </m:d>
                      </m:e>
                      <m:sup>
                        <m:r>
                          <a:rPr lang="es-ES" sz="1800" b="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25.</m:t>
                    </m:r>
                  </m:oMath>
                </a14:m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51E08CF-0391-802E-EA0B-509BB1AA8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2497264"/>
                <a:ext cx="10814303" cy="3203185"/>
              </a:xfrm>
              <a:prstGeom prst="rect">
                <a:avLst/>
              </a:prstGeom>
              <a:blipFill>
                <a:blip r:embed="rId3"/>
                <a:stretch>
                  <a:fillRect l="-451" t="-1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4">
            <a:extLst>
              <a:ext uri="{FF2B5EF4-FFF2-40B4-BE49-F238E27FC236}">
                <a16:creationId xmlns:a16="http://schemas.microsoft.com/office/drawing/2014/main" id="{41FF5C99-0943-890E-97AE-81DB71C046E9}"/>
              </a:ext>
            </a:extLst>
          </p:cNvPr>
          <p:cNvSpPr txBox="1"/>
          <p:nvPr/>
        </p:nvSpPr>
        <p:spPr>
          <a:xfrm>
            <a:off x="762000" y="490955"/>
            <a:ext cx="1771313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 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5BE4DB-28BB-1F60-0A40-CB7FBDA1B386}"/>
              </a:ext>
            </a:extLst>
          </p:cNvPr>
          <p:cNvSpPr txBox="1"/>
          <p:nvPr/>
        </p:nvSpPr>
        <p:spPr>
          <a:xfrm>
            <a:off x="762001" y="1848078"/>
            <a:ext cx="1252330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630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18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4F7F393-C1BD-914D-9DBC-D0D18BA4DCA0}"/>
                  </a:ext>
                </a:extLst>
              </p:cNvPr>
              <p:cNvSpPr txBox="1"/>
              <p:nvPr/>
            </p:nvSpPr>
            <p:spPr>
              <a:xfrm>
                <a:off x="762000" y="1109373"/>
                <a:ext cx="1081430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Reducir la ecuación: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16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+ 16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−64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+8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31 = 0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 la forma ordinaria de la ecuación de la circunferencia.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4F7F393-C1BD-914D-9DBC-D0D18BA4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09373"/>
                <a:ext cx="10814303" cy="646331"/>
              </a:xfrm>
              <a:prstGeom prst="rect">
                <a:avLst/>
              </a:prstGeom>
              <a:blipFill>
                <a:blip r:embed="rId2"/>
                <a:stretch>
                  <a:fillRect l="-451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A671677-65BD-34B3-6567-209A32964009}"/>
                  </a:ext>
                </a:extLst>
              </p:cNvPr>
              <p:cNvSpPr txBox="1"/>
              <p:nvPr/>
            </p:nvSpPr>
            <p:spPr>
              <a:xfrm>
                <a:off x="762000" y="2572672"/>
                <a:ext cx="10814303" cy="3289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Dividiendo la Ecuación por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agrupando con respecto a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s-PE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s-PE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“</m:t>
                    </m:r>
                    <m:r>
                      <a:rPr lang="es-PE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 completa cuadrados: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PE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PE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PE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180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– 4</m:t>
                    </m:r>
                    <m:r>
                      <a:rPr lang="es-PE" sz="180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PE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entonces: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– 4</m:t>
                      </m:r>
                      <m:r>
                        <a:rPr lang="es-PE" sz="180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+ 4) + (</m:t>
                      </m:r>
                      <m:r>
                        <a:rPr lang="es-PE" sz="180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1800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f>
                        <m:f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1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s-PE" sz="1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s-PE" sz="1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+4+</m:t>
                      </m:r>
                      <m:f>
                        <m:f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s-PE" sz="18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1800" i="1" dirty="0">
                  <a:solidFill>
                    <a:srgbClr val="C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PE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(x -2)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(y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31+64+1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r>
                      <a:rPr lang="es-PE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96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r>
                      <a:rPr lang="es-PE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PE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es-PE" sz="18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PE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2)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(y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6, </a:t>
                </a: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la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cuación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rdinaria que representa una circunferencia de centro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(2,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radio</a:t>
                </a:r>
                <a14:m>
                  <m:oMath xmlns:m="http://schemas.openxmlformats.org/officeDocument/2006/math">
                    <m:r>
                      <a:rPr lang="es-PE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A671677-65BD-34B3-6567-209A32964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72672"/>
                <a:ext cx="10814303" cy="3289875"/>
              </a:xfrm>
              <a:prstGeom prst="rect">
                <a:avLst/>
              </a:prstGeom>
              <a:blipFill>
                <a:blip r:embed="rId3"/>
                <a:stretch>
                  <a:fillRect l="-451" t="-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4">
            <a:extLst>
              <a:ext uri="{FF2B5EF4-FFF2-40B4-BE49-F238E27FC236}">
                <a16:creationId xmlns:a16="http://schemas.microsoft.com/office/drawing/2014/main" id="{8295BD83-015C-E28E-F38E-EAA1587533D4}"/>
              </a:ext>
            </a:extLst>
          </p:cNvPr>
          <p:cNvSpPr txBox="1"/>
          <p:nvPr/>
        </p:nvSpPr>
        <p:spPr>
          <a:xfrm>
            <a:off x="762000" y="490955"/>
            <a:ext cx="1771313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 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941C12-5D1B-B99A-A863-3757213A6485}"/>
              </a:ext>
            </a:extLst>
          </p:cNvPr>
          <p:cNvSpPr txBox="1"/>
          <p:nvPr/>
        </p:nvSpPr>
        <p:spPr>
          <a:xfrm>
            <a:off x="762000" y="1848078"/>
            <a:ext cx="1292087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  <a:endParaRPr lang="es-PE" sz="20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19</a:t>
            </a:fld>
            <a:endParaRPr lang="pt-BR"/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436C7A8F-3919-78E9-3363-1432277DB154}"/>
              </a:ext>
            </a:extLst>
          </p:cNvPr>
          <p:cNvSpPr txBox="1"/>
          <p:nvPr/>
        </p:nvSpPr>
        <p:spPr>
          <a:xfrm>
            <a:off x="378330" y="479228"/>
            <a:ext cx="3941879" cy="4462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rgbClr val="C00000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Familia de Circunferencias</a:t>
            </a:r>
            <a:endParaRPr lang="es-PE" sz="2300" dirty="0">
              <a:solidFill>
                <a:srgbClr val="C00000"/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6CFD568-62F0-E90C-C701-F8F6ADBE01ED}"/>
                  </a:ext>
                </a:extLst>
              </p:cNvPr>
              <p:cNvSpPr txBox="1"/>
              <p:nvPr/>
            </p:nvSpPr>
            <p:spPr>
              <a:xfrm>
                <a:off x="378328" y="1182480"/>
                <a:ext cx="10887080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cada una de las Ecuaciones de la Circunferencia</a:t>
                </a:r>
              </a:p>
              <a:p>
                <a:pPr algn="ctr"/>
                <a:r>
                  <a:rPr lang="es-PE" sz="1800" b="1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1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b="1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b="1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s-PE" sz="1800" b="1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s-PE" sz="1800" b="1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s-ES" sz="1800" b="1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sSup>
                      <m:sSupPr>
                        <m:ctrlPr>
                          <a:rPr lang="es-ES" sz="1800" b="1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b="1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b="1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s-PE" sz="1800" b="1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s-PE" sz="1800" b="1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</m:d>
                      </m:e>
                      <m:sup>
                        <m:r>
                          <a:rPr lang="es-ES" sz="1800" b="1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s-PE" sz="1800" b="1" i="1" baseline="300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800" b="1" i="0" dirty="0">
                    <a:solidFill>
                      <a:srgbClr val="C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y   </a:t>
                </a:r>
                <a14:m>
                  <m:oMath xmlns:m="http://schemas.openxmlformats.org/officeDocument/2006/math"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baseline="300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baseline="300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𝑫𝒙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𝑬𝒚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s-PE" sz="1800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PE" b="1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hay tres constantes arbitrarias independientes, entonces estas ecuaciones quedan completamente determinadas por tres condiciones. Una Circunferencia que satisface menos de tres condiciones no es única. </a:t>
                </a:r>
              </a:p>
              <a:p>
                <a:pPr algn="just"/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Ecuación de una Circunferencia que satisface solamente a dos condiciones, contiene una constate arbitraria llamada parámetro. Se dice entonces que tal ecuación representa una familia de circunferencias de un parámetro.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b="1" dirty="0">
                  <a:solidFill>
                    <a:schemeClr val="tx1"/>
                  </a:solidFill>
                  <a:latin typeface="Century Schoolbook" panose="020406040505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6CFD568-62F0-E90C-C701-F8F6ADBE0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28" y="1182480"/>
                <a:ext cx="10887080" cy="2585323"/>
              </a:xfrm>
              <a:prstGeom prst="rect">
                <a:avLst/>
              </a:prstGeom>
              <a:blipFill>
                <a:blip r:embed="rId2"/>
                <a:stretch>
                  <a:fillRect l="-448" t="-1415" r="-5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B1126F-990A-8FE4-638F-77B2B2130CCA}"/>
                  </a:ext>
                </a:extLst>
              </p:cNvPr>
              <p:cNvSpPr txBox="1"/>
              <p:nvPr/>
            </p:nvSpPr>
            <p:spPr>
              <a:xfrm>
                <a:off x="378329" y="3644093"/>
                <a:ext cx="10887079" cy="2862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las Ecuaciones de dos Circunferencias son: </a:t>
                </a:r>
              </a:p>
              <a:p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 </a:t>
                </a:r>
                <a:endParaRPr lang="es-PE" sz="1800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PE" sz="1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Ecuación:</a:t>
                </a:r>
              </a:p>
              <a:p>
                <a:pPr algn="ctr"/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s-PE" sz="1800" b="1" i="1" baseline="-25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PE" sz="18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PE" sz="1800" b="1" i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𝐤</m:t>
                    </m:r>
                    <m:r>
                      <a:rPr lang="es-PE" sz="18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s-PE" sz="18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PE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PE" b="1" dirty="0">
                  <a:solidFill>
                    <a:srgbClr val="C00000"/>
                  </a:solidFill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PE" b="1" dirty="0">
                  <a:solidFill>
                    <a:srgbClr val="C00000"/>
                  </a:solidFill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representa una </a:t>
                </a:r>
                <a:r>
                  <a:rPr lang="es-PE" sz="1800" b="1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Familia de Circunferencias, </a:t>
                </a:r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todas las cuales tienen sus centros en la recta de los centros de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B1126F-990A-8FE4-638F-77B2B2130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29" y="3644093"/>
                <a:ext cx="10887079" cy="2862322"/>
              </a:xfrm>
              <a:prstGeom prst="rect">
                <a:avLst/>
              </a:prstGeom>
              <a:blipFill>
                <a:blip r:embed="rId3"/>
                <a:stretch>
                  <a:fillRect l="-391" t="-1062" b="-23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7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>
            <a:extLst>
              <a:ext uri="{FF2B5EF4-FFF2-40B4-BE49-F238E27FC236}">
                <a16:creationId xmlns:a16="http://schemas.microsoft.com/office/drawing/2014/main" id="{1DF50BB3-2E11-1B98-C53B-B5676D642FFF}"/>
              </a:ext>
            </a:extLst>
          </p:cNvPr>
          <p:cNvSpPr txBox="1">
            <a:spLocks/>
          </p:cNvSpPr>
          <p:nvPr/>
        </p:nvSpPr>
        <p:spPr>
          <a:xfrm>
            <a:off x="3683732" y="410269"/>
            <a:ext cx="4824536" cy="57728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C00000"/>
                </a:solidFill>
                <a:latin typeface="Euphemia" panose="020B0503040102020104" pitchFamily="34" charset="0"/>
              </a:rPr>
              <a:t>LOGRO DE LA SESIÓN</a:t>
            </a:r>
            <a:endParaRPr lang="es-PE" sz="320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51AEE442-7791-29A2-D6EC-897FCE2F3780}"/>
              </a:ext>
            </a:extLst>
          </p:cNvPr>
          <p:cNvSpPr txBox="1">
            <a:spLocks/>
          </p:cNvSpPr>
          <p:nvPr/>
        </p:nvSpPr>
        <p:spPr>
          <a:xfrm>
            <a:off x="4896464" y="2333001"/>
            <a:ext cx="6394387" cy="21210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dirty="0">
                <a:solidFill>
                  <a:srgbClr val="C00000"/>
                </a:solidFill>
                <a:latin typeface="GothamRounded-Book"/>
              </a:rPr>
              <a:t>“</a:t>
            </a:r>
            <a:r>
              <a:rPr lang="es-PE" dirty="0">
                <a:solidFill>
                  <a:srgbClr val="C00000"/>
                </a:solidFill>
                <a:latin typeface="Euphemia" panose="020B0503040102020104" pitchFamily="34" charset="0"/>
              </a:rPr>
              <a:t>Al finalizar la sesión, el estudiante resuelve problemas relacionados a</a:t>
            </a:r>
            <a:r>
              <a:rPr lang="es-ES" dirty="0">
                <a:solidFill>
                  <a:srgbClr val="C00000"/>
                </a:solidFill>
                <a:latin typeface="Euphemia" panose="020B0503040102020104" pitchFamily="34" charset="0"/>
              </a:rPr>
              <a:t> transformación de coordenadas y ecuación de la circunferencia utilizando conceptos para eliminar el término cruzado de una ecuación y la definición de circunferencia</a:t>
            </a:r>
            <a:r>
              <a:rPr lang="es-PE" dirty="0">
                <a:solidFill>
                  <a:srgbClr val="C00000"/>
                </a:solidFill>
                <a:latin typeface="Euphemia" panose="020B0503040102020104" pitchFamily="34" charset="0"/>
              </a:rPr>
              <a:t>”.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B746E6F-10C1-6421-AEF3-33E8FA9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7C6-29C2-744B-A82A-10EAAAF0A300}" type="datetime1">
              <a:rPr lang="pt-BR" smtClean="0"/>
              <a:t>13/07/2023</a:t>
            </a:fld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1A5FD02-3AE2-5E0E-CA87-A5D3250A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9181D9E2-6213-0D55-ABC6-C9AACB2E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2" y="1539363"/>
            <a:ext cx="3990975" cy="419390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89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20</a:t>
            </a:fld>
            <a:endParaRPr lang="pt-B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A8CB7B-8615-F75E-6F82-389126497347}"/>
              </a:ext>
            </a:extLst>
          </p:cNvPr>
          <p:cNvSpPr txBox="1"/>
          <p:nvPr/>
        </p:nvSpPr>
        <p:spPr>
          <a:xfrm>
            <a:off x="602441" y="774086"/>
            <a:ext cx="1087701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cortan en dos puntos diferentes, la ecuación representa, para todos los valores de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diferentes de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-1,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todas las circunferencias que pasan por los dos puntos de intersección de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la única excepción de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misma.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 tangentes entre sí, la ecuación representa, para todos los valores de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diferentes de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todas las circunferencias que son tangentes a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su punto común, con la única excepción de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baseline="-250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misma.</a:t>
            </a:r>
          </a:p>
          <a:p>
            <a:pPr algn="just"/>
            <a:endParaRPr lang="es-PE" sz="1800" dirty="0">
              <a:effectLst/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F0D478CE-CF6A-196C-8B4C-AB9ADDED69F3}"/>
              </a:ext>
            </a:extLst>
          </p:cNvPr>
          <p:cNvSpPr txBox="1"/>
          <p:nvPr/>
        </p:nvSpPr>
        <p:spPr>
          <a:xfrm>
            <a:off x="602441" y="3359409"/>
            <a:ext cx="142514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solidFill>
                  <a:srgbClr val="C00000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Eje Radical</a:t>
            </a:r>
            <a:endParaRPr lang="es-PE" dirty="0">
              <a:solidFill>
                <a:srgbClr val="C00000"/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3FECD56-D862-9C66-9275-1BBE4923E351}"/>
                  </a:ext>
                </a:extLst>
              </p:cNvPr>
              <p:cNvSpPr txBox="1"/>
              <p:nvPr/>
            </p:nvSpPr>
            <p:spPr>
              <a:xfrm>
                <a:off x="562684" y="3769664"/>
                <a:ext cx="10877013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las Ecuaciones de dos circunferencias no concéntricas son: 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x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D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+ E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+ F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  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  </a:t>
                </a:r>
              </a:p>
              <a:p>
                <a:pPr algn="just"/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x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+ E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+ F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0, </a:t>
                </a:r>
              </a:p>
              <a:p>
                <a:pPr algn="just"/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eliminación de </a:t>
                </a:r>
                <a14:m>
                  <m:oMath xmlns:m="http://schemas.openxmlformats.org/officeDocument/2006/math">
                    <m:r>
                      <a:rPr lang="es-PE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14:m>
                  <m:oMath xmlns:m="http://schemas.openxmlformats.org/officeDocument/2006/math">
                    <m:r>
                      <a:rPr lang="es-PE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entre estas dos Ecuaciones da la Ecuación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ineal: </a:t>
                </a:r>
              </a:p>
              <a:p>
                <a:pPr algn="just"/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(D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D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)x + (E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E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)y + F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F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llamada la ecuación del eje radical de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 cortan en dos puntos diferentes, su eje radical coincide con su cuerda común; si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baseline="-25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son tangentes entre sí, su eje radical es su tangente común, y si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 tienen ningún punto común, su eje radical no tiene ningún punto común con ninguno de ellos.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 eje radical de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</a:t>
                </a:r>
                <a:r>
                  <a:rPr lang="es-PE" sz="1800" b="1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perpendicular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la recta centros de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3FECD56-D862-9C66-9275-1BBE4923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4" y="3769664"/>
                <a:ext cx="10877013" cy="2585323"/>
              </a:xfrm>
              <a:prstGeom prst="rect">
                <a:avLst/>
              </a:prstGeom>
              <a:blipFill>
                <a:blip r:embed="rId2"/>
                <a:stretch>
                  <a:fillRect l="-448" t="-1179" r="-448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6">
            <a:extLst>
              <a:ext uri="{FF2B5EF4-FFF2-40B4-BE49-F238E27FC236}">
                <a16:creationId xmlns:a16="http://schemas.microsoft.com/office/drawing/2014/main" id="{5E7E730E-5241-AF6E-90E2-80CC0270C801}"/>
              </a:ext>
            </a:extLst>
          </p:cNvPr>
          <p:cNvSpPr txBox="1"/>
          <p:nvPr/>
        </p:nvSpPr>
        <p:spPr>
          <a:xfrm>
            <a:off x="615696" y="343972"/>
            <a:ext cx="176969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solidFill>
                  <a:srgbClr val="C00000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Observaciones</a:t>
            </a:r>
            <a:endParaRPr lang="es-PE" dirty="0">
              <a:solidFill>
                <a:srgbClr val="C00000"/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21</a:t>
            </a:fld>
            <a:endParaRPr lang="pt-B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CA9749-E610-30FE-3879-DF8602639652}"/>
              </a:ext>
            </a:extLst>
          </p:cNvPr>
          <p:cNvSpPr txBox="1"/>
          <p:nvPr/>
        </p:nvSpPr>
        <p:spPr>
          <a:xfrm>
            <a:off x="365333" y="703762"/>
            <a:ext cx="1146133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la Ecuación de la Circunferencia que pasa por el punto (-8, 5) y por la intersección de las circunferencias: C</a:t>
            </a:r>
            <a:r>
              <a:rPr lang="es-PE" sz="1800" baseline="-25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lang="es-PE" sz="1800" baseline="30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es-PE" sz="1800" baseline="30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8x – 6y + 17 = 0  y  C</a:t>
            </a:r>
            <a:r>
              <a:rPr lang="es-PE" sz="1800" baseline="-25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lang="es-PE" sz="1800" baseline="30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es-PE" sz="1800" baseline="30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18x – 4y +67 = 0.</a:t>
            </a:r>
            <a:endParaRPr lang="es-PE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También determine las Ecuaciones del Eje </a:t>
            </a:r>
            <a:r>
              <a:rPr lang="es-PE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adical y la recta de los centros de C</a:t>
            </a:r>
            <a:r>
              <a:rPr lang="es-PE" sz="1800" baseline="-25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C</a:t>
            </a:r>
            <a:r>
              <a:rPr lang="es-PE" sz="1800" baseline="-25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07DFAC0-049C-5B87-89FE-2096E54B0254}"/>
                  </a:ext>
                </a:extLst>
              </p:cNvPr>
              <p:cNvSpPr txBox="1"/>
              <p:nvPr/>
            </p:nvSpPr>
            <p:spPr>
              <a:xfrm>
                <a:off x="340659" y="2050918"/>
                <a:ext cx="11510682" cy="415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 punto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(-8, 5)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pertenece a la familia de circunferencias: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8x – 6y + 17 + k (x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18x – 4y + 67) = 0, 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800" i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ϵ</m:t>
                    </m:r>
                    <m:r>
                      <a:rPr lang="es-PE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entonces: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64 + 25 + 64 – 30 + 17 + k (64 + 25 + 144 – 20 + 67) = 0  </a:t>
                </a:r>
                <a14:m>
                  <m:oMath xmlns:m="http://schemas.openxmlformats.org/officeDocument/2006/math"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115 + k (280) = 0 </a:t>
                </a:r>
                <a14:m>
                  <m:oMath xmlns:m="http://schemas.openxmlformats.org/officeDocument/2006/math"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 sustituido en la familia se tiene: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2x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+ 2y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16x – 12y + 34 – x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+ 18x + 4y – 67 = 0, </a:t>
                </a: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decir: 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+ 2x – 8y – 33 = 0,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la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cuación de la Familia de Circunferencia.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el Eje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adical, se tiene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-1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la Ecuación de la Familia de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ircunferencias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PE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8x – 6y + 17 – x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y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+ 18x + 4y – 67 = 0</a:t>
                </a:r>
                <a:r>
                  <a:rPr lang="es-PE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-8x – 6y + 17 + 18x + 4y – 67 = 0  </a:t>
                </a:r>
                <a14:m>
                  <m:oMath xmlns:m="http://schemas.openxmlformats.org/officeDocument/2006/math">
                    <m:r>
                      <a:rPr lang="es-PE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5x – y – 25 = </a:t>
                </a:r>
                <a:r>
                  <a:rPr lang="es-PE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Ecuación del Eje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adical cuya pendiente es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la recta de centros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(x – 4)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(y – 3)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8 </a:t>
                </a:r>
                <a14:m>
                  <m:oMath xmlns:m="http://schemas.openxmlformats.org/officeDocument/2006/math"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C (4, 3)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y   para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baseline="-25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2: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(x – 9)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(y – 2)</a:t>
                </a:r>
                <a:r>
                  <a:rPr lang="es-PE" sz="1800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18 </a:t>
                </a:r>
                <a14:m>
                  <m:oMath xmlns:m="http://schemas.openxmlformats.org/officeDocument/2006/math"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 (9, 2)</a:t>
                </a:r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Ecuación de la recta de los centros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sub>
                        </m:sSub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den>
                    </m:f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3−2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4−9</m:t>
                        </m:r>
                      </m:den>
                    </m:f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entonces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+ 5y – 19 = 0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ecuación de la recta de los centros, cuya pendiente es   </a:t>
                </a:r>
                <a14:m>
                  <m:oMath xmlns:m="http://schemas.openxmlformats.org/officeDocument/2006/math">
                    <m:r>
                      <a:rPr lang="es-PE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Luego,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(5) (</a:t>
                </a:r>
                <a14:m>
                  <m:oMath xmlns:m="http://schemas.openxmlformats.org/officeDocument/2006/math"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-1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producto de las pendientes, el Eje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adical y la recta de los centros son perpendiculares.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07DFAC0-049C-5B87-89FE-2096E54B0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9" y="2050918"/>
                <a:ext cx="11510682" cy="4155625"/>
              </a:xfrm>
              <a:prstGeom prst="rect">
                <a:avLst/>
              </a:prstGeom>
              <a:blipFill>
                <a:blip r:embed="rId2"/>
                <a:stretch>
                  <a:fillRect l="-477" t="-733" b="-13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4">
            <a:extLst>
              <a:ext uri="{FF2B5EF4-FFF2-40B4-BE49-F238E27FC236}">
                <a16:creationId xmlns:a16="http://schemas.microsoft.com/office/drawing/2014/main" id="{31FB5B68-653E-45BF-6829-C789D40F9B74}"/>
              </a:ext>
            </a:extLst>
          </p:cNvPr>
          <p:cNvSpPr txBox="1"/>
          <p:nvPr/>
        </p:nvSpPr>
        <p:spPr>
          <a:xfrm>
            <a:off x="365333" y="189405"/>
            <a:ext cx="1542980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D967AF-DA3F-D005-629E-2A4168CF8936}"/>
              </a:ext>
            </a:extLst>
          </p:cNvPr>
          <p:cNvSpPr txBox="1"/>
          <p:nvPr/>
        </p:nvSpPr>
        <p:spPr>
          <a:xfrm>
            <a:off x="365333" y="1621569"/>
            <a:ext cx="129118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2493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30" y="2029070"/>
            <a:ext cx="10124661" cy="2170544"/>
          </a:xfrm>
        </p:spPr>
        <p:txBody>
          <a:bodyPr/>
          <a:lstStyle/>
          <a:p>
            <a:br>
              <a:rPr lang="es-ES" sz="6000" b="0" baseline="30000" dirty="0">
                <a:solidFill>
                  <a:srgbClr val="C00000"/>
                </a:solidFill>
              </a:rPr>
            </a:br>
            <a:r>
              <a:rPr lang="es-ES" sz="6000" baseline="30000" dirty="0">
                <a:solidFill>
                  <a:srgbClr val="C00000"/>
                </a:solidFill>
              </a:rPr>
              <a:t>LA CIRCUNFERENCIA</a:t>
            </a:r>
            <a:br>
              <a:rPr lang="es-ES" sz="6000" baseline="30000" dirty="0">
                <a:solidFill>
                  <a:srgbClr val="C00000"/>
                </a:solidFill>
              </a:rPr>
            </a:br>
            <a:r>
              <a:rPr lang="es-ES" sz="6000" baseline="30000" dirty="0">
                <a:solidFill>
                  <a:srgbClr val="C00000"/>
                </a:solidFill>
              </a:rPr>
              <a:t>CONDICIÓN DE TANGENCIA</a:t>
            </a:r>
            <a:br>
              <a:rPr lang="es-ES" sz="6000" dirty="0">
                <a:solidFill>
                  <a:srgbClr val="660066"/>
                </a:solidFill>
              </a:rPr>
            </a:br>
            <a:endParaRPr lang="pt-BR" sz="6000" dirty="0">
              <a:solidFill>
                <a:srgbClr val="660066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D97674-D7A1-3539-7CFD-89273459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A87B-1696-1D40-9B6F-940BA8121D47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BBBF0-362A-6C0B-134A-4CB1581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2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23</a:t>
            </a:fld>
            <a:endParaRPr lang="pt-BR"/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98A20C1A-5B90-3B38-9651-CB64EAB7D7A9}"/>
              </a:ext>
            </a:extLst>
          </p:cNvPr>
          <p:cNvSpPr txBox="1"/>
          <p:nvPr/>
        </p:nvSpPr>
        <p:spPr>
          <a:xfrm>
            <a:off x="786385" y="584377"/>
            <a:ext cx="5137338" cy="4462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rgbClr val="C00000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Recta tangente a una circunferencia</a:t>
            </a:r>
            <a:endParaRPr lang="es-PE" sz="2300" dirty="0">
              <a:solidFill>
                <a:srgbClr val="C00000"/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574BE08-E575-A70C-2533-941F0CAF3D0D}"/>
                  </a:ext>
                </a:extLst>
              </p:cNvPr>
              <p:cNvSpPr txBox="1"/>
              <p:nvPr/>
            </p:nvSpPr>
            <p:spPr>
              <a:xfrm>
                <a:off x="786384" y="1410739"/>
                <a:ext cx="10497312" cy="25853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determinar la ecuación de la recta tangente a una circunferencia se emplea que el discriminante de la ecuación: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𝑎𝑥</m:t>
                      </m:r>
                      <m:r>
                        <a:rPr lang="es-PE" sz="1800" b="0" i="1" baseline="3000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s-PE" sz="1800" b="0" i="1" dirty="0" err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PE" sz="1800" b="0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0,  </m:t>
                      </m:r>
                      <m:r>
                        <m:rPr>
                          <m:sty m:val="p"/>
                        </m:rPr>
                        <a:rPr lang="es-PE" sz="1800" b="0" i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s-PE" sz="180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PE" sz="1800" b="0" i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s-PE" sz="1800" b="0" i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800" b="0" i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m:rPr>
                          <m:sty m:val="p"/>
                        </m:rPr>
                        <a:rPr lang="es-PE" sz="1800" b="0" i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ac</m:t>
                      </m:r>
                      <m:r>
                        <a:rPr lang="es-PE" sz="1800" b="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s-PE" sz="18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ello tenemos tres casos: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lphaLcParenR"/>
                </a:pP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Hallar la ecuación de la recta tangente a una circunferencia dada en un punto dado de contacto;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lphaLcParenR"/>
                </a:pP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Hallar la ecuación de la recta tangente a una </a:t>
                </a:r>
                <a:r>
                  <a:rPr lang="es-PE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ircunferencia dada y tiene una pendiente dada;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+mj-lt"/>
                  <a:buAutoNum type="alphaLcParenR"/>
                </a:pP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Hallar la ecuación de la recta tangente a una circunferencia dada y que pasa por un punto exterior dado.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574BE08-E575-A70C-2533-941F0CAF3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4" y="1410739"/>
                <a:ext cx="10497312" cy="2585323"/>
              </a:xfrm>
              <a:prstGeom prst="rect">
                <a:avLst/>
              </a:prstGeom>
              <a:blipFill>
                <a:blip r:embed="rId2"/>
                <a:stretch>
                  <a:fillRect l="-406" t="-937" r="-406" b="-23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6">
            <a:extLst>
              <a:ext uri="{FF2B5EF4-FFF2-40B4-BE49-F238E27FC236}">
                <a16:creationId xmlns:a16="http://schemas.microsoft.com/office/drawing/2014/main" id="{8D23372F-428E-4C6C-F7C1-13389895C674}"/>
              </a:ext>
            </a:extLst>
          </p:cNvPr>
          <p:cNvSpPr txBox="1"/>
          <p:nvPr/>
        </p:nvSpPr>
        <p:spPr>
          <a:xfrm>
            <a:off x="786383" y="4209475"/>
            <a:ext cx="1903807" cy="4462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rgbClr val="C00000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Observación</a:t>
            </a:r>
            <a:endParaRPr lang="es-PE" sz="2300" dirty="0">
              <a:solidFill>
                <a:srgbClr val="C00000"/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03CBDC-EE27-4768-CA34-1ACCF5804A4A}"/>
              </a:ext>
            </a:extLst>
          </p:cNvPr>
          <p:cNvSpPr txBox="1"/>
          <p:nvPr/>
        </p:nvSpPr>
        <p:spPr>
          <a:xfrm>
            <a:off x="786383" y="4869165"/>
            <a:ext cx="10497313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determinar la ecuación de la recta tangente se emplea la propiedad de la </a:t>
            </a:r>
            <a:r>
              <a:rPr lang="es-PE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ircunferencia: </a:t>
            </a:r>
          </a:p>
          <a:p>
            <a:r>
              <a:rPr lang="es-PE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PE" sz="1800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recta tangente a una circunferencia es perpendicular eje radial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252FC57-E2A9-F504-49F9-B2032CB0614A}"/>
                  </a:ext>
                </a:extLst>
              </p:cNvPr>
              <p:cNvSpPr txBox="1"/>
              <p:nvPr/>
            </p:nvSpPr>
            <p:spPr>
              <a:xfrm>
                <a:off x="428170" y="813019"/>
                <a:ext cx="11101221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b="1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Hallar la ecuación de la recta tangente a la circunferencia   </a:t>
                </a:r>
                <a14:m>
                  <m:oMath xmlns:m="http://schemas.openxmlformats.org/officeDocument/2006/math">
                    <m:r>
                      <a:rPr lang="es-PE" sz="18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1800" b="1" i="1" baseline="30000" dirty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1" i="1" dirty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1800" b="1" i="1" baseline="30000" dirty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1800" b="1" i="1" dirty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s-PE" sz="1800" b="1" i="1" dirty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𝟐𝟓</m:t>
                    </m:r>
                    <m:r>
                      <a:rPr lang="es-PE" sz="1800" b="1" i="1" dirty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800" b="1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el punto </a:t>
                </a:r>
                <a14:m>
                  <m:oMath xmlns:m="http://schemas.openxmlformats.org/officeDocument/2006/math">
                    <m:r>
                      <a:rPr lang="es-PE" sz="18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(− </m:t>
                    </m:r>
                    <m:r>
                      <a:rPr lang="es-PE" sz="18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s-PE" sz="18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PE" sz="18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s-PE" sz="18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endParaRPr lang="es-PE" sz="1800" b="1" dirty="0">
                  <a:solidFill>
                    <a:srgbClr val="00206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252FC57-E2A9-F504-49F9-B2032CB0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0" y="813019"/>
                <a:ext cx="11101221" cy="369332"/>
              </a:xfrm>
              <a:prstGeom prst="rect">
                <a:avLst/>
              </a:prstGeom>
              <a:blipFill>
                <a:blip r:embed="rId2"/>
                <a:stretch>
                  <a:fillRect l="-384" t="-6349" b="-2222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1FD965F-72E6-A6C3-15D7-9F1114E68163}"/>
                  </a:ext>
                </a:extLst>
              </p:cNvPr>
              <p:cNvSpPr txBox="1"/>
              <p:nvPr/>
            </p:nvSpPr>
            <p:spPr>
              <a:xfrm>
                <a:off x="428170" y="1713632"/>
                <a:ext cx="11423172" cy="4770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Ecuación de la recta tangente en el punto de contacto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(−4, 3), </m:t>
                    </m:r>
                  </m:oMath>
                </a14:m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den>
                    </m:f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entonces:</a:t>
                </a:r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+ 4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+ 3  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b="0" i="1" baseline="300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s-ES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1800" b="0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=25.</m:t>
                      </m:r>
                    </m:oMath>
                  </m:oMathPara>
                </a14:m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Punto de intersección entre: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baseline="300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sSup>
                      <m:sSupPr>
                        <m:ctrlPr>
                          <a:rPr lang="es-E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s-PE" sz="1800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PE" sz="1800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sz="1800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+ 4</m:t>
                            </m:r>
                            <m:r>
                              <a:rPr lang="es-PE" sz="1800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s-PE" sz="1800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+ 3</m:t>
                            </m:r>
                          </m:e>
                        </m:d>
                      </m:e>
                      <m:sup>
                        <m:r>
                          <a:rPr lang="es-E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1800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25</m:t>
                    </m:r>
                  </m:oMath>
                </a14:m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800" i="0" dirty="0">
                    <a:solidFill>
                      <a:schemeClr val="tx1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→ 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+ 8m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+ 6mx + 16m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+ 24m + 9 – 25 = 0</a:t>
                </a:r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800" i="0" dirty="0">
                    <a:solidFill>
                      <a:schemeClr val="tx1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(m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+ 1) x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+ 2(4m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+ 3m) x + 16m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+ 24m – 16 = 0 </a:t>
                </a:r>
              </a:p>
              <a:p>
                <a:endParaRPr lang="es-PE" dirty="0">
                  <a:solidFill>
                    <a:schemeClr val="tx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la tangencia: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8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4(4m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+ 3m)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4(m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+ 1) (16m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+ 24m – 16) = 0</a:t>
                </a:r>
                <a:endParaRPr lang="es-PE" dirty="0">
                  <a:solidFill>
                    <a:schemeClr val="tx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r>
                        <a:rPr lang="es-PE" sz="18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s-PE" sz="18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PE" sz="1800" b="0" i="1" baseline="300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– 24</m:t>
                      </m:r>
                      <m:r>
                        <a:rPr lang="es-PE" sz="18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PE" sz="18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+ 16 = 0 → (3</m:t>
                      </m:r>
                      <m:r>
                        <a:rPr lang="es-PE" sz="18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PE" sz="18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– 4)2 = 0 → 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PE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4/3</m:t>
                      </m:r>
                    </m:oMath>
                  </m:oMathPara>
                </a14:m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Luego,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f>
                      <m:fPr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den>
                    </m:f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s-PE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PE" sz="18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4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3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+ 25 = 0, 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Ecuación de la recta tangente a la circunferencia.</a:t>
                </a:r>
                <a:endParaRPr lang="es-P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1FD965F-72E6-A6C3-15D7-9F1114E6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0" y="1713632"/>
                <a:ext cx="11423172" cy="4770665"/>
              </a:xfrm>
              <a:prstGeom prst="rect">
                <a:avLst/>
              </a:prstGeom>
              <a:blipFill>
                <a:blip r:embed="rId3"/>
                <a:stretch>
                  <a:fillRect l="-427" t="-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4">
            <a:extLst>
              <a:ext uri="{FF2B5EF4-FFF2-40B4-BE49-F238E27FC236}">
                <a16:creationId xmlns:a16="http://schemas.microsoft.com/office/drawing/2014/main" id="{F8EF1C0F-F69A-A61C-3579-F2FD816E530D}"/>
              </a:ext>
            </a:extLst>
          </p:cNvPr>
          <p:cNvSpPr txBox="1"/>
          <p:nvPr/>
        </p:nvSpPr>
        <p:spPr>
          <a:xfrm>
            <a:off x="403495" y="189405"/>
            <a:ext cx="17036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B1358C-9A4A-CE8E-C0CA-68B59D04C5DB}"/>
              </a:ext>
            </a:extLst>
          </p:cNvPr>
          <p:cNvSpPr txBox="1"/>
          <p:nvPr/>
        </p:nvSpPr>
        <p:spPr>
          <a:xfrm>
            <a:off x="428170" y="1294328"/>
            <a:ext cx="1344197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8490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25</a:t>
            </a:fld>
            <a:endParaRPr lang="pt-B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1D0FC7-F42D-DBF6-743C-252291228F85}"/>
              </a:ext>
            </a:extLst>
          </p:cNvPr>
          <p:cNvSpPr txBox="1"/>
          <p:nvPr/>
        </p:nvSpPr>
        <p:spPr>
          <a:xfrm>
            <a:off x="441658" y="905894"/>
            <a:ext cx="109552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Hallar la ecuación de la recta tangente a la circunferencia (x – 4)</a:t>
            </a:r>
            <a:r>
              <a:rPr lang="es-PE" sz="1800" baseline="30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(y – 3)</a:t>
            </a:r>
            <a:r>
              <a:rPr lang="es-PE" sz="1800" baseline="30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 en el punto (2, 5).</a:t>
            </a:r>
            <a:endParaRPr lang="es-PE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4CB83B-8573-FD84-A12E-C37724627466}"/>
                  </a:ext>
                </a:extLst>
              </p:cNvPr>
              <p:cNvSpPr txBox="1"/>
              <p:nvPr/>
            </p:nvSpPr>
            <p:spPr>
              <a:xfrm>
                <a:off x="441658" y="1872513"/>
                <a:ext cx="11171222" cy="4487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ecuación de la recta tangente en el punto de contacto (2, 5)</a:t>
                </a: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P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es-P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s-P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L: m x -y + 5 – 2m = 0,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C</a:t>
                </a:r>
                <a:r>
                  <a:rPr lang="es-PE" baseline="-25000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1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(x – 4)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(y – 3)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8 con C(4; 3) y radio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rad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este caso, tenemos r = d(C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L), es decir: </a:t>
                </a: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rad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d((4, 3), 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s-P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s-PE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s-PE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−3+5−2</m:t>
                            </m:r>
                            <m:r>
                              <a:rPr lang="es-PE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s-P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P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s-PE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PE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rad>
                    <m:rad>
                      <m:radPr>
                        <m:degHide m:val="on"/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P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s-PE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8(m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+ 1) = (2m + 2)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PE" sz="18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PE" sz="18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4m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8m + 4 = 0  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(m – 1)</a:t>
                </a:r>
                <a:r>
                  <a:rPr lang="es-PE" sz="1800" baseline="30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m = 1.</a:t>
                </a: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Ecuación de la recta tangente a la circunferencia:</a:t>
                </a: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num>
                      <m:den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den>
                    </m:f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=1→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L: x – y + 3 = 0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4CB83B-8573-FD84-A12E-C3772462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8" y="1872513"/>
                <a:ext cx="11171222" cy="4487639"/>
              </a:xfrm>
              <a:prstGeom prst="rect">
                <a:avLst/>
              </a:prstGeom>
              <a:blipFill>
                <a:blip r:embed="rId2"/>
                <a:stretch>
                  <a:fillRect l="-436" t="-6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4">
            <a:extLst>
              <a:ext uri="{FF2B5EF4-FFF2-40B4-BE49-F238E27FC236}">
                <a16:creationId xmlns:a16="http://schemas.microsoft.com/office/drawing/2014/main" id="{2906CF3D-A145-56A3-67A2-3E543B5D6BE5}"/>
              </a:ext>
            </a:extLst>
          </p:cNvPr>
          <p:cNvSpPr txBox="1"/>
          <p:nvPr/>
        </p:nvSpPr>
        <p:spPr>
          <a:xfrm>
            <a:off x="441658" y="281683"/>
            <a:ext cx="1652185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 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250419-92D6-9F9B-4998-0C482EA04419}"/>
              </a:ext>
            </a:extLst>
          </p:cNvPr>
          <p:cNvSpPr txBox="1"/>
          <p:nvPr/>
        </p:nvSpPr>
        <p:spPr>
          <a:xfrm>
            <a:off x="601480" y="1437772"/>
            <a:ext cx="133253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512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9659BAB2-2351-DA34-51F6-F3863F7CCC05}"/>
              </a:ext>
            </a:extLst>
          </p:cNvPr>
          <p:cNvSpPr txBox="1"/>
          <p:nvPr/>
        </p:nvSpPr>
        <p:spPr>
          <a:xfrm>
            <a:off x="1331640" y="548680"/>
            <a:ext cx="386981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CONCLUSIONES</a:t>
            </a:r>
          </a:p>
        </p:txBody>
      </p:sp>
      <p:grpSp>
        <p:nvGrpSpPr>
          <p:cNvPr id="3" name="Grupo 12">
            <a:extLst>
              <a:ext uri="{FF2B5EF4-FFF2-40B4-BE49-F238E27FC236}">
                <a16:creationId xmlns:a16="http://schemas.microsoft.com/office/drawing/2014/main" id="{A9015241-79A8-C012-2992-1B1EC7829E55}"/>
              </a:ext>
            </a:extLst>
          </p:cNvPr>
          <p:cNvGrpSpPr/>
          <p:nvPr/>
        </p:nvGrpSpPr>
        <p:grpSpPr>
          <a:xfrm>
            <a:off x="1028548" y="5013176"/>
            <a:ext cx="703732" cy="745956"/>
            <a:chOff x="1094204" y="3850943"/>
            <a:chExt cx="757800" cy="803268"/>
          </a:xfrm>
        </p:grpSpPr>
        <p:pic>
          <p:nvPicPr>
            <p:cNvPr id="4" name="Imagen 13">
              <a:extLst>
                <a:ext uri="{FF2B5EF4-FFF2-40B4-BE49-F238E27FC236}">
                  <a16:creationId xmlns:a16="http://schemas.microsoft.com/office/drawing/2014/main" id="{8026BC66-4002-3DB7-2DB2-8D1A5D0E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204" y="3850943"/>
              <a:ext cx="757800" cy="803268"/>
            </a:xfrm>
            <a:prstGeom prst="rect">
              <a:avLst/>
            </a:prstGeom>
          </p:spPr>
        </p:pic>
        <p:sp>
          <p:nvSpPr>
            <p:cNvPr id="5" name="CuadroTexto 14">
              <a:extLst>
                <a:ext uri="{FF2B5EF4-FFF2-40B4-BE49-F238E27FC236}">
                  <a16:creationId xmlns:a16="http://schemas.microsoft.com/office/drawing/2014/main" id="{B99AAB3B-11BD-732C-E1AE-BF69702734E9}"/>
                </a:ext>
              </a:extLst>
            </p:cNvPr>
            <p:cNvSpPr txBox="1"/>
            <p:nvPr/>
          </p:nvSpPr>
          <p:spPr>
            <a:xfrm>
              <a:off x="1109377" y="3978849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6" name="Grupo 15">
            <a:extLst>
              <a:ext uri="{FF2B5EF4-FFF2-40B4-BE49-F238E27FC236}">
                <a16:creationId xmlns:a16="http://schemas.microsoft.com/office/drawing/2014/main" id="{275FE841-5B2B-B32B-DC41-6D48D1913661}"/>
              </a:ext>
            </a:extLst>
          </p:cNvPr>
          <p:cNvGrpSpPr/>
          <p:nvPr/>
        </p:nvGrpSpPr>
        <p:grpSpPr>
          <a:xfrm>
            <a:off x="1028548" y="3954457"/>
            <a:ext cx="703732" cy="745956"/>
            <a:chOff x="1101537" y="3155618"/>
            <a:chExt cx="757800" cy="803268"/>
          </a:xfrm>
        </p:grpSpPr>
        <p:pic>
          <p:nvPicPr>
            <p:cNvPr id="7" name="Imagen 16">
              <a:extLst>
                <a:ext uri="{FF2B5EF4-FFF2-40B4-BE49-F238E27FC236}">
                  <a16:creationId xmlns:a16="http://schemas.microsoft.com/office/drawing/2014/main" id="{604A2D8A-DD7E-F5E6-444D-92AC7E956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3155618"/>
              <a:ext cx="757800" cy="803268"/>
            </a:xfrm>
            <a:prstGeom prst="rect">
              <a:avLst/>
            </a:prstGeom>
          </p:spPr>
        </p:pic>
        <p:sp>
          <p:nvSpPr>
            <p:cNvPr id="8" name="CuadroTexto 17">
              <a:extLst>
                <a:ext uri="{FF2B5EF4-FFF2-40B4-BE49-F238E27FC236}">
                  <a16:creationId xmlns:a16="http://schemas.microsoft.com/office/drawing/2014/main" id="{B31AC16D-6B0A-1D0A-DBB6-AD8583241054}"/>
                </a:ext>
              </a:extLst>
            </p:cNvPr>
            <p:cNvSpPr txBox="1"/>
            <p:nvPr/>
          </p:nvSpPr>
          <p:spPr>
            <a:xfrm>
              <a:off x="1116710" y="3283524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9" name="Grupo 18">
            <a:extLst>
              <a:ext uri="{FF2B5EF4-FFF2-40B4-BE49-F238E27FC236}">
                <a16:creationId xmlns:a16="http://schemas.microsoft.com/office/drawing/2014/main" id="{A6FEB38A-62C8-BBFD-A02E-5802BF294DF1}"/>
              </a:ext>
            </a:extLst>
          </p:cNvPr>
          <p:cNvGrpSpPr/>
          <p:nvPr/>
        </p:nvGrpSpPr>
        <p:grpSpPr>
          <a:xfrm>
            <a:off x="1028548" y="2777598"/>
            <a:ext cx="703732" cy="745956"/>
            <a:chOff x="1094204" y="2395290"/>
            <a:chExt cx="757800" cy="803268"/>
          </a:xfrm>
        </p:grpSpPr>
        <p:pic>
          <p:nvPicPr>
            <p:cNvPr id="10" name="Imagen 19">
              <a:extLst>
                <a:ext uri="{FF2B5EF4-FFF2-40B4-BE49-F238E27FC236}">
                  <a16:creationId xmlns:a16="http://schemas.microsoft.com/office/drawing/2014/main" id="{793F4BEF-41D5-A939-E730-B81E4E72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204" y="2395290"/>
              <a:ext cx="757800" cy="803268"/>
            </a:xfrm>
            <a:prstGeom prst="rect">
              <a:avLst/>
            </a:prstGeom>
          </p:spPr>
        </p:pic>
        <p:sp>
          <p:nvSpPr>
            <p:cNvPr id="11" name="CuadroTexto 20">
              <a:extLst>
                <a:ext uri="{FF2B5EF4-FFF2-40B4-BE49-F238E27FC236}">
                  <a16:creationId xmlns:a16="http://schemas.microsoft.com/office/drawing/2014/main" id="{8A21CCD3-FC3E-4DA4-B020-ECCB63878F26}"/>
                </a:ext>
              </a:extLst>
            </p:cNvPr>
            <p:cNvSpPr txBox="1"/>
            <p:nvPr/>
          </p:nvSpPr>
          <p:spPr>
            <a:xfrm>
              <a:off x="1109377" y="2523196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Grupo 21">
            <a:extLst>
              <a:ext uri="{FF2B5EF4-FFF2-40B4-BE49-F238E27FC236}">
                <a16:creationId xmlns:a16="http://schemas.microsoft.com/office/drawing/2014/main" id="{E4B9DE3A-2EB1-8FCF-C212-F4B51D5CE06C}"/>
              </a:ext>
            </a:extLst>
          </p:cNvPr>
          <p:cNvGrpSpPr/>
          <p:nvPr/>
        </p:nvGrpSpPr>
        <p:grpSpPr>
          <a:xfrm>
            <a:off x="1028548" y="1556792"/>
            <a:ext cx="703732" cy="745956"/>
            <a:chOff x="1101537" y="1358981"/>
            <a:chExt cx="757800" cy="803268"/>
          </a:xfrm>
        </p:grpSpPr>
        <p:pic>
          <p:nvPicPr>
            <p:cNvPr id="13" name="Imagen 22">
              <a:extLst>
                <a:ext uri="{FF2B5EF4-FFF2-40B4-BE49-F238E27FC236}">
                  <a16:creationId xmlns:a16="http://schemas.microsoft.com/office/drawing/2014/main" id="{3B94996C-06A9-29B6-46C9-C8207393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1358981"/>
              <a:ext cx="757800" cy="803268"/>
            </a:xfrm>
            <a:prstGeom prst="rect">
              <a:avLst/>
            </a:prstGeom>
          </p:spPr>
        </p:pic>
        <p:sp>
          <p:nvSpPr>
            <p:cNvPr id="14" name="CuadroTexto 23">
              <a:extLst>
                <a:ext uri="{FF2B5EF4-FFF2-40B4-BE49-F238E27FC236}">
                  <a16:creationId xmlns:a16="http://schemas.microsoft.com/office/drawing/2014/main" id="{5CE0D3FB-E451-608F-139B-BCE1878D6CE8}"/>
                </a:ext>
              </a:extLst>
            </p:cNvPr>
            <p:cNvSpPr txBox="1"/>
            <p:nvPr/>
          </p:nvSpPr>
          <p:spPr>
            <a:xfrm>
              <a:off x="1116710" y="1486887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5" name="CuadroTexto 24">
            <a:extLst>
              <a:ext uri="{FF2B5EF4-FFF2-40B4-BE49-F238E27FC236}">
                <a16:creationId xmlns:a16="http://schemas.microsoft.com/office/drawing/2014/main" id="{A7C4CADD-31D3-6474-3764-F1E7A84DA3E7}"/>
              </a:ext>
            </a:extLst>
          </p:cNvPr>
          <p:cNvSpPr txBox="1"/>
          <p:nvPr/>
        </p:nvSpPr>
        <p:spPr>
          <a:xfrm>
            <a:off x="1775397" y="1576854"/>
            <a:ext cx="9352189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ES" sz="2000" dirty="0">
                <a:latin typeface="GothamRounded-Book"/>
                <a:ea typeface="Calibri" panose="020F0502020204030204" pitchFamily="34" charset="0"/>
                <a:cs typeface="GothamRounded-Book"/>
              </a:rPr>
              <a:t>Tener presente el ángulo de rotación de los ejes coordenados para determinar la ecuación en el nuevo sistema de coordenadas</a:t>
            </a:r>
          </a:p>
        </p:txBody>
      </p:sp>
      <p:sp>
        <p:nvSpPr>
          <p:cNvPr id="16" name="CuadroTexto 25">
            <a:extLst>
              <a:ext uri="{FF2B5EF4-FFF2-40B4-BE49-F238E27FC236}">
                <a16:creationId xmlns:a16="http://schemas.microsoft.com/office/drawing/2014/main" id="{46D942F2-64E1-EF8A-7959-CB961AE03C9F}"/>
              </a:ext>
            </a:extLst>
          </p:cNvPr>
          <p:cNvSpPr txBox="1"/>
          <p:nvPr/>
        </p:nvSpPr>
        <p:spPr>
          <a:xfrm>
            <a:off x="1797171" y="2847559"/>
            <a:ext cx="9330416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pPr algn="just"/>
            <a:r>
              <a:rPr lang="es-ES" dirty="0"/>
              <a:t>Ubicar correctamente las nuevas coordenadas del punto que será el nuevo origen de coordenadas</a:t>
            </a:r>
          </a:p>
        </p:txBody>
      </p:sp>
      <p:sp>
        <p:nvSpPr>
          <p:cNvPr id="17" name="CuadroTexto 26">
            <a:extLst>
              <a:ext uri="{FF2B5EF4-FFF2-40B4-BE49-F238E27FC236}">
                <a16:creationId xmlns:a16="http://schemas.microsoft.com/office/drawing/2014/main" id="{E1DD010E-C5AF-7E95-FAAA-6569392A4D07}"/>
              </a:ext>
            </a:extLst>
          </p:cNvPr>
          <p:cNvSpPr txBox="1"/>
          <p:nvPr/>
        </p:nvSpPr>
        <p:spPr>
          <a:xfrm>
            <a:off x="1833035" y="3964058"/>
            <a:ext cx="9330417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pPr algn="just"/>
            <a:r>
              <a:rPr lang="es-ES" dirty="0"/>
              <a:t>Identificar el radio y el centro de la circunferencia al modelar su ecuación ordinaria o su ecuación general. </a:t>
            </a:r>
          </a:p>
        </p:txBody>
      </p:sp>
      <p:sp>
        <p:nvSpPr>
          <p:cNvPr id="18" name="CuadroTexto 27">
            <a:extLst>
              <a:ext uri="{FF2B5EF4-FFF2-40B4-BE49-F238E27FC236}">
                <a16:creationId xmlns:a16="http://schemas.microsoft.com/office/drawing/2014/main" id="{8B86D423-06CE-76D2-B1FC-A2D49AD224DA}"/>
              </a:ext>
            </a:extLst>
          </p:cNvPr>
          <p:cNvSpPr txBox="1"/>
          <p:nvPr/>
        </p:nvSpPr>
        <p:spPr>
          <a:xfrm>
            <a:off x="1775397" y="5035117"/>
            <a:ext cx="9330415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pPr algn="just"/>
            <a:r>
              <a:rPr lang="es-ES" dirty="0"/>
              <a:t>Tener presente los datos brindados para determinar la ecuación de la recta tangente a una circunferencia. </a:t>
            </a:r>
          </a:p>
        </p:txBody>
      </p:sp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67CE0E47-F815-2CA7-4459-53AACCC1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E2DE-B2E0-F84B-A2D9-DC49FEB33A09}" type="datetime1">
              <a:rPr lang="pt-BR" smtClean="0"/>
              <a:t>13/07/2023</a:t>
            </a:fld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CE022287-8060-4D83-EB64-179061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59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75B5F78C-604C-FB19-F2C4-A0D9611BA47C}"/>
              </a:ext>
            </a:extLst>
          </p:cNvPr>
          <p:cNvSpPr txBox="1"/>
          <p:nvPr/>
        </p:nvSpPr>
        <p:spPr>
          <a:xfrm>
            <a:off x="635831" y="443015"/>
            <a:ext cx="358178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BIBLIOGRAFÍA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59D0E-CB39-BDB1-D250-A21D26328E11}"/>
              </a:ext>
            </a:extLst>
          </p:cNvPr>
          <p:cNvSpPr txBox="1"/>
          <p:nvPr/>
        </p:nvSpPr>
        <p:spPr>
          <a:xfrm>
            <a:off x="457200" y="1280151"/>
            <a:ext cx="10909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</a:t>
            </a:r>
            <a:r>
              <a:rPr lang="es-ES" sz="2000" dirty="0"/>
              <a:t> 3ª </a:t>
            </a:r>
            <a:r>
              <a:rPr lang="es-ES" sz="2000" dirty="0" err="1"/>
              <a:t>ed</a:t>
            </a:r>
            <a:r>
              <a:rPr lang="es-ES" sz="2000" dirty="0"/>
              <a:t> .Lima: </a:t>
            </a:r>
            <a:r>
              <a:rPr lang="es-PE" sz="2000" dirty="0"/>
              <a:t>UNMSM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Chavez C. (2012) </a:t>
            </a:r>
            <a:r>
              <a:rPr lang="es-PE" sz="2000" i="1" dirty="0"/>
              <a:t>Notas de Algebra</a:t>
            </a:r>
            <a:r>
              <a:rPr lang="es-PE" sz="2000" dirty="0"/>
              <a:t>.1ra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 </a:t>
            </a:r>
            <a:r>
              <a:rPr lang="es-ES" sz="2000" dirty="0"/>
              <a:t>Perú:</a:t>
            </a:r>
            <a:r>
              <a:rPr lang="es-PE" sz="2000" dirty="0"/>
              <a:t> UNMSM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EspinozaE</a:t>
            </a:r>
            <a:r>
              <a:rPr lang="es-ES" sz="2000" dirty="0"/>
              <a:t> (2005) </a:t>
            </a:r>
            <a:r>
              <a:rPr lang="es-ES" sz="2000" i="1" dirty="0"/>
              <a:t>Matemática Básica. 2</a:t>
            </a:r>
            <a:r>
              <a:rPr lang="es-PE" sz="2000" dirty="0"/>
              <a:t>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Grossman S.I., Flores, G &amp; </a:t>
            </a:r>
            <a:r>
              <a:rPr lang="en-US" sz="2000" dirty="0" err="1"/>
              <a:t>Damy</a:t>
            </a:r>
            <a:r>
              <a:rPr lang="en-US" sz="2000" dirty="0"/>
              <a:t>, S, </a:t>
            </a:r>
            <a:r>
              <a:rPr lang="en-US" sz="2000" i="1" dirty="0" err="1"/>
              <a:t>Álgebra</a:t>
            </a:r>
            <a:r>
              <a:rPr lang="en-US" sz="2000" i="1" dirty="0"/>
              <a:t> lineal. </a:t>
            </a:r>
            <a:r>
              <a:rPr lang="en-US" sz="2000" dirty="0"/>
              <a:t>(2008). México: McGraw-Hill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Grimaldi R. (1998) .</a:t>
            </a:r>
            <a:r>
              <a:rPr lang="es-ES" sz="2000" i="1" dirty="0"/>
              <a:t>Matemática discreta y combinatoria</a:t>
            </a:r>
            <a:r>
              <a:rPr lang="es-ES" sz="2000" dirty="0"/>
              <a:t>. Ed.3 </a:t>
            </a:r>
            <a:r>
              <a:rPr lang="es-ES" sz="2000" dirty="0" err="1"/>
              <a:t>USA:Weles</a:t>
            </a:r>
            <a:r>
              <a:rPr lang="es-ES" sz="2000" dirty="0"/>
              <a:t> Iberoamericana.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Hasser</a:t>
            </a:r>
            <a:r>
              <a:rPr lang="es-ES" sz="2000" dirty="0"/>
              <a:t> N., La Salle J. y Sullivan J. (2001) 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Rojo A. </a:t>
            </a:r>
            <a:r>
              <a:rPr lang="es-ES" sz="2000" i="1" dirty="0"/>
              <a:t>Algebra I</a:t>
            </a:r>
            <a:r>
              <a:rPr lang="es-ES" sz="2000" dirty="0"/>
              <a:t>. (1998). Buenos Aires:</a:t>
            </a:r>
            <a:r>
              <a:rPr lang="es-PE" sz="2000" dirty="0"/>
              <a:t> Eudeba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Stewart J., Redlin L. &amp; Watson S. (2012). </a:t>
            </a:r>
            <a:r>
              <a:rPr lang="es-ES" sz="2000" i="1" dirty="0"/>
              <a:t>Precálculo. Matemáticas para el cálculo</a:t>
            </a:r>
            <a:r>
              <a:rPr lang="es-ES" sz="2000" dirty="0"/>
              <a:t> (6 Ed). México. Cengage </a:t>
            </a:r>
            <a:r>
              <a:rPr lang="es-ES" sz="2000" dirty="0" err="1"/>
              <a:t>Learning</a:t>
            </a:r>
            <a:r>
              <a:rPr lang="es-ES" sz="2000" dirty="0"/>
              <a:t>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Lehmann, C. (1994). </a:t>
            </a:r>
            <a:r>
              <a:rPr lang="es-ES" sz="2000" i="1" dirty="0"/>
              <a:t>Geometría Analítica. </a:t>
            </a:r>
            <a:r>
              <a:rPr lang="es-ES" sz="2000" dirty="0"/>
              <a:t>México: Limusa.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Leithold</a:t>
            </a:r>
            <a:r>
              <a:rPr lang="es-ES" sz="2000" dirty="0"/>
              <a:t>, L. </a:t>
            </a:r>
            <a:r>
              <a:rPr lang="es-ES" sz="2000" i="1" dirty="0"/>
              <a:t>El Cálculo con Geometría Analítica. </a:t>
            </a:r>
            <a:r>
              <a:rPr lang="es-ES" sz="2000" dirty="0"/>
              <a:t>México: </a:t>
            </a:r>
            <a:r>
              <a:rPr lang="es-ES" sz="2000" dirty="0" err="1"/>
              <a:t>Harla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Venero, A. (2012 ) </a:t>
            </a:r>
            <a:r>
              <a:rPr lang="es-ES" sz="2000" i="1" dirty="0"/>
              <a:t>Matemática Básica.</a:t>
            </a:r>
            <a:r>
              <a:rPr lang="es-ES" sz="2000" dirty="0"/>
              <a:t>  Lima: </a:t>
            </a:r>
            <a:r>
              <a:rPr lang="es-ES" sz="2000" dirty="0" err="1"/>
              <a:t>Gemar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Venero A. (2005). Introducción al análisis matemático. </a:t>
            </a:r>
            <a:r>
              <a:rPr lang="en-US" sz="2000" dirty="0"/>
              <a:t>Perú: </a:t>
            </a:r>
            <a:r>
              <a:rPr lang="en-US" sz="2000" dirty="0" err="1"/>
              <a:t>Gemar</a:t>
            </a:r>
            <a:r>
              <a:rPr lang="en-US" sz="2000" dirty="0"/>
              <a:t>. </a:t>
            </a: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56029-E892-8847-4A9D-E583CE31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D3D-890D-6641-AED4-C7891402B955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38FFE-3287-4EDD-D7D5-72233BF6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27</a:t>
            </a:fld>
            <a:endParaRPr lang="pt-BR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FCE722F4-9ECE-D79D-BDB1-294BD85E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93" y="4275321"/>
            <a:ext cx="2046648" cy="1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0">
            <a:extLst>
              <a:ext uri="{FF2B5EF4-FFF2-40B4-BE49-F238E27FC236}">
                <a16:creationId xmlns:a16="http://schemas.microsoft.com/office/drawing/2014/main" id="{CBC3446B-D3DE-F7D6-75C6-3C049341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26" y="2286001"/>
            <a:ext cx="5093684" cy="42459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DC95164-6940-9D19-A988-9F3F7DC3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18" y="326033"/>
            <a:ext cx="4305300" cy="1803400"/>
          </a:xfrm>
          <a:prstGeom prst="rect">
            <a:avLst/>
          </a:prstGeo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EA4043-3EAC-D5A5-9901-24B25F58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4C9-60A4-1E4F-A28C-335035BB747C}" type="datetime1">
              <a:rPr lang="pt-BR" smtClean="0"/>
              <a:t>13/07/2023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6CB71-7629-F090-625C-62354EC0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718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3BA51E-EA40-C76B-D311-72916F48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84" y="2282310"/>
            <a:ext cx="4924561" cy="41049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1724A7-F0C2-51F8-391A-F73ED9B3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470701"/>
            <a:ext cx="4305300" cy="1803400"/>
          </a:xfrm>
          <a:prstGeom prst="rect">
            <a:avLst/>
          </a:prstGeo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00C74-39F7-56B7-95C5-7DE66551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271E-1F3B-4947-AFDF-CCDA8D3765E8}" type="datetime1">
              <a:rPr lang="pt-BR" smtClean="0"/>
              <a:t>13/07/2023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5BDFD-D011-3478-0357-BB6EFC24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7A6D88F-2647-5692-F769-1C2947C160D9}"/>
              </a:ext>
            </a:extLst>
          </p:cNvPr>
          <p:cNvSpPr txBox="1">
            <a:spLocks/>
          </p:cNvSpPr>
          <p:nvPr/>
        </p:nvSpPr>
        <p:spPr>
          <a:xfrm>
            <a:off x="2761804" y="825911"/>
            <a:ext cx="6668392" cy="943474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C00000"/>
                </a:solidFill>
                <a:latin typeface="Euphemia" panose="020B0503040102020104" pitchFamily="34" charset="0"/>
              </a:rPr>
              <a:t>Transformaciones de coordenadas</a:t>
            </a:r>
          </a:p>
          <a:p>
            <a:r>
              <a:rPr lang="es-ES" sz="2800" dirty="0">
                <a:solidFill>
                  <a:srgbClr val="C00000"/>
                </a:solidFill>
                <a:latin typeface="Euphemia" panose="020B0503040102020104" pitchFamily="34" charset="0"/>
              </a:rPr>
              <a:t>La Circunferencia</a:t>
            </a:r>
            <a:endParaRPr lang="es-PE" sz="280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2B59DDCA-BC41-4733-A44B-F713A8671B33}"/>
              </a:ext>
            </a:extLst>
          </p:cNvPr>
          <p:cNvSpPr txBox="1">
            <a:spLocks/>
          </p:cNvSpPr>
          <p:nvPr/>
        </p:nvSpPr>
        <p:spPr>
          <a:xfrm>
            <a:off x="1981200" y="2347708"/>
            <a:ext cx="8229600" cy="2255146"/>
          </a:xfrm>
          <a:prstGeom prst="rect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3200" b="1" u="sng" dirty="0">
                <a:solidFill>
                  <a:srgbClr val="002060"/>
                </a:solidFill>
                <a:latin typeface="GothamRounded-Book"/>
              </a:rPr>
              <a:t>ÍNDICE:</a:t>
            </a:r>
          </a:p>
          <a:p>
            <a:pPr algn="l"/>
            <a:r>
              <a:rPr lang="es-PE" sz="3200" b="1" dirty="0">
                <a:solidFill>
                  <a:srgbClr val="002060"/>
                </a:solidFill>
                <a:latin typeface="GothamRounded-Book"/>
              </a:rPr>
              <a:t>1. Traslación y rotación de ejes coordenados.</a:t>
            </a:r>
          </a:p>
          <a:p>
            <a:pPr algn="l"/>
            <a:r>
              <a:rPr lang="es-PE" sz="3200" b="1" dirty="0">
                <a:solidFill>
                  <a:srgbClr val="002060"/>
                </a:solidFill>
                <a:latin typeface="GothamRounded-Book"/>
              </a:rPr>
              <a:t>2. Ecuación general de la circunferencia.</a:t>
            </a:r>
          </a:p>
          <a:p>
            <a:pPr algn="l"/>
            <a:r>
              <a:rPr lang="es-PE" sz="3200" b="1" dirty="0">
                <a:solidFill>
                  <a:srgbClr val="002060"/>
                </a:solidFill>
                <a:latin typeface="GothamRounded-Book"/>
              </a:rPr>
              <a:t>3. Condición de tangencia.</a:t>
            </a:r>
          </a:p>
          <a:p>
            <a:pPr algn="l"/>
            <a:endParaRPr lang="es-PE" sz="3200" b="1" u="sng" dirty="0">
              <a:solidFill>
                <a:srgbClr val="002060"/>
              </a:solidFill>
              <a:latin typeface="GothamRounded-Book"/>
            </a:endParaRPr>
          </a:p>
          <a:p>
            <a:pPr algn="l"/>
            <a:endParaRPr lang="es-PE" sz="3200" b="1" dirty="0">
              <a:solidFill>
                <a:srgbClr val="002060"/>
              </a:solidFill>
              <a:latin typeface="GothamRounded-Book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52A4B-0AE5-B060-B971-F0A2A4D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1BAF-56E1-6C4C-BA37-40AC5EF550C6}" type="datetime1">
              <a:rPr lang="pt-BR" smtClean="0"/>
              <a:t>13/07/2023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C39D46-6C98-F5E8-5D49-3A7870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1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85" y="2127771"/>
            <a:ext cx="10363200" cy="2243696"/>
          </a:xfrm>
        </p:spPr>
        <p:txBody>
          <a:bodyPr/>
          <a:lstStyle/>
          <a:p>
            <a:br>
              <a:rPr lang="es-ES" sz="6000" baseline="30000" dirty="0">
                <a:solidFill>
                  <a:srgbClr val="660066"/>
                </a:solidFill>
              </a:rPr>
            </a:br>
            <a:r>
              <a:rPr lang="es-ES" sz="6000" baseline="30000" dirty="0">
                <a:solidFill>
                  <a:srgbClr val="C00000"/>
                </a:solidFill>
              </a:rPr>
              <a:t>TRANSFORMACIONES DE COORDENADAS</a:t>
            </a:r>
            <a:br>
              <a:rPr lang="es-ES" sz="6000" dirty="0">
                <a:solidFill>
                  <a:srgbClr val="660066"/>
                </a:solidFill>
              </a:rPr>
            </a:br>
            <a:endParaRPr lang="pt-BR" sz="6000" dirty="0">
              <a:solidFill>
                <a:srgbClr val="660066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13/07/2023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18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5</a:t>
            </a:fld>
            <a:endParaRPr lang="pt-BR"/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857E7A58-1957-455A-5362-9367E9020F80}"/>
              </a:ext>
            </a:extLst>
          </p:cNvPr>
          <p:cNvSpPr txBox="1"/>
          <p:nvPr/>
        </p:nvSpPr>
        <p:spPr>
          <a:xfrm>
            <a:off x="3593530" y="259690"/>
            <a:ext cx="4612877" cy="4462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Transformación de Coordenadas</a:t>
            </a:r>
            <a:endParaRPr lang="es-PE" sz="2300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C2ED54-4967-EA29-E03C-3D0D98010CC7}"/>
              </a:ext>
            </a:extLst>
          </p:cNvPr>
          <p:cNvSpPr txBox="1"/>
          <p:nvPr/>
        </p:nvSpPr>
        <p:spPr>
          <a:xfrm>
            <a:off x="369938" y="846235"/>
            <a:ext cx="110600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transformaciones de coordenadas simplifican las ecuaciones. Así tenemos traslación de los ejes coordenados y rotación de los ejes coordenados.</a:t>
            </a:r>
            <a:endParaRPr lang="es-PE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28073E14-278C-11E1-10FB-D70A345586DE}"/>
              </a:ext>
            </a:extLst>
          </p:cNvPr>
          <p:cNvSpPr txBox="1"/>
          <p:nvPr/>
        </p:nvSpPr>
        <p:spPr>
          <a:xfrm>
            <a:off x="369940" y="1755965"/>
            <a:ext cx="5023696" cy="4462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Traslación de los Ejes Coordenados</a:t>
            </a:r>
            <a:endParaRPr lang="es-PE" sz="2300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0B5893-54AD-73CC-3B6F-2467504DEC4B}"/>
              </a:ext>
            </a:extLst>
          </p:cNvPr>
          <p:cNvSpPr txBox="1"/>
          <p:nvPr/>
        </p:nvSpPr>
        <p:spPr>
          <a:xfrm>
            <a:off x="369938" y="2315362"/>
            <a:ext cx="110600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Sean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los ejes primitivos,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los nuevos ejes y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O’(h, k) 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coordenadas del nuevo origen. Desde el punto </a:t>
            </a:r>
            <a:r>
              <a:rPr lang="es-PE" sz="1800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trazamos perpendiculares a ambos sistemas de ejes,</a:t>
            </a:r>
            <a:r>
              <a:rPr lang="es-PE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 como aparece en la figura. De la figura, tenemos:</a:t>
            </a:r>
            <a:endParaRPr lang="es-PE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4BC33900-3E27-1BD4-2A68-8EF5454DF9D0}"/>
              </a:ext>
            </a:extLst>
          </p:cNvPr>
          <p:cNvGrpSpPr/>
          <p:nvPr/>
        </p:nvGrpSpPr>
        <p:grpSpPr>
          <a:xfrm>
            <a:off x="557197" y="3549431"/>
            <a:ext cx="3539314" cy="3100522"/>
            <a:chOff x="557197" y="3549431"/>
            <a:chExt cx="3539314" cy="3100522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D2221CD2-FF53-D04D-4372-54299945FA76}"/>
                </a:ext>
              </a:extLst>
            </p:cNvPr>
            <p:cNvGrpSpPr/>
            <p:nvPr/>
          </p:nvGrpSpPr>
          <p:grpSpPr>
            <a:xfrm>
              <a:off x="557197" y="3549431"/>
              <a:ext cx="3539314" cy="3100522"/>
              <a:chOff x="2038525" y="3275111"/>
              <a:chExt cx="3539314" cy="3100522"/>
            </a:xfrm>
          </p:grpSpPr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AD5EE358-AF66-D38C-DDCB-52F7E1546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143" y="4303552"/>
                <a:ext cx="1904301" cy="0"/>
              </a:xfrm>
              <a:prstGeom prst="line">
                <a:avLst/>
              </a:prstGeom>
              <a:ln w="2222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8" name="Diagrama de flujo: conector 47">
                <a:extLst>
                  <a:ext uri="{FF2B5EF4-FFF2-40B4-BE49-F238E27FC236}">
                    <a16:creationId xmlns:a16="http://schemas.microsoft.com/office/drawing/2014/main" id="{CE3F5721-839C-80FC-0385-0F35B121DDB3}"/>
                  </a:ext>
                </a:extLst>
              </p:cNvPr>
              <p:cNvSpPr/>
              <p:nvPr/>
            </p:nvSpPr>
            <p:spPr>
              <a:xfrm>
                <a:off x="4443984" y="4231283"/>
                <a:ext cx="146304" cy="146304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D9B04344-44B4-D916-2215-A3F71C278A91}"/>
                  </a:ext>
                </a:extLst>
              </p:cNvPr>
              <p:cNvGrpSpPr/>
              <p:nvPr/>
            </p:nvGrpSpPr>
            <p:grpSpPr>
              <a:xfrm>
                <a:off x="2038525" y="3275111"/>
                <a:ext cx="3539314" cy="3100522"/>
                <a:chOff x="2038525" y="3275111"/>
                <a:chExt cx="3539314" cy="3100522"/>
              </a:xfrm>
            </p:grpSpPr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38EA7D24-A807-7A3C-77ED-070490F3E50E}"/>
                    </a:ext>
                  </a:extLst>
                </p:cNvPr>
                <p:cNvSpPr txBox="1"/>
                <p:nvPr/>
              </p:nvSpPr>
              <p:spPr>
                <a:xfrm>
                  <a:off x="5139662" y="5734728"/>
                  <a:ext cx="1929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E" sz="1400" dirty="0"/>
                    <a:t>X</a:t>
                  </a:r>
                </a:p>
              </p:txBody>
            </p:sp>
            <p:grpSp>
              <p:nvGrpSpPr>
                <p:cNvPr id="58" name="Grupo 57">
                  <a:extLst>
                    <a:ext uri="{FF2B5EF4-FFF2-40B4-BE49-F238E27FC236}">
                      <a16:creationId xmlns:a16="http://schemas.microsoft.com/office/drawing/2014/main" id="{F181EB67-D439-07B2-8C31-7E1379C66CD7}"/>
                    </a:ext>
                  </a:extLst>
                </p:cNvPr>
                <p:cNvGrpSpPr/>
                <p:nvPr/>
              </p:nvGrpSpPr>
              <p:grpSpPr>
                <a:xfrm>
                  <a:off x="2038525" y="3275111"/>
                  <a:ext cx="3539314" cy="3100522"/>
                  <a:chOff x="2038525" y="3275111"/>
                  <a:chExt cx="3539314" cy="3100522"/>
                </a:xfrm>
              </p:grpSpPr>
              <p:cxnSp>
                <p:nvCxnSpPr>
                  <p:cNvPr id="8" name="Conector recto de flecha 7">
                    <a:extLst>
                      <a:ext uri="{FF2B5EF4-FFF2-40B4-BE49-F238E27FC236}">
                        <a16:creationId xmlns:a16="http://schemas.microsoft.com/office/drawing/2014/main" id="{C42F36F5-833B-8CFD-9808-6FC1DEE3A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38525" y="5754848"/>
                    <a:ext cx="3120704" cy="0"/>
                  </a:xfrm>
                  <a:prstGeom prst="straightConnector1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ector recto de flecha 8">
                    <a:extLst>
                      <a:ext uri="{FF2B5EF4-FFF2-40B4-BE49-F238E27FC236}">
                        <a16:creationId xmlns:a16="http://schemas.microsoft.com/office/drawing/2014/main" id="{EF318271-4685-67C7-6F45-CA396747E6E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634143" y="3429000"/>
                    <a:ext cx="0" cy="2946633"/>
                  </a:xfrm>
                  <a:prstGeom prst="straightConnector1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D7D5E96F-E4E4-9E2F-B96A-90278092E672}"/>
                      </a:ext>
                    </a:extLst>
                  </p:cNvPr>
                  <p:cNvSpPr txBox="1"/>
                  <p:nvPr/>
                </p:nvSpPr>
                <p:spPr>
                  <a:xfrm>
                    <a:off x="3741490" y="3275111"/>
                    <a:ext cx="352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b="1" dirty="0">
                        <a:solidFill>
                          <a:srgbClr val="7030A0"/>
                        </a:solidFill>
                      </a:rPr>
                      <a:t>Y’</a:t>
                    </a:r>
                  </a:p>
                </p:txBody>
              </p:sp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9C92DFBD-3D1D-0B1C-A25F-8E615CC2F20D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126" y="4046108"/>
                    <a:ext cx="1929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dirty="0"/>
                      <a:t>E</a:t>
                    </a:r>
                  </a:p>
                </p:txBody>
              </p:sp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id="{384C1DB6-FCDD-9A3D-9090-F277DBDF8855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975" y="4058270"/>
                    <a:ext cx="8065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P(x,y)</a:t>
                    </a:r>
                  </a:p>
                </p:txBody>
              </p:sp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1DC3B59E-2D17-1F54-523A-A63DAD4C5970}"/>
                      </a:ext>
                    </a:extLst>
                  </p:cNvPr>
                  <p:cNvSpPr txBox="1"/>
                  <p:nvPr/>
                </p:nvSpPr>
                <p:spPr>
                  <a:xfrm>
                    <a:off x="3163060" y="4920660"/>
                    <a:ext cx="7899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(h; k)</a:t>
                    </a:r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3C603C1A-2311-3A6A-A50F-67C47D522136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455" y="4103267"/>
                    <a:ext cx="1929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dirty="0"/>
                      <a:t>F</a:t>
                    </a:r>
                  </a:p>
                </p:txBody>
              </p:sp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4956D4F1-874A-13C0-B77B-8D5EB3AC6DA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454" y="4658439"/>
                    <a:ext cx="1929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dirty="0"/>
                      <a:t>B</a:t>
                    </a:r>
                  </a:p>
                </p:txBody>
              </p:sp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0B03C188-C2BD-7973-81F8-2C6843793A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920" y="5728631"/>
                    <a:ext cx="1440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dirty="0"/>
                      <a:t>O</a:t>
                    </a:r>
                  </a:p>
                </p:txBody>
              </p:sp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64BC1B4F-279D-30EC-EFF0-2A1504A94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971" y="5736491"/>
                    <a:ext cx="1440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dirty="0"/>
                      <a:t>A</a:t>
                    </a:r>
                  </a:p>
                </p:txBody>
              </p:sp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21E65F48-DDF2-6F7C-E155-BE968222CE6A}"/>
                      </a:ext>
                    </a:extLst>
                  </p:cNvPr>
                  <p:cNvSpPr txBox="1"/>
                  <p:nvPr/>
                </p:nvSpPr>
                <p:spPr>
                  <a:xfrm>
                    <a:off x="4421490" y="5743770"/>
                    <a:ext cx="1440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dirty="0"/>
                      <a:t>D</a:t>
                    </a:r>
                  </a:p>
                </p:txBody>
              </p:sp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29784A45-1F94-0520-82C7-A41CDF55F778}"/>
                      </a:ext>
                    </a:extLst>
                  </p:cNvPr>
                  <p:cNvSpPr txBox="1"/>
                  <p:nvPr/>
                </p:nvSpPr>
                <p:spPr>
                  <a:xfrm>
                    <a:off x="4493493" y="4670497"/>
                    <a:ext cx="1440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dirty="0"/>
                      <a:t>C</a:t>
                    </a:r>
                  </a:p>
                </p:txBody>
              </p:sp>
              <p:cxnSp>
                <p:nvCxnSpPr>
                  <p:cNvPr id="43" name="Conector recto 42">
                    <a:extLst>
                      <a:ext uri="{FF2B5EF4-FFF2-40B4-BE49-F238E27FC236}">
                        <a16:creationId xmlns:a16="http://schemas.microsoft.com/office/drawing/2014/main" id="{35481BEC-3C62-842E-81FD-AE719E6FF910}"/>
                      </a:ext>
                    </a:extLst>
                  </p:cNvPr>
                  <p:cNvCxnSpPr>
                    <a:cxnSpLocks/>
                    <a:stCxn id="48" idx="4"/>
                  </p:cNvCxnSpPr>
                  <p:nvPr/>
                </p:nvCxnSpPr>
                <p:spPr>
                  <a:xfrm>
                    <a:off x="4517136" y="4377587"/>
                    <a:ext cx="21308" cy="1377261"/>
                  </a:xfrm>
                  <a:prstGeom prst="line">
                    <a:avLst/>
                  </a:prstGeom>
                  <a:ln w="22225" cap="flat" cmpd="sng" algn="ctr">
                    <a:solidFill>
                      <a:srgbClr val="00B05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CuadroTexto 44">
                    <a:extLst>
                      <a:ext uri="{FF2B5EF4-FFF2-40B4-BE49-F238E27FC236}">
                        <a16:creationId xmlns:a16="http://schemas.microsoft.com/office/drawing/2014/main" id="{5930F574-3DC2-CD0D-D806-337B26B16A1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135234" y="4812327"/>
                    <a:ext cx="44260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b="1" dirty="0">
                        <a:solidFill>
                          <a:srgbClr val="7030A0"/>
                        </a:solidFill>
                      </a:rPr>
                      <a:t>X’</a:t>
                    </a:r>
                  </a:p>
                </p:txBody>
              </p:sp>
              <p:sp>
                <p:nvSpPr>
                  <p:cNvPr id="49" name="CuadroTexto 48">
                    <a:extLst>
                      <a:ext uri="{FF2B5EF4-FFF2-40B4-BE49-F238E27FC236}">
                        <a16:creationId xmlns:a16="http://schemas.microsoft.com/office/drawing/2014/main" id="{BF046B49-5421-9983-A94A-B1EE08C3E8D8}"/>
                      </a:ext>
                    </a:extLst>
                  </p:cNvPr>
                  <p:cNvSpPr txBox="1"/>
                  <p:nvPr/>
                </p:nvSpPr>
                <p:spPr>
                  <a:xfrm>
                    <a:off x="3440664" y="4670497"/>
                    <a:ext cx="3956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E" sz="14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O’</a:t>
                    </a:r>
                  </a:p>
                </p:txBody>
              </p:sp>
              <p:cxnSp>
                <p:nvCxnSpPr>
                  <p:cNvPr id="51" name="Conector recto de flecha 50">
                    <a:extLst>
                      <a:ext uri="{FF2B5EF4-FFF2-40B4-BE49-F238E27FC236}">
                        <a16:creationId xmlns:a16="http://schemas.microsoft.com/office/drawing/2014/main" id="{7423D53C-37D6-F7E8-0303-D455ED6276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5510" y="4938978"/>
                    <a:ext cx="2999232" cy="0"/>
                  </a:xfrm>
                  <a:prstGeom prst="straightConnector1">
                    <a:avLst/>
                  </a:prstGeom>
                  <a:ln w="44450" cmpd="sng">
                    <a:solidFill>
                      <a:srgbClr val="660066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ector recto de flecha 53">
                    <a:extLst>
                      <a:ext uri="{FF2B5EF4-FFF2-40B4-BE49-F238E27FC236}">
                        <a16:creationId xmlns:a16="http://schemas.microsoft.com/office/drawing/2014/main" id="{84AE3F11-9C68-B1FE-BBFB-C939655050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51977" y="3345337"/>
                    <a:ext cx="0" cy="2409511"/>
                  </a:xfrm>
                  <a:prstGeom prst="straightConnector1">
                    <a:avLst/>
                  </a:prstGeom>
                  <a:ln w="44450" cmpd="sng">
                    <a:solidFill>
                      <a:srgbClr val="660066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03931E14-6F15-9032-8DE4-301ECE4EE25E}"/>
                </a:ext>
              </a:extLst>
            </p:cNvPr>
            <p:cNvSpPr txBox="1"/>
            <p:nvPr/>
          </p:nvSpPr>
          <p:spPr>
            <a:xfrm>
              <a:off x="839981" y="3558330"/>
              <a:ext cx="192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C952BFE-1F97-B787-3BBE-D6E94914C044}"/>
                  </a:ext>
                </a:extLst>
              </p:cNvPr>
              <p:cNvSpPr txBox="1"/>
              <p:nvPr/>
            </p:nvSpPr>
            <p:spPr>
              <a:xfrm>
                <a:off x="4529935" y="3650745"/>
                <a:ext cx="6900066" cy="2311146"/>
              </a:xfrm>
              <a:prstGeom prst="rect">
                <a:avLst/>
              </a:prstGeom>
              <a:noFill/>
              <a:ln w="158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1800" b="1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𝑶𝑫</m:t>
                        </m:r>
                      </m:e>
                    </m:acc>
                    <m:r>
                      <a:rPr lang="es-PE" sz="1800" b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𝑶𝑨</m:t>
                        </m:r>
                      </m:e>
                    </m:acc>
                    <m:r>
                      <a:rPr lang="es-PE" sz="1800" b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𝑨𝑫</m:t>
                        </m:r>
                      </m:e>
                    </m:acc>
                    <m:r>
                      <a:rPr lang="es-PE" sz="1800" b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𝑶𝑨</m:t>
                        </m:r>
                      </m:e>
                    </m:acc>
                    <m:r>
                      <a:rPr lang="es-PE" sz="1800" b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PE" sz="1800" b="1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1800" b="1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e>
                          <m:sup>
                            <m:r>
                              <a:rPr lang="es-PE" sz="1800" b="1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  <m:r>
                      <a:rPr lang="es-PE" sz="1800" b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1800" b="1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s-PE" sz="1800" b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s-PE" sz="1800" b="1" dirty="0">
                  <a:solidFill>
                    <a:srgbClr val="00206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800" b="1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𝑶𝑭</m:t>
                        </m:r>
                      </m:e>
                    </m:acc>
                    <m:r>
                      <a:rPr lang="es-PE" sz="1800" b="1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𝑶𝑩</m:t>
                        </m:r>
                      </m:e>
                    </m:acc>
                    <m:r>
                      <a:rPr lang="es-PE" sz="1800" b="1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𝑩𝑭</m:t>
                        </m:r>
                      </m:e>
                    </m:acc>
                    <m:r>
                      <a:rPr lang="es-PE" sz="1800" b="1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𝑶𝑩</m:t>
                        </m:r>
                      </m:e>
                    </m:acc>
                    <m:r>
                      <a:rPr lang="es-PE" sz="1800" b="1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PE" sz="1800" b="1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1800" b="1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e>
                          <m:sup>
                            <m:r>
                              <a:rPr lang="es-PE" sz="1800" b="1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</m:acc>
                    <m:r>
                      <a:rPr lang="es-PE" sz="1800" b="1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1800" b="1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s-PE" sz="1800" b="1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s-PE" sz="18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s-PE" sz="1800" b="1" dirty="0">
                  <a:solidFill>
                    <a:srgbClr val="00206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800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x’ + h</a:t>
                </a:r>
              </a:p>
              <a:p>
                <a:pPr algn="ctr"/>
                <a:r>
                  <a:rPr lang="es-PE" b="1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= y’ + k</a:t>
                </a:r>
              </a:p>
              <a:p>
                <a:pPr algn="just"/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son las ecuaciones de transformación del sistema primitivo al nuevo sistema de coordenadas, donde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(x, y) </a:t>
                </a:r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(x’, y’) </a:t>
                </a:r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son las coordenadas del punto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antes y después de la traslación.</a:t>
                </a:r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C952BFE-1F97-B787-3BBE-D6E94914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35" y="3650745"/>
                <a:ext cx="6900066" cy="2311146"/>
              </a:xfrm>
              <a:prstGeom prst="rect">
                <a:avLst/>
              </a:prstGeom>
              <a:blipFill>
                <a:blip r:embed="rId2"/>
                <a:stretch>
                  <a:fillRect l="-617" t="-1309" r="-617"/>
                </a:stretch>
              </a:blipFill>
              <a:ln w="158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1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6</a:t>
            </a:fld>
            <a:endParaRPr lang="pt-BR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47D3756A-C086-20B6-5D18-D8B617A5ED17}"/>
              </a:ext>
            </a:extLst>
          </p:cNvPr>
          <p:cNvSpPr txBox="1"/>
          <p:nvPr/>
        </p:nvSpPr>
        <p:spPr>
          <a:xfrm>
            <a:off x="784527" y="546860"/>
            <a:ext cx="149484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solidFill>
                  <a:srgbClr val="C00000"/>
                </a:solidFill>
              </a:rPr>
              <a:t>Ejemplo</a:t>
            </a:r>
            <a:r>
              <a:rPr lang="es-PE" sz="2400" b="1" dirty="0">
                <a:solidFill>
                  <a:srgbClr val="C0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EE1F291-F654-288E-ACC0-E0B1D6BF0D15}"/>
                  </a:ext>
                </a:extLst>
              </p:cNvPr>
              <p:cNvSpPr txBox="1"/>
              <p:nvPr/>
            </p:nvSpPr>
            <p:spPr>
              <a:xfrm>
                <a:off x="784527" y="1150100"/>
                <a:ext cx="1062294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Transformar la ecuación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+ 16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4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1800" b="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+ 32 = 0</m:t>
                    </m:r>
                  </m:oMath>
                </a14:m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en otra que carezca de términos de primer grado.</a:t>
                </a:r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EE1F291-F654-288E-ACC0-E0B1D6BF0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27" y="1150100"/>
                <a:ext cx="10622946" cy="646331"/>
              </a:xfrm>
              <a:prstGeom prst="rect">
                <a:avLst/>
              </a:prstGeom>
              <a:blipFill>
                <a:blip r:embed="rId2"/>
                <a:stretch>
                  <a:fillRect l="-517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7FFB194C-3FF3-A9DA-2D74-2BDDD4A55642}"/>
              </a:ext>
            </a:extLst>
          </p:cNvPr>
          <p:cNvSpPr txBox="1"/>
          <p:nvPr/>
        </p:nvSpPr>
        <p:spPr>
          <a:xfrm>
            <a:off x="784528" y="1836133"/>
            <a:ext cx="1296064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</a:rPr>
              <a:t>Solución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8CBA4E2-3147-1452-8DD5-68AD88E9E6DF}"/>
                  </a:ext>
                </a:extLst>
              </p:cNvPr>
              <p:cNvSpPr txBox="1"/>
              <p:nvPr/>
            </p:nvSpPr>
            <p:spPr>
              <a:xfrm>
                <a:off x="784527" y="2384314"/>
                <a:ext cx="10622946" cy="4093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Reemplazando en la ecuación los valores de: </a:t>
                </a:r>
                <a14:m>
                  <m:oMath xmlns:m="http://schemas.openxmlformats.org/officeDocument/2006/math"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’ +</m:t>
                    </m:r>
                    <m:r>
                      <a:rPr lang="es-ES" sz="20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s-ES" sz="20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   </m:t>
                    </m:r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’ + </m:t>
                    </m:r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PE" sz="20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s-PE" sz="20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20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s-PE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PE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PE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’ + </m:t>
                      </m:r>
                      <m:r>
                        <a:rPr lang="es-PE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s-PE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PE" sz="2000" b="1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(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ES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PE" sz="2000" b="1" i="1" baseline="300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𝟏𝟔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’ + 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– 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’ + 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+ 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𝟑𝟐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s-PE" sz="2000" b="1" i="1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s-PE" sz="2000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20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  </m:t>
                      </m:r>
                      <m:r>
                        <a:rPr lang="es-PE" sz="2000" b="0" i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000" i="0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PE" sz="2000" i="1" dirty="0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2</m:t>
                      </m:r>
                      <m:r>
                        <a:rPr lang="es-PE" sz="2000" i="1" dirty="0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sz="2000" b="0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’</m:t>
                          </m:r>
                        </m:e>
                        <m:sup>
                          <m:r>
                            <a:rPr lang="es-ES" sz="2000" b="0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 dirty="0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s-ES" sz="2000" b="0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dirty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’</m:t>
                          </m:r>
                        </m:e>
                        <m:sup>
                          <m:r>
                            <a:rPr lang="es-ES" sz="2000" b="0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+ 4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h𝑥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’ +2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PE" sz="2000" i="1" baseline="30000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+ 2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𝑘𝑦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’ + 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PE" sz="2000" i="1" baseline="30000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+ 16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’ +16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– 4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’ – 4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PE" sz="2000" i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+ 32 = 0</m:t>
                      </m:r>
                    </m:oMath>
                  </m:oMathPara>
                </a14:m>
                <a:endParaRPr lang="es-PE" sz="2000" dirty="0">
                  <a:solidFill>
                    <a:srgbClr val="00206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20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r>
                        <a:rPr lang="es-PE" sz="2000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PE" sz="2000" i="1" dirty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sz="200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200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’</m:t>
                          </m:r>
                        </m:e>
                        <m:sup>
                          <m:r>
                            <a:rPr lang="es-E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s-E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’</m:t>
                          </m:r>
                        </m:e>
                        <m:sup>
                          <m:r>
                            <a:rPr lang="es-E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+ 4(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+ 4) 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’ + 2(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– 2) 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’ +2</m:t>
                      </m:r>
                      <m:sSup>
                        <m:sSupPr>
                          <m:ctrlPr>
                            <a:rPr lang="es-E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PE" sz="2000" i="1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+ 16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– 4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PE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+ 32 = 0</m:t>
                      </m:r>
                    </m:oMath>
                  </m:oMathPara>
                </a14:m>
                <a:endParaRPr lang="es-PE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PE" sz="20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2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que no tenga términos lineales: </a:t>
                </a:r>
                <a14:m>
                  <m:oMath xmlns:m="http://schemas.openxmlformats.org/officeDocument/2006/math">
                    <m:r>
                      <a:rPr lang="es-PE" sz="2000" b="0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s-PE" sz="2000" b="0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+ 4 = 0 </m:t>
                    </m:r>
                    <m:r>
                      <a:rPr lang="es-PE" sz="20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20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2000" b="0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PE" sz="2000" b="0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2 = 0  →</m:t>
                    </m:r>
                    <m:r>
                      <a:rPr lang="es-PE" sz="2000" b="0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2000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2000" b="1" i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s-PE" sz="2000" b="1" i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</m:t>
                    </m:r>
                    <m:r>
                      <a:rPr lang="es-PE" sz="2000" b="1" i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s-PE" sz="2000" i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200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200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sz="2000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PE" sz="2000" b="1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s-PE" sz="2000" b="1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sz="2000" b="1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s-PE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20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2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Luego, </a:t>
                </a:r>
                <a14:m>
                  <m:oMath xmlns:m="http://schemas.openxmlformats.org/officeDocument/2006/math"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’ (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’ (− 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 </m:t>
                    </m:r>
                  </m:oMath>
                </a14:m>
                <a:r>
                  <a:rPr lang="es-PE" sz="2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son las coordenadas del nuevo origen.</a:t>
                </a:r>
              </a:p>
              <a:p>
                <a:endParaRPr lang="es-PE" sz="20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20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Finalmente, la ecuación de la curva es: </a:t>
                </a:r>
                <a14:m>
                  <m:oMath xmlns:m="http://schemas.openxmlformats.org/officeDocument/2006/math"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PE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’</m:t>
                    </m:r>
                    <m:r>
                      <a:rPr lang="es-PE" sz="20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20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PE" sz="20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PE" sz="20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’</m:t>
                    </m:r>
                    <m:r>
                      <a:rPr lang="es-PE" sz="2000" b="1" i="1" baseline="30000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PE" sz="20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sz="20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s-PE" sz="20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sz="20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PE" sz="2000" b="1" i="1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PE" sz="2000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8CBA4E2-3147-1452-8DD5-68AD88E9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27" y="2384314"/>
                <a:ext cx="10622946" cy="4093428"/>
              </a:xfrm>
              <a:prstGeom prst="rect">
                <a:avLst/>
              </a:prstGeom>
              <a:blipFill>
                <a:blip r:embed="rId3"/>
                <a:stretch>
                  <a:fillRect l="-631" t="-744" b="-16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1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7</a:t>
            </a:fld>
            <a:endParaRPr lang="pt-BR"/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BFA01CAD-5DA5-C89B-5D05-B0130D66AFA4}"/>
              </a:ext>
            </a:extLst>
          </p:cNvPr>
          <p:cNvSpPr txBox="1"/>
          <p:nvPr/>
        </p:nvSpPr>
        <p:spPr>
          <a:xfrm>
            <a:off x="3588128" y="448124"/>
            <a:ext cx="4398507" cy="4462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Rotación de Ejes Coordenados</a:t>
            </a:r>
            <a:endParaRPr lang="es-PE" sz="2300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DDE5BD0-65FE-4995-B91C-5665D80A8AE3}"/>
                  </a:ext>
                </a:extLst>
              </p:cNvPr>
              <p:cNvSpPr txBox="1"/>
              <p:nvPr/>
            </p:nvSpPr>
            <p:spPr>
              <a:xfrm>
                <a:off x="406978" y="1272619"/>
                <a:ext cx="10190835" cy="92390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Sean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los ejes originales,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Y’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los nuevos ejes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8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el ángulo de rotación de los ejes coordenados. Desde el punto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s-PE" dirty="0">
                    <a:solidFill>
                      <a:schemeClr val="tx1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figura,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trazamos la ordenada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correspondiente al sistema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 Y;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ordenada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A’P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correspondiente al sistema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X’, Y’,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𝑂𝑃</m:t>
                    </m:r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PE" sz="18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s-ES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∡(</m:t>
                    </m:r>
                    <m:r>
                      <a:rPr lang="es-ES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𝑃𝑂</m:t>
                    </m:r>
                    <m:sSup>
                      <m:sSupPr>
                        <m:ctrlPr>
                          <a:rPr lang="es-E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s-ES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s-PE" sz="1800" b="0" i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DDE5BD0-65FE-4995-B91C-5665D80A8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8" y="1272619"/>
                <a:ext cx="10190835" cy="923907"/>
              </a:xfrm>
              <a:prstGeom prst="rect">
                <a:avLst/>
              </a:prstGeom>
              <a:blipFill>
                <a:blip r:embed="rId2"/>
                <a:stretch>
                  <a:fillRect l="-418" t="-2581" r="-418" b="-8387"/>
                </a:stretch>
              </a:blipFill>
              <a:ln w="2222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BEDA0EE-522B-5DFE-400E-D9BB0F5F8FEB}"/>
              </a:ext>
            </a:extLst>
          </p:cNvPr>
          <p:cNvCxnSpPr>
            <a:endCxn id="25" idx="0"/>
          </p:cNvCxnSpPr>
          <p:nvPr/>
        </p:nvCxnSpPr>
        <p:spPr>
          <a:xfrm flipH="1">
            <a:off x="2094687" y="4647156"/>
            <a:ext cx="13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1AAA999-EEA0-C84E-654F-49FB123858CA}"/>
              </a:ext>
            </a:extLst>
          </p:cNvPr>
          <p:cNvCxnSpPr>
            <a:cxnSpLocks/>
          </p:cNvCxnSpPr>
          <p:nvPr/>
        </p:nvCxnSpPr>
        <p:spPr>
          <a:xfrm flipV="1">
            <a:off x="4569736" y="5456235"/>
            <a:ext cx="0" cy="8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15963A04-BB46-4D9E-71A3-5E790403A4B4}"/>
              </a:ext>
            </a:extLst>
          </p:cNvPr>
          <p:cNvGrpSpPr/>
          <p:nvPr/>
        </p:nvGrpSpPr>
        <p:grpSpPr>
          <a:xfrm>
            <a:off x="633767" y="2901121"/>
            <a:ext cx="3722207" cy="2715729"/>
            <a:chOff x="848033" y="2644334"/>
            <a:chExt cx="3722207" cy="2715729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47227442-68A0-5A76-373B-B71EA2A25770}"/>
                </a:ext>
              </a:extLst>
            </p:cNvPr>
            <p:cNvGrpSpPr/>
            <p:nvPr/>
          </p:nvGrpSpPr>
          <p:grpSpPr>
            <a:xfrm>
              <a:off x="848033" y="2644334"/>
              <a:ext cx="3722207" cy="2715729"/>
              <a:chOff x="848033" y="2636693"/>
              <a:chExt cx="3722207" cy="2715729"/>
            </a:xfrm>
          </p:grpSpPr>
          <p:grpSp>
            <p:nvGrpSpPr>
              <p:cNvPr id="38" name="Grupo 37">
                <a:extLst>
                  <a:ext uri="{FF2B5EF4-FFF2-40B4-BE49-F238E27FC236}">
                    <a16:creationId xmlns:a16="http://schemas.microsoft.com/office/drawing/2014/main" id="{24BF7E15-3D55-8294-A917-A6BE8A645E25}"/>
                  </a:ext>
                </a:extLst>
              </p:cNvPr>
              <p:cNvGrpSpPr/>
              <p:nvPr/>
            </p:nvGrpSpPr>
            <p:grpSpPr>
              <a:xfrm>
                <a:off x="848033" y="2636693"/>
                <a:ext cx="3722207" cy="2715729"/>
                <a:chOff x="848033" y="2636693"/>
                <a:chExt cx="3722207" cy="2715729"/>
              </a:xfrm>
            </p:grpSpPr>
            <p:sp>
              <p:nvSpPr>
                <p:cNvPr id="24" name="Arco 23">
                  <a:extLst>
                    <a:ext uri="{FF2B5EF4-FFF2-40B4-BE49-F238E27FC236}">
                      <a16:creationId xmlns:a16="http://schemas.microsoft.com/office/drawing/2014/main" id="{1C3C857E-465D-6D78-B69E-C577CCBEA372}"/>
                    </a:ext>
                  </a:extLst>
                </p:cNvPr>
                <p:cNvSpPr/>
                <p:nvPr/>
              </p:nvSpPr>
              <p:spPr>
                <a:xfrm rot="436502">
                  <a:off x="2086031" y="4735259"/>
                  <a:ext cx="221258" cy="379373"/>
                </a:xfrm>
                <a:prstGeom prst="arc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grpSp>
              <p:nvGrpSpPr>
                <p:cNvPr id="37" name="Grupo 36">
                  <a:extLst>
                    <a:ext uri="{FF2B5EF4-FFF2-40B4-BE49-F238E27FC236}">
                      <a16:creationId xmlns:a16="http://schemas.microsoft.com/office/drawing/2014/main" id="{93B80729-731F-1631-6AA7-0DD68AF0A5ED}"/>
                    </a:ext>
                  </a:extLst>
                </p:cNvPr>
                <p:cNvGrpSpPr/>
                <p:nvPr/>
              </p:nvGrpSpPr>
              <p:grpSpPr>
                <a:xfrm>
                  <a:off x="848033" y="2636693"/>
                  <a:ext cx="3722207" cy="2715729"/>
                  <a:chOff x="2548817" y="2636693"/>
                  <a:chExt cx="3722207" cy="2715729"/>
                </a:xfrm>
              </p:grpSpPr>
              <p:sp>
                <p:nvSpPr>
                  <p:cNvPr id="25" name="Arco 24">
                    <a:extLst>
                      <a:ext uri="{FF2B5EF4-FFF2-40B4-BE49-F238E27FC236}">
                        <a16:creationId xmlns:a16="http://schemas.microsoft.com/office/drawing/2014/main" id="{69F0DFF0-11E4-2C64-8ABA-07D629D9E849}"/>
                      </a:ext>
                    </a:extLst>
                  </p:cNvPr>
                  <p:cNvSpPr/>
                  <p:nvPr/>
                </p:nvSpPr>
                <p:spPr>
                  <a:xfrm>
                    <a:off x="3909097" y="4382728"/>
                    <a:ext cx="201280" cy="502696"/>
                  </a:xfrm>
                  <a:prstGeom prst="arc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 dirty="0"/>
                  </a:p>
                </p:txBody>
              </p:sp>
              <p:grpSp>
                <p:nvGrpSpPr>
                  <p:cNvPr id="36" name="Grupo 35">
                    <a:extLst>
                      <a:ext uri="{FF2B5EF4-FFF2-40B4-BE49-F238E27FC236}">
                        <a16:creationId xmlns:a16="http://schemas.microsoft.com/office/drawing/2014/main" id="{E043953F-5C60-4911-ECBD-ED5632457502}"/>
                      </a:ext>
                    </a:extLst>
                  </p:cNvPr>
                  <p:cNvGrpSpPr/>
                  <p:nvPr/>
                </p:nvGrpSpPr>
                <p:grpSpPr>
                  <a:xfrm>
                    <a:off x="2548817" y="2636693"/>
                    <a:ext cx="3722207" cy="2715729"/>
                    <a:chOff x="2548817" y="2636693"/>
                    <a:chExt cx="3722207" cy="2715729"/>
                  </a:xfrm>
                </p:grpSpPr>
                <p:sp>
                  <p:nvSpPr>
                    <p:cNvPr id="23" name="CuadroTexto 22">
                      <a:extLst>
                        <a:ext uri="{FF2B5EF4-FFF2-40B4-BE49-F238E27FC236}">
                          <a16:creationId xmlns:a16="http://schemas.microsoft.com/office/drawing/2014/main" id="{D94ABA02-D540-F3AF-CEE6-88F4CC7BAB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67304" y="3598606"/>
                      <a:ext cx="210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P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</a:t>
                      </a:r>
                    </a:p>
                  </p:txBody>
                </p:sp>
                <p:grpSp>
                  <p:nvGrpSpPr>
                    <p:cNvPr id="35" name="Grupo 34">
                      <a:extLst>
                        <a:ext uri="{FF2B5EF4-FFF2-40B4-BE49-F238E27FC236}">
                          <a16:creationId xmlns:a16="http://schemas.microsoft.com/office/drawing/2014/main" id="{57FA966D-09DE-161B-82BE-5193CF2B86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8817" y="2636693"/>
                      <a:ext cx="3722207" cy="2715729"/>
                      <a:chOff x="2548817" y="2636693"/>
                      <a:chExt cx="3722207" cy="2715729"/>
                    </a:xfrm>
                  </p:grpSpPr>
                  <p:cxnSp>
                    <p:nvCxnSpPr>
                      <p:cNvPr id="6" name="Conector recto de flecha 5">
                        <a:extLst>
                          <a:ext uri="{FF2B5EF4-FFF2-40B4-BE49-F238E27FC236}">
                            <a16:creationId xmlns:a16="http://schemas.microsoft.com/office/drawing/2014/main" id="{40267352-2E50-4710-F2F8-5070EF36A1C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514987" y="2876260"/>
                        <a:ext cx="0" cy="240764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002060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" name="Conector recto de flecha 6">
                        <a:extLst>
                          <a:ext uri="{FF2B5EF4-FFF2-40B4-BE49-F238E27FC236}">
                            <a16:creationId xmlns:a16="http://schemas.microsoft.com/office/drawing/2014/main" id="{E1A1C53D-D76A-474F-A54A-58D3A0C6EC2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67699" y="4941103"/>
                        <a:ext cx="3489821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002060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Conector recto 9">
                        <a:extLst>
                          <a:ext uri="{FF2B5EF4-FFF2-40B4-BE49-F238E27FC236}">
                            <a16:creationId xmlns:a16="http://schemas.microsoft.com/office/drawing/2014/main" id="{50CA5FFD-2F45-DF88-BDD8-8498AE4736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514987" y="3137470"/>
                        <a:ext cx="1585520" cy="1803634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rgbClr val="00B05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Conector recto 10">
                        <a:extLst>
                          <a:ext uri="{FF2B5EF4-FFF2-40B4-BE49-F238E27FC236}">
                            <a16:creationId xmlns:a16="http://schemas.microsoft.com/office/drawing/2014/main" id="{53D22625-D818-AFA2-3FF9-4A0E11F9FCB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100507" y="3145859"/>
                        <a:ext cx="0" cy="1795244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rgbClr val="00B05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Conector recto 11">
                        <a:extLst>
                          <a:ext uri="{FF2B5EF4-FFF2-40B4-BE49-F238E27FC236}">
                            <a16:creationId xmlns:a16="http://schemas.microsoft.com/office/drawing/2014/main" id="{DBA07102-4782-D617-F35F-27EA7B41895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100507" y="3137470"/>
                        <a:ext cx="402671" cy="796954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rgbClr val="00B05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" name="CuadroTexto 12">
                        <a:extLst>
                          <a:ext uri="{FF2B5EF4-FFF2-40B4-BE49-F238E27FC236}">
                            <a16:creationId xmlns:a16="http://schemas.microsoft.com/office/drawing/2014/main" id="{2C9C77EF-814A-6476-FBE6-0D4FA1A988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3550" y="4949850"/>
                        <a:ext cx="2684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PE" dirty="0"/>
                          <a:t>X</a:t>
                        </a:r>
                      </a:p>
                    </p:txBody>
                  </p:sp>
                  <p:sp>
                    <p:nvSpPr>
                      <p:cNvPr id="14" name="CuadroTexto 13">
                        <a:extLst>
                          <a:ext uri="{FF2B5EF4-FFF2-40B4-BE49-F238E27FC236}">
                            <a16:creationId xmlns:a16="http://schemas.microsoft.com/office/drawing/2014/main" id="{3B01DE5D-5739-E8BA-3FF0-EAD97A0692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1376" y="2636693"/>
                        <a:ext cx="2684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PE" dirty="0"/>
                          <a:t>Y</a:t>
                        </a:r>
                      </a:p>
                    </p:txBody>
                  </p:sp>
                  <p:sp>
                    <p:nvSpPr>
                      <p:cNvPr id="15" name="CuadroTexto 14">
                        <a:extLst>
                          <a:ext uri="{FF2B5EF4-FFF2-40B4-BE49-F238E27FC236}">
                            <a16:creationId xmlns:a16="http://schemas.microsoft.com/office/drawing/2014/main" id="{0B4F9ADD-5768-9BEC-4C7C-D553C2E572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48817" y="2969163"/>
                        <a:ext cx="40686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PE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Y’</a:t>
                        </a:r>
                      </a:p>
                    </p:txBody>
                  </p:sp>
                  <p:sp>
                    <p:nvSpPr>
                      <p:cNvPr id="16" name="CuadroTexto 15">
                        <a:extLst>
                          <a:ext uri="{FF2B5EF4-FFF2-40B4-BE49-F238E27FC236}">
                            <a16:creationId xmlns:a16="http://schemas.microsoft.com/office/drawing/2014/main" id="{41FD60BF-6AC5-3B47-7F5B-D323094D80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82317" y="3453022"/>
                        <a:ext cx="4887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PE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X’</a:t>
                        </a:r>
                      </a:p>
                    </p:txBody>
                  </p:sp>
                  <p:sp>
                    <p:nvSpPr>
                      <p:cNvPr id="17" name="CuadroTexto 16">
                        <a:extLst>
                          <a:ext uri="{FF2B5EF4-FFF2-40B4-BE49-F238E27FC236}">
                            <a16:creationId xmlns:a16="http://schemas.microsoft.com/office/drawing/2014/main" id="{398D9289-7475-9351-2AAB-629920B404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49707" y="2762315"/>
                        <a:ext cx="832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PE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P(x,y)</a:t>
                        </a: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8" name="CuadroTexto 17">
                            <a:extLst>
                              <a:ext uri="{FF2B5EF4-FFF2-40B4-BE49-F238E27FC236}">
                                <a16:creationId xmlns:a16="http://schemas.microsoft.com/office/drawing/2014/main" id="{B46EC3AD-E5C8-7BFF-FDE5-46C3EF221F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73866" y="4193496"/>
                            <a:ext cx="382785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s-PE" sz="1600" i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</m:oMath>
                              </m:oMathPara>
                            </a14:m>
                            <a:endParaRPr lang="es-PE" sz="16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8" name="CuadroTexto 17">
                            <a:extLst>
                              <a:ext uri="{FF2B5EF4-FFF2-40B4-BE49-F238E27FC236}">
                                <a16:creationId xmlns:a16="http://schemas.microsoft.com/office/drawing/2014/main" id="{B46EC3AD-E5C8-7BFF-FDE5-46C3EF221F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73866" y="4193496"/>
                            <a:ext cx="382785" cy="33855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12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E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" name="CuadroTexto 18">
                            <a:extLst>
                              <a:ext uri="{FF2B5EF4-FFF2-40B4-BE49-F238E27FC236}">
                                <a16:creationId xmlns:a16="http://schemas.microsoft.com/office/drawing/2014/main" id="{362D7A27-999E-4F16-DABD-F1E02E7E87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87092" y="4622505"/>
                            <a:ext cx="26844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s-PE" sz="1600" i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oMath>
                              </m:oMathPara>
                            </a14:m>
                            <a:endParaRPr lang="es-PE" sz="1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" name="CuadroTexto 18">
                            <a:extLst>
                              <a:ext uri="{FF2B5EF4-FFF2-40B4-BE49-F238E27FC236}">
                                <a16:creationId xmlns:a16="http://schemas.microsoft.com/office/drawing/2014/main" id="{362D7A27-999E-4F16-DABD-F1E02E7E877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87092" y="4622505"/>
                            <a:ext cx="268446" cy="33855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r="-227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P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0" name="CuadroTexto 19">
                        <a:extLst>
                          <a:ext uri="{FF2B5EF4-FFF2-40B4-BE49-F238E27FC236}">
                            <a16:creationId xmlns:a16="http://schemas.microsoft.com/office/drawing/2014/main" id="{DBE20D8E-3B5B-9C58-6C36-43288B1355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7535" y="4914568"/>
                        <a:ext cx="2684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PE" dirty="0"/>
                          <a:t>O</a:t>
                        </a:r>
                      </a:p>
                    </p:txBody>
                  </p:sp>
                  <p:sp>
                    <p:nvSpPr>
                      <p:cNvPr id="21" name="CuadroTexto 20">
                        <a:extLst>
                          <a:ext uri="{FF2B5EF4-FFF2-40B4-BE49-F238E27FC236}">
                            <a16:creationId xmlns:a16="http://schemas.microsoft.com/office/drawing/2014/main" id="{98F39A52-AA1C-D09B-37CE-838AB2E38D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99303" y="4983090"/>
                        <a:ext cx="2684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PE" dirty="0"/>
                          <a:t>A</a:t>
                        </a:r>
                      </a:p>
                    </p:txBody>
                  </p:sp>
                  <p:sp>
                    <p:nvSpPr>
                      <p:cNvPr id="22" name="CuadroTexto 21">
                        <a:extLst>
                          <a:ext uri="{FF2B5EF4-FFF2-40B4-BE49-F238E27FC236}">
                            <a16:creationId xmlns:a16="http://schemas.microsoft.com/office/drawing/2014/main" id="{C42FFCBF-85DB-46EB-6602-7BE0590882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0270" y="3921985"/>
                        <a:ext cx="38493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PE" dirty="0"/>
                          <a:t>A’</a:t>
                        </a:r>
                      </a:p>
                    </p:txBody>
                  </p:sp>
                  <p:cxnSp>
                    <p:nvCxnSpPr>
                      <p:cNvPr id="28" name="Conector recto 27">
                        <a:extLst>
                          <a:ext uri="{FF2B5EF4-FFF2-40B4-BE49-F238E27FC236}">
                            <a16:creationId xmlns:a16="http://schemas.microsoft.com/office/drawing/2014/main" id="{1FC4CF22-67D9-1DAD-1726-4AB9AE2179A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009737" y="4382728"/>
                        <a:ext cx="0" cy="11375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Conector recto 29">
                        <a:extLst>
                          <a:ext uri="{FF2B5EF4-FFF2-40B4-BE49-F238E27FC236}">
                            <a16:creationId xmlns:a16="http://schemas.microsoft.com/office/drawing/2014/main" id="{4221154E-8585-4B3F-C42A-68F39AE0E1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37347" y="4737376"/>
                        <a:ext cx="0" cy="6835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1" name="Conector recto 30">
                  <a:extLst>
                    <a:ext uri="{FF2B5EF4-FFF2-40B4-BE49-F238E27FC236}">
                      <a16:creationId xmlns:a16="http://schemas.microsoft.com/office/drawing/2014/main" id="{9013046C-D312-0631-EF58-DD6E0AFF48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1535" y="4733566"/>
                  <a:ext cx="667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Conector recto de flecha 39">
                <a:extLst>
                  <a:ext uri="{FF2B5EF4-FFF2-40B4-BE49-F238E27FC236}">
                    <a16:creationId xmlns:a16="http://schemas.microsoft.com/office/drawing/2014/main" id="{3637D057-BB8F-560B-2959-78908115BC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0485" y="3756428"/>
                <a:ext cx="2796186" cy="1424761"/>
              </a:xfrm>
              <a:prstGeom prst="straightConnector1">
                <a:avLst/>
              </a:prstGeom>
              <a:ln w="31750" cmpd="sng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0E5742CC-4A56-76FA-5FF3-6288481C0C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003" y="3296015"/>
                <a:ext cx="1090435" cy="1987885"/>
              </a:xfrm>
              <a:prstGeom prst="straightConnector1">
                <a:avLst/>
              </a:prstGeom>
              <a:ln w="34925" cmpd="sng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Diagrama de flujo: conector 50">
              <a:extLst>
                <a:ext uri="{FF2B5EF4-FFF2-40B4-BE49-F238E27FC236}">
                  <a16:creationId xmlns:a16="http://schemas.microsoft.com/office/drawing/2014/main" id="{686071D9-4A26-F9EF-0B99-47D39B7075E0}"/>
                </a:ext>
              </a:extLst>
            </p:cNvPr>
            <p:cNvSpPr/>
            <p:nvPr/>
          </p:nvSpPr>
          <p:spPr>
            <a:xfrm>
              <a:off x="3341526" y="3121001"/>
              <a:ext cx="91216" cy="91216"/>
            </a:xfrm>
            <a:prstGeom prst="flowChartConnector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8F32787D-88A8-4BE9-97EC-6DFFCD87CF67}"/>
                  </a:ext>
                </a:extLst>
              </p:cNvPr>
              <p:cNvSpPr txBox="1"/>
              <p:nvPr/>
            </p:nvSpPr>
            <p:spPr>
              <a:xfrm>
                <a:off x="5068009" y="2944811"/>
                <a:ext cx="5536038" cy="2823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 trigonometría se tiene: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800" b="0" i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PE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𝑂𝐴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i="1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sz="18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r cos(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s-PE" sz="18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ctr"/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sz="18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r.cos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18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s-PE" sz="18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r.sen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PE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𝑠𝑒𝑛</m:t>
                    </m:r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              (1)</a:t>
                </a:r>
                <a:endParaRPr lang="es-PE" sz="1800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Además,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sSup>
                          <m:sSupPr>
                            <m:ctrlPr>
                              <a:rPr lang="es-ES" sz="18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sz="18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8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PE" sz="18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s-PE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18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r cos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(2) </a:t>
                </a:r>
              </a:p>
              <a:p>
                <a:r>
                  <a:rPr lang="es-PE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sz="18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sz="18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8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num>
                      <m:den>
                        <m:r>
                          <a:rPr lang="es-E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E" sz="1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PE" sz="1800" b="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s-PE" sz="18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s-PE" sz="18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18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r sen</a:t>
                </a:r>
                <a14:m>
                  <m:oMath xmlns:m="http://schemas.openxmlformats.org/officeDocument/2006/math">
                    <m:r>
                      <a:rPr lang="es-PE" sz="1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(</a:t>
                </a:r>
                <a:r>
                  <a:rPr lang="es-PE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s-PE" sz="18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relación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(2) y (3) en (1), se tiene   </a:t>
                </a:r>
              </a:p>
              <a:p>
                <a:r>
                  <a:rPr lang="es-PE" i="1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s-PE" sz="24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24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s-PE" sz="24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24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24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sen</a:t>
                </a:r>
                <a14:m>
                  <m:oMath xmlns:m="http://schemas.openxmlformats.org/officeDocument/2006/math">
                    <m:r>
                      <a:rPr lang="es-PE" sz="24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2400" i="1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8F32787D-88A8-4BE9-97EC-6DFFCD87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009" y="2944811"/>
                <a:ext cx="5536038" cy="2823465"/>
              </a:xfrm>
              <a:prstGeom prst="rect">
                <a:avLst/>
              </a:prstGeom>
              <a:blipFill>
                <a:blip r:embed="rId5"/>
                <a:stretch>
                  <a:fillRect l="-880" b="-41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B90D53D-C6D6-EE9A-4D53-881CDC40720D}"/>
                  </a:ext>
                </a:extLst>
              </p:cNvPr>
              <p:cNvSpPr txBox="1"/>
              <p:nvPr/>
            </p:nvSpPr>
            <p:spPr>
              <a:xfrm>
                <a:off x="1736034" y="987248"/>
                <a:ext cx="77952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PE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PE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PE" sz="2400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PE" sz="24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= r 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</m:oMath>
                </a14:m>
                <a:r>
                  <a:rPr lang="es-PE" sz="24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14:m>
                  <m:oMath xmlns:m="http://schemas.openxmlformats.org/officeDocument/2006/math">
                    <m:r>
                      <a:rPr lang="es-PE" sz="24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es-PE" sz="24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r sen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s-PE" sz="24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𝒄𝒐𝒔</m:t>
                    </m:r>
                    <m:r>
                      <a:rPr lang="es-PE" sz="24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es-PE" sz="24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PE" sz="24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sen</a:t>
                </a:r>
                <a14:m>
                  <m:oMath xmlns:m="http://schemas.openxmlformats.org/officeDocument/2006/math">
                    <m:r>
                      <a:rPr lang="es-PE" sz="24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es-PE" sz="24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24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s-PE" sz="24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endParaRPr lang="es-PE" sz="2400" b="1" i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B90D53D-C6D6-EE9A-4D53-881CDC407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034" y="987248"/>
                <a:ext cx="7795287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738950E-B616-5470-484C-47F950A892B3}"/>
                  </a:ext>
                </a:extLst>
              </p:cNvPr>
              <p:cNvSpPr txBox="1"/>
              <p:nvPr/>
            </p:nvSpPr>
            <p:spPr>
              <a:xfrm>
                <a:off x="935074" y="3495585"/>
                <a:ext cx="10560392" cy="270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son las ecuaciones de transformación del sistema original al nuevo sistema de coordenadas, donde </a:t>
                </a:r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(x, y)</a:t>
                </a:r>
                <a:r>
                  <a:rPr lang="es-PE" sz="24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PE" sz="2400" dirty="0">
                    <a:solidFill>
                      <a:srgbClr val="C0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s-E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s-PE" sz="24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son las coordenadas del punto </a:t>
                </a:r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PE" sz="24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antes y después de la rotación, y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s-PE" sz="2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PE" sz="2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s-PE" sz="2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24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s-PE" sz="24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s-PE" sz="24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24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aplicación de la rotación de los ejes es la eliminación del término </a:t>
                </a:r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“xy”</a:t>
                </a:r>
                <a:r>
                  <a:rPr lang="es-PE" sz="24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las </a:t>
                </a:r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ecuaciones de segundo grado</a:t>
                </a:r>
                <a:r>
                  <a:rPr lang="es-PE" sz="24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PE" sz="2400" dirty="0">
                  <a:solidFill>
                    <a:schemeClr val="accent3">
                      <a:lumMod val="50000"/>
                    </a:schemeClr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738950E-B616-5470-484C-47F950A8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74" y="3495585"/>
                <a:ext cx="10560392" cy="2705934"/>
              </a:xfrm>
              <a:prstGeom prst="rect">
                <a:avLst/>
              </a:prstGeom>
              <a:blipFill>
                <a:blip r:embed="rId3"/>
                <a:stretch>
                  <a:fillRect l="-866" t="-18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A850ED-C91A-436B-99CA-43614FF31C20}"/>
                  </a:ext>
                </a:extLst>
              </p:cNvPr>
              <p:cNvSpPr txBox="1"/>
              <p:nvPr/>
            </p:nvSpPr>
            <p:spPr>
              <a:xfrm>
                <a:off x="3299792" y="2015991"/>
                <a:ext cx="3882887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2400" b="1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s-PE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PE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s-PE" sz="2400" b="1" i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es-PE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24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sen</a:t>
                </a:r>
                <a14:m>
                  <m:oMath xmlns:m="http://schemas.openxmlformats.org/officeDocument/2006/math">
                    <m:r>
                      <a:rPr lang="es-PE" sz="2400" b="1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endParaRPr lang="es-PE" sz="2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PE" sz="2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s-PE" sz="2400" b="1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s-PE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PE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sen</a:t>
                </a:r>
                <a14:m>
                  <m:oMath xmlns:m="http://schemas.openxmlformats.org/officeDocument/2006/math">
                    <m:r>
                      <a:rPr lang="es-PE" sz="2400" b="1" i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es-PE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24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s-PE" sz="2400" b="1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endParaRPr lang="es-PE" sz="2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A850ED-C91A-436B-99CA-43614FF3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92" y="2015991"/>
                <a:ext cx="3882887" cy="1200329"/>
              </a:xfrm>
              <a:prstGeom prst="rect">
                <a:avLst/>
              </a:prstGeom>
              <a:blipFill>
                <a:blip r:embed="rId4"/>
                <a:stretch>
                  <a:fillRect t="-3518" b="-10050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743AA5B-AB31-4C82-9C99-D8DFE67F24B8}"/>
                  </a:ext>
                </a:extLst>
              </p:cNvPr>
              <p:cNvSpPr txBox="1"/>
              <p:nvPr/>
            </p:nvSpPr>
            <p:spPr>
              <a:xfrm>
                <a:off x="1059263" y="506775"/>
                <a:ext cx="5394545" cy="616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24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Análogamente,   </a:t>
                </a:r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400" b="0" i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s-PE" sz="24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sz="24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𝐴𝑃</m:t>
                        </m:r>
                      </m:num>
                      <m:den>
                        <m:r>
                          <a:rPr lang="es-PE" sz="24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s-PE" sz="24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PE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24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s-PE" sz="2400" b="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s-PE" sz="24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s-PE" sz="2400" dirty="0"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743AA5B-AB31-4C82-9C99-D8DFE67F2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63" y="506775"/>
                <a:ext cx="5394545" cy="616707"/>
              </a:xfrm>
              <a:prstGeom prst="rect">
                <a:avLst/>
              </a:prstGeom>
              <a:blipFill>
                <a:blip r:embed="rId5"/>
                <a:stretch>
                  <a:fillRect l="-1808" b="-79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5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13/07/2023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9</a:t>
            </a:fld>
            <a:endParaRPr lang="pt-BR"/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CB7AC098-89CC-E34E-46E1-2518BCBF55E8}"/>
              </a:ext>
            </a:extLst>
          </p:cNvPr>
          <p:cNvSpPr txBox="1"/>
          <p:nvPr/>
        </p:nvSpPr>
        <p:spPr>
          <a:xfrm>
            <a:off x="1242423" y="469431"/>
            <a:ext cx="1924848" cy="4462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>
                <a:solidFill>
                  <a:srgbClr val="C00000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Observación</a:t>
            </a:r>
            <a:endParaRPr lang="es-PE" sz="2300" dirty="0">
              <a:solidFill>
                <a:srgbClr val="C00000"/>
              </a:solidFill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5850B-F841-7986-1FA7-20F2462E99C0}"/>
              </a:ext>
            </a:extLst>
          </p:cNvPr>
          <p:cNvSpPr txBox="1"/>
          <p:nvPr/>
        </p:nvSpPr>
        <p:spPr>
          <a:xfrm>
            <a:off x="3770376" y="1250287"/>
            <a:ext cx="46512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C00000"/>
                </a:solidFill>
                <a:latin typeface="Euphemia" panose="020B0503040102020104" pitchFamily="34" charset="0"/>
              </a:rPr>
              <a:t>¿CUÁL ES EL ÁNGULO DE ROTACIÓN?</a:t>
            </a:r>
            <a:endParaRPr lang="es-PE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FDB013C-94AA-6E8A-3542-6764A315D641}"/>
                  </a:ext>
                </a:extLst>
              </p:cNvPr>
              <p:cNvSpPr txBox="1"/>
              <p:nvPr/>
            </p:nvSpPr>
            <p:spPr>
              <a:xfrm>
                <a:off x="1242422" y="1899979"/>
                <a:ext cx="9108825" cy="4086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Ecuación general de segundo grado:</a:t>
                </a:r>
              </a:p>
              <a:p>
                <a:endParaRPr lang="es-PE" sz="18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s-PE" sz="1800" b="1" i="1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B xy + Cy</a:t>
                </a:r>
                <a:r>
                  <a:rPr lang="es-PE" sz="1800" b="1" i="1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D x + E y + F = 0</a:t>
                </a:r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ctr"/>
                <a:endParaRPr lang="es-PE" sz="18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donde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se transforma en otra de la forma:</a:t>
                </a:r>
              </a:p>
              <a:p>
                <a:endParaRPr lang="es-PE" sz="18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sz="1800" b="1" dirty="0">
                    <a:solidFill>
                      <a:srgbClr val="FF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A’x’</a:t>
                </a:r>
                <a:r>
                  <a:rPr lang="es-PE" sz="1800" b="1" i="1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18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C’y’</a:t>
                </a:r>
                <a:r>
                  <a:rPr lang="es-PE" sz="1800" b="1" i="1" baseline="300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PE" sz="1800" b="1" i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D’ x’ + E’ y’ + F’ = 0, </a:t>
                </a:r>
              </a:p>
              <a:p>
                <a:pPr algn="ctr"/>
                <a:endParaRPr lang="es-PE" sz="18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 términos en </a:t>
                </a:r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 y’,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haciendo girar los ejes coordenados un ángulo positivo agudo</a:t>
                </a:r>
                <a14:m>
                  <m:oMath xmlns:m="http://schemas.openxmlformats.org/officeDocument/2006/math">
                    <m:r>
                      <a:rPr lang="es-PE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8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s-PE" sz="1800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tal que:</a:t>
                </a:r>
              </a:p>
              <a:p>
                <a:pPr algn="ctr"/>
                <a:r>
                  <a:rPr lang="es-PE" sz="1800" b="1" dirty="0">
                    <a:solidFill>
                      <a:srgbClr val="FF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tan2</a:t>
                </a:r>
                <a14:m>
                  <m:oMath xmlns:m="http://schemas.openxmlformats.org/officeDocument/2006/math">
                    <m:r>
                      <a:rPr lang="es-PE" sz="1800" b="1" i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18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num>
                      <m:den>
                        <m:r>
                          <a:rPr lang="es-PE" sz="18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s-PE" sz="18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sz="18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den>
                    </m:f>
                    <m:r>
                      <a:rPr lang="es-PE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s-PE" sz="1800" b="1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</a:t>
                </a:r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s-PE" sz="18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:r>
                  <a:rPr lang="es-PE" sz="1800" b="1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  <a:p>
                <a:pPr algn="ctr"/>
                <a:endParaRPr lang="es-PE" sz="18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PE" b="1" dirty="0">
                    <a:solidFill>
                      <a:srgbClr val="FF0000"/>
                    </a:solidFill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1800" b="1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45°, </a:t>
                </a:r>
                <a:r>
                  <a:rPr lang="es-PE" sz="1800" b="1" dirty="0">
                    <a:solidFill>
                      <a:srgbClr val="00206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es-PE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b="1" dirty="0">
                    <a:solidFill>
                      <a:srgbClr val="C00000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A= C.</a:t>
                </a:r>
                <a:endParaRPr lang="es-PE" sz="1800" b="1" dirty="0">
                  <a:solidFill>
                    <a:srgbClr val="C00000"/>
                  </a:solidFill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s-PE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FDB013C-94AA-6E8A-3542-6764A315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22" y="1899979"/>
                <a:ext cx="9108825" cy="4086953"/>
              </a:xfrm>
              <a:prstGeom prst="rect">
                <a:avLst/>
              </a:prstGeom>
              <a:blipFill>
                <a:blip r:embed="rId2"/>
                <a:stretch>
                  <a:fillRect l="-535" t="-7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7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se_unac1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ose_unac1" id="{59B79E81-3D33-B64C-B9B0-2485E2D2CC8F}" vid="{AA3F0D85-5A37-9249-B738-E615865643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Jose_unac1</Template>
  <TotalTime>927</TotalTime>
  <Words>3858</Words>
  <Application>Microsoft Office PowerPoint</Application>
  <PresentationFormat>Panorámica</PresentationFormat>
  <Paragraphs>378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0" baseType="lpstr">
      <vt:lpstr>Arial</vt:lpstr>
      <vt:lpstr>Calibri</vt:lpstr>
      <vt:lpstr>Cambria Math</vt:lpstr>
      <vt:lpstr>Century Schoolbook</vt:lpstr>
      <vt:lpstr>Euphemia</vt:lpstr>
      <vt:lpstr>GothamRounded-Book</vt:lpstr>
      <vt:lpstr>News Gothic MT</vt:lpstr>
      <vt:lpstr>Times New Roman</vt:lpstr>
      <vt:lpstr>Wingdings</vt:lpstr>
      <vt:lpstr>Wingdings 2</vt:lpstr>
      <vt:lpstr>Jose_unac1</vt:lpstr>
      <vt:lpstr>Presentación de PowerPoint</vt:lpstr>
      <vt:lpstr>Presentación de PowerPoint</vt:lpstr>
      <vt:lpstr>Presentación de PowerPoint</vt:lpstr>
      <vt:lpstr> TRANSFORMACIONES DE COORDENADAS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LA CIRCUNFERENCIA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LA CIRCUNFERENCIA CONDICIÓN DE TANGENCIA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Eduardo Huerto Caqui</cp:lastModifiedBy>
  <cp:revision>31</cp:revision>
  <dcterms:created xsi:type="dcterms:W3CDTF">2022-05-06T18:33:14Z</dcterms:created>
  <dcterms:modified xsi:type="dcterms:W3CDTF">2023-07-13T21:00:14Z</dcterms:modified>
</cp:coreProperties>
</file>