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tmp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sldIdLst>
    <p:sldId id="266" r:id="rId2"/>
    <p:sldId id="258" r:id="rId3"/>
    <p:sldId id="259" r:id="rId4"/>
    <p:sldId id="270" r:id="rId5"/>
    <p:sldId id="286" r:id="rId6"/>
    <p:sldId id="287" r:id="rId7"/>
    <p:sldId id="274" r:id="rId8"/>
    <p:sldId id="273" r:id="rId9"/>
    <p:sldId id="271" r:id="rId10"/>
    <p:sldId id="288" r:id="rId11"/>
    <p:sldId id="289" r:id="rId12"/>
    <p:sldId id="292" r:id="rId13"/>
    <p:sldId id="275" r:id="rId14"/>
    <p:sldId id="291" r:id="rId15"/>
    <p:sldId id="261" r:id="rId16"/>
    <p:sldId id="285" r:id="rId17"/>
    <p:sldId id="293" r:id="rId18"/>
    <p:sldId id="294" r:id="rId19"/>
    <p:sldId id="260" r:id="rId20"/>
    <p:sldId id="277" r:id="rId21"/>
    <p:sldId id="279" r:id="rId22"/>
    <p:sldId id="280" r:id="rId23"/>
    <p:sldId id="263" r:id="rId24"/>
    <p:sldId id="265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779" autoAdjust="0"/>
    <p:restoredTop sz="96327"/>
  </p:normalViewPr>
  <p:slideViewPr>
    <p:cSldViewPr snapToGrid="0" snapToObjects="1">
      <p:cViewPr varScale="1">
        <p:scale>
          <a:sx n="68" d="100"/>
          <a:sy n="68" d="100"/>
        </p:scale>
        <p:origin x="2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4" Type="http://schemas.openxmlformats.org/officeDocument/2006/relationships/image" Target="../media/image3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085AC-6363-EE46-BC8E-D9B8729680BF}" type="datetimeFigureOut">
              <a:rPr lang="pt-BR" smtClean="0"/>
              <a:t>28/04/2023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48F43B-EA4A-1648-BB85-24413844CD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536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70888" y="1295401"/>
            <a:ext cx="8650224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3895" y="1524000"/>
            <a:ext cx="8664211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3895" y="3299013"/>
            <a:ext cx="8664212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C088-B93E-3545-95B7-6D5233C9FBA3}" type="datetime1">
              <a:rPr lang="pt-BR" smtClean="0"/>
              <a:t>28/04/2023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0000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198" y="611872"/>
            <a:ext cx="5439393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1198" y="1787856"/>
            <a:ext cx="5439393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62B-F971-8C42-B4DE-B2F128BECFFF}" type="datetime1">
              <a:rPr lang="pt-BR" smtClean="0"/>
              <a:t>28/04/2023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6787489" y="359393"/>
            <a:ext cx="48768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32141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8F266-7222-3A4C-9E9A-DD0FEFDF8A90}" type="datetime1">
              <a:rPr lang="pt-BR" smtClean="0"/>
              <a:t>28/04/2023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559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6389" y="368301"/>
            <a:ext cx="2032000" cy="55753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2365" y="368301"/>
            <a:ext cx="8919635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9E131-BCFE-F247-A707-E3040978A8D4}" type="datetime1">
              <a:rPr lang="pt-BR" smtClean="0"/>
              <a:t>28/04/2023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72174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ulo y un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1369483" y="44624"/>
            <a:ext cx="10871200" cy="576064"/>
          </a:xfrm>
        </p:spPr>
        <p:txBody>
          <a:bodyPr/>
          <a:lstStyle>
            <a:lvl1pPr>
              <a:defRPr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s-ES" dirty="0"/>
              <a:t>Ingrese tema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-103712" y="6472347"/>
            <a:ext cx="1687211" cy="476250"/>
          </a:xfrm>
        </p:spPr>
        <p:txBody>
          <a:bodyPr/>
          <a:lstStyle/>
          <a:p>
            <a:fld id="{4C089DBC-9837-F648-985E-FA824236FA04}" type="datetime1">
              <a:rPr lang="pt-BR" smtClean="0"/>
              <a:t>28/04/2023</a:t>
            </a:fld>
            <a:endParaRPr lang="pt-B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65600" y="6497606"/>
            <a:ext cx="3860800" cy="47625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1100459" y="6491127"/>
            <a:ext cx="1091637" cy="476250"/>
          </a:xfrm>
        </p:spPr>
        <p:txBody>
          <a:bodyPr/>
          <a:lstStyle/>
          <a:p>
            <a:fld id="{61164B59-82C0-5740-8D93-9D5F79A1BA58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1295400" y="1052513"/>
            <a:ext cx="10657251" cy="2016447"/>
          </a:xfrm>
          <a:noFill/>
          <a:ln>
            <a:noFill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s-ES" sz="2300" dirty="0" smtClean="0">
                <a:solidFill>
                  <a:srgbClr val="31678F"/>
                </a:solidFill>
              </a:defRPr>
            </a:lvl1pPr>
          </a:lstStyle>
          <a:p>
            <a:pPr marL="0" lvl="0" indent="0">
              <a:buFont typeface="+mj-lt"/>
              <a:buNone/>
            </a:pPr>
            <a:r>
              <a:rPr lang="es-ES" dirty="0"/>
              <a:t>Ingrese texto</a:t>
            </a:r>
          </a:p>
        </p:txBody>
      </p:sp>
    </p:spTree>
    <p:extLst>
      <p:ext uri="{BB962C8B-B14F-4D97-AF65-F5344CB8AC3E}">
        <p14:creationId xmlns:p14="http://schemas.microsoft.com/office/powerpoint/2010/main" val="3695659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jem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1369483" y="76930"/>
            <a:ext cx="10871200" cy="518120"/>
          </a:xfrm>
          <a:noFill/>
          <a:ln>
            <a:noFill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s-ES" sz="3000" b="1" kern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pPr lvl="0"/>
            <a:r>
              <a:rPr lang="es-ES" dirty="0"/>
              <a:t>Ingrese tema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-103712" y="6472244"/>
            <a:ext cx="1687211" cy="476250"/>
          </a:xfrm>
        </p:spPr>
        <p:txBody>
          <a:bodyPr/>
          <a:lstStyle/>
          <a:p>
            <a:fld id="{6866E98F-ED3B-A94B-9288-653717BC03D6}" type="datetime1">
              <a:rPr lang="pt-BR" smtClean="0"/>
              <a:t>28/04/2023</a:t>
            </a:fld>
            <a:endParaRPr lang="pt-B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65600" y="6475108"/>
            <a:ext cx="3860800" cy="47625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1100459" y="6477960"/>
            <a:ext cx="1091637" cy="476250"/>
          </a:xfrm>
        </p:spPr>
        <p:txBody>
          <a:bodyPr/>
          <a:lstStyle/>
          <a:p>
            <a:fld id="{61164B59-82C0-5740-8D93-9D5F79A1BA58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7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3215680" y="548680"/>
            <a:ext cx="1248139" cy="575594"/>
          </a:xfrm>
        </p:spPr>
        <p:txBody>
          <a:bodyPr/>
          <a:lstStyle>
            <a:lvl1pPr marL="0" indent="0">
              <a:buNone/>
              <a:defRPr lang="es-ES" sz="25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s-ES" dirty="0"/>
              <a:t>Nro.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1391478" y="548680"/>
            <a:ext cx="143180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Ejemplo</a:t>
            </a:r>
            <a:endParaRPr lang="es-ES" sz="2500" dirty="0">
              <a:solidFill>
                <a:srgbClr val="000000"/>
              </a:solidFill>
            </a:endParaRPr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4" hasCustomPrompt="1"/>
          </p:nvPr>
        </p:nvSpPr>
        <p:spPr>
          <a:xfrm>
            <a:off x="1390651" y="1052736"/>
            <a:ext cx="9793915" cy="1440632"/>
          </a:xfrm>
        </p:spPr>
        <p:txBody>
          <a:bodyPr/>
          <a:lstStyle>
            <a:lvl1pPr marL="0" indent="0">
              <a:buFont typeface="+mj-lt"/>
              <a:buNone/>
              <a:defRPr sz="2200">
                <a:solidFill>
                  <a:srgbClr val="C00000"/>
                </a:solidFill>
                <a:latin typeface="+mn-lt"/>
              </a:defRPr>
            </a:lvl1pPr>
            <a:lvl2pPr marL="514350" indent="-514350">
              <a:buFont typeface="+mj-lt"/>
              <a:buAutoNum type="alphaLcPeriod"/>
              <a:defRPr sz="2200">
                <a:solidFill>
                  <a:srgbClr val="C00000"/>
                </a:solidFill>
              </a:defRPr>
            </a:lvl2pPr>
          </a:lstStyle>
          <a:p>
            <a:pPr lvl="0"/>
            <a:r>
              <a:rPr lang="es-ES" dirty="0"/>
              <a:t>Escriba el enunciado</a:t>
            </a:r>
          </a:p>
          <a:p>
            <a:pPr lvl="1"/>
            <a:endParaRPr lang="es-ES" dirty="0"/>
          </a:p>
        </p:txBody>
      </p:sp>
      <p:sp>
        <p:nvSpPr>
          <p:cNvPr id="9" name="10 CuadroTexto">
            <a:extLst>
              <a:ext uri="{FF2B5EF4-FFF2-40B4-BE49-F238E27FC236}">
                <a16:creationId xmlns:a16="http://schemas.microsoft.com/office/drawing/2014/main" id="{3071A7DD-B2DA-9042-95EF-BC3023103F9D}"/>
              </a:ext>
            </a:extLst>
          </p:cNvPr>
          <p:cNvSpPr txBox="1"/>
          <p:nvPr/>
        </p:nvSpPr>
        <p:spPr>
          <a:xfrm>
            <a:off x="1391478" y="548680"/>
            <a:ext cx="143180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Ejemplo</a:t>
            </a:r>
            <a:endParaRPr lang="es-ES" sz="25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969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jercic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-103712" y="6472244"/>
            <a:ext cx="1687211" cy="476250"/>
          </a:xfrm>
        </p:spPr>
        <p:txBody>
          <a:bodyPr/>
          <a:lstStyle/>
          <a:p>
            <a:fld id="{5D39196C-B7E0-1447-9D4F-0D69ED92BF2C}" type="datetime1">
              <a:rPr lang="pt-BR" smtClean="0"/>
              <a:t>28/04/2023</a:t>
            </a:fld>
            <a:endParaRPr lang="pt-B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65600" y="6475108"/>
            <a:ext cx="3860800" cy="47625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1100459" y="6477960"/>
            <a:ext cx="1091637" cy="476250"/>
          </a:xfrm>
        </p:spPr>
        <p:txBody>
          <a:bodyPr/>
          <a:lstStyle/>
          <a:p>
            <a:fld id="{61164B59-82C0-5740-8D93-9D5F79A1BA58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7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3215680" y="117102"/>
            <a:ext cx="1248139" cy="575594"/>
          </a:xfrm>
        </p:spPr>
        <p:txBody>
          <a:bodyPr/>
          <a:lstStyle>
            <a:lvl1pPr marL="0" indent="0">
              <a:buNone/>
              <a:defRPr lang="es-ES" sz="25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s-ES" dirty="0"/>
              <a:t>Nro.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1391477" y="117102"/>
            <a:ext cx="1521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Ejercicio</a:t>
            </a:r>
            <a:endParaRPr lang="es-ES" sz="2500" dirty="0">
              <a:solidFill>
                <a:srgbClr val="000000"/>
              </a:solidFill>
            </a:endParaRPr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4" hasCustomPrompt="1"/>
          </p:nvPr>
        </p:nvSpPr>
        <p:spPr>
          <a:xfrm>
            <a:off x="1390651" y="1052736"/>
            <a:ext cx="9793915" cy="1440632"/>
          </a:xfrm>
        </p:spPr>
        <p:txBody>
          <a:bodyPr/>
          <a:lstStyle>
            <a:lvl1pPr marL="0" indent="0">
              <a:buFont typeface="+mj-lt"/>
              <a:buNone/>
              <a:defRPr sz="2200">
                <a:solidFill>
                  <a:srgbClr val="C00000"/>
                </a:solidFill>
                <a:latin typeface="+mn-lt"/>
              </a:defRPr>
            </a:lvl1pPr>
            <a:lvl2pPr marL="514350" indent="-514350">
              <a:buFont typeface="+mj-lt"/>
              <a:buAutoNum type="alphaLcPeriod"/>
              <a:defRPr sz="2200">
                <a:solidFill>
                  <a:srgbClr val="C00000"/>
                </a:solidFill>
              </a:defRPr>
            </a:lvl2pPr>
          </a:lstStyle>
          <a:p>
            <a:pPr lvl="0"/>
            <a:r>
              <a:rPr lang="es-ES" dirty="0"/>
              <a:t>Escriba el enunciado</a:t>
            </a:r>
          </a:p>
          <a:p>
            <a:pPr lvl="1"/>
            <a:endParaRPr lang="es-ES" dirty="0"/>
          </a:p>
        </p:txBody>
      </p:sp>
      <p:sp>
        <p:nvSpPr>
          <p:cNvPr id="9" name="10 CuadroTexto">
            <a:extLst>
              <a:ext uri="{FF2B5EF4-FFF2-40B4-BE49-F238E27FC236}">
                <a16:creationId xmlns:a16="http://schemas.microsoft.com/office/drawing/2014/main" id="{1BD90BA3-912F-3E40-A407-A89F8DD23570}"/>
              </a:ext>
            </a:extLst>
          </p:cNvPr>
          <p:cNvSpPr txBox="1"/>
          <p:nvPr/>
        </p:nvSpPr>
        <p:spPr>
          <a:xfrm>
            <a:off x="1391477" y="117102"/>
            <a:ext cx="1521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Ejercicio</a:t>
            </a:r>
            <a:endParaRPr lang="es-ES" sz="25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5160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1391477" y="2492896"/>
            <a:ext cx="10363200" cy="1872208"/>
          </a:xfrm>
          <a:prstGeom prst="roundRect">
            <a:avLst/>
          </a:prstGeom>
          <a:gradFill>
            <a:gsLst>
              <a:gs pos="0">
                <a:srgbClr val="74A5BE"/>
              </a:gs>
              <a:gs pos="50000">
                <a:srgbClr val="8FB7CB"/>
              </a:gs>
              <a:gs pos="100000">
                <a:srgbClr val="74A5BE"/>
              </a:gs>
            </a:gsLst>
            <a:lin ang="5400000" scaled="0"/>
          </a:gra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anchor="t"/>
          <a:lstStyle>
            <a:lvl1pPr algn="ctr">
              <a:defRPr sz="3800" b="1" cap="none" spc="0" baseline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s-ES" dirty="0"/>
              <a:t>INGRESE LA SECCIÓN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001430-C18A-A849-9D51-48A32ED0BBBF}" type="datetime1">
              <a:rPr lang="pt-BR" smtClean="0"/>
              <a:t>28/04/2023</a:t>
            </a:fld>
            <a:endParaRPr lang="pt-B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164B59-82C0-5740-8D93-9D5F79A1BA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26564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ulo y un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1369483" y="44624"/>
            <a:ext cx="10871200" cy="576064"/>
          </a:xfrm>
        </p:spPr>
        <p:txBody>
          <a:bodyPr/>
          <a:lstStyle>
            <a:lvl1pPr>
              <a:defRPr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s-ES" dirty="0"/>
              <a:t>Ingrese tema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-103712" y="6472347"/>
            <a:ext cx="1687211" cy="476250"/>
          </a:xfrm>
        </p:spPr>
        <p:txBody>
          <a:bodyPr/>
          <a:lstStyle/>
          <a:p>
            <a:fld id="{5C9AD792-4020-C448-9200-79981BA7FA67}" type="datetime1">
              <a:rPr lang="pt-BR" smtClean="0"/>
              <a:t>28/04/2023</a:t>
            </a:fld>
            <a:endParaRPr lang="pt-B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65600" y="6497606"/>
            <a:ext cx="3860800" cy="47625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1100459" y="6491127"/>
            <a:ext cx="1091637" cy="476250"/>
          </a:xfrm>
        </p:spPr>
        <p:txBody>
          <a:bodyPr/>
          <a:lstStyle/>
          <a:p>
            <a:fld id="{61164B59-82C0-5740-8D93-9D5F79A1BA58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1295400" y="1052513"/>
            <a:ext cx="10657251" cy="2016447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s-ES" sz="2300" dirty="0" smtClean="0">
                <a:solidFill>
                  <a:srgbClr val="31678F"/>
                </a:solidFill>
              </a:defRPr>
            </a:lvl1pPr>
          </a:lstStyle>
          <a:p>
            <a:pPr marL="0" lvl="0" indent="0">
              <a:buFont typeface="+mj-lt"/>
              <a:buNone/>
            </a:pPr>
            <a:r>
              <a:rPr lang="es-ES" dirty="0"/>
              <a:t>Ingrese texto</a:t>
            </a:r>
          </a:p>
        </p:txBody>
      </p:sp>
    </p:spTree>
    <p:extLst>
      <p:ext uri="{BB962C8B-B14F-4D97-AF65-F5344CB8AC3E}">
        <p14:creationId xmlns:p14="http://schemas.microsoft.com/office/powerpoint/2010/main" val="6918368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Ejem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1369483" y="76930"/>
            <a:ext cx="10871200" cy="518120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s-ES" sz="3000" b="1" kern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pPr lvl="0"/>
            <a:r>
              <a:rPr lang="es-ES" dirty="0"/>
              <a:t>Ingrese tema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-103712" y="6472244"/>
            <a:ext cx="1687211" cy="476250"/>
          </a:xfrm>
        </p:spPr>
        <p:txBody>
          <a:bodyPr/>
          <a:lstStyle/>
          <a:p>
            <a:fld id="{8DF103D7-611C-0944-85DD-10BE9BBBDB1F}" type="datetime1">
              <a:rPr lang="pt-BR" smtClean="0"/>
              <a:t>28/04/2023</a:t>
            </a:fld>
            <a:endParaRPr lang="pt-B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65600" y="6475108"/>
            <a:ext cx="3860800" cy="47625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1100459" y="6477960"/>
            <a:ext cx="1091637" cy="476250"/>
          </a:xfrm>
        </p:spPr>
        <p:txBody>
          <a:bodyPr/>
          <a:lstStyle/>
          <a:p>
            <a:fld id="{61164B59-82C0-5740-8D93-9D5F79A1BA58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7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3215680" y="548680"/>
            <a:ext cx="1248139" cy="575594"/>
          </a:xfrm>
        </p:spPr>
        <p:txBody>
          <a:bodyPr/>
          <a:lstStyle>
            <a:lvl1pPr marL="0" indent="0">
              <a:buNone/>
              <a:defRPr lang="es-ES" sz="25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s-ES" dirty="0"/>
              <a:t>Nro.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1391478" y="548680"/>
            <a:ext cx="143180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Ejemplo</a:t>
            </a:r>
            <a:endParaRPr lang="es-ES" sz="2500" dirty="0">
              <a:solidFill>
                <a:srgbClr val="000000"/>
              </a:solidFill>
            </a:endParaRPr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4" hasCustomPrompt="1"/>
          </p:nvPr>
        </p:nvSpPr>
        <p:spPr>
          <a:xfrm>
            <a:off x="1390651" y="1052736"/>
            <a:ext cx="9793915" cy="1440632"/>
          </a:xfrm>
        </p:spPr>
        <p:txBody>
          <a:bodyPr/>
          <a:lstStyle>
            <a:lvl1pPr marL="0" indent="0">
              <a:buFont typeface="+mj-lt"/>
              <a:buNone/>
              <a:defRPr sz="2200">
                <a:solidFill>
                  <a:srgbClr val="C00000"/>
                </a:solidFill>
                <a:latin typeface="+mn-lt"/>
              </a:defRPr>
            </a:lvl1pPr>
            <a:lvl2pPr marL="514350" indent="-514350">
              <a:buFont typeface="+mj-lt"/>
              <a:buAutoNum type="alphaLcPeriod"/>
              <a:defRPr sz="2200">
                <a:solidFill>
                  <a:srgbClr val="C00000"/>
                </a:solidFill>
              </a:defRPr>
            </a:lvl2pPr>
          </a:lstStyle>
          <a:p>
            <a:pPr lvl="0"/>
            <a:r>
              <a:rPr lang="es-ES" dirty="0"/>
              <a:t>Escriba el enunciado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461331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Ejercic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-103712" y="6472244"/>
            <a:ext cx="1687211" cy="476250"/>
          </a:xfrm>
        </p:spPr>
        <p:txBody>
          <a:bodyPr/>
          <a:lstStyle/>
          <a:p>
            <a:fld id="{2CD70CAD-F6A8-8843-9DB0-1DFBF839AC6B}" type="datetime1">
              <a:rPr lang="pt-BR" smtClean="0"/>
              <a:t>28/04/2023</a:t>
            </a:fld>
            <a:endParaRPr lang="pt-B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65600" y="6475108"/>
            <a:ext cx="3860800" cy="47625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1100459" y="6477960"/>
            <a:ext cx="1091637" cy="476250"/>
          </a:xfrm>
        </p:spPr>
        <p:txBody>
          <a:bodyPr/>
          <a:lstStyle/>
          <a:p>
            <a:fld id="{61164B59-82C0-5740-8D93-9D5F79A1BA58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7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3215680" y="117102"/>
            <a:ext cx="1248139" cy="575594"/>
          </a:xfrm>
        </p:spPr>
        <p:txBody>
          <a:bodyPr/>
          <a:lstStyle>
            <a:lvl1pPr marL="0" indent="0">
              <a:buNone/>
              <a:defRPr lang="es-ES" sz="25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s-ES" dirty="0"/>
              <a:t>Nro.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1391477" y="117102"/>
            <a:ext cx="1521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Ejercicio</a:t>
            </a:r>
            <a:endParaRPr lang="es-ES" sz="2500" dirty="0">
              <a:solidFill>
                <a:srgbClr val="000000"/>
              </a:solidFill>
            </a:endParaRPr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4" hasCustomPrompt="1"/>
          </p:nvPr>
        </p:nvSpPr>
        <p:spPr>
          <a:xfrm>
            <a:off x="1390651" y="1052736"/>
            <a:ext cx="9793915" cy="1440632"/>
          </a:xfrm>
        </p:spPr>
        <p:txBody>
          <a:bodyPr/>
          <a:lstStyle>
            <a:lvl1pPr marL="0" indent="0">
              <a:buFont typeface="+mj-lt"/>
              <a:buNone/>
              <a:defRPr sz="2200">
                <a:solidFill>
                  <a:srgbClr val="C00000"/>
                </a:solidFill>
                <a:latin typeface="+mn-lt"/>
              </a:defRPr>
            </a:lvl1pPr>
            <a:lvl2pPr marL="514350" indent="-514350">
              <a:buFont typeface="+mj-lt"/>
              <a:buAutoNum type="alphaLcPeriod"/>
              <a:defRPr sz="2200">
                <a:solidFill>
                  <a:srgbClr val="C00000"/>
                </a:solidFill>
              </a:defRPr>
            </a:lvl2pPr>
          </a:lstStyle>
          <a:p>
            <a:pPr lvl="0"/>
            <a:r>
              <a:rPr lang="es-ES" dirty="0"/>
              <a:t>Escriba el enunciado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72530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D3D0B-7AC3-9D4D-B44B-423289CB4C01}" type="datetime1">
              <a:rPr lang="pt-BR" smtClean="0"/>
              <a:t>28/04/2023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44829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1391477" y="2492896"/>
            <a:ext cx="10363200" cy="1872208"/>
          </a:xfrm>
          <a:prstGeom prst="roundRect">
            <a:avLst/>
          </a:prstGeom>
          <a:gradFill>
            <a:gsLst>
              <a:gs pos="0">
                <a:srgbClr val="74A5BE"/>
              </a:gs>
              <a:gs pos="50000">
                <a:srgbClr val="8FB7CB"/>
              </a:gs>
              <a:gs pos="100000">
                <a:srgbClr val="74A5BE"/>
              </a:gs>
            </a:gsLst>
            <a:lin ang="5400000" scaled="0"/>
          </a:gra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anchor="t"/>
          <a:lstStyle>
            <a:lvl1pPr algn="ctr">
              <a:defRPr sz="3800" b="1" cap="none" spc="0" baseline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s-ES" dirty="0"/>
              <a:t>INGRESE LA SECCIÓN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60F554-AF32-1743-A65F-9E691439DB86}" type="datetime1">
              <a:rPr lang="pt-BR" smtClean="0"/>
              <a:t>28/04/2023</a:t>
            </a:fld>
            <a:endParaRPr lang="pt-B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164B59-82C0-5740-8D93-9D5F79A1BA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3731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4718" y="3352802"/>
            <a:ext cx="11222567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4718" y="4771030"/>
            <a:ext cx="11222567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3F3A-901F-BA47-8951-46DACC1BBEEB}" type="datetime1">
              <a:rPr lang="pt-BR" smtClean="0"/>
              <a:t>28/04/2023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494640" y="363538"/>
            <a:ext cx="1120272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28422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367" y="2403145"/>
            <a:ext cx="10742084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2367" y="3736006"/>
            <a:ext cx="10742084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9BB9-F5FD-5748-A8C6-36596FD12876}" type="datetime1">
              <a:rPr lang="pt-BR" smtClean="0"/>
              <a:t>28/04/2023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2669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367" y="107576"/>
            <a:ext cx="10723035" cy="133695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2367" y="1600201"/>
            <a:ext cx="512064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4761" y="1600201"/>
            <a:ext cx="512064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280A4-5E03-144F-BAFE-186B30C21A43}" type="datetime1">
              <a:rPr lang="pt-BR" smtClean="0"/>
              <a:t>28/04/2023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9615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365" y="107576"/>
            <a:ext cx="10723035" cy="1336956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2365" y="1453225"/>
            <a:ext cx="512064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2365" y="2347416"/>
            <a:ext cx="512064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4760" y="1453225"/>
            <a:ext cx="512064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4760" y="2347416"/>
            <a:ext cx="512064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AF45-1799-8740-8633-9C78195DA18C}" type="datetime1">
              <a:rPr lang="pt-BR" smtClean="0"/>
              <a:t>28/04/2023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2551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7C4CC-70CB-9B4D-8141-4A17DFD14E09}" type="datetime1">
              <a:rPr lang="pt-BR" smtClean="0"/>
              <a:t>28/04/2023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1210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2DB9F-81DE-D64F-9FBE-590D2397B608}" type="datetime1">
              <a:rPr lang="pt-BR" smtClean="0"/>
              <a:t>28/04/2023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0147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199" y="611872"/>
            <a:ext cx="512064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765" y="368300"/>
            <a:ext cx="512064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1199" y="1787856"/>
            <a:ext cx="512064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87E43-B7F4-1A4B-8652-0077B466AE21}" type="datetime1">
              <a:rPr lang="pt-BR" smtClean="0"/>
              <a:t>28/04/2023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4657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>
            <a:duotone>
              <a:schemeClr val="bg2">
                <a:shade val="40000"/>
                <a:satMod val="400000"/>
              </a:schemeClr>
              <a:schemeClr val="bg2">
                <a:tint val="10000"/>
                <a:satMod val="20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2367" y="107576"/>
            <a:ext cx="10723035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pt-BR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2367" y="1600201"/>
            <a:ext cx="10723035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Haga clic para modificar el estilo de texto del patrón</a:t>
            </a:r>
          </a:p>
          <a:p>
            <a:pPr lvl="1"/>
            <a:r>
              <a:rPr lang="pt-BR"/>
              <a:t>Segundo nivel</a:t>
            </a:r>
          </a:p>
          <a:p>
            <a:pPr lvl="2"/>
            <a:r>
              <a:rPr lang="pt-BR"/>
              <a:t>Tercer nivel</a:t>
            </a:r>
          </a:p>
          <a:p>
            <a:pPr lvl="3"/>
            <a:r>
              <a:rPr lang="pt-BR"/>
              <a:t>Cuarto nivel</a:t>
            </a:r>
          </a:p>
          <a:p>
            <a:pPr lvl="4"/>
            <a:r>
              <a:rPr lang="pt-BR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06447" y="627566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E274FB0-4B70-EE4B-AC34-CF7440500FD4}" type="datetime1">
              <a:rPr lang="pt-BR" smtClean="0"/>
              <a:t>28/04/2023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2611" y="6275669"/>
            <a:ext cx="64545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30541" y="6275669"/>
            <a:ext cx="132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61164B59-82C0-5740-8D93-9D5F79A1BA58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7 Imagen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576" y="260649"/>
            <a:ext cx="761733" cy="584775"/>
          </a:xfrm>
          <a:prstGeom prst="rect">
            <a:avLst/>
          </a:prstGeom>
          <a:effectLst>
            <a:outerShdw blurRad="63500" dir="18780000" sy="23000" kx="1200000" algn="br" rotWithShape="0">
              <a:srgbClr val="1E1E5C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</p:pic>
      <p:pic>
        <p:nvPicPr>
          <p:cNvPr id="8" name="7 Imagen">
            <a:extLst>
              <a:ext uri="{FF2B5EF4-FFF2-40B4-BE49-F238E27FC236}">
                <a16:creationId xmlns:a16="http://schemas.microsoft.com/office/drawing/2014/main" id="{340C40BA-A2CD-1947-B0F9-6B6504CF7041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576" y="260649"/>
            <a:ext cx="761733" cy="584775"/>
          </a:xfrm>
          <a:prstGeom prst="rect">
            <a:avLst/>
          </a:prstGeom>
          <a:effectLst>
            <a:outerShdw blurRad="63500" dir="18780000" sy="23000" kx="1200000" algn="br" rotWithShape="0">
              <a:srgbClr val="1E1E5C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7407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26.wmf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image" Target="../media/image31.png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27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10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1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34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15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8.wmf"/><Relationship Id="rId4" Type="http://schemas.openxmlformats.org/officeDocument/2006/relationships/oleObject" Target="../embeddings/oleObject16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ADBC346-0DF9-CCA8-0332-69A1A90A5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3" y="15779"/>
            <a:ext cx="6413500" cy="3517900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DB471067-4925-7703-8937-1C91BB30E11F}"/>
              </a:ext>
            </a:extLst>
          </p:cNvPr>
          <p:cNvSpPr txBox="1">
            <a:spLocks/>
          </p:cNvSpPr>
          <p:nvPr/>
        </p:nvSpPr>
        <p:spPr>
          <a:xfrm>
            <a:off x="5793328" y="3578129"/>
            <a:ext cx="6383845" cy="2245491"/>
          </a:xfrm>
          <a:prstGeom prst="rect">
            <a:avLst/>
          </a:prstGeom>
          <a:noFill/>
        </p:spPr>
        <p:txBody>
          <a:bodyPr anchor="ctr" anchorCtr="0"/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800" baseline="30000" dirty="0">
                <a:solidFill>
                  <a:schemeClr val="tx1"/>
                </a:solidFill>
              </a:rPr>
              <a:t>Inducción matemática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C9538B0-FE93-6AEA-7BAD-6304E5F45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013" y="15779"/>
            <a:ext cx="4305299" cy="18034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E1423B2-605E-FCD7-0302-EC02B498A3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27" y="1819179"/>
            <a:ext cx="5763673" cy="4004441"/>
          </a:xfrm>
          <a:prstGeom prst="rect">
            <a:avLst/>
          </a:prstGeom>
        </p:spPr>
      </p:pic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B43CF438-198D-48D2-8897-5DAE34ED9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9F5B-4849-D046-969E-D353BC0DA8C1}" type="datetime1">
              <a:rPr lang="pt-BR" smtClean="0"/>
              <a:t>28/04/2023</a:t>
            </a:fld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B99172E-01C2-C97E-7247-F7D3A7941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1517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Data 1">
            <a:extLst>
              <a:ext uri="{FF2B5EF4-FFF2-40B4-BE49-F238E27FC236}">
                <a16:creationId xmlns:a16="http://schemas.microsoft.com/office/drawing/2014/main" id="{7614DEB6-9E8D-4FF6-9FFA-42A623CB3D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06447" y="6275669"/>
            <a:ext cx="2844800" cy="365125"/>
          </a:xfrm>
        </p:spPr>
        <p:txBody>
          <a:bodyPr/>
          <a:lstStyle/>
          <a:p>
            <a:fld id="{8AFD3B34-56CE-134A-BE73-656B3C053E96}" type="datetime1">
              <a:rPr lang="pt-BR" smtClean="0"/>
              <a:t>28/04/2023</a:t>
            </a:fld>
            <a:endParaRPr lang="pt-BR"/>
          </a:p>
        </p:txBody>
      </p:sp>
      <p:sp>
        <p:nvSpPr>
          <p:cNvPr id="9" name="Espaço Reservado para Número de Slide 2">
            <a:extLst>
              <a:ext uri="{FF2B5EF4-FFF2-40B4-BE49-F238E27FC236}">
                <a16:creationId xmlns:a16="http://schemas.microsoft.com/office/drawing/2014/main" id="{14CB6FAA-89FB-499D-81F1-F3386D28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0541" y="6275669"/>
            <a:ext cx="1320800" cy="365125"/>
          </a:xfrm>
        </p:spPr>
        <p:txBody>
          <a:bodyPr/>
          <a:lstStyle/>
          <a:p>
            <a:fld id="{61164B59-82C0-5740-8D93-9D5F79A1BA58}" type="slidenum">
              <a:rPr lang="pt-BR" smtClean="0"/>
              <a:t>10</a:t>
            </a:fld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5FB7B7C5-DD47-492E-B9DD-CF3BA4FBE547}"/>
                  </a:ext>
                </a:extLst>
              </p:cNvPr>
              <p:cNvSpPr txBox="1"/>
              <p:nvPr/>
            </p:nvSpPr>
            <p:spPr>
              <a:xfrm>
                <a:off x="1914896" y="956409"/>
                <a:ext cx="7279341" cy="10391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s-PE" dirty="0"/>
                  <a:t>Supongamos que </a:t>
                </a:r>
                <a14:m>
                  <m:oMath xmlns:m="http://schemas.openxmlformats.org/officeDocument/2006/math">
                    <m:r>
                      <a:rPr lang="es-PE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P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s-PE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PE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PE" dirty="0"/>
                  <a:t> es verdad. Es decir se cumple que: 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s-P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PE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P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PE" i="1">
                        <a:latin typeface="Cambria Math" panose="02040503050406030204" pitchFamily="18" charset="0"/>
                      </a:rPr>
                      <m:t>+⋯+</m:t>
                    </m:r>
                    <m:sSup>
                      <m:sSup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s-P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PE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PE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PE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s-PE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P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s-PE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PE" i="1">
                        <a:latin typeface="Cambria Math" panose="02040503050406030204" pitchFamily="18" charset="0"/>
                      </a:rPr>
                      <m:t>+1)(2</m:t>
                    </m:r>
                    <m:r>
                      <a:rPr lang="es-PE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PE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s-PE" dirty="0"/>
                  <a:t>)   (Hipótesis inductiva).</a:t>
                </a:r>
              </a:p>
              <a:p>
                <a:pPr lvl="1"/>
                <a:r>
                  <a:rPr lang="es-PE" dirty="0"/>
                  <a:t>Debemos probar que </a:t>
                </a:r>
                <a14:m>
                  <m:oMath xmlns:m="http://schemas.openxmlformats.org/officeDocument/2006/math">
                    <m:r>
                      <a:rPr lang="es-PE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P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s-PE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PE" i="1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s-PE" dirty="0"/>
                  <a:t> es verdad. En efecto:</a:t>
                </a:r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5FB7B7C5-DD47-492E-B9DD-CF3BA4FBE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896" y="956409"/>
                <a:ext cx="7279341" cy="1039195"/>
              </a:xfrm>
              <a:prstGeom prst="rect">
                <a:avLst/>
              </a:prstGeom>
              <a:blipFill>
                <a:blip r:embed="rId2"/>
                <a:stretch>
                  <a:fillRect t="-3529" b="-882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DD298215-911A-480A-95DE-AF7D1DEBF2B7}"/>
                  </a:ext>
                </a:extLst>
              </p:cNvPr>
              <p:cNvSpPr txBox="1"/>
              <p:nvPr/>
            </p:nvSpPr>
            <p:spPr>
              <a:xfrm>
                <a:off x="1338448" y="2446094"/>
                <a:ext cx="9515104" cy="30834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PE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s-PE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PE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PE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PE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PE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PE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⋯+</m:t>
                          </m:r>
                          <m:r>
                            <a:rPr lang="es-PE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s-PE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PE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PE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s-PE" i="1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d>
                        <m:d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s-PE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PE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i="1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=</m:t>
                      </m:r>
                      <m:d>
                        <m:d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s-PE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i="1">
                          <a:latin typeface="Cambria Math" panose="02040503050406030204" pitchFamily="18" charset="0"/>
                        </a:rPr>
                        <m:t>                                         =</m:t>
                      </m:r>
                      <m:d>
                        <m:d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s-P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PE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s-PE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+7</m:t>
                              </m:r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</m:num>
                            <m:den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s-PE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i="1">
                          <a:latin typeface="Cambria Math" panose="02040503050406030204" pitchFamily="18" charset="0"/>
                        </a:rPr>
                        <m:t>                                             =</m:t>
                      </m:r>
                      <m:f>
                        <m:f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s-PE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+1)(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+2)(2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+3)</m:t>
                      </m:r>
                    </m:oMath>
                  </m:oMathPara>
                </a14:m>
                <a:endParaRPr lang="es-PE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i="1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          =</m:t>
                      </m:r>
                      <m:f>
                        <m:f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s-PE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+1)(</m:t>
                      </m:r>
                      <m:d>
                        <m:d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s-PE" i="1">
                          <a:latin typeface="Cambria Math" panose="02040503050406030204" pitchFamily="18" charset="0"/>
                        </a:rPr>
                        <m:t>+1)(2</m:t>
                      </m:r>
                      <m:d>
                        <m:d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s-PE" i="1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s-PE" dirty="0"/>
              </a:p>
              <a:p>
                <a:pPr lvl="1"/>
                <a:r>
                  <a:rPr lang="es-PE" dirty="0"/>
                  <a:t>Entonces, </a:t>
                </a:r>
                <a14:m>
                  <m:oMath xmlns:m="http://schemas.openxmlformats.org/officeDocument/2006/math">
                    <m:r>
                      <a:rPr lang="es-PE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P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s-PE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PE" i="1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s-PE" dirty="0"/>
                  <a:t> es verdad. Por tanto </a:t>
                </a:r>
                <a14:m>
                  <m:oMath xmlns:m="http://schemas.openxmlformats.org/officeDocument/2006/math">
                    <m:r>
                      <a:rPr lang="es-PE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P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s-PE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PE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PE" dirty="0"/>
                  <a:t> es verdad </a:t>
                </a:r>
                <a14:m>
                  <m:oMath xmlns:m="http://schemas.openxmlformats.org/officeDocument/2006/math">
                    <m:r>
                      <a:rPr lang="es-PE" i="1">
                        <a:latin typeface="Cambria Math" panose="02040503050406030204" pitchFamily="18" charset="0"/>
                      </a:rPr>
                      <m:t>∀ </m:t>
                    </m:r>
                    <m:r>
                      <a:rPr lang="es-PE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PE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PE" i="1">
                        <a:latin typeface="Cambria Math" panose="02040503050406030204" pitchFamily="18" charset="0"/>
                      </a:rPr>
                      <m:t>ℕ</m:t>
                    </m:r>
                    <m:r>
                      <a:rPr lang="es-PE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s-PE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DD298215-911A-480A-95DE-AF7D1DEBF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448" y="2446094"/>
                <a:ext cx="9515104" cy="3083408"/>
              </a:xfrm>
              <a:prstGeom prst="rect">
                <a:avLst/>
              </a:prstGeom>
              <a:blipFill>
                <a:blip r:embed="rId3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3855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Data 1">
            <a:extLst>
              <a:ext uri="{FF2B5EF4-FFF2-40B4-BE49-F238E27FC236}">
                <a16:creationId xmlns:a16="http://schemas.microsoft.com/office/drawing/2014/main" id="{7614DEB6-9E8D-4FF6-9FFA-42A623CB3D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06447" y="6275669"/>
            <a:ext cx="2844800" cy="365125"/>
          </a:xfrm>
        </p:spPr>
        <p:txBody>
          <a:bodyPr/>
          <a:lstStyle/>
          <a:p>
            <a:fld id="{8AFD3B34-56CE-134A-BE73-656B3C053E96}" type="datetime1">
              <a:rPr lang="pt-BR" smtClean="0"/>
              <a:t>28/04/2023</a:t>
            </a:fld>
            <a:endParaRPr lang="pt-BR"/>
          </a:p>
        </p:txBody>
      </p:sp>
      <p:sp>
        <p:nvSpPr>
          <p:cNvPr id="9" name="Espaço Reservado para Número de Slide 2">
            <a:extLst>
              <a:ext uri="{FF2B5EF4-FFF2-40B4-BE49-F238E27FC236}">
                <a16:creationId xmlns:a16="http://schemas.microsoft.com/office/drawing/2014/main" id="{14CB6FAA-89FB-499D-81F1-F3386D28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0541" y="6275669"/>
            <a:ext cx="1320800" cy="365125"/>
          </a:xfrm>
        </p:spPr>
        <p:txBody>
          <a:bodyPr/>
          <a:lstStyle/>
          <a:p>
            <a:fld id="{61164B59-82C0-5740-8D93-9D5F79A1BA58}" type="slidenum">
              <a:rPr lang="pt-BR" smtClean="0"/>
              <a:t>11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79082F71-D92B-4CB5-9602-102A92B75789}"/>
                  </a:ext>
                </a:extLst>
              </p:cNvPr>
              <p:cNvSpPr txBox="1"/>
              <p:nvPr/>
            </p:nvSpPr>
            <p:spPr>
              <a:xfrm>
                <a:off x="1284378" y="587244"/>
                <a:ext cx="8672422" cy="53012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E" sz="2100" dirty="0"/>
                  <a:t>2. Demuestre que para todo entero </a:t>
                </a:r>
                <a14:m>
                  <m:oMath xmlns:m="http://schemas.openxmlformats.org/officeDocument/2006/math">
                    <m:r>
                      <a:rPr lang="es-PE" sz="21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PE" sz="2100" i="1">
                        <a:latin typeface="Cambria Math" panose="02040503050406030204" pitchFamily="18" charset="0"/>
                      </a:rPr>
                      <m:t>≥5</m:t>
                    </m:r>
                  </m:oMath>
                </a14:m>
                <a:r>
                  <a:rPr lang="es-PE" sz="2100" dirty="0"/>
                  <a:t>, se cumple </a:t>
                </a:r>
                <a14:m>
                  <m:oMath xmlns:m="http://schemas.openxmlformats.org/officeDocument/2006/math">
                    <m:r>
                      <a:rPr lang="es-PE" sz="2100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s-PE" sz="21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PE" sz="2100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s-PE" sz="2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sz="21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PE" sz="21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s-PE" sz="2100" dirty="0"/>
                  <a:t>.</a:t>
                </a:r>
              </a:p>
              <a:p>
                <a:endParaRPr lang="es-PE" sz="2100" dirty="0"/>
              </a:p>
              <a:p>
                <a:pPr lvl="1"/>
                <a:r>
                  <a:rPr lang="es-PE" sz="2100" u="sng" dirty="0">
                    <a:solidFill>
                      <a:srgbClr val="00B050"/>
                    </a:solidFill>
                  </a:rPr>
                  <a:t>Solución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PE" sz="2100" dirty="0"/>
                  <a:t>Tenemos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1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PE" sz="21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PE" sz="21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PE" sz="2100">
                        <a:latin typeface="Cambria Math" panose="02040503050406030204" pitchFamily="18" charset="0"/>
                      </a:rPr>
                      <m:t>5,</m:t>
                    </m:r>
                  </m:oMath>
                </a14:m>
                <a:r>
                  <a:rPr lang="es-PE" sz="2100" dirty="0"/>
                  <a:t> por verificar que </a:t>
                </a:r>
                <a14:m>
                  <m:oMath xmlns:m="http://schemas.openxmlformats.org/officeDocument/2006/math">
                    <m:r>
                      <a:rPr lang="es-PE" sz="21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PE" sz="2100" i="1">
                        <a:latin typeface="Cambria Math" panose="02040503050406030204" pitchFamily="18" charset="0"/>
                      </a:rPr>
                      <m:t>(5)</m:t>
                    </m:r>
                  </m:oMath>
                </a14:m>
                <a:r>
                  <a:rPr lang="es-PE" sz="2100" dirty="0"/>
                  <a:t> es verdad.</a:t>
                </a:r>
              </a:p>
              <a:p>
                <a:pPr lvl="1"/>
                <a:r>
                  <a:rPr lang="es-PE" sz="2100" dirty="0"/>
                  <a:t>Como </a:t>
                </a:r>
                <a14:m>
                  <m:oMath xmlns:m="http://schemas.openxmlformats.org/officeDocument/2006/math">
                    <m:r>
                      <a:rPr lang="es-PE" sz="21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PE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E" sz="2100" i="1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s-PE" sz="2100" i="1">
                        <a:latin typeface="Cambria Math" panose="02040503050406030204" pitchFamily="18" charset="0"/>
                      </a:rPr>
                      <m:t>:4</m:t>
                    </m:r>
                    <m:d>
                      <m:dPr>
                        <m:ctrlPr>
                          <a:rPr lang="es-PE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E" sz="2100" i="1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s-PE" sz="2100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s-PE" sz="2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sz="21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PE" sz="2100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s-PE" sz="2100" dirty="0"/>
                  <a:t> y vemos </a:t>
                </a:r>
                <a14:m>
                  <m:oMath xmlns:m="http://schemas.openxmlformats.org/officeDocument/2006/math">
                    <m:r>
                      <a:rPr lang="es-PE" sz="2100" i="1">
                        <a:latin typeface="Cambria Math" panose="02040503050406030204" pitchFamily="18" charset="0"/>
                      </a:rPr>
                      <m:t>20&lt;32</m:t>
                    </m:r>
                  </m:oMath>
                </a14:m>
                <a:r>
                  <a:rPr lang="es-PE" sz="2100" dirty="0"/>
                  <a:t>, entonces </a:t>
                </a:r>
                <a14:m>
                  <m:oMath xmlns:m="http://schemas.openxmlformats.org/officeDocument/2006/math">
                    <m:r>
                      <a:rPr lang="es-PE" sz="21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PE" sz="2100" i="1">
                        <a:latin typeface="Cambria Math" panose="02040503050406030204" pitchFamily="18" charset="0"/>
                      </a:rPr>
                      <m:t>(5)</m:t>
                    </m:r>
                  </m:oMath>
                </a14:m>
                <a:r>
                  <a:rPr lang="es-PE" sz="2100" dirty="0"/>
                  <a:t> es verdad.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s-PE" sz="2100" dirty="0"/>
                  <a:t>Supongamos que </a:t>
                </a:r>
                <a14:m>
                  <m:oMath xmlns:m="http://schemas.openxmlformats.org/officeDocument/2006/math">
                    <m:r>
                      <a:rPr lang="es-PE" sz="21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PE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E" sz="21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s-PE" sz="2100" i="1">
                        <a:latin typeface="Cambria Math" panose="02040503050406030204" pitchFamily="18" charset="0"/>
                      </a:rPr>
                      <m:t>:4</m:t>
                    </m:r>
                    <m:r>
                      <a:rPr lang="es-PE" sz="21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PE" sz="2100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s-PE" sz="2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sz="21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PE" sz="21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s-PE" sz="2100" dirty="0"/>
                  <a:t> es verdad. Por demostrar que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PE" sz="21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PE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E" sz="21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PE" sz="21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s-PE" sz="2100" i="1">
                        <a:latin typeface="Cambria Math" panose="02040503050406030204" pitchFamily="18" charset="0"/>
                      </a:rPr>
                      <m:t>:4</m:t>
                    </m:r>
                    <m:d>
                      <m:dPr>
                        <m:ctrlPr>
                          <a:rPr lang="es-PE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E" sz="21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PE" sz="21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s-PE" sz="2100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s-PE" sz="2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sz="21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PE" sz="21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PE" sz="21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s-PE" sz="2100" dirty="0"/>
                  <a:t> es verdad. </a:t>
                </a:r>
              </a:p>
              <a:p>
                <a:pPr lvl="1"/>
                <a:r>
                  <a:rPr lang="es-PE" sz="2100" dirty="0"/>
                  <a:t>En efecto: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PE" sz="2100" i="1">
                          <a:latin typeface="Cambria Math" panose="02040503050406030204" pitchFamily="18" charset="0"/>
                        </a:rPr>
                        <m:t>4</m:t>
                      </m:r>
                      <m:d>
                        <m:dPr>
                          <m:ctrlPr>
                            <a:rPr lang="es-PE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1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PE" sz="2100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s-PE" sz="2100" i="1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s-PE" sz="21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PE" sz="2100" i="1">
                          <a:latin typeface="Cambria Math" panose="02040503050406030204" pitchFamily="18" charset="0"/>
                        </a:rPr>
                        <m:t>+4</m:t>
                      </m:r>
                    </m:oMath>
                  </m:oMathPara>
                </a14:m>
                <a:endParaRPr lang="es-PE" sz="210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PE" sz="2100" i="1">
                          <a:latin typeface="Cambria Math" panose="02040503050406030204" pitchFamily="18" charset="0"/>
                        </a:rPr>
                        <m:t>                  &lt;2</m:t>
                      </m:r>
                      <m:r>
                        <a:rPr lang="es-PE" sz="21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PE" sz="2100" i="1">
                          <a:latin typeface="Cambria Math" panose="02040503050406030204" pitchFamily="18" charset="0"/>
                        </a:rPr>
                        <m:t>+4       (</m:t>
                      </m:r>
                      <m:r>
                        <a:rPr lang="es-PE" sz="2100" i="1">
                          <a:latin typeface="Cambria Math" panose="02040503050406030204" pitchFamily="18" charset="0"/>
                        </a:rPr>
                        <m:t>𝑃𝑜𝑟</m:t>
                      </m:r>
                      <m:r>
                        <a:rPr lang="es-PE" sz="21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PE" sz="21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s-PE" sz="21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PE" sz="210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s-PE" sz="2100" i="1">
                          <a:latin typeface="Cambria Math" panose="02040503050406030204" pitchFamily="18" charset="0"/>
                        </a:rPr>
                        <m:t>.)</m:t>
                      </m:r>
                    </m:oMath>
                  </m:oMathPara>
                </a14:m>
                <a:endParaRPr lang="es-PE" sz="2100" dirty="0"/>
              </a:p>
              <a:p>
                <a:pPr lvl="2"/>
                <a14:m>
                  <m:oMath xmlns:m="http://schemas.openxmlformats.org/officeDocument/2006/math">
                    <m:r>
                      <a:rPr lang="es-PE" sz="2100" i="1">
                        <a:latin typeface="Cambria Math" panose="02040503050406030204" pitchFamily="18" charset="0"/>
                      </a:rPr>
                      <m:t>          &lt;</m:t>
                    </m:r>
                    <m:sSup>
                      <m:sSupPr>
                        <m:ctrlPr>
                          <a:rPr lang="es-PE" sz="2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sz="21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PE" sz="21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s-PE" sz="2100" i="1">
                        <a:latin typeface="Cambria Math" panose="02040503050406030204" pitchFamily="18" charset="0"/>
                      </a:rPr>
                      <m:t>+4</m:t>
                    </m:r>
                    <m:r>
                      <a:rPr lang="es-PE" sz="21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PE" sz="2100" i="1">
                        <a:latin typeface="Cambria Math" panose="02040503050406030204" pitchFamily="18" charset="0"/>
                      </a:rPr>
                      <m:t>       (</m:t>
                    </m:r>
                    <m:r>
                      <a:rPr lang="es-PE" sz="2100" i="1">
                        <a:latin typeface="Cambria Math" panose="02040503050406030204" pitchFamily="18" charset="0"/>
                      </a:rPr>
                      <m:t>𝑝𝑢𝑒𝑠</m:t>
                    </m:r>
                    <m:r>
                      <a:rPr lang="es-PE" sz="2100" i="1">
                        <a:latin typeface="Cambria Math" panose="02040503050406030204" pitchFamily="18" charset="0"/>
                      </a:rPr>
                      <m:t> 4&lt;4</m:t>
                    </m:r>
                    <m:r>
                      <a:rPr lang="es-PE" sz="21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PE" sz="21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PE" sz="2100" i="1">
                        <a:latin typeface="Cambria Math" panose="02040503050406030204" pitchFamily="18" charset="0"/>
                      </a:rPr>
                      <m:t>𝑐𝑜𝑛</m:t>
                    </m:r>
                    <m:r>
                      <a:rPr lang="es-PE" sz="21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PE" sz="21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PE" sz="2100" i="1">
                        <a:latin typeface="Cambria Math" panose="02040503050406030204" pitchFamily="18" charset="0"/>
                      </a:rPr>
                      <m:t>≥5)</m:t>
                    </m:r>
                  </m:oMath>
                </a14:m>
                <a:r>
                  <a:rPr lang="es-PE" sz="2100" dirty="0"/>
                  <a:t> </a:t>
                </a:r>
              </a:p>
              <a:p>
                <a:pPr lvl="3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PE" sz="2100" i="1">
                          <a:latin typeface="Cambria Math" panose="02040503050406030204" pitchFamily="18" charset="0"/>
                        </a:rPr>
                        <m:t>  &lt;</m:t>
                      </m:r>
                      <m:sSup>
                        <m:sSupPr>
                          <m:ctrlPr>
                            <a:rPr lang="es-PE" sz="2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sz="21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PE" sz="21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s-PE" sz="21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PE" sz="2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sz="21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PE" sz="21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s-PE" sz="2100" i="1">
                          <a:latin typeface="Cambria Math" panose="02040503050406030204" pitchFamily="18" charset="0"/>
                        </a:rPr>
                        <m:t>       (</m:t>
                      </m:r>
                      <m:r>
                        <a:rPr lang="es-PE" sz="2100" i="1">
                          <a:latin typeface="Cambria Math" panose="02040503050406030204" pitchFamily="18" charset="0"/>
                        </a:rPr>
                        <m:t>𝑃𝑜𝑟</m:t>
                      </m:r>
                      <m:r>
                        <a:rPr lang="es-PE" sz="21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PE" sz="21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s-PE" sz="21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PE" sz="210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s-PE" sz="2100" i="1">
                          <a:latin typeface="Cambria Math" panose="02040503050406030204" pitchFamily="18" charset="0"/>
                        </a:rPr>
                        <m:t>.)</m:t>
                      </m:r>
                    </m:oMath>
                  </m:oMathPara>
                </a14:m>
                <a:endParaRPr lang="es-PE" sz="2100" dirty="0"/>
              </a:p>
              <a:p>
                <a:pPr lvl="3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PE" sz="2100" i="1">
                          <a:latin typeface="Cambria Math" panose="02040503050406030204" pitchFamily="18" charset="0"/>
                        </a:rPr>
                        <m:t>  =2⋅</m:t>
                      </m:r>
                      <m:sSup>
                        <m:sSupPr>
                          <m:ctrlPr>
                            <a:rPr lang="es-PE" sz="2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sz="21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PE" sz="21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s-PE" sz="2100" dirty="0"/>
              </a:p>
              <a:p>
                <a:pPr lvl="3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PE" sz="2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sz="2100" i="1">
                              <a:latin typeface="Cambria Math" panose="02040503050406030204" pitchFamily="18" charset="0"/>
                            </a:rPr>
                            <m:t>  =2</m:t>
                          </m:r>
                        </m:e>
                        <m:sup>
                          <m:r>
                            <a:rPr lang="es-PE" sz="21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PE" sz="21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es-PE" sz="2100" dirty="0"/>
              </a:p>
              <a:p>
                <a:pPr lvl="3"/>
                <a:r>
                  <a:rPr lang="es-PE" sz="2100" dirty="0"/>
                  <a:t>Entonces, </a:t>
                </a:r>
                <a14:m>
                  <m:oMath xmlns:m="http://schemas.openxmlformats.org/officeDocument/2006/math">
                    <m:r>
                      <a:rPr lang="es-PE" sz="21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PE" sz="21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s-PE" sz="21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PE" sz="2100" i="1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s-PE" sz="2100" dirty="0"/>
                  <a:t> es verdad.</a:t>
                </a:r>
              </a:p>
              <a:p>
                <a:pPr lvl="3"/>
                <a:r>
                  <a:rPr lang="es-PE" sz="2100" dirty="0"/>
                  <a:t>Por lo tanto, </a:t>
                </a:r>
                <a14:m>
                  <m:oMath xmlns:m="http://schemas.openxmlformats.org/officeDocument/2006/math">
                    <m:r>
                      <a:rPr lang="es-PE" sz="2100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s-PE" sz="21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PE" sz="2100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s-PE" sz="2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sz="21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PE" sz="21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s-PE" sz="2100" dirty="0"/>
                  <a:t> se cumple </a:t>
                </a:r>
                <a14:m>
                  <m:oMath xmlns:m="http://schemas.openxmlformats.org/officeDocument/2006/math">
                    <m:r>
                      <a:rPr lang="es-PE" sz="2100" i="1">
                        <a:latin typeface="Cambria Math" panose="02040503050406030204" pitchFamily="18" charset="0"/>
                      </a:rPr>
                      <m:t>∀ </m:t>
                    </m:r>
                    <m:r>
                      <a:rPr lang="es-PE" sz="21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PE" sz="2100" i="1">
                        <a:latin typeface="Cambria Math" panose="02040503050406030204" pitchFamily="18" charset="0"/>
                      </a:rPr>
                      <m:t>≥5</m:t>
                    </m:r>
                  </m:oMath>
                </a14:m>
                <a:r>
                  <a:rPr lang="es-PE" sz="2100" dirty="0"/>
                  <a:t>, </a:t>
                </a:r>
                <a14:m>
                  <m:oMath xmlns:m="http://schemas.openxmlformats.org/officeDocument/2006/math">
                    <m:r>
                      <a:rPr lang="es-PE" sz="21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PE" sz="21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PE" sz="2100" i="1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s-PE" sz="2100" dirty="0"/>
                  <a:t>.</a:t>
                </a: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79082F71-D92B-4CB5-9602-102A92B75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378" y="587244"/>
                <a:ext cx="8672422" cy="5301259"/>
              </a:xfrm>
              <a:prstGeom prst="rect">
                <a:avLst/>
              </a:prstGeom>
              <a:blipFill>
                <a:blip r:embed="rId2"/>
                <a:stretch>
                  <a:fillRect l="-844" t="-690" b="-735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2570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8B6247-D57B-74DC-704D-EABCCC6FB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6281" y="331305"/>
            <a:ext cx="4742590" cy="874643"/>
          </a:xfrm>
        </p:spPr>
        <p:txBody>
          <a:bodyPr/>
          <a:lstStyle/>
          <a:p>
            <a:r>
              <a:rPr lang="es-ES" sz="6000" baseline="30000" dirty="0">
                <a:solidFill>
                  <a:schemeClr val="tx1"/>
                </a:solidFill>
              </a:rPr>
              <a:t>Sumatorias </a:t>
            </a:r>
            <a:br>
              <a:rPr lang="es-ES" sz="6000" dirty="0">
                <a:solidFill>
                  <a:schemeClr val="tx1"/>
                </a:solidFill>
              </a:rPr>
            </a:br>
            <a:endParaRPr lang="pt-BR" sz="6000" dirty="0">
              <a:solidFill>
                <a:schemeClr val="tx1"/>
              </a:solidFill>
            </a:endParaRP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5AA76D0-808E-3C04-C9B6-F260283E4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AE07-7E4E-8144-86AD-571EF913FB81}" type="datetime1">
              <a:rPr lang="pt-BR" smtClean="0"/>
              <a:t>28/04/2023</a:t>
            </a:fld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71C594-4CBF-B34B-8D42-812B81302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12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0FB095DB-72A4-4EAE-B332-86E3C5BFB730}"/>
                  </a:ext>
                </a:extLst>
              </p:cNvPr>
              <p:cNvSpPr txBox="1"/>
              <p:nvPr/>
            </p:nvSpPr>
            <p:spPr>
              <a:xfrm>
                <a:off x="1668390" y="1589846"/>
                <a:ext cx="6624736" cy="31332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s-PE" sz="2200" dirty="0"/>
                  <a:t>Si </a:t>
                </a:r>
                <a14:m>
                  <m:oMath xmlns:m="http://schemas.openxmlformats.org/officeDocument/2006/math">
                    <m:r>
                      <a:rPr lang="es-PE" sz="22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PE" sz="2200" dirty="0"/>
                  <a:t> es un entero positivo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PE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PE" sz="22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PE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PE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PE" sz="2200" i="1">
                        <a:latin typeface="Cambria Math" panose="02040503050406030204" pitchFamily="18" charset="0"/>
                      </a:rPr>
                      <m:t>, ⋯, </m:t>
                    </m:r>
                    <m:sSub>
                      <m:sSubPr>
                        <m:ctrlPr>
                          <a:rPr lang="es-PE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PE" sz="2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PE" sz="2200" dirty="0"/>
                  <a:t> es un conjunto de números, entonces la suma de ellos lo podemos representar con la notación de suma o notación sigma de la siguiente manera: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PE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PE" sz="2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PE" sz="2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PE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PE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PE" sz="2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s-PE" sz="22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s-PE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PE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PE" sz="2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PE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PE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PE" sz="2200" i="1">
                              <a:latin typeface="Cambria Math" panose="02040503050406030204" pitchFamily="18" charset="0"/>
                            </a:rPr>
                            <m:t>+⋯+</m:t>
                          </m:r>
                          <m:sSub>
                            <m:sSubPr>
                              <m:ctrlPr>
                                <a:rPr lang="es-PE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PE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PE" sz="2200" dirty="0"/>
              </a:p>
              <a:p>
                <a:pPr algn="just"/>
                <a:r>
                  <a:rPr lang="es-PE" sz="2200" dirty="0"/>
                  <a:t>El cual se lee como “La sumatoria de los números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PE" sz="2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PE" sz="2200" dirty="0"/>
                  <a:t> desde </a:t>
                </a:r>
                <a14:m>
                  <m:oMath xmlns:m="http://schemas.openxmlformats.org/officeDocument/2006/math">
                    <m:r>
                      <a:rPr lang="es-PE" sz="22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PE" sz="22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s-PE" sz="2200" dirty="0"/>
                  <a:t> hasta </a:t>
                </a:r>
                <a14:m>
                  <m:oMath xmlns:m="http://schemas.openxmlformats.org/officeDocument/2006/math">
                    <m:r>
                      <a:rPr lang="es-PE" sz="22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PE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PE" sz="22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PE" sz="2200" dirty="0"/>
                  <a:t>”</a:t>
                </a: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0FB095DB-72A4-4EAE-B332-86E3C5BFB7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390" y="1589846"/>
                <a:ext cx="6624736" cy="3133239"/>
              </a:xfrm>
              <a:prstGeom prst="rect">
                <a:avLst/>
              </a:prstGeom>
              <a:blipFill>
                <a:blip r:embed="rId2"/>
                <a:stretch>
                  <a:fillRect l="-1197" t="-1362" r="-1289" b="-19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5494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8B6247-D57B-74DC-704D-EABCCC6FB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6281" y="331305"/>
            <a:ext cx="4742590" cy="874643"/>
          </a:xfrm>
        </p:spPr>
        <p:txBody>
          <a:bodyPr/>
          <a:lstStyle/>
          <a:p>
            <a:r>
              <a:rPr lang="es-ES" sz="6000" baseline="30000" dirty="0">
                <a:solidFill>
                  <a:schemeClr val="tx1"/>
                </a:solidFill>
              </a:rPr>
              <a:t>Propiedades </a:t>
            </a:r>
            <a:br>
              <a:rPr lang="es-ES" sz="6000" dirty="0">
                <a:solidFill>
                  <a:schemeClr val="tx1"/>
                </a:solidFill>
              </a:rPr>
            </a:br>
            <a:endParaRPr lang="pt-BR" sz="6000" dirty="0">
              <a:solidFill>
                <a:schemeClr val="tx1"/>
              </a:solidFill>
            </a:endParaRP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5AA76D0-808E-3C04-C9B6-F260283E4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AE07-7E4E-8144-86AD-571EF913FB81}" type="datetime1">
              <a:rPr lang="pt-BR" smtClean="0"/>
              <a:t>28/04/2023</a:t>
            </a:fld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71C594-4CBF-B34B-8D42-812B81302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13</a:t>
            </a:fld>
            <a:endParaRPr lang="pt-BR"/>
          </a:p>
        </p:txBody>
      </p:sp>
      <p:graphicFrame>
        <p:nvGraphicFramePr>
          <p:cNvPr id="11" name="Objeto 10">
            <a:extLst>
              <a:ext uri="{FF2B5EF4-FFF2-40B4-BE49-F238E27FC236}">
                <a16:creationId xmlns:a16="http://schemas.microsoft.com/office/drawing/2014/main" id="{D59BBCBC-15B0-46D7-9588-6F81E822F0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4220063"/>
              </p:ext>
            </p:extLst>
          </p:nvPr>
        </p:nvGraphicFramePr>
        <p:xfrm>
          <a:off x="2036763" y="1935163"/>
          <a:ext cx="1054100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3" imgW="1041120" imgH="749160" progId="Equation.DSMT4">
                  <p:embed/>
                </p:oleObj>
              </mc:Choice>
              <mc:Fallback>
                <p:oleObj name="Equation" r:id="rId3" imgW="1041120" imgH="749160" progId="Equation.DSMT4">
                  <p:embed/>
                  <p:pic>
                    <p:nvPicPr>
                      <p:cNvPr id="6" name="Objeto 5">
                        <a:extLst>
                          <a:ext uri="{FF2B5EF4-FFF2-40B4-BE49-F238E27FC236}">
                            <a16:creationId xmlns:a16="http://schemas.microsoft.com/office/drawing/2014/main" id="{C97E0BA9-618D-4EE1-AA13-6CD363D3B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36763" y="1935163"/>
                        <a:ext cx="1054100" cy="758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to 11">
            <a:extLst>
              <a:ext uri="{FF2B5EF4-FFF2-40B4-BE49-F238E27FC236}">
                <a16:creationId xmlns:a16="http://schemas.microsoft.com/office/drawing/2014/main" id="{83A8D873-39D0-4429-A24B-1EC366E1E2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9893571"/>
              </p:ext>
            </p:extLst>
          </p:nvPr>
        </p:nvGraphicFramePr>
        <p:xfrm>
          <a:off x="5528476" y="1919211"/>
          <a:ext cx="17272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5" imgW="1726920" imgH="749160" progId="Equation.DSMT4">
                  <p:embed/>
                </p:oleObj>
              </mc:Choice>
              <mc:Fallback>
                <p:oleObj name="Equation" r:id="rId5" imgW="1726920" imgH="749160" progId="Equation.DSMT4">
                  <p:embed/>
                  <p:pic>
                    <p:nvPicPr>
                      <p:cNvPr id="7" name="Objeto 6">
                        <a:extLst>
                          <a:ext uri="{FF2B5EF4-FFF2-40B4-BE49-F238E27FC236}">
                            <a16:creationId xmlns:a16="http://schemas.microsoft.com/office/drawing/2014/main" id="{644EA401-46E8-4486-B1B9-AC85F55B0AA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28476" y="1919211"/>
                        <a:ext cx="1727200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to 12">
            <a:extLst>
              <a:ext uri="{FF2B5EF4-FFF2-40B4-BE49-F238E27FC236}">
                <a16:creationId xmlns:a16="http://schemas.microsoft.com/office/drawing/2014/main" id="{AAD9ED9F-42E5-4010-B51D-ADB51E2C23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5644486"/>
              </p:ext>
            </p:extLst>
          </p:nvPr>
        </p:nvGraphicFramePr>
        <p:xfrm>
          <a:off x="1830788" y="3082505"/>
          <a:ext cx="29718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7" imgW="2971800" imgH="749160" progId="Equation.DSMT4">
                  <p:embed/>
                </p:oleObj>
              </mc:Choice>
              <mc:Fallback>
                <p:oleObj name="Equation" r:id="rId7" imgW="2971800" imgH="749160" progId="Equation.DSMT4">
                  <p:embed/>
                  <p:pic>
                    <p:nvPicPr>
                      <p:cNvPr id="8" name="Objeto 7">
                        <a:extLst>
                          <a:ext uri="{FF2B5EF4-FFF2-40B4-BE49-F238E27FC236}">
                            <a16:creationId xmlns:a16="http://schemas.microsoft.com/office/drawing/2014/main" id="{F0AB0AA6-A0FF-4641-A205-795DCFE4AD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30788" y="3082505"/>
                        <a:ext cx="2971800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to 13">
            <a:extLst>
              <a:ext uri="{FF2B5EF4-FFF2-40B4-BE49-F238E27FC236}">
                <a16:creationId xmlns:a16="http://schemas.microsoft.com/office/drawing/2014/main" id="{345DAAD0-F1F6-4911-9B4B-D3F48111CE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8245416"/>
              </p:ext>
            </p:extLst>
          </p:nvPr>
        </p:nvGraphicFramePr>
        <p:xfrm>
          <a:off x="5977576" y="3049032"/>
          <a:ext cx="36957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9" imgW="3695400" imgH="749160" progId="Equation.DSMT4">
                  <p:embed/>
                </p:oleObj>
              </mc:Choice>
              <mc:Fallback>
                <p:oleObj name="Equation" r:id="rId9" imgW="3695400" imgH="749160" progId="Equation.DSMT4">
                  <p:embed/>
                  <p:pic>
                    <p:nvPicPr>
                      <p:cNvPr id="9" name="Objeto 8">
                        <a:extLst>
                          <a:ext uri="{FF2B5EF4-FFF2-40B4-BE49-F238E27FC236}">
                            <a16:creationId xmlns:a16="http://schemas.microsoft.com/office/drawing/2014/main" id="{CA844BB4-BB17-44BB-A25E-415FABBCBA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977576" y="3049032"/>
                        <a:ext cx="3695700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to 14">
            <a:extLst>
              <a:ext uri="{FF2B5EF4-FFF2-40B4-BE49-F238E27FC236}">
                <a16:creationId xmlns:a16="http://schemas.microsoft.com/office/drawing/2014/main" id="{EF490446-012F-4AC2-BF6F-D2CE5172DA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7813417"/>
              </p:ext>
            </p:extLst>
          </p:nvPr>
        </p:nvGraphicFramePr>
        <p:xfrm>
          <a:off x="2563461" y="4328637"/>
          <a:ext cx="51435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11" imgW="5143320" imgH="749160" progId="Equation.DSMT4">
                  <p:embed/>
                </p:oleObj>
              </mc:Choice>
              <mc:Fallback>
                <p:oleObj name="Equation" r:id="rId11" imgW="5143320" imgH="749160" progId="Equation.DSMT4">
                  <p:embed/>
                  <p:pic>
                    <p:nvPicPr>
                      <p:cNvPr id="10" name="Objeto 9">
                        <a:extLst>
                          <a:ext uri="{FF2B5EF4-FFF2-40B4-BE49-F238E27FC236}">
                            <a16:creationId xmlns:a16="http://schemas.microsoft.com/office/drawing/2014/main" id="{D9840C4F-8933-4EFE-8E7D-E6BE37359E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563461" y="4328637"/>
                        <a:ext cx="5143500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to 15">
            <a:extLst>
              <a:ext uri="{FF2B5EF4-FFF2-40B4-BE49-F238E27FC236}">
                <a16:creationId xmlns:a16="http://schemas.microsoft.com/office/drawing/2014/main" id="{3DDB3EF6-FA2C-4A96-8003-55839DAE82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7629468"/>
              </p:ext>
            </p:extLst>
          </p:nvPr>
        </p:nvGraphicFramePr>
        <p:xfrm>
          <a:off x="2538061" y="5322301"/>
          <a:ext cx="66294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13" imgW="6629400" imgH="749160" progId="Equation.DSMT4">
                  <p:embed/>
                </p:oleObj>
              </mc:Choice>
              <mc:Fallback>
                <p:oleObj name="Equation" r:id="rId13" imgW="6629400" imgH="749160" progId="Equation.DSMT4">
                  <p:embed/>
                  <p:pic>
                    <p:nvPicPr>
                      <p:cNvPr id="11" name="Objeto 10">
                        <a:extLst>
                          <a:ext uri="{FF2B5EF4-FFF2-40B4-BE49-F238E27FC236}">
                            <a16:creationId xmlns:a16="http://schemas.microsoft.com/office/drawing/2014/main" id="{D0DD5844-B38B-43A3-8A64-F31E8C6547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538061" y="5322301"/>
                        <a:ext cx="6629400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8C1242C0-7277-4243-BE09-6F871BBF62B7}"/>
                  </a:ext>
                </a:extLst>
              </p:cNvPr>
              <p:cNvSpPr txBox="1"/>
              <p:nvPr/>
            </p:nvSpPr>
            <p:spPr>
              <a:xfrm>
                <a:off x="1746251" y="1410016"/>
                <a:ext cx="878428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Sean </a:t>
                </a:r>
                <a14:m>
                  <m:oMath xmlns:m="http://schemas.openxmlformats.org/officeDocument/2006/math">
                    <m:r>
                      <a:rPr lang="es-PE" sz="20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P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y </a:t>
                </a:r>
                <a14:m>
                  <m:oMath xmlns:m="http://schemas.openxmlformats.org/officeDocument/2006/math">
                    <m:r>
                      <a:rPr lang="es-PE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P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enteros positivos, </a:t>
                </a:r>
                <a14:m>
                  <m:oMath xmlns:m="http://schemas.openxmlformats.org/officeDocument/2006/math">
                    <m:r>
                      <a:rPr lang="es-PE" sz="2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</m:t>
                    </m:r>
                  </m:oMath>
                </a14:m>
                <a:r>
                  <a:rPr lang="es-P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cualquier número real, entonces se cumple</a:t>
                </a:r>
                <a:endParaRPr lang="es-ES" sz="2000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8C1242C0-7277-4243-BE09-6F871BBF6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6251" y="1410016"/>
                <a:ext cx="8784289" cy="400110"/>
              </a:xfrm>
              <a:prstGeom prst="rect">
                <a:avLst/>
              </a:prstGeom>
              <a:blipFill>
                <a:blip r:embed="rId15"/>
                <a:stretch>
                  <a:fillRect l="-694" t="-6061" b="-2727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uadroTexto 17">
            <a:extLst>
              <a:ext uri="{FF2B5EF4-FFF2-40B4-BE49-F238E27FC236}">
                <a16:creationId xmlns:a16="http://schemas.microsoft.com/office/drawing/2014/main" id="{A71EEB9E-4925-4EBF-9972-414ED97E0F5D}"/>
              </a:ext>
            </a:extLst>
          </p:cNvPr>
          <p:cNvSpPr txBox="1"/>
          <p:nvPr/>
        </p:nvSpPr>
        <p:spPr>
          <a:xfrm>
            <a:off x="1169504" y="219886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1.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7D3269C-B982-4790-B27F-D93B3ED35108}"/>
              </a:ext>
            </a:extLst>
          </p:cNvPr>
          <p:cNvSpPr txBox="1"/>
          <p:nvPr/>
        </p:nvSpPr>
        <p:spPr>
          <a:xfrm>
            <a:off x="4678011" y="219886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2.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BB8C2213-25EE-4AC9-B176-5EE688E07C53}"/>
              </a:ext>
            </a:extLst>
          </p:cNvPr>
          <p:cNvSpPr txBox="1"/>
          <p:nvPr/>
        </p:nvSpPr>
        <p:spPr>
          <a:xfrm>
            <a:off x="1091812" y="3429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3.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495F70E-A872-4C9B-8F8A-79AECA0C3232}"/>
              </a:ext>
            </a:extLst>
          </p:cNvPr>
          <p:cNvSpPr txBox="1"/>
          <p:nvPr/>
        </p:nvSpPr>
        <p:spPr>
          <a:xfrm>
            <a:off x="5395561" y="332699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4.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F8DF89D-F584-4539-B8FC-E9F730F1E3BC}"/>
              </a:ext>
            </a:extLst>
          </p:cNvPr>
          <p:cNvSpPr txBox="1"/>
          <p:nvPr/>
        </p:nvSpPr>
        <p:spPr>
          <a:xfrm>
            <a:off x="1373588" y="467840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5.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E113F77-F7FE-4840-9B99-A0206F1261C9}"/>
              </a:ext>
            </a:extLst>
          </p:cNvPr>
          <p:cNvSpPr txBox="1"/>
          <p:nvPr/>
        </p:nvSpPr>
        <p:spPr>
          <a:xfrm>
            <a:off x="1463040" y="559905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6.</a:t>
            </a:r>
          </a:p>
        </p:txBody>
      </p:sp>
    </p:spTree>
    <p:extLst>
      <p:ext uri="{BB962C8B-B14F-4D97-AF65-F5344CB8AC3E}">
        <p14:creationId xmlns:p14="http://schemas.microsoft.com/office/powerpoint/2010/main" val="1326827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Data 1">
            <a:extLst>
              <a:ext uri="{FF2B5EF4-FFF2-40B4-BE49-F238E27FC236}">
                <a16:creationId xmlns:a16="http://schemas.microsoft.com/office/drawing/2014/main" id="{7614DEB6-9E8D-4FF6-9FFA-42A623CB3D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06447" y="6275669"/>
            <a:ext cx="2844800" cy="365125"/>
          </a:xfrm>
        </p:spPr>
        <p:txBody>
          <a:bodyPr/>
          <a:lstStyle/>
          <a:p>
            <a:fld id="{8AFD3B34-56CE-134A-BE73-656B3C053E96}" type="datetime1">
              <a:rPr lang="pt-BR" smtClean="0"/>
              <a:t>28/04/2023</a:t>
            </a:fld>
            <a:endParaRPr lang="pt-BR"/>
          </a:p>
        </p:txBody>
      </p:sp>
      <p:sp>
        <p:nvSpPr>
          <p:cNvPr id="9" name="Espaço Reservado para Número de Slide 2">
            <a:extLst>
              <a:ext uri="{FF2B5EF4-FFF2-40B4-BE49-F238E27FC236}">
                <a16:creationId xmlns:a16="http://schemas.microsoft.com/office/drawing/2014/main" id="{14CB6FAA-89FB-499D-81F1-F3386D28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0541" y="6275669"/>
            <a:ext cx="1320800" cy="365125"/>
          </a:xfrm>
        </p:spPr>
        <p:txBody>
          <a:bodyPr/>
          <a:lstStyle/>
          <a:p>
            <a:fld id="{61164B59-82C0-5740-8D93-9D5F79A1BA58}" type="slidenum">
              <a:rPr lang="pt-BR" smtClean="0"/>
              <a:t>14</a:t>
            </a:fld>
            <a:endParaRPr lang="pt-BR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7D10E6C-6B53-4DE0-8F48-208CD5B4C394}"/>
              </a:ext>
            </a:extLst>
          </p:cNvPr>
          <p:cNvSpPr txBox="1">
            <a:spLocks/>
          </p:cNvSpPr>
          <p:nvPr/>
        </p:nvSpPr>
        <p:spPr>
          <a:xfrm>
            <a:off x="1925938" y="273043"/>
            <a:ext cx="7498080" cy="56239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3200"/>
              <a:t>Mas propiedades</a:t>
            </a:r>
            <a:endParaRPr lang="es-PE" sz="32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A430B47-2334-4E21-B80E-80F40CA840C9}"/>
              </a:ext>
            </a:extLst>
          </p:cNvPr>
          <p:cNvSpPr txBox="1"/>
          <p:nvPr/>
        </p:nvSpPr>
        <p:spPr>
          <a:xfrm>
            <a:off x="1992115" y="964855"/>
            <a:ext cx="698477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200" dirty="0">
                <a:solidFill>
                  <a:srgbClr val="0070C0"/>
                </a:solidFill>
              </a:rPr>
              <a:t>Propiedades del cambio de subíndice</a:t>
            </a:r>
          </a:p>
          <a:p>
            <a:endParaRPr lang="es-PE" sz="2200" dirty="0"/>
          </a:p>
          <a:p>
            <a:pPr marL="342900" indent="-342900">
              <a:buFont typeface="+mj-lt"/>
              <a:buAutoNum type="arabicPeriod"/>
            </a:pPr>
            <a:r>
              <a:rPr lang="es-PE" sz="2200" dirty="0"/>
              <a:t> </a:t>
            </a:r>
          </a:p>
          <a:p>
            <a:pPr marL="342900" indent="-342900">
              <a:buFont typeface="+mj-lt"/>
              <a:buAutoNum type="arabicPeriod"/>
            </a:pPr>
            <a:endParaRPr lang="es-PE" sz="2200" dirty="0"/>
          </a:p>
          <a:p>
            <a:pPr marL="342900" indent="-342900">
              <a:buFont typeface="+mj-lt"/>
              <a:buAutoNum type="arabicPeriod"/>
            </a:pPr>
            <a:endParaRPr lang="es-PE" sz="2200" dirty="0"/>
          </a:p>
          <a:p>
            <a:pPr marL="342900" indent="-342900">
              <a:buFont typeface="+mj-lt"/>
              <a:buAutoNum type="arabicPeriod"/>
            </a:pPr>
            <a:r>
              <a:rPr lang="es-PE" sz="2200" dirty="0"/>
              <a:t> </a:t>
            </a:r>
          </a:p>
          <a:p>
            <a:endParaRPr lang="es-PE" sz="2200" dirty="0"/>
          </a:p>
        </p:txBody>
      </p:sp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9FE758E9-CF8F-4A53-8A2D-5F9AE4DDA9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9767637"/>
              </p:ext>
            </p:extLst>
          </p:nvPr>
        </p:nvGraphicFramePr>
        <p:xfrm>
          <a:off x="2744788" y="1345884"/>
          <a:ext cx="34544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3" imgW="3454200" imgH="749160" progId="Equation.DSMT4">
                  <p:embed/>
                </p:oleObj>
              </mc:Choice>
              <mc:Fallback>
                <p:oleObj name="Equation" r:id="rId3" imgW="3454200" imgH="749160" progId="Equation.DSMT4">
                  <p:embed/>
                  <p:pic>
                    <p:nvPicPr>
                      <p:cNvPr id="5" name="Objeto 4">
                        <a:extLst>
                          <a:ext uri="{FF2B5EF4-FFF2-40B4-BE49-F238E27FC236}">
                            <a16:creationId xmlns:a16="http://schemas.microsoft.com/office/drawing/2014/main" id="{DD565658-06DA-4E7C-AA4C-65ADD15F26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44788" y="1345884"/>
                        <a:ext cx="3454400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A67D433F-6AB7-4C23-A84A-2CA03298CF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0363563"/>
              </p:ext>
            </p:extLst>
          </p:nvPr>
        </p:nvGraphicFramePr>
        <p:xfrm>
          <a:off x="2744788" y="2338416"/>
          <a:ext cx="34544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5" imgW="3454200" imgH="749160" progId="Equation.DSMT4">
                  <p:embed/>
                </p:oleObj>
              </mc:Choice>
              <mc:Fallback>
                <p:oleObj name="Equation" r:id="rId5" imgW="3454200" imgH="749160" progId="Equation.DSMT4">
                  <p:embed/>
                  <p:pic>
                    <p:nvPicPr>
                      <p:cNvPr id="6" name="Objeto 5">
                        <a:extLst>
                          <a:ext uri="{FF2B5EF4-FFF2-40B4-BE49-F238E27FC236}">
                            <a16:creationId xmlns:a16="http://schemas.microsoft.com/office/drawing/2014/main" id="{5BC24034-7465-4A85-8802-794836DA4A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44788" y="2338416"/>
                        <a:ext cx="3454400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C48D9DC6-4156-4D4D-902B-89CF8A6109ED}"/>
              </a:ext>
            </a:extLst>
          </p:cNvPr>
          <p:cNvSpPr txBox="1"/>
          <p:nvPr/>
        </p:nvSpPr>
        <p:spPr>
          <a:xfrm>
            <a:off x="2134989" y="3228093"/>
            <a:ext cx="590465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200" dirty="0">
                <a:solidFill>
                  <a:srgbClr val="0070C0"/>
                </a:solidFill>
              </a:rPr>
              <a:t>Suma geométrica</a:t>
            </a:r>
          </a:p>
          <a:p>
            <a:endParaRPr lang="es-PE" sz="2200" dirty="0"/>
          </a:p>
          <a:p>
            <a:endParaRPr lang="es-PE" sz="2200" dirty="0"/>
          </a:p>
          <a:p>
            <a:endParaRPr lang="es-PE" sz="2200" dirty="0"/>
          </a:p>
          <a:p>
            <a:endParaRPr lang="es-PE" sz="2200" dirty="0"/>
          </a:p>
        </p:txBody>
      </p:sp>
      <p:graphicFrame>
        <p:nvGraphicFramePr>
          <p:cNvPr id="11" name="Objeto 10">
            <a:extLst>
              <a:ext uri="{FF2B5EF4-FFF2-40B4-BE49-F238E27FC236}">
                <a16:creationId xmlns:a16="http://schemas.microsoft.com/office/drawing/2014/main" id="{165863D3-E0D6-4CE5-BD8C-488C86D388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9872849"/>
              </p:ext>
            </p:extLst>
          </p:nvPr>
        </p:nvGraphicFramePr>
        <p:xfrm>
          <a:off x="2134989" y="3903850"/>
          <a:ext cx="47879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7" imgW="4787640" imgH="761760" progId="Equation.DSMT4">
                  <p:embed/>
                </p:oleObj>
              </mc:Choice>
              <mc:Fallback>
                <p:oleObj name="Equation" r:id="rId7" imgW="4787640" imgH="761760" progId="Equation.DSMT4">
                  <p:embed/>
                  <p:pic>
                    <p:nvPicPr>
                      <p:cNvPr id="8" name="Objeto 7">
                        <a:extLst>
                          <a:ext uri="{FF2B5EF4-FFF2-40B4-BE49-F238E27FC236}">
                            <a16:creationId xmlns:a16="http://schemas.microsoft.com/office/drawing/2014/main" id="{0B80BC6A-7C44-4380-90B1-FEBC4D5943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34989" y="3903850"/>
                        <a:ext cx="47879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uadroTexto 11">
            <a:extLst>
              <a:ext uri="{FF2B5EF4-FFF2-40B4-BE49-F238E27FC236}">
                <a16:creationId xmlns:a16="http://schemas.microsoft.com/office/drawing/2014/main" id="{D41D2D52-2F48-45DD-9CAD-35001BFEB124}"/>
              </a:ext>
            </a:extLst>
          </p:cNvPr>
          <p:cNvSpPr txBox="1"/>
          <p:nvPr/>
        </p:nvSpPr>
        <p:spPr>
          <a:xfrm>
            <a:off x="2134989" y="5013197"/>
            <a:ext cx="69847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200" dirty="0">
                <a:solidFill>
                  <a:srgbClr val="FF0000"/>
                </a:solidFill>
              </a:rPr>
              <a:t>Observación: </a:t>
            </a:r>
            <a:r>
              <a:rPr lang="es-PE" sz="2200" dirty="0"/>
              <a:t>Se debe tener en cuenta que:</a:t>
            </a:r>
          </a:p>
          <a:p>
            <a:endParaRPr lang="es-PE" sz="2200" dirty="0"/>
          </a:p>
          <a:p>
            <a:endParaRPr lang="es-PE" sz="2200" dirty="0"/>
          </a:p>
          <a:p>
            <a:endParaRPr lang="es-PE" sz="2200" dirty="0"/>
          </a:p>
        </p:txBody>
      </p:sp>
      <p:graphicFrame>
        <p:nvGraphicFramePr>
          <p:cNvPr id="13" name="Objeto 12">
            <a:extLst>
              <a:ext uri="{FF2B5EF4-FFF2-40B4-BE49-F238E27FC236}">
                <a16:creationId xmlns:a16="http://schemas.microsoft.com/office/drawing/2014/main" id="{7BCDE286-D0CC-487C-8A8D-7AA507BCE9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0687282"/>
              </p:ext>
            </p:extLst>
          </p:nvPr>
        </p:nvGraphicFramePr>
        <p:xfrm>
          <a:off x="3715717" y="5635578"/>
          <a:ext cx="27432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9" imgW="2743200" imgH="749160" progId="Equation.DSMT4">
                  <p:embed/>
                </p:oleObj>
              </mc:Choice>
              <mc:Fallback>
                <p:oleObj name="Equation" r:id="rId9" imgW="2743200" imgH="749160" progId="Equation.DSMT4">
                  <p:embed/>
                  <p:pic>
                    <p:nvPicPr>
                      <p:cNvPr id="10" name="Objeto 9">
                        <a:extLst>
                          <a:ext uri="{FF2B5EF4-FFF2-40B4-BE49-F238E27FC236}">
                            <a16:creationId xmlns:a16="http://schemas.microsoft.com/office/drawing/2014/main" id="{68DD7788-D7C3-465F-99B3-AAD8B56ADD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715717" y="5635578"/>
                        <a:ext cx="2743200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4126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20B8A1-2174-98DD-FD0A-A9538E87A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D3B34-56CE-134A-BE73-656B3C053E96}" type="datetime1">
              <a:rPr lang="pt-BR" smtClean="0"/>
              <a:t>28/04/2023</a:t>
            </a:fld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0EAEBE84-58C1-7C3B-F2D1-707E1F3FD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15</a:t>
            </a:fld>
            <a:endParaRPr lang="pt-BR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7AF95D68-00BD-4BC9-8734-D37F5E6AFEBF}"/>
              </a:ext>
            </a:extLst>
          </p:cNvPr>
          <p:cNvSpPr txBox="1">
            <a:spLocks/>
          </p:cNvSpPr>
          <p:nvPr/>
        </p:nvSpPr>
        <p:spPr>
          <a:xfrm>
            <a:off x="953075" y="296064"/>
            <a:ext cx="7498080" cy="652616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>
                <a:solidFill>
                  <a:schemeClr val="tx1">
                    <a:lumMod val="95000"/>
                    <a:lumOff val="5000"/>
                  </a:schemeClr>
                </a:solidFill>
              </a:rPr>
              <a:t>Ejemplo</a:t>
            </a:r>
            <a:endParaRPr lang="es-P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D85115C5-35F4-414C-9828-82DF947F700C}"/>
                  </a:ext>
                </a:extLst>
              </p:cNvPr>
              <p:cNvSpPr txBox="1"/>
              <p:nvPr/>
            </p:nvSpPr>
            <p:spPr>
              <a:xfrm>
                <a:off x="1272694" y="1052736"/>
                <a:ext cx="7498080" cy="5509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E" sz="2200" dirty="0"/>
                  <a:t>Calcular</a:t>
                </a:r>
              </a:p>
              <a:p>
                <a:endParaRPr lang="es-PE" sz="2200" dirty="0"/>
              </a:p>
              <a:p>
                <a:r>
                  <a:rPr lang="es-PE" sz="2200" u="sng" dirty="0">
                    <a:solidFill>
                      <a:srgbClr val="00B050"/>
                    </a:solidFill>
                  </a:rPr>
                  <a:t>Solución</a:t>
                </a:r>
                <a:endParaRPr lang="es-PE" sz="2200" dirty="0"/>
              </a:p>
              <a:p>
                <a:r>
                  <a:rPr lang="es-PE" sz="2200" dirty="0"/>
                  <a:t>Como:</a:t>
                </a:r>
              </a:p>
              <a:p>
                <a:r>
                  <a:rPr lang="es-PE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PE" sz="2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s-PE" sz="2200" i="1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s-PE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sz="22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s-PE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PE" sz="2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s-PE" sz="22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PE" sz="2200" i="1">
                        <a:latin typeface="Cambria Math" panose="02040503050406030204" pitchFamily="18" charset="0"/>
                      </a:rPr>
                      <m:t>−1→</m:t>
                    </m:r>
                    <m:sSub>
                      <m:sSubPr>
                        <m:ctrlPr>
                          <a:rPr lang="es-PE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PE" sz="2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PE" sz="2200" i="1">
                            <a:latin typeface="Cambria Math" panose="02040503050406030204" pitchFamily="18" charset="0"/>
                          </a:rPr>
                          <m:t>+13</m:t>
                        </m:r>
                      </m:sub>
                    </m:sSub>
                    <m:r>
                      <a:rPr lang="es-PE" sz="2200" i="1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s-PE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PE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PE" sz="2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s-PE" sz="2200" i="1">
                                <a:latin typeface="Cambria Math" panose="02040503050406030204" pitchFamily="18" charset="0"/>
                              </a:rPr>
                              <m:t>+13</m:t>
                            </m:r>
                          </m:e>
                        </m:d>
                      </m:e>
                      <m:sup>
                        <m:r>
                          <a:rPr lang="es-PE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PE" sz="22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s-PE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E" sz="2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PE" sz="2200" i="1">
                            <a:latin typeface="Cambria Math" panose="02040503050406030204" pitchFamily="18" charset="0"/>
                          </a:rPr>
                          <m:t>+13</m:t>
                        </m:r>
                      </m:e>
                    </m:d>
                    <m:r>
                      <a:rPr lang="es-PE" sz="22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s-PE" sz="2200" dirty="0"/>
                  <a:t>   </a:t>
                </a:r>
              </a:p>
              <a:p>
                <a:r>
                  <a:rPr lang="es-PE" sz="2200" dirty="0"/>
                  <a:t>Luego, por cambio de subíndice</a:t>
                </a:r>
              </a:p>
              <a:p>
                <a:endParaRPr lang="es-PE" sz="2200" dirty="0"/>
              </a:p>
              <a:p>
                <a:endParaRPr lang="es-PE" sz="2200" dirty="0"/>
              </a:p>
              <a:p>
                <a:endParaRPr lang="es-PE" sz="2200" dirty="0"/>
              </a:p>
              <a:p>
                <a:endParaRPr lang="es-PE" sz="2200" dirty="0"/>
              </a:p>
              <a:p>
                <a:endParaRPr lang="es-PE" sz="2200" dirty="0"/>
              </a:p>
              <a:p>
                <a:endParaRPr lang="es-PE" sz="2200" dirty="0"/>
              </a:p>
              <a:p>
                <a:endParaRPr lang="es-PE" sz="2200" dirty="0"/>
              </a:p>
              <a:p>
                <a:endParaRPr lang="es-PE" sz="2200" dirty="0"/>
              </a:p>
              <a:p>
                <a:endParaRPr lang="es-PE" sz="2200" dirty="0"/>
              </a:p>
              <a:p>
                <a:endParaRPr lang="es-PE" sz="2200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D85115C5-35F4-414C-9828-82DF947F7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694" y="1052736"/>
                <a:ext cx="7498080" cy="5509200"/>
              </a:xfrm>
              <a:prstGeom prst="rect">
                <a:avLst/>
              </a:prstGeom>
              <a:blipFill>
                <a:blip r:embed="rId3"/>
                <a:stretch>
                  <a:fillRect l="-1057" t="-77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Objeto 11">
            <a:extLst>
              <a:ext uri="{FF2B5EF4-FFF2-40B4-BE49-F238E27FC236}">
                <a16:creationId xmlns:a16="http://schemas.microsoft.com/office/drawing/2014/main" id="{72DFE56A-A336-4743-AC5C-D0A58433D8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6141487"/>
              </p:ext>
            </p:extLst>
          </p:nvPr>
        </p:nvGraphicFramePr>
        <p:xfrm>
          <a:off x="2826567" y="948680"/>
          <a:ext cx="17399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4" imgW="1739880" imgH="749160" progId="Equation.DSMT4">
                  <p:embed/>
                </p:oleObj>
              </mc:Choice>
              <mc:Fallback>
                <p:oleObj name="Equation" r:id="rId4" imgW="1739880" imgH="749160" progId="Equation.DSMT4">
                  <p:embed/>
                  <p:pic>
                    <p:nvPicPr>
                      <p:cNvPr id="4" name="Objeto 3">
                        <a:extLst>
                          <a:ext uri="{FF2B5EF4-FFF2-40B4-BE49-F238E27FC236}">
                            <a16:creationId xmlns:a16="http://schemas.microsoft.com/office/drawing/2014/main" id="{151E4FFD-6994-4926-A98D-4E1296ACC6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26567" y="948680"/>
                        <a:ext cx="1739900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to 12">
            <a:extLst>
              <a:ext uri="{FF2B5EF4-FFF2-40B4-BE49-F238E27FC236}">
                <a16:creationId xmlns:a16="http://schemas.microsoft.com/office/drawing/2014/main" id="{5C00D2FD-2329-49D4-8A45-E5CA21A272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0765022"/>
              </p:ext>
            </p:extLst>
          </p:nvPr>
        </p:nvGraphicFramePr>
        <p:xfrm>
          <a:off x="1809055" y="3395219"/>
          <a:ext cx="6642100" cy="313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6" imgW="6642000" imgH="3136680" progId="Equation.DSMT4">
                  <p:embed/>
                </p:oleObj>
              </mc:Choice>
              <mc:Fallback>
                <p:oleObj name="Equation" r:id="rId6" imgW="6642000" imgH="3136680" progId="Equation.DSMT4">
                  <p:embed/>
                  <p:pic>
                    <p:nvPicPr>
                      <p:cNvPr id="5" name="Objeto 4">
                        <a:extLst>
                          <a:ext uri="{FF2B5EF4-FFF2-40B4-BE49-F238E27FC236}">
                            <a16:creationId xmlns:a16="http://schemas.microsoft.com/office/drawing/2014/main" id="{436B14EB-A320-487D-B65A-E08B5BF7255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09055" y="3395219"/>
                        <a:ext cx="6642100" cy="313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1189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06D4F0B-4A37-4302-A838-02166EE3E1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06447" y="6275669"/>
            <a:ext cx="2844800" cy="365125"/>
          </a:xfrm>
        </p:spPr>
        <p:txBody>
          <a:bodyPr/>
          <a:lstStyle/>
          <a:p>
            <a:fld id="{8AFD3B34-56CE-134A-BE73-656B3C053E96}" type="datetime1">
              <a:rPr lang="pt-BR" smtClean="0"/>
              <a:t>28/04/2023</a:t>
            </a:fld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3A9781F-D198-4C60-B6E3-30A4948D4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0541" y="6275669"/>
            <a:ext cx="1320800" cy="365125"/>
          </a:xfrm>
        </p:spPr>
        <p:txBody>
          <a:bodyPr/>
          <a:lstStyle/>
          <a:p>
            <a:fld id="{61164B59-82C0-5740-8D93-9D5F79A1BA58}" type="slidenum">
              <a:rPr lang="pt-BR" smtClean="0"/>
              <a:t>16</a:t>
            </a:fld>
            <a:endParaRPr lang="pt-BR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3333EBA-2D29-4B15-9895-FEFD59FB6D9B}"/>
              </a:ext>
            </a:extLst>
          </p:cNvPr>
          <p:cNvSpPr txBox="1">
            <a:spLocks/>
          </p:cNvSpPr>
          <p:nvPr/>
        </p:nvSpPr>
        <p:spPr>
          <a:xfrm>
            <a:off x="1030039" y="407549"/>
            <a:ext cx="7498080" cy="6344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>
                <a:solidFill>
                  <a:schemeClr val="tx1">
                    <a:lumMod val="95000"/>
                    <a:lumOff val="5000"/>
                  </a:schemeClr>
                </a:solidFill>
              </a:rPr>
              <a:t>Ejemplo</a:t>
            </a:r>
            <a:endParaRPr lang="es-P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51844D0B-8BBD-470E-B274-5BB3368F62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6344052"/>
              </p:ext>
            </p:extLst>
          </p:nvPr>
        </p:nvGraphicFramePr>
        <p:xfrm>
          <a:off x="3171093" y="1610513"/>
          <a:ext cx="23622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3" imgW="2361960" imgH="749160" progId="Equation.DSMT4">
                  <p:embed/>
                </p:oleObj>
              </mc:Choice>
              <mc:Fallback>
                <p:oleObj name="Equation" r:id="rId3" imgW="2361960" imgH="749160" progId="Equation.DSMT4">
                  <p:embed/>
                  <p:pic>
                    <p:nvPicPr>
                      <p:cNvPr id="4" name="Objeto 3">
                        <a:extLst>
                          <a:ext uri="{FF2B5EF4-FFF2-40B4-BE49-F238E27FC236}">
                            <a16:creationId xmlns:a16="http://schemas.microsoft.com/office/drawing/2014/main" id="{DC2842C8-80FA-4DCC-BFE2-143597D6556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71093" y="1610513"/>
                        <a:ext cx="2362200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1282F533-2D95-447B-927F-57CD4105F2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75720" y="3496941"/>
          <a:ext cx="417830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5" imgW="4178160" imgH="1485720" progId="Equation.DSMT4">
                  <p:embed/>
                </p:oleObj>
              </mc:Choice>
              <mc:Fallback>
                <p:oleObj name="Equation" r:id="rId5" imgW="4178160" imgH="1485720" progId="Equation.DSMT4">
                  <p:embed/>
                  <p:pic>
                    <p:nvPicPr>
                      <p:cNvPr id="5" name="Objeto 4">
                        <a:extLst>
                          <a:ext uri="{FF2B5EF4-FFF2-40B4-BE49-F238E27FC236}">
                            <a16:creationId xmlns:a16="http://schemas.microsoft.com/office/drawing/2014/main" id="{85A64C31-B675-47B4-AA8E-4C3BA15F9B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75720" y="3496941"/>
                        <a:ext cx="4178300" cy="148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9842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8B6247-D57B-74DC-704D-EABCCC6FB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0917" y="627746"/>
            <a:ext cx="7300648" cy="954158"/>
          </a:xfrm>
        </p:spPr>
        <p:txBody>
          <a:bodyPr/>
          <a:lstStyle/>
          <a:p>
            <a:r>
              <a:rPr lang="es-ES" sz="6000" baseline="30000" dirty="0">
                <a:solidFill>
                  <a:schemeClr val="tx1"/>
                </a:solidFill>
              </a:rPr>
              <a:t>Número combinatorio</a:t>
            </a:r>
            <a:br>
              <a:rPr lang="es-ES" sz="6000" dirty="0">
                <a:solidFill>
                  <a:schemeClr val="tx1"/>
                </a:solidFill>
              </a:rPr>
            </a:br>
            <a:endParaRPr lang="pt-BR" sz="6000" dirty="0">
              <a:solidFill>
                <a:schemeClr val="tx1"/>
              </a:solidFill>
            </a:endParaRP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5AA76D0-808E-3C04-C9B6-F260283E4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AE07-7E4E-8144-86AD-571EF913FB81}" type="datetime1">
              <a:rPr lang="pt-BR" smtClean="0"/>
              <a:t>28/04/2023</a:t>
            </a:fld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71C594-4CBF-B34B-8D42-812B81302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17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39E56627-8572-41D0-8D84-9041D084528B}"/>
                  </a:ext>
                </a:extLst>
              </p:cNvPr>
              <p:cNvSpPr txBox="1"/>
              <p:nvPr/>
            </p:nvSpPr>
            <p:spPr>
              <a:xfrm>
                <a:off x="2240917" y="2139065"/>
                <a:ext cx="7484590" cy="1789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E" sz="2200" dirty="0"/>
                  <a:t>También llamado coeficiente binomial, se define por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PE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s-PE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PE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s-PE" sz="2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r>
                        <a:rPr lang="es-PE" sz="2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PE" sz="2200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s-PE" sz="2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PE" sz="2200" i="1">
                              <a:latin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s-PE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PE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PE" sz="2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PE" sz="2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s-PE" sz="22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s-PE" sz="2200" i="1">
                          <a:latin typeface="Cambria Math" panose="02040503050406030204" pitchFamily="18" charset="0"/>
                        </a:rPr>
                        <m:t>,  0≤</m:t>
                      </m:r>
                      <m:r>
                        <a:rPr lang="es-PE" sz="22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PE" sz="22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s-PE" sz="22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PE" sz="2200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s-PE" sz="22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PE" sz="22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PE" sz="22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PE" sz="22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s-PE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</m:oMath>
                  </m:oMathPara>
                </a14:m>
                <a:endParaRPr lang="es-PE" sz="2200" dirty="0"/>
              </a:p>
              <a:p>
                <a:r>
                  <a:rPr lang="es-PE" sz="2200" dirty="0"/>
                  <a:t>Se lee “número combinatorio de </a:t>
                </a:r>
                <a14:m>
                  <m:oMath xmlns:m="http://schemas.openxmlformats.org/officeDocument/2006/math">
                    <m:r>
                      <a:rPr lang="es-PE" sz="22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PE" sz="2200" dirty="0"/>
                  <a:t> sobre </a:t>
                </a:r>
                <a14:m>
                  <m:oMath xmlns:m="http://schemas.openxmlformats.org/officeDocument/2006/math">
                    <m:r>
                      <a:rPr lang="es-PE" sz="22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PE" sz="2200" dirty="0"/>
                  <a:t>”</a:t>
                </a:r>
              </a:p>
              <a:p>
                <a:endParaRPr lang="es-PE" sz="2200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39E56627-8572-41D0-8D84-9041D0845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0917" y="2139065"/>
                <a:ext cx="7484590" cy="1789721"/>
              </a:xfrm>
              <a:prstGeom prst="rect">
                <a:avLst/>
              </a:prstGeom>
              <a:blipFill>
                <a:blip r:embed="rId2"/>
                <a:stretch>
                  <a:fillRect l="-1059" t="-238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705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8B6247-D57B-74DC-704D-EABCCC6FB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0163" y="627746"/>
            <a:ext cx="4411674" cy="954158"/>
          </a:xfrm>
        </p:spPr>
        <p:txBody>
          <a:bodyPr/>
          <a:lstStyle/>
          <a:p>
            <a:r>
              <a:rPr lang="es-ES" sz="6000" baseline="30000" dirty="0">
                <a:solidFill>
                  <a:schemeClr val="tx1"/>
                </a:solidFill>
              </a:rPr>
              <a:t>Propiedades</a:t>
            </a:r>
            <a:br>
              <a:rPr lang="es-ES" sz="6000" dirty="0">
                <a:solidFill>
                  <a:schemeClr val="tx1"/>
                </a:solidFill>
              </a:rPr>
            </a:br>
            <a:endParaRPr lang="pt-BR" sz="6000" dirty="0">
              <a:solidFill>
                <a:schemeClr val="tx1"/>
              </a:solidFill>
            </a:endParaRP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5AA76D0-808E-3C04-C9B6-F260283E4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AE07-7E4E-8144-86AD-571EF913FB81}" type="datetime1">
              <a:rPr lang="pt-BR" smtClean="0"/>
              <a:t>28/04/2023</a:t>
            </a:fld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71C594-4CBF-B34B-8D42-812B81302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18</a:t>
            </a:fld>
            <a:endParaRPr lang="pt-BR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EF57888-AFA7-4D51-9B23-16396B3B96DB}"/>
              </a:ext>
            </a:extLst>
          </p:cNvPr>
          <p:cNvSpPr/>
          <p:nvPr/>
        </p:nvSpPr>
        <p:spPr>
          <a:xfrm>
            <a:off x="494950" y="3266420"/>
            <a:ext cx="114090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 </a:t>
            </a:r>
            <a:endParaRPr kumimoji="0" lang="es-MX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Arial" panose="020B0604020202020204" pitchFamily="34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3E44BE76-7335-4B3A-AC23-34F553DD8809}"/>
                  </a:ext>
                </a:extLst>
              </p:cNvPr>
              <p:cNvSpPr txBox="1"/>
              <p:nvPr/>
            </p:nvSpPr>
            <p:spPr>
              <a:xfrm>
                <a:off x="1913231" y="2192344"/>
                <a:ext cx="1810630" cy="2148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s-PE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s-PE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PE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s-PE" sz="2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</m:e>
                    </m:d>
                    <m:r>
                      <a:rPr lang="es-PE" sz="22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s-PE" sz="2200" dirty="0"/>
              </a:p>
              <a:p>
                <a:endParaRPr lang="es-PE" sz="2200" dirty="0"/>
              </a:p>
              <a:p>
                <a:pPr marL="457200" indent="-457200">
                  <a:buAutoNum type="arabicPeriod" startAt="2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s-PE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s-PE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PE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s-PE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  <m:r>
                      <a:rPr lang="es-PE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PE" sz="22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s-PE" sz="2200" dirty="0"/>
              </a:p>
              <a:p>
                <a:endParaRPr lang="es-PE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PE" sz="2200" i="1">
                          <a:latin typeface="Cambria Math" panose="02040503050406030204" pitchFamily="18" charset="0"/>
                        </a:rPr>
                        <m:t>3.  </m:t>
                      </m:r>
                      <m:d>
                        <m:dPr>
                          <m:ctrlPr>
                            <a:rPr lang="es-PE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s-PE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PE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s-PE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s-PE" sz="22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PE" sz="2200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3E44BE76-7335-4B3A-AC23-34F553DD8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231" y="2192344"/>
                <a:ext cx="1810630" cy="2148152"/>
              </a:xfrm>
              <a:prstGeom prst="rect">
                <a:avLst/>
              </a:prstGeom>
              <a:blipFill>
                <a:blip r:embed="rId2"/>
                <a:stretch>
                  <a:fillRect l="-4377" t="-113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709AD36B-F7F5-4B97-A060-98EF6FDD4653}"/>
                  </a:ext>
                </a:extLst>
              </p:cNvPr>
              <p:cNvSpPr txBox="1"/>
              <p:nvPr/>
            </p:nvSpPr>
            <p:spPr>
              <a:xfrm>
                <a:off x="6457805" y="1788306"/>
                <a:ext cx="3688063" cy="26691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s-PE" sz="2200" dirty="0"/>
              </a:p>
              <a:p>
                <a:pPr marL="457200" indent="-457200">
                  <a:buAutoNum type="arabicPeriod" startAt="4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s-PE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s-PE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PE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s-PE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s-PE" sz="22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  <m:r>
                      <a:rPr lang="es-PE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PE" sz="22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s-PE" sz="2200" b="1" dirty="0"/>
              </a:p>
              <a:p>
                <a:endParaRPr lang="es-PE" sz="2200" b="1" dirty="0"/>
              </a:p>
              <a:p>
                <a:pPr marL="457200" indent="-457200">
                  <a:buAutoNum type="arabicPeriod" startAt="5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s-PE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s-PE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PE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s-PE" sz="2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  <m:r>
                      <a:rPr lang="es-PE" sz="2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PE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s-PE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PE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s-PE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s-PE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PE" sz="2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endParaRPr lang="es-PE" sz="2200" b="1" dirty="0"/>
              </a:p>
              <a:p>
                <a:endParaRPr lang="es-PE" sz="22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PE" sz="2200" i="1">
                          <a:latin typeface="Cambria Math" panose="02040503050406030204" pitchFamily="18" charset="0"/>
                        </a:rPr>
                        <m:t>6.  </m:t>
                      </m:r>
                      <m:d>
                        <m:dPr>
                          <m:ctrlPr>
                            <a:rPr lang="es-PE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s-PE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PE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s-PE" sz="2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r>
                        <a:rPr lang="es-PE" sz="22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s-PE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s-PE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PE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s-PE" sz="2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s-PE" sz="22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d>
                      <m:r>
                        <a:rPr lang="es-PE" sz="2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PE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s-PE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PE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PE" sz="22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es-PE" sz="2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s-PE" sz="22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s-PE" sz="2200" b="1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709AD36B-F7F5-4B97-A060-98EF6FDD4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805" y="1788306"/>
                <a:ext cx="3688063" cy="2669192"/>
              </a:xfrm>
              <a:prstGeom prst="rect">
                <a:avLst/>
              </a:prstGeom>
              <a:blipFill>
                <a:blip r:embed="rId3"/>
                <a:stretch>
                  <a:fillRect l="-198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8801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8B6247-D57B-74DC-704D-EABCCC6FB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012" y="607306"/>
            <a:ext cx="9444187" cy="1207944"/>
          </a:xfrm>
        </p:spPr>
        <p:txBody>
          <a:bodyPr/>
          <a:lstStyle/>
          <a:p>
            <a:r>
              <a:rPr lang="es-ES" sz="6000" baseline="30000" dirty="0">
                <a:solidFill>
                  <a:schemeClr val="tx1"/>
                </a:solidFill>
              </a:rPr>
              <a:t>El teorema del binomio de Newton</a:t>
            </a:r>
            <a:endParaRPr lang="pt-BR" sz="6000" dirty="0">
              <a:solidFill>
                <a:schemeClr val="tx1"/>
              </a:solidFill>
            </a:endParaRP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5AA76D0-808E-3C04-C9B6-F260283E4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AE07-7E4E-8144-86AD-571EF913FB81}" type="datetime1">
              <a:rPr lang="pt-BR" smtClean="0"/>
              <a:t>28/04/2023</a:t>
            </a:fld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71C594-4CBF-B34B-8D42-812B81302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19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8AEE70F9-A638-4D71-B300-533B82DD8E8D}"/>
                  </a:ext>
                </a:extLst>
              </p:cNvPr>
              <p:cNvSpPr txBox="1"/>
              <p:nvPr/>
            </p:nvSpPr>
            <p:spPr>
              <a:xfrm>
                <a:off x="2774781" y="2539448"/>
                <a:ext cx="6494648" cy="2687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E" sz="2200" dirty="0"/>
                  <a:t>Si </a:t>
                </a:r>
                <a14:m>
                  <m:oMath xmlns:m="http://schemas.openxmlformats.org/officeDocument/2006/math">
                    <m:r>
                      <a:rPr lang="es-PE" sz="22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PE" sz="2200" dirty="0"/>
                  <a:t> es un entero, donde </a:t>
                </a:r>
                <a14:m>
                  <m:oMath xmlns:m="http://schemas.openxmlformats.org/officeDocument/2006/math">
                    <m:r>
                      <a:rPr lang="es-PE" sz="2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PE" sz="2200" i="1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s-PE" sz="2200" dirty="0"/>
                  <a:t>, se cumple:</a:t>
                </a:r>
              </a:p>
              <a:p>
                <a:endParaRPr lang="es-PE" sz="2200" dirty="0"/>
              </a:p>
              <a:p>
                <a:endParaRPr lang="es-PE" sz="2200" dirty="0"/>
              </a:p>
              <a:p>
                <a:endParaRPr lang="es-PE" sz="2200" baseline="-25000" dirty="0"/>
              </a:p>
              <a:p>
                <a:endParaRPr lang="es-PE" sz="2200" baseline="-25000" dirty="0"/>
              </a:p>
              <a:p>
                <a:endParaRPr lang="es-PE" sz="2200" baseline="-25000" dirty="0"/>
              </a:p>
              <a:p>
                <a:r>
                  <a:rPr lang="es-PE" sz="2200" dirty="0"/>
                  <a:t>Los coeficientes del binomio de newton están relacionados con el triángulo de pascal</a:t>
                </a:r>
                <a:endParaRPr lang="es-PE" sz="2200" baseline="-25000" dirty="0"/>
              </a:p>
              <a:p>
                <a:endParaRPr lang="es-PE" sz="2200" baseline="-25000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8AEE70F9-A638-4D71-B300-533B82DD8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4781" y="2539448"/>
                <a:ext cx="6494648" cy="2687915"/>
              </a:xfrm>
              <a:prstGeom prst="rect">
                <a:avLst/>
              </a:prstGeom>
              <a:blipFill>
                <a:blip r:embed="rId3"/>
                <a:stretch>
                  <a:fillRect l="-1220" t="-158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Objeto 12">
            <a:extLst>
              <a:ext uri="{FF2B5EF4-FFF2-40B4-BE49-F238E27FC236}">
                <a16:creationId xmlns:a16="http://schemas.microsoft.com/office/drawing/2014/main" id="{5AA1DFA4-F670-4F6E-9F7A-BB38659EDD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5633589"/>
              </p:ext>
            </p:extLst>
          </p:nvPr>
        </p:nvGraphicFramePr>
        <p:xfrm>
          <a:off x="4327732" y="3083305"/>
          <a:ext cx="26162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4" imgW="2616120" imgH="799920" progId="Equation.DSMT4">
                  <p:embed/>
                </p:oleObj>
              </mc:Choice>
              <mc:Fallback>
                <p:oleObj name="Equation" r:id="rId4" imgW="2616120" imgH="799920" progId="Equation.DSMT4">
                  <p:embed/>
                  <p:pic>
                    <p:nvPicPr>
                      <p:cNvPr id="4" name="Objeto 3">
                        <a:extLst>
                          <a:ext uri="{FF2B5EF4-FFF2-40B4-BE49-F238E27FC236}">
                            <a16:creationId xmlns:a16="http://schemas.microsoft.com/office/drawing/2014/main" id="{66E246D0-BA05-4A63-A536-1B699F6DCAF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27732" y="3083305"/>
                        <a:ext cx="2616200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5185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>
            <a:extLst>
              <a:ext uri="{FF2B5EF4-FFF2-40B4-BE49-F238E27FC236}">
                <a16:creationId xmlns:a16="http://schemas.microsoft.com/office/drawing/2014/main" id="{1DF50BB3-2E11-1B98-C53B-B5676D642FFF}"/>
              </a:ext>
            </a:extLst>
          </p:cNvPr>
          <p:cNvSpPr txBox="1">
            <a:spLocks/>
          </p:cNvSpPr>
          <p:nvPr/>
        </p:nvSpPr>
        <p:spPr>
          <a:xfrm>
            <a:off x="4409929" y="382547"/>
            <a:ext cx="4824536" cy="7920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dirty="0">
                <a:latin typeface="GothamRounded-Book"/>
              </a:rPr>
              <a:t>LOGRO DE LA SESIÓN</a:t>
            </a:r>
            <a:endParaRPr lang="es-PE" sz="3200" dirty="0">
              <a:latin typeface="GothamRounded-Book"/>
            </a:endParaRPr>
          </a:p>
        </p:txBody>
      </p:sp>
      <p:sp>
        <p:nvSpPr>
          <p:cNvPr id="10" name="2 Marcador de contenido">
            <a:extLst>
              <a:ext uri="{FF2B5EF4-FFF2-40B4-BE49-F238E27FC236}">
                <a16:creationId xmlns:a16="http://schemas.microsoft.com/office/drawing/2014/main" id="{51AEE442-7791-29A2-D6EC-897FCE2F3780}"/>
              </a:ext>
            </a:extLst>
          </p:cNvPr>
          <p:cNvSpPr txBox="1">
            <a:spLocks/>
          </p:cNvSpPr>
          <p:nvPr/>
        </p:nvSpPr>
        <p:spPr>
          <a:xfrm>
            <a:off x="5312979" y="2034448"/>
            <a:ext cx="6150152" cy="20147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s-PE" dirty="0">
              <a:latin typeface="GothamRounded-Book"/>
            </a:endParaRPr>
          </a:p>
          <a:p>
            <a:pPr algn="just"/>
            <a:r>
              <a:rPr lang="es-PE" dirty="0">
                <a:latin typeface="GothamRounded-Book"/>
              </a:rPr>
              <a:t>“</a:t>
            </a:r>
            <a:r>
              <a:rPr lang="es-PE" b="1" dirty="0">
                <a:latin typeface="GothamRounded-Book"/>
              </a:rPr>
              <a:t>Al finalizar la sesión de aprendizaje, el estudiante resuelve ejercicios de inducción matemática y demuestra algunos resultados mediante el principio de inducción</a:t>
            </a:r>
            <a:r>
              <a:rPr lang="es-PE" dirty="0">
                <a:latin typeface="GothamRounded-Book"/>
              </a:rPr>
              <a:t>”.</a:t>
            </a:r>
          </a:p>
        </p:txBody>
      </p:sp>
      <p:pic>
        <p:nvPicPr>
          <p:cNvPr id="11" name="Picture 2" descr="http://4.bp.blogspot.com/-t0tKVzaUv44/UpkZSmaFdgI/AAAAAAAAGsI/7pcXIt4kYj8/s1600/goal.png">
            <a:extLst>
              <a:ext uri="{FF2B5EF4-FFF2-40B4-BE49-F238E27FC236}">
                <a16:creationId xmlns:a16="http://schemas.microsoft.com/office/drawing/2014/main" id="{AB213BD9-3B7F-299A-0FEB-437CB2B92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54" y="1669323"/>
            <a:ext cx="4578394" cy="3958966"/>
          </a:xfrm>
          <a:prstGeom prst="rect">
            <a:avLst/>
          </a:prstGeom>
          <a:ln w="38100" cap="sq">
            <a:solidFill>
              <a:schemeClr val="bg2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ço Reservado para Data 11">
            <a:extLst>
              <a:ext uri="{FF2B5EF4-FFF2-40B4-BE49-F238E27FC236}">
                <a16:creationId xmlns:a16="http://schemas.microsoft.com/office/drawing/2014/main" id="{4B746E6F-10C1-6421-AEF3-33E8FA960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E57C6-29C2-744B-A82A-10EAAAF0A300}" type="datetime1">
              <a:rPr lang="pt-BR" smtClean="0"/>
              <a:t>28/04/2023</a:t>
            </a:fld>
            <a:endParaRPr lang="pt-BR"/>
          </a:p>
        </p:txBody>
      </p:sp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21A5FD02-3AE2-5E0E-CA87-A5D3250A1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9249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9B704B6-B9C4-318E-41CC-9ECFBC432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6B5B-0A90-3F48-A7CD-CD65C45570C7}" type="datetime1">
              <a:rPr lang="pt-BR" smtClean="0"/>
              <a:t>28/04/2023</a:t>
            </a:fld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0C5144F-13B4-DBB9-BA94-2C6DA196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20</a:t>
            </a:fld>
            <a:endParaRPr lang="pt-BR"/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29060843-D3F5-40BB-9D93-3998E84EF0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943" y="1139267"/>
            <a:ext cx="4536504" cy="4118533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FCFD9C00-A4C5-472E-A3B4-F3EAAECFA061}"/>
              </a:ext>
            </a:extLst>
          </p:cNvPr>
          <p:cNvSpPr txBox="1"/>
          <p:nvPr/>
        </p:nvSpPr>
        <p:spPr>
          <a:xfrm>
            <a:off x="1126434" y="530087"/>
            <a:ext cx="3339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Triángulo de Pascal</a:t>
            </a:r>
          </a:p>
        </p:txBody>
      </p:sp>
    </p:spTree>
    <p:extLst>
      <p:ext uri="{BB962C8B-B14F-4D97-AF65-F5344CB8AC3E}">
        <p14:creationId xmlns:p14="http://schemas.microsoft.com/office/powerpoint/2010/main" val="5003510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9B704B6-B9C4-318E-41CC-9ECFBC432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6B5B-0A90-3F48-A7CD-CD65C45570C7}" type="datetime1">
              <a:rPr lang="pt-BR" smtClean="0"/>
              <a:t>28/04/2023</a:t>
            </a:fld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0C5144F-13B4-DBB9-BA94-2C6DA196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21</a:t>
            </a:fld>
            <a:endParaRPr lang="pt-BR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6F87E4C2-BB02-4977-A033-BBE798533438}"/>
              </a:ext>
            </a:extLst>
          </p:cNvPr>
          <p:cNvSpPr txBox="1">
            <a:spLocks/>
          </p:cNvSpPr>
          <p:nvPr/>
        </p:nvSpPr>
        <p:spPr>
          <a:xfrm>
            <a:off x="1157312" y="193987"/>
            <a:ext cx="7498080" cy="49038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>
                <a:solidFill>
                  <a:schemeClr val="tx1">
                    <a:lumMod val="95000"/>
                    <a:lumOff val="5000"/>
                  </a:schemeClr>
                </a:solidFill>
              </a:rPr>
              <a:t>Ejemplo</a:t>
            </a:r>
            <a:endParaRPr lang="es-P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544297C3-AC4C-46C6-8ACF-92CF65013D10}"/>
                  </a:ext>
                </a:extLst>
              </p:cNvPr>
              <p:cNvSpPr txBox="1"/>
              <p:nvPr/>
            </p:nvSpPr>
            <p:spPr>
              <a:xfrm>
                <a:off x="1393940" y="853647"/>
                <a:ext cx="7024824" cy="5150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E" sz="2200" dirty="0"/>
                  <a:t>Determine el término independiente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E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PE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PE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PE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s-PE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PE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s-PE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PE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s-PE" sz="2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r>
                          <a:rPr lang="es-PE" sz="22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s-PE" sz="2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s-PE" sz="2200" dirty="0"/>
              </a:p>
              <a:p>
                <a:endParaRPr lang="es-PE" sz="2200" dirty="0"/>
              </a:p>
              <a:p>
                <a:r>
                  <a:rPr lang="es-PE" sz="2200" u="sng" dirty="0">
                    <a:solidFill>
                      <a:srgbClr val="00B050"/>
                    </a:solidFill>
                  </a:rPr>
                  <a:t>Solución</a:t>
                </a:r>
              </a:p>
              <a:p>
                <a:endParaRPr lang="es-PE" sz="2200" dirty="0"/>
              </a:p>
              <a:p>
                <a:endParaRPr lang="es-PE" sz="2200" dirty="0"/>
              </a:p>
              <a:p>
                <a:endParaRPr lang="es-PE" sz="2200" dirty="0"/>
              </a:p>
              <a:p>
                <a:endParaRPr lang="es-PE" sz="2200" dirty="0"/>
              </a:p>
              <a:p>
                <a:endParaRPr lang="es-PE" sz="2200" dirty="0"/>
              </a:p>
              <a:p>
                <a:endParaRPr lang="es-PE" sz="2200" dirty="0"/>
              </a:p>
              <a:p>
                <a:r>
                  <a:rPr lang="es-PE" sz="2200" dirty="0"/>
                  <a:t>Como piden el término independiente, entonces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200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s-PE" sz="22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PE" sz="2200" i="1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s-PE" sz="22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PE" sz="2200" i="1">
                          <a:latin typeface="Cambria Math" panose="02040503050406030204" pitchFamily="18" charset="0"/>
                        </a:rPr>
                        <m:t>=0→</m:t>
                      </m:r>
                      <m:r>
                        <a:rPr lang="es-PE" sz="22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PE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PE" sz="2200" i="1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s-PE" sz="2200" dirty="0"/>
              </a:p>
              <a:p>
                <a:r>
                  <a:rPr lang="es-PE" sz="2200" dirty="0"/>
                  <a:t>Por tanto, el término independiente 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PE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s-PE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PE" sz="2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s-PE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s-PE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s-PE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PE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PE" sz="2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s-PE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s-PE" sz="2200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544297C3-AC4C-46C6-8ACF-92CF65013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940" y="853647"/>
                <a:ext cx="7024824" cy="5150705"/>
              </a:xfrm>
              <a:prstGeom prst="rect">
                <a:avLst/>
              </a:prstGeom>
              <a:blipFill>
                <a:blip r:embed="rId3"/>
                <a:stretch>
                  <a:fillRect l="-112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Objeto 8">
            <a:extLst>
              <a:ext uri="{FF2B5EF4-FFF2-40B4-BE49-F238E27FC236}">
                <a16:creationId xmlns:a16="http://schemas.microsoft.com/office/drawing/2014/main" id="{3520FBE2-C51E-4E4D-B78E-D93FFB00FB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8316625"/>
              </p:ext>
            </p:extLst>
          </p:nvPr>
        </p:nvGraphicFramePr>
        <p:xfrm>
          <a:off x="3050278" y="2023027"/>
          <a:ext cx="392430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4" imgW="3924000" imgH="1714320" progId="Equation.DSMT4">
                  <p:embed/>
                </p:oleObj>
              </mc:Choice>
              <mc:Fallback>
                <p:oleObj name="Equation" r:id="rId4" imgW="3924000" imgH="1714320" progId="Equation.DSMT4">
                  <p:embed/>
                  <p:pic>
                    <p:nvPicPr>
                      <p:cNvPr id="4" name="Objeto 3">
                        <a:extLst>
                          <a:ext uri="{FF2B5EF4-FFF2-40B4-BE49-F238E27FC236}">
                            <a16:creationId xmlns:a16="http://schemas.microsoft.com/office/drawing/2014/main" id="{CF87A8FF-EE24-4DC9-A45A-40BE9A4445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50278" y="2023027"/>
                        <a:ext cx="3924300" cy="171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08066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9B704B6-B9C4-318E-41CC-9ECFBC432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6B5B-0A90-3F48-A7CD-CD65C45570C7}" type="datetime1">
              <a:rPr lang="pt-BR" smtClean="0"/>
              <a:t>28/04/2023</a:t>
            </a:fld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0C5144F-13B4-DBB9-BA94-2C6DA196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22</a:t>
            </a:fld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524CF7D-87A9-4C02-B303-FDF90EB847D0}"/>
              </a:ext>
            </a:extLst>
          </p:cNvPr>
          <p:cNvSpPr txBox="1">
            <a:spLocks/>
          </p:cNvSpPr>
          <p:nvPr/>
        </p:nvSpPr>
        <p:spPr>
          <a:xfrm>
            <a:off x="888570" y="375605"/>
            <a:ext cx="8413691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3200"/>
              <a:t>Término general del binomio de Newton</a:t>
            </a:r>
            <a:endParaRPr lang="es-PE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C2B6E75E-FA4A-46AB-89E7-AA420B7C6038}"/>
                  </a:ext>
                </a:extLst>
              </p:cNvPr>
              <p:cNvSpPr txBox="1"/>
              <p:nvPr/>
            </p:nvSpPr>
            <p:spPr>
              <a:xfrm>
                <a:off x="1367645" y="1025868"/>
                <a:ext cx="6952816" cy="1292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E" sz="2100" dirty="0"/>
                  <a:t>El término general de lugar </a:t>
                </a:r>
                <a14:m>
                  <m:oMath xmlns:m="http://schemas.openxmlformats.org/officeDocument/2006/math">
                    <m:r>
                      <a:rPr lang="es-PE" sz="21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PE" sz="21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s-PE" sz="2100" dirty="0"/>
                  <a:t> del desarrollo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E" sz="2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PE" sz="2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PE" sz="21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s-PE" sz="21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PE" sz="21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s-PE" sz="21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s-PE" sz="2100" dirty="0"/>
                  <a:t> es: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21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PE" sz="21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PE" sz="21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s-PE" sz="21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PE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s-PE" sz="21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PE" sz="21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s-PE" sz="21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s-PE" sz="2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sz="21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s-PE" sz="21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PE" sz="2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PE" sz="21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s-PE" sz="2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sz="21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s-PE" sz="21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s-PE" sz="21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PE" sz="21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PE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s-PE" sz="2100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C2B6E75E-FA4A-46AB-89E7-AA420B7C6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645" y="1025868"/>
                <a:ext cx="6952816" cy="1292085"/>
              </a:xfrm>
              <a:prstGeom prst="rect">
                <a:avLst/>
              </a:prstGeom>
              <a:blipFill>
                <a:blip r:embed="rId2"/>
                <a:stretch>
                  <a:fillRect l="-1052" t="-283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5EE85980-3CE2-4A8F-AF73-CC0BB3AE3AF5}"/>
                  </a:ext>
                </a:extLst>
              </p:cNvPr>
              <p:cNvSpPr txBox="1"/>
              <p:nvPr/>
            </p:nvSpPr>
            <p:spPr>
              <a:xfrm>
                <a:off x="1207649" y="2280840"/>
                <a:ext cx="7272808" cy="45184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E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Ejemplo:</a:t>
                </a:r>
              </a:p>
              <a:p>
                <a:r>
                  <a:rPr lang="es-PE" sz="2200" dirty="0"/>
                  <a:t>Hallar </a:t>
                </a:r>
                <a14:m>
                  <m:oMath xmlns:m="http://schemas.openxmlformats.org/officeDocument/2006/math">
                    <m:r>
                      <a:rPr lang="es-PE" sz="22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PE" sz="2200" dirty="0"/>
                  <a:t> si el sexto término del desarrollo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E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PE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s-PE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PE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s-PE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PE" sz="2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s-PE" sz="22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s-PE" sz="2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PE" sz="22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s-PE" sz="2200" i="1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es-PE" sz="2200" dirty="0"/>
                  <a:t> es </a:t>
                </a:r>
                <a14:m>
                  <m:oMath xmlns:m="http://schemas.openxmlformats.org/officeDocument/2006/math">
                    <m:r>
                      <a:rPr lang="es-PE" sz="2200" i="1">
                        <a:latin typeface="Cambria Math" panose="02040503050406030204" pitchFamily="18" charset="0"/>
                      </a:rPr>
                      <m:t>252</m:t>
                    </m:r>
                    <m:sSup>
                      <m:sSupPr>
                        <m:ctrlPr>
                          <a:rPr lang="es-PE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PE" sz="2200" i="1">
                            <a:latin typeface="Cambria Math" panose="02040503050406030204" pitchFamily="18" charset="0"/>
                          </a:rPr>
                          <m:t>15</m:t>
                        </m:r>
                      </m:sup>
                    </m:sSup>
                    <m:sSup>
                      <m:sSupPr>
                        <m:ctrlPr>
                          <a:rPr lang="es-PE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sz="2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s-PE" sz="2200" i="1">
                            <a:latin typeface="Cambria Math" panose="02040503050406030204" pitchFamily="18" charset="0"/>
                          </a:rPr>
                          <m:t>−25</m:t>
                        </m:r>
                      </m:sup>
                    </m:sSup>
                  </m:oMath>
                </a14:m>
                <a:r>
                  <a:rPr lang="es-PE" sz="2200" dirty="0"/>
                  <a:t>.</a:t>
                </a:r>
              </a:p>
              <a:p>
                <a:r>
                  <a:rPr lang="es-PE" sz="2200" u="sng" dirty="0">
                    <a:solidFill>
                      <a:srgbClr val="00B050"/>
                    </a:solidFill>
                  </a:rPr>
                  <a:t>Solución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22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PE" sz="2200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s-PE" sz="2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PE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22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PE" sz="2200" i="1">
                              <a:latin typeface="Cambria Math" panose="02040503050406030204" pitchFamily="18" charset="0"/>
                            </a:rPr>
                            <m:t>5+1</m:t>
                          </m:r>
                        </m:sub>
                      </m:sSub>
                      <m:r>
                        <a:rPr lang="es-PE" sz="2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PE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s-PE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PE" sz="22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num>
                            <m:den>
                              <m:r>
                                <a:rPr lang="es-PE" sz="22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s-PE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PE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PE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es-PE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PE" sz="2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s-PE" sz="2200" i="1">
                                      <a:latin typeface="Cambria Math" panose="02040503050406030204" pitchFamily="18" charset="0"/>
                                    </a:rPr>
                                    <m:t>−6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s-PE" sz="2200" i="1">
                              <a:latin typeface="Cambria Math" panose="02040503050406030204" pitchFamily="18" charset="0"/>
                            </a:rPr>
                            <m:t>10−5</m:t>
                          </m:r>
                        </m:sup>
                      </m:sSup>
                      <m:sSup>
                        <m:sSupPr>
                          <m:ctrlPr>
                            <a:rPr lang="es-PE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sz="2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s-PE" sz="2200" i="1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s-PE" sz="2200" i="1">
                          <a:latin typeface="Cambria Math" panose="02040503050406030204" pitchFamily="18" charset="0"/>
                        </a:rPr>
                        <m:t>=252</m:t>
                      </m:r>
                      <m:sSup>
                        <m:sSupPr>
                          <m:ctrlPr>
                            <a:rPr lang="es-PE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PE" sz="2200" i="1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sSup>
                        <m:sSupPr>
                          <m:ctrlPr>
                            <a:rPr lang="es-PE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s-PE" sz="2200" i="1">
                              <a:latin typeface="Cambria Math" panose="02040503050406030204" pitchFamily="18" charset="0"/>
                            </a:rPr>
                            <m:t>−30</m:t>
                          </m:r>
                        </m:sup>
                      </m:sSup>
                      <m:sSup>
                        <m:sSupPr>
                          <m:ctrlPr>
                            <a:rPr lang="es-PE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sz="2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s-PE" sz="2200" i="1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s-PE" sz="22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PE" sz="2200" dirty="0"/>
              </a:p>
              <a:p>
                <a:r>
                  <a:rPr lang="es-PE" sz="2200" dirty="0"/>
                  <a:t>Por dato: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2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PE" sz="2200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s-PE" sz="2200" i="1">
                        <a:latin typeface="Cambria Math" panose="02040503050406030204" pitchFamily="18" charset="0"/>
                      </a:rPr>
                      <m:t>=252</m:t>
                    </m:r>
                    <m:sSup>
                      <m:sSupPr>
                        <m:ctrlPr>
                          <a:rPr lang="es-PE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PE" sz="2200" i="1">
                            <a:latin typeface="Cambria Math" panose="02040503050406030204" pitchFamily="18" charset="0"/>
                          </a:rPr>
                          <m:t>15</m:t>
                        </m:r>
                      </m:sup>
                    </m:sSup>
                    <m:sSup>
                      <m:sSupPr>
                        <m:ctrlPr>
                          <a:rPr lang="es-PE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sz="2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s-PE" sz="2200" i="1">
                            <a:latin typeface="Cambria Math" panose="02040503050406030204" pitchFamily="18" charset="0"/>
                          </a:rPr>
                          <m:t>−25</m:t>
                        </m:r>
                      </m:sup>
                    </m:sSup>
                  </m:oMath>
                </a14:m>
                <a:endParaRPr lang="es-PE" sz="2200" dirty="0"/>
              </a:p>
              <a:p>
                <a:r>
                  <a:rPr lang="es-PE" sz="2200" dirty="0"/>
                  <a:t>Entonces: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200" i="1">
                          <a:latin typeface="Cambria Math" panose="02040503050406030204" pitchFamily="18" charset="0"/>
                        </a:rPr>
                        <m:t>252</m:t>
                      </m:r>
                      <m:sSup>
                        <m:sSupPr>
                          <m:ctrlPr>
                            <a:rPr lang="es-PE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PE" sz="2200" i="1">
                              <a:latin typeface="Cambria Math" panose="02040503050406030204" pitchFamily="18" charset="0"/>
                            </a:rPr>
                            <m:t>15</m:t>
                          </m:r>
                        </m:sup>
                      </m:sSup>
                      <m:sSup>
                        <m:sSupPr>
                          <m:ctrlPr>
                            <a:rPr lang="es-PE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s-PE" sz="2200" i="1">
                              <a:latin typeface="Cambria Math" panose="02040503050406030204" pitchFamily="18" charset="0"/>
                            </a:rPr>
                            <m:t>−25</m:t>
                          </m:r>
                        </m:sup>
                      </m:sSup>
                      <m:r>
                        <a:rPr lang="es-PE" sz="2200" i="1">
                          <a:latin typeface="Cambria Math" panose="02040503050406030204" pitchFamily="18" charset="0"/>
                        </a:rPr>
                        <m:t>=252</m:t>
                      </m:r>
                      <m:sSup>
                        <m:sSupPr>
                          <m:ctrlPr>
                            <a:rPr lang="es-PE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PE" sz="2200" i="1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sSup>
                        <m:sSupPr>
                          <m:ctrlPr>
                            <a:rPr lang="es-PE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s-PE" sz="2200" i="1">
                              <a:latin typeface="Cambria Math" panose="02040503050406030204" pitchFamily="18" charset="0"/>
                            </a:rPr>
                            <m:t>−30</m:t>
                          </m:r>
                        </m:sup>
                      </m:sSup>
                      <m:sSup>
                        <m:sSupPr>
                          <m:ctrlPr>
                            <a:rPr lang="es-PE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sz="2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s-PE" sz="2200" i="1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s-PE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200" i="1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s-PE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sz="2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s-PE" sz="2200" i="1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s-PE" sz="2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PE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PE" sz="2200" i="1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  <m:sSup>
                        <m:sSupPr>
                          <m:ctrlPr>
                            <a:rPr lang="es-PE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s-PE" sz="2200" i="1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s-PE" sz="2200" dirty="0"/>
              </a:p>
              <a:p>
                <a:r>
                  <a:rPr lang="es-PE" sz="2200" dirty="0"/>
                  <a:t>Por tanto: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2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PE" sz="2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PE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PE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PE" sz="22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s-PE" sz="2200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5EE85980-3CE2-4A8F-AF73-CC0BB3AE3A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649" y="2280840"/>
                <a:ext cx="7272808" cy="4518416"/>
              </a:xfrm>
              <a:prstGeom prst="rect">
                <a:avLst/>
              </a:prstGeom>
              <a:blipFill>
                <a:blip r:embed="rId3"/>
                <a:stretch>
                  <a:fillRect l="-1090" t="-945" b="-13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89182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5">
            <a:extLst>
              <a:ext uri="{FF2B5EF4-FFF2-40B4-BE49-F238E27FC236}">
                <a16:creationId xmlns:a16="http://schemas.microsoft.com/office/drawing/2014/main" id="{75B5F78C-604C-FB19-F2C4-A0D9611BA47C}"/>
              </a:ext>
            </a:extLst>
          </p:cNvPr>
          <p:cNvSpPr txBox="1"/>
          <p:nvPr/>
        </p:nvSpPr>
        <p:spPr>
          <a:xfrm>
            <a:off x="635831" y="443015"/>
            <a:ext cx="3581783" cy="595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s-PE" sz="3200" b="1" dirty="0">
                <a:latin typeface="GothamRounded-Book"/>
                <a:ea typeface="Calibri" panose="020F0502020204030204" pitchFamily="34" charset="0"/>
                <a:cs typeface="GothamRounded-Book"/>
              </a:rPr>
              <a:t>BIBLIOGRAFÍA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A659D0E-CB39-BDB1-D250-A21D26328E11}"/>
              </a:ext>
            </a:extLst>
          </p:cNvPr>
          <p:cNvSpPr txBox="1"/>
          <p:nvPr/>
        </p:nvSpPr>
        <p:spPr>
          <a:xfrm>
            <a:off x="457200" y="1280151"/>
            <a:ext cx="1090973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itchFamily="2" charset="2"/>
              <a:buChar char="Ø"/>
            </a:pPr>
            <a:r>
              <a:rPr lang="es-ES" sz="2000" dirty="0"/>
              <a:t>Chávez C. (2005). </a:t>
            </a:r>
            <a:r>
              <a:rPr lang="es-ES" sz="2000" i="1" dirty="0"/>
              <a:t>Matemática Básica.</a:t>
            </a:r>
            <a:r>
              <a:rPr lang="es-ES" sz="2000" dirty="0"/>
              <a:t> 3ª </a:t>
            </a:r>
            <a:r>
              <a:rPr lang="es-ES" sz="2000" dirty="0" err="1"/>
              <a:t>ed</a:t>
            </a:r>
            <a:r>
              <a:rPr lang="es-ES" sz="2000" dirty="0"/>
              <a:t> .Lima: </a:t>
            </a:r>
            <a:r>
              <a:rPr lang="es-PE" sz="2000" dirty="0"/>
              <a:t>UNMSM</a:t>
            </a:r>
          </a:p>
          <a:p>
            <a:pPr marL="285750" lvl="0" indent="-285750">
              <a:buFont typeface="Wingdings" pitchFamily="2" charset="2"/>
              <a:buChar char="Ø"/>
            </a:pPr>
            <a:r>
              <a:rPr lang="es-PE" sz="2000" dirty="0"/>
              <a:t>Chavez C. (2012) </a:t>
            </a:r>
            <a:r>
              <a:rPr lang="es-PE" sz="2000" i="1" dirty="0"/>
              <a:t>Notas de Algebra</a:t>
            </a:r>
            <a:r>
              <a:rPr lang="es-PE" sz="2000" dirty="0"/>
              <a:t>.1ra Ed. Perú: Moshera </a:t>
            </a:r>
            <a:endParaRPr lang="pt-BR" sz="2000" dirty="0"/>
          </a:p>
          <a:p>
            <a:pPr marL="285750" lvl="0" indent="-285750">
              <a:buFont typeface="Wingdings" pitchFamily="2" charset="2"/>
              <a:buChar char="Ø"/>
            </a:pPr>
            <a:r>
              <a:rPr lang="es-ES" sz="2000" dirty="0"/>
              <a:t>Chávez C. (2005). </a:t>
            </a:r>
            <a:r>
              <a:rPr lang="es-ES" sz="2000" i="1" dirty="0"/>
              <a:t>Matemática Básica. </a:t>
            </a:r>
            <a:r>
              <a:rPr lang="es-ES" sz="2000" dirty="0"/>
              <a:t>Perú:</a:t>
            </a:r>
            <a:r>
              <a:rPr lang="es-PE" sz="2000" dirty="0"/>
              <a:t> UNMSM</a:t>
            </a:r>
            <a:endParaRPr lang="pt-BR" sz="2000" dirty="0"/>
          </a:p>
          <a:p>
            <a:pPr marL="285750" lvl="0" indent="-285750">
              <a:buFont typeface="Wingdings" pitchFamily="2" charset="2"/>
              <a:buChar char="Ø"/>
            </a:pPr>
            <a:r>
              <a:rPr lang="es-ES" sz="2000" dirty="0" err="1"/>
              <a:t>EspinozaE</a:t>
            </a:r>
            <a:r>
              <a:rPr lang="es-ES" sz="2000" dirty="0"/>
              <a:t> (2005) </a:t>
            </a:r>
            <a:r>
              <a:rPr lang="es-ES" sz="2000" i="1" dirty="0"/>
              <a:t>Matemática Básica. 2</a:t>
            </a:r>
            <a:r>
              <a:rPr lang="es-PE" sz="2000" dirty="0"/>
              <a:t>ra Ed. Perú: Moshera </a:t>
            </a:r>
            <a:endParaRPr lang="pt-BR" sz="2000" dirty="0"/>
          </a:p>
          <a:p>
            <a:pPr marL="285750" lvl="0" indent="-285750">
              <a:buFont typeface="Wingdings" pitchFamily="2" charset="2"/>
              <a:buChar char="Ø"/>
            </a:pPr>
            <a:r>
              <a:rPr lang="en-US" sz="2000" dirty="0"/>
              <a:t>Grossman S.I., Flores, G &amp; </a:t>
            </a:r>
            <a:r>
              <a:rPr lang="en-US" sz="2000" dirty="0" err="1"/>
              <a:t>Damy</a:t>
            </a:r>
            <a:r>
              <a:rPr lang="en-US" sz="2000" dirty="0"/>
              <a:t>, S, </a:t>
            </a:r>
            <a:r>
              <a:rPr lang="en-US" sz="2000" i="1" dirty="0" err="1"/>
              <a:t>Álgebra</a:t>
            </a:r>
            <a:r>
              <a:rPr lang="en-US" sz="2000" i="1" dirty="0"/>
              <a:t> lineal. </a:t>
            </a:r>
            <a:r>
              <a:rPr lang="en-US" sz="2000" dirty="0"/>
              <a:t>(2008). México: McGraw-Hill</a:t>
            </a:r>
            <a:endParaRPr lang="pt-BR" sz="2000" dirty="0"/>
          </a:p>
          <a:p>
            <a:pPr marL="285750" lvl="0" indent="-285750">
              <a:buFont typeface="Wingdings" pitchFamily="2" charset="2"/>
              <a:buChar char="Ø"/>
            </a:pPr>
            <a:r>
              <a:rPr lang="es-ES" sz="2000" dirty="0"/>
              <a:t>Grimaldi R. (1998) .</a:t>
            </a:r>
            <a:r>
              <a:rPr lang="es-ES" sz="2000" i="1" dirty="0"/>
              <a:t>Matemática discreta y combinatoria</a:t>
            </a:r>
            <a:r>
              <a:rPr lang="es-ES" sz="2000" dirty="0"/>
              <a:t>. Ed.3 </a:t>
            </a:r>
            <a:r>
              <a:rPr lang="es-ES" sz="2000" dirty="0" err="1"/>
              <a:t>USA:Weles</a:t>
            </a:r>
            <a:r>
              <a:rPr lang="es-ES" sz="2000" dirty="0"/>
              <a:t> Iberoamericana. </a:t>
            </a:r>
            <a:endParaRPr lang="pt-BR" sz="2000" dirty="0"/>
          </a:p>
          <a:p>
            <a:pPr marL="285750" lvl="0" indent="-285750">
              <a:buFont typeface="Wingdings" pitchFamily="2" charset="2"/>
              <a:buChar char="Ø"/>
            </a:pPr>
            <a:r>
              <a:rPr lang="es-ES" sz="2000" dirty="0" err="1"/>
              <a:t>Hasser</a:t>
            </a:r>
            <a:r>
              <a:rPr lang="es-ES" sz="2000" dirty="0"/>
              <a:t> N., La Salle J. y Sullivan J. (2001)  </a:t>
            </a:r>
            <a:endParaRPr lang="pt-BR" sz="2000" dirty="0"/>
          </a:p>
          <a:p>
            <a:pPr marL="285750" lvl="0" indent="-285750">
              <a:buFont typeface="Wingdings" pitchFamily="2" charset="2"/>
              <a:buChar char="Ø"/>
            </a:pPr>
            <a:r>
              <a:rPr lang="es-ES" sz="2000" dirty="0"/>
              <a:t>Rojo A. </a:t>
            </a:r>
            <a:r>
              <a:rPr lang="es-ES" sz="2000" i="1" dirty="0"/>
              <a:t>Algebra I</a:t>
            </a:r>
            <a:r>
              <a:rPr lang="es-ES" sz="2000" dirty="0"/>
              <a:t>. (1998). Buenos Aires:</a:t>
            </a:r>
            <a:r>
              <a:rPr lang="es-PE" sz="2000" dirty="0"/>
              <a:t> Eudeba</a:t>
            </a:r>
            <a:endParaRPr lang="pt-BR" sz="2000" dirty="0"/>
          </a:p>
          <a:p>
            <a:pPr marL="285750" lvl="0" indent="-285750">
              <a:buFont typeface="Wingdings" pitchFamily="2" charset="2"/>
              <a:buChar char="Ø"/>
            </a:pPr>
            <a:r>
              <a:rPr lang="en-US" sz="2000" dirty="0"/>
              <a:t>Stewart J., Redlin L. &amp; Watson S. (2012). </a:t>
            </a:r>
            <a:r>
              <a:rPr lang="es-ES" sz="2000" i="1" dirty="0"/>
              <a:t>Precálculo. Matemáticas para el cálculo</a:t>
            </a:r>
            <a:r>
              <a:rPr lang="es-ES" sz="2000" dirty="0"/>
              <a:t> (6 Ed). México. Cengage </a:t>
            </a:r>
            <a:r>
              <a:rPr lang="es-ES" sz="2000" dirty="0" err="1"/>
              <a:t>Learning</a:t>
            </a:r>
            <a:r>
              <a:rPr lang="es-ES" sz="2000" dirty="0"/>
              <a:t>. </a:t>
            </a:r>
            <a:endParaRPr lang="pt-BR" sz="2000" dirty="0"/>
          </a:p>
          <a:p>
            <a:pPr marL="285750" lvl="0" indent="-285750">
              <a:buFont typeface="Wingdings" pitchFamily="2" charset="2"/>
              <a:buChar char="Ø"/>
            </a:pPr>
            <a:r>
              <a:rPr lang="es-ES" sz="2000" dirty="0"/>
              <a:t>Lehmann, C. (1994). </a:t>
            </a:r>
            <a:r>
              <a:rPr lang="es-ES" sz="2000" i="1" dirty="0"/>
              <a:t>Geometría Analítica. </a:t>
            </a:r>
            <a:r>
              <a:rPr lang="es-ES" sz="2000" dirty="0"/>
              <a:t>México: Limusa. </a:t>
            </a:r>
            <a:endParaRPr lang="pt-BR" sz="2000" dirty="0"/>
          </a:p>
          <a:p>
            <a:pPr marL="285750" lvl="0" indent="-285750">
              <a:buFont typeface="Wingdings" pitchFamily="2" charset="2"/>
              <a:buChar char="Ø"/>
            </a:pPr>
            <a:r>
              <a:rPr lang="es-ES" sz="2000" dirty="0" err="1"/>
              <a:t>Leithold</a:t>
            </a:r>
            <a:r>
              <a:rPr lang="es-ES" sz="2000" dirty="0"/>
              <a:t>, L. </a:t>
            </a:r>
            <a:r>
              <a:rPr lang="es-ES" sz="2000" i="1" dirty="0"/>
              <a:t>El Cálculo con Geometría Analítica. </a:t>
            </a:r>
            <a:r>
              <a:rPr lang="es-ES" sz="2000" dirty="0"/>
              <a:t>México: </a:t>
            </a:r>
            <a:r>
              <a:rPr lang="es-ES" sz="2000" dirty="0" err="1"/>
              <a:t>Harla</a:t>
            </a:r>
            <a:endParaRPr lang="pt-BR" sz="2000" dirty="0"/>
          </a:p>
          <a:p>
            <a:pPr marL="285750" lvl="0" indent="-285750">
              <a:buFont typeface="Wingdings" pitchFamily="2" charset="2"/>
              <a:buChar char="Ø"/>
            </a:pPr>
            <a:r>
              <a:rPr lang="es-ES" sz="2000" dirty="0"/>
              <a:t>Venero, A. (2012 ) </a:t>
            </a:r>
            <a:r>
              <a:rPr lang="es-ES" sz="2000" i="1" dirty="0"/>
              <a:t>Matemática Básica.</a:t>
            </a:r>
            <a:r>
              <a:rPr lang="es-ES" sz="2000" dirty="0"/>
              <a:t>  Lima: </a:t>
            </a:r>
            <a:r>
              <a:rPr lang="es-ES" sz="2000" dirty="0" err="1"/>
              <a:t>Gemar</a:t>
            </a:r>
            <a:endParaRPr lang="pt-BR" sz="2000" dirty="0"/>
          </a:p>
          <a:p>
            <a:pPr marL="285750" lvl="0" indent="-285750">
              <a:buFont typeface="Wingdings" pitchFamily="2" charset="2"/>
              <a:buChar char="Ø"/>
            </a:pPr>
            <a:r>
              <a:rPr lang="es-PE" sz="2000" dirty="0"/>
              <a:t>Venero A. (2005). Introducción al análisis matemático. </a:t>
            </a:r>
            <a:r>
              <a:rPr lang="en-US" sz="2000" dirty="0"/>
              <a:t>Perú: </a:t>
            </a:r>
            <a:r>
              <a:rPr lang="en-US" sz="2000" dirty="0" err="1"/>
              <a:t>Gemar</a:t>
            </a:r>
            <a:r>
              <a:rPr lang="en-US" sz="2000" dirty="0"/>
              <a:t>. </a:t>
            </a:r>
            <a:endParaRPr lang="pt-BR" sz="200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556029-E892-8847-4A9D-E583CE313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7AD3D-890D-6641-AED4-C7891402B955}" type="datetime1">
              <a:rPr lang="pt-BR" smtClean="0"/>
              <a:t>28/04/2023</a:t>
            </a:fld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6A38FFE-3287-4EDD-D7D5-72233BF6B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23</a:t>
            </a:fld>
            <a:endParaRPr lang="pt-BR"/>
          </a:p>
        </p:txBody>
      </p:sp>
      <p:pic>
        <p:nvPicPr>
          <p:cNvPr id="6" name="Picture 2" descr="Imagen relacionada">
            <a:extLst>
              <a:ext uri="{FF2B5EF4-FFF2-40B4-BE49-F238E27FC236}">
                <a16:creationId xmlns:a16="http://schemas.microsoft.com/office/drawing/2014/main" id="{FCE722F4-9ECE-D79D-BDB1-294BD85E2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4693" y="4275321"/>
            <a:ext cx="2046648" cy="176470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45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33BA51E-EA40-C76B-D311-72916F486D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984" y="2282310"/>
            <a:ext cx="4924561" cy="4104989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5A1724A7-F0C2-51F8-391A-F73ED9B3F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3350" y="470701"/>
            <a:ext cx="4305300" cy="1803400"/>
          </a:xfrm>
          <a:prstGeom prst="rect">
            <a:avLst/>
          </a:prstGeom>
        </p:spPr>
      </p:pic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00C74-39F7-56B7-95C5-7DE66551B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C271E-1F3B-4947-AFDF-CCDA8D3765E8}" type="datetime1">
              <a:rPr lang="pt-BR" smtClean="0"/>
              <a:t>28/04/2023</a:t>
            </a:fld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45BDFD-D011-3478-0357-BB6EFC24E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8312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F7A6D88F-2647-5692-F769-1C2947C160D9}"/>
              </a:ext>
            </a:extLst>
          </p:cNvPr>
          <p:cNvSpPr txBox="1">
            <a:spLocks/>
          </p:cNvSpPr>
          <p:nvPr/>
        </p:nvSpPr>
        <p:spPr>
          <a:xfrm>
            <a:off x="2121647" y="1156084"/>
            <a:ext cx="8229600" cy="11424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b="1" dirty="0">
                <a:latin typeface="GothamRounded-Book"/>
              </a:rPr>
              <a:t>« Inducción matemática»</a:t>
            </a:r>
            <a:br>
              <a:rPr lang="es-ES" sz="2800" b="1" dirty="0">
                <a:latin typeface="GothamRounded-Book"/>
              </a:rPr>
            </a:br>
            <a:endParaRPr lang="es-PE" sz="2800" dirty="0">
              <a:latin typeface="GothamRounded-Book"/>
            </a:endParaRPr>
          </a:p>
        </p:txBody>
      </p:sp>
      <p:sp>
        <p:nvSpPr>
          <p:cNvPr id="3" name="2 Marcador de contenido">
            <a:extLst>
              <a:ext uri="{FF2B5EF4-FFF2-40B4-BE49-F238E27FC236}">
                <a16:creationId xmlns:a16="http://schemas.microsoft.com/office/drawing/2014/main" id="{2B59DDCA-BC41-4733-A44B-F713A8671B33}"/>
              </a:ext>
            </a:extLst>
          </p:cNvPr>
          <p:cNvSpPr txBox="1">
            <a:spLocks/>
          </p:cNvSpPr>
          <p:nvPr/>
        </p:nvSpPr>
        <p:spPr>
          <a:xfrm>
            <a:off x="2280582" y="2298566"/>
            <a:ext cx="8229601" cy="26112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PE" sz="1600" u="sng" dirty="0">
                <a:latin typeface="GothamRounded-Book"/>
              </a:rPr>
              <a:t>ÍNDICE:</a:t>
            </a:r>
            <a:endParaRPr lang="es-PE" dirty="0">
              <a:latin typeface="GothamRounded-Book"/>
            </a:endParaRPr>
          </a:p>
          <a:p>
            <a:pPr marL="457200" indent="-457200" algn="l">
              <a:buAutoNum type="arabicPeriod"/>
            </a:pPr>
            <a:r>
              <a:rPr lang="es-PE" dirty="0">
                <a:latin typeface="GothamRounded-Book"/>
              </a:rPr>
              <a:t>Inducción matemática</a:t>
            </a:r>
          </a:p>
          <a:p>
            <a:pPr marL="457200" indent="-457200" algn="l">
              <a:buAutoNum type="arabicPeriod"/>
            </a:pPr>
            <a:r>
              <a:rPr lang="es-PE" dirty="0">
                <a:latin typeface="GothamRounded-Book"/>
              </a:rPr>
              <a:t>Demostraciones por inducción matemática</a:t>
            </a:r>
          </a:p>
          <a:p>
            <a:pPr algn="l"/>
            <a:r>
              <a:rPr lang="es-PE" dirty="0">
                <a:latin typeface="GothamRounded-Book"/>
              </a:rPr>
              <a:t>3.    Sumatorias y propiedades</a:t>
            </a:r>
          </a:p>
          <a:p>
            <a:pPr algn="l"/>
            <a:r>
              <a:rPr lang="es-PE" dirty="0">
                <a:latin typeface="GothamRounded-Book"/>
              </a:rPr>
              <a:t>4.   Número combinatorio y propiedades</a:t>
            </a:r>
          </a:p>
          <a:p>
            <a:pPr algn="l"/>
            <a:r>
              <a:rPr lang="es-PE" dirty="0">
                <a:latin typeface="GothamRounded-Book"/>
              </a:rPr>
              <a:t>5.    Binomio de Newton.</a:t>
            </a:r>
          </a:p>
          <a:p>
            <a:pPr algn="l"/>
            <a:endParaRPr lang="es-PE" dirty="0">
              <a:latin typeface="GothamRounded-Book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752A4B-0AE5-B060-B971-F0A2A4D45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D1BAF-56E1-6C4C-BA37-40AC5EF550C6}" type="datetime1">
              <a:rPr lang="pt-BR" smtClean="0"/>
              <a:t>28/04/2023</a:t>
            </a:fld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DC39D46-6C98-F5E8-5D49-3A78708EB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7144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20B8A1-2174-98DD-FD0A-A9538E87A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D3B34-56CE-134A-BE73-656B3C053E96}" type="datetime1">
              <a:rPr lang="pt-BR" smtClean="0"/>
              <a:t>28/04/2023</a:t>
            </a:fld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0EAEBE84-58C1-7C3B-F2D1-707E1F3FD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4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2C13338E-552D-4D7D-871F-6020A3ED4E96}"/>
                  </a:ext>
                </a:extLst>
              </p:cNvPr>
              <p:cNvSpPr txBox="1"/>
              <p:nvPr/>
            </p:nvSpPr>
            <p:spPr>
              <a:xfrm>
                <a:off x="1792634" y="1062472"/>
                <a:ext cx="6336704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E" sz="2400" dirty="0"/>
                  <a:t>¿Cómo demostrarías lo siguiente?</a:t>
                </a:r>
              </a:p>
              <a:p>
                <a:endParaRPr lang="es-PE" sz="2400" dirty="0"/>
              </a:p>
              <a:p>
                <a:endParaRPr lang="es-PE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PE" sz="2400" dirty="0"/>
                  <a:t>Para cualquier </a:t>
                </a:r>
                <a14:m>
                  <m:oMath xmlns:m="http://schemas.openxmlformats.org/officeDocument/2006/math">
                    <m:r>
                      <a:rPr lang="es-PE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PE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PE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s-PE" sz="2400" dirty="0"/>
                  <a:t>, </a:t>
                </a:r>
                <a14:m>
                  <m:oMath xmlns:m="http://schemas.openxmlformats.org/officeDocument/2006/math">
                    <m:r>
                      <a:rPr lang="es-PE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PE" sz="2400" i="1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s-PE" sz="2400" dirty="0"/>
                  <a:t> se cumple: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400" i="1">
                          <a:latin typeface="Cambria Math" panose="02040503050406030204" pitchFamily="18" charset="0"/>
                        </a:rPr>
                        <m:t>1+3+5+⋯+</m:t>
                      </m:r>
                      <m:d>
                        <m:dPr>
                          <m:ctrlPr>
                            <a:rPr lang="es-P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PE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PE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s-PE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PE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s-PE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PE" sz="2400" dirty="0"/>
              </a:p>
              <a:p>
                <a:endParaRPr lang="es-PE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s-PE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PE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s-PE" sz="2400" i="1">
                        <a:latin typeface="Cambria Math" panose="02040503050406030204" pitchFamily="18" charset="0"/>
                      </a:rPr>
                      <m:t>≥8</m:t>
                    </m:r>
                    <m:d>
                      <m:dPr>
                        <m:ctrlPr>
                          <a:rPr lang="es-P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E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PE" sz="2400" i="1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s-PE" sz="2400" i="1">
                        <a:latin typeface="Cambria Math" panose="02040503050406030204" pitchFamily="18" charset="0"/>
                      </a:rPr>
                      <m:t>;  ∀ </m:t>
                    </m:r>
                    <m:r>
                      <a:rPr lang="es-PE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PE" sz="2400" i="1">
                        <a:latin typeface="Cambria Math" panose="02040503050406030204" pitchFamily="18" charset="0"/>
                      </a:rPr>
                      <m:t>≥3,  </m:t>
                    </m:r>
                    <m:r>
                      <a:rPr lang="es-PE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PE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PE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endParaRPr lang="es-PE" sz="2400" dirty="0"/>
              </a:p>
              <a:p>
                <a:endParaRPr lang="es-PE" sz="2400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2C13338E-552D-4D7D-871F-6020A3ED4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634" y="1062472"/>
                <a:ext cx="6336704" cy="3046988"/>
              </a:xfrm>
              <a:prstGeom prst="rect">
                <a:avLst/>
              </a:prstGeom>
              <a:blipFill>
                <a:blip r:embed="rId2"/>
                <a:stretch>
                  <a:fillRect l="-1442" t="-160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2" descr="Ilustración de Pregunta De Estudiante Pensando y más Vectores ...">
            <a:extLst>
              <a:ext uri="{FF2B5EF4-FFF2-40B4-BE49-F238E27FC236}">
                <a16:creationId xmlns:a16="http://schemas.microsoft.com/office/drawing/2014/main" id="{8A4DD64C-6B3D-41FA-9A2F-2E9D1C29B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336" y="34290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0059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5F41CCFE-F57E-43F1-8703-4C5F43966962}"/>
                  </a:ext>
                </a:extLst>
              </p:cNvPr>
              <p:cNvSpPr txBox="1"/>
              <p:nvPr/>
            </p:nvSpPr>
            <p:spPr>
              <a:xfrm>
                <a:off x="1710680" y="266396"/>
                <a:ext cx="6912768" cy="69018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E" sz="2200" dirty="0">
                    <a:solidFill>
                      <a:srgbClr val="0070C0"/>
                    </a:solidFill>
                    <a:latin typeface="+mj-lt"/>
                  </a:rPr>
                  <a:t>Analicemos lo siguiente:</a:t>
                </a:r>
              </a:p>
              <a:p>
                <a:pPr lvl="5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PE" sz="2200" i="1">
                          <a:latin typeface="Cambria Math" panose="02040503050406030204" pitchFamily="18" charset="0"/>
                        </a:rPr>
                        <m:t>        1=2</m:t>
                      </m:r>
                      <m:d>
                        <m:dPr>
                          <m:ctrlPr>
                            <a:rPr lang="es-PE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s-PE" sz="2200" i="1">
                          <a:latin typeface="Cambria Math" panose="02040503050406030204" pitchFamily="18" charset="0"/>
                        </a:rPr>
                        <m:t>−1=</m:t>
                      </m:r>
                      <m:sSup>
                        <m:sSupPr>
                          <m:ctrlPr>
                            <a:rPr lang="es-PE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s-PE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PE" sz="2200" dirty="0">
                  <a:latin typeface="+mj-lt"/>
                </a:endParaRPr>
              </a:p>
              <a:p>
                <a:pPr lvl="4"/>
                <a:r>
                  <a:rPr lang="es-PE" sz="22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s-PE" sz="2200" i="1">
                        <a:latin typeface="Cambria Math" panose="02040503050406030204" pitchFamily="18" charset="0"/>
                      </a:rPr>
                      <m:t>1+3=1+2</m:t>
                    </m:r>
                    <m:d>
                      <m:dPr>
                        <m:ctrlPr>
                          <a:rPr lang="es-PE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E" sz="2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s-PE" sz="2200" i="1">
                        <a:latin typeface="Cambria Math" panose="02040503050406030204" pitchFamily="18" charset="0"/>
                      </a:rPr>
                      <m:t>−1=</m:t>
                    </m:r>
                    <m:sSup>
                      <m:sSupPr>
                        <m:ctrlPr>
                          <a:rPr lang="es-PE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sz="2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PE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s-PE" sz="2200" dirty="0">
                  <a:latin typeface="+mj-lt"/>
                </a:endParaRPr>
              </a:p>
              <a:p>
                <a:pPr lvl="2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PE" sz="2200" i="1">
                          <a:latin typeface="Cambria Math" panose="02040503050406030204" pitchFamily="18" charset="0"/>
                        </a:rPr>
                        <m:t>   1+3+5=1+2+2</m:t>
                      </m:r>
                      <m:d>
                        <m:dPr>
                          <m:ctrlPr>
                            <a:rPr lang="es-PE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200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s-PE" sz="2200" i="1">
                          <a:latin typeface="Cambria Math" panose="02040503050406030204" pitchFamily="18" charset="0"/>
                        </a:rPr>
                        <m:t>−1=</m:t>
                      </m:r>
                      <m:sSup>
                        <m:sSupPr>
                          <m:ctrlPr>
                            <a:rPr lang="es-PE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sz="2200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s-PE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PE" sz="2200" dirty="0">
                  <a:latin typeface="+mj-lt"/>
                </a:endParaRPr>
              </a:p>
              <a:p>
                <a:pPr lvl="7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PE" sz="2200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s-PE" sz="220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PE" sz="2200" i="1">
                          <a:latin typeface="Cambria Math" panose="02040503050406030204" pitchFamily="18" charset="0"/>
                        </a:rPr>
                        <m:t>1+3+⋯+15=1+3+⋯+2</m:t>
                      </m:r>
                      <m:d>
                        <m:dPr>
                          <m:ctrlPr>
                            <a:rPr lang="es-PE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200" i="1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es-PE" sz="2200" i="1">
                          <a:latin typeface="Cambria Math" panose="02040503050406030204" pitchFamily="18" charset="0"/>
                        </a:rPr>
                        <m:t>−1=64</m:t>
                      </m:r>
                    </m:oMath>
                  </m:oMathPara>
                </a14:m>
                <a:endParaRPr lang="es-PE" sz="2200" dirty="0">
                  <a:latin typeface="+mj-lt"/>
                </a:endParaRPr>
              </a:p>
              <a:p>
                <a:endParaRPr lang="es-PE" sz="2200" dirty="0">
                  <a:latin typeface="+mj-lt"/>
                </a:endParaRPr>
              </a:p>
              <a:p>
                <a:r>
                  <a:rPr lang="es-PE" sz="2200" dirty="0">
                    <a:latin typeface="+mj-lt"/>
                  </a:rPr>
                  <a:t>En base a este análisis se podría conjeturar que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PE" sz="2200" i="1">
                          <a:latin typeface="Cambria Math" panose="02040503050406030204" pitchFamily="18" charset="0"/>
                        </a:rPr>
                        <m:t>1+3+⋯+2</m:t>
                      </m:r>
                      <m:r>
                        <a:rPr lang="es-PE" sz="22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PE" sz="2200" i="1">
                          <a:latin typeface="Cambria Math" panose="02040503050406030204" pitchFamily="18" charset="0"/>
                        </a:rPr>
                        <m:t>−1=</m:t>
                      </m:r>
                      <m:sSup>
                        <m:sSupPr>
                          <m:ctrlPr>
                            <a:rPr lang="es-PE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s-PE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PE" sz="2200" dirty="0">
                  <a:latin typeface="+mj-lt"/>
                </a:endParaRPr>
              </a:p>
              <a:p>
                <a:r>
                  <a:rPr lang="es-PE" sz="2200" dirty="0">
                    <a:latin typeface="+mj-lt"/>
                  </a:rPr>
                  <a:t>Es decir que la suma de los primeros </a:t>
                </a:r>
                <a14:m>
                  <m:oMath xmlns:m="http://schemas.openxmlformats.org/officeDocument/2006/math">
                    <m:r>
                      <a:rPr lang="es-PE" sz="22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PE" sz="2200" dirty="0">
                    <a:latin typeface="+mj-lt"/>
                  </a:rPr>
                  <a:t> números impares 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E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sz="2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s-PE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PE" sz="2200" dirty="0">
                    <a:latin typeface="+mj-lt"/>
                  </a:rPr>
                  <a:t>.</a:t>
                </a:r>
              </a:p>
              <a:p>
                <a:endParaRPr lang="es-PE" sz="2200" dirty="0">
                  <a:latin typeface="+mj-lt"/>
                </a:endParaRPr>
              </a:p>
              <a:p>
                <a:r>
                  <a:rPr lang="es-PE" sz="2200" dirty="0">
                    <a:latin typeface="+mj-lt"/>
                  </a:rPr>
                  <a:t>¿Cómo demostrar que siempre se cumple, para cualquier valor que tome </a:t>
                </a:r>
                <a14:m>
                  <m:oMath xmlns:m="http://schemas.openxmlformats.org/officeDocument/2006/math">
                    <m:r>
                      <a:rPr lang="es-PE" sz="2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PE" sz="22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PE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s-PE" sz="2200" dirty="0">
                    <a:latin typeface="+mj-lt"/>
                  </a:rPr>
                  <a:t>? </a:t>
                </a:r>
              </a:p>
              <a:p>
                <a:endParaRPr lang="es-PE" sz="2200" dirty="0">
                  <a:latin typeface="+mj-lt"/>
                </a:endParaRPr>
              </a:p>
              <a:p>
                <a:r>
                  <a:rPr lang="es-PE" sz="2200" dirty="0">
                    <a:latin typeface="+mj-lt"/>
                  </a:rPr>
                  <a:t>En este caso se usará una clase especial de demostración, llamada inducción matemática.</a:t>
                </a:r>
              </a:p>
              <a:p>
                <a:endParaRPr lang="es-PE" sz="2200" dirty="0">
                  <a:latin typeface="+mj-lt"/>
                </a:endParaRPr>
              </a:p>
              <a:p>
                <a:endParaRPr lang="es-PE" sz="2200" dirty="0">
                  <a:latin typeface="+mj-lt"/>
                </a:endParaRPr>
              </a:p>
              <a:p>
                <a:endParaRPr lang="es-PE" sz="2200" dirty="0">
                  <a:latin typeface="+mj-lt"/>
                </a:endParaRPr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5F41CCFE-F57E-43F1-8703-4C5F439669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0680" y="266396"/>
                <a:ext cx="6912768" cy="6901889"/>
              </a:xfrm>
              <a:prstGeom prst="rect">
                <a:avLst/>
              </a:prstGeom>
              <a:blipFill>
                <a:blip r:embed="rId2"/>
                <a:stretch>
                  <a:fillRect l="-1146" t="-61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Data 1">
            <a:extLst>
              <a:ext uri="{FF2B5EF4-FFF2-40B4-BE49-F238E27FC236}">
                <a16:creationId xmlns:a16="http://schemas.microsoft.com/office/drawing/2014/main" id="{CC3F3474-06DB-44FD-8B57-5E2A7DF81F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06447" y="6275669"/>
            <a:ext cx="2844800" cy="365125"/>
          </a:xfrm>
        </p:spPr>
        <p:txBody>
          <a:bodyPr/>
          <a:lstStyle/>
          <a:p>
            <a:fld id="{8AFD3B34-56CE-134A-BE73-656B3C053E96}" type="datetime1">
              <a:rPr lang="pt-BR" smtClean="0"/>
              <a:t>28/04/2023</a:t>
            </a:fld>
            <a:endParaRPr lang="pt-BR"/>
          </a:p>
        </p:txBody>
      </p:sp>
      <p:sp>
        <p:nvSpPr>
          <p:cNvPr id="4" name="Espaço Reservado para Número de Slide 2">
            <a:extLst>
              <a:ext uri="{FF2B5EF4-FFF2-40B4-BE49-F238E27FC236}">
                <a16:creationId xmlns:a16="http://schemas.microsoft.com/office/drawing/2014/main" id="{0FEBA346-555A-4A42-8854-4D7D8247D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0541" y="6275669"/>
            <a:ext cx="1320800" cy="365125"/>
          </a:xfrm>
        </p:spPr>
        <p:txBody>
          <a:bodyPr/>
          <a:lstStyle/>
          <a:p>
            <a:fld id="{61164B59-82C0-5740-8D93-9D5F79A1BA5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6286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Data 1">
            <a:extLst>
              <a:ext uri="{FF2B5EF4-FFF2-40B4-BE49-F238E27FC236}">
                <a16:creationId xmlns:a16="http://schemas.microsoft.com/office/drawing/2014/main" id="{7614DEB6-9E8D-4FF6-9FFA-42A623CB3D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06447" y="6275669"/>
            <a:ext cx="2844800" cy="365125"/>
          </a:xfrm>
        </p:spPr>
        <p:txBody>
          <a:bodyPr/>
          <a:lstStyle/>
          <a:p>
            <a:fld id="{8AFD3B34-56CE-134A-BE73-656B3C053E96}" type="datetime1">
              <a:rPr lang="pt-BR" smtClean="0"/>
              <a:t>28/04/2023</a:t>
            </a:fld>
            <a:endParaRPr lang="pt-BR"/>
          </a:p>
        </p:txBody>
      </p:sp>
      <p:sp>
        <p:nvSpPr>
          <p:cNvPr id="9" name="Espaço Reservado para Número de Slide 2">
            <a:extLst>
              <a:ext uri="{FF2B5EF4-FFF2-40B4-BE49-F238E27FC236}">
                <a16:creationId xmlns:a16="http://schemas.microsoft.com/office/drawing/2014/main" id="{14CB6FAA-89FB-499D-81F1-F3386D28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0541" y="6275669"/>
            <a:ext cx="1320800" cy="365125"/>
          </a:xfrm>
        </p:spPr>
        <p:txBody>
          <a:bodyPr/>
          <a:lstStyle/>
          <a:p>
            <a:fld id="{61164B59-82C0-5740-8D93-9D5F79A1BA58}" type="slidenum">
              <a:rPr lang="pt-BR" smtClean="0"/>
              <a:t>6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ítulo 1">
                <a:extLst>
                  <a:ext uri="{FF2B5EF4-FFF2-40B4-BE49-F238E27FC236}">
                    <a16:creationId xmlns:a16="http://schemas.microsoft.com/office/drawing/2014/main" id="{10F7720B-3918-491C-B61A-A3B069D884A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5691" y="1150122"/>
                <a:ext cx="8596668" cy="132080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600" kern="120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just"/>
                <a:r>
                  <a:rPr lang="es-ES" sz="27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Diremos que un subconjunto </a:t>
                </a:r>
                <a14:m>
                  <m:oMath xmlns:m="http://schemas.openxmlformats.org/officeDocument/2006/math">
                    <m:r>
                      <a:rPr lang="es-ES" sz="27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𝑆</m:t>
                    </m:r>
                  </m:oMath>
                </a14:m>
                <a:r>
                  <a:rPr lang="es-ES" sz="27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de </a:t>
                </a:r>
                <a14:m>
                  <m:oMath xmlns:m="http://schemas.openxmlformats.org/officeDocument/2006/math">
                    <m:r>
                      <a:rPr lang="es-ES" sz="27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ℝ</m:t>
                    </m:r>
                  </m:oMath>
                </a14:m>
                <a:r>
                  <a:rPr lang="es-ES" sz="27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es inductivo si se satisfacen:</a:t>
                </a:r>
                <a:endParaRPr lang="es-PE" sz="2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Título 1">
                <a:extLst>
                  <a:ext uri="{FF2B5EF4-FFF2-40B4-BE49-F238E27FC236}">
                    <a16:creationId xmlns:a16="http://schemas.microsoft.com/office/drawing/2014/main" id="{10F7720B-3918-491C-B61A-A3B069D884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691" y="1150122"/>
                <a:ext cx="8596668" cy="1320800"/>
              </a:xfrm>
              <a:prstGeom prst="rect">
                <a:avLst/>
              </a:prstGeom>
              <a:blipFill>
                <a:blip r:embed="rId2"/>
                <a:stretch>
                  <a:fillRect l="-1348" t="-4167" r="-134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ítulo 1">
                <a:extLst>
                  <a:ext uri="{FF2B5EF4-FFF2-40B4-BE49-F238E27FC236}">
                    <a16:creationId xmlns:a16="http://schemas.microsoft.com/office/drawing/2014/main" id="{28C8260B-B82C-45EE-B351-3483F9B73C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5691" y="2100826"/>
                <a:ext cx="8596668" cy="950704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fontScale="97500"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3600" kern="120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2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i</m:t>
                      </m:r>
                      <m:r>
                        <a:rPr lang="es-ES" sz="2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  <m:r>
                        <a:rPr lang="es-ES" sz="2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  <m:r>
                        <a:rPr lang="es-ES" sz="2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∈</m:t>
                      </m:r>
                      <m:r>
                        <a:rPr lang="es-ES" sz="2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𝑆</m:t>
                      </m:r>
                    </m:oMath>
                  </m:oMathPara>
                </a14:m>
                <a:endParaRPr lang="es-ES" sz="2700" b="0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r>
                  <a:rPr lang="es-PE" sz="27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s-PE" sz="27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s-PE" sz="27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r>
                  <a:rPr lang="es-ES" sz="27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s-ES" sz="27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s-E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𝑆</m:t>
                    </m:r>
                    <m:r>
                      <a:rPr lang="es-ES" sz="27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⟶</m:t>
                    </m:r>
                    <m:r>
                      <a:rPr lang="es-ES" sz="27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s-ES" sz="27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+1∈</m:t>
                    </m:r>
                    <m:r>
                      <a:rPr lang="es-E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𝑆</m:t>
                    </m:r>
                  </m:oMath>
                </a14:m>
                <a:endParaRPr lang="es-ES" sz="2700" b="0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endParaRPr lang="es-PE" sz="2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ítulo 1">
                <a:extLst>
                  <a:ext uri="{FF2B5EF4-FFF2-40B4-BE49-F238E27FC236}">
                    <a16:creationId xmlns:a16="http://schemas.microsoft.com/office/drawing/2014/main" id="{28C8260B-B82C-45EE-B351-3483F9B73C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691" y="2100826"/>
                <a:ext cx="8596668" cy="950704"/>
              </a:xfrm>
              <a:prstGeom prst="rect">
                <a:avLst/>
              </a:prstGeom>
              <a:blipFill>
                <a:blip r:embed="rId3"/>
                <a:stretch>
                  <a:fillRect l="-1277" b="-897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ítulo 1">
                <a:extLst>
                  <a:ext uri="{FF2B5EF4-FFF2-40B4-BE49-F238E27FC236}">
                    <a16:creationId xmlns:a16="http://schemas.microsoft.com/office/drawing/2014/main" id="{8D15CC8F-4723-40BB-AABA-C9BD4561C7C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2956" y="3563438"/>
                <a:ext cx="8596668" cy="1320800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fontScale="97500"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3600" kern="120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sz="2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</m:t>
                      </m:r>
                      <m:r>
                        <a:rPr lang="es-ES" sz="2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  <m:r>
                        <a:rPr lang="es-ES" sz="2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ℝ</m:t>
                      </m:r>
                      <m:r>
                        <a:rPr lang="es-ES" sz="2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sSub>
                        <m:sSubPr>
                          <m:ctrlPr>
                            <a:rPr lang="es-ES" sz="2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s-ES" sz="2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ℝ</m:t>
                          </m:r>
                        </m:e>
                        <m:sub>
                          <m:r>
                            <a:rPr lang="es-ES" sz="2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&gt;0</m:t>
                          </m:r>
                        </m:sub>
                      </m:sSub>
                      <m:r>
                        <a:rPr lang="es-ES" sz="2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sSub>
                        <m:sSubPr>
                          <m:ctrlPr>
                            <a:rPr lang="es-ES" sz="2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s-ES" sz="2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ℝ</m:t>
                          </m:r>
                        </m:e>
                        <m:sub>
                          <m:r>
                            <a:rPr lang="es-ES" sz="2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≥1</m:t>
                          </m:r>
                        </m:sub>
                      </m:sSub>
                    </m:oMath>
                  </m:oMathPara>
                </a14:m>
                <a:endParaRPr lang="es-ES" sz="27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s-E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𝑖𝑖</m:t>
                    </m:r>
                    <m:r>
                      <a:rPr lang="es-ES" sz="27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  <m:r>
                      <a:rPr lang="es-E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sSub>
                      <m:sSubPr>
                        <m:ctrlPr>
                          <a:rPr lang="es-E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E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b>
                        <m:r>
                          <a:rPr lang="es-E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&lt;5</m:t>
                        </m:r>
                      </m:sub>
                    </m:sSub>
                  </m:oMath>
                </a14:m>
                <a:r>
                  <a:rPr lang="es-PE" sz="27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no es un conjunto inductivo pues satisface </a:t>
                </a:r>
                <a14:m>
                  <m:oMath xmlns:m="http://schemas.openxmlformats.org/officeDocument/2006/math">
                    <m:r>
                      <a:rPr lang="es-ES" sz="27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lang="es-PE" sz="27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 pero no satisface </a:t>
                </a:r>
                <a14:m>
                  <m:oMath xmlns:m="http://schemas.openxmlformats.org/officeDocument/2006/math">
                    <m:r>
                      <a:rPr lang="es-ES" sz="27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𝑖𝑖</m:t>
                    </m:r>
                  </m:oMath>
                </a14:m>
                <a:r>
                  <a:rPr lang="es-PE" sz="27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endParaRPr lang="es-PE" sz="2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ítulo 1">
                <a:extLst>
                  <a:ext uri="{FF2B5EF4-FFF2-40B4-BE49-F238E27FC236}">
                    <a16:creationId xmlns:a16="http://schemas.microsoft.com/office/drawing/2014/main" id="{8D15CC8F-4723-40BB-AABA-C9BD4561C7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56" y="3563438"/>
                <a:ext cx="8596668" cy="1320800"/>
              </a:xfrm>
              <a:prstGeom prst="rect">
                <a:avLst/>
              </a:prstGeom>
              <a:blipFill>
                <a:blip r:embed="rId4"/>
                <a:stretch>
                  <a:fillRect l="-1276" r="-1984" b="-879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ítulo 1">
            <a:extLst>
              <a:ext uri="{FF2B5EF4-FFF2-40B4-BE49-F238E27FC236}">
                <a16:creationId xmlns:a16="http://schemas.microsoft.com/office/drawing/2014/main" id="{8D66A9BF-D7B4-40BB-8F38-7F7C39810FE4}"/>
              </a:ext>
            </a:extLst>
          </p:cNvPr>
          <p:cNvSpPr txBox="1">
            <a:spLocks/>
          </p:cNvSpPr>
          <p:nvPr/>
        </p:nvSpPr>
        <p:spPr>
          <a:xfrm>
            <a:off x="392956" y="3040815"/>
            <a:ext cx="7498080" cy="5806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2400" dirty="0"/>
              <a:t>Ejemplos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FFF63F01-D65C-4CAA-AB3D-DD05C106F859}"/>
              </a:ext>
            </a:extLst>
          </p:cNvPr>
          <p:cNvSpPr txBox="1">
            <a:spLocks/>
          </p:cNvSpPr>
          <p:nvPr/>
        </p:nvSpPr>
        <p:spPr>
          <a:xfrm>
            <a:off x="1035793" y="449875"/>
            <a:ext cx="7312856" cy="6526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400" dirty="0">
                <a:solidFill>
                  <a:srgbClr val="0070C0"/>
                </a:solidFill>
              </a:rPr>
              <a:t>CONJUNTOS INDUCTIVOS</a:t>
            </a:r>
            <a:endParaRPr lang="es-PE" sz="2400" dirty="0">
              <a:solidFill>
                <a:srgbClr val="0070C0"/>
              </a:solidFill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12B56EC1-346C-4B74-A493-DF17DCA48A2A}"/>
              </a:ext>
            </a:extLst>
          </p:cNvPr>
          <p:cNvSpPr txBox="1">
            <a:spLocks/>
          </p:cNvSpPr>
          <p:nvPr/>
        </p:nvSpPr>
        <p:spPr>
          <a:xfrm>
            <a:off x="392956" y="4884238"/>
            <a:ext cx="7498080" cy="5806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2400" dirty="0"/>
              <a:t>Ejemplos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ítulo 1">
                <a:extLst>
                  <a:ext uri="{FF2B5EF4-FFF2-40B4-BE49-F238E27FC236}">
                    <a16:creationId xmlns:a16="http://schemas.microsoft.com/office/drawing/2014/main" id="{1B0CD436-8F7E-45A4-A3BF-AB2C2FE6725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5691" y="5386945"/>
                <a:ext cx="8596668" cy="1320800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fontScale="97500"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3600" kern="120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sz="2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</m:t>
                      </m:r>
                      <m:r>
                        <a:rPr lang="es-ES" sz="2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 </m:t>
                      </m:r>
                      <m:r>
                        <a:rPr lang="es-ES" sz="2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𝜙</m:t>
                      </m:r>
                      <m:r>
                        <a:rPr lang="es-ES" sz="2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s-ES" sz="2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s-ES" sz="27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conjunto</m:t>
                      </m:r>
                      <m:r>
                        <a:rPr lang="es-ES" sz="27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ES" sz="27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vac</m:t>
                      </m:r>
                      <m:r>
                        <a:rPr lang="es-ES" sz="27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í</m:t>
                      </m:r>
                      <m:r>
                        <m:rPr>
                          <m:sty m:val="p"/>
                        </m:rPr>
                        <a:rPr lang="es-ES" sz="27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o</m:t>
                      </m:r>
                      <m:r>
                        <a:rPr lang="es-ES" sz="27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ES" sz="27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es</m:t>
                      </m:r>
                      <m:r>
                        <a:rPr lang="es-ES" sz="27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ES" sz="27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inductivo</m:t>
                      </m:r>
                      <m:r>
                        <a:rPr lang="es-ES" sz="27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?</m:t>
                      </m:r>
                    </m:oMath>
                  </m:oMathPara>
                </a14:m>
                <a:endParaRPr lang="es-ES" sz="2700" b="0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s-E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  <m:r>
                      <m:rPr>
                        <m:sty m:val="p"/>
                      </m:rPr>
                      <a:rPr lang="es-ES" sz="27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i</m:t>
                    </m:r>
                    <m:r>
                      <a:rPr lang="es-ES" sz="27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  <m:r>
                      <m:rPr>
                        <m:sty m:val="p"/>
                      </m:rPr>
                      <a:rPr lang="es-ES" sz="27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S</m:t>
                    </m:r>
                    <m:r>
                      <a:rPr lang="es-E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={</m:t>
                    </m:r>
                    <m:r>
                      <a:rPr lang="es-E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s-ES" sz="27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s-ES" sz="27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ℝ</m:t>
                    </m:r>
                    <m:r>
                      <a:rPr lang="es-E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:</m:t>
                    </m:r>
                    <m:sSup>
                      <m:sSupPr>
                        <m:ctrlPr>
                          <a:rPr lang="es-ES" sz="27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s-E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p>
                        <m:r>
                          <a:rPr lang="es-E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s-ES" sz="27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r>
                      <a:rPr lang="es-E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3</m:t>
                    </m:r>
                    <m:r>
                      <a:rPr lang="es-E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}</m:t>
                    </m:r>
                  </m:oMath>
                </a14:m>
                <a:r>
                  <a:rPr lang="es-PE" sz="27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es inductivo?</a:t>
                </a:r>
              </a:p>
            </p:txBody>
          </p:sp>
        </mc:Choice>
        <mc:Fallback xmlns="">
          <p:sp>
            <p:nvSpPr>
              <p:cNvPr id="12" name="Título 1">
                <a:extLst>
                  <a:ext uri="{FF2B5EF4-FFF2-40B4-BE49-F238E27FC236}">
                    <a16:creationId xmlns:a16="http://schemas.microsoft.com/office/drawing/2014/main" id="{1B0CD436-8F7E-45A4-A3BF-AB2C2FE67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691" y="5386945"/>
                <a:ext cx="8596668" cy="13208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9242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8B6247-D57B-74DC-704D-EABCCC6FB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2869" y="624339"/>
            <a:ext cx="7328452" cy="965922"/>
          </a:xfrm>
        </p:spPr>
        <p:txBody>
          <a:bodyPr/>
          <a:lstStyle/>
          <a:p>
            <a:r>
              <a:rPr lang="es-ES" sz="6000" baseline="30000" dirty="0">
                <a:solidFill>
                  <a:schemeClr val="tx1"/>
                </a:solidFill>
              </a:rPr>
              <a:t>Inducción matemática</a:t>
            </a:r>
            <a:br>
              <a:rPr lang="es-ES" sz="6000" dirty="0">
                <a:solidFill>
                  <a:schemeClr val="tx1"/>
                </a:solidFill>
              </a:rPr>
            </a:br>
            <a:endParaRPr lang="pt-BR" sz="6000" dirty="0">
              <a:solidFill>
                <a:schemeClr val="tx1"/>
              </a:solidFill>
            </a:endParaRP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5AA76D0-808E-3C04-C9B6-F260283E4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AE07-7E4E-8144-86AD-571EF913FB81}" type="datetime1">
              <a:rPr lang="pt-BR" smtClean="0"/>
              <a:t>28/04/2023</a:t>
            </a:fld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71C594-4CBF-B34B-8D42-812B81302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7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871E66A4-FEBB-4B1D-8A79-AF4F1A6D55C8}"/>
                  </a:ext>
                </a:extLst>
              </p:cNvPr>
              <p:cNvSpPr txBox="1"/>
              <p:nvPr/>
            </p:nvSpPr>
            <p:spPr>
              <a:xfrm>
                <a:off x="2381993" y="2036401"/>
                <a:ext cx="6840760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s-PE" sz="2200" dirty="0"/>
                  <a:t>La inducción matemática es un tipo de demostración, usada para demostrar proposiciones que dependen de una variable </a:t>
                </a:r>
                <a14:m>
                  <m:oMath xmlns:m="http://schemas.openxmlformats.org/officeDocument/2006/math">
                    <m:r>
                      <a:rPr lang="es-PE" sz="22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PE" sz="2200" dirty="0"/>
                  <a:t> que toma una infinidad de valores enteros. La inducción matemática está basada en el siguiente principio.</a:t>
                </a: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871E66A4-FEBB-4B1D-8A79-AF4F1A6D55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1993" y="2036401"/>
                <a:ext cx="6840760" cy="1785104"/>
              </a:xfrm>
              <a:prstGeom prst="rect">
                <a:avLst/>
              </a:prstGeom>
              <a:blipFill>
                <a:blip r:embed="rId2"/>
                <a:stretch>
                  <a:fillRect l="-1159" t="-2389" r="-1159" b="-2491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11DD69FB-A710-4E0B-8804-A9ADAD26C883}"/>
                  </a:ext>
                </a:extLst>
              </p:cNvPr>
              <p:cNvSpPr txBox="1"/>
              <p:nvPr/>
            </p:nvSpPr>
            <p:spPr>
              <a:xfrm>
                <a:off x="2381993" y="3991111"/>
                <a:ext cx="6840760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s-PE" sz="2200" dirty="0">
                    <a:solidFill>
                      <a:srgbClr val="0070C0"/>
                    </a:solidFill>
                  </a:rPr>
                  <a:t>Principio de inducción matemática</a:t>
                </a:r>
              </a:p>
              <a:p>
                <a:pPr algn="just"/>
                <a:r>
                  <a:rPr lang="es-PE" sz="2200" dirty="0"/>
                  <a:t>Sea </a:t>
                </a:r>
                <a14:m>
                  <m:oMath xmlns:m="http://schemas.openxmlformats.org/officeDocument/2006/math">
                    <m:r>
                      <a:rPr lang="es-PE" sz="22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s-PE" sz="2200" i="1">
                        <a:latin typeface="Cambria Math" panose="02040503050406030204" pitchFamily="18" charset="0"/>
                      </a:rPr>
                      <m:t>⊂</m:t>
                    </m:r>
                    <m:r>
                      <a:rPr lang="es-PE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s-PE" sz="2200" dirty="0"/>
                  <a:t>, que satisface las siguientes condiciones:</a:t>
                </a:r>
              </a:p>
              <a:p>
                <a:pPr marL="457200" indent="-457200" algn="just">
                  <a:buClr>
                    <a:srgbClr val="C00000"/>
                  </a:buClr>
                  <a:buFont typeface="+mj-lt"/>
                  <a:buAutoNum type="arabicPeriod"/>
                </a:pPr>
                <a:r>
                  <a:rPr lang="es-PE" sz="2200" dirty="0"/>
                  <a:t>El número </a:t>
                </a:r>
                <a14:m>
                  <m:oMath xmlns:m="http://schemas.openxmlformats.org/officeDocument/2006/math">
                    <m:r>
                      <a:rPr lang="es-PE" sz="2200" i="1">
                        <a:latin typeface="Cambria Math" panose="02040503050406030204" pitchFamily="18" charset="0"/>
                      </a:rPr>
                      <m:t>1∈</m:t>
                    </m:r>
                    <m:r>
                      <a:rPr lang="es-PE" sz="22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s-PE" sz="2200" dirty="0"/>
                  <a:t>.</a:t>
                </a:r>
              </a:p>
              <a:p>
                <a:pPr marL="342900" indent="-342900" algn="just">
                  <a:buClr>
                    <a:srgbClr val="C00000"/>
                  </a:buClr>
                  <a:buFont typeface="+mj-lt"/>
                  <a:buAutoNum type="arabicPeriod"/>
                </a:pPr>
                <a:r>
                  <a:rPr lang="es-PE" sz="2200" dirty="0"/>
                  <a:t>Si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PE" sz="2200">
                        <a:latin typeface="Cambria Math" panose="02040503050406030204" pitchFamily="18" charset="0"/>
                      </a:rPr>
                      <m:t>k</m:t>
                    </m:r>
                    <m:r>
                      <a:rPr lang="es-PE" sz="22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PE" sz="22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s-PE" sz="2200" dirty="0"/>
                  <a:t>, entonces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PE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PE" sz="220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s-PE" sz="22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s-PE" sz="22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PE" sz="22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s-PE" sz="2200" dirty="0"/>
                  <a:t>.</a:t>
                </a:r>
              </a:p>
              <a:p>
                <a:pPr algn="just"/>
                <a:r>
                  <a:rPr lang="es-PE" sz="2200" dirty="0"/>
                  <a:t>Entonces, todo número natural pertenece a </a:t>
                </a:r>
                <a14:m>
                  <m:oMath xmlns:m="http://schemas.openxmlformats.org/officeDocument/2006/math">
                    <m:r>
                      <a:rPr lang="es-PE" sz="22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s-PE" sz="2200" dirty="0"/>
                  <a:t>, es decir </a:t>
                </a:r>
                <a14:m>
                  <m:oMath xmlns:m="http://schemas.openxmlformats.org/officeDocument/2006/math">
                    <m:r>
                      <a:rPr lang="es-PE" sz="22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s-PE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PE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s-PE" sz="2200" dirty="0"/>
                  <a:t>.</a:t>
                </a:r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11DD69FB-A710-4E0B-8804-A9ADAD26C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1993" y="3991111"/>
                <a:ext cx="6840760" cy="2123658"/>
              </a:xfrm>
              <a:prstGeom prst="rect">
                <a:avLst/>
              </a:prstGeom>
              <a:blipFill>
                <a:blip r:embed="rId3"/>
                <a:stretch>
                  <a:fillRect l="-1159" t="-2011" r="-1159" b="-2069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2323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8B6247-D57B-74DC-704D-EABCCC6FB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5535" y="479893"/>
            <a:ext cx="8460929" cy="2258008"/>
          </a:xfrm>
        </p:spPr>
        <p:txBody>
          <a:bodyPr/>
          <a:lstStyle/>
          <a:p>
            <a:br>
              <a:rPr lang="es-ES" sz="6000" baseline="30000" dirty="0">
                <a:solidFill>
                  <a:schemeClr val="tx1"/>
                </a:solidFill>
              </a:rPr>
            </a:br>
            <a:r>
              <a:rPr lang="es-ES" sz="6000" baseline="30000" dirty="0">
                <a:solidFill>
                  <a:schemeClr val="tx1"/>
                </a:solidFill>
              </a:rPr>
              <a:t>Demostración por inducción matemática</a:t>
            </a:r>
            <a:br>
              <a:rPr lang="es-ES" sz="6000" dirty="0">
                <a:solidFill>
                  <a:schemeClr val="tx1"/>
                </a:solidFill>
              </a:rPr>
            </a:br>
            <a:endParaRPr lang="pt-BR" sz="6000" dirty="0">
              <a:solidFill>
                <a:schemeClr val="tx1"/>
              </a:solidFill>
            </a:endParaRP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5AA76D0-808E-3C04-C9B6-F260283E4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AE07-7E4E-8144-86AD-571EF913FB81}" type="datetime1">
              <a:rPr lang="pt-BR" smtClean="0"/>
              <a:t>28/04/2023</a:t>
            </a:fld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71C594-4CBF-B34B-8D42-812B81302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8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08112313-CEFC-43A0-8198-5454246E4504}"/>
                  </a:ext>
                </a:extLst>
              </p:cNvPr>
              <p:cNvSpPr txBox="1"/>
              <p:nvPr/>
            </p:nvSpPr>
            <p:spPr>
              <a:xfrm>
                <a:off x="1743244" y="3096419"/>
                <a:ext cx="9574111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E" sz="2200" dirty="0"/>
                  <a:t>Sea </a:t>
                </a:r>
                <a14:m>
                  <m:oMath xmlns:m="http://schemas.openxmlformats.org/officeDocument/2006/math">
                    <m:r>
                      <a:rPr lang="es-PE" sz="22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PE" sz="2200" dirty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PE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PE" sz="2200" dirty="0"/>
                  <a:t> números naturales (</a:t>
                </a:r>
                <a14:m>
                  <m:oMath xmlns:m="http://schemas.openxmlformats.org/officeDocument/2006/math">
                    <m:r>
                      <a:rPr lang="es-PE" sz="2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PE" sz="2200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s-PE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PE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PE" sz="2200" dirty="0"/>
                  <a:t>), si </a:t>
                </a:r>
                <a14:m>
                  <m:oMath xmlns:m="http://schemas.openxmlformats.org/officeDocument/2006/math">
                    <m:r>
                      <a:rPr lang="es-PE" sz="22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PE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s-PE" sz="2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PE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PE" sz="2200" dirty="0"/>
                  <a:t> es un enunciado que depende de </a:t>
                </a:r>
                <a14:m>
                  <m:oMath xmlns:m="http://schemas.openxmlformats.org/officeDocument/2006/math">
                    <m:r>
                      <a:rPr lang="es-PE" sz="22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PE" sz="2200" dirty="0"/>
                  <a:t> y si se satisfacen las dos condiciones siguientes.</a:t>
                </a: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08112313-CEFC-43A0-8198-5454246E45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3244" y="3096419"/>
                <a:ext cx="9574111" cy="769441"/>
              </a:xfrm>
              <a:prstGeom prst="rect">
                <a:avLst/>
              </a:prstGeom>
              <a:blipFill>
                <a:blip r:embed="rId2"/>
                <a:stretch>
                  <a:fillRect l="-827" t="-5556" b="-1507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FE67031C-7900-4F64-A745-5A846C22EE90}"/>
                  </a:ext>
                </a:extLst>
              </p:cNvPr>
              <p:cNvSpPr txBox="1"/>
              <p:nvPr/>
            </p:nvSpPr>
            <p:spPr>
              <a:xfrm>
                <a:off x="2378764" y="4231004"/>
                <a:ext cx="7043531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Clr>
                    <a:srgbClr val="C00000"/>
                  </a:buClr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s-PE" sz="2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PE" sz="2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PE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200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PE" sz="2200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PE" sz="22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PE" sz="2200" dirty="0"/>
                  <a:t> es verdadera.</a:t>
                </a:r>
              </a:p>
              <a:p>
                <a:pPr marL="457200" indent="-457200">
                  <a:buClr>
                    <a:srgbClr val="C00000"/>
                  </a:buClr>
                  <a:buFont typeface="+mj-lt"/>
                  <a:buAutoNum type="arabicPeriod"/>
                </a:pPr>
                <a:r>
                  <a:rPr lang="es-PE" sz="2200" dirty="0"/>
                  <a:t>Para todo número natural </a:t>
                </a:r>
                <a14:m>
                  <m:oMath xmlns:m="http://schemas.openxmlformats.org/officeDocument/2006/math">
                    <m:r>
                      <a:rPr lang="es-PE" sz="2200" b="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PE" sz="2200" b="0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s-PE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200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PE" sz="2200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PE" sz="2200" dirty="0"/>
                  <a:t>, si </a:t>
                </a:r>
                <a14:m>
                  <m:oMath xmlns:m="http://schemas.openxmlformats.org/officeDocument/2006/math">
                    <m:r>
                      <a:rPr lang="es-PE" sz="2200" b="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PE" sz="22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s-PE" sz="2200" b="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PE" sz="22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PE" sz="2200" dirty="0"/>
                  <a:t> es verdadero, implica que </a:t>
                </a:r>
                <a14:m>
                  <m:oMath xmlns:m="http://schemas.openxmlformats.org/officeDocument/2006/math">
                    <m:r>
                      <a:rPr lang="es-PE" sz="2200" b="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PE" sz="22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s-PE" sz="2200" b="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PE" sz="2200" b="0" i="1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s-PE" sz="2200" dirty="0"/>
                  <a:t> es verdadero.</a:t>
                </a:r>
              </a:p>
              <a:p>
                <a:r>
                  <a:rPr lang="es-PE" sz="2200" dirty="0"/>
                  <a:t>Entonces </a:t>
                </a:r>
                <a14:m>
                  <m:oMath xmlns:m="http://schemas.openxmlformats.org/officeDocument/2006/math">
                    <m:r>
                      <a:rPr lang="es-PE" sz="2200" b="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PE" sz="22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s-PE" sz="2200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PE" sz="22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PE" sz="2200" dirty="0"/>
                  <a:t> es verdadero para todo </a:t>
                </a:r>
                <a14:m>
                  <m:oMath xmlns:m="http://schemas.openxmlformats.org/officeDocument/2006/math">
                    <m:r>
                      <a:rPr lang="es-PE" sz="2200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PE" sz="2200" b="0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s-PE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200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PE" sz="2200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PE" sz="1800" dirty="0"/>
                  <a:t>.</a:t>
                </a: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FE67031C-7900-4F64-A745-5A846C22E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8764" y="4231004"/>
                <a:ext cx="7043531" cy="1446550"/>
              </a:xfrm>
              <a:prstGeom prst="rect">
                <a:avLst/>
              </a:prstGeom>
              <a:blipFill>
                <a:blip r:embed="rId3"/>
                <a:stretch>
                  <a:fillRect l="-1125" t="-2954" b="-801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5571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Data 1">
            <a:extLst>
              <a:ext uri="{FF2B5EF4-FFF2-40B4-BE49-F238E27FC236}">
                <a16:creationId xmlns:a16="http://schemas.microsoft.com/office/drawing/2014/main" id="{7614DEB6-9E8D-4FF6-9FFA-42A623CB3D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06447" y="6275669"/>
            <a:ext cx="2844800" cy="365125"/>
          </a:xfrm>
        </p:spPr>
        <p:txBody>
          <a:bodyPr/>
          <a:lstStyle/>
          <a:p>
            <a:fld id="{8AFD3B34-56CE-134A-BE73-656B3C053E96}" type="datetime1">
              <a:rPr lang="pt-BR" smtClean="0"/>
              <a:t>28/04/2023</a:t>
            </a:fld>
            <a:endParaRPr lang="pt-BR"/>
          </a:p>
        </p:txBody>
      </p:sp>
      <p:sp>
        <p:nvSpPr>
          <p:cNvPr id="9" name="Espaço Reservado para Número de Slide 2">
            <a:extLst>
              <a:ext uri="{FF2B5EF4-FFF2-40B4-BE49-F238E27FC236}">
                <a16:creationId xmlns:a16="http://schemas.microsoft.com/office/drawing/2014/main" id="{14CB6FAA-89FB-499D-81F1-F3386D28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0541" y="6275669"/>
            <a:ext cx="1320800" cy="365125"/>
          </a:xfrm>
        </p:spPr>
        <p:txBody>
          <a:bodyPr/>
          <a:lstStyle/>
          <a:p>
            <a:fld id="{61164B59-82C0-5740-8D93-9D5F79A1BA58}" type="slidenum">
              <a:rPr lang="pt-BR" smtClean="0"/>
              <a:t>9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D94F80E4-F8B3-4674-8557-AE1E06A3B758}"/>
                  </a:ext>
                </a:extLst>
              </p:cNvPr>
              <p:cNvSpPr txBox="1"/>
              <p:nvPr/>
            </p:nvSpPr>
            <p:spPr>
              <a:xfrm>
                <a:off x="1060475" y="357348"/>
                <a:ext cx="6912768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s-PE" sz="2200" dirty="0">
                    <a:solidFill>
                      <a:srgbClr val="FF0000"/>
                    </a:solidFill>
                  </a:rPr>
                  <a:t>Observación: </a:t>
                </a:r>
              </a:p>
              <a:p>
                <a:pPr marL="285750" indent="-285750" algn="just">
                  <a:buClr>
                    <a:srgbClr val="FF0000"/>
                  </a:buClr>
                  <a:buFont typeface="Arial" panose="020B0604020202020204" pitchFamily="34" charset="0"/>
                  <a:buChar char="•"/>
                </a:pPr>
                <a:r>
                  <a:rPr lang="es-PE" sz="2200" dirty="0"/>
                  <a:t>En la práctica,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PE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PE" sz="2200" dirty="0"/>
                  <a:t> es generalmente igual a </a:t>
                </a:r>
                <a14:m>
                  <m:oMath xmlns:m="http://schemas.openxmlformats.org/officeDocument/2006/math">
                    <m:r>
                      <a:rPr lang="es-PE" sz="22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s-PE" sz="2200" dirty="0"/>
                  <a:t>.</a:t>
                </a:r>
              </a:p>
              <a:p>
                <a:pPr marL="285750" indent="-285750" algn="just">
                  <a:buClr>
                    <a:srgbClr val="FF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PE" sz="22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PE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s-PE" sz="22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PE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PE" sz="2200" dirty="0"/>
                  <a:t> se llama la hipótesis inductiva, no se debe probar su veracidad se asume como verdadera.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s-PE" sz="2200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D94F80E4-F8B3-4674-8557-AE1E06A3B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475" y="357348"/>
                <a:ext cx="6912768" cy="1785104"/>
              </a:xfrm>
              <a:prstGeom prst="rect">
                <a:avLst/>
              </a:prstGeom>
              <a:blipFill>
                <a:blip r:embed="rId2"/>
                <a:stretch>
                  <a:fillRect l="-1146" t="-2397" r="-114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ítulo 1">
            <a:extLst>
              <a:ext uri="{FF2B5EF4-FFF2-40B4-BE49-F238E27FC236}">
                <a16:creationId xmlns:a16="http://schemas.microsoft.com/office/drawing/2014/main" id="{1D857864-4EB3-44D0-85CE-DEDCEAA71599}"/>
              </a:ext>
            </a:extLst>
          </p:cNvPr>
          <p:cNvSpPr txBox="1">
            <a:spLocks/>
          </p:cNvSpPr>
          <p:nvPr/>
        </p:nvSpPr>
        <p:spPr>
          <a:xfrm>
            <a:off x="1060475" y="2359422"/>
            <a:ext cx="1555725" cy="58060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>
                <a:solidFill>
                  <a:schemeClr val="tx1">
                    <a:lumMod val="95000"/>
                    <a:lumOff val="5000"/>
                  </a:schemeClr>
                </a:solidFill>
              </a:rPr>
              <a:t>Ejemplos</a:t>
            </a:r>
            <a:endParaRPr lang="es-PE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2F02B69-7467-4B96-B15E-CB29E943489E}"/>
                  </a:ext>
                </a:extLst>
              </p:cNvPr>
              <p:cNvSpPr txBox="1"/>
              <p:nvPr/>
            </p:nvSpPr>
            <p:spPr>
              <a:xfrm>
                <a:off x="1060475" y="4144526"/>
                <a:ext cx="5668110" cy="1593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s-PE" dirty="0"/>
              </a:p>
              <a:p>
                <a:pPr lvl="1"/>
                <a:r>
                  <a:rPr lang="es-PE" u="sng" dirty="0">
                    <a:solidFill>
                      <a:srgbClr val="00B050"/>
                    </a:solidFill>
                  </a:rPr>
                  <a:t>Solución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PE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PE" i="1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s-PE" dirty="0"/>
                  <a:t> es verdad, pues para </a:t>
                </a:r>
                <a14:m>
                  <m:oMath xmlns:m="http://schemas.openxmlformats.org/officeDocument/2006/math">
                    <m:r>
                      <a:rPr lang="es-PE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PE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s-PE" dirty="0"/>
                  <a:t> se tiene</a:t>
                </a:r>
              </a:p>
              <a:p>
                <a:pPr algn="ctr"/>
                <a:r>
                  <a:rPr lang="es-PE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s-P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PE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PE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PE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d>
                      <m:d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1+1</m:t>
                        </m:r>
                      </m:e>
                    </m:d>
                    <m:d>
                      <m:d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s-PE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s-PE" dirty="0"/>
              </a:p>
              <a:p>
                <a:endParaRPr lang="es-ES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2F02B69-7467-4B96-B15E-CB29E9434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475" y="4144526"/>
                <a:ext cx="5668110" cy="15931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224CF111-3009-41A0-8353-249681647818}"/>
                  </a:ext>
                </a:extLst>
              </p:cNvPr>
              <p:cNvSpPr txBox="1"/>
              <p:nvPr/>
            </p:nvSpPr>
            <p:spPr>
              <a:xfrm>
                <a:off x="871183" y="3087104"/>
                <a:ext cx="6046694" cy="1166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s-PE" dirty="0">
                    <a:latin typeface="Arial" panose="020B0604020202020204" pitchFamily="34" charset="0"/>
                    <a:cs typeface="Arial" panose="020B0604020202020204" pitchFamily="34" charset="0"/>
                  </a:rPr>
                  <a:t>Probar que </a:t>
                </a:r>
                <a14:m>
                  <m:oMath xmlns:m="http://schemas.openxmlformats.org/officeDocument/2006/math">
                    <m:r>
                      <a:rPr lang="es-PE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s-PE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PE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P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s-PE" dirty="0">
                    <a:latin typeface="Arial" panose="020B0604020202020204" pitchFamily="34" charset="0"/>
                    <a:cs typeface="Arial" panose="020B0604020202020204" pitchFamily="34" charset="0"/>
                  </a:rPr>
                  <a:t> se verifica la igualdad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PE" i="1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PE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PE" i="1">
                          <a:latin typeface="Cambria Math" panose="02040503050406030204" pitchFamily="18" charset="0"/>
                        </a:rPr>
                        <m:t>+⋯+</m:t>
                      </m:r>
                      <m:sSup>
                        <m:sSup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PE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s-PE" i="1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d>
                        <m:d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s-PE" dirty="0"/>
              </a:p>
              <a:p>
                <a:endParaRPr lang="es-ES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224CF111-3009-41A0-8353-2496816478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183" y="3087104"/>
                <a:ext cx="6046694" cy="1166730"/>
              </a:xfrm>
              <a:prstGeom prst="rect">
                <a:avLst/>
              </a:prstGeom>
              <a:blipFill>
                <a:blip r:embed="rId4"/>
                <a:stretch>
                  <a:fillRect l="-706" t="-260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37536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se_unac1">
  <a:themeElements>
    <a:clrScheme name="Brisa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isa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isa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Jose_unac1" id="{59B79E81-3D33-B64C-B9B0-2485E2D2CC8F}" vid="{AA3F0D85-5A37-9249-B738-E615865643D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Jose_unac1</Template>
  <TotalTime>350</TotalTime>
  <Words>1326</Words>
  <Application>Microsoft Office PowerPoint</Application>
  <PresentationFormat>Panorámica</PresentationFormat>
  <Paragraphs>245</Paragraphs>
  <Slides>24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4" baseType="lpstr">
      <vt:lpstr>Arial</vt:lpstr>
      <vt:lpstr>Calibri</vt:lpstr>
      <vt:lpstr>Cambria Math</vt:lpstr>
      <vt:lpstr>GothamRounded-Book</vt:lpstr>
      <vt:lpstr>News Gothic MT</vt:lpstr>
      <vt:lpstr>Times New Roman</vt:lpstr>
      <vt:lpstr>Wingdings</vt:lpstr>
      <vt:lpstr>Wingdings 2</vt:lpstr>
      <vt:lpstr>Jose_unac1</vt:lpstr>
      <vt:lpstr>Equation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Inducción matemática </vt:lpstr>
      <vt:lpstr> Demostración por inducción matemática </vt:lpstr>
      <vt:lpstr>Presentación de PowerPoint</vt:lpstr>
      <vt:lpstr>Presentación de PowerPoint</vt:lpstr>
      <vt:lpstr>Presentación de PowerPoint</vt:lpstr>
      <vt:lpstr>Sumatorias  </vt:lpstr>
      <vt:lpstr>Propiedades  </vt:lpstr>
      <vt:lpstr>Presentación de PowerPoint</vt:lpstr>
      <vt:lpstr>Presentación de PowerPoint</vt:lpstr>
      <vt:lpstr>Presentación de PowerPoint</vt:lpstr>
      <vt:lpstr>Número combinatorio </vt:lpstr>
      <vt:lpstr>Propiedades </vt:lpstr>
      <vt:lpstr>El teorema del binomio de Newton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Microsoft Office User</dc:creator>
  <cp:lastModifiedBy>Eduardo Huerto Caqui</cp:lastModifiedBy>
  <cp:revision>15</cp:revision>
  <dcterms:created xsi:type="dcterms:W3CDTF">2022-05-06T18:33:14Z</dcterms:created>
  <dcterms:modified xsi:type="dcterms:W3CDTF">2023-04-28T20:24:29Z</dcterms:modified>
</cp:coreProperties>
</file>