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66" r:id="rId2"/>
    <p:sldId id="258" r:id="rId3"/>
    <p:sldId id="259" r:id="rId4"/>
    <p:sldId id="260" r:id="rId5"/>
    <p:sldId id="304" r:id="rId6"/>
    <p:sldId id="261" r:id="rId7"/>
    <p:sldId id="269" r:id="rId8"/>
    <p:sldId id="270" r:id="rId9"/>
    <p:sldId id="271" r:id="rId10"/>
    <p:sldId id="299" r:id="rId11"/>
    <p:sldId id="267" r:id="rId12"/>
    <p:sldId id="274" r:id="rId13"/>
    <p:sldId id="275" r:id="rId14"/>
    <p:sldId id="305" r:id="rId15"/>
    <p:sldId id="276" r:id="rId16"/>
    <p:sldId id="277" r:id="rId17"/>
    <p:sldId id="278" r:id="rId18"/>
    <p:sldId id="306" r:id="rId19"/>
    <p:sldId id="279" r:id="rId20"/>
    <p:sldId id="280" r:id="rId21"/>
    <p:sldId id="281" r:id="rId22"/>
    <p:sldId id="300" r:id="rId23"/>
    <p:sldId id="301" r:id="rId24"/>
    <p:sldId id="302" r:id="rId25"/>
    <p:sldId id="303" r:id="rId26"/>
    <p:sldId id="282" r:id="rId27"/>
    <p:sldId id="285" r:id="rId28"/>
    <p:sldId id="286" r:id="rId29"/>
    <p:sldId id="289" r:id="rId30"/>
    <p:sldId id="290" r:id="rId31"/>
    <p:sldId id="291" r:id="rId32"/>
    <p:sldId id="292" r:id="rId33"/>
    <p:sldId id="294" r:id="rId34"/>
    <p:sldId id="298" r:id="rId35"/>
    <p:sldId id="296" r:id="rId36"/>
    <p:sldId id="297" r:id="rId37"/>
    <p:sldId id="262" r:id="rId38"/>
    <p:sldId id="263" r:id="rId39"/>
    <p:sldId id="264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6" autoAdjust="0"/>
    <p:restoredTop sz="96327"/>
  </p:normalViewPr>
  <p:slideViewPr>
    <p:cSldViewPr snapToGrid="0" snapToObjects="1">
      <p:cViewPr varScale="1">
        <p:scale>
          <a:sx n="68" d="100"/>
          <a:sy n="68" d="100"/>
        </p:scale>
        <p:origin x="3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image" Target="../media/image161.wmf"/><Relationship Id="rId18" Type="http://schemas.openxmlformats.org/officeDocument/2006/relationships/image" Target="../media/image166.w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12" Type="http://schemas.openxmlformats.org/officeDocument/2006/relationships/image" Target="../media/image160.wmf"/><Relationship Id="rId17" Type="http://schemas.openxmlformats.org/officeDocument/2006/relationships/image" Target="../media/image165.wmf"/><Relationship Id="rId2" Type="http://schemas.openxmlformats.org/officeDocument/2006/relationships/image" Target="../media/image150.wmf"/><Relationship Id="rId16" Type="http://schemas.openxmlformats.org/officeDocument/2006/relationships/image" Target="../media/image164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11" Type="http://schemas.openxmlformats.org/officeDocument/2006/relationships/image" Target="../media/image159.wmf"/><Relationship Id="rId5" Type="http://schemas.openxmlformats.org/officeDocument/2006/relationships/image" Target="../media/image153.wmf"/><Relationship Id="rId15" Type="http://schemas.openxmlformats.org/officeDocument/2006/relationships/image" Target="../media/image163.wmf"/><Relationship Id="rId10" Type="http://schemas.openxmlformats.org/officeDocument/2006/relationships/image" Target="../media/image158.wmf"/><Relationship Id="rId4" Type="http://schemas.openxmlformats.org/officeDocument/2006/relationships/image" Target="../media/image152.wmf"/><Relationship Id="rId9" Type="http://schemas.openxmlformats.org/officeDocument/2006/relationships/image" Target="../media/image157.wmf"/><Relationship Id="rId14" Type="http://schemas.openxmlformats.org/officeDocument/2006/relationships/image" Target="../media/image16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71.wmf"/><Relationship Id="rId7" Type="http://schemas.openxmlformats.org/officeDocument/2006/relationships/image" Target="../media/image175.emf"/><Relationship Id="rId2" Type="http://schemas.openxmlformats.org/officeDocument/2006/relationships/image" Target="../media/image105.wmf"/><Relationship Id="rId1" Type="http://schemas.openxmlformats.org/officeDocument/2006/relationships/image" Target="../media/image170.wmf"/><Relationship Id="rId6" Type="http://schemas.openxmlformats.org/officeDocument/2006/relationships/image" Target="../media/image174.wmf"/><Relationship Id="rId11" Type="http://schemas.openxmlformats.org/officeDocument/2006/relationships/image" Target="../media/image179.wmf"/><Relationship Id="rId5" Type="http://schemas.openxmlformats.org/officeDocument/2006/relationships/image" Target="../media/image173.wmf"/><Relationship Id="rId10" Type="http://schemas.openxmlformats.org/officeDocument/2006/relationships/image" Target="../media/image178.wmf"/><Relationship Id="rId4" Type="http://schemas.openxmlformats.org/officeDocument/2006/relationships/image" Target="../media/image172.wmf"/><Relationship Id="rId9" Type="http://schemas.openxmlformats.org/officeDocument/2006/relationships/image" Target="../media/image17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image" Target="../media/image119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12" Type="http://schemas.openxmlformats.org/officeDocument/2006/relationships/image" Target="../media/image118.wmf"/><Relationship Id="rId2" Type="http://schemas.openxmlformats.org/officeDocument/2006/relationships/image" Target="../media/image108.wmf"/><Relationship Id="rId16" Type="http://schemas.openxmlformats.org/officeDocument/2006/relationships/image" Target="../media/image122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11" Type="http://schemas.openxmlformats.org/officeDocument/2006/relationships/image" Target="../media/image117.wmf"/><Relationship Id="rId5" Type="http://schemas.openxmlformats.org/officeDocument/2006/relationships/image" Target="../media/image111.wmf"/><Relationship Id="rId15" Type="http://schemas.openxmlformats.org/officeDocument/2006/relationships/image" Target="../media/image121.wmf"/><Relationship Id="rId10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Relationship Id="rId14" Type="http://schemas.openxmlformats.org/officeDocument/2006/relationships/image" Target="../media/image12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image" Target="../media/image137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12" Type="http://schemas.openxmlformats.org/officeDocument/2006/relationships/image" Target="../media/image136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11" Type="http://schemas.openxmlformats.org/officeDocument/2006/relationships/image" Target="../media/image135.wmf"/><Relationship Id="rId5" Type="http://schemas.openxmlformats.org/officeDocument/2006/relationships/image" Target="../media/image129.wmf"/><Relationship Id="rId10" Type="http://schemas.openxmlformats.org/officeDocument/2006/relationships/image" Target="../media/image134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Relationship Id="rId14" Type="http://schemas.openxmlformats.org/officeDocument/2006/relationships/image" Target="../media/image13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3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4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085AC-6363-EE46-BC8E-D9B8729680BF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8F43B-EA4A-1648-BB85-24413844C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3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0888" y="1295401"/>
            <a:ext cx="8650224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895" y="1524000"/>
            <a:ext cx="8664211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895" y="3299013"/>
            <a:ext cx="8664212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C088-B93E-3545-95B7-6D5233C9FBA3}" type="datetime1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0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8" y="611872"/>
            <a:ext cx="5439393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8" y="1787856"/>
            <a:ext cx="5439393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62B-F971-8C42-B4DE-B2F128BECFFF}" type="datetime1">
              <a:rPr lang="pt-BR" smtClean="0"/>
              <a:t>09/05/2023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787489" y="359393"/>
            <a:ext cx="48768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214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266-7222-3A4C-9E9A-DD0FEFDF8A90}" type="datetime1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5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6389" y="368301"/>
            <a:ext cx="2032000" cy="55753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365" y="368301"/>
            <a:ext cx="8919635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E131-BCFE-F247-A707-E3040978A8D4}" type="datetime1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217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ulo y un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44624"/>
            <a:ext cx="10871200" cy="576064"/>
          </a:xfrm>
        </p:spPr>
        <p:txBody>
          <a:bodyPr/>
          <a:lstStyle>
            <a:lvl1pPr>
              <a:defRPr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347"/>
            <a:ext cx="1687211" cy="476250"/>
          </a:xfrm>
        </p:spPr>
        <p:txBody>
          <a:bodyPr/>
          <a:lstStyle/>
          <a:p>
            <a:fld id="{4C089DBC-9837-F648-985E-FA824236FA04}" type="datetime1">
              <a:rPr lang="pt-BR" smtClean="0"/>
              <a:t>09/05/2023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97606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91127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295400" y="1052513"/>
            <a:ext cx="10657251" cy="2016447"/>
          </a:xfr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s-ES" sz="2300" dirty="0" smtClean="0">
                <a:solidFill>
                  <a:srgbClr val="31678F"/>
                </a:solidFill>
              </a:defRPr>
            </a:lvl1pPr>
          </a:lstStyle>
          <a:p>
            <a:pPr marL="0" lvl="0" indent="0">
              <a:buFont typeface="+mj-lt"/>
              <a:buNone/>
            </a:pPr>
            <a:r>
              <a:rPr lang="es-ES" dirty="0"/>
              <a:t>Ingrese texto</a:t>
            </a:r>
          </a:p>
        </p:txBody>
      </p:sp>
    </p:spTree>
    <p:extLst>
      <p:ext uri="{BB962C8B-B14F-4D97-AF65-F5344CB8AC3E}">
        <p14:creationId xmlns:p14="http://schemas.microsoft.com/office/powerpoint/2010/main" val="369565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jem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76930"/>
            <a:ext cx="10871200" cy="518120"/>
          </a:xfr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z="30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6866E98F-ED3B-A94B-9288-653717BC03D6}" type="datetime1">
              <a:rPr lang="pt-BR" smtClean="0"/>
              <a:t>09/05/2023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548680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8" y="548680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Ejemplo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  <p:sp>
        <p:nvSpPr>
          <p:cNvPr id="9" name="10 CuadroTexto">
            <a:extLst>
              <a:ext uri="{FF2B5EF4-FFF2-40B4-BE49-F238E27FC236}">
                <a16:creationId xmlns:a16="http://schemas.microsoft.com/office/drawing/2014/main" id="{3071A7DD-B2DA-9042-95EF-BC3023103F9D}"/>
              </a:ext>
            </a:extLst>
          </p:cNvPr>
          <p:cNvSpPr txBox="1"/>
          <p:nvPr/>
        </p:nvSpPr>
        <p:spPr>
          <a:xfrm>
            <a:off x="1391478" y="548680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Ejemplo</a:t>
            </a:r>
            <a:endParaRPr lang="es-E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69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jerc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5D39196C-B7E0-1447-9D4F-0D69ED92BF2C}" type="datetime1">
              <a:rPr lang="pt-BR" smtClean="0"/>
              <a:t>09/05/2023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117102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7" y="117102"/>
            <a:ext cx="1521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Ejercicio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  <p:sp>
        <p:nvSpPr>
          <p:cNvPr id="9" name="10 CuadroTexto">
            <a:extLst>
              <a:ext uri="{FF2B5EF4-FFF2-40B4-BE49-F238E27FC236}">
                <a16:creationId xmlns:a16="http://schemas.microsoft.com/office/drawing/2014/main" id="{1BD90BA3-912F-3E40-A407-A89F8DD23570}"/>
              </a:ext>
            </a:extLst>
          </p:cNvPr>
          <p:cNvSpPr txBox="1"/>
          <p:nvPr/>
        </p:nvSpPr>
        <p:spPr>
          <a:xfrm>
            <a:off x="1391477" y="117102"/>
            <a:ext cx="1521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Ejercicio</a:t>
            </a:r>
            <a:endParaRPr lang="es-E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516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91477" y="2492896"/>
            <a:ext cx="10363200" cy="1872208"/>
          </a:xfrm>
          <a:prstGeom prst="roundRect">
            <a:avLst/>
          </a:prstGeom>
          <a:gradFill>
            <a:gsLst>
              <a:gs pos="0">
                <a:srgbClr val="74A5BE"/>
              </a:gs>
              <a:gs pos="50000">
                <a:srgbClr val="8FB7CB"/>
              </a:gs>
              <a:gs pos="100000">
                <a:srgbClr val="74A5BE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t"/>
          <a:lstStyle>
            <a:lvl1pPr algn="ctr">
              <a:defRPr sz="3800" b="1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LA SECCIÓN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001430-C18A-A849-9D51-48A32ED0BBBF}" type="datetime1">
              <a:rPr lang="pt-BR" smtClean="0"/>
              <a:t>09/05/2023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656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ulo y un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44624"/>
            <a:ext cx="10871200" cy="576064"/>
          </a:xfrm>
        </p:spPr>
        <p:txBody>
          <a:bodyPr/>
          <a:lstStyle>
            <a:lvl1pPr>
              <a:defRPr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347"/>
            <a:ext cx="1687211" cy="476250"/>
          </a:xfrm>
        </p:spPr>
        <p:txBody>
          <a:bodyPr/>
          <a:lstStyle/>
          <a:p>
            <a:fld id="{5C9AD792-4020-C448-9200-79981BA7FA67}" type="datetime1">
              <a:rPr lang="pt-BR" smtClean="0"/>
              <a:t>09/05/2023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97606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91127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295400" y="1052513"/>
            <a:ext cx="10657251" cy="2016447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s-ES" sz="2300" dirty="0" smtClean="0">
                <a:solidFill>
                  <a:srgbClr val="31678F"/>
                </a:solidFill>
              </a:defRPr>
            </a:lvl1pPr>
          </a:lstStyle>
          <a:p>
            <a:pPr marL="0" lvl="0" indent="0">
              <a:buFont typeface="+mj-lt"/>
              <a:buNone/>
            </a:pPr>
            <a:r>
              <a:rPr lang="es-ES" dirty="0"/>
              <a:t>Ingrese texto</a:t>
            </a:r>
          </a:p>
        </p:txBody>
      </p:sp>
    </p:spTree>
    <p:extLst>
      <p:ext uri="{BB962C8B-B14F-4D97-AF65-F5344CB8AC3E}">
        <p14:creationId xmlns:p14="http://schemas.microsoft.com/office/powerpoint/2010/main" val="691836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jem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76930"/>
            <a:ext cx="10871200" cy="51812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z="30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8DF103D7-611C-0944-85DD-10BE9BBBDB1F}" type="datetime1">
              <a:rPr lang="pt-BR" smtClean="0"/>
              <a:t>09/05/2023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548680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8" y="548680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Ejemplo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6133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jerc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2CD70CAD-F6A8-8843-9DB0-1DFBF839AC6B}" type="datetime1">
              <a:rPr lang="pt-BR" smtClean="0"/>
              <a:t>09/05/2023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117102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7" y="117102"/>
            <a:ext cx="1521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Ejercicio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253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3D0B-7AC3-9D4D-B44B-423289CB4C01}" type="datetime1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482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91477" y="2492896"/>
            <a:ext cx="10363200" cy="1872208"/>
          </a:xfrm>
          <a:prstGeom prst="roundRect">
            <a:avLst/>
          </a:prstGeom>
          <a:gradFill>
            <a:gsLst>
              <a:gs pos="0">
                <a:srgbClr val="74A5BE"/>
              </a:gs>
              <a:gs pos="50000">
                <a:srgbClr val="8FB7CB"/>
              </a:gs>
              <a:gs pos="100000">
                <a:srgbClr val="74A5BE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t"/>
          <a:lstStyle>
            <a:lvl1pPr algn="ctr">
              <a:defRPr sz="3800" b="1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LA SECCIÓN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60F554-AF32-1743-A65F-9E691439DB86}" type="datetime1">
              <a:rPr lang="pt-BR" smtClean="0"/>
              <a:t>09/05/2023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73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18" y="3352802"/>
            <a:ext cx="11222567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718" y="4771030"/>
            <a:ext cx="11222567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3F3A-901F-BA47-8951-46DACC1BBEEB}" type="datetime1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94640" y="363538"/>
            <a:ext cx="1120272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842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403145"/>
            <a:ext cx="10742084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3736006"/>
            <a:ext cx="10742084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BB9-F5FD-5748-A8C6-36596FD12876}" type="datetime1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66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367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761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0A4-5E03-144F-BAFE-186B30C21A43}" type="datetime1">
              <a:rPr lang="pt-BR" smtClean="0"/>
              <a:t>09/05/2023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61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5" y="107576"/>
            <a:ext cx="10723035" cy="1336956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5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365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4760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4760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AF45-1799-8740-8633-9C78195DA18C}" type="datetime1">
              <a:rPr lang="pt-BR" smtClean="0"/>
              <a:t>09/05/2023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55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C4CC-70CB-9B4D-8141-4A17DFD14E09}" type="datetime1">
              <a:rPr lang="pt-BR" smtClean="0"/>
              <a:t>09/05/2023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21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09/05/2023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14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611872"/>
            <a:ext cx="512064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765" y="368300"/>
            <a:ext cx="512064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9" y="1787856"/>
            <a:ext cx="512064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7E43-B7F4-1A4B-8652-0077B466AE21}" type="datetime1">
              <a:rPr lang="pt-BR" smtClean="0"/>
              <a:t>09/05/2023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65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duotone>
              <a:schemeClr val="bg2">
                <a:shade val="40000"/>
                <a:satMod val="400000"/>
              </a:schemeClr>
              <a:schemeClr val="bg2">
                <a:tint val="10000"/>
                <a:satMod val="2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1600201"/>
            <a:ext cx="1072303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Haga clic para modificar el estilo de texto del patrón</a:t>
            </a:r>
          </a:p>
          <a:p>
            <a:pPr lvl="1"/>
            <a:r>
              <a:rPr lang="pt-BR"/>
              <a:t>Segundo nivel</a:t>
            </a:r>
          </a:p>
          <a:p>
            <a:pPr lvl="2"/>
            <a:r>
              <a:rPr lang="pt-BR"/>
              <a:t>Tercer nivel</a:t>
            </a:r>
          </a:p>
          <a:p>
            <a:pPr lvl="3"/>
            <a:r>
              <a:rPr lang="pt-BR"/>
              <a:t>Cuarto nivel</a:t>
            </a:r>
          </a:p>
          <a:p>
            <a:pPr lvl="4"/>
            <a:r>
              <a:rPr lang="pt-BR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06447" y="62756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274FB0-4B70-EE4B-AC34-CF7440500FD4}" type="datetime1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611" y="6275669"/>
            <a:ext cx="6454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0541" y="6275669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7 Imagen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260649"/>
            <a:ext cx="761733" cy="584775"/>
          </a:xfrm>
          <a:prstGeom prst="rect">
            <a:avLst/>
          </a:prstGeom>
          <a:effectLst>
            <a:outerShdw blurRad="63500" dir="18780000" sy="23000" kx="1200000" algn="br" rotWithShape="0">
              <a:srgbClr val="1E1E5C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8" name="7 Imagen">
            <a:extLst>
              <a:ext uri="{FF2B5EF4-FFF2-40B4-BE49-F238E27FC236}">
                <a16:creationId xmlns:a16="http://schemas.microsoft.com/office/drawing/2014/main" id="{340C40BA-A2CD-1947-B0F9-6B6504CF704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260649"/>
            <a:ext cx="761733" cy="584775"/>
          </a:xfrm>
          <a:prstGeom prst="rect">
            <a:avLst/>
          </a:prstGeom>
          <a:effectLst>
            <a:outerShdw blurRad="63500" dir="18780000" sy="23000" kx="1200000" algn="br" rotWithShape="0">
              <a:srgbClr val="1E1E5C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4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22.wmf"/><Relationship Id="rId10" Type="http://schemas.openxmlformats.org/officeDocument/2006/relationships/image" Target="../media/image41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52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36.png"/><Relationship Id="rId15" Type="http://schemas.openxmlformats.org/officeDocument/2006/relationships/image" Target="../media/image43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0.png"/><Relationship Id="rId5" Type="http://schemas.openxmlformats.org/officeDocument/2006/relationships/image" Target="../media/image59.png"/><Relationship Id="rId10" Type="http://schemas.openxmlformats.org/officeDocument/2006/relationships/image" Target="../media/image45.png"/><Relationship Id="rId4" Type="http://schemas.openxmlformats.org/officeDocument/2006/relationships/image" Target="../media/image88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8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5.png"/><Relationship Id="rId5" Type="http://schemas.openxmlformats.org/officeDocument/2006/relationships/image" Target="../media/image62.png"/><Relationship Id="rId4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96.png"/><Relationship Id="rId7" Type="http://schemas.openxmlformats.org/officeDocument/2006/relationships/image" Target="../media/image57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6.png"/><Relationship Id="rId5" Type="http://schemas.openxmlformats.org/officeDocument/2006/relationships/image" Target="../media/image63.png"/><Relationship Id="rId4" Type="http://schemas.openxmlformats.org/officeDocument/2006/relationships/image" Target="../media/image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2.png"/><Relationship Id="rId4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101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06.png"/><Relationship Id="rId7" Type="http://schemas.openxmlformats.org/officeDocument/2006/relationships/image" Target="../media/image104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14.wmf"/><Relationship Id="rId26" Type="http://schemas.openxmlformats.org/officeDocument/2006/relationships/image" Target="../media/image118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34" Type="http://schemas.openxmlformats.org/officeDocument/2006/relationships/image" Target="../media/image122.w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33" Type="http://schemas.openxmlformats.org/officeDocument/2006/relationships/oleObject" Target="../embeddings/oleObject24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117.wmf"/><Relationship Id="rId32" Type="http://schemas.openxmlformats.org/officeDocument/2006/relationships/image" Target="../media/image121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119.wmf"/><Relationship Id="rId36" Type="http://schemas.openxmlformats.org/officeDocument/2006/relationships/image" Target="../media/image124.png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3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12.wmf"/><Relationship Id="rId22" Type="http://schemas.openxmlformats.org/officeDocument/2006/relationships/image" Target="../media/image116.w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120.wmf"/><Relationship Id="rId35" Type="http://schemas.openxmlformats.org/officeDocument/2006/relationships/image" Target="../media/image1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132.wmf"/><Relationship Id="rId26" Type="http://schemas.openxmlformats.org/officeDocument/2006/relationships/image" Target="../media/image136.w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131.wmf"/><Relationship Id="rId20" Type="http://schemas.openxmlformats.org/officeDocument/2006/relationships/image" Target="../media/image133.wmf"/><Relationship Id="rId29" Type="http://schemas.openxmlformats.org/officeDocument/2006/relationships/oleObject" Target="../embeddings/oleObject38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135.w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137.wmf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130.wmf"/><Relationship Id="rId22" Type="http://schemas.openxmlformats.org/officeDocument/2006/relationships/image" Target="../media/image134.wmf"/><Relationship Id="rId27" Type="http://schemas.openxmlformats.org/officeDocument/2006/relationships/oleObject" Target="../embeddings/oleObject37.bin"/><Relationship Id="rId30" Type="http://schemas.openxmlformats.org/officeDocument/2006/relationships/image" Target="../media/image13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5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3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14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image" Target="../media/image149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14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147.wmf"/><Relationship Id="rId18" Type="http://schemas.openxmlformats.org/officeDocument/2006/relationships/image" Target="../media/image158.png"/><Relationship Id="rId3" Type="http://schemas.openxmlformats.org/officeDocument/2006/relationships/image" Target="../media/image123.png"/><Relationship Id="rId7" Type="http://schemas.openxmlformats.org/officeDocument/2006/relationships/image" Target="../media/image144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157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156.png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146.wmf"/><Relationship Id="rId5" Type="http://schemas.openxmlformats.org/officeDocument/2006/relationships/image" Target="../media/image143.wmf"/><Relationship Id="rId15" Type="http://schemas.openxmlformats.org/officeDocument/2006/relationships/image" Target="../media/image148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159.png"/><Relationship Id="rId4" Type="http://schemas.openxmlformats.org/officeDocument/2006/relationships/oleObject" Target="../embeddings/oleObject45.bin"/><Relationship Id="rId9" Type="http://schemas.openxmlformats.org/officeDocument/2006/relationships/image" Target="../media/image145.wmf"/><Relationship Id="rId14" Type="http://schemas.openxmlformats.org/officeDocument/2006/relationships/oleObject" Target="../embeddings/oleObject5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156.wmf"/><Relationship Id="rId26" Type="http://schemas.openxmlformats.org/officeDocument/2006/relationships/oleObject" Target="../embeddings/oleObject62.bin"/><Relationship Id="rId39" Type="http://schemas.openxmlformats.org/officeDocument/2006/relationships/image" Target="../media/image166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34" Type="http://schemas.openxmlformats.org/officeDocument/2006/relationships/oleObject" Target="../embeddings/oleObject66.bin"/><Relationship Id="rId42" Type="http://schemas.openxmlformats.org/officeDocument/2006/relationships/image" Target="../media/image169.png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58.bin"/><Relationship Id="rId25" Type="http://schemas.openxmlformats.org/officeDocument/2006/relationships/image" Target="../media/image159.wmf"/><Relationship Id="rId33" Type="http://schemas.openxmlformats.org/officeDocument/2006/relationships/image" Target="../media/image163.wmf"/><Relationship Id="rId38" Type="http://schemas.openxmlformats.org/officeDocument/2006/relationships/oleObject" Target="../embeddings/oleObject68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155.wmf"/><Relationship Id="rId20" Type="http://schemas.openxmlformats.org/officeDocument/2006/relationships/image" Target="../media/image157.wmf"/><Relationship Id="rId29" Type="http://schemas.openxmlformats.org/officeDocument/2006/relationships/image" Target="../media/image161.wmf"/><Relationship Id="rId41" Type="http://schemas.openxmlformats.org/officeDocument/2006/relationships/image" Target="../media/image168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55.bin"/><Relationship Id="rId24" Type="http://schemas.openxmlformats.org/officeDocument/2006/relationships/oleObject" Target="../embeddings/oleObject61.bin"/><Relationship Id="rId32" Type="http://schemas.openxmlformats.org/officeDocument/2006/relationships/oleObject" Target="../embeddings/oleObject65.bin"/><Relationship Id="rId37" Type="http://schemas.openxmlformats.org/officeDocument/2006/relationships/image" Target="../media/image165.wmf"/><Relationship Id="rId40" Type="http://schemas.openxmlformats.org/officeDocument/2006/relationships/image" Target="../media/image167.png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image" Target="../media/image123.png"/><Relationship Id="rId28" Type="http://schemas.openxmlformats.org/officeDocument/2006/relationships/oleObject" Target="../embeddings/oleObject63.bin"/><Relationship Id="rId36" Type="http://schemas.openxmlformats.org/officeDocument/2006/relationships/oleObject" Target="../embeddings/oleObject67.bin"/><Relationship Id="rId10" Type="http://schemas.openxmlformats.org/officeDocument/2006/relationships/image" Target="../media/image152.wmf"/><Relationship Id="rId19" Type="http://schemas.openxmlformats.org/officeDocument/2006/relationships/oleObject" Target="../embeddings/oleObject59.bin"/><Relationship Id="rId31" Type="http://schemas.openxmlformats.org/officeDocument/2006/relationships/image" Target="../media/image16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154.wmf"/><Relationship Id="rId22" Type="http://schemas.openxmlformats.org/officeDocument/2006/relationships/image" Target="../media/image158.wmf"/><Relationship Id="rId27" Type="http://schemas.openxmlformats.org/officeDocument/2006/relationships/image" Target="../media/image160.wmf"/><Relationship Id="rId30" Type="http://schemas.openxmlformats.org/officeDocument/2006/relationships/oleObject" Target="../embeddings/oleObject64.bin"/><Relationship Id="rId35" Type="http://schemas.openxmlformats.org/officeDocument/2006/relationships/image" Target="../media/image16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73.bin"/><Relationship Id="rId18" Type="http://schemas.openxmlformats.org/officeDocument/2006/relationships/oleObject" Target="../embeddings/oleObject75.bin"/><Relationship Id="rId3" Type="http://schemas.openxmlformats.org/officeDocument/2006/relationships/oleObject" Target="../embeddings/oleObject69.bin"/><Relationship Id="rId21" Type="http://schemas.openxmlformats.org/officeDocument/2006/relationships/image" Target="../media/image177.wmf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173.wmf"/><Relationship Id="rId17" Type="http://schemas.openxmlformats.org/officeDocument/2006/relationships/image" Target="../media/image123.png"/><Relationship Id="rId25" Type="http://schemas.openxmlformats.org/officeDocument/2006/relationships/image" Target="../media/image179.wmf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175.emf"/><Relationship Id="rId20" Type="http://schemas.openxmlformats.org/officeDocument/2006/relationships/oleObject" Target="../embeddings/oleObject76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72.bin"/><Relationship Id="rId24" Type="http://schemas.openxmlformats.org/officeDocument/2006/relationships/oleObject" Target="../embeddings/oleObject78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74.bin"/><Relationship Id="rId23" Type="http://schemas.openxmlformats.org/officeDocument/2006/relationships/image" Target="../media/image178.wmf"/><Relationship Id="rId10" Type="http://schemas.openxmlformats.org/officeDocument/2006/relationships/image" Target="../media/image172.wmf"/><Relationship Id="rId19" Type="http://schemas.openxmlformats.org/officeDocument/2006/relationships/image" Target="../media/image176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174.wmf"/><Relationship Id="rId22" Type="http://schemas.openxmlformats.org/officeDocument/2006/relationships/oleObject" Target="../embeddings/oleObject7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jpe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ADBC346-0DF9-CCA8-0332-69A1A90A5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3" y="15779"/>
            <a:ext cx="6413500" cy="35179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C9538B0-FE93-6AEA-7BAD-6304E5F45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3" y="15779"/>
            <a:ext cx="4305299" cy="1803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E1423B2-605E-FCD7-0302-EC02B498A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7" y="1819179"/>
            <a:ext cx="5763673" cy="4004441"/>
          </a:xfrm>
          <a:prstGeom prst="rect">
            <a:avLst/>
          </a:prstGeom>
        </p:spPr>
      </p:pic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B43CF438-198D-48D2-8897-5DAE34ED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9F5B-4849-D046-969E-D353BC0DA8C1}" type="datetime1">
              <a:rPr lang="pt-BR" smtClean="0"/>
              <a:t>09/05/2023</a:t>
            </a:fld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99172E-01C2-C97E-7247-F7D3A794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</a:t>
            </a:fld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B471067-4925-7703-8937-1C91BB30E11F}"/>
              </a:ext>
            </a:extLst>
          </p:cNvPr>
          <p:cNvSpPr txBox="1">
            <a:spLocks/>
          </p:cNvSpPr>
          <p:nvPr/>
        </p:nvSpPr>
        <p:spPr>
          <a:xfrm>
            <a:off x="5821923" y="3555904"/>
            <a:ext cx="6355250" cy="2267716"/>
          </a:xfrm>
          <a:prstGeom prst="rect">
            <a:avLst/>
          </a:prstGeom>
          <a:noFill/>
          <a:ln w="76200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baseline="30000" dirty="0">
                <a:solidFill>
                  <a:srgbClr val="002060"/>
                </a:solidFill>
                <a:latin typeface="Euphemia" panose="020B0503040102020104" pitchFamily="34" charset="0"/>
              </a:rPr>
              <a:t>Números reales. Ecuaciones e Inecuaciones. Valor Absoluto. Máximo entero    </a:t>
            </a:r>
          </a:p>
        </p:txBody>
      </p:sp>
    </p:spTree>
    <p:extLst>
      <p:ext uri="{BB962C8B-B14F-4D97-AF65-F5344CB8AC3E}">
        <p14:creationId xmlns:p14="http://schemas.microsoft.com/office/powerpoint/2010/main" val="181151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09/05/2023</a:t>
            </a:fld>
            <a:endParaRPr lang="pt-B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10</a:t>
            </a:fld>
            <a:endParaRPr lang="pt-BR"/>
          </a:p>
        </p:txBody>
      </p:sp>
      <p:pic>
        <p:nvPicPr>
          <p:cNvPr id="6" name="Imagen 7">
            <a:extLst>
              <a:ext uri="{FF2B5EF4-FFF2-40B4-BE49-F238E27FC236}">
                <a16:creationId xmlns:a16="http://schemas.microsoft.com/office/drawing/2014/main" id="{CE688BEA-DE88-4615-6032-ACB87DCE9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804" y="125719"/>
            <a:ext cx="7260965" cy="1225402"/>
          </a:xfrm>
          <a:prstGeom prst="rect">
            <a:avLst/>
          </a:prstGeom>
        </p:spPr>
      </p:pic>
      <p:pic>
        <p:nvPicPr>
          <p:cNvPr id="7" name="Imagen 9">
            <a:extLst>
              <a:ext uri="{FF2B5EF4-FFF2-40B4-BE49-F238E27FC236}">
                <a16:creationId xmlns:a16="http://schemas.microsoft.com/office/drawing/2014/main" id="{73B252E2-BD05-613D-6D15-369C49D28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290" y="2454145"/>
            <a:ext cx="6471766" cy="658425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BEBC9E55-9A9D-FAEF-0381-D16816489F65}"/>
              </a:ext>
            </a:extLst>
          </p:cNvPr>
          <p:cNvSpPr/>
          <p:nvPr/>
        </p:nvSpPr>
        <p:spPr>
          <a:xfrm>
            <a:off x="921821" y="1525589"/>
            <a:ext cx="2316469" cy="661737"/>
          </a:xfrm>
          <a:prstGeom prst="rect">
            <a:avLst/>
          </a:prstGeom>
          <a:solidFill>
            <a:srgbClr val="3891A7"/>
          </a:solidFill>
          <a:ln w="25400" cap="flat" cmpd="sng" algn="ctr">
            <a:solidFill>
              <a:srgbClr val="3891A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Intervalo cerrado</a:t>
            </a:r>
          </a:p>
        </p:txBody>
      </p:sp>
      <p:pic>
        <p:nvPicPr>
          <p:cNvPr id="9" name="Imagen 12">
            <a:extLst>
              <a:ext uri="{FF2B5EF4-FFF2-40B4-BE49-F238E27FC236}">
                <a16:creationId xmlns:a16="http://schemas.microsoft.com/office/drawing/2014/main" id="{3AB61A63-96D4-E826-9FE7-3BC37B557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289" y="1525589"/>
            <a:ext cx="6471765" cy="646232"/>
          </a:xfrm>
          <a:prstGeom prst="rect">
            <a:avLst/>
          </a:prstGeom>
        </p:spPr>
      </p:pic>
      <p:pic>
        <p:nvPicPr>
          <p:cNvPr id="10" name="Imagen 14">
            <a:extLst>
              <a:ext uri="{FF2B5EF4-FFF2-40B4-BE49-F238E27FC236}">
                <a16:creationId xmlns:a16="http://schemas.microsoft.com/office/drawing/2014/main" id="{2E20D819-4A9D-16FC-0465-FCA7F0D4E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3" y="2472008"/>
            <a:ext cx="2341067" cy="682811"/>
          </a:xfrm>
          <a:prstGeom prst="rect">
            <a:avLst/>
          </a:prstGeom>
        </p:spPr>
      </p:pic>
      <p:pic>
        <p:nvPicPr>
          <p:cNvPr id="11" name="Imagen 16">
            <a:extLst>
              <a:ext uri="{FF2B5EF4-FFF2-40B4-BE49-F238E27FC236}">
                <a16:creationId xmlns:a16="http://schemas.microsoft.com/office/drawing/2014/main" id="{3A47C89A-BA7F-9D4F-F6E3-80632C0B9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289" y="3546230"/>
            <a:ext cx="6471767" cy="646232"/>
          </a:xfrm>
          <a:prstGeom prst="rect">
            <a:avLst/>
          </a:prstGeom>
        </p:spPr>
      </p:pic>
      <p:pic>
        <p:nvPicPr>
          <p:cNvPr id="12" name="Imagen 18">
            <a:extLst>
              <a:ext uri="{FF2B5EF4-FFF2-40B4-BE49-F238E27FC236}">
                <a16:creationId xmlns:a16="http://schemas.microsoft.com/office/drawing/2014/main" id="{D4116450-A598-9B6C-449F-FC691F9C71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837" y="3544711"/>
            <a:ext cx="2353260" cy="688908"/>
          </a:xfrm>
          <a:prstGeom prst="rect">
            <a:avLst/>
          </a:prstGeom>
        </p:spPr>
      </p:pic>
      <p:pic>
        <p:nvPicPr>
          <p:cNvPr id="13" name="Imagen 20">
            <a:extLst>
              <a:ext uri="{FF2B5EF4-FFF2-40B4-BE49-F238E27FC236}">
                <a16:creationId xmlns:a16="http://schemas.microsoft.com/office/drawing/2014/main" id="{CC42E54D-FE09-9F85-FCA7-B8BF7A9A9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290" y="4912864"/>
            <a:ext cx="6471764" cy="1036410"/>
          </a:xfrm>
          <a:prstGeom prst="rect">
            <a:avLst/>
          </a:prstGeom>
        </p:spPr>
      </p:pic>
      <p:pic>
        <p:nvPicPr>
          <p:cNvPr id="14" name="Imagen 22">
            <a:extLst>
              <a:ext uri="{FF2B5EF4-FFF2-40B4-BE49-F238E27FC236}">
                <a16:creationId xmlns:a16="http://schemas.microsoft.com/office/drawing/2014/main" id="{71910DE2-4190-B770-912F-831454BC4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521" y="4870188"/>
            <a:ext cx="2341067" cy="107908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40C284F-1A89-9A17-FA76-CAA846269967}"/>
              </a:ext>
            </a:extLst>
          </p:cNvPr>
          <p:cNvSpPr txBox="1"/>
          <p:nvPr/>
        </p:nvSpPr>
        <p:spPr>
          <a:xfrm>
            <a:off x="1030851" y="960321"/>
            <a:ext cx="6223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Los intervalos </a:t>
            </a:r>
            <a:r>
              <a:rPr lang="pt-BR" dirty="0" err="1"/>
              <a:t>son</a:t>
            </a:r>
            <a:r>
              <a:rPr lang="pt-BR" dirty="0"/>
              <a:t> subconjuntos de </a:t>
            </a:r>
            <a:r>
              <a:rPr lang="pt-BR" dirty="0" err="1"/>
              <a:t>los</a:t>
            </a:r>
            <a:r>
              <a:rPr lang="pt-BR" dirty="0"/>
              <a:t> números </a:t>
            </a:r>
            <a:r>
              <a:rPr lang="pt-BR" dirty="0" err="1"/>
              <a:t>reales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976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6247-D57B-74DC-704D-EABCCC6F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190" y="410141"/>
            <a:ext cx="10058401" cy="1696955"/>
          </a:xfrm>
        </p:spPr>
        <p:txBody>
          <a:bodyPr/>
          <a:lstStyle/>
          <a:p>
            <a:br>
              <a:rPr lang="es-ES" sz="6000" baseline="30000" dirty="0">
                <a:solidFill>
                  <a:schemeClr val="tx1"/>
                </a:solidFill>
              </a:rPr>
            </a:br>
            <a:r>
              <a:rPr lang="es-ES" sz="6000" baseline="30000" dirty="0">
                <a:solidFill>
                  <a:schemeClr val="tx1"/>
                </a:solidFill>
              </a:rPr>
              <a:t>ECUACIONES</a:t>
            </a:r>
            <a:r>
              <a:rPr lang="es-ES" sz="6000" dirty="0">
                <a:solidFill>
                  <a:schemeClr val="tx1"/>
                </a:solidFill>
              </a:rPr>
              <a:t> </a:t>
            </a:r>
            <a:r>
              <a:rPr lang="es-ES" sz="6000" baseline="30000" dirty="0">
                <a:solidFill>
                  <a:schemeClr val="tx1"/>
                </a:solidFill>
              </a:rPr>
              <a:t>E INECUACIONES</a:t>
            </a:r>
            <a:endParaRPr lang="pt-BR" sz="6000" baseline="30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D97674-D7A1-3539-7CFD-89273459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A87B-1696-1D40-9B6F-940BA8121D47}" type="datetime1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5BBBF0-362A-6C0B-134A-4CB15818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11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35C2FB34-C887-4AEF-ABD3-FA3CA99426C7}"/>
                  </a:ext>
                </a:extLst>
              </p:cNvPr>
              <p:cNvSpPr/>
              <p:nvPr/>
            </p:nvSpPr>
            <p:spPr>
              <a:xfrm>
                <a:off x="710311" y="2484841"/>
                <a:ext cx="11309411" cy="3031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s-ES" sz="12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 </a:t>
                </a:r>
                <a:endParaRPr lang="es-PE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  <a:tabLst>
                    <a:tab pos="981075" algn="l"/>
                  </a:tabLst>
                </a:pPr>
                <a:r>
                  <a:rPr lang="es-ES" sz="2800" b="1" dirty="0">
                    <a:solidFill>
                      <a:srgbClr val="C00000"/>
                    </a:solidFill>
                    <a:latin typeface="Euphemia" panose="020B0503040102020104" pitchFamily="34" charset="0"/>
                    <a:ea typeface="Times New Roman" panose="02020603050405020304" pitchFamily="18" charset="0"/>
                  </a:rPr>
                  <a:t>1.</a:t>
                </a:r>
                <a:r>
                  <a:rPr lang="es-ES" sz="2800" dirty="0">
                    <a:solidFill>
                      <a:srgbClr val="C00000"/>
                    </a:solidFill>
                    <a:latin typeface="Euphemia" panose="020B0503040102020104" pitchFamily="34" charset="0"/>
                    <a:ea typeface="Times New Roman" panose="02020603050405020304" pitchFamily="18" charset="0"/>
                  </a:rPr>
                  <a:t>      </a:t>
                </a:r>
                <a:r>
                  <a:rPr lang="es-ES" sz="2800" b="1" dirty="0">
                    <a:solidFill>
                      <a:srgbClr val="C00000"/>
                    </a:solidFill>
                    <a:latin typeface="Euphemia" panose="020B0503040102020104" pitchFamily="34" charset="0"/>
                    <a:ea typeface="Times New Roman" panose="02020603050405020304" pitchFamily="18" charset="0"/>
                  </a:rPr>
                  <a:t>Ecuación de primer grado con una variable</a:t>
                </a:r>
                <a:endParaRPr lang="es-PE" sz="2800" dirty="0">
                  <a:solidFill>
                    <a:srgbClr val="C00000"/>
                  </a:solidFill>
                  <a:latin typeface="Euphemia" panose="020B0503040102020104" pitchFamily="34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s-ES" sz="11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     </a:t>
                </a:r>
                <a:endParaRPr lang="es-PE" sz="500" dirty="0">
                  <a:latin typeface="Euphemia" panose="020B0503040102020104" pitchFamily="34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s-ES" sz="2800" dirty="0">
                    <a:latin typeface="Euphemia" panose="020B0503040102020104" pitchFamily="34" charset="0"/>
                  </a:rPr>
                  <a:t>Una ecuación de primer grado con una variable es de la forma</a:t>
                </a:r>
                <a:r>
                  <a:rPr lang="es-ES" sz="28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:</a:t>
                </a:r>
                <a:r>
                  <a:rPr lang="es-MX" sz="2800" dirty="0">
                    <a:latin typeface="Euphemia" panose="020B0503040102020104" pitchFamily="34" charset="0"/>
                  </a:rPr>
                  <a:t>  </a:t>
                </a:r>
              </a:p>
              <a:p>
                <a:pPr algn="just">
                  <a:spcAft>
                    <a:spcPts val="0"/>
                  </a:spcAft>
                </a:pPr>
                <a:endParaRPr lang="es-MX" sz="2800" dirty="0">
                  <a:latin typeface="Euphemia" panose="020B0503040102020104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s-MX" sz="2800" dirty="0">
                  <a:latin typeface="Euphemia" panose="020B0503040102020104" pitchFamily="34" charset="0"/>
                </a:endParaRPr>
              </a:p>
              <a:p>
                <a:r>
                  <a:rPr lang="es-ES" sz="2800" dirty="0">
                    <a:latin typeface="Euphemia" panose="020B0503040102020104" pitchFamily="3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PE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sz="2800" dirty="0">
                    <a:latin typeface="Euphemia" panose="020B05030401020201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PE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ES" sz="2800" dirty="0">
                    <a:latin typeface="Euphemia" panose="020B0503040102020104" pitchFamily="34" charset="0"/>
                  </a:rPr>
                  <a:t> son constantes reales y </a:t>
                </a:r>
                <a14:m>
                  <m:oMath xmlns:m="http://schemas.openxmlformats.org/officeDocument/2006/math">
                    <m:r>
                      <a:rPr lang="es-PE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sz="2800" dirty="0">
                    <a:latin typeface="Euphemia" panose="020B0503040102020104" pitchFamily="34" charset="0"/>
                  </a:rPr>
                  <a:t> se denomina variable o incógnita.</a:t>
                </a:r>
              </a:p>
            </p:txBody>
          </p:sp>
        </mc:Choice>
        <mc:Fallback xmlns="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35C2FB34-C887-4AEF-ABD3-FA3CA9942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11" y="2484841"/>
                <a:ext cx="11309411" cy="3031599"/>
              </a:xfrm>
              <a:prstGeom prst="rect">
                <a:avLst/>
              </a:prstGeom>
              <a:blipFill>
                <a:blip r:embed="rId2"/>
                <a:stretch>
                  <a:fillRect l="-1132" b="-482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9">
                <a:extLst>
                  <a:ext uri="{FF2B5EF4-FFF2-40B4-BE49-F238E27FC236}">
                    <a16:creationId xmlns:a16="http://schemas.microsoft.com/office/drawing/2014/main" id="{ABCBDD46-8288-4617-AE8E-6D20B55D38E3}"/>
                  </a:ext>
                </a:extLst>
              </p:cNvPr>
              <p:cNvSpPr/>
              <p:nvPr/>
            </p:nvSpPr>
            <p:spPr>
              <a:xfrm>
                <a:off x="3068993" y="4000640"/>
                <a:ext cx="3126397" cy="550821"/>
              </a:xfrm>
              <a:prstGeom prst="rect">
                <a:avLst/>
              </a:prstGeom>
              <a:solidFill>
                <a:srgbClr val="CCFFFF"/>
              </a:solidFill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PE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s-PE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PE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, </m:t>
                    </m:r>
                    <m:r>
                      <a:rPr lang="es-PE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PE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s-PE" sz="2800" dirty="0">
                    <a:solidFill>
                      <a:schemeClr val="tx1"/>
                    </a:solidFill>
                  </a:rPr>
                  <a:t>    </a:t>
                </a:r>
              </a:p>
            </p:txBody>
          </p:sp>
        </mc:Choice>
        <mc:Fallback xmlns="">
          <p:sp>
            <p:nvSpPr>
              <p:cNvPr id="6" name="Rectangle 19">
                <a:extLst>
                  <a:ext uri="{FF2B5EF4-FFF2-40B4-BE49-F238E27FC236}">
                    <a16:creationId xmlns:a16="http://schemas.microsoft.com/office/drawing/2014/main" id="{ABCBDD46-8288-4617-AE8E-6D20B55D3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993" y="4000640"/>
                <a:ext cx="3126397" cy="5508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57856751-AE9D-41D5-98B9-760DF979EE0F}"/>
                  </a:ext>
                </a:extLst>
              </p:cNvPr>
              <p:cNvSpPr/>
              <p:nvPr/>
            </p:nvSpPr>
            <p:spPr>
              <a:xfrm>
                <a:off x="6507036" y="3876862"/>
                <a:ext cx="999411" cy="6572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hangingPunct="0">
                  <a:lnSpc>
                    <a:spcPct val="150000"/>
                  </a:lnSpc>
                  <a:tabLst>
                    <a:tab pos="3059430" algn="ctr"/>
                    <a:tab pos="3059430" algn="ctr"/>
                  </a:tabLst>
                </a:pPr>
                <a14:m>
                  <m:oMath xmlns:m="http://schemas.openxmlformats.org/officeDocument/2006/math">
                    <m:r>
                      <a:rPr lang="es-ES_tradnl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s-ES_tradnl" sz="2800" i="0" dirty="0">
                    <a:solidFill>
                      <a:srgbClr val="0000FF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28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s-ES_tradnl" sz="2800" b="0" i="0" dirty="0">
                    <a:solidFill>
                      <a:srgbClr val="0000FF"/>
                    </a:solidFill>
                    <a:latin typeface="+mj-lt"/>
                  </a:rPr>
                  <a:t>)</a:t>
                </a:r>
                <a:endParaRPr lang="es-PE" sz="2800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57856751-AE9D-41D5-98B9-760DF979EE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036" y="3876862"/>
                <a:ext cx="999411" cy="657231"/>
              </a:xfrm>
              <a:prstGeom prst="rect">
                <a:avLst/>
              </a:prstGeom>
              <a:blipFill>
                <a:blip r:embed="rId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49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09/05/2023</a:t>
            </a:fld>
            <a:endParaRPr lang="pt-B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12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8"/>
              <p:cNvSpPr/>
              <p:nvPr/>
            </p:nvSpPr>
            <p:spPr>
              <a:xfrm>
                <a:off x="795741" y="674100"/>
                <a:ext cx="10322833" cy="2262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1100" dirty="0"/>
                  <a:t>    </a:t>
                </a:r>
              </a:p>
              <a:p>
                <a:r>
                  <a:rPr lang="es-ES" sz="2800" dirty="0">
                    <a:solidFill>
                      <a:srgbClr val="C00000"/>
                    </a:solidFill>
                  </a:rPr>
                  <a:t>  </a:t>
                </a:r>
                <a:r>
                  <a:rPr lang="es-ES" sz="2800" b="1" dirty="0">
                    <a:solidFill>
                      <a:srgbClr val="C00000"/>
                    </a:solidFill>
                  </a:rPr>
                  <a:t>1.1</a:t>
                </a:r>
                <a:r>
                  <a:rPr lang="es-ES" sz="2800" dirty="0">
                    <a:solidFill>
                      <a:srgbClr val="C00000"/>
                    </a:solidFill>
                  </a:rPr>
                  <a:t> </a:t>
                </a:r>
                <a:r>
                  <a:rPr lang="es-ES" sz="2800" dirty="0"/>
                  <a:t>	</a:t>
                </a:r>
                <a:r>
                  <a:rPr lang="es-ES" sz="2800" b="1" dirty="0">
                    <a:solidFill>
                      <a:srgbClr val="C00000"/>
                    </a:solidFill>
                  </a:rPr>
                  <a:t>Solución:</a:t>
                </a:r>
                <a:r>
                  <a:rPr lang="es-ES" sz="2800" dirty="0">
                    <a:solidFill>
                      <a:srgbClr val="C00000"/>
                    </a:solidFill>
                  </a:rPr>
                  <a:t> </a:t>
                </a:r>
                <a:r>
                  <a:rPr lang="es-ES" sz="2800" dirty="0"/>
                  <a:t>Es el valor que toma la variable tal que   verifica la igualdad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_tradnl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PE" sz="28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r>
                  <a:rPr lang="es-ES_tradnl" sz="2800" dirty="0">
                    <a:ea typeface="Times New Roman" panose="02020603050405020304" pitchFamily="18" charset="0"/>
                  </a:rPr>
                  <a:t>.</a:t>
                </a:r>
                <a:endParaRPr lang="es-PE" sz="2800" dirty="0">
                  <a:ea typeface="Times New Roman" panose="02020603050405020304" pitchFamily="18" charset="0"/>
                </a:endParaRPr>
              </a:p>
              <a:p>
                <a:r>
                  <a:rPr lang="es-ES" dirty="0"/>
                  <a:t>     </a:t>
                </a:r>
                <a:endParaRPr lang="es-ES" sz="1100" dirty="0"/>
              </a:p>
              <a:p>
                <a:r>
                  <a:rPr lang="es-ES" sz="2800" dirty="0"/>
                  <a:t> </a:t>
                </a:r>
                <a:r>
                  <a:rPr lang="es-ES" sz="2800" dirty="0">
                    <a:solidFill>
                      <a:srgbClr val="FF0000"/>
                    </a:solidFill>
                  </a:rPr>
                  <a:t> </a:t>
                </a:r>
                <a:r>
                  <a:rPr lang="es-ES" sz="2800" b="1" dirty="0">
                    <a:solidFill>
                      <a:srgbClr val="C00000"/>
                    </a:solidFill>
                  </a:rPr>
                  <a:t>1.2</a:t>
                </a:r>
                <a:r>
                  <a:rPr lang="es-ES" sz="2800" dirty="0">
                    <a:solidFill>
                      <a:srgbClr val="FF0000"/>
                    </a:solidFill>
                  </a:rPr>
                  <a:t> </a:t>
                </a:r>
                <a:r>
                  <a:rPr lang="es-ES" sz="2800" dirty="0"/>
                  <a:t>	</a:t>
                </a:r>
                <a:r>
                  <a:rPr lang="es-ES" sz="2800" b="1" dirty="0">
                    <a:solidFill>
                      <a:srgbClr val="C00000"/>
                    </a:solidFill>
                  </a:rPr>
                  <a:t>Conjunto Solución </a:t>
                </a:r>
                <a:r>
                  <a:rPr lang="es-ES" sz="28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s-E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PE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ES" sz="2800" dirty="0">
                    <a:solidFill>
                      <a:srgbClr val="C00000"/>
                    </a:solidFill>
                  </a:rPr>
                  <a:t>)</a:t>
                </a:r>
                <a:r>
                  <a:rPr lang="es-ES" sz="2800" b="1" dirty="0">
                    <a:solidFill>
                      <a:srgbClr val="FF0000"/>
                    </a:solidFill>
                  </a:rPr>
                  <a:t>:</a:t>
                </a:r>
                <a:r>
                  <a:rPr lang="es-ES" sz="2800" dirty="0"/>
                  <a:t> Es el conjunto  formado por las soluciones de la ecuación. </a:t>
                </a:r>
              </a:p>
            </p:txBody>
          </p:sp>
        </mc:Choice>
        <mc:Fallback xmlns="">
          <p:sp>
            <p:nvSpPr>
              <p:cNvPr id="4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41" y="674100"/>
                <a:ext cx="10322833" cy="2262158"/>
              </a:xfrm>
              <a:prstGeom prst="rect">
                <a:avLst/>
              </a:prstGeom>
              <a:blipFill>
                <a:blip r:embed="rId2"/>
                <a:stretch>
                  <a:fillRect l="-1240" r="-709" b="-64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6"/>
          <p:cNvSpPr/>
          <p:nvPr/>
        </p:nvSpPr>
        <p:spPr>
          <a:xfrm>
            <a:off x="1140297" y="3518683"/>
            <a:ext cx="259105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2800" b="1" dirty="0">
                <a:solidFill>
                  <a:srgbClr val="D85E02"/>
                </a:solidFill>
                <a:ea typeface="Times New Roman" panose="02020603050405020304" pitchFamily="18" charset="0"/>
              </a:rPr>
              <a:t>Ejemplo 1: </a:t>
            </a:r>
            <a:r>
              <a:rPr lang="es-ES" sz="2800" dirty="0">
                <a:solidFill>
                  <a:srgbClr val="D85E0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r>
              <a:rPr lang="es-ES" dirty="0"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7"/>
              <p:cNvSpPr/>
              <p:nvPr/>
            </p:nvSpPr>
            <p:spPr>
              <a:xfrm>
                <a:off x="2453789" y="4069635"/>
                <a:ext cx="33578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s-PE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s-PE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s-PE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=−14</m:t>
                    </m:r>
                  </m:oMath>
                </a14:m>
                <a:endParaRPr lang="es-ES" sz="2800" dirty="0"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789" y="4069635"/>
                <a:ext cx="335780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6"/>
              <p:cNvSpPr/>
              <p:nvPr/>
            </p:nvSpPr>
            <p:spPr>
              <a:xfrm>
                <a:off x="3976032" y="3545657"/>
                <a:ext cx="2479019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s-PE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</m:t>
                    </m:r>
                    <m:r>
                      <a:rPr lang="es-PE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s-PE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+2=−12</m:t>
                    </m:r>
                  </m:oMath>
                </a14:m>
                <a:r>
                  <a:rPr lang="es-ES_tradnl" sz="2800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s-ES" sz="28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032" y="3545657"/>
                <a:ext cx="247901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7"/>
              <p:cNvSpPr/>
              <p:nvPr/>
            </p:nvSpPr>
            <p:spPr>
              <a:xfrm>
                <a:off x="5536811" y="4071045"/>
                <a:ext cx="21774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s-E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s-P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s-P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s-P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=−7</m:t>
                      </m:r>
                    </m:oMath>
                  </m:oMathPara>
                </a14:m>
                <a:endParaRPr lang="es-ES" sz="2800" dirty="0"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811" y="4071045"/>
                <a:ext cx="21774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7"/>
              <p:cNvSpPr/>
              <p:nvPr/>
            </p:nvSpPr>
            <p:spPr>
              <a:xfrm>
                <a:off x="7934180" y="4071045"/>
                <a:ext cx="29516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s-E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∴</m:t>
                      </m:r>
                      <m:r>
                        <a:rPr lang="es-P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s-P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s-P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es-P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.=</m:t>
                      </m:r>
                      <m:d>
                        <m:dPr>
                          <m:begChr m:val="{"/>
                          <m:endChr m:val="}"/>
                          <m:ctrlPr>
                            <a:rPr lang="es-P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s-PE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−7</m:t>
                          </m:r>
                        </m:e>
                      </m:d>
                    </m:oMath>
                  </m:oMathPara>
                </a14:m>
                <a:endParaRPr lang="es-ES" sz="2800" dirty="0"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180" y="4071045"/>
                <a:ext cx="295160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47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09/05/2023</a:t>
            </a:fld>
            <a:endParaRPr lang="pt-B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13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0"/>
              <p:cNvSpPr>
                <a:spLocks noChangeArrowheads="1"/>
              </p:cNvSpPr>
              <p:nvPr/>
            </p:nvSpPr>
            <p:spPr bwMode="auto">
              <a:xfrm>
                <a:off x="442629" y="2639359"/>
                <a:ext cx="1018897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s-E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kumimoji="0" lang="es-ES" sz="28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kumimoji="0" lang="es-E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kumimoji="0" lang="es-E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Euphemia" panose="020B05030401020201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Las soluciones de </a:t>
                </a:r>
                <a:r>
                  <a:rPr lang="es-ES_tradnl" sz="2800" dirty="0">
                    <a:solidFill>
                      <a:srgbClr val="0000FF"/>
                    </a:solidFill>
                    <a:latin typeface="Euphemia" panose="020B05030401020201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28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II</m:t>
                    </m:r>
                  </m:oMath>
                </a14:m>
                <a:r>
                  <a:rPr lang="es-ES_tradnl" sz="2800" dirty="0">
                    <a:solidFill>
                      <a:srgbClr val="0000FF"/>
                    </a:solidFill>
                    <a:latin typeface="Euphemia" panose="020B0503040102020104" pitchFamily="34" charset="0"/>
                  </a:rPr>
                  <a:t>)</a:t>
                </a:r>
                <a:r>
                  <a:rPr lang="es-PE" sz="2800" dirty="0">
                    <a:solidFill>
                      <a:srgbClr val="0000FF"/>
                    </a:solidFill>
                    <a:latin typeface="Euphemia" panose="020B0503040102020104" pitchFamily="34" charset="0"/>
                  </a:rPr>
                  <a:t> </a:t>
                </a:r>
                <a:r>
                  <a:rPr lang="es-ES" sz="2800" dirty="0">
                    <a:latin typeface="Euphemia" panose="020B05030401020201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 obtienen de la siguiente igualdad:</a:t>
                </a:r>
                <a:endParaRPr kumimoji="0" lang="es-E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4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629" y="2639359"/>
                <a:ext cx="10188977" cy="523220"/>
              </a:xfrm>
              <a:prstGeom prst="rect">
                <a:avLst/>
              </a:prstGeom>
              <a:blipFill>
                <a:blip r:embed="rId2"/>
                <a:stretch>
                  <a:fillRect t="-12791" r="-180" b="-302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203685" y="5263614"/>
            <a:ext cx="47277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phemia" panose="020B05030401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</a:t>
            </a:r>
            <a:r>
              <a:rPr kumimoji="0" lang="es-E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Euphemia" panose="020B05030401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phemia" panose="020B05030401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llamado discriminante.</a:t>
            </a:r>
            <a:endParaRPr kumimoji="0" lang="es-E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Euphemia" panose="020B05030401020201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55539" y="3389131"/>
            <a:ext cx="3669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s-E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s-E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Fórmula</a:t>
            </a:r>
            <a:r>
              <a:rPr kumimoji="0" lang="es-ES" sz="2800" b="1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general</a:t>
            </a:r>
            <a:r>
              <a:rPr lang="es-ES" sz="2800" b="1" dirty="0">
                <a:solidFill>
                  <a:srgbClr val="C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s-ES" sz="2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9" name="Rectangle 17"/>
          <p:cNvSpPr/>
          <p:nvPr/>
        </p:nvSpPr>
        <p:spPr>
          <a:xfrm>
            <a:off x="441617" y="315049"/>
            <a:ext cx="10504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719138" algn="l"/>
              </a:tabLst>
            </a:pPr>
            <a:r>
              <a:rPr lang="es-ES" sz="3200" b="1" dirty="0">
                <a:solidFill>
                  <a:srgbClr val="C00000"/>
                </a:solidFill>
                <a:latin typeface="Euphemia" panose="020B05030401020201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s-ES" sz="3200" b="1" dirty="0">
                <a:solidFill>
                  <a:srgbClr val="C00000"/>
                </a:solidFill>
                <a:latin typeface="Euphemia" panose="020B0503040102020104" pitchFamily="34" charset="0"/>
                <a:ea typeface="Times New Roman" panose="02020603050405020304" pitchFamily="18" charset="0"/>
              </a:rPr>
              <a:t>.     Ecuación de segundo grado con una variable</a:t>
            </a:r>
            <a:endParaRPr lang="es-PE" sz="3200" dirty="0">
              <a:solidFill>
                <a:srgbClr val="C00000"/>
              </a:solidFill>
              <a:latin typeface="Euphemia" panose="020B05030401020201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Rectangle 18"/>
          <p:cNvSpPr/>
          <p:nvPr/>
        </p:nvSpPr>
        <p:spPr>
          <a:xfrm>
            <a:off x="655539" y="1274799"/>
            <a:ext cx="113613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625475" algn="l"/>
                <a:tab pos="722313" algn="l"/>
              </a:tabLst>
            </a:pPr>
            <a:r>
              <a:rPr lang="es-ES" sz="2800" dirty="0">
                <a:latin typeface="Euphemia" panose="020B0503040102020104" pitchFamily="34" charset="0"/>
                <a:ea typeface="Times New Roman" panose="02020603050405020304" pitchFamily="18" charset="0"/>
              </a:rPr>
              <a:t>Una ecuación de segundo grado con una variable es de la siguiente forma: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9"/>
              <p:cNvSpPr/>
              <p:nvPr/>
            </p:nvSpPr>
            <p:spPr>
              <a:xfrm>
                <a:off x="3775900" y="1924006"/>
                <a:ext cx="2872409" cy="587895"/>
              </a:xfrm>
              <a:prstGeom prst="rect">
                <a:avLst/>
              </a:prstGeom>
              <a:solidFill>
                <a:srgbClr val="CCFFFF"/>
              </a:solidFill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900" y="1924006"/>
                <a:ext cx="2872409" cy="587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8181972" y="1961116"/>
                <a:ext cx="366936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s-PE" sz="2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;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s-PE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s-PE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kumimoji="0" lang="es-PE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kumimoji="0" lang="es-PE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kumimoji="0" lang="es-PE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kumimoji="0" lang="es-PE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</m:d>
                    <m:r>
                      <a:rPr kumimoji="0" lang="es-PE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⊂</m:t>
                    </m:r>
                    <m:r>
                      <a:rPr kumimoji="0" lang="es-PE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  <m:r>
                      <a:rPr kumimoji="0" lang="es-PE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, </m:t>
                    </m:r>
                    <m:r>
                      <a:rPr lang="es-PE" sz="2800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s-PE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≠0</m:t>
                    </m:r>
                  </m:oMath>
                </a14:m>
                <a:endParaRPr kumimoji="0" lang="es-E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2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81972" y="1961116"/>
                <a:ext cx="3669369" cy="523220"/>
              </a:xfrm>
              <a:prstGeom prst="rect">
                <a:avLst/>
              </a:prstGeom>
              <a:blipFill>
                <a:blip r:embed="rId4"/>
                <a:stretch>
                  <a:fillRect l="-3322" t="-11628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9"/>
              <p:cNvSpPr/>
              <p:nvPr/>
            </p:nvSpPr>
            <p:spPr>
              <a:xfrm>
                <a:off x="1325056" y="4067843"/>
                <a:ext cx="2330333" cy="982753"/>
              </a:xfrm>
              <a:prstGeom prst="rect">
                <a:avLst/>
              </a:prstGeom>
              <a:solidFill>
                <a:srgbClr val="CCFFFF"/>
              </a:solidFill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PE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s-PE" sz="2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sz="2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rad>
                        </m:num>
                        <m:den>
                          <m:r>
                            <a:rPr lang="es-PE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PE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PE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056" y="4067843"/>
                <a:ext cx="2330333" cy="9827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9"/>
              <p:cNvSpPr/>
              <p:nvPr/>
            </p:nvSpPr>
            <p:spPr>
              <a:xfrm>
                <a:off x="5694038" y="4292397"/>
                <a:ext cx="2039177" cy="4646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PE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PE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s-PE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</m:t>
                      </m:r>
                    </m:oMath>
                  </m:oMathPara>
                </a14:m>
                <a:endParaRPr lang="es-PE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038" y="4292397"/>
                <a:ext cx="2039177" cy="4646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5"/>
              <p:cNvSpPr/>
              <p:nvPr/>
            </p:nvSpPr>
            <p:spPr>
              <a:xfrm>
                <a:off x="6946523" y="1872827"/>
                <a:ext cx="1573383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hangingPunct="0">
                  <a:lnSpc>
                    <a:spcPct val="150000"/>
                  </a:lnSpc>
                  <a:tabLst>
                    <a:tab pos="3059430" algn="ctr"/>
                    <a:tab pos="3059430" algn="ctr"/>
                  </a:tabLst>
                </a:pPr>
                <a14:m>
                  <m:oMath xmlns:m="http://schemas.openxmlformats.org/officeDocument/2006/math">
                    <m:r>
                      <a:rPr lang="es-ES_tradnl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s-ES_tradnl" sz="2800" i="0" dirty="0">
                    <a:solidFill>
                      <a:srgbClr val="0000FF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28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s-PE" sz="28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s-ES_tradnl" sz="2800" b="0" i="0" dirty="0">
                    <a:solidFill>
                      <a:srgbClr val="0000FF"/>
                    </a:solidFill>
                    <a:latin typeface="+mj-lt"/>
                  </a:rPr>
                  <a:t>)</a:t>
                </a:r>
                <a:endParaRPr lang="es-PE" sz="2800" dirty="0">
                  <a:solidFill>
                    <a:srgbClr val="0000FF"/>
                  </a:solidFill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523" y="1872827"/>
                <a:ext cx="1573383" cy="738664"/>
              </a:xfrm>
              <a:prstGeom prst="rect">
                <a:avLst/>
              </a:prstGeom>
              <a:blipFill>
                <a:blip r:embed="rId7"/>
                <a:stretch>
                  <a:fillRect b="-1157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3949709" y="4238915"/>
            <a:ext cx="2039177" cy="537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; donde   </a:t>
            </a:r>
            <a:r>
              <a:rPr kumimoji="0" lang="es-E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endParaRPr kumimoji="0" lang="es-E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59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 animBg="1"/>
      <p:bldP spid="12" grpId="0"/>
      <p:bldP spid="13" grpId="0" animBg="1"/>
      <p:bldP spid="14" grpId="0" animBg="1"/>
      <p:bldP spid="17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09/05/2023</a:t>
            </a:fld>
            <a:endParaRPr lang="pt-B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14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9F13057B-7F1A-41A8-AC28-D360C93CF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024" y="991306"/>
                <a:ext cx="473791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s-ES" sz="2800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 Las soluciones de </a:t>
                </a:r>
                <a:r>
                  <a:rPr lang="es-ES_tradnl" sz="2800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28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II</m:t>
                    </m:r>
                  </m:oMath>
                </a14:m>
                <a:r>
                  <a:rPr lang="es-ES_tradnl" sz="2800" dirty="0">
                    <a:solidFill>
                      <a:srgbClr val="0000FF"/>
                    </a:solidFill>
                  </a:rPr>
                  <a:t>)</a:t>
                </a:r>
                <a:r>
                  <a:rPr lang="es-PE" sz="2800" dirty="0">
                    <a:solidFill>
                      <a:srgbClr val="0000FF"/>
                    </a:solidFill>
                  </a:rPr>
                  <a:t> </a:t>
                </a:r>
                <a:r>
                  <a:rPr lang="es-ES" sz="2800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son </a:t>
                </a:r>
                <a:endParaRPr kumimoji="0" lang="es-ES" sz="2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9F13057B-7F1A-41A8-AC28-D360C93CF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4024" y="991306"/>
                <a:ext cx="4737910" cy="523220"/>
              </a:xfrm>
              <a:prstGeom prst="rect">
                <a:avLst/>
              </a:prstGeom>
              <a:blipFill>
                <a:blip r:embed="rId3"/>
                <a:stretch>
                  <a:fillRect l="-257" t="-11765" b="-329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33">
            <a:extLst>
              <a:ext uri="{FF2B5EF4-FFF2-40B4-BE49-F238E27FC236}">
                <a16:creationId xmlns:a16="http://schemas.microsoft.com/office/drawing/2014/main" id="{84CF95A1-1BC4-4ED8-B211-E9AADDDA0E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570752"/>
              </p:ext>
            </p:extLst>
          </p:nvPr>
        </p:nvGraphicFramePr>
        <p:xfrm>
          <a:off x="4923354" y="2075770"/>
          <a:ext cx="2032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4" imgW="203040" imgH="304560" progId="Equation.DSMT4">
                  <p:embed/>
                </p:oleObj>
              </mc:Choice>
              <mc:Fallback>
                <p:oleObj name="Equation" r:id="rId4" imgW="203040" imgH="304560" progId="Equation.DSMT4">
                  <p:embed/>
                  <p:pic>
                    <p:nvPicPr>
                      <p:cNvPr id="8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354" y="2075770"/>
                        <a:ext cx="2032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9">
                <a:extLst>
                  <a:ext uri="{FF2B5EF4-FFF2-40B4-BE49-F238E27FC236}">
                    <a16:creationId xmlns:a16="http://schemas.microsoft.com/office/drawing/2014/main" id="{6C229F57-8E41-49A3-9E97-8E63350F3DF5}"/>
                  </a:ext>
                </a:extLst>
              </p:cNvPr>
              <p:cNvSpPr/>
              <p:nvPr/>
            </p:nvSpPr>
            <p:spPr>
              <a:xfrm>
                <a:off x="2840775" y="1952546"/>
                <a:ext cx="2006241" cy="6368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sz="2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PE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PE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rad>
                        </m:num>
                        <m:den>
                          <m:r>
                            <a:rPr lang="es-PE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PE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PE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9">
                <a:extLst>
                  <a:ext uri="{FF2B5EF4-FFF2-40B4-BE49-F238E27FC236}">
                    <a16:creationId xmlns:a16="http://schemas.microsoft.com/office/drawing/2014/main" id="{6C229F57-8E41-49A3-9E97-8E63350F3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775" y="1952546"/>
                <a:ext cx="2006241" cy="636857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9">
                <a:extLst>
                  <a:ext uri="{FF2B5EF4-FFF2-40B4-BE49-F238E27FC236}">
                    <a16:creationId xmlns:a16="http://schemas.microsoft.com/office/drawing/2014/main" id="{8BE8AD99-6749-4A26-A4C4-F7CD77538F2C}"/>
                  </a:ext>
                </a:extLst>
              </p:cNvPr>
              <p:cNvSpPr/>
              <p:nvPr/>
            </p:nvSpPr>
            <p:spPr>
              <a:xfrm>
                <a:off x="5193164" y="1942765"/>
                <a:ext cx="2159719" cy="6368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E" sz="2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PE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PE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rad>
                        </m:num>
                        <m:den>
                          <m:r>
                            <a:rPr lang="es-PE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PE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PE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9">
                <a:extLst>
                  <a:ext uri="{FF2B5EF4-FFF2-40B4-BE49-F238E27FC236}">
                    <a16:creationId xmlns:a16="http://schemas.microsoft.com/office/drawing/2014/main" id="{8BE8AD99-6749-4A26-A4C4-F7CD77538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164" y="1942765"/>
                <a:ext cx="2159719" cy="636857"/>
              </a:xfrm>
              <a:prstGeom prst="rect">
                <a:avLst/>
              </a:prstGeom>
              <a:blipFill>
                <a:blip r:embed="rId7"/>
                <a:stretch>
                  <a:fillRect b="-673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0">
            <a:extLst>
              <a:ext uri="{FF2B5EF4-FFF2-40B4-BE49-F238E27FC236}">
                <a16:creationId xmlns:a16="http://schemas.microsoft.com/office/drawing/2014/main" id="{D1E21800-FC17-4910-AD8D-C715C3E42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62" y="3075114"/>
            <a:ext cx="2471333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8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PE" sz="2800" b="1" dirty="0">
                <a:solidFill>
                  <a:srgbClr val="C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Propiedades</a:t>
            </a:r>
            <a:endParaRPr kumimoji="0" lang="es-ES" sz="2800" b="1" i="0" u="none" strike="noStrike" cap="none" normalizeH="0" dirty="0">
              <a:ln>
                <a:noFill/>
              </a:ln>
              <a:solidFill>
                <a:srgbClr val="C00000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9">
                <a:extLst>
                  <a:ext uri="{FF2B5EF4-FFF2-40B4-BE49-F238E27FC236}">
                    <a16:creationId xmlns:a16="http://schemas.microsoft.com/office/drawing/2014/main" id="{CE07F731-A075-4AC4-BBF9-87930E56B391}"/>
                  </a:ext>
                </a:extLst>
              </p:cNvPr>
              <p:cNvSpPr/>
              <p:nvPr/>
            </p:nvSpPr>
            <p:spPr>
              <a:xfrm>
                <a:off x="1794528" y="4688268"/>
                <a:ext cx="2451836" cy="95966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rgbClr val="FF999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E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PE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s-PE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PE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9">
                <a:extLst>
                  <a:ext uri="{FF2B5EF4-FFF2-40B4-BE49-F238E27FC236}">
                    <a16:creationId xmlns:a16="http://schemas.microsoft.com/office/drawing/2014/main" id="{CE07F731-A075-4AC4-BBF9-87930E56B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528" y="4688268"/>
                <a:ext cx="2451836" cy="9596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FF9999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8478083C-2493-4673-AC46-50B9BE8E2A41}"/>
                  </a:ext>
                </a:extLst>
              </p:cNvPr>
              <p:cNvSpPr/>
              <p:nvPr/>
            </p:nvSpPr>
            <p:spPr>
              <a:xfrm>
                <a:off x="7506447" y="4736945"/>
                <a:ext cx="2421660" cy="95966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rgbClr val="FF9999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PE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2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E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s-PE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PE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8478083C-2493-4673-AC46-50B9BE8E2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447" y="4736945"/>
                <a:ext cx="2421660" cy="9596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FF9999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0">
            <a:extLst>
              <a:ext uri="{FF2B5EF4-FFF2-40B4-BE49-F238E27FC236}">
                <a16:creationId xmlns:a16="http://schemas.microsoft.com/office/drawing/2014/main" id="{9B2BA6EC-53AF-49F3-8435-1869E4072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674" y="4988995"/>
            <a:ext cx="60886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2800" b="1" dirty="0">
                <a:solidFill>
                  <a:srgbClr val="C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1.</a:t>
            </a:r>
            <a:endParaRPr kumimoji="0" lang="es-ES" sz="2800" b="1" i="0" u="none" strike="noStrike" cap="none" normalizeH="0" dirty="0">
              <a:ln>
                <a:noFill/>
              </a:ln>
              <a:solidFill>
                <a:srgbClr val="C00000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04E1D42-7463-4C3C-9E57-685D6E49C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519" y="4976439"/>
            <a:ext cx="60886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2800" b="1" dirty="0">
                <a:solidFill>
                  <a:srgbClr val="C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2.</a:t>
            </a:r>
            <a:endParaRPr kumimoji="0" lang="es-ES" sz="2800" b="1" i="0" u="none" strike="noStrike" cap="none" normalizeH="0" dirty="0">
              <a:ln>
                <a:noFill/>
              </a:ln>
              <a:solidFill>
                <a:srgbClr val="C00000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60BFE217-6D1C-44C4-B34A-67699BF51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24" y="3770444"/>
            <a:ext cx="3580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s-E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Suma de soluciones)</a:t>
            </a:r>
            <a:endParaRPr kumimoji="0" lang="es-ES" sz="2400" b="0" i="0" u="none" strike="noStrike" cap="none" normalizeH="0" dirty="0">
              <a:ln>
                <a:noFill/>
              </a:ln>
              <a:solidFill>
                <a:srgbClr val="FF0000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D6C8B032-E39B-4AE7-92C9-5E6783EE8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675" y="3951728"/>
            <a:ext cx="39895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s-E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Producto de soluciones)</a:t>
            </a:r>
            <a:endParaRPr kumimoji="0" lang="es-ES" sz="2800" b="0" i="0" u="none" strike="noStrike" cap="none" normalizeH="0" dirty="0">
              <a:ln>
                <a:noFill/>
              </a:ln>
              <a:solidFill>
                <a:srgbClr val="FF0000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10">
                <a:extLst>
                  <a:ext uri="{FF2B5EF4-FFF2-40B4-BE49-F238E27FC236}">
                    <a16:creationId xmlns:a16="http://schemas.microsoft.com/office/drawing/2014/main" id="{8A91388F-A8A9-4D1D-8FF8-CB2205A75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1212" y="1961797"/>
                <a:ext cx="295085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s-ES" sz="2800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m:rPr>
                        <m:sty m:val="p"/>
                      </m:rPr>
                      <a:rPr lang="es-PE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C</m:t>
                    </m:r>
                    <m:r>
                      <a:rPr lang="es-PE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s-PE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</m:t>
                    </m:r>
                    <m:r>
                      <a:rPr lang="es-PE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.=</m:t>
                    </m:r>
                    <m:d>
                      <m:dPr>
                        <m:begChr m:val="{"/>
                        <m:endChr m:val="}"/>
                        <m:ctrlPr>
                          <a:rPr lang="es-P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PE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PE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PE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PE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2800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. </a:t>
                </a:r>
                <a:endParaRPr kumimoji="0" lang="es-ES" sz="2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Rectangle 10">
                <a:extLst>
                  <a:ext uri="{FF2B5EF4-FFF2-40B4-BE49-F238E27FC236}">
                    <a16:creationId xmlns:a16="http://schemas.microsoft.com/office/drawing/2014/main" id="{8A91388F-A8A9-4D1D-8FF8-CB2205A75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1212" y="1961797"/>
                <a:ext cx="2950857" cy="523220"/>
              </a:xfrm>
              <a:prstGeom prst="rect">
                <a:avLst/>
              </a:prstGeom>
              <a:blipFill>
                <a:blip r:embed="rId10"/>
                <a:stretch>
                  <a:fillRect t="-11628" r="-2893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adroTexto 24">
            <a:extLst>
              <a:ext uri="{FF2B5EF4-FFF2-40B4-BE49-F238E27FC236}">
                <a16:creationId xmlns:a16="http://schemas.microsoft.com/office/drawing/2014/main" id="{BD442732-3DCE-46B7-A7EF-2665AE5C4BDE}"/>
              </a:ext>
            </a:extLst>
          </p:cNvPr>
          <p:cNvSpPr txBox="1"/>
          <p:nvPr/>
        </p:nvSpPr>
        <p:spPr>
          <a:xfrm>
            <a:off x="5154985" y="485701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Euphemia" panose="020B0503040102020104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79441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09/05/2023</a:t>
            </a:fld>
            <a:endParaRPr lang="pt-B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15</a:t>
            </a:fld>
            <a:endParaRPr lang="pt-BR"/>
          </a:p>
        </p:txBody>
      </p:sp>
      <p:sp>
        <p:nvSpPr>
          <p:cNvPr id="5" name="Rectangle 1"/>
          <p:cNvSpPr/>
          <p:nvPr/>
        </p:nvSpPr>
        <p:spPr>
          <a:xfrm>
            <a:off x="599646" y="345058"/>
            <a:ext cx="484259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  <a:tabLst>
                <a:tab pos="3059430" algn="ctr"/>
                <a:tab pos="3059430" algn="ctr"/>
              </a:tabLst>
            </a:pPr>
            <a:r>
              <a:rPr lang="es-ES_tradnl" sz="2800" b="1" dirty="0">
                <a:solidFill>
                  <a:srgbClr val="D85E02"/>
                </a:solidFill>
                <a:ea typeface="Times New Roman" panose="02020603050405020304" pitchFamily="18" charset="0"/>
              </a:rPr>
              <a:t>Ejemplo</a:t>
            </a:r>
            <a:endParaRPr lang="es-PE" sz="2800" b="1" dirty="0">
              <a:solidFill>
                <a:srgbClr val="D85E02"/>
              </a:solidFill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sz="2800" dirty="0">
                <a:ea typeface="Times New Roman" panose="02020603050405020304" pitchFamily="18" charset="0"/>
              </a:rPr>
              <a:t>Determine las soluciones de la ecuación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9892" y="2216653"/>
            <a:ext cx="17189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Solución </a:t>
            </a:r>
            <a:endParaRPr kumimoji="0" lang="es-PE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7"/>
              <p:cNvSpPr/>
              <p:nvPr/>
            </p:nvSpPr>
            <p:spPr>
              <a:xfrm>
                <a:off x="3410521" y="1557855"/>
                <a:ext cx="2685479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02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+2=0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9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521" y="1557855"/>
                <a:ext cx="268547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59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09/05/2023</a:t>
            </a:fld>
            <a:endParaRPr lang="pt-B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16</a:t>
            </a:fld>
            <a:endParaRPr lang="pt-BR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398"/>
              </p:ext>
            </p:extLst>
          </p:nvPr>
        </p:nvGraphicFramePr>
        <p:xfrm>
          <a:off x="849114" y="2069958"/>
          <a:ext cx="9390156" cy="3551446"/>
        </p:xfrm>
        <a:graphic>
          <a:graphicData uri="http://schemas.openxmlformats.org/drawingml/2006/table">
            <a:tbl>
              <a:tblPr/>
              <a:tblGrid>
                <a:gridCol w="2413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4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3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1896">
                <a:tc>
                  <a:txBody>
                    <a:bodyPr/>
                    <a:lstStyle/>
                    <a:p>
                      <a:r>
                        <a:rPr lang="es-PE" sz="2800" dirty="0"/>
                        <a:t>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D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550">
                <a:tc>
                  <a:txBody>
                    <a:bodyPr/>
                    <a:lstStyle/>
                    <a:p>
                      <a:pPr algn="l"/>
                      <a:endParaRPr lang="es-PE" sz="240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AFDE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PE" sz="2400" dirty="0"/>
                    </a:p>
                  </a:txBody>
                  <a:tcPr marR="0" marT="0" marB="0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0" marT="0" marB="0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PE" sz="2400" dirty="0"/>
                    </a:p>
                  </a:txBody>
                  <a:tcPr marR="0" marT="0" marB="0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539700"/>
              </p:ext>
            </p:extLst>
          </p:nvPr>
        </p:nvGraphicFramePr>
        <p:xfrm>
          <a:off x="3409843" y="2553452"/>
          <a:ext cx="2061610" cy="79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3" imgW="761669" imgH="304668" progId="Equation.DSMT4">
                  <p:embed/>
                </p:oleObj>
              </mc:Choice>
              <mc:Fallback>
                <p:oleObj name="Equation" r:id="rId3" imgW="761669" imgH="304668" progId="Equation.DSMT4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843" y="2553452"/>
                        <a:ext cx="2061610" cy="7988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842914"/>
              </p:ext>
            </p:extLst>
          </p:nvPr>
        </p:nvGraphicFramePr>
        <p:xfrm>
          <a:off x="5683115" y="2524355"/>
          <a:ext cx="2061611" cy="857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5" imgW="761760" imgH="304560" progId="Equation.DSMT4">
                  <p:embed/>
                </p:oleObj>
              </mc:Choice>
              <mc:Fallback>
                <p:oleObj name="Equation" r:id="rId5" imgW="761760" imgH="304560" progId="Equation.DSMT4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115" y="2524355"/>
                        <a:ext cx="2061611" cy="8570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474350"/>
              </p:ext>
            </p:extLst>
          </p:nvPr>
        </p:nvGraphicFramePr>
        <p:xfrm>
          <a:off x="7888031" y="2553452"/>
          <a:ext cx="2061610" cy="79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7" imgW="761760" imgH="304560" progId="Equation.DSMT4">
                  <p:embed/>
                </p:oleObj>
              </mc:Choice>
              <mc:Fallback>
                <p:oleObj name="Equation" r:id="rId7" imgW="761760" imgH="304560" progId="Equation.DSMT4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8031" y="2553452"/>
                        <a:ext cx="2061610" cy="7988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"/>
          <p:cNvSpPr txBox="1"/>
          <p:nvPr/>
        </p:nvSpPr>
        <p:spPr>
          <a:xfrm>
            <a:off x="3409843" y="3771558"/>
            <a:ext cx="2267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Reales y diferentes</a:t>
            </a:r>
          </a:p>
        </p:txBody>
      </p:sp>
      <p:sp>
        <p:nvSpPr>
          <p:cNvPr id="9" name="TextBox 12"/>
          <p:cNvSpPr txBox="1"/>
          <p:nvPr/>
        </p:nvSpPr>
        <p:spPr>
          <a:xfrm>
            <a:off x="5683115" y="3732412"/>
            <a:ext cx="1994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Reales  e </a:t>
            </a:r>
          </a:p>
          <a:p>
            <a:r>
              <a:rPr lang="es-PE" sz="2400" dirty="0"/>
              <a:t>iguales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7945850" y="3721209"/>
            <a:ext cx="2565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No reales y conjugadas</a:t>
            </a:r>
          </a:p>
        </p:txBody>
      </p:sp>
      <p:sp>
        <p:nvSpPr>
          <p:cNvPr id="11" name="TextBox 14"/>
          <p:cNvSpPr txBox="1"/>
          <p:nvPr/>
        </p:nvSpPr>
        <p:spPr>
          <a:xfrm>
            <a:off x="1316110" y="2554475"/>
            <a:ext cx="173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rgbClr val="002060"/>
                </a:solidFill>
              </a:rPr>
              <a:t>Casos</a:t>
            </a:r>
          </a:p>
        </p:txBody>
      </p:sp>
      <p:sp>
        <p:nvSpPr>
          <p:cNvPr id="12" name="TextBox 16"/>
          <p:cNvSpPr txBox="1"/>
          <p:nvPr/>
        </p:nvSpPr>
        <p:spPr>
          <a:xfrm>
            <a:off x="1316110" y="3822299"/>
            <a:ext cx="28033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600" dirty="0">
                <a:solidFill>
                  <a:srgbClr val="002060"/>
                </a:solidFill>
              </a:rPr>
              <a:t>Tipo de soluciones</a:t>
            </a:r>
          </a:p>
        </p:txBody>
      </p:sp>
      <p:sp>
        <p:nvSpPr>
          <p:cNvPr id="13" name="Rectangle 17"/>
          <p:cNvSpPr/>
          <p:nvPr/>
        </p:nvSpPr>
        <p:spPr>
          <a:xfrm>
            <a:off x="292106" y="434228"/>
            <a:ext cx="11559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tabLst>
                <a:tab pos="719138" algn="l"/>
              </a:tabLst>
            </a:pPr>
            <a:r>
              <a:rPr lang="es-ES" sz="3200" b="1" dirty="0">
                <a:solidFill>
                  <a:srgbClr val="C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Naturaleza de las soluciones de una ecuación de segundo grado con una variable</a:t>
            </a:r>
            <a:endParaRPr lang="es-PE" sz="3200" b="1" dirty="0">
              <a:solidFill>
                <a:srgbClr val="C0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96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09/05/2023</a:t>
            </a:fld>
            <a:endParaRPr lang="pt-B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17</a:t>
            </a:fld>
            <a:endParaRPr lang="pt-BR"/>
          </a:p>
        </p:txBody>
      </p:sp>
      <p:sp>
        <p:nvSpPr>
          <p:cNvPr id="6" name="Rectangle 33"/>
          <p:cNvSpPr/>
          <p:nvPr/>
        </p:nvSpPr>
        <p:spPr>
          <a:xfrm>
            <a:off x="426187" y="268326"/>
            <a:ext cx="94843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sz="1200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PE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715963" algn="l"/>
              </a:tabLst>
            </a:pPr>
            <a:r>
              <a:rPr lang="es-ES" sz="2800" b="1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3.</a:t>
            </a:r>
            <a:r>
              <a:rPr lang="es-ES" sz="2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lang="es-ES" sz="3200" b="1" dirty="0">
                <a:solidFill>
                  <a:srgbClr val="C00000"/>
                </a:solidFill>
                <a:latin typeface="Euphemia" panose="020B0503040102020104" pitchFamily="34" charset="0"/>
                <a:ea typeface="Times New Roman" panose="02020603050405020304" pitchFamily="18" charset="0"/>
              </a:rPr>
              <a:t>Inecuación de primer grado con una variable</a:t>
            </a:r>
            <a:endParaRPr lang="es-ES" sz="3200" dirty="0">
              <a:latin typeface="Euphemia" panose="020B05030401020201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964095" y="1258289"/>
            <a:ext cx="10450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sz="2400" dirty="0">
                <a:latin typeface="Euphemia" panose="020B0503040102020104" pitchFamily="34" charset="0"/>
                <a:ea typeface="Times New Roman" panose="02020603050405020304" pitchFamily="18" charset="0"/>
              </a:rPr>
              <a:t>Son aquellas desigualdades que presentan una incógnita o  variable  y que pueden reducirse a la forma:</a:t>
            </a:r>
            <a:endParaRPr lang="es-ES" sz="2400" dirty="0">
              <a:latin typeface="Euphemia" panose="020B05030401020201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7"/>
              <p:cNvSpPr/>
              <p:nvPr/>
            </p:nvSpPr>
            <p:spPr>
              <a:xfrm>
                <a:off x="5168354" y="2048198"/>
                <a:ext cx="250529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02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;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54" y="2048198"/>
                <a:ext cx="250529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7"/>
              <p:cNvSpPr/>
              <p:nvPr/>
            </p:nvSpPr>
            <p:spPr>
              <a:xfrm>
                <a:off x="2431565" y="2714185"/>
                <a:ext cx="250529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02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P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;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9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565" y="2714185"/>
                <a:ext cx="25052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7"/>
              <p:cNvSpPr/>
              <p:nvPr/>
            </p:nvSpPr>
            <p:spPr>
              <a:xfrm>
                <a:off x="5443531" y="4632291"/>
                <a:ext cx="223012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02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 ;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1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531" y="4632291"/>
                <a:ext cx="22301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7"/>
              <p:cNvSpPr/>
              <p:nvPr/>
            </p:nvSpPr>
            <p:spPr>
              <a:xfrm>
                <a:off x="7676198" y="5224150"/>
                <a:ext cx="250529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0238" algn="l"/>
                  </a:tabLst>
                </a:pPr>
                <a14:m>
                  <m:oMath xmlns:m="http://schemas.openxmlformats.org/officeDocument/2006/math">
                    <m:r>
                      <a:rPr lang="es-P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P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∧ </m:t>
                    </m:r>
                  </m:oMath>
                </a14:m>
                <a:r>
                  <a:rPr lang="es-PE" sz="2800" dirty="0"/>
                  <a:t> </a:t>
                </a:r>
                <a14:m>
                  <m:oMath xmlns:m="http://schemas.openxmlformats.org/officeDocument/2006/math">
                    <m:r>
                      <a:rPr lang="es-PE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PE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PE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PE" sz="2800" dirty="0"/>
                  <a:t> </a:t>
                </a:r>
              </a:p>
            </p:txBody>
          </p:sp>
        </mc:Choice>
        <mc:Fallback xmlns="">
          <p:sp>
            <p:nvSpPr>
              <p:cNvPr id="12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198" y="5224150"/>
                <a:ext cx="250529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7"/>
              <p:cNvSpPr/>
              <p:nvPr/>
            </p:nvSpPr>
            <p:spPr>
              <a:xfrm>
                <a:off x="3915705" y="3635505"/>
                <a:ext cx="250529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02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;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3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05" y="3635505"/>
                <a:ext cx="250529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19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09/05/2023</a:t>
            </a:fld>
            <a:endParaRPr lang="pt-B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18</a:t>
            </a:fld>
            <a:endParaRPr lang="pt-BR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5EDEF58-4F16-4BA2-B475-F875C09C2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25" y="693952"/>
            <a:ext cx="616967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eaLnBrk="1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59430" algn="ctr"/>
                <a:tab pos="3059430" algn="ctr"/>
              </a:tabLst>
            </a:pPr>
            <a:r>
              <a:rPr lang="es-ES" sz="2800" b="1" dirty="0">
                <a:solidFill>
                  <a:srgbClr val="D85E02"/>
                </a:solidFill>
                <a:latin typeface="+mn-lt"/>
                <a:ea typeface="Times New Roman" panose="02020603050405020304" pitchFamily="18" charset="0"/>
              </a:rPr>
              <a:t>Ejemplo:</a:t>
            </a:r>
            <a:endParaRPr lang="es-PE" sz="2800" b="1" dirty="0">
              <a:solidFill>
                <a:srgbClr val="D85E02"/>
              </a:solidFill>
              <a:latin typeface="+mn-lt"/>
              <a:ea typeface="Times New Roman" panose="02020603050405020304" pitchFamily="18" charset="0"/>
            </a:endParaRPr>
          </a:p>
          <a:p>
            <a:pPr lvl="0" algn="just"/>
            <a:r>
              <a:rPr lang="es-ES" sz="28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Determine el </a:t>
            </a:r>
            <a:r>
              <a:rPr lang="es-ES" sz="2800" dirty="0">
                <a:latin typeface="+mn-lt"/>
              </a:rPr>
              <a:t>conjunto solución de</a:t>
            </a:r>
            <a:r>
              <a:rPr lang="es-ES" sz="2800" dirty="0"/>
              <a:t> </a:t>
            </a:r>
            <a:r>
              <a:rPr kumimoji="0" 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7A952BA-ED73-401B-93D0-434684EC3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25" y="1958507"/>
            <a:ext cx="15405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ES" sz="2400" u="sng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Solución</a:t>
            </a:r>
            <a:endParaRPr lang="es-PE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7">
                <a:extLst>
                  <a:ext uri="{FF2B5EF4-FFF2-40B4-BE49-F238E27FC236}">
                    <a16:creationId xmlns:a16="http://schemas.microsoft.com/office/drawing/2014/main" id="{D2EDB701-EB33-49ED-BF03-AA3C94AD8D8F}"/>
                  </a:ext>
                </a:extLst>
              </p:cNvPr>
              <p:cNvSpPr/>
              <p:nvPr/>
            </p:nvSpPr>
            <p:spPr>
              <a:xfrm>
                <a:off x="7192609" y="830729"/>
                <a:ext cx="2902232" cy="9017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02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P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P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s-P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P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−5.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6" name="Rectangle 17">
                <a:extLst>
                  <a:ext uri="{FF2B5EF4-FFF2-40B4-BE49-F238E27FC236}">
                    <a16:creationId xmlns:a16="http://schemas.microsoft.com/office/drawing/2014/main" id="{D2EDB701-EB33-49ED-BF03-AA3C94AD8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09" y="830729"/>
                <a:ext cx="2902232" cy="90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86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09/05/2023</a:t>
            </a:fld>
            <a:endParaRPr lang="pt-B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19</a:t>
            </a:fld>
            <a:endParaRPr lang="pt-BR"/>
          </a:p>
        </p:txBody>
      </p:sp>
      <p:sp>
        <p:nvSpPr>
          <p:cNvPr id="4" name="Rectangle 19"/>
          <p:cNvSpPr/>
          <p:nvPr/>
        </p:nvSpPr>
        <p:spPr>
          <a:xfrm>
            <a:off x="200878" y="377533"/>
            <a:ext cx="113553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539750" algn="l"/>
              </a:tabLst>
            </a:pPr>
            <a:r>
              <a:rPr lang="es-ES" sz="2800" b="1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4.   </a:t>
            </a:r>
            <a:r>
              <a:rPr lang="es-ES" sz="3600" b="1" dirty="0">
                <a:solidFill>
                  <a:srgbClr val="C00000"/>
                </a:solidFill>
                <a:ea typeface="Times New Roman" panose="02020603050405020304" pitchFamily="18" charset="0"/>
              </a:rPr>
              <a:t>Inecuación de segundo grado con una variable</a:t>
            </a:r>
            <a:endParaRPr lang="es-PE" sz="3600" dirty="0">
              <a:solidFill>
                <a:srgbClr val="C00000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" sz="800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P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565321" y="1466485"/>
            <a:ext cx="1055439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eaLnBrk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59430" algn="ctr"/>
                <a:tab pos="3059430" algn="ctr"/>
              </a:tabLst>
            </a:pPr>
            <a:r>
              <a:rPr lang="es-ES" sz="2800" b="1" dirty="0">
                <a:solidFill>
                  <a:srgbClr val="D85E02"/>
                </a:solidFill>
                <a:latin typeface="+mn-lt"/>
                <a:ea typeface="Times New Roman" panose="02020603050405020304" pitchFamily="18" charset="0"/>
              </a:rPr>
              <a:t>Ejemplo:</a:t>
            </a:r>
            <a:endParaRPr lang="es-PE" sz="2800" b="1" dirty="0">
              <a:solidFill>
                <a:srgbClr val="D85E02"/>
              </a:solidFill>
              <a:latin typeface="+mn-lt"/>
              <a:ea typeface="Times New Roman" panose="02020603050405020304" pitchFamily="18" charset="0"/>
            </a:endParaRPr>
          </a:p>
          <a:p>
            <a:pPr lvl="0" algn="just"/>
            <a:r>
              <a:rPr lang="es-ES" sz="28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Determine el </a:t>
            </a:r>
            <a:r>
              <a:rPr lang="es-ES" sz="2800" dirty="0">
                <a:latin typeface="+mn-lt"/>
              </a:rPr>
              <a:t>conjunto solución de la inecuación </a:t>
            </a:r>
            <a:r>
              <a:rPr kumimoji="0" 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</a:t>
            </a:r>
            <a:endParaRPr kumimoji="0" 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39686" y="2645581"/>
            <a:ext cx="14959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ES" sz="2400" u="sng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Solución</a:t>
            </a:r>
            <a:r>
              <a:rPr lang="es-ES" sz="24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es-P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7"/>
              <p:cNvSpPr/>
              <p:nvPr/>
            </p:nvSpPr>
            <p:spPr>
              <a:xfrm>
                <a:off x="1657759" y="1036148"/>
                <a:ext cx="3068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02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7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759" y="1036148"/>
                <a:ext cx="30681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7"/>
              <p:cNvSpPr/>
              <p:nvPr/>
            </p:nvSpPr>
            <p:spPr>
              <a:xfrm>
                <a:off x="7054224" y="1091436"/>
                <a:ext cx="344394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0238" algn="l"/>
                  </a:tabLst>
                </a:pPr>
                <a:r>
                  <a:rPr lang="es-PE" sz="2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s-P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P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</m:t>
                    </m:r>
                    <m:d>
                      <m:dPr>
                        <m:begChr m:val="{"/>
                        <m:endChr m:val="}"/>
                        <m:ctrlPr>
                          <a:rPr lang="es-P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s-PE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PE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s-PE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PE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s-PE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s-P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s-PE" sz="2800" dirty="0"/>
              </a:p>
            </p:txBody>
          </p:sp>
        </mc:Choice>
        <mc:Fallback xmlns="">
          <p:sp>
            <p:nvSpPr>
              <p:cNvPr id="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224" y="1091436"/>
                <a:ext cx="344394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7"/>
              <p:cNvSpPr/>
              <p:nvPr/>
            </p:nvSpPr>
            <p:spPr>
              <a:xfrm>
                <a:off x="4356001" y="1052153"/>
                <a:ext cx="3068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02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d>
                        <m:dPr>
                          <m:ctrlPr>
                            <a:rPr lang="es-P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≤0, &gt;0, &lt;0</m:t>
                          </m:r>
                        </m:e>
                      </m:d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9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001" y="1052153"/>
                <a:ext cx="30681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17"/>
              <p:cNvSpPr/>
              <p:nvPr/>
            </p:nvSpPr>
            <p:spPr>
              <a:xfrm>
                <a:off x="9081930" y="2134519"/>
                <a:ext cx="2897222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02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−8≥0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>
          <p:sp>
            <p:nvSpPr>
              <p:cNvPr id="10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930" y="2134519"/>
                <a:ext cx="28972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7"/>
              <p:cNvSpPr/>
              <p:nvPr/>
            </p:nvSpPr>
            <p:spPr>
              <a:xfrm>
                <a:off x="1005213" y="3123779"/>
                <a:ext cx="445869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02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∆=</m:t>
                      </m:r>
                      <m:sSup>
                        <m:sSupPr>
                          <m:ctrlPr>
                            <a:rPr lang="es-P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s-P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s-P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s-P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  <m:r>
                        <a:rPr lang="es-P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1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13" y="3123779"/>
                <a:ext cx="445869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7"/>
              <p:cNvSpPr/>
              <p:nvPr/>
            </p:nvSpPr>
            <p:spPr>
              <a:xfrm>
                <a:off x="1154636" y="3752010"/>
                <a:ext cx="2897222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02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−8≥0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2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36" y="3752010"/>
                <a:ext cx="289722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/>
          <p:cNvCxnSpPr/>
          <p:nvPr/>
        </p:nvCxnSpPr>
        <p:spPr>
          <a:xfrm>
            <a:off x="1613753" y="4704269"/>
            <a:ext cx="1300622" cy="488392"/>
          </a:xfrm>
          <a:prstGeom prst="straightConnector1">
            <a:avLst/>
          </a:prstGeom>
          <a:ln w="158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1536240" y="4754984"/>
            <a:ext cx="1368885" cy="450292"/>
          </a:xfrm>
          <a:prstGeom prst="straightConnector1">
            <a:avLst/>
          </a:prstGeom>
          <a:ln w="158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2264064" y="4260737"/>
            <a:ext cx="58047" cy="674252"/>
          </a:xfrm>
          <a:prstGeom prst="straightConnector1">
            <a:avLst/>
          </a:prstGeom>
          <a:ln w="158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7"/>
              <p:cNvSpPr/>
              <p:nvPr/>
            </p:nvSpPr>
            <p:spPr>
              <a:xfrm>
                <a:off x="1215801" y="5398591"/>
                <a:ext cx="352469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02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PE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dirty="0" smtClean="0">
                          <a:latin typeface="Cambria Math" panose="02040503050406030204" pitchFamily="18" charset="0"/>
                        </a:rPr>
                        <m:t>−4)(</m:t>
                      </m:r>
                      <m:r>
                        <a:rPr lang="es-PE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dirty="0" smtClean="0">
                          <a:latin typeface="Cambria Math" panose="02040503050406030204" pitchFamily="18" charset="0"/>
                        </a:rPr>
                        <m:t>+2)≥0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6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801" y="5398591"/>
                <a:ext cx="35246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7"/>
          <p:cNvSpPr/>
          <p:nvPr/>
        </p:nvSpPr>
        <p:spPr>
          <a:xfrm>
            <a:off x="6083115" y="3128746"/>
            <a:ext cx="4028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es-PE" sz="2800" dirty="0"/>
              <a:t>Los puntos críticos 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928470" y="3128595"/>
                <a:ext cx="13325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0238" algn="l"/>
                  </a:tabLst>
                </a:pPr>
                <a14:m>
                  <m:oMath xmlns:m="http://schemas.openxmlformats.org/officeDocument/2006/math">
                    <m:r>
                      <a:rPr lang="es-PE" sz="2800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s-PE" sz="2800" dirty="0"/>
                  <a:t> y </a:t>
                </a:r>
                <a14:m>
                  <m:oMath xmlns:m="http://schemas.openxmlformats.org/officeDocument/2006/math">
                    <m:r>
                      <a:rPr lang="es-PE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s-PE" sz="28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470" y="3128595"/>
                <a:ext cx="1332524" cy="523220"/>
              </a:xfrm>
              <a:prstGeom prst="rect">
                <a:avLst/>
              </a:prstGeom>
              <a:blipFill>
                <a:blip r:embed="rId9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7"/>
              <p:cNvSpPr/>
              <p:nvPr/>
            </p:nvSpPr>
            <p:spPr>
              <a:xfrm>
                <a:off x="5578134" y="5366977"/>
                <a:ext cx="5108715" cy="5744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02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P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P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P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s-P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.=</m:t>
                      </m:r>
                      <m:d>
                        <m:dPr>
                          <m:begChr m:val="⟨"/>
                          <m:endChr m:val=""/>
                          <m:ctrlPr>
                            <a:rPr lang="es-P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−∞;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s-PE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s-PE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["/>
                              <m:endChr m:val=""/>
                              <m:ctrlPr>
                                <a:rPr lang="es-PE" sz="2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4; +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PE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9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134" y="5366977"/>
                <a:ext cx="5108715" cy="5744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/>
          <p:cNvCxnSpPr/>
          <p:nvPr/>
        </p:nvCxnSpPr>
        <p:spPr>
          <a:xfrm>
            <a:off x="5947012" y="4668820"/>
            <a:ext cx="4400434" cy="11912"/>
          </a:xfrm>
          <a:prstGeom prst="straightConnector1">
            <a:avLst/>
          </a:prstGeom>
          <a:ln w="31750">
            <a:solidFill>
              <a:srgbClr val="0000FF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56">
                <a:extLst>
                  <a:ext uri="{FF2B5EF4-FFF2-40B4-BE49-F238E27FC236}">
                    <a16:creationId xmlns:a16="http://schemas.microsoft.com/office/drawing/2014/main" id="{A0837D3C-A99E-4C8C-8C8B-E53BC4B8F291}"/>
                  </a:ext>
                </a:extLst>
              </p:cNvPr>
              <p:cNvSpPr/>
              <p:nvPr/>
            </p:nvSpPr>
            <p:spPr>
              <a:xfrm>
                <a:off x="5572042" y="4725728"/>
                <a:ext cx="6037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tabLst>
                    <a:tab pos="63055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−∞</m:t>
                      </m:r>
                    </m:oMath>
                  </m:oMathPara>
                </a14:m>
                <a:endParaRPr lang="es-ES" sz="2400" dirty="0">
                  <a:solidFill>
                    <a:srgbClr val="0000FF"/>
                  </a:solidFill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Rectángulo 56">
                <a:extLst>
                  <a:ext uri="{FF2B5EF4-FFF2-40B4-BE49-F238E27FC236}">
                    <a16:creationId xmlns:a16="http://schemas.microsoft.com/office/drawing/2014/main" id="{A0837D3C-A99E-4C8C-8C8B-E53BC4B8F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042" y="4725728"/>
                <a:ext cx="603741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56">
                <a:extLst>
                  <a:ext uri="{FF2B5EF4-FFF2-40B4-BE49-F238E27FC236}">
                    <a16:creationId xmlns:a16="http://schemas.microsoft.com/office/drawing/2014/main" id="{A0837D3C-A99E-4C8C-8C8B-E53BC4B8F291}"/>
                  </a:ext>
                </a:extLst>
              </p:cNvPr>
              <p:cNvSpPr/>
              <p:nvPr/>
            </p:nvSpPr>
            <p:spPr>
              <a:xfrm>
                <a:off x="9906049" y="4756031"/>
                <a:ext cx="6037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tabLst>
                    <a:tab pos="63055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+∞</m:t>
                      </m:r>
                    </m:oMath>
                  </m:oMathPara>
                </a14:m>
                <a:endParaRPr lang="es-ES" sz="2400" dirty="0">
                  <a:solidFill>
                    <a:srgbClr val="0000FF"/>
                  </a:solidFill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Rectángulo 56">
                <a:extLst>
                  <a:ext uri="{FF2B5EF4-FFF2-40B4-BE49-F238E27FC236}">
                    <a16:creationId xmlns:a16="http://schemas.microsoft.com/office/drawing/2014/main" id="{A0837D3C-A99E-4C8C-8C8B-E53BC4B8F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49" y="4756031"/>
                <a:ext cx="60374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56">
                <a:extLst>
                  <a:ext uri="{FF2B5EF4-FFF2-40B4-BE49-F238E27FC236}">
                    <a16:creationId xmlns:a16="http://schemas.microsoft.com/office/drawing/2014/main" id="{A0837D3C-A99E-4C8C-8C8B-E53BC4B8F291}"/>
                  </a:ext>
                </a:extLst>
              </p:cNvPr>
              <p:cNvSpPr/>
              <p:nvPr/>
            </p:nvSpPr>
            <p:spPr>
              <a:xfrm>
                <a:off x="7016457" y="4761598"/>
                <a:ext cx="6037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tabLst>
                    <a:tab pos="63055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ES" sz="2400" dirty="0">
                  <a:solidFill>
                    <a:srgbClr val="0000FF"/>
                  </a:solidFill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Rectángulo 56">
                <a:extLst>
                  <a:ext uri="{FF2B5EF4-FFF2-40B4-BE49-F238E27FC236}">
                    <a16:creationId xmlns:a16="http://schemas.microsoft.com/office/drawing/2014/main" id="{A0837D3C-A99E-4C8C-8C8B-E53BC4B8F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57" y="4761598"/>
                <a:ext cx="60374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56">
                <a:extLst>
                  <a:ext uri="{FF2B5EF4-FFF2-40B4-BE49-F238E27FC236}">
                    <a16:creationId xmlns:a16="http://schemas.microsoft.com/office/drawing/2014/main" id="{A0837D3C-A99E-4C8C-8C8B-E53BC4B8F291}"/>
                  </a:ext>
                </a:extLst>
              </p:cNvPr>
              <p:cNvSpPr/>
              <p:nvPr/>
            </p:nvSpPr>
            <p:spPr>
              <a:xfrm>
                <a:off x="8524600" y="4777180"/>
                <a:ext cx="6037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tabLst>
                    <a:tab pos="63055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ES" sz="2400" dirty="0">
                  <a:solidFill>
                    <a:srgbClr val="0000FF"/>
                  </a:solidFill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Rectángulo 56">
                <a:extLst>
                  <a:ext uri="{FF2B5EF4-FFF2-40B4-BE49-F238E27FC236}">
                    <a16:creationId xmlns:a16="http://schemas.microsoft.com/office/drawing/2014/main" id="{A0837D3C-A99E-4C8C-8C8B-E53BC4B8F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600" y="4777180"/>
                <a:ext cx="603741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24"/>
          <p:cNvCxnSpPr/>
          <p:nvPr/>
        </p:nvCxnSpPr>
        <p:spPr>
          <a:xfrm>
            <a:off x="8037981" y="4416019"/>
            <a:ext cx="25648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8843767" y="4141469"/>
            <a:ext cx="1402705" cy="530471"/>
            <a:chOff x="8946687" y="3758590"/>
            <a:chExt cx="1402705" cy="530471"/>
          </a:xfrm>
        </p:grpSpPr>
        <p:cxnSp>
          <p:nvCxnSpPr>
            <p:cNvPr id="27" name="Conector recto 26"/>
            <p:cNvCxnSpPr/>
            <p:nvPr/>
          </p:nvCxnSpPr>
          <p:spPr>
            <a:xfrm flipH="1" flipV="1">
              <a:off x="8946687" y="4011532"/>
              <a:ext cx="154629" cy="261485"/>
            </a:xfrm>
            <a:prstGeom prst="line">
              <a:avLst/>
            </a:prstGeom>
            <a:ln w="25400">
              <a:solidFill>
                <a:srgbClr val="F315F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o 27"/>
            <p:cNvGrpSpPr/>
            <p:nvPr/>
          </p:nvGrpSpPr>
          <p:grpSpPr>
            <a:xfrm>
              <a:off x="8998761" y="3758590"/>
              <a:ext cx="1350631" cy="530471"/>
              <a:chOff x="8998761" y="3758590"/>
              <a:chExt cx="1350631" cy="530471"/>
            </a:xfrm>
          </p:grpSpPr>
          <p:cxnSp>
            <p:nvCxnSpPr>
              <p:cNvPr id="29" name="Conector recto 28"/>
              <p:cNvCxnSpPr/>
              <p:nvPr/>
            </p:nvCxnSpPr>
            <p:spPr>
              <a:xfrm flipH="1" flipV="1">
                <a:off x="8998761" y="3871404"/>
                <a:ext cx="245331" cy="371134"/>
              </a:xfrm>
              <a:prstGeom prst="line">
                <a:avLst/>
              </a:prstGeom>
              <a:ln w="25400">
                <a:solidFill>
                  <a:srgbClr val="F315F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>
              <a:xfrm flipH="1" flipV="1">
                <a:off x="9093119" y="3797094"/>
                <a:ext cx="302579" cy="466299"/>
              </a:xfrm>
              <a:prstGeom prst="line">
                <a:avLst/>
              </a:prstGeom>
              <a:ln w="25400">
                <a:solidFill>
                  <a:srgbClr val="F315F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 flipH="1" flipV="1">
                <a:off x="9244253" y="3795486"/>
                <a:ext cx="298220" cy="447050"/>
              </a:xfrm>
              <a:prstGeom prst="line">
                <a:avLst/>
              </a:prstGeom>
              <a:ln w="25400">
                <a:solidFill>
                  <a:srgbClr val="F315F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>
              <a:xfrm flipH="1" flipV="1">
                <a:off x="9356726" y="3758590"/>
                <a:ext cx="303431" cy="470916"/>
              </a:xfrm>
              <a:prstGeom prst="line">
                <a:avLst/>
              </a:prstGeom>
              <a:ln w="25400">
                <a:solidFill>
                  <a:srgbClr val="F315F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>
              <a:xfrm flipH="1" flipV="1">
                <a:off x="9635857" y="3797090"/>
                <a:ext cx="282003" cy="474320"/>
              </a:xfrm>
              <a:prstGeom prst="line">
                <a:avLst/>
              </a:prstGeom>
              <a:ln w="25400">
                <a:solidFill>
                  <a:srgbClr val="F315F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>
              <a:xfrm flipH="1" flipV="1">
                <a:off x="9778634" y="3795489"/>
                <a:ext cx="282003" cy="474320"/>
              </a:xfrm>
              <a:prstGeom prst="line">
                <a:avLst/>
              </a:prstGeom>
              <a:ln w="25400">
                <a:solidFill>
                  <a:srgbClr val="F315F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>
              <a:xfrm flipH="1" flipV="1">
                <a:off x="9932638" y="3814741"/>
                <a:ext cx="282003" cy="474320"/>
              </a:xfrm>
              <a:prstGeom prst="line">
                <a:avLst/>
              </a:prstGeom>
              <a:ln w="25400">
                <a:solidFill>
                  <a:srgbClr val="F315F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>
              <a:xfrm flipH="1" flipV="1">
                <a:off x="10067389" y="3805112"/>
                <a:ext cx="282003" cy="474320"/>
              </a:xfrm>
              <a:prstGeom prst="line">
                <a:avLst/>
              </a:prstGeom>
              <a:ln w="25400">
                <a:solidFill>
                  <a:srgbClr val="F315F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/>
              <p:cNvCxnSpPr/>
              <p:nvPr/>
            </p:nvCxnSpPr>
            <p:spPr>
              <a:xfrm flipH="1" flipV="1">
                <a:off x="9498707" y="3805112"/>
                <a:ext cx="274780" cy="418175"/>
              </a:xfrm>
              <a:prstGeom prst="line">
                <a:avLst/>
              </a:prstGeom>
              <a:ln w="25400">
                <a:solidFill>
                  <a:srgbClr val="F315F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8" name="Imagen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7705" y="4129681"/>
            <a:ext cx="1426588" cy="548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17"/>
              <p:cNvSpPr/>
              <p:nvPr/>
            </p:nvSpPr>
            <p:spPr>
              <a:xfrm>
                <a:off x="557538" y="3114254"/>
                <a:ext cx="8061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02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39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8" y="3114254"/>
                <a:ext cx="806101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17"/>
              <p:cNvSpPr/>
              <p:nvPr/>
            </p:nvSpPr>
            <p:spPr>
              <a:xfrm>
                <a:off x="5501013" y="3114254"/>
                <a:ext cx="8061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02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40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013" y="3114254"/>
                <a:ext cx="806101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upo 40"/>
          <p:cNvGrpSpPr/>
          <p:nvPr/>
        </p:nvGrpSpPr>
        <p:grpSpPr>
          <a:xfrm>
            <a:off x="8843767" y="4141469"/>
            <a:ext cx="1402705" cy="530471"/>
            <a:chOff x="8946687" y="3758590"/>
            <a:chExt cx="1402705" cy="530471"/>
          </a:xfrm>
        </p:grpSpPr>
        <p:cxnSp>
          <p:nvCxnSpPr>
            <p:cNvPr id="42" name="Conector recto 41"/>
            <p:cNvCxnSpPr/>
            <p:nvPr/>
          </p:nvCxnSpPr>
          <p:spPr>
            <a:xfrm flipH="1" flipV="1">
              <a:off x="8946687" y="4011532"/>
              <a:ext cx="154629" cy="261485"/>
            </a:xfrm>
            <a:prstGeom prst="line">
              <a:avLst/>
            </a:prstGeom>
            <a:ln w="25400">
              <a:solidFill>
                <a:srgbClr val="F315F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upo 42"/>
            <p:cNvGrpSpPr/>
            <p:nvPr/>
          </p:nvGrpSpPr>
          <p:grpSpPr>
            <a:xfrm>
              <a:off x="8998761" y="3758590"/>
              <a:ext cx="1350631" cy="530471"/>
              <a:chOff x="8998761" y="3758590"/>
              <a:chExt cx="1350631" cy="530471"/>
            </a:xfrm>
          </p:grpSpPr>
          <p:cxnSp>
            <p:nvCxnSpPr>
              <p:cNvPr id="44" name="Conector recto 43"/>
              <p:cNvCxnSpPr/>
              <p:nvPr/>
            </p:nvCxnSpPr>
            <p:spPr>
              <a:xfrm flipH="1" flipV="1">
                <a:off x="8998761" y="3871404"/>
                <a:ext cx="245331" cy="371134"/>
              </a:xfrm>
              <a:prstGeom prst="line">
                <a:avLst/>
              </a:prstGeom>
              <a:ln w="25400">
                <a:solidFill>
                  <a:srgbClr val="F315F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>
              <a:xfrm flipH="1" flipV="1">
                <a:off x="9093119" y="3797094"/>
                <a:ext cx="302579" cy="466299"/>
              </a:xfrm>
              <a:prstGeom prst="line">
                <a:avLst/>
              </a:prstGeom>
              <a:ln w="25400">
                <a:solidFill>
                  <a:srgbClr val="F315F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>
              <a:xfrm flipH="1" flipV="1">
                <a:off x="9244253" y="3795486"/>
                <a:ext cx="298220" cy="447050"/>
              </a:xfrm>
              <a:prstGeom prst="line">
                <a:avLst/>
              </a:prstGeom>
              <a:ln w="25400">
                <a:solidFill>
                  <a:srgbClr val="F315F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>
              <a:xfrm flipH="1" flipV="1">
                <a:off x="9356726" y="3758590"/>
                <a:ext cx="303431" cy="470916"/>
              </a:xfrm>
              <a:prstGeom prst="line">
                <a:avLst/>
              </a:prstGeom>
              <a:ln w="25400">
                <a:solidFill>
                  <a:srgbClr val="F315F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>
              <a:xfrm flipH="1" flipV="1">
                <a:off x="9635857" y="3797090"/>
                <a:ext cx="282003" cy="474320"/>
              </a:xfrm>
              <a:prstGeom prst="line">
                <a:avLst/>
              </a:prstGeom>
              <a:ln w="25400">
                <a:solidFill>
                  <a:srgbClr val="F315F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>
              <a:xfrm flipH="1" flipV="1">
                <a:off x="9778634" y="3795489"/>
                <a:ext cx="282003" cy="474320"/>
              </a:xfrm>
              <a:prstGeom prst="line">
                <a:avLst/>
              </a:prstGeom>
              <a:ln w="25400">
                <a:solidFill>
                  <a:srgbClr val="F315F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>
              <a:xfrm flipH="1" flipV="1">
                <a:off x="9932638" y="3814741"/>
                <a:ext cx="282003" cy="474320"/>
              </a:xfrm>
              <a:prstGeom prst="line">
                <a:avLst/>
              </a:prstGeom>
              <a:ln w="25400">
                <a:solidFill>
                  <a:srgbClr val="F315F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>
              <a:xfrm flipH="1" flipV="1">
                <a:off x="10067389" y="3805112"/>
                <a:ext cx="282003" cy="474320"/>
              </a:xfrm>
              <a:prstGeom prst="line">
                <a:avLst/>
              </a:prstGeom>
              <a:ln w="25400">
                <a:solidFill>
                  <a:srgbClr val="F315F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>
              <a:xfrm flipH="1" flipV="1">
                <a:off x="9498707" y="3805112"/>
                <a:ext cx="274780" cy="418175"/>
              </a:xfrm>
              <a:prstGeom prst="line">
                <a:avLst/>
              </a:prstGeom>
              <a:ln w="25400">
                <a:solidFill>
                  <a:srgbClr val="F315F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3" name="Imagen 5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7705" y="4129681"/>
            <a:ext cx="1426588" cy="548688"/>
          </a:xfrm>
          <a:prstGeom prst="rect">
            <a:avLst/>
          </a:prstGeom>
        </p:spPr>
      </p:pic>
      <p:cxnSp>
        <p:nvCxnSpPr>
          <p:cNvPr id="54" name="Conector recto 53"/>
          <p:cNvCxnSpPr/>
          <p:nvPr/>
        </p:nvCxnSpPr>
        <p:spPr>
          <a:xfrm flipH="1" flipV="1">
            <a:off x="8854587" y="4126956"/>
            <a:ext cx="1343602" cy="1829"/>
          </a:xfrm>
          <a:prstGeom prst="line">
            <a:avLst/>
          </a:prstGeom>
          <a:ln w="25400">
            <a:solidFill>
              <a:srgbClr val="F46914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6145320" y="4135048"/>
            <a:ext cx="1341498" cy="0"/>
          </a:xfrm>
          <a:prstGeom prst="line">
            <a:avLst/>
          </a:prstGeom>
          <a:ln w="25400">
            <a:solidFill>
              <a:srgbClr val="F46914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o 81"/>
          <p:cNvGrpSpPr/>
          <p:nvPr/>
        </p:nvGrpSpPr>
        <p:grpSpPr>
          <a:xfrm>
            <a:off x="9338977" y="4314338"/>
            <a:ext cx="313459" cy="274774"/>
            <a:chOff x="9509760" y="4211312"/>
            <a:chExt cx="346510" cy="412831"/>
          </a:xfrm>
        </p:grpSpPr>
        <p:cxnSp>
          <p:nvCxnSpPr>
            <p:cNvPr id="83" name="Conector recto 82"/>
            <p:cNvCxnSpPr/>
            <p:nvPr/>
          </p:nvCxnSpPr>
          <p:spPr>
            <a:xfrm>
              <a:off x="9670781" y="4211312"/>
              <a:ext cx="12233" cy="412831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9509760" y="4427621"/>
              <a:ext cx="346510" cy="1418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o 84"/>
          <p:cNvGrpSpPr/>
          <p:nvPr/>
        </p:nvGrpSpPr>
        <p:grpSpPr>
          <a:xfrm>
            <a:off x="6722545" y="4295579"/>
            <a:ext cx="293912" cy="289965"/>
            <a:chOff x="9509760" y="4211312"/>
            <a:chExt cx="346510" cy="412831"/>
          </a:xfrm>
        </p:grpSpPr>
        <p:cxnSp>
          <p:nvCxnSpPr>
            <p:cNvPr id="86" name="Conector recto 85"/>
            <p:cNvCxnSpPr/>
            <p:nvPr/>
          </p:nvCxnSpPr>
          <p:spPr>
            <a:xfrm>
              <a:off x="9670781" y="4211312"/>
              <a:ext cx="12233" cy="412831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9509760" y="4427621"/>
              <a:ext cx="346510" cy="1418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Conector recto 87"/>
          <p:cNvCxnSpPr/>
          <p:nvPr/>
        </p:nvCxnSpPr>
        <p:spPr>
          <a:xfrm>
            <a:off x="7519756" y="4206683"/>
            <a:ext cx="1008" cy="447207"/>
          </a:xfrm>
          <a:prstGeom prst="line">
            <a:avLst/>
          </a:prstGeom>
          <a:ln w="25400">
            <a:solidFill>
              <a:srgbClr val="F469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>
            <a:off x="8806167" y="4212496"/>
            <a:ext cx="1008" cy="447207"/>
          </a:xfrm>
          <a:prstGeom prst="line">
            <a:avLst/>
          </a:prstGeom>
          <a:ln w="25400">
            <a:solidFill>
              <a:srgbClr val="F469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onector 89"/>
          <p:cNvSpPr/>
          <p:nvPr/>
        </p:nvSpPr>
        <p:spPr>
          <a:xfrm>
            <a:off x="7444319" y="4050857"/>
            <a:ext cx="144379" cy="138035"/>
          </a:xfrm>
          <a:prstGeom prst="flowChartConnector">
            <a:avLst/>
          </a:prstGeom>
          <a:solidFill>
            <a:schemeClr val="tx1"/>
          </a:solidFill>
          <a:ln w="25400">
            <a:solidFill>
              <a:srgbClr val="F46914">
                <a:alpha val="9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1" name="Conector 90"/>
          <p:cNvSpPr/>
          <p:nvPr/>
        </p:nvSpPr>
        <p:spPr>
          <a:xfrm>
            <a:off x="8733759" y="4066759"/>
            <a:ext cx="144379" cy="138035"/>
          </a:xfrm>
          <a:prstGeom prst="flowChartConnector">
            <a:avLst/>
          </a:prstGeom>
          <a:solidFill>
            <a:schemeClr val="tx1"/>
          </a:solidFill>
          <a:ln w="25400">
            <a:solidFill>
              <a:srgbClr val="F46914">
                <a:alpha val="9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ángulo 56">
                <a:extLst>
                  <a:ext uri="{FF2B5EF4-FFF2-40B4-BE49-F238E27FC236}">
                    <a16:creationId xmlns:a16="http://schemas.microsoft.com/office/drawing/2014/main" id="{A0837D3C-A99E-4C8C-8C8B-E53BC4B8F291}"/>
                  </a:ext>
                </a:extLst>
              </p:cNvPr>
              <p:cNvSpPr/>
              <p:nvPr/>
            </p:nvSpPr>
            <p:spPr>
              <a:xfrm>
                <a:off x="1272148" y="4434409"/>
                <a:ext cx="43911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tabLst>
                    <a:tab pos="63055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PE" sz="2800" dirty="0">
                  <a:solidFill>
                    <a:srgbClr val="0000FF"/>
                  </a:solidFill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Rectángulo 56">
                <a:extLst>
                  <a:ext uri="{FF2B5EF4-FFF2-40B4-BE49-F238E27FC236}">
                    <a16:creationId xmlns:a16="http://schemas.microsoft.com/office/drawing/2014/main" id="{A0837D3C-A99E-4C8C-8C8B-E53BC4B8F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48" y="4434409"/>
                <a:ext cx="439117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ángulo 56">
                <a:extLst>
                  <a:ext uri="{FF2B5EF4-FFF2-40B4-BE49-F238E27FC236}">
                    <a16:creationId xmlns:a16="http://schemas.microsoft.com/office/drawing/2014/main" id="{A0837D3C-A99E-4C8C-8C8B-E53BC4B8F291}"/>
                  </a:ext>
                </a:extLst>
              </p:cNvPr>
              <p:cNvSpPr/>
              <p:nvPr/>
            </p:nvSpPr>
            <p:spPr>
              <a:xfrm>
                <a:off x="1252267" y="4909005"/>
                <a:ext cx="43911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tabLst>
                    <a:tab pos="63055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PE" sz="2800" dirty="0">
                  <a:solidFill>
                    <a:srgbClr val="0000FF"/>
                  </a:solidFill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3" name="Rectángulo 56">
                <a:extLst>
                  <a:ext uri="{FF2B5EF4-FFF2-40B4-BE49-F238E27FC236}">
                    <a16:creationId xmlns:a16="http://schemas.microsoft.com/office/drawing/2014/main" id="{A0837D3C-A99E-4C8C-8C8B-E53BC4B8F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267" y="4909005"/>
                <a:ext cx="439117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ángulo 56">
                <a:extLst>
                  <a:ext uri="{FF2B5EF4-FFF2-40B4-BE49-F238E27FC236}">
                    <a16:creationId xmlns:a16="http://schemas.microsoft.com/office/drawing/2014/main" id="{A0837D3C-A99E-4C8C-8C8B-E53BC4B8F291}"/>
                  </a:ext>
                </a:extLst>
              </p:cNvPr>
              <p:cNvSpPr/>
              <p:nvPr/>
            </p:nvSpPr>
            <p:spPr>
              <a:xfrm>
                <a:off x="2776271" y="4476657"/>
                <a:ext cx="43911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tabLst>
                    <a:tab pos="63055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PE" sz="2800" dirty="0">
                  <a:solidFill>
                    <a:srgbClr val="0000FF"/>
                  </a:solidFill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4" name="Rectángulo 56">
                <a:extLst>
                  <a:ext uri="{FF2B5EF4-FFF2-40B4-BE49-F238E27FC236}">
                    <a16:creationId xmlns:a16="http://schemas.microsoft.com/office/drawing/2014/main" id="{A0837D3C-A99E-4C8C-8C8B-E53BC4B8F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271" y="4476657"/>
                <a:ext cx="439117" cy="461665"/>
              </a:xfrm>
              <a:prstGeom prst="rect">
                <a:avLst/>
              </a:prstGeom>
              <a:blipFill>
                <a:blip r:embed="rId20"/>
                <a:stretch>
                  <a:fillRect r="-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ángulo 56">
                <a:extLst>
                  <a:ext uri="{FF2B5EF4-FFF2-40B4-BE49-F238E27FC236}">
                    <a16:creationId xmlns:a16="http://schemas.microsoft.com/office/drawing/2014/main" id="{A0837D3C-A99E-4C8C-8C8B-E53BC4B8F291}"/>
                  </a:ext>
                </a:extLst>
              </p:cNvPr>
              <p:cNvSpPr/>
              <p:nvPr/>
            </p:nvSpPr>
            <p:spPr>
              <a:xfrm>
                <a:off x="2809402" y="4964916"/>
                <a:ext cx="43911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tabLst>
                    <a:tab pos="63055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PE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PE" sz="2800" dirty="0">
                  <a:solidFill>
                    <a:srgbClr val="0000FF"/>
                  </a:solidFill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5" name="Rectángulo 56">
                <a:extLst>
                  <a:ext uri="{FF2B5EF4-FFF2-40B4-BE49-F238E27FC236}">
                    <a16:creationId xmlns:a16="http://schemas.microsoft.com/office/drawing/2014/main" id="{A0837D3C-A99E-4C8C-8C8B-E53BC4B8F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402" y="4964916"/>
                <a:ext cx="439117" cy="461665"/>
              </a:xfrm>
              <a:prstGeom prst="rect">
                <a:avLst/>
              </a:prstGeom>
              <a:blipFill>
                <a:blip r:embed="rId21"/>
                <a:stretch>
                  <a:fillRect l="-1389" r="-34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59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 animBg="1"/>
      <p:bldP spid="11" grpId="0"/>
      <p:bldP spid="12" grpId="0" animBg="1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39" grpId="0"/>
      <p:bldP spid="40" grpId="0"/>
      <p:bldP spid="90" grpId="0" animBg="1"/>
      <p:bldP spid="91" grpId="0" animBg="1"/>
      <p:bldP spid="92" grpId="0"/>
      <p:bldP spid="93" grpId="0"/>
      <p:bldP spid="94" grpId="0"/>
      <p:bldP spid="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>
            <a:extLst>
              <a:ext uri="{FF2B5EF4-FFF2-40B4-BE49-F238E27FC236}">
                <a16:creationId xmlns:a16="http://schemas.microsoft.com/office/drawing/2014/main" id="{1DF50BB3-2E11-1B98-C53B-B5676D642FFF}"/>
              </a:ext>
            </a:extLst>
          </p:cNvPr>
          <p:cNvSpPr txBox="1">
            <a:spLocks/>
          </p:cNvSpPr>
          <p:nvPr/>
        </p:nvSpPr>
        <p:spPr>
          <a:xfrm>
            <a:off x="4409929" y="382547"/>
            <a:ext cx="4824536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latin typeface="GothamRounded-Book"/>
              </a:rPr>
              <a:t>LOGRO DE LA SESIÓN</a:t>
            </a:r>
            <a:endParaRPr lang="es-PE" sz="3200" dirty="0">
              <a:latin typeface="GothamRounded-Book"/>
            </a:endParaRPr>
          </a:p>
        </p:txBody>
      </p:sp>
      <p:pic>
        <p:nvPicPr>
          <p:cNvPr id="11" name="Picture 2" descr="http://4.bp.blogspot.com/-t0tKVzaUv44/UpkZSmaFdgI/AAAAAAAAGsI/7pcXIt4kYj8/s1600/goal.png">
            <a:extLst>
              <a:ext uri="{FF2B5EF4-FFF2-40B4-BE49-F238E27FC236}">
                <a16:creationId xmlns:a16="http://schemas.microsoft.com/office/drawing/2014/main" id="{AB213BD9-3B7F-299A-0FEB-437CB2B92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54" y="1669323"/>
            <a:ext cx="4578394" cy="3958966"/>
          </a:xfrm>
          <a:prstGeom prst="rect">
            <a:avLst/>
          </a:prstGeom>
          <a:ln w="38100" cap="sq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4B746E6F-10C1-6421-AEF3-33E8FA96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57C6-29C2-744B-A82A-10EAAAF0A300}" type="datetime1">
              <a:rPr lang="pt-BR" smtClean="0"/>
              <a:t>09/05/2023</a:t>
            </a:fld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21A5FD02-3AE2-5E0E-CA87-A5D3250A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</a:t>
            </a:fld>
            <a:endParaRPr lang="pt-BR"/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51AEE442-7791-29A2-D6EC-897FCE2F3780}"/>
              </a:ext>
            </a:extLst>
          </p:cNvPr>
          <p:cNvSpPr txBox="1">
            <a:spLocks/>
          </p:cNvSpPr>
          <p:nvPr/>
        </p:nvSpPr>
        <p:spPr>
          <a:xfrm>
            <a:off x="5632003" y="1669324"/>
            <a:ext cx="6016658" cy="2650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PE" sz="2200" dirty="0">
                <a:latin typeface="GothamRounded-Book"/>
              </a:rPr>
              <a:t>“</a:t>
            </a:r>
            <a:r>
              <a:rPr lang="es-PE" sz="2200" b="1" dirty="0">
                <a:latin typeface="Euphemia" panose="020B0503040102020104" pitchFamily="34" charset="0"/>
              </a:rPr>
              <a:t>Al finalizar la sesión, el estudiante aplica los axiomas de los números reales, las propiedades del valor absoluto y máximo entero, en la solución de ecuaciones e inecuaciones”.</a:t>
            </a:r>
          </a:p>
        </p:txBody>
      </p:sp>
    </p:spTree>
    <p:extLst>
      <p:ext uri="{BB962C8B-B14F-4D97-AF65-F5344CB8AC3E}">
        <p14:creationId xmlns:p14="http://schemas.microsoft.com/office/powerpoint/2010/main" val="448924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09/05/2023</a:t>
            </a:fld>
            <a:endParaRPr lang="pt-B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20</a:t>
            </a:fld>
            <a:endParaRPr lang="pt-BR"/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702333" y="2867453"/>
            <a:ext cx="846144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eaLnBrk="1">
              <a:lnSpc>
                <a:spcPct val="150000"/>
              </a:lnSpc>
              <a:tabLst>
                <a:tab pos="3059430" algn="ctr"/>
                <a:tab pos="3059430" algn="ctr"/>
              </a:tabLst>
            </a:pPr>
            <a:r>
              <a:rPr lang="es-ES" sz="2800" b="1" dirty="0">
                <a:solidFill>
                  <a:srgbClr val="D85E02"/>
                </a:solidFill>
                <a:ea typeface="Times New Roman" panose="02020603050405020304" pitchFamily="18" charset="0"/>
              </a:rPr>
              <a:t>Ejemplo 8:</a:t>
            </a:r>
            <a:endParaRPr lang="es-PE" sz="2800" b="1" dirty="0">
              <a:solidFill>
                <a:srgbClr val="D85E02"/>
              </a:solidFill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lang="es-ES" sz="28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Determine el conjunto solución de la inecuación  </a:t>
            </a:r>
            <a:r>
              <a:rPr kumimoji="0" 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tangle 15"/>
          <p:cNvSpPr/>
          <p:nvPr/>
        </p:nvSpPr>
        <p:spPr>
          <a:xfrm>
            <a:off x="735171" y="3996644"/>
            <a:ext cx="2270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630555" algn="l"/>
              </a:tabLst>
            </a:pPr>
            <a:r>
              <a:rPr lang="es-ES" sz="2800" u="sng" dirty="0">
                <a:solidFill>
                  <a:srgbClr val="FF0000"/>
                </a:solidFill>
                <a:ea typeface="Times New Roman" panose="02020603050405020304" pitchFamily="18" charset="0"/>
              </a:rPr>
              <a:t>Solución</a:t>
            </a:r>
            <a:r>
              <a:rPr lang="es-ES" sz="2800" b="1" dirty="0">
                <a:solidFill>
                  <a:srgbClr val="FF0000"/>
                </a:solidFill>
                <a:ea typeface="Times New Roman" panose="02020603050405020304" pitchFamily="18" charset="0"/>
              </a:rPr>
              <a:t>:</a:t>
            </a:r>
            <a:endParaRPr lang="es-PE" sz="2800" b="1" dirty="0">
              <a:solidFill>
                <a:srgbClr val="FF0000"/>
              </a:solidFill>
              <a:ea typeface="Times New Roman" panose="02020603050405020304" pitchFamily="18" charset="0"/>
            </a:endParaRPr>
          </a:p>
          <a:p>
            <a:pPr marL="630555" algn="just">
              <a:spcAft>
                <a:spcPts val="0"/>
              </a:spcAft>
              <a:tabLst>
                <a:tab pos="630555" algn="l"/>
              </a:tabLst>
            </a:pPr>
            <a:r>
              <a:rPr lang="es-ES" sz="800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P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8"/>
              <p:cNvSpPr/>
              <p:nvPr/>
            </p:nvSpPr>
            <p:spPr>
              <a:xfrm>
                <a:off x="753696" y="5058114"/>
                <a:ext cx="65353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  <a:tabLst>
                    <a:tab pos="630555" algn="l"/>
                  </a:tabLst>
                </a:pPr>
                <a14:m>
                  <m:oMath xmlns:m="http://schemas.openxmlformats.org/officeDocument/2006/math">
                    <m:r>
                      <a:rPr lang="es-P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E" sz="2800" dirty="0">
                    <a:ea typeface="Times New Roman" panose="02020603050405020304" pitchFamily="18" charset="0"/>
                  </a:rPr>
                  <a:t>Por el teorema del trinomio positivo:  </a:t>
                </a:r>
                <a:endParaRPr lang="es-PE" sz="1100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96" y="5058114"/>
                <a:ext cx="6535378" cy="523220"/>
              </a:xfrm>
              <a:prstGeom prst="rect">
                <a:avLst/>
              </a:prstGeom>
              <a:blipFill>
                <a:blip r:embed="rId2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1"/>
          <p:cNvSpPr/>
          <p:nvPr/>
        </p:nvSpPr>
        <p:spPr>
          <a:xfrm>
            <a:off x="21952" y="863534"/>
            <a:ext cx="10724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352425" algn="l"/>
                <a:tab pos="630238" algn="l"/>
              </a:tabLst>
            </a:pPr>
            <a:r>
              <a:rPr lang="es-ES" sz="2800" b="1" dirty="0">
                <a:ea typeface="Times New Roman" panose="02020603050405020304" pitchFamily="18" charset="0"/>
              </a:rPr>
              <a:t>    </a:t>
            </a:r>
            <a:r>
              <a:rPr lang="es-ES" sz="2800" b="1" dirty="0">
                <a:solidFill>
                  <a:srgbClr val="C00000"/>
                </a:solidFill>
                <a:ea typeface="Times New Roman" panose="02020603050405020304" pitchFamily="18" charset="0"/>
              </a:rPr>
              <a:t>4.1  Teorema (Trinomio Positivo)</a:t>
            </a:r>
            <a:endParaRPr lang="es-PE" sz="2800" dirty="0">
              <a:solidFill>
                <a:srgbClr val="C00000"/>
              </a:solidFill>
              <a:effectLst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7"/>
              <p:cNvSpPr/>
              <p:nvPr/>
            </p:nvSpPr>
            <p:spPr>
              <a:xfrm>
                <a:off x="1006317" y="1386753"/>
                <a:ext cx="1085147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0238" algn="l"/>
                  </a:tabLst>
                </a:pPr>
                <a:r>
                  <a:rPr lang="es-PE" sz="2800" b="0" dirty="0">
                    <a:ea typeface="Cambria Math" panose="02040503050406030204" pitchFamily="18" charset="0"/>
                  </a:rPr>
                  <a:t>Sea  </a:t>
                </a:r>
                <a14:m>
                  <m:oMath xmlns:m="http://schemas.openxmlformats.org/officeDocument/2006/math">
                    <m:r>
                      <a:rPr lang="es-P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s-PE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8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s-PE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PE" sz="2800" dirty="0"/>
                  <a:t>  donde  </a:t>
                </a:r>
                <a14:m>
                  <m:oMath xmlns:m="http://schemas.openxmlformats.org/officeDocument/2006/math">
                    <m:r>
                      <a:rPr lang="es-PE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P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 </m:t>
                    </m:r>
                    <m:d>
                      <m:dPr>
                        <m:begChr m:val="{"/>
                        <m:endChr m:val="}"/>
                        <m:ctrlPr>
                          <a:rPr lang="es-P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s-P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P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s-P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P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s-P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s-P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PE" sz="2800" dirty="0"/>
                  <a:t>, se cumple</a:t>
                </a:r>
              </a:p>
            </p:txBody>
          </p:sp>
        </mc:Choice>
        <mc:Fallback xmlns="">
          <p:sp>
            <p:nvSpPr>
              <p:cNvPr id="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317" y="1386753"/>
                <a:ext cx="10851479" cy="523220"/>
              </a:xfrm>
              <a:prstGeom prst="rect">
                <a:avLst/>
              </a:prstGeom>
              <a:blipFill>
                <a:blip r:embed="rId3"/>
                <a:stretch>
                  <a:fillRect l="-1124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7"/>
              <p:cNvSpPr/>
              <p:nvPr/>
            </p:nvSpPr>
            <p:spPr>
              <a:xfrm>
                <a:off x="1628776" y="2199684"/>
                <a:ext cx="7848510" cy="523220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0238" algn="l"/>
                  </a:tabLst>
                </a:pPr>
                <a14:m>
                  <m:oMath xmlns:m="http://schemas.openxmlformats.org/officeDocument/2006/math">
                    <m:r>
                      <a:rPr lang="es-P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s-P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800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s-PE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PE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PE" sz="2800" dirty="0"/>
                  <a:t> , </a:t>
                </a:r>
                <a14:m>
                  <m:oMath xmlns:m="http://schemas.openxmlformats.org/officeDocument/2006/math">
                    <m:r>
                      <a:rPr lang="es-P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P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P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P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s-P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↔ </m:t>
                    </m:r>
                    <m:d>
                      <m:dPr>
                        <m:ctrlPr>
                          <a:rPr lang="es-P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s-P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 ∧  ∆&lt;0</m:t>
                        </m:r>
                        <m:r>
                          <m:rPr>
                            <m:nor/>
                          </m:rPr>
                          <a:rPr lang="es-PE" sz="2800" dirty="0"/>
                          <m:t> </m:t>
                        </m:r>
                      </m:e>
                    </m:d>
                  </m:oMath>
                </a14:m>
                <a:r>
                  <a:rPr lang="es-PE" sz="2800" dirty="0"/>
                  <a:t> </a:t>
                </a:r>
              </a:p>
            </p:txBody>
          </p:sp>
        </mc:Choice>
        <mc:Fallback xmlns="">
          <p:sp>
            <p:nvSpPr>
              <p:cNvPr id="9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76" y="2199684"/>
                <a:ext cx="7848510" cy="523220"/>
              </a:xfrm>
              <a:prstGeom prst="rect">
                <a:avLst/>
              </a:prstGeom>
              <a:blipFill>
                <a:blip r:embed="rId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7"/>
              <p:cNvSpPr/>
              <p:nvPr/>
            </p:nvSpPr>
            <p:spPr>
              <a:xfrm>
                <a:off x="8928847" y="3473480"/>
                <a:ext cx="2795122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02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+9&gt;0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0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847" y="3473480"/>
                <a:ext cx="27951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5"/>
          <p:cNvSpPr/>
          <p:nvPr/>
        </p:nvSpPr>
        <p:spPr>
          <a:xfrm>
            <a:off x="772006" y="4573303"/>
            <a:ext cx="287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630555" algn="l"/>
              </a:tabLst>
            </a:pPr>
            <a:r>
              <a:rPr lang="es-PE" sz="2400" dirty="0">
                <a:ea typeface="Times New Roman" panose="02020603050405020304" pitchFamily="18" charset="0"/>
              </a:rPr>
              <a:t>Observemos que 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s-P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5"/>
              <p:cNvSpPr/>
              <p:nvPr/>
            </p:nvSpPr>
            <p:spPr>
              <a:xfrm>
                <a:off x="3409527" y="4573908"/>
                <a:ext cx="11174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  <a:tabLst>
                    <a:tab pos="630555" algn="l"/>
                  </a:tabLst>
                </a:pPr>
                <a14:m>
                  <m:oMath xmlns:m="http://schemas.openxmlformats.org/officeDocument/2006/math">
                    <m:r>
                      <a:rPr lang="es-PE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s-ES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 </a:t>
                </a:r>
                <a:endParaRPr lang="es-PE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527" y="4573908"/>
                <a:ext cx="111741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5"/>
              <p:cNvSpPr/>
              <p:nvPr/>
            </p:nvSpPr>
            <p:spPr>
              <a:xfrm>
                <a:off x="4660733" y="4601387"/>
                <a:ext cx="485687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  <a:tabLst>
                    <a:tab pos="63055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∆=</m:t>
                      </m:r>
                      <m:sSup>
                        <m:sSupPr>
                          <m:ctrlPr>
                            <a:rPr lang="es-P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s-P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s-P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s-P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s-P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=−20&lt;0</m:t>
                      </m:r>
                    </m:oMath>
                  </m:oMathPara>
                </a14:m>
                <a:endParaRPr lang="es-PE" sz="2400" b="1" dirty="0">
                  <a:ea typeface="Times New Roman" panose="02020603050405020304" pitchFamily="18" charset="0"/>
                </a:endParaRPr>
              </a:p>
              <a:p>
                <a:pPr marL="630555" algn="just">
                  <a:spcAft>
                    <a:spcPts val="0"/>
                  </a:spcAft>
                  <a:tabLst>
                    <a:tab pos="630555" algn="l"/>
                  </a:tabLst>
                </a:pPr>
                <a:r>
                  <a:rPr lang="es-ES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 </a:t>
                </a:r>
                <a:endParaRPr lang="es-PE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733" y="4601387"/>
                <a:ext cx="4856875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5"/>
              <p:cNvSpPr/>
              <p:nvPr/>
            </p:nvSpPr>
            <p:spPr>
              <a:xfrm>
                <a:off x="4444376" y="4560466"/>
                <a:ext cx="4204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  <a:tabLst>
                    <a:tab pos="63055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s-P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E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376" y="4560466"/>
                <a:ext cx="42049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7"/>
              <p:cNvSpPr/>
              <p:nvPr/>
            </p:nvSpPr>
            <p:spPr>
              <a:xfrm>
                <a:off x="2409740" y="5561305"/>
                <a:ext cx="467596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02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+9&gt;0, ∀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>
          <p:sp>
            <p:nvSpPr>
              <p:cNvPr id="15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740" y="5561305"/>
                <a:ext cx="46759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28"/>
              <p:cNvSpPr/>
              <p:nvPr/>
            </p:nvSpPr>
            <p:spPr>
              <a:xfrm>
                <a:off x="7851799" y="5490840"/>
                <a:ext cx="358650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  <a:tabLst>
                    <a:tab pos="630555" algn="l"/>
                  </a:tabLst>
                </a:pPr>
                <a14:m>
                  <m:oMath xmlns:m="http://schemas.openxmlformats.org/officeDocument/2006/math">
                    <m:r>
                      <a:rPr lang="es-PE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s-PE" sz="2800" b="1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28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𝑪</m:t>
                    </m:r>
                    <m:r>
                      <a:rPr lang="es-PE" sz="28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  <m:r>
                      <a:rPr lang="es-PE" sz="28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𝑺</m:t>
                    </m:r>
                    <m:r>
                      <a:rPr lang="es-PE" sz="28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.=</m:t>
                    </m:r>
                    <m:r>
                      <a:rPr lang="es-PE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s-PE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s-PE" sz="1100" b="1" dirty="0"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799" y="5490840"/>
                <a:ext cx="358650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5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 animBg="1"/>
      <p:bldP spid="10" grpId="0" animBg="1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09/05/2023</a:t>
            </a:fld>
            <a:endParaRPr lang="pt-B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21</a:t>
            </a:fld>
            <a:endParaRPr lang="pt-B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58BD37-7737-44A5-9F7C-A3BC52DC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357" y="1294916"/>
            <a:ext cx="8364991" cy="87558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12F3459-5BE6-4D23-BDD5-476B490BD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55" y="3684310"/>
            <a:ext cx="3206774" cy="4938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4281ED-6D52-44DF-B148-4A00B3B29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174" y="5129784"/>
            <a:ext cx="3737172" cy="10425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F90BD46-4C05-4377-A7F0-7F22D2808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174" y="4115454"/>
            <a:ext cx="3556660" cy="9886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43DEFAA-40E5-4DB5-AFDC-E95DF1D2C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287" y="2067077"/>
            <a:ext cx="4170025" cy="10486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F83E7C6-C755-4456-9C14-355F086A40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3477" y="3307349"/>
            <a:ext cx="4267570" cy="77425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03BF244-92F3-4B67-A529-5E831CC9EE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7262" y="2156773"/>
            <a:ext cx="3888247" cy="138617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5BA969C-76D1-40C1-896A-BC3F25C0081A}"/>
              </a:ext>
            </a:extLst>
          </p:cNvPr>
          <p:cNvSpPr txBox="1"/>
          <p:nvPr/>
        </p:nvSpPr>
        <p:spPr>
          <a:xfrm>
            <a:off x="2531472" y="217206"/>
            <a:ext cx="5029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Euphemia" panose="020B0503040102020104" pitchFamily="34" charset="0"/>
              </a:rPr>
              <a:t>Inecuaciones Racionales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3BB8941-3780-4902-AC4E-6C581C2B2FCC}"/>
              </a:ext>
            </a:extLst>
          </p:cNvPr>
          <p:cNvSpPr txBox="1"/>
          <p:nvPr/>
        </p:nvSpPr>
        <p:spPr>
          <a:xfrm>
            <a:off x="1079155" y="880070"/>
            <a:ext cx="5904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Euphemia" panose="020B0503040102020104" pitchFamily="34" charset="0"/>
              </a:rPr>
              <a:t>Forma general de las inecuaciones racionales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411739-1CBD-473C-9657-8094BC0F0470}"/>
              </a:ext>
            </a:extLst>
          </p:cNvPr>
          <p:cNvSpPr txBox="1"/>
          <p:nvPr/>
        </p:nvSpPr>
        <p:spPr>
          <a:xfrm>
            <a:off x="6350524" y="4123911"/>
            <a:ext cx="5942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7.Finalmente, obtener los números que </a:t>
            </a:r>
          </a:p>
          <a:p>
            <a:r>
              <a:rPr lang="es-ES" dirty="0"/>
              <a:t>   anulan el numerador y denominador, </a:t>
            </a:r>
          </a:p>
          <a:p>
            <a:r>
              <a:rPr lang="es-ES" dirty="0"/>
              <a:t>   ubicarlos sobre la recta real, obteniendo                                  </a:t>
            </a:r>
          </a:p>
          <a:p>
            <a:r>
              <a:rPr lang="es-ES" dirty="0"/>
              <a:t>   intervalos, y obtenemos el signo de </a:t>
            </a:r>
          </a:p>
          <a:p>
            <a:r>
              <a:rPr lang="es-ES" dirty="0"/>
              <a:t>   nuestra expresión sobre cada intervalo.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094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98A2E3-F475-E6A4-AA5A-5243E19B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09/05/2023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D8086E9-9FAD-60D7-890F-B8E3C837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22</a:t>
            </a:fld>
            <a:endParaRPr lang="pt-B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9ED953-12AF-48AB-9132-B9AEAD74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806" y="3443799"/>
            <a:ext cx="6394387" cy="90873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66F533D-E32F-4113-A520-34F14EF33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783" y="2429397"/>
            <a:ext cx="8898741" cy="90873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0577EC8-7487-4166-8369-4CB4181A85A7}"/>
              </a:ext>
            </a:extLst>
          </p:cNvPr>
          <p:cNvSpPr txBox="1"/>
          <p:nvPr/>
        </p:nvSpPr>
        <p:spPr>
          <a:xfrm>
            <a:off x="3014868" y="505963"/>
            <a:ext cx="5029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Euphemia" panose="020B0503040102020104" pitchFamily="34" charset="0"/>
              </a:rPr>
              <a:t>Inecuaciones Racionales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F30E85C-16B0-4D9D-95DC-5B1CC485E235}"/>
              </a:ext>
            </a:extLst>
          </p:cNvPr>
          <p:cNvSpPr txBox="1"/>
          <p:nvPr/>
        </p:nvSpPr>
        <p:spPr>
          <a:xfrm>
            <a:off x="1106555" y="1348677"/>
            <a:ext cx="170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Euphemia" panose="020B0503040102020104" pitchFamily="34" charset="0"/>
              </a:rPr>
              <a:t>Resolver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F4F22E5-550E-4EFB-B5B3-34B33D000AD8}"/>
                  </a:ext>
                </a:extLst>
              </p:cNvPr>
              <p:cNvSpPr txBox="1"/>
              <p:nvPr/>
            </p:nvSpPr>
            <p:spPr>
              <a:xfrm>
                <a:off x="3177207" y="1467156"/>
                <a:ext cx="5847523" cy="793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+4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s-E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F4F22E5-550E-4EFB-B5B3-34B33D000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207" y="1467156"/>
                <a:ext cx="5847523" cy="7933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>
            <a:extLst>
              <a:ext uri="{FF2B5EF4-FFF2-40B4-BE49-F238E27FC236}">
                <a16:creationId xmlns:a16="http://schemas.microsoft.com/office/drawing/2014/main" id="{79DCCB8B-CF9A-4075-AC75-67B911C17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957" y="4562295"/>
            <a:ext cx="4909173" cy="17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42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98A2E3-F475-E6A4-AA5A-5243E19B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09/05/2023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D8086E9-9FAD-60D7-890F-B8E3C837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23</a:t>
            </a:fld>
            <a:endParaRPr lang="pt-B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F2B0EB-2B04-4FE1-AE59-16BB524E69E2}"/>
              </a:ext>
            </a:extLst>
          </p:cNvPr>
          <p:cNvSpPr txBox="1"/>
          <p:nvPr/>
        </p:nvSpPr>
        <p:spPr>
          <a:xfrm>
            <a:off x="3014868" y="505963"/>
            <a:ext cx="5029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Euphemia" panose="020B0503040102020104" pitchFamily="34" charset="0"/>
              </a:rPr>
              <a:t>Inecuaciones Racionales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BD65D10-2939-428B-8839-2B22C9437E76}"/>
              </a:ext>
            </a:extLst>
          </p:cNvPr>
          <p:cNvSpPr txBox="1"/>
          <p:nvPr/>
        </p:nvSpPr>
        <p:spPr>
          <a:xfrm>
            <a:off x="1106555" y="1348677"/>
            <a:ext cx="170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Euphemia" panose="020B0503040102020104" pitchFamily="34" charset="0"/>
              </a:rPr>
              <a:t>Resolver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9CDB8D0-215A-4176-AA96-9F33AFB8FD45}"/>
                  </a:ext>
                </a:extLst>
              </p:cNvPr>
              <p:cNvSpPr txBox="1"/>
              <p:nvPr/>
            </p:nvSpPr>
            <p:spPr>
              <a:xfrm>
                <a:off x="3177207" y="1467156"/>
                <a:ext cx="5847523" cy="793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+4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s-E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9CDB8D0-215A-4176-AA96-9F33AFB8F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207" y="1467156"/>
                <a:ext cx="5847523" cy="7933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6D57F7C-AC80-4D0B-8DC3-0D620F26D10D}"/>
                  </a:ext>
                </a:extLst>
              </p:cNvPr>
              <p:cNvSpPr txBox="1"/>
              <p:nvPr/>
            </p:nvSpPr>
            <p:spPr>
              <a:xfrm>
                <a:off x="4756620" y="3821275"/>
                <a:ext cx="54996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+3)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6D57F7C-AC80-4D0B-8DC3-0D620F26D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620" y="3821275"/>
                <a:ext cx="5499653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DBEC5FE-FB9B-45B5-A9FD-7666633A34C5}"/>
                  </a:ext>
                </a:extLst>
              </p:cNvPr>
              <p:cNvSpPr txBox="1"/>
              <p:nvPr/>
            </p:nvSpPr>
            <p:spPr>
              <a:xfrm>
                <a:off x="5112741" y="2852634"/>
                <a:ext cx="4203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+4=</m:t>
                      </m:r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DBEC5FE-FB9B-45B5-A9FD-7666633A3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41" y="2852634"/>
                <a:ext cx="420353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4459B9CA-335E-4FDA-B932-C0CEBB469B7A}"/>
              </a:ext>
            </a:extLst>
          </p:cNvPr>
          <p:cNvSpPr txBox="1"/>
          <p:nvPr/>
        </p:nvSpPr>
        <p:spPr>
          <a:xfrm>
            <a:off x="821872" y="2834771"/>
            <a:ext cx="404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2. Factorizar si es posible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45AEBAF-792C-41BA-8C4A-43819F3F3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9112" y="4987409"/>
            <a:ext cx="7347167" cy="111501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5DD3A9E-CBFC-4DCF-8D49-5311D35975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56" y="3659259"/>
            <a:ext cx="4189208" cy="116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63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98A2E3-F475-E6A4-AA5A-5243E19B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09/05/2023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D8086E9-9FAD-60D7-890F-B8E3C837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24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C6B4C46-37DF-4439-80E4-B5470F663840}"/>
                  </a:ext>
                </a:extLst>
              </p:cNvPr>
              <p:cNvSpPr txBox="1"/>
              <p:nvPr/>
            </p:nvSpPr>
            <p:spPr>
              <a:xfrm>
                <a:off x="2151435" y="3542397"/>
                <a:ext cx="7694930" cy="793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s-E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0⟺</m:t>
                      </m:r>
                      <m:f>
                        <m:f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d>
                            <m:d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</m:den>
                      </m:f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C6B4C46-37DF-4439-80E4-B5470F663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435" y="3542397"/>
                <a:ext cx="7694930" cy="7933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5C99D517-3186-485A-A7D5-64F09617A05A}"/>
              </a:ext>
            </a:extLst>
          </p:cNvPr>
          <p:cNvSpPr txBox="1"/>
          <p:nvPr/>
        </p:nvSpPr>
        <p:spPr>
          <a:xfrm>
            <a:off x="3014868" y="505963"/>
            <a:ext cx="5029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Euphemia" panose="020B0503040102020104" pitchFamily="34" charset="0"/>
              </a:rPr>
              <a:t>Inecuaciones Racionales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8BB5A0E-A67C-4552-BBFA-38E78183C5D9}"/>
              </a:ext>
            </a:extLst>
          </p:cNvPr>
          <p:cNvSpPr txBox="1"/>
          <p:nvPr/>
        </p:nvSpPr>
        <p:spPr>
          <a:xfrm>
            <a:off x="1106555" y="1348677"/>
            <a:ext cx="170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Euphemia" panose="020B0503040102020104" pitchFamily="34" charset="0"/>
              </a:rPr>
              <a:t>Resolver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03B3194-986D-446C-9D92-2C92D76134F1}"/>
                  </a:ext>
                </a:extLst>
              </p:cNvPr>
              <p:cNvSpPr txBox="1"/>
              <p:nvPr/>
            </p:nvSpPr>
            <p:spPr>
              <a:xfrm>
                <a:off x="4949439" y="2533299"/>
                <a:ext cx="1832880" cy="528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E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E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s-E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;−</m:t>
                          </m:r>
                          <m:r>
                            <a:rPr lang="es-E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s-E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s-E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s-ES" b="1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03B3194-986D-446C-9D92-2C92D7613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439" y="2533299"/>
                <a:ext cx="1832880" cy="528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418A7AB-DEE1-4E27-B602-1197A266B2E3}"/>
                  </a:ext>
                </a:extLst>
              </p:cNvPr>
              <p:cNvSpPr txBox="1"/>
              <p:nvPr/>
            </p:nvSpPr>
            <p:spPr>
              <a:xfrm>
                <a:off x="3177207" y="1467156"/>
                <a:ext cx="3341083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s-E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418A7AB-DEE1-4E27-B602-1197A266B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207" y="1467156"/>
                <a:ext cx="3341083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4EE06DE-81AE-4D5B-B3C4-2F18B87F789B}"/>
                  </a:ext>
                </a:extLst>
              </p:cNvPr>
              <p:cNvSpPr txBox="1"/>
              <p:nvPr/>
            </p:nvSpPr>
            <p:spPr>
              <a:xfrm>
                <a:off x="968082" y="5278490"/>
                <a:ext cx="23667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E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s-E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∈</m:t>
                      </m:r>
                      <m:r>
                        <a:rPr lang="es-E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s-E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E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s-E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s-E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4EE06DE-81AE-4D5B-B3C4-2F18B87F7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82" y="5278490"/>
                <a:ext cx="236670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agen 20">
            <a:extLst>
              <a:ext uri="{FF2B5EF4-FFF2-40B4-BE49-F238E27FC236}">
                <a16:creationId xmlns:a16="http://schemas.microsoft.com/office/drawing/2014/main" id="{D8158053-9A64-4D6E-89C5-44936D337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39" y="4341355"/>
            <a:ext cx="4644709" cy="116796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C67E910C-5F11-41A8-936A-565E6166CC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7550" y="4653549"/>
            <a:ext cx="4457793" cy="80877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787EEEF-FAAD-4FAE-8E26-72B5DFCCFA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710" y="2415833"/>
            <a:ext cx="4186928" cy="11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29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98A2E3-F475-E6A4-AA5A-5243E19B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09/05/2023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D8086E9-9FAD-60D7-890F-B8E3C837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25</a:t>
            </a:fld>
            <a:endParaRPr lang="pt-B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695C5B-89D1-46AC-847A-3EA43B97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84" y="5040591"/>
            <a:ext cx="5894609" cy="80663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482A11E-F9F8-4385-871C-14900F7CB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069" y="2531329"/>
            <a:ext cx="3786632" cy="144289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F68F596-5BD9-48E5-B1FE-24570555BA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82" r="11320"/>
          <a:stretch/>
        </p:blipFill>
        <p:spPr>
          <a:xfrm>
            <a:off x="5405623" y="2852268"/>
            <a:ext cx="2225333" cy="1005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9B4C0AB-3EFE-4D51-9F1F-F5B70FAA7796}"/>
                  </a:ext>
                </a:extLst>
              </p:cNvPr>
              <p:cNvSpPr txBox="1"/>
              <p:nvPr/>
            </p:nvSpPr>
            <p:spPr>
              <a:xfrm>
                <a:off x="3177207" y="1467156"/>
                <a:ext cx="3341083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  <m:r>
                        <a:rPr lang="es-E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9B4C0AB-3EFE-4D51-9F1F-F5B70FAA7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207" y="1467156"/>
                <a:ext cx="3341083" cy="806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5449E080-4FEC-4C13-BE8B-FC48CC577ACC}"/>
              </a:ext>
            </a:extLst>
          </p:cNvPr>
          <p:cNvSpPr txBox="1"/>
          <p:nvPr/>
        </p:nvSpPr>
        <p:spPr>
          <a:xfrm>
            <a:off x="3014868" y="505963"/>
            <a:ext cx="5029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Euphemia" panose="020B0503040102020104" pitchFamily="34" charset="0"/>
              </a:rPr>
              <a:t>Inecuaciones Racionales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49E6495-6BB7-4CD0-A75B-D03EBD9734ED}"/>
              </a:ext>
            </a:extLst>
          </p:cNvPr>
          <p:cNvSpPr txBox="1"/>
          <p:nvPr/>
        </p:nvSpPr>
        <p:spPr>
          <a:xfrm>
            <a:off x="1106555" y="1348677"/>
            <a:ext cx="170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Euphemia" panose="020B0503040102020104" pitchFamily="34" charset="0"/>
              </a:rPr>
              <a:t>Resolver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9672986-2BDB-4599-84CA-333DE010A648}"/>
              </a:ext>
            </a:extLst>
          </p:cNvPr>
          <p:cNvSpPr txBox="1"/>
          <p:nvPr/>
        </p:nvSpPr>
        <p:spPr>
          <a:xfrm>
            <a:off x="361299" y="2702234"/>
            <a:ext cx="72737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7.Finalmente, obtener los números que </a:t>
            </a:r>
          </a:p>
          <a:p>
            <a:r>
              <a:rPr lang="es-ES" dirty="0"/>
              <a:t>   anulan el numerador y denominador, </a:t>
            </a:r>
          </a:p>
          <a:p>
            <a:r>
              <a:rPr lang="es-ES" dirty="0"/>
              <a:t>   ubicarlos sobre la recta real, obteniendo                                  </a:t>
            </a:r>
          </a:p>
          <a:p>
            <a:r>
              <a:rPr lang="es-ES" dirty="0"/>
              <a:t>   intervalos, y obtenemos el signo de </a:t>
            </a:r>
          </a:p>
          <a:p>
            <a:r>
              <a:rPr lang="es-ES" dirty="0"/>
              <a:t>   nuestra expresión sobre cada intervalo.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6054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09/05/2023</a:t>
            </a:fld>
            <a:endParaRPr lang="pt-B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26</a:t>
            </a:fld>
            <a:endParaRPr lang="pt-B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6C7356-86E2-41E6-83C9-0287E8F33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88" y="145142"/>
            <a:ext cx="8035224" cy="123149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0466B49-5F98-4EED-A906-CE553A060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275" y="1376641"/>
            <a:ext cx="7565792" cy="4999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3B73959-94BF-48E0-8BB1-22B7A8431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906" y="1876556"/>
            <a:ext cx="6220779" cy="7315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F5941E0-9179-402F-99E6-D6BAAED28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1275" y="2721803"/>
            <a:ext cx="7565792" cy="49991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3192640-58F0-411C-8DE4-3B3AFB9C1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6878" y="3499989"/>
            <a:ext cx="6249808" cy="8904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F3312A3-71EC-4D9A-91F7-BA9215D78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0333" y="4390395"/>
            <a:ext cx="9062181" cy="12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37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6247-D57B-74DC-704D-EABCCC6F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208" y="478566"/>
            <a:ext cx="6114970" cy="1535765"/>
          </a:xfrm>
        </p:spPr>
        <p:txBody>
          <a:bodyPr/>
          <a:lstStyle/>
          <a:p>
            <a:br>
              <a:rPr lang="es-ES" sz="6000" baseline="30000" dirty="0">
                <a:solidFill>
                  <a:schemeClr val="tx1"/>
                </a:solidFill>
              </a:rPr>
            </a:br>
            <a:r>
              <a:rPr lang="es-ES" sz="6000" baseline="30000" dirty="0">
                <a:solidFill>
                  <a:schemeClr val="tx1"/>
                </a:solidFill>
              </a:rPr>
              <a:t>VALOR ABSOLUTO</a:t>
            </a:r>
            <a:endParaRPr lang="pt-BR" sz="6000" baseline="30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D97674-D7A1-3539-7CFD-89273459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A87B-1696-1D40-9B6F-940BA8121D47}" type="datetime1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5BBBF0-362A-6C0B-134A-4CB15818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27</a:t>
            </a:fld>
            <a:endParaRPr lang="pt-B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159DDFE-1302-481D-905E-01C7405D0386}"/>
              </a:ext>
            </a:extLst>
          </p:cNvPr>
          <p:cNvSpPr txBox="1"/>
          <p:nvPr/>
        </p:nvSpPr>
        <p:spPr>
          <a:xfrm>
            <a:off x="1387712" y="2939428"/>
            <a:ext cx="93744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300" dirty="0">
                <a:latin typeface="Euphemia" panose="020B0503040102020104" pitchFamily="34" charset="0"/>
              </a:rPr>
              <a:t>Sea x un número real cualquiera, el valor absoluto de x, |x|, está dado por la distancia que existe de x a cero, es decir</a:t>
            </a:r>
            <a:r>
              <a:rPr lang="es-ES" sz="2300" dirty="0">
                <a:latin typeface="Century Schoolbook" panose="02040604050505020304" pitchFamily="18" charset="0"/>
              </a:rPr>
              <a:t>:</a:t>
            </a: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DE53DDE7-C925-485C-BF99-C97A51BC87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019665"/>
              </p:ext>
            </p:extLst>
          </p:nvPr>
        </p:nvGraphicFramePr>
        <p:xfrm>
          <a:off x="4294188" y="3989388"/>
          <a:ext cx="3937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3" imgW="3936960" imgH="1371600" progId="Equation.DSMT4">
                  <p:embed/>
                </p:oleObj>
              </mc:Choice>
              <mc:Fallback>
                <p:oleObj name="Equation" r:id="rId3" imgW="3936960" imgH="1371600" progId="Equation.DSMT4">
                  <p:embed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4188" y="3989388"/>
                        <a:ext cx="39370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B87C193A-E9BF-4F33-BC3D-7A5AF273EBCC}"/>
              </a:ext>
            </a:extLst>
          </p:cNvPr>
          <p:cNvSpPr txBox="1"/>
          <p:nvPr/>
        </p:nvSpPr>
        <p:spPr>
          <a:xfrm>
            <a:off x="1391755" y="2482300"/>
            <a:ext cx="6889915" cy="446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300" b="1" dirty="0">
                <a:latin typeface="Century Schoolbook" panose="02040604050505020304" pitchFamily="18" charset="0"/>
                <a:ea typeface="Cambria Math" panose="02040503050406030204" pitchFamily="18" charset="0"/>
              </a:rPr>
              <a:t>VALOR ABSOLUTO DE UN NÚMERO REAL</a:t>
            </a:r>
            <a:endParaRPr lang="es-PE" sz="2300" b="1" dirty="0">
              <a:latin typeface="Century Schoolbook" panose="020406040505050203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3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86259" y="790077"/>
            <a:ext cx="59974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300" dirty="0">
                <a:latin typeface="Century Schoolbook" panose="02040604050505020304" pitchFamily="18" charset="0"/>
              </a:rPr>
              <a:t> Es cierto o no que 		   sabiendo que: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1643600" y="215046"/>
            <a:ext cx="1635288" cy="446277"/>
            <a:chOff x="3962530" y="2076252"/>
            <a:chExt cx="1739210" cy="446277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90000" y="2076252"/>
              <a:ext cx="1695154" cy="446275"/>
            </a:xfrm>
            <a:prstGeom prst="rect">
              <a:avLst/>
            </a:prstGeom>
          </p:spPr>
        </p:pic>
        <p:sp>
          <p:nvSpPr>
            <p:cNvPr id="9" name="Rectángulo 8"/>
            <p:cNvSpPr/>
            <p:nvPr/>
          </p:nvSpPr>
          <p:spPr>
            <a:xfrm>
              <a:off x="3962530" y="2076253"/>
              <a:ext cx="1739210" cy="4462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sz="2300" b="1" dirty="0" err="1"/>
                <a:t>Ejercicio</a:t>
              </a:r>
              <a:endParaRPr lang="en-US" sz="2300" b="1" dirty="0"/>
            </a:p>
          </p:txBody>
        </p:sp>
      </p:grp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16868"/>
              </p:ext>
            </p:extLst>
          </p:nvPr>
        </p:nvGraphicFramePr>
        <p:xfrm>
          <a:off x="2943842" y="1446837"/>
          <a:ext cx="359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4" imgW="3593880" imgH="507960" progId="Equation.DSMT4">
                  <p:embed/>
                </p:oleObj>
              </mc:Choice>
              <mc:Fallback>
                <p:oleObj name="Equation" r:id="rId4" imgW="3593880" imgH="507960" progId="Equation.DSMT4">
                  <p:embed/>
                  <p:pic>
                    <p:nvPicPr>
                      <p:cNvPr id="10" name="Objeto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3842" y="1446837"/>
                        <a:ext cx="35941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947828"/>
              </p:ext>
            </p:extLst>
          </p:nvPr>
        </p:nvGraphicFramePr>
        <p:xfrm>
          <a:off x="4418438" y="901187"/>
          <a:ext cx="1270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6" imgW="1269720" imgH="279360" progId="Equation.DSMT4">
                  <p:embed/>
                </p:oleObj>
              </mc:Choice>
              <mc:Fallback>
                <p:oleObj name="Equation" r:id="rId6" imgW="1269720" imgH="279360" progId="Equation.DSMT4">
                  <p:embed/>
                  <p:pic>
                    <p:nvPicPr>
                      <p:cNvPr id="12" name="Objeto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8438" y="901187"/>
                        <a:ext cx="1270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to 28">
            <a:extLst>
              <a:ext uri="{FF2B5EF4-FFF2-40B4-BE49-F238E27FC236}">
                <a16:creationId xmlns:a16="http://schemas.microsoft.com/office/drawing/2014/main" id="{0293D0C8-F74C-4276-8A5A-276C5981B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015678"/>
              </p:ext>
            </p:extLst>
          </p:nvPr>
        </p:nvGraphicFramePr>
        <p:xfrm>
          <a:off x="948059" y="2151722"/>
          <a:ext cx="838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8" imgW="838080" imgH="583920" progId="Equation.DSMT4">
                  <p:embed/>
                </p:oleObj>
              </mc:Choice>
              <mc:Fallback>
                <p:oleObj name="Equation" r:id="rId8" imgW="838080" imgH="583920" progId="Equation.DSMT4">
                  <p:embed/>
                  <p:pic>
                    <p:nvPicPr>
                      <p:cNvPr id="11" name="Objeto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48059" y="2151722"/>
                        <a:ext cx="8382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1521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6"/>
          <p:cNvSpPr txBox="1"/>
          <p:nvPr/>
        </p:nvSpPr>
        <p:spPr>
          <a:xfrm>
            <a:off x="2105568" y="174138"/>
            <a:ext cx="6889915" cy="446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300" b="1" dirty="0">
                <a:latin typeface="Century Schoolbook" panose="02040604050505020304" pitchFamily="18" charset="0"/>
                <a:ea typeface="Cambria Math" panose="02040503050406030204" pitchFamily="18" charset="0"/>
              </a:rPr>
              <a:t>Teorema: propiedades del valor absoluto</a:t>
            </a:r>
            <a:endParaRPr lang="es-PE" sz="2300" b="1" dirty="0">
              <a:latin typeface="Century Schoolbook" panose="020406040505050203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484945" y="826270"/>
          <a:ext cx="255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" name="Equation" r:id="rId3" imgW="2552400" imgH="457200" progId="Equation.DSMT4">
                  <p:embed/>
                </p:oleObj>
              </mc:Choice>
              <mc:Fallback>
                <p:oleObj name="Equation" r:id="rId3" imgW="2552400" imgH="457200" progId="Equation.DSMT4">
                  <p:embed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945" y="826270"/>
                        <a:ext cx="2552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471488" y="2295525"/>
          <a:ext cx="391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name="Equation" r:id="rId5" imgW="3911400" imgH="457200" progId="Equation.DSMT4">
                  <p:embed/>
                </p:oleObj>
              </mc:Choice>
              <mc:Fallback>
                <p:oleObj name="Equation" r:id="rId5" imgW="3911400" imgH="457200" progId="Equation.DSMT4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488" y="2295525"/>
                        <a:ext cx="3911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484188" y="2822575"/>
          <a:ext cx="283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" name="Equation" r:id="rId7" imgW="2831760" imgH="457200" progId="Equation.DSMT4">
                  <p:embed/>
                </p:oleObj>
              </mc:Choice>
              <mc:Fallback>
                <p:oleObj name="Equation" r:id="rId7" imgW="2831760" imgH="457200" progId="Equation.DSMT4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4188" y="2822575"/>
                        <a:ext cx="28321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469900" y="3355975"/>
          <a:ext cx="3530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" name="Equation" r:id="rId9" imgW="3530520" imgH="545760" progId="Equation.DSMT4">
                  <p:embed/>
                </p:oleObj>
              </mc:Choice>
              <mc:Fallback>
                <p:oleObj name="Equation" r:id="rId9" imgW="3530520" imgH="545760" progId="Equation.DSMT4">
                  <p:embed/>
                  <p:pic>
                    <p:nvPicPr>
                      <p:cNvPr id="8" name="Objeto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9900" y="3355975"/>
                        <a:ext cx="35306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225377" y="5070454"/>
          <a:ext cx="373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" name="Equation" r:id="rId11" imgW="3733560" imgH="457200" progId="Equation.DSMT4">
                  <p:embed/>
                </p:oleObj>
              </mc:Choice>
              <mc:Fallback>
                <p:oleObj name="Equation" r:id="rId11" imgW="3733560" imgH="457200" progId="Equation.DSMT4">
                  <p:embed/>
                  <p:pic>
                    <p:nvPicPr>
                      <p:cNvPr id="9" name="Objeto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5377" y="5070454"/>
                        <a:ext cx="3733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314551"/>
              </p:ext>
            </p:extLst>
          </p:nvPr>
        </p:nvGraphicFramePr>
        <p:xfrm>
          <a:off x="5728378" y="1723206"/>
          <a:ext cx="411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" name="Equation" r:id="rId13" imgW="4114800" imgH="457200" progId="Equation.DSMT4">
                  <p:embed/>
                </p:oleObj>
              </mc:Choice>
              <mc:Fallback>
                <p:oleObj name="Equation" r:id="rId13" imgW="4114800" imgH="457200" progId="Equation.DSMT4">
                  <p:embed/>
                  <p:pic>
                    <p:nvPicPr>
                      <p:cNvPr id="10" name="Objeto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28378" y="1723206"/>
                        <a:ext cx="4114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492021" y="1296126"/>
          <a:ext cx="392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" name="Equation" r:id="rId15" imgW="3924000" imgH="457200" progId="Equation.DSMT4">
                  <p:embed/>
                </p:oleObj>
              </mc:Choice>
              <mc:Fallback>
                <p:oleObj name="Equation" r:id="rId15" imgW="3924000" imgH="457200" progId="Equation.DSMT4">
                  <p:embed/>
                  <p:pic>
                    <p:nvPicPr>
                      <p:cNvPr id="11" name="Objeto 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2021" y="1296126"/>
                        <a:ext cx="39243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69748"/>
              </p:ext>
            </p:extLst>
          </p:nvPr>
        </p:nvGraphicFramePr>
        <p:xfrm>
          <a:off x="5728378" y="1067526"/>
          <a:ext cx="350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" name="Equation" r:id="rId17" imgW="3504960" imgH="457200" progId="Equation.DSMT4">
                  <p:embed/>
                </p:oleObj>
              </mc:Choice>
              <mc:Fallback>
                <p:oleObj name="Equation" r:id="rId17" imgW="3504960" imgH="457200" progId="Equation.DSMT4">
                  <p:embed/>
                  <p:pic>
                    <p:nvPicPr>
                      <p:cNvPr id="12" name="Objeto 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28378" y="1067526"/>
                        <a:ext cx="3505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/>
        </p:nvGraphicFramePr>
        <p:xfrm>
          <a:off x="228600" y="4556125"/>
          <a:ext cx="256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" name="Equation" r:id="rId19" imgW="2565360" imgH="457200" progId="Equation.DSMT4">
                  <p:embed/>
                </p:oleObj>
              </mc:Choice>
              <mc:Fallback>
                <p:oleObj name="Equation" r:id="rId19" imgW="2565360" imgH="457200" progId="Equation.DSMT4">
                  <p:embed/>
                  <p:pic>
                    <p:nvPicPr>
                      <p:cNvPr id="13" name="Objeto 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8600" y="4556125"/>
                        <a:ext cx="2565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478939"/>
              </p:ext>
            </p:extLst>
          </p:nvPr>
        </p:nvGraphicFramePr>
        <p:xfrm>
          <a:off x="203200" y="3832225"/>
          <a:ext cx="4343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" name="Equation" r:id="rId21" imgW="4343400" imgH="545760" progId="Equation.DSMT4">
                  <p:embed/>
                </p:oleObj>
              </mc:Choice>
              <mc:Fallback>
                <p:oleObj name="Equation" r:id="rId21" imgW="4343400" imgH="545760" progId="Equation.DSMT4">
                  <p:embed/>
                  <p:pic>
                    <p:nvPicPr>
                      <p:cNvPr id="14" name="Objeto 1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3200" y="3832225"/>
                        <a:ext cx="43434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/>
          <p:cNvGraphicFramePr>
            <a:graphicFrameLocks noChangeAspect="1"/>
          </p:cNvGraphicFramePr>
          <p:nvPr/>
        </p:nvGraphicFramePr>
        <p:xfrm>
          <a:off x="498475" y="1804964"/>
          <a:ext cx="391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" name="Equation" r:id="rId23" imgW="3911400" imgH="457200" progId="Equation.DSMT4">
                  <p:embed/>
                </p:oleObj>
              </mc:Choice>
              <mc:Fallback>
                <p:oleObj name="Equation" r:id="rId23" imgW="3911400" imgH="457200" progId="Equation.DSMT4">
                  <p:embed/>
                  <p:pic>
                    <p:nvPicPr>
                      <p:cNvPr id="16" name="Objeto 1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98475" y="1804964"/>
                        <a:ext cx="3911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o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056632"/>
              </p:ext>
            </p:extLst>
          </p:nvPr>
        </p:nvGraphicFramePr>
        <p:xfrm>
          <a:off x="5655529" y="4596448"/>
          <a:ext cx="314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" name="Equation" r:id="rId25" imgW="3149280" imgH="431640" progId="Equation.DSMT4">
                  <p:embed/>
                </p:oleObj>
              </mc:Choice>
              <mc:Fallback>
                <p:oleObj name="Equation" r:id="rId25" imgW="3149280" imgH="431640" progId="Equation.DSMT4">
                  <p:embed/>
                  <p:pic>
                    <p:nvPicPr>
                      <p:cNvPr id="17" name="Objeto 1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655529" y="4596448"/>
                        <a:ext cx="3149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953350"/>
              </p:ext>
            </p:extLst>
          </p:nvPr>
        </p:nvGraphicFramePr>
        <p:xfrm>
          <a:off x="5667295" y="2272957"/>
          <a:ext cx="5613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" name="Equation" r:id="rId27" imgW="5613120" imgH="901440" progId="Equation.DSMT4">
                  <p:embed/>
                </p:oleObj>
              </mc:Choice>
              <mc:Fallback>
                <p:oleObj name="Equation" r:id="rId27" imgW="5613120" imgH="901440" progId="Equation.DSMT4">
                  <p:embed/>
                  <p:pic>
                    <p:nvPicPr>
                      <p:cNvPr id="18" name="Objeto 1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667295" y="2272957"/>
                        <a:ext cx="56134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864758"/>
              </p:ext>
            </p:extLst>
          </p:nvPr>
        </p:nvGraphicFramePr>
        <p:xfrm>
          <a:off x="5667295" y="5166337"/>
          <a:ext cx="618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" name="Equation" r:id="rId29" imgW="6184800" imgH="457200" progId="Equation.DSMT4">
                  <p:embed/>
                </p:oleObj>
              </mc:Choice>
              <mc:Fallback>
                <p:oleObj name="Equation" r:id="rId29" imgW="6184800" imgH="457200" progId="Equation.DSMT4">
                  <p:embed/>
                  <p:pic>
                    <p:nvPicPr>
                      <p:cNvPr id="19" name="Objeto 1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667295" y="5166337"/>
                        <a:ext cx="6184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371332"/>
              </p:ext>
            </p:extLst>
          </p:nvPr>
        </p:nvGraphicFramePr>
        <p:xfrm>
          <a:off x="5680929" y="3310573"/>
          <a:ext cx="213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" name="Equation" r:id="rId31" imgW="2133360" imgH="431640" progId="Equation.DSMT4">
                  <p:embed/>
                </p:oleObj>
              </mc:Choice>
              <mc:Fallback>
                <p:oleObj name="Equation" r:id="rId31" imgW="2133360" imgH="431640" progId="Equation.DSMT4">
                  <p:embed/>
                  <p:pic>
                    <p:nvPicPr>
                      <p:cNvPr id="20" name="Objeto 1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680929" y="3310573"/>
                        <a:ext cx="2133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to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866856"/>
              </p:ext>
            </p:extLst>
          </p:nvPr>
        </p:nvGraphicFramePr>
        <p:xfrm>
          <a:off x="5788851" y="3951923"/>
          <a:ext cx="447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" name="Equation" r:id="rId33" imgW="4470120" imgH="482400" progId="Equation.DSMT4">
                  <p:embed/>
                </p:oleObj>
              </mc:Choice>
              <mc:Fallback>
                <p:oleObj name="Equation" r:id="rId33" imgW="4470120" imgH="482400" progId="Equation.DSMT4">
                  <p:embed/>
                  <p:pic>
                    <p:nvPicPr>
                      <p:cNvPr id="21" name="Objeto 20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788851" y="3951923"/>
                        <a:ext cx="4470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Imagen 21">
            <a:extLst>
              <a:ext uri="{FF2B5EF4-FFF2-40B4-BE49-F238E27FC236}">
                <a16:creationId xmlns:a16="http://schemas.microsoft.com/office/drawing/2014/main" id="{42839C81-B2F4-413F-9463-90250FF65620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20034" t="22917" r="32723" b="11111"/>
          <a:stretch/>
        </p:blipFill>
        <p:spPr>
          <a:xfrm flipH="1">
            <a:off x="5220524" y="826270"/>
            <a:ext cx="45719" cy="5375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DE941BB-D138-4E98-9453-3DF914AEE854}"/>
                  </a:ext>
                </a:extLst>
              </p:cNvPr>
              <p:cNvSpPr txBox="1"/>
              <p:nvPr/>
            </p:nvSpPr>
            <p:spPr>
              <a:xfrm>
                <a:off x="2693145" y="3902075"/>
                <a:ext cx="4627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s-PE" dirty="0"/>
              </a:p>
              <a:p>
                <a:endParaRPr lang="es-ES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DE941BB-D138-4E98-9453-3DF914AEE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145" y="3902075"/>
                <a:ext cx="462755" cy="64633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57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7A6D88F-2647-5692-F769-1C2947C160D9}"/>
              </a:ext>
            </a:extLst>
          </p:cNvPr>
          <p:cNvSpPr txBox="1">
            <a:spLocks/>
          </p:cNvSpPr>
          <p:nvPr/>
        </p:nvSpPr>
        <p:spPr>
          <a:xfrm>
            <a:off x="2260615" y="330740"/>
            <a:ext cx="8229600" cy="15357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>
                <a:latin typeface="GothamRounded-Book"/>
              </a:rPr>
              <a:t>« Números reales. Ecuaciones e Inecuaciones. Valor Absoluto. Máximo entero»</a:t>
            </a:r>
            <a:br>
              <a:rPr lang="es-ES" sz="2800" b="1" dirty="0">
                <a:latin typeface="GothamRounded-Book"/>
              </a:rPr>
            </a:br>
            <a:endParaRPr lang="es-PE" sz="2800" dirty="0">
              <a:latin typeface="GothamRounded-Book"/>
            </a:endParaRP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2B59DDCA-BC41-4733-A44B-F713A8671B33}"/>
              </a:ext>
            </a:extLst>
          </p:cNvPr>
          <p:cNvSpPr txBox="1">
            <a:spLocks/>
          </p:cNvSpPr>
          <p:nvPr/>
        </p:nvSpPr>
        <p:spPr>
          <a:xfrm>
            <a:off x="1706880" y="2298566"/>
            <a:ext cx="8803303" cy="3096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2000" b="1" u="sng" dirty="0">
                <a:latin typeface="GothamRounded-Book"/>
              </a:rPr>
              <a:t>ÍNDICE:</a:t>
            </a:r>
            <a:endParaRPr lang="es-PE" sz="3600" b="1" u="sng" dirty="0">
              <a:latin typeface="GothamRounded-Book"/>
            </a:endParaRPr>
          </a:p>
          <a:p>
            <a:pPr algn="l"/>
            <a:r>
              <a:rPr lang="es-PE" sz="3200" b="1" dirty="0">
                <a:latin typeface="GothamRounded-Book"/>
              </a:rPr>
              <a:t>1. Sistema de Números Reales</a:t>
            </a:r>
          </a:p>
          <a:p>
            <a:pPr algn="l"/>
            <a:r>
              <a:rPr lang="es-PE" sz="3200" b="1" dirty="0">
                <a:latin typeface="GothamRounded-Book"/>
              </a:rPr>
              <a:t>2. Ecuaciones e Inecuaciones</a:t>
            </a:r>
          </a:p>
          <a:p>
            <a:pPr algn="l"/>
            <a:r>
              <a:rPr lang="es-PE" sz="3200" b="1" dirty="0">
                <a:latin typeface="GothamRounded-Book"/>
              </a:rPr>
              <a:t>3. Valor Absoluto</a:t>
            </a:r>
          </a:p>
          <a:p>
            <a:pPr algn="l"/>
            <a:r>
              <a:rPr lang="es-PE" sz="3200" b="1" dirty="0">
                <a:latin typeface="GothamRounded-Book"/>
              </a:rPr>
              <a:t>4. Máximo Entero</a:t>
            </a:r>
          </a:p>
          <a:p>
            <a:pPr algn="l"/>
            <a:endParaRPr lang="es-PE" sz="3600" b="1" u="sng" dirty="0">
              <a:latin typeface="GothamRounded-Book"/>
            </a:endParaRPr>
          </a:p>
          <a:p>
            <a:pPr algn="l"/>
            <a:endParaRPr lang="es-PE" b="1" dirty="0">
              <a:latin typeface="GothamRounded-Book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752A4B-0AE5-B060-B971-F0A2A4D4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1BAF-56E1-6C4C-BA37-40AC5EF550C6}" type="datetime1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C39D46-6C98-F5E8-5D49-3A78708E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144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6"/>
          <p:cNvSpPr txBox="1"/>
          <p:nvPr/>
        </p:nvSpPr>
        <p:spPr>
          <a:xfrm>
            <a:off x="2009775" y="174138"/>
            <a:ext cx="8496757" cy="8002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300" b="1" dirty="0">
                <a:latin typeface="Century Schoolbook" panose="02040604050505020304" pitchFamily="18" charset="0"/>
                <a:ea typeface="Cambria Math" panose="02040503050406030204" pitchFamily="18" charset="0"/>
              </a:rPr>
              <a:t>Teorema: Propiedades para ecuaciones e inecuaciones </a:t>
            </a:r>
          </a:p>
          <a:p>
            <a:pPr algn="ctr"/>
            <a:r>
              <a:rPr lang="es-ES" sz="2300" b="1" dirty="0">
                <a:latin typeface="Century Schoolbook" panose="02040604050505020304" pitchFamily="18" charset="0"/>
                <a:ea typeface="Cambria Math" panose="02040503050406030204" pitchFamily="18" charset="0"/>
              </a:rPr>
              <a:t>con valor absoluto</a:t>
            </a:r>
            <a:endParaRPr lang="es-PE" sz="2300" b="1" dirty="0">
              <a:latin typeface="Century Schoolbook" panose="020406040505050203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659943" y="1155700"/>
          <a:ext cx="401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" name="Equation" r:id="rId3" imgW="4012920" imgH="457200" progId="Equation.DSMT4">
                  <p:embed/>
                </p:oleObj>
              </mc:Choice>
              <mc:Fallback>
                <p:oleObj name="Equation" r:id="rId3" imgW="4012920" imgH="457200" progId="Equation.DSMT4">
                  <p:embed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9943" y="1155700"/>
                        <a:ext cx="4013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659943" y="1793875"/>
          <a:ext cx="708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" name="Equation" r:id="rId5" imgW="7086600" imgH="457200" progId="Equation.DSMT4">
                  <p:embed/>
                </p:oleObj>
              </mc:Choice>
              <mc:Fallback>
                <p:oleObj name="Equation" r:id="rId5" imgW="7086600" imgH="457200" progId="Equation.DSMT4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9943" y="1793875"/>
                        <a:ext cx="7086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666750" y="2355850"/>
          <a:ext cx="604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" name="Equation" r:id="rId7" imgW="6045120" imgH="457200" progId="Equation.DSMT4">
                  <p:embed/>
                </p:oleObj>
              </mc:Choice>
              <mc:Fallback>
                <p:oleObj name="Equation" r:id="rId7" imgW="6045120" imgH="457200" progId="Equation.DSMT4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6750" y="2355850"/>
                        <a:ext cx="6045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666750" y="2955925"/>
          <a:ext cx="302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" name="Equation" r:id="rId9" imgW="3022560" imgH="431640" progId="Equation.DSMT4">
                  <p:embed/>
                </p:oleObj>
              </mc:Choice>
              <mc:Fallback>
                <p:oleObj name="Equation" r:id="rId9" imgW="3022560" imgH="431640" progId="Equation.DSMT4">
                  <p:embed/>
                  <p:pic>
                    <p:nvPicPr>
                      <p:cNvPr id="8" name="Objeto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6750" y="2955925"/>
                        <a:ext cx="3022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1260475" y="3556000"/>
          <a:ext cx="3009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" name="Equation" r:id="rId11" imgW="3009600" imgH="457200" progId="Equation.DSMT4">
                  <p:embed/>
                </p:oleObj>
              </mc:Choice>
              <mc:Fallback>
                <p:oleObj name="Equation" r:id="rId11" imgW="3009600" imgH="457200" progId="Equation.DSMT4">
                  <p:embed/>
                  <p:pic>
                    <p:nvPicPr>
                      <p:cNvPr id="9" name="Objeto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60475" y="3556000"/>
                        <a:ext cx="3009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4908321" y="3556000"/>
          <a:ext cx="3009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3" name="Equation" r:id="rId13" imgW="3009600" imgH="457200" progId="Equation.DSMT4">
                  <p:embed/>
                </p:oleObj>
              </mc:Choice>
              <mc:Fallback>
                <p:oleObj name="Equation" r:id="rId13" imgW="3009600" imgH="457200" progId="Equation.DSMT4">
                  <p:embed/>
                  <p:pic>
                    <p:nvPicPr>
                      <p:cNvPr id="11" name="Objeto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08321" y="3556000"/>
                        <a:ext cx="3009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666750" y="4137025"/>
          <a:ext cx="201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" name="Equation" r:id="rId15" imgW="2019240" imgH="431640" progId="Equation.DSMT4">
                  <p:embed/>
                </p:oleObj>
              </mc:Choice>
              <mc:Fallback>
                <p:oleObj name="Equation" r:id="rId15" imgW="2019240" imgH="431640" progId="Equation.DSMT4">
                  <p:embed/>
                  <p:pic>
                    <p:nvPicPr>
                      <p:cNvPr id="12" name="Objeto 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6750" y="4137025"/>
                        <a:ext cx="2019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/>
        </p:nvGraphicFramePr>
        <p:xfrm>
          <a:off x="742950" y="4686300"/>
          <a:ext cx="388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5" name="Equation" r:id="rId17" imgW="3886200" imgH="457200" progId="Equation.DSMT4">
                  <p:embed/>
                </p:oleObj>
              </mc:Choice>
              <mc:Fallback>
                <p:oleObj name="Equation" r:id="rId17" imgW="3886200" imgH="457200" progId="Equation.DSMT4">
                  <p:embed/>
                  <p:pic>
                    <p:nvPicPr>
                      <p:cNvPr id="13" name="Objeto 1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42950" y="4686300"/>
                        <a:ext cx="3886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/>
          <p:cNvGraphicFramePr>
            <a:graphicFrameLocks noChangeAspect="1"/>
          </p:cNvGraphicFramePr>
          <p:nvPr/>
        </p:nvGraphicFramePr>
        <p:xfrm>
          <a:off x="5451475" y="4686300"/>
          <a:ext cx="388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6" name="Equation" r:id="rId19" imgW="3886200" imgH="457200" progId="Equation.DSMT4">
                  <p:embed/>
                </p:oleObj>
              </mc:Choice>
              <mc:Fallback>
                <p:oleObj name="Equation" r:id="rId19" imgW="3886200" imgH="457200" progId="Equation.DSMT4">
                  <p:embed/>
                  <p:pic>
                    <p:nvPicPr>
                      <p:cNvPr id="14" name="Objeto 1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51475" y="4686300"/>
                        <a:ext cx="3886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/>
          <p:cNvGraphicFramePr>
            <a:graphicFrameLocks noChangeAspect="1"/>
          </p:cNvGraphicFramePr>
          <p:nvPr/>
        </p:nvGraphicFramePr>
        <p:xfrm>
          <a:off x="666750" y="5260975"/>
          <a:ext cx="201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7" name="Equation" r:id="rId21" imgW="2019240" imgH="431640" progId="Equation.DSMT4">
                  <p:embed/>
                </p:oleObj>
              </mc:Choice>
              <mc:Fallback>
                <p:oleObj name="Equation" r:id="rId21" imgW="2019240" imgH="431640" progId="Equation.DSMT4">
                  <p:embed/>
                  <p:pic>
                    <p:nvPicPr>
                      <p:cNvPr id="15" name="Objeto 1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66750" y="5260975"/>
                        <a:ext cx="2019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/>
          <p:cNvGraphicFramePr>
            <a:graphicFrameLocks noChangeAspect="1"/>
          </p:cNvGraphicFramePr>
          <p:nvPr/>
        </p:nvGraphicFramePr>
        <p:xfrm>
          <a:off x="1463675" y="5684520"/>
          <a:ext cx="260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" name="Equation" r:id="rId23" imgW="2603160" imgH="457200" progId="Equation.DSMT4">
                  <p:embed/>
                </p:oleObj>
              </mc:Choice>
              <mc:Fallback>
                <p:oleObj name="Equation" r:id="rId23" imgW="2603160" imgH="457200" progId="Equation.DSMT4">
                  <p:embed/>
                  <p:pic>
                    <p:nvPicPr>
                      <p:cNvPr id="18" name="Objeto 1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63675" y="5684520"/>
                        <a:ext cx="2603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to 18"/>
          <p:cNvGraphicFramePr>
            <a:graphicFrameLocks noChangeAspect="1"/>
          </p:cNvGraphicFramePr>
          <p:nvPr/>
        </p:nvGraphicFramePr>
        <p:xfrm>
          <a:off x="5111750" y="5684520"/>
          <a:ext cx="260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" name="Equation" r:id="rId25" imgW="2603160" imgH="457200" progId="Equation.DSMT4">
                  <p:embed/>
                </p:oleObj>
              </mc:Choice>
              <mc:Fallback>
                <p:oleObj name="Equation" r:id="rId25" imgW="2603160" imgH="457200" progId="Equation.DSMT4">
                  <p:embed/>
                  <p:pic>
                    <p:nvPicPr>
                      <p:cNvPr id="19" name="Objeto 1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111750" y="5684520"/>
                        <a:ext cx="2603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o 19"/>
          <p:cNvGraphicFramePr>
            <a:graphicFrameLocks noChangeAspect="1"/>
          </p:cNvGraphicFramePr>
          <p:nvPr/>
        </p:nvGraphicFramePr>
        <p:xfrm>
          <a:off x="1457325" y="6265863"/>
          <a:ext cx="261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0" name="Equation" r:id="rId27" imgW="2616120" imgH="457200" progId="Equation.DSMT4">
                  <p:embed/>
                </p:oleObj>
              </mc:Choice>
              <mc:Fallback>
                <p:oleObj name="Equation" r:id="rId27" imgW="2616120" imgH="457200" progId="Equation.DSMT4">
                  <p:embed/>
                  <p:pic>
                    <p:nvPicPr>
                      <p:cNvPr id="20" name="Objeto 1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457325" y="6265863"/>
                        <a:ext cx="2616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to 20"/>
          <p:cNvGraphicFramePr>
            <a:graphicFrameLocks noChangeAspect="1"/>
          </p:cNvGraphicFramePr>
          <p:nvPr/>
        </p:nvGraphicFramePr>
        <p:xfrm>
          <a:off x="5111750" y="6265913"/>
          <a:ext cx="260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" name="Equation" r:id="rId29" imgW="2603160" imgH="457200" progId="Equation.DSMT4">
                  <p:embed/>
                </p:oleObj>
              </mc:Choice>
              <mc:Fallback>
                <p:oleObj name="Equation" r:id="rId29" imgW="2603160" imgH="457200" progId="Equation.DSMT4">
                  <p:embed/>
                  <p:pic>
                    <p:nvPicPr>
                      <p:cNvPr id="21" name="Objeto 2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111750" y="6265913"/>
                        <a:ext cx="2603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5445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8424" y="670569"/>
            <a:ext cx="77258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300" dirty="0">
                <a:latin typeface="Century Schoolbook" panose="02040604050505020304" pitchFamily="18" charset="0"/>
              </a:rPr>
              <a:t>Halle el conjunto solución de la siguiente ecuación: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1476941" y="215046"/>
            <a:ext cx="1695154" cy="446277"/>
            <a:chOff x="3990000" y="2076252"/>
            <a:chExt cx="1695154" cy="446277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90000" y="2076252"/>
              <a:ext cx="1695154" cy="446275"/>
            </a:xfrm>
            <a:prstGeom prst="rect">
              <a:avLst/>
            </a:prstGeom>
          </p:spPr>
        </p:pic>
        <p:sp>
          <p:nvSpPr>
            <p:cNvPr id="9" name="Rectángulo 8"/>
            <p:cNvSpPr/>
            <p:nvPr/>
          </p:nvSpPr>
          <p:spPr>
            <a:xfrm>
              <a:off x="4004736" y="2076253"/>
              <a:ext cx="1654799" cy="4462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300" b="1" dirty="0" err="1"/>
                <a:t>Ejercicio</a:t>
              </a:r>
              <a:endParaRPr lang="en-US" sz="2300" b="1" dirty="0"/>
            </a:p>
          </p:txBody>
        </p:sp>
      </p:grp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2888343" y="1274620"/>
          <a:ext cx="3162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4" imgW="3162240" imgH="812520" progId="Equation.DSMT4">
                  <p:embed/>
                </p:oleObj>
              </mc:Choice>
              <mc:Fallback>
                <p:oleObj name="Equation" r:id="rId4" imgW="3162240" imgH="812520" progId="Equation.DSMT4">
                  <p:embed/>
                  <p:pic>
                    <p:nvPicPr>
                      <p:cNvPr id="10" name="Objeto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88343" y="1274620"/>
                        <a:ext cx="31623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422160"/>
              </p:ext>
            </p:extLst>
          </p:nvPr>
        </p:nvGraphicFramePr>
        <p:xfrm>
          <a:off x="909337" y="2151722"/>
          <a:ext cx="838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6" imgW="838080" imgH="583920" progId="Equation.DSMT4">
                  <p:embed/>
                </p:oleObj>
              </mc:Choice>
              <mc:Fallback>
                <p:oleObj name="Equation" r:id="rId6" imgW="838080" imgH="583920" progId="Equation.DSMT4">
                  <p:embed/>
                  <p:pic>
                    <p:nvPicPr>
                      <p:cNvPr id="11" name="Objeto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9337" y="2151722"/>
                        <a:ext cx="8382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9423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565863" y="727998"/>
            <a:ext cx="780348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300" dirty="0">
                <a:latin typeface="Century Schoolbook" panose="02040604050505020304" pitchFamily="18" charset="0"/>
              </a:rPr>
              <a:t>Halle el conjunto solución de la siguiente inecuación: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631382" y="215047"/>
            <a:ext cx="1654799" cy="446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300" b="1" dirty="0" err="1"/>
              <a:t>Ejercicio</a:t>
            </a:r>
            <a:endParaRPr lang="en-US" sz="2300" b="1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4119563" y="1246823"/>
          <a:ext cx="133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3" imgW="1333440" imgH="457200" progId="Equation.DSMT4">
                  <p:embed/>
                </p:oleObj>
              </mc:Choice>
              <mc:Fallback>
                <p:oleObj name="Equation" r:id="rId3" imgW="1333440" imgH="457200" progId="Equation.DSMT4">
                  <p:embed/>
                  <p:pic>
                    <p:nvPicPr>
                      <p:cNvPr id="10" name="Objeto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9563" y="1246823"/>
                        <a:ext cx="1333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436124" y="1583849"/>
          <a:ext cx="838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5" imgW="838080" imgH="583920" progId="Equation.DSMT4">
                  <p:embed/>
                </p:oleObj>
              </mc:Choice>
              <mc:Fallback>
                <p:oleObj name="Equation" r:id="rId5" imgW="838080" imgH="583920" progId="Equation.DSMT4">
                  <p:embed/>
                  <p:pic>
                    <p:nvPicPr>
                      <p:cNvPr id="11" name="Objeto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6124" y="1583849"/>
                        <a:ext cx="8382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3794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6247-D57B-74DC-704D-EABCCC6F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972" y="491818"/>
            <a:ext cx="5499653" cy="1469504"/>
          </a:xfrm>
        </p:spPr>
        <p:txBody>
          <a:bodyPr/>
          <a:lstStyle/>
          <a:p>
            <a:br>
              <a:rPr lang="es-ES" sz="6000" baseline="30000" dirty="0">
                <a:solidFill>
                  <a:schemeClr val="tx1"/>
                </a:solidFill>
              </a:rPr>
            </a:br>
            <a:r>
              <a:rPr lang="es-ES" sz="6000" baseline="30000" dirty="0">
                <a:solidFill>
                  <a:schemeClr val="tx1"/>
                </a:solidFill>
              </a:rPr>
              <a:t>MÁXIMO ENTERO</a:t>
            </a:r>
            <a:endParaRPr lang="pt-BR" sz="6000" baseline="30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D97674-D7A1-3539-7CFD-89273459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A87B-1696-1D40-9B6F-940BA8121D47}" type="datetime1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5BBBF0-362A-6C0B-134A-4CB15818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33</a:t>
            </a:fld>
            <a:endParaRPr lang="pt-B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C024A1-8B38-4CAD-BB25-16AB741A4CAE}"/>
              </a:ext>
            </a:extLst>
          </p:cNvPr>
          <p:cNvSpPr txBox="1"/>
          <p:nvPr/>
        </p:nvSpPr>
        <p:spPr>
          <a:xfrm>
            <a:off x="846526" y="2736487"/>
            <a:ext cx="1049894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300" dirty="0">
                <a:latin typeface="Century Schoolbook" panose="02040604050505020304" pitchFamily="18" charset="0"/>
              </a:rPr>
              <a:t>Sea x un número real cualquiera. El máximo entero de x,      , está dado por el mayor de todos los números enteros que son menores o iguales a x, es decir:</a:t>
            </a: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D57F002E-4721-416B-878C-E02FD3842A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634839"/>
              </p:ext>
            </p:extLst>
          </p:nvPr>
        </p:nvGraphicFramePr>
        <p:xfrm>
          <a:off x="4119352" y="3872470"/>
          <a:ext cx="345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3" imgW="3454200" imgH="457200" progId="Equation.DSMT4">
                  <p:embed/>
                </p:oleObj>
              </mc:Choice>
              <mc:Fallback>
                <p:oleObj name="Equation" r:id="rId3" imgW="3454200" imgH="457200" progId="Equation.DSMT4">
                  <p:embed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9352" y="3872470"/>
                        <a:ext cx="3454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3B7C884E-0619-45E8-ACC3-323598CE8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702147"/>
              </p:ext>
            </p:extLst>
          </p:nvPr>
        </p:nvGraphicFramePr>
        <p:xfrm>
          <a:off x="8776908" y="2719816"/>
          <a:ext cx="469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5" imgW="469800" imgH="457200" progId="Equation.DSMT4">
                  <p:embed/>
                </p:oleObj>
              </mc:Choice>
              <mc:Fallback>
                <p:oleObj name="Equation" r:id="rId5" imgW="469800" imgH="457200" progId="Equation.DSMT4">
                  <p:embed/>
                  <p:pic>
                    <p:nvPicPr>
                      <p:cNvPr id="15" name="Objeto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76908" y="2719816"/>
                        <a:ext cx="469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C5B3F03-6E57-4192-970C-06BA2A14F5FD}"/>
                  </a:ext>
                </a:extLst>
              </p:cNvPr>
              <p:cNvSpPr txBox="1"/>
              <p:nvPr/>
            </p:nvSpPr>
            <p:spPr>
              <a:xfrm>
                <a:off x="6213947" y="3907320"/>
                <a:ext cx="203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C5B3F03-6E57-4192-970C-06BA2A14F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947" y="3907320"/>
                <a:ext cx="203581" cy="276999"/>
              </a:xfrm>
              <a:prstGeom prst="rect">
                <a:avLst/>
              </a:prstGeom>
              <a:blipFill>
                <a:blip r:embed="rId7"/>
                <a:stretch>
                  <a:fillRect l="-23529" r="-23529" b="-111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73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09/05/2023</a:t>
            </a:fld>
            <a:endParaRPr lang="pt-B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34</a:t>
            </a:fld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1482769" y="799427"/>
            <a:ext cx="9967109" cy="446276"/>
            <a:chOff x="393243" y="2460136"/>
            <a:chExt cx="9728657" cy="446276"/>
          </a:xfrm>
          <a:solidFill>
            <a:schemeClr val="accent4">
              <a:lumMod val="40000"/>
              <a:lumOff val="60000"/>
            </a:schemeClr>
          </a:solidFill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3"/>
            <a:srcRect l="20034" t="22917" r="32723" b="11111"/>
            <a:stretch/>
          </p:blipFill>
          <p:spPr>
            <a:xfrm>
              <a:off x="393243" y="2460136"/>
              <a:ext cx="9728657" cy="446276"/>
            </a:xfrm>
            <a:prstGeom prst="rect">
              <a:avLst/>
            </a:prstGeom>
            <a:grpFill/>
          </p:spPr>
        </p:pic>
        <p:sp>
          <p:nvSpPr>
            <p:cNvPr id="8" name="CuadroTexto 6"/>
            <p:cNvSpPr txBox="1"/>
            <p:nvPr/>
          </p:nvSpPr>
          <p:spPr>
            <a:xfrm>
              <a:off x="393243" y="2460136"/>
              <a:ext cx="9119057" cy="44627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s-ES" sz="2300" b="1" dirty="0">
                  <a:latin typeface="Century Schoolbook" panose="02040604050505020304" pitchFamily="18" charset="0"/>
                  <a:ea typeface="Cambria Math" panose="02040503050406030204" pitchFamily="18" charset="0"/>
                </a:rPr>
                <a:t>Teorema: Propiedades del máximo entero para ecuaciones</a:t>
              </a:r>
              <a:endParaRPr lang="es-PE" sz="2300" b="1" dirty="0">
                <a:latin typeface="Century Schoolbook" panose="02040604050505020304" pitchFamily="18" charset="0"/>
                <a:ea typeface="Cambria Math" panose="02040503050406030204" pitchFamily="18" charset="0"/>
              </a:endParaRPr>
            </a:p>
          </p:txBody>
        </p:sp>
      </p:grp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550897"/>
              </p:ext>
            </p:extLst>
          </p:nvPr>
        </p:nvGraphicFramePr>
        <p:xfrm>
          <a:off x="1425363" y="1370720"/>
          <a:ext cx="274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Equation" r:id="rId4" imgW="2743200" imgH="457200" progId="Equation.DSMT4">
                  <p:embed/>
                </p:oleObj>
              </mc:Choice>
              <mc:Fallback>
                <p:oleObj name="Equation" r:id="rId4" imgW="2743200" imgH="457200" progId="Equation.DSMT4">
                  <p:embed/>
                  <p:pic>
                    <p:nvPicPr>
                      <p:cNvPr id="28" name="Objeto 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5363" y="1370720"/>
                        <a:ext cx="2743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508328"/>
              </p:ext>
            </p:extLst>
          </p:nvPr>
        </p:nvGraphicFramePr>
        <p:xfrm>
          <a:off x="1412663" y="1962141"/>
          <a:ext cx="275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Equation" r:id="rId6" imgW="2755800" imgH="457200" progId="Equation.DSMT4">
                  <p:embed/>
                </p:oleObj>
              </mc:Choice>
              <mc:Fallback>
                <p:oleObj name="Equation" r:id="rId6" imgW="2755800" imgH="457200" progId="Equation.DSMT4">
                  <p:embed/>
                  <p:pic>
                    <p:nvPicPr>
                      <p:cNvPr id="31" name="Objeto 3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2663" y="1962141"/>
                        <a:ext cx="2755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785589"/>
              </p:ext>
            </p:extLst>
          </p:nvPr>
        </p:nvGraphicFramePr>
        <p:xfrm>
          <a:off x="1412663" y="2564675"/>
          <a:ext cx="421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8" imgW="4216320" imgH="457200" progId="Equation.DSMT4">
                  <p:embed/>
                </p:oleObj>
              </mc:Choice>
              <mc:Fallback>
                <p:oleObj name="Equation" r:id="rId8" imgW="4216320" imgH="457200" progId="Equation.DSMT4">
                  <p:embed/>
                  <p:pic>
                    <p:nvPicPr>
                      <p:cNvPr id="32" name="Objeto 3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12663" y="2564675"/>
                        <a:ext cx="4216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164298"/>
              </p:ext>
            </p:extLst>
          </p:nvPr>
        </p:nvGraphicFramePr>
        <p:xfrm>
          <a:off x="1375276" y="3147829"/>
          <a:ext cx="3365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Equation" r:id="rId10" imgW="3365280" imgH="482400" progId="Equation.DSMT4">
                  <p:embed/>
                </p:oleObj>
              </mc:Choice>
              <mc:Fallback>
                <p:oleObj name="Equation" r:id="rId10" imgW="3365280" imgH="482400" progId="Equation.DSMT4">
                  <p:embed/>
                  <p:pic>
                    <p:nvPicPr>
                      <p:cNvPr id="33" name="Objeto 3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75276" y="3147829"/>
                        <a:ext cx="33655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322091"/>
              </p:ext>
            </p:extLst>
          </p:nvPr>
        </p:nvGraphicFramePr>
        <p:xfrm>
          <a:off x="1229226" y="3814579"/>
          <a:ext cx="541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Equation" r:id="rId12" imgW="5410080" imgH="457200" progId="Equation.DSMT4">
                  <p:embed/>
                </p:oleObj>
              </mc:Choice>
              <mc:Fallback>
                <p:oleObj name="Equation" r:id="rId12" imgW="5410080" imgH="457200" progId="Equation.DSMT4">
                  <p:embed/>
                  <p:pic>
                    <p:nvPicPr>
                      <p:cNvPr id="8" name="Objeto 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29226" y="3814579"/>
                        <a:ext cx="541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2355"/>
              </p:ext>
            </p:extLst>
          </p:nvPr>
        </p:nvGraphicFramePr>
        <p:xfrm>
          <a:off x="1161666" y="4607283"/>
          <a:ext cx="768336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Equation" r:id="rId14" imgW="7010280" imgH="457200" progId="Equation.DSMT4">
                  <p:embed/>
                </p:oleObj>
              </mc:Choice>
              <mc:Fallback>
                <p:oleObj name="Equation" r:id="rId14" imgW="7010280" imgH="457200" progId="Equation.DSMT4">
                  <p:embed/>
                  <p:pic>
                    <p:nvPicPr>
                      <p:cNvPr id="34" name="Objeto 3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61666" y="4607283"/>
                        <a:ext cx="768336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3889713" y="1427290"/>
                <a:ext cx="203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13" y="1427290"/>
                <a:ext cx="203581" cy="276999"/>
              </a:xfrm>
              <a:prstGeom prst="rect">
                <a:avLst/>
              </a:prstGeom>
              <a:blipFill>
                <a:blip r:embed="rId16"/>
                <a:stretch>
                  <a:fillRect l="-24242" r="-27273" b="-1087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5352009" y="2640365"/>
                <a:ext cx="203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009" y="2640365"/>
                <a:ext cx="203581" cy="276999"/>
              </a:xfrm>
              <a:prstGeom prst="rect">
                <a:avLst/>
              </a:prstGeom>
              <a:blipFill>
                <a:blip r:embed="rId17"/>
                <a:stretch>
                  <a:fillRect l="-27273" r="-24242" b="-1087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3760726" y="3904679"/>
                <a:ext cx="203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726" y="3904679"/>
                <a:ext cx="203581" cy="276999"/>
              </a:xfrm>
              <a:prstGeom prst="rect">
                <a:avLst/>
              </a:prstGeom>
              <a:blipFill>
                <a:blip r:embed="rId18"/>
                <a:stretch>
                  <a:fillRect l="-27273" r="-24242" b="-111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/>
              <p:cNvSpPr txBox="1"/>
              <p:nvPr/>
            </p:nvSpPr>
            <p:spPr>
              <a:xfrm>
                <a:off x="4023298" y="4633620"/>
                <a:ext cx="203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0" name="Cuadro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298" y="4633620"/>
                <a:ext cx="203581" cy="276999"/>
              </a:xfrm>
              <a:prstGeom prst="rect">
                <a:avLst/>
              </a:prstGeom>
              <a:blipFill>
                <a:blip r:embed="rId19"/>
                <a:stretch>
                  <a:fillRect l="-27273" r="-24242" b="-1087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06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6"/>
          <p:cNvSpPr txBox="1"/>
          <p:nvPr/>
        </p:nvSpPr>
        <p:spPr>
          <a:xfrm>
            <a:off x="1306286" y="237636"/>
            <a:ext cx="9344297" cy="8002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300" b="1" dirty="0">
                <a:latin typeface="Century Schoolbook" panose="02040604050505020304" pitchFamily="18" charset="0"/>
                <a:ea typeface="Cambria Math" panose="02040503050406030204" pitchFamily="18" charset="0"/>
              </a:rPr>
              <a:t>Teorema: Propiedades del máximo entero para                   inecuaciones</a:t>
            </a:r>
            <a:endParaRPr lang="es-PE" sz="2300" b="1" dirty="0">
              <a:latin typeface="Century Schoolbook" panose="020406040505050203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3" name="Objeto 12"/>
          <p:cNvGraphicFramePr>
            <a:graphicFrameLocks noChangeAspect="1"/>
          </p:cNvGraphicFramePr>
          <p:nvPr/>
        </p:nvGraphicFramePr>
        <p:xfrm>
          <a:off x="526337" y="1127125"/>
          <a:ext cx="361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0" name="Equation" r:id="rId3" imgW="3619440" imgH="457200" progId="Equation.DSMT4">
                  <p:embed/>
                </p:oleObj>
              </mc:Choice>
              <mc:Fallback>
                <p:oleObj name="Equation" r:id="rId3" imgW="3619440" imgH="457200" progId="Equation.DSMT4">
                  <p:embed/>
                  <p:pic>
                    <p:nvPicPr>
                      <p:cNvPr id="13" name="Objeto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337" y="1127125"/>
                        <a:ext cx="3619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/>
          <p:cNvGraphicFramePr>
            <a:graphicFrameLocks noChangeAspect="1"/>
          </p:cNvGraphicFramePr>
          <p:nvPr/>
        </p:nvGraphicFramePr>
        <p:xfrm>
          <a:off x="424737" y="1717675"/>
          <a:ext cx="392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1" name="Equation" r:id="rId5" imgW="3924000" imgH="457200" progId="Equation.DSMT4">
                  <p:embed/>
                </p:oleObj>
              </mc:Choice>
              <mc:Fallback>
                <p:oleObj name="Equation" r:id="rId5" imgW="3924000" imgH="457200" progId="Equation.DSMT4">
                  <p:embed/>
                  <p:pic>
                    <p:nvPicPr>
                      <p:cNvPr id="14" name="Objeto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4737" y="1717675"/>
                        <a:ext cx="39243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580085"/>
              </p:ext>
            </p:extLst>
          </p:nvPr>
        </p:nvGraphicFramePr>
        <p:xfrm>
          <a:off x="464333" y="2363787"/>
          <a:ext cx="325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2" name="Equation" r:id="rId7" imgW="3251160" imgH="431640" progId="Equation.DSMT4">
                  <p:embed/>
                </p:oleObj>
              </mc:Choice>
              <mc:Fallback>
                <p:oleObj name="Equation" r:id="rId7" imgW="3251160" imgH="431640" progId="Equation.DSMT4">
                  <p:embed/>
                  <p:pic>
                    <p:nvPicPr>
                      <p:cNvPr id="15" name="Objeto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333" y="2363787"/>
                        <a:ext cx="3251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o 16"/>
          <p:cNvGraphicFramePr>
            <a:graphicFrameLocks noChangeAspect="1"/>
          </p:cNvGraphicFramePr>
          <p:nvPr/>
        </p:nvGraphicFramePr>
        <p:xfrm>
          <a:off x="272337" y="4865688"/>
          <a:ext cx="472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3" name="Equation" r:id="rId9" imgW="4724280" imgH="457200" progId="Equation.DSMT4">
                  <p:embed/>
                </p:oleObj>
              </mc:Choice>
              <mc:Fallback>
                <p:oleObj name="Equation" r:id="rId9" imgW="4724280" imgH="457200" progId="Equation.DSMT4">
                  <p:embed/>
                  <p:pic>
                    <p:nvPicPr>
                      <p:cNvPr id="17" name="Objeto 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2337" y="4865688"/>
                        <a:ext cx="4724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/>
          <p:cNvGraphicFramePr>
            <a:graphicFrameLocks noChangeAspect="1"/>
          </p:cNvGraphicFramePr>
          <p:nvPr/>
        </p:nvGraphicFramePr>
        <p:xfrm>
          <a:off x="272337" y="5674943"/>
          <a:ext cx="454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4" name="Equation" r:id="rId11" imgW="4546440" imgH="457200" progId="Equation.DSMT4">
                  <p:embed/>
                </p:oleObj>
              </mc:Choice>
              <mc:Fallback>
                <p:oleObj name="Equation" r:id="rId11" imgW="4546440" imgH="457200" progId="Equation.DSMT4">
                  <p:embed/>
                  <p:pic>
                    <p:nvPicPr>
                      <p:cNvPr id="18" name="Objeto 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2337" y="5674943"/>
                        <a:ext cx="4546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o 19"/>
          <p:cNvGraphicFramePr>
            <a:graphicFrameLocks noChangeAspect="1"/>
          </p:cNvGraphicFramePr>
          <p:nvPr/>
        </p:nvGraphicFramePr>
        <p:xfrm>
          <a:off x="748587" y="2920206"/>
          <a:ext cx="259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5" name="Equation" r:id="rId13" imgW="2590560" imgH="457200" progId="Equation.DSMT4">
                  <p:embed/>
                </p:oleObj>
              </mc:Choice>
              <mc:Fallback>
                <p:oleObj name="Equation" r:id="rId13" imgW="2590560" imgH="457200" progId="Equation.DSMT4">
                  <p:embed/>
                  <p:pic>
                    <p:nvPicPr>
                      <p:cNvPr id="20" name="Objeto 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8587" y="2920206"/>
                        <a:ext cx="2590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to 20"/>
          <p:cNvGraphicFramePr>
            <a:graphicFrameLocks noChangeAspect="1"/>
          </p:cNvGraphicFramePr>
          <p:nvPr/>
        </p:nvGraphicFramePr>
        <p:xfrm>
          <a:off x="4070121" y="2919413"/>
          <a:ext cx="3009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6" name="Equation" r:id="rId15" imgW="3009600" imgH="457200" progId="Equation.DSMT4">
                  <p:embed/>
                </p:oleObj>
              </mc:Choice>
              <mc:Fallback>
                <p:oleObj name="Equation" r:id="rId15" imgW="3009600" imgH="457200" progId="Equation.DSMT4">
                  <p:embed/>
                  <p:pic>
                    <p:nvPicPr>
                      <p:cNvPr id="21" name="Objeto 2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70121" y="2919413"/>
                        <a:ext cx="3009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to 21"/>
          <p:cNvGraphicFramePr>
            <a:graphicFrameLocks noChangeAspect="1"/>
          </p:cNvGraphicFramePr>
          <p:nvPr/>
        </p:nvGraphicFramePr>
        <p:xfrm>
          <a:off x="266700" y="3624263"/>
          <a:ext cx="326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" name="Equation" r:id="rId17" imgW="3263760" imgH="431640" progId="Equation.DSMT4">
                  <p:embed/>
                </p:oleObj>
              </mc:Choice>
              <mc:Fallback>
                <p:oleObj name="Equation" r:id="rId17" imgW="3263760" imgH="431640" progId="Equation.DSMT4">
                  <p:embed/>
                  <p:pic>
                    <p:nvPicPr>
                      <p:cNvPr id="22" name="Objeto 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6700" y="3624263"/>
                        <a:ext cx="32639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to 22"/>
          <p:cNvGraphicFramePr>
            <a:graphicFrameLocks noChangeAspect="1"/>
          </p:cNvGraphicFramePr>
          <p:nvPr/>
        </p:nvGraphicFramePr>
        <p:xfrm>
          <a:off x="748587" y="4211214"/>
          <a:ext cx="259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8" name="Equation" r:id="rId19" imgW="2590560" imgH="457200" progId="Equation.DSMT4">
                  <p:embed/>
                </p:oleObj>
              </mc:Choice>
              <mc:Fallback>
                <p:oleObj name="Equation" r:id="rId19" imgW="2590560" imgH="457200" progId="Equation.DSMT4">
                  <p:embed/>
                  <p:pic>
                    <p:nvPicPr>
                      <p:cNvPr id="23" name="Objeto 2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8587" y="4211214"/>
                        <a:ext cx="2590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to 23"/>
          <p:cNvGraphicFramePr>
            <a:graphicFrameLocks noChangeAspect="1"/>
          </p:cNvGraphicFramePr>
          <p:nvPr/>
        </p:nvGraphicFramePr>
        <p:xfrm>
          <a:off x="4082821" y="4210421"/>
          <a:ext cx="3009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9" name="Equation" r:id="rId21" imgW="3009600" imgH="457200" progId="Equation.DSMT4">
                  <p:embed/>
                </p:oleObj>
              </mc:Choice>
              <mc:Fallback>
                <p:oleObj name="Equation" r:id="rId21" imgW="3009600" imgH="457200" progId="Equation.DSMT4">
                  <p:embed/>
                  <p:pic>
                    <p:nvPicPr>
                      <p:cNvPr id="24" name="Objeto 2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82821" y="4210421"/>
                        <a:ext cx="3009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23"/>
          <a:srcRect l="20034" t="22917" r="32723" b="11111"/>
          <a:stretch/>
        </p:blipFill>
        <p:spPr>
          <a:xfrm flipH="1">
            <a:off x="7472680" y="1127124"/>
            <a:ext cx="45719" cy="5375275"/>
          </a:xfrm>
          <a:prstGeom prst="rect">
            <a:avLst/>
          </a:prstGeom>
        </p:spPr>
      </p:pic>
      <p:graphicFrame>
        <p:nvGraphicFramePr>
          <p:cNvPr id="26" name="Objeto 25"/>
          <p:cNvGraphicFramePr>
            <a:graphicFrameLocks noChangeAspect="1"/>
          </p:cNvGraphicFramePr>
          <p:nvPr/>
        </p:nvGraphicFramePr>
        <p:xfrm>
          <a:off x="7753350" y="1200150"/>
          <a:ext cx="337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0" name="Equation" r:id="rId24" imgW="3377880" imgH="431640" progId="Equation.DSMT4">
                  <p:embed/>
                </p:oleObj>
              </mc:Choice>
              <mc:Fallback>
                <p:oleObj name="Equation" r:id="rId24" imgW="3377880" imgH="431640" progId="Equation.DSMT4">
                  <p:embed/>
                  <p:pic>
                    <p:nvPicPr>
                      <p:cNvPr id="26" name="Objeto 2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753350" y="1200150"/>
                        <a:ext cx="3378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to 26"/>
          <p:cNvGraphicFramePr>
            <a:graphicFrameLocks noChangeAspect="1"/>
          </p:cNvGraphicFramePr>
          <p:nvPr/>
        </p:nvGraphicFramePr>
        <p:xfrm>
          <a:off x="8597900" y="1733550"/>
          <a:ext cx="168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1" name="Equation" r:id="rId26" imgW="1688760" imgH="457200" progId="Equation.DSMT4">
                  <p:embed/>
                </p:oleObj>
              </mc:Choice>
              <mc:Fallback>
                <p:oleObj name="Equation" r:id="rId26" imgW="1688760" imgH="457200" progId="Equation.DSMT4">
                  <p:embed/>
                  <p:pic>
                    <p:nvPicPr>
                      <p:cNvPr id="27" name="Objeto 26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597900" y="1733550"/>
                        <a:ext cx="16891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7753350" y="2298700"/>
          <a:ext cx="337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2" name="Equation" r:id="rId28" imgW="3377880" imgH="431640" progId="Equation.DSMT4">
                  <p:embed/>
                </p:oleObj>
              </mc:Choice>
              <mc:Fallback>
                <p:oleObj name="Equation" r:id="rId28" imgW="3377880" imgH="431640" progId="Equation.DSMT4">
                  <p:embed/>
                  <p:pic>
                    <p:nvPicPr>
                      <p:cNvPr id="28" name="Objeto 2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753350" y="2298700"/>
                        <a:ext cx="3378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to 28"/>
          <p:cNvGraphicFramePr>
            <a:graphicFrameLocks noChangeAspect="1"/>
          </p:cNvGraphicFramePr>
          <p:nvPr/>
        </p:nvGraphicFramePr>
        <p:xfrm>
          <a:off x="8814283" y="2819400"/>
          <a:ext cx="1574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" name="Equation" r:id="rId30" imgW="1574640" imgH="939600" progId="Equation.DSMT4">
                  <p:embed/>
                </p:oleObj>
              </mc:Choice>
              <mc:Fallback>
                <p:oleObj name="Equation" r:id="rId30" imgW="1574640" imgH="939600" progId="Equation.DSMT4">
                  <p:embed/>
                  <p:pic>
                    <p:nvPicPr>
                      <p:cNvPr id="29" name="Objeto 28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814283" y="2819400"/>
                        <a:ext cx="15748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to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884563"/>
              </p:ext>
            </p:extLst>
          </p:nvPr>
        </p:nvGraphicFramePr>
        <p:xfrm>
          <a:off x="7681738" y="3821911"/>
          <a:ext cx="346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4" name="Equation" r:id="rId32" imgW="3466800" imgH="431640" progId="Equation.DSMT4">
                  <p:embed/>
                </p:oleObj>
              </mc:Choice>
              <mc:Fallback>
                <p:oleObj name="Equation" r:id="rId32" imgW="3466800" imgH="431640" progId="Equation.DSMT4">
                  <p:embed/>
                  <p:pic>
                    <p:nvPicPr>
                      <p:cNvPr id="30" name="Objeto 29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681738" y="3821911"/>
                        <a:ext cx="3467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o 30"/>
          <p:cNvGraphicFramePr>
            <a:graphicFrameLocks noChangeAspect="1"/>
          </p:cNvGraphicFramePr>
          <p:nvPr/>
        </p:nvGraphicFramePr>
        <p:xfrm>
          <a:off x="7802388" y="4558083"/>
          <a:ext cx="363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5" name="Equation" r:id="rId34" imgW="3632040" imgH="457200" progId="Equation.DSMT4">
                  <p:embed/>
                </p:oleObj>
              </mc:Choice>
              <mc:Fallback>
                <p:oleObj name="Equation" r:id="rId34" imgW="3632040" imgH="457200" progId="Equation.DSMT4">
                  <p:embed/>
                  <p:pic>
                    <p:nvPicPr>
                      <p:cNvPr id="31" name="Objeto 30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7802388" y="4558083"/>
                        <a:ext cx="3632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to 31"/>
          <p:cNvGraphicFramePr>
            <a:graphicFrameLocks noChangeAspect="1"/>
          </p:cNvGraphicFramePr>
          <p:nvPr/>
        </p:nvGraphicFramePr>
        <p:xfrm>
          <a:off x="7802388" y="5216156"/>
          <a:ext cx="322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6" name="Equation" r:id="rId36" imgW="3225600" imgH="457200" progId="Equation.DSMT4">
                  <p:embed/>
                </p:oleObj>
              </mc:Choice>
              <mc:Fallback>
                <p:oleObj name="Equation" r:id="rId36" imgW="3225600" imgH="457200" progId="Equation.DSMT4">
                  <p:embed/>
                  <p:pic>
                    <p:nvPicPr>
                      <p:cNvPr id="32" name="Objeto 3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7802388" y="5216156"/>
                        <a:ext cx="3225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to 32"/>
          <p:cNvGraphicFramePr>
            <a:graphicFrameLocks noChangeAspect="1"/>
          </p:cNvGraphicFramePr>
          <p:nvPr/>
        </p:nvGraphicFramePr>
        <p:xfrm>
          <a:off x="7850894" y="5874229"/>
          <a:ext cx="363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7" name="Equation" r:id="rId38" imgW="3632040" imgH="457200" progId="Equation.DSMT4">
                  <p:embed/>
                </p:oleObj>
              </mc:Choice>
              <mc:Fallback>
                <p:oleObj name="Equation" r:id="rId38" imgW="3632040" imgH="457200" progId="Equation.DSMT4">
                  <p:embed/>
                  <p:pic>
                    <p:nvPicPr>
                      <p:cNvPr id="33" name="Objeto 32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850894" y="5874229"/>
                        <a:ext cx="3632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E4A9813-72BA-418B-BA40-F155A122CA81}"/>
                  </a:ext>
                </a:extLst>
              </p:cNvPr>
              <p:cNvSpPr txBox="1"/>
              <p:nvPr/>
            </p:nvSpPr>
            <p:spPr>
              <a:xfrm>
                <a:off x="3072961" y="2357220"/>
                <a:ext cx="4627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s-PE" dirty="0"/>
              </a:p>
              <a:p>
                <a:endParaRPr lang="es-ES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E4A9813-72BA-418B-BA40-F155A122C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961" y="2357220"/>
                <a:ext cx="462755" cy="646331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93D6427-1BCC-4B69-94B1-A4B70DA43AE7}"/>
                  </a:ext>
                </a:extLst>
              </p:cNvPr>
              <p:cNvSpPr txBox="1"/>
              <p:nvPr/>
            </p:nvSpPr>
            <p:spPr>
              <a:xfrm>
                <a:off x="2876632" y="3624263"/>
                <a:ext cx="4627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s-PE" dirty="0"/>
              </a:p>
              <a:p>
                <a:endParaRPr lang="es-ES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93D6427-1BCC-4B69-94B1-A4B70DA43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32" y="3624263"/>
                <a:ext cx="462755" cy="64633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4360513-EC62-4B42-B917-E7C3211CE1DA}"/>
                  </a:ext>
                </a:extLst>
              </p:cNvPr>
              <p:cNvSpPr txBox="1"/>
              <p:nvPr/>
            </p:nvSpPr>
            <p:spPr>
              <a:xfrm>
                <a:off x="10519546" y="3805445"/>
                <a:ext cx="4627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s-PE" dirty="0"/>
              </a:p>
              <a:p>
                <a:endParaRPr lang="es-ES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4360513-EC62-4B42-B917-E7C3211CE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546" y="3805445"/>
                <a:ext cx="462755" cy="64633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504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13729" y="772448"/>
            <a:ext cx="780348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300" dirty="0">
                <a:latin typeface="Century Schoolbook" panose="02040604050505020304" pitchFamily="18" charset="0"/>
              </a:rPr>
              <a:t>Halle el conjunto solución de la siguiente desigualdad:</a:t>
            </a:r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4207645" y="1218724"/>
          <a:ext cx="1968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" name="Equation" r:id="rId3" imgW="1968480" imgH="939600" progId="Equation.DSMT4">
                  <p:embed/>
                </p:oleObj>
              </mc:Choice>
              <mc:Fallback>
                <p:oleObj name="Equation" r:id="rId3" imgW="1968480" imgH="939600" progId="Equation.DSMT4">
                  <p:embed/>
                  <p:pic>
                    <p:nvPicPr>
                      <p:cNvPr id="8" name="Objeto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7645" y="1218724"/>
                        <a:ext cx="19685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691205" y="2158524"/>
          <a:ext cx="838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4" name="Equation" r:id="rId5" imgW="838080" imgH="583920" progId="Equation.DSMT4">
                  <p:embed/>
                </p:oleObj>
              </mc:Choice>
              <mc:Fallback>
                <p:oleObj name="Equation" r:id="rId5" imgW="838080" imgH="583920" progId="Equation.DSMT4">
                  <p:embed/>
                  <p:pic>
                    <p:nvPicPr>
                      <p:cNvPr id="9" name="Objeto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1205" y="2158524"/>
                        <a:ext cx="8382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702006" y="2971800"/>
          <a:ext cx="231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5" name="Equation" r:id="rId7" imgW="2311200" imgH="457200" progId="Equation.DSMT4">
                  <p:embed/>
                </p:oleObj>
              </mc:Choice>
              <mc:Fallback>
                <p:oleObj name="Equation" r:id="rId7" imgW="2311200" imgH="457200" progId="Equation.DSMT4">
                  <p:embed/>
                  <p:pic>
                    <p:nvPicPr>
                      <p:cNvPr id="10" name="Objeto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2006" y="2971800"/>
                        <a:ext cx="2311400" cy="4572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702006" y="3632200"/>
          <a:ext cx="1701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6" name="Equation" r:id="rId9" imgW="1701720" imgH="799920" progId="Equation.DSMT4">
                  <p:embed/>
                </p:oleObj>
              </mc:Choice>
              <mc:Fallback>
                <p:oleObj name="Equation" r:id="rId9" imgW="1701720" imgH="799920" progId="Equation.DSMT4">
                  <p:embed/>
                  <p:pic>
                    <p:nvPicPr>
                      <p:cNvPr id="11" name="Objeto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2006" y="3632200"/>
                        <a:ext cx="17018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702006" y="4533900"/>
          <a:ext cx="1816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7" name="Equation" r:id="rId11" imgW="1815840" imgH="457200" progId="Equation.DSMT4">
                  <p:embed/>
                </p:oleObj>
              </mc:Choice>
              <mc:Fallback>
                <p:oleObj name="Equation" r:id="rId11" imgW="1815840" imgH="457200" progId="Equation.DSMT4">
                  <p:embed/>
                  <p:pic>
                    <p:nvPicPr>
                      <p:cNvPr id="12" name="Objeto 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2006" y="4533900"/>
                        <a:ext cx="18161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/>
        </p:nvGraphicFramePr>
        <p:xfrm>
          <a:off x="701089" y="5143500"/>
          <a:ext cx="121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8" name="Equation" r:id="rId13" imgW="1218960" imgH="457200" progId="Equation.DSMT4">
                  <p:embed/>
                </p:oleObj>
              </mc:Choice>
              <mc:Fallback>
                <p:oleObj name="Equation" r:id="rId13" imgW="1218960" imgH="457200" progId="Equation.DSMT4">
                  <p:embed/>
                  <p:pic>
                    <p:nvPicPr>
                      <p:cNvPr id="13" name="Objeto 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1089" y="5143500"/>
                        <a:ext cx="1219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/>
          <p:cNvGraphicFramePr>
            <a:graphicFrameLocks noChangeAspect="1"/>
          </p:cNvGraphicFramePr>
          <p:nvPr/>
        </p:nvGraphicFramePr>
        <p:xfrm>
          <a:off x="427368" y="5808662"/>
          <a:ext cx="38766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9" name="Equation" r:id="rId15" imgW="3876491" imgH="447630" progId="Equation.DSMT4">
                  <p:embed/>
                </p:oleObj>
              </mc:Choice>
              <mc:Fallback>
                <p:oleObj name="Equation" r:id="rId15" imgW="3876491" imgH="447630" progId="Equation.DSMT4">
                  <p:embed/>
                  <p:pic>
                    <p:nvPicPr>
                      <p:cNvPr id="14" name="Objeto 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7368" y="5808662"/>
                        <a:ext cx="3876675" cy="447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17"/>
          <a:srcRect l="20034" t="22917" r="32723" b="11111"/>
          <a:stretch/>
        </p:blipFill>
        <p:spPr>
          <a:xfrm flipH="1">
            <a:off x="4661091" y="2450624"/>
            <a:ext cx="45719" cy="3778250"/>
          </a:xfrm>
          <a:prstGeom prst="rect">
            <a:avLst/>
          </a:prstGeom>
        </p:spPr>
      </p:pic>
      <p:graphicFrame>
        <p:nvGraphicFramePr>
          <p:cNvPr id="16" name="Objeto 15"/>
          <p:cNvGraphicFramePr>
            <a:graphicFrameLocks noChangeAspect="1"/>
          </p:cNvGraphicFramePr>
          <p:nvPr/>
        </p:nvGraphicFramePr>
        <p:xfrm>
          <a:off x="4976492" y="2971800"/>
          <a:ext cx="316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0" name="Equation" r:id="rId18" imgW="3162240" imgH="380880" progId="Equation.DSMT4">
                  <p:embed/>
                </p:oleObj>
              </mc:Choice>
              <mc:Fallback>
                <p:oleObj name="Equation" r:id="rId18" imgW="3162240" imgH="380880" progId="Equation.DSMT4">
                  <p:embed/>
                  <p:pic>
                    <p:nvPicPr>
                      <p:cNvPr id="16" name="Objeto 1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76492" y="2971800"/>
                        <a:ext cx="316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o 16"/>
          <p:cNvGraphicFramePr>
            <a:graphicFrameLocks noChangeAspect="1"/>
          </p:cNvGraphicFramePr>
          <p:nvPr/>
        </p:nvGraphicFramePr>
        <p:xfrm>
          <a:off x="4976492" y="3549650"/>
          <a:ext cx="2286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" name="Equation" r:id="rId20" imgW="2286000" imgH="380880" progId="Equation.DSMT4">
                  <p:embed/>
                </p:oleObj>
              </mc:Choice>
              <mc:Fallback>
                <p:oleObj name="Equation" r:id="rId20" imgW="2286000" imgH="380880" progId="Equation.DSMT4">
                  <p:embed/>
                  <p:pic>
                    <p:nvPicPr>
                      <p:cNvPr id="17" name="Objeto 1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976492" y="3549650"/>
                        <a:ext cx="2286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/>
          <p:cNvGraphicFramePr>
            <a:graphicFrameLocks noChangeAspect="1"/>
          </p:cNvGraphicFramePr>
          <p:nvPr/>
        </p:nvGraphicFramePr>
        <p:xfrm>
          <a:off x="4976492" y="4102100"/>
          <a:ext cx="3594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" name="Equation" r:id="rId22" imgW="3593880" imgH="482400" progId="Equation.DSMT4">
                  <p:embed/>
                </p:oleObj>
              </mc:Choice>
              <mc:Fallback>
                <p:oleObj name="Equation" r:id="rId22" imgW="3593880" imgH="482400" progId="Equation.DSMT4">
                  <p:embed/>
                  <p:pic>
                    <p:nvPicPr>
                      <p:cNvPr id="18" name="Objeto 1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976492" y="4102100"/>
                        <a:ext cx="35941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to 18"/>
          <p:cNvGraphicFramePr>
            <a:graphicFrameLocks noChangeAspect="1"/>
          </p:cNvGraphicFramePr>
          <p:nvPr/>
        </p:nvGraphicFramePr>
        <p:xfrm>
          <a:off x="4912495" y="4813300"/>
          <a:ext cx="3060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3" name="Equation" r:id="rId24" imgW="3060360" imgH="622080" progId="Equation.DSMT4">
                  <p:embed/>
                </p:oleObj>
              </mc:Choice>
              <mc:Fallback>
                <p:oleObj name="Equation" r:id="rId24" imgW="3060360" imgH="622080" progId="Equation.DSMT4">
                  <p:embed/>
                  <p:pic>
                    <p:nvPicPr>
                      <p:cNvPr id="19" name="Objeto 1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912495" y="4813300"/>
                        <a:ext cx="30607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ángulo 19"/>
          <p:cNvSpPr/>
          <p:nvPr/>
        </p:nvSpPr>
        <p:spPr>
          <a:xfrm>
            <a:off x="1518165" y="276010"/>
            <a:ext cx="1654799" cy="446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300" b="1" dirty="0" err="1"/>
              <a:t>Ejercicio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239396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5">
            <a:extLst>
              <a:ext uri="{FF2B5EF4-FFF2-40B4-BE49-F238E27FC236}">
                <a16:creationId xmlns:a16="http://schemas.microsoft.com/office/drawing/2014/main" id="{9659BAB2-2351-DA34-51F6-F3863F7CCC05}"/>
              </a:ext>
            </a:extLst>
          </p:cNvPr>
          <p:cNvSpPr txBox="1"/>
          <p:nvPr/>
        </p:nvSpPr>
        <p:spPr>
          <a:xfrm>
            <a:off x="1331640" y="548680"/>
            <a:ext cx="3869815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s-PE" sz="3200" b="1" dirty="0">
                <a:latin typeface="GothamRounded-Book"/>
                <a:ea typeface="Calibri" panose="020F0502020204030204" pitchFamily="34" charset="0"/>
                <a:cs typeface="GothamRounded-Book"/>
              </a:rPr>
              <a:t>CONCLUSIONES</a:t>
            </a:r>
          </a:p>
        </p:txBody>
      </p:sp>
      <p:grpSp>
        <p:nvGrpSpPr>
          <p:cNvPr id="6" name="Grupo 15">
            <a:extLst>
              <a:ext uri="{FF2B5EF4-FFF2-40B4-BE49-F238E27FC236}">
                <a16:creationId xmlns:a16="http://schemas.microsoft.com/office/drawing/2014/main" id="{275FE841-5B2B-B32B-DC41-6D48D1913661}"/>
              </a:ext>
            </a:extLst>
          </p:cNvPr>
          <p:cNvGrpSpPr/>
          <p:nvPr/>
        </p:nvGrpSpPr>
        <p:grpSpPr>
          <a:xfrm>
            <a:off x="1028548" y="3954457"/>
            <a:ext cx="703732" cy="745956"/>
            <a:chOff x="1101537" y="3155618"/>
            <a:chExt cx="757800" cy="803268"/>
          </a:xfrm>
        </p:grpSpPr>
        <p:pic>
          <p:nvPicPr>
            <p:cNvPr id="7" name="Imagen 16">
              <a:extLst>
                <a:ext uri="{FF2B5EF4-FFF2-40B4-BE49-F238E27FC236}">
                  <a16:creationId xmlns:a16="http://schemas.microsoft.com/office/drawing/2014/main" id="{604A2D8A-DD7E-F5E6-444D-92AC7E956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537" y="3155618"/>
              <a:ext cx="757800" cy="803268"/>
            </a:xfrm>
            <a:prstGeom prst="rect">
              <a:avLst/>
            </a:prstGeom>
          </p:spPr>
        </p:pic>
        <p:sp>
          <p:nvSpPr>
            <p:cNvPr id="8" name="CuadroTexto 17">
              <a:extLst>
                <a:ext uri="{FF2B5EF4-FFF2-40B4-BE49-F238E27FC236}">
                  <a16:creationId xmlns:a16="http://schemas.microsoft.com/office/drawing/2014/main" id="{B31AC16D-6B0A-1D0A-DBB6-AD8583241054}"/>
                </a:ext>
              </a:extLst>
            </p:cNvPr>
            <p:cNvSpPr txBox="1"/>
            <p:nvPr/>
          </p:nvSpPr>
          <p:spPr>
            <a:xfrm>
              <a:off x="1116710" y="3283524"/>
              <a:ext cx="727455" cy="59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30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9" name="Grupo 18">
            <a:extLst>
              <a:ext uri="{FF2B5EF4-FFF2-40B4-BE49-F238E27FC236}">
                <a16:creationId xmlns:a16="http://schemas.microsoft.com/office/drawing/2014/main" id="{A6FEB38A-62C8-BBFD-A02E-5802BF294DF1}"/>
              </a:ext>
            </a:extLst>
          </p:cNvPr>
          <p:cNvGrpSpPr/>
          <p:nvPr/>
        </p:nvGrpSpPr>
        <p:grpSpPr>
          <a:xfrm>
            <a:off x="1028548" y="2777598"/>
            <a:ext cx="703732" cy="745956"/>
            <a:chOff x="1094204" y="2395290"/>
            <a:chExt cx="757800" cy="803268"/>
          </a:xfrm>
        </p:grpSpPr>
        <p:pic>
          <p:nvPicPr>
            <p:cNvPr id="10" name="Imagen 19">
              <a:extLst>
                <a:ext uri="{FF2B5EF4-FFF2-40B4-BE49-F238E27FC236}">
                  <a16:creationId xmlns:a16="http://schemas.microsoft.com/office/drawing/2014/main" id="{793F4BEF-41D5-A939-E730-B81E4E721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204" y="2395290"/>
              <a:ext cx="757800" cy="803268"/>
            </a:xfrm>
            <a:prstGeom prst="rect">
              <a:avLst/>
            </a:prstGeom>
          </p:spPr>
        </p:pic>
        <p:sp>
          <p:nvSpPr>
            <p:cNvPr id="11" name="CuadroTexto 20">
              <a:extLst>
                <a:ext uri="{FF2B5EF4-FFF2-40B4-BE49-F238E27FC236}">
                  <a16:creationId xmlns:a16="http://schemas.microsoft.com/office/drawing/2014/main" id="{8A21CCD3-FC3E-4DA4-B020-ECCB63878F26}"/>
                </a:ext>
              </a:extLst>
            </p:cNvPr>
            <p:cNvSpPr txBox="1"/>
            <p:nvPr/>
          </p:nvSpPr>
          <p:spPr>
            <a:xfrm>
              <a:off x="1109377" y="2523196"/>
              <a:ext cx="727455" cy="59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3000" b="1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12" name="Grupo 21">
            <a:extLst>
              <a:ext uri="{FF2B5EF4-FFF2-40B4-BE49-F238E27FC236}">
                <a16:creationId xmlns:a16="http://schemas.microsoft.com/office/drawing/2014/main" id="{E4B9DE3A-2EB1-8FCF-C212-F4B51D5CE06C}"/>
              </a:ext>
            </a:extLst>
          </p:cNvPr>
          <p:cNvGrpSpPr/>
          <p:nvPr/>
        </p:nvGrpSpPr>
        <p:grpSpPr>
          <a:xfrm>
            <a:off x="1028548" y="1556792"/>
            <a:ext cx="703732" cy="745956"/>
            <a:chOff x="1101537" y="1358981"/>
            <a:chExt cx="757800" cy="803268"/>
          </a:xfrm>
        </p:grpSpPr>
        <p:pic>
          <p:nvPicPr>
            <p:cNvPr id="13" name="Imagen 22">
              <a:extLst>
                <a:ext uri="{FF2B5EF4-FFF2-40B4-BE49-F238E27FC236}">
                  <a16:creationId xmlns:a16="http://schemas.microsoft.com/office/drawing/2014/main" id="{3B94996C-06A9-29B6-46C9-C8207393F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537" y="1358981"/>
              <a:ext cx="757800" cy="803268"/>
            </a:xfrm>
            <a:prstGeom prst="rect">
              <a:avLst/>
            </a:prstGeom>
          </p:spPr>
        </p:pic>
        <p:sp>
          <p:nvSpPr>
            <p:cNvPr id="14" name="CuadroTexto 23">
              <a:extLst>
                <a:ext uri="{FF2B5EF4-FFF2-40B4-BE49-F238E27FC236}">
                  <a16:creationId xmlns:a16="http://schemas.microsoft.com/office/drawing/2014/main" id="{5CE0D3FB-E451-608F-139B-BCE1878D6CE8}"/>
                </a:ext>
              </a:extLst>
            </p:cNvPr>
            <p:cNvSpPr txBox="1"/>
            <p:nvPr/>
          </p:nvSpPr>
          <p:spPr>
            <a:xfrm>
              <a:off x="1116710" y="1486887"/>
              <a:ext cx="727455" cy="59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3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15" name="CuadroTexto 24">
            <a:extLst>
              <a:ext uri="{FF2B5EF4-FFF2-40B4-BE49-F238E27FC236}">
                <a16:creationId xmlns:a16="http://schemas.microsoft.com/office/drawing/2014/main" id="{A7C4CADD-31D3-6474-3764-F1E7A84DA3E7}"/>
              </a:ext>
            </a:extLst>
          </p:cNvPr>
          <p:cNvSpPr txBox="1"/>
          <p:nvPr/>
        </p:nvSpPr>
        <p:spPr>
          <a:xfrm>
            <a:off x="1775397" y="1590023"/>
            <a:ext cx="9484786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s-ES" sz="2000" dirty="0">
                <a:latin typeface="GothamRounded-Book"/>
                <a:ea typeface="Calibri" panose="020F0502020204030204" pitchFamily="34" charset="0"/>
                <a:cs typeface="GothamRounded-Book"/>
              </a:rPr>
              <a:t>El cálculo superior sustenta su estudio en el conjunto de los números reales, de allí que es importante conocer sus axiomas y sus propiedades</a:t>
            </a:r>
          </a:p>
        </p:txBody>
      </p:sp>
      <p:sp>
        <p:nvSpPr>
          <p:cNvPr id="16" name="CuadroTexto 25">
            <a:extLst>
              <a:ext uri="{FF2B5EF4-FFF2-40B4-BE49-F238E27FC236}">
                <a16:creationId xmlns:a16="http://schemas.microsoft.com/office/drawing/2014/main" id="{46D942F2-64E1-EF8A-7959-CB961AE03C9F}"/>
              </a:ext>
            </a:extLst>
          </p:cNvPr>
          <p:cNvSpPr txBox="1"/>
          <p:nvPr/>
        </p:nvSpPr>
        <p:spPr>
          <a:xfrm>
            <a:off x="1797170" y="2739162"/>
            <a:ext cx="9463013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lnSpc>
                <a:spcPct val="107000"/>
              </a:lnSpc>
              <a:defRPr sz="2000">
                <a:latin typeface="GothamRounded-Book"/>
                <a:ea typeface="Calibri" panose="020F0502020204030204" pitchFamily="34" charset="0"/>
                <a:cs typeface="GothamRounded-Book"/>
              </a:defRPr>
            </a:lvl1pPr>
          </a:lstStyle>
          <a:p>
            <a:r>
              <a:rPr lang="es-ES" dirty="0"/>
              <a:t>El valor absoluto de un número real es la magnitud de este, independientemente del signo que le preceda, así el valor absoluto mide distancia entre dos números reales</a:t>
            </a:r>
          </a:p>
        </p:txBody>
      </p:sp>
      <p:sp>
        <p:nvSpPr>
          <p:cNvPr id="17" name="CuadroTexto 26">
            <a:extLst>
              <a:ext uri="{FF2B5EF4-FFF2-40B4-BE49-F238E27FC236}">
                <a16:creationId xmlns:a16="http://schemas.microsoft.com/office/drawing/2014/main" id="{E1DD010E-C5AF-7E95-FAAA-6569392A4D07}"/>
              </a:ext>
            </a:extLst>
          </p:cNvPr>
          <p:cNvSpPr txBox="1"/>
          <p:nvPr/>
        </p:nvSpPr>
        <p:spPr>
          <a:xfrm>
            <a:off x="1818945" y="4067863"/>
            <a:ext cx="8883889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lnSpc>
                <a:spcPct val="107000"/>
              </a:lnSpc>
              <a:defRPr sz="2000">
                <a:latin typeface="GothamRounded-Book"/>
                <a:ea typeface="Calibri" panose="020F0502020204030204" pitchFamily="34" charset="0"/>
                <a:cs typeface="GothamRounded-Book"/>
              </a:defRPr>
            </a:lvl1pPr>
          </a:lstStyle>
          <a:p>
            <a:r>
              <a:rPr lang="es-ES" dirty="0"/>
              <a:t>Existen funciones matemáticas como la del máximo entero que se presentan seccionadas sobre los números reales.</a:t>
            </a:r>
          </a:p>
        </p:txBody>
      </p:sp>
      <p:sp>
        <p:nvSpPr>
          <p:cNvPr id="19" name="Espaço Reservado para Data 18">
            <a:extLst>
              <a:ext uri="{FF2B5EF4-FFF2-40B4-BE49-F238E27FC236}">
                <a16:creationId xmlns:a16="http://schemas.microsoft.com/office/drawing/2014/main" id="{67CE0E47-F815-2CA7-4459-53AACCC1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E2DE-B2E0-F84B-A2D9-DC49FEB33A09}" type="datetime1">
              <a:rPr lang="pt-BR" smtClean="0"/>
              <a:t>09/05/2023</a:t>
            </a:fld>
            <a:endParaRPr lang="pt-BR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CE022287-8060-4D83-EB64-179061F5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859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5">
            <a:extLst>
              <a:ext uri="{FF2B5EF4-FFF2-40B4-BE49-F238E27FC236}">
                <a16:creationId xmlns:a16="http://schemas.microsoft.com/office/drawing/2014/main" id="{75B5F78C-604C-FB19-F2C4-A0D9611BA47C}"/>
              </a:ext>
            </a:extLst>
          </p:cNvPr>
          <p:cNvSpPr txBox="1"/>
          <p:nvPr/>
        </p:nvSpPr>
        <p:spPr>
          <a:xfrm>
            <a:off x="635831" y="443015"/>
            <a:ext cx="358178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s-PE" sz="3200" b="1" dirty="0">
                <a:latin typeface="GothamRounded-Book"/>
                <a:ea typeface="Calibri" panose="020F0502020204030204" pitchFamily="34" charset="0"/>
                <a:cs typeface="GothamRounded-Book"/>
              </a:rPr>
              <a:t>BIBLIOGRAFÍA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659D0E-CB39-BDB1-D250-A21D26328E11}"/>
              </a:ext>
            </a:extLst>
          </p:cNvPr>
          <p:cNvSpPr txBox="1"/>
          <p:nvPr/>
        </p:nvSpPr>
        <p:spPr>
          <a:xfrm>
            <a:off x="457200" y="1280151"/>
            <a:ext cx="109097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Chávez C. (2005). </a:t>
            </a:r>
            <a:r>
              <a:rPr lang="es-ES" sz="2000" i="1" dirty="0"/>
              <a:t>Matemática Básica.</a:t>
            </a:r>
            <a:r>
              <a:rPr lang="es-ES" sz="2000" dirty="0"/>
              <a:t> 3ª </a:t>
            </a:r>
            <a:r>
              <a:rPr lang="es-ES" sz="2000" dirty="0" err="1"/>
              <a:t>ed</a:t>
            </a:r>
            <a:r>
              <a:rPr lang="es-ES" sz="2000" dirty="0"/>
              <a:t> .Lima: </a:t>
            </a:r>
            <a:r>
              <a:rPr lang="es-PE" sz="2000" dirty="0"/>
              <a:t>UNMSM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s-PE" sz="2000" dirty="0"/>
              <a:t>Chavez C. (2012) </a:t>
            </a:r>
            <a:r>
              <a:rPr lang="es-PE" sz="2000" i="1" dirty="0"/>
              <a:t>Notas de Algebra</a:t>
            </a:r>
            <a:r>
              <a:rPr lang="es-PE" sz="2000" dirty="0"/>
              <a:t>.1ra Ed. Perú: Moshera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Chávez C. (2005). </a:t>
            </a:r>
            <a:r>
              <a:rPr lang="es-ES" sz="2000" i="1" dirty="0"/>
              <a:t>Matemática Básica. </a:t>
            </a:r>
            <a:r>
              <a:rPr lang="es-ES" sz="2000" dirty="0"/>
              <a:t>Perú:</a:t>
            </a:r>
            <a:r>
              <a:rPr lang="es-PE" sz="2000" dirty="0"/>
              <a:t> UNMSM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 err="1"/>
              <a:t>EspinozaE</a:t>
            </a:r>
            <a:r>
              <a:rPr lang="es-ES" sz="2000" dirty="0"/>
              <a:t> (2005) </a:t>
            </a:r>
            <a:r>
              <a:rPr lang="es-ES" sz="2000" i="1" dirty="0"/>
              <a:t>Matemática Básica. 2</a:t>
            </a:r>
            <a:r>
              <a:rPr lang="es-PE" sz="2000" dirty="0"/>
              <a:t>ra Ed. Perú: Moshera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2000" dirty="0"/>
              <a:t>Grossman S.I., Flores, G &amp; </a:t>
            </a:r>
            <a:r>
              <a:rPr lang="en-US" sz="2000" dirty="0" err="1"/>
              <a:t>Damy</a:t>
            </a:r>
            <a:r>
              <a:rPr lang="en-US" sz="2000" dirty="0"/>
              <a:t>, S, </a:t>
            </a:r>
            <a:r>
              <a:rPr lang="en-US" sz="2000" i="1" dirty="0" err="1"/>
              <a:t>Álgebra</a:t>
            </a:r>
            <a:r>
              <a:rPr lang="en-US" sz="2000" i="1" dirty="0"/>
              <a:t> lineal. </a:t>
            </a:r>
            <a:r>
              <a:rPr lang="en-US" sz="2000" dirty="0"/>
              <a:t>(2008). México: McGraw-Hill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Grimaldi R. (1998) .</a:t>
            </a:r>
            <a:r>
              <a:rPr lang="es-ES" sz="2000" i="1" dirty="0"/>
              <a:t>Matemática discreta y combinatoria</a:t>
            </a:r>
            <a:r>
              <a:rPr lang="es-ES" sz="2000" dirty="0"/>
              <a:t>. Ed.3 </a:t>
            </a:r>
            <a:r>
              <a:rPr lang="es-ES" sz="2000" dirty="0" err="1"/>
              <a:t>USA:Weles</a:t>
            </a:r>
            <a:r>
              <a:rPr lang="es-ES" sz="2000" dirty="0"/>
              <a:t> Iberoamericana.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 err="1"/>
              <a:t>Hasser</a:t>
            </a:r>
            <a:r>
              <a:rPr lang="es-ES" sz="2000" dirty="0"/>
              <a:t> N., La Salle J. y Sullivan J. (2001) 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Rojo A. </a:t>
            </a:r>
            <a:r>
              <a:rPr lang="es-ES" sz="2000" i="1" dirty="0"/>
              <a:t>Algebra I</a:t>
            </a:r>
            <a:r>
              <a:rPr lang="es-ES" sz="2000" dirty="0"/>
              <a:t>. (1998). Buenos Aires:</a:t>
            </a:r>
            <a:r>
              <a:rPr lang="es-PE" sz="2000" dirty="0"/>
              <a:t> Eudeba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2000" dirty="0"/>
              <a:t>Stewart J., Redlin L. &amp; Watson S. (2012). </a:t>
            </a:r>
            <a:r>
              <a:rPr lang="es-ES" sz="2000" i="1" dirty="0"/>
              <a:t>Precálculo. Matemáticas para el cálculo</a:t>
            </a:r>
            <a:r>
              <a:rPr lang="es-ES" sz="2000" dirty="0"/>
              <a:t> (6 Ed). México. Cengage </a:t>
            </a:r>
            <a:r>
              <a:rPr lang="es-ES" sz="2000" dirty="0" err="1"/>
              <a:t>Learning</a:t>
            </a:r>
            <a:r>
              <a:rPr lang="es-ES" sz="2000" dirty="0"/>
              <a:t>.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Lehmann, C. (1994). </a:t>
            </a:r>
            <a:r>
              <a:rPr lang="es-ES" sz="2000" i="1" dirty="0"/>
              <a:t>Geometría Analítica. </a:t>
            </a:r>
            <a:r>
              <a:rPr lang="es-ES" sz="2000" dirty="0"/>
              <a:t>México: Limusa. 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 err="1"/>
              <a:t>Leithold</a:t>
            </a:r>
            <a:r>
              <a:rPr lang="es-ES" sz="2000" dirty="0"/>
              <a:t>, L. </a:t>
            </a:r>
            <a:r>
              <a:rPr lang="es-ES" sz="2000" i="1" dirty="0"/>
              <a:t>El Cálculo con Geometría Analítica. </a:t>
            </a:r>
            <a:r>
              <a:rPr lang="es-ES" sz="2000" dirty="0"/>
              <a:t>México: </a:t>
            </a:r>
            <a:r>
              <a:rPr lang="es-ES" sz="2000" dirty="0" err="1"/>
              <a:t>Harla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/>
              <a:t>Venero, A. (2012 ) </a:t>
            </a:r>
            <a:r>
              <a:rPr lang="es-ES" sz="2000" i="1" dirty="0"/>
              <a:t>Matemática Básica.</a:t>
            </a:r>
            <a:r>
              <a:rPr lang="es-ES" sz="2000" dirty="0"/>
              <a:t>  Lima: </a:t>
            </a:r>
            <a:r>
              <a:rPr lang="es-ES" sz="2000" dirty="0" err="1"/>
              <a:t>Gemar</a:t>
            </a:r>
            <a:endParaRPr lang="pt-BR" sz="2000" dirty="0"/>
          </a:p>
          <a:p>
            <a:pPr marL="285750" lvl="0" indent="-285750">
              <a:buFont typeface="Wingdings" pitchFamily="2" charset="2"/>
              <a:buChar char="Ø"/>
            </a:pPr>
            <a:r>
              <a:rPr lang="es-PE" sz="2000" dirty="0"/>
              <a:t>Venero A. (2005). Introducción al análisis matemático. </a:t>
            </a:r>
            <a:r>
              <a:rPr lang="en-US" sz="2000" dirty="0"/>
              <a:t>Perú: </a:t>
            </a:r>
            <a:r>
              <a:rPr lang="en-US" sz="2000" dirty="0" err="1"/>
              <a:t>Gemar</a:t>
            </a:r>
            <a:r>
              <a:rPr lang="en-US" sz="2000" dirty="0"/>
              <a:t>. </a:t>
            </a:r>
            <a:endParaRPr lang="pt-BR" sz="20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556029-E892-8847-4A9D-E583CE31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AD3D-890D-6641-AED4-C7891402B955}" type="datetime1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A38FFE-3287-4EDD-D7D5-72233BF6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38</a:t>
            </a:fld>
            <a:endParaRPr lang="pt-BR"/>
          </a:p>
        </p:txBody>
      </p:sp>
      <p:pic>
        <p:nvPicPr>
          <p:cNvPr id="6" name="Picture 2" descr="Imagen relacionada">
            <a:extLst>
              <a:ext uri="{FF2B5EF4-FFF2-40B4-BE49-F238E27FC236}">
                <a16:creationId xmlns:a16="http://schemas.microsoft.com/office/drawing/2014/main" id="{FCE722F4-9ECE-D79D-BDB1-294BD85E2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693" y="4275321"/>
            <a:ext cx="2046648" cy="17647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4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0">
            <a:extLst>
              <a:ext uri="{FF2B5EF4-FFF2-40B4-BE49-F238E27FC236}">
                <a16:creationId xmlns:a16="http://schemas.microsoft.com/office/drawing/2014/main" id="{CBC3446B-D3DE-F7D6-75C6-3C0493410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026" y="2286001"/>
            <a:ext cx="5093684" cy="424596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DC95164-6940-9D19-A988-9F3F7DC3C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218" y="326033"/>
            <a:ext cx="4305300" cy="1803400"/>
          </a:xfrm>
          <a:prstGeom prst="rect">
            <a:avLst/>
          </a:prstGeom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EA4043-3EAC-D5A5-9901-24B25F58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64C9-60A4-1E4F-A28C-335035BB747C}" type="datetime1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16CB71-7629-F090-625C-62354EC0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71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6247-D57B-74DC-704D-EABCCC6F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557" y="2492896"/>
            <a:ext cx="10363200" cy="1872208"/>
          </a:xfrm>
        </p:spPr>
        <p:txBody>
          <a:bodyPr/>
          <a:lstStyle/>
          <a:p>
            <a:br>
              <a:rPr lang="es-ES" sz="6000" baseline="30000" dirty="0">
                <a:solidFill>
                  <a:schemeClr val="tx1"/>
                </a:solidFill>
              </a:rPr>
            </a:br>
            <a:r>
              <a:rPr lang="es-ES" sz="6000" baseline="30000" dirty="0">
                <a:solidFill>
                  <a:schemeClr val="tx1"/>
                </a:solidFill>
              </a:rPr>
              <a:t>SISTEMA</a:t>
            </a:r>
            <a:r>
              <a:rPr lang="es-ES" sz="6000" dirty="0">
                <a:solidFill>
                  <a:schemeClr val="tx1"/>
                </a:solidFill>
              </a:rPr>
              <a:t> </a:t>
            </a:r>
            <a:r>
              <a:rPr lang="es-ES" sz="6000" baseline="30000" dirty="0">
                <a:solidFill>
                  <a:schemeClr val="tx1"/>
                </a:solidFill>
              </a:rPr>
              <a:t>DE LOS NÚMEROS REALES</a:t>
            </a:r>
            <a:br>
              <a:rPr lang="es-ES" sz="6000" dirty="0">
                <a:solidFill>
                  <a:schemeClr val="tx1"/>
                </a:solidFill>
              </a:rPr>
            </a:br>
            <a:endParaRPr lang="pt-BR" sz="6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AA76D0-808E-3C04-C9B6-F260283E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AE07-7E4E-8144-86AD-571EF913FB81}" type="datetime1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71C594-4CBF-B34B-8D42-812B813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18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20B8A1-2174-98DD-FD0A-A9538E87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3B34-56CE-134A-BE73-656B3C053E96}" type="datetime1">
              <a:rPr lang="pt-BR" smtClean="0"/>
              <a:t>09/05/2023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AEBE84-58C1-7C3B-F2D1-707E1F3F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5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7434FF3D-74A9-4622-964A-017E18FC41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2650" y="1210211"/>
                <a:ext cx="9819663" cy="3282276"/>
              </a:xfrm>
              <a:prstGeom prst="rect">
                <a:avLst/>
              </a:prstGeom>
            </p:spPr>
            <p:txBody>
              <a:bodyPr/>
              <a:lstStyle>
                <a:lvl1pPr marL="349250" indent="-349250" algn="l" defTabSz="914400" rtl="0" eaLnBrk="1" latinLnBrk="0" hangingPunct="1">
                  <a:spcBef>
                    <a:spcPts val="2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"/>
                  <a:defRPr sz="2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36550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itchFamily="18" charset="2"/>
                  <a:buChar char=""/>
                  <a:defRPr sz="22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6837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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63650" indent="-2952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itchFamily="18" charset="2"/>
                  <a:buChar char="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622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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1177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398713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6892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"/>
                  <a:defRPr lang="en-US" sz="1800" kern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lang="es-PE" b="1" dirty="0">
                    <a:solidFill>
                      <a:prstClr val="black"/>
                    </a:solidFill>
                    <a:latin typeface="Gill Sans MT"/>
                  </a:rPr>
                  <a:t>Axiomas respecto a la adición:</a:t>
                </a:r>
              </a:p>
              <a:p>
                <a:pPr marL="0" indent="0" algn="ctr"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lang="es-PE" dirty="0">
                  <a:solidFill>
                    <a:prstClr val="black"/>
                  </a:solidFill>
                  <a:latin typeface="Gill Sans MT"/>
                </a:endParaRPr>
              </a:p>
              <a:p>
                <a:pPr marL="342900" indent="-342900">
                  <a:spcBef>
                    <a:spcPts val="0"/>
                  </a:spcBef>
                  <a:buClrTx/>
                  <a:buSzTx/>
                  <a:buFontTx/>
                  <a:buAutoNum type="alphaLcParenR"/>
                  <a:defRPr/>
                </a:pPr>
                <a:r>
                  <a:rPr lang="es-PE" dirty="0">
                    <a:solidFill>
                      <a:prstClr val="black"/>
                    </a:solidFill>
                    <a:latin typeface="Gill Sans MT"/>
                  </a:rPr>
                  <a:t>Para todo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PE" dirty="0">
                    <a:solidFill>
                      <a:prstClr val="black"/>
                    </a:solidFill>
                    <a:latin typeface="Gill Sans MT"/>
                  </a:rPr>
                  <a:t>, existe un único elemento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PE" dirty="0">
                    <a:solidFill>
                      <a:prstClr val="black"/>
                    </a:solidFill>
                    <a:latin typeface="Gill Sans MT"/>
                  </a:rPr>
                  <a:t> que pertenece 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PE" dirty="0">
                    <a:solidFill>
                      <a:prstClr val="black"/>
                    </a:solidFill>
                    <a:latin typeface="Gill Sans MT"/>
                  </a:rPr>
                  <a:t>.</a:t>
                </a:r>
              </a:p>
              <a:p>
                <a:pPr marL="342900" indent="-342900">
                  <a:spcBef>
                    <a:spcPts val="0"/>
                  </a:spcBef>
                  <a:buClrTx/>
                  <a:buSzTx/>
                  <a:buFontTx/>
                  <a:buAutoNum type="alphaLcParenR"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Gill Sans M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PE" dirty="0">
                    <a:solidFill>
                      <a:prstClr val="black"/>
                    </a:solidFill>
                    <a:latin typeface="Gill Sans MT"/>
                  </a:rPr>
                  <a:t>para todo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PE" dirty="0">
                    <a:solidFill>
                      <a:prstClr val="black"/>
                    </a:solidFill>
                    <a:latin typeface="Gill Sans MT"/>
                  </a:rPr>
                  <a:t>.</a:t>
                </a:r>
              </a:p>
              <a:p>
                <a:pPr marL="342900" indent="-342900">
                  <a:spcBef>
                    <a:spcPts val="0"/>
                  </a:spcBef>
                  <a:buClrTx/>
                  <a:buSzTx/>
                  <a:buFontTx/>
                  <a:buAutoNum type="alphaLcParenR"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Gill Sans M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dirty="0">
                    <a:solidFill>
                      <a:prstClr val="black"/>
                    </a:solidFill>
                    <a:latin typeface="Gill Sans MT"/>
                  </a:rPr>
                  <a:t>, para todo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PE" dirty="0">
                    <a:solidFill>
                      <a:prstClr val="black"/>
                    </a:solidFill>
                    <a:latin typeface="Gill Sans MT"/>
                  </a:rPr>
                  <a:t>.</a:t>
                </a:r>
              </a:p>
              <a:p>
                <a:pPr marL="342900" indent="-342900">
                  <a:spcBef>
                    <a:spcPts val="0"/>
                  </a:spcBef>
                  <a:buClrTx/>
                  <a:buSzTx/>
                  <a:buFontTx/>
                  <a:buAutoNum type="alphaLcParenR"/>
                  <a:defRPr/>
                </a:pPr>
                <a:r>
                  <a:rPr lang="es-PE" dirty="0">
                    <a:solidFill>
                      <a:prstClr val="black"/>
                    </a:solidFill>
                    <a:latin typeface="Gill Sans MT"/>
                  </a:rPr>
                  <a:t>Existe un elemento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0∈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PE" dirty="0">
                    <a:solidFill>
                      <a:prstClr val="black"/>
                    </a:solidFill>
                    <a:latin typeface="Gill Sans MT"/>
                  </a:rPr>
                  <a:t> tal que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PE" dirty="0">
                    <a:solidFill>
                      <a:prstClr val="black"/>
                    </a:solidFill>
                    <a:latin typeface="Gill Sans MT"/>
                  </a:rPr>
                  <a:t> para todo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E" dirty="0">
                  <a:solidFill>
                    <a:prstClr val="black"/>
                  </a:solidFill>
                  <a:latin typeface="Gill Sans MT"/>
                </a:endParaRPr>
              </a:p>
              <a:p>
                <a:pPr marL="342900" indent="-342900">
                  <a:spcBef>
                    <a:spcPts val="0"/>
                  </a:spcBef>
                  <a:buClrTx/>
                  <a:buSzTx/>
                  <a:buFontTx/>
                  <a:buAutoNum type="alphaLcParenR"/>
                  <a:defRPr/>
                </a:pPr>
                <a:r>
                  <a:rPr lang="es-PE" dirty="0">
                    <a:solidFill>
                      <a:prstClr val="black"/>
                    </a:solidFill>
                    <a:latin typeface="Gill Sans MT"/>
                  </a:rPr>
                  <a:t>Para todo elemento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dirty="0">
                    <a:solidFill>
                      <a:prstClr val="black"/>
                    </a:solidFill>
                    <a:latin typeface="Gill Sans MT"/>
                  </a:rPr>
                  <a:t>existe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PE" dirty="0">
                    <a:solidFill>
                      <a:prstClr val="black"/>
                    </a:solidFill>
                    <a:latin typeface="Gill Sans MT"/>
                  </a:rPr>
                  <a:t> tal que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s-PE" dirty="0">
                    <a:solidFill>
                      <a:prstClr val="black"/>
                    </a:solidFill>
                    <a:latin typeface="Gill Sans MT"/>
                  </a:rPr>
                  <a:t> Dicho elemento se denota por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PE" dirty="0">
                  <a:solidFill>
                    <a:prstClr val="black"/>
                  </a:solidFill>
                  <a:latin typeface="Gill Sans MT"/>
                </a:endParaRPr>
              </a:p>
              <a:p>
                <a:endParaRPr lang="es-PE" dirty="0"/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7434FF3D-74A9-4622-964A-017E18FC4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650" y="1210211"/>
                <a:ext cx="9819663" cy="3282276"/>
              </a:xfrm>
              <a:prstGeom prst="rect">
                <a:avLst/>
              </a:prstGeom>
              <a:blipFill>
                <a:blip r:embed="rId2"/>
                <a:stretch>
                  <a:fillRect l="-869" t="-148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69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20B8A1-2174-98DD-FD0A-A9538E87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3B34-56CE-134A-BE73-656B3C053E96}" type="datetime1">
              <a:rPr lang="pt-BR" smtClean="0"/>
              <a:t>09/05/2023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AEBE84-58C1-7C3B-F2D1-707E1F3F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6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B33DC03-DBBB-44D7-BFF4-F0C59D19E829}"/>
                  </a:ext>
                </a:extLst>
              </p:cNvPr>
              <p:cNvSpPr txBox="1"/>
              <p:nvPr/>
            </p:nvSpPr>
            <p:spPr>
              <a:xfrm>
                <a:off x="958330" y="1016533"/>
                <a:ext cx="10756592" cy="3570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Axiomas respecto a la multiplicación: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arenR"/>
                  <a:tabLst/>
                  <a:defRPr/>
                </a:pPr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Para todo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ℝ</m:t>
                    </m:r>
                  </m:oMath>
                </a14:m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, existe un único elemento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 que pertenece a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ℝ</m:t>
                    </m:r>
                  </m:oMath>
                </a14:m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arenR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</m:oMath>
                </a14:m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para todo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ℝ</m:t>
                    </m:r>
                  </m:oMath>
                </a14:m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arenR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.(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, para todo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ℝ</m:t>
                    </m:r>
                  </m:oMath>
                </a14:m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arenR"/>
                  <a:tabLst/>
                  <a:defRPr/>
                </a:pPr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Existe un elemento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ℝ</m:t>
                    </m:r>
                  </m:oMath>
                </a14:m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 tal que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.1=1.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 para todo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ℝ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endParaRPr kumimoji="0" lang="es-P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arenR"/>
                  <a:tabLst/>
                  <a:defRPr/>
                </a:pPr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Para todo elemento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ℝ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distinto de cero, existe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ℝ</m:t>
                    </m:r>
                  </m:oMath>
                </a14:m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 tal que </a:t>
                </a: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=1.</m:t>
                    </m:r>
                  </m:oMath>
                </a14:m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 </a:t>
                </a:r>
              </a:p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r>
                  <a:rPr kumimoji="0" lang="es-P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 Dicho elemento se denota por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0" lang="es-E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E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0" lang="es-E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0" lang="es-E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s-PE" sz="2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B33DC03-DBBB-44D7-BFF4-F0C59D19E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30" y="1016533"/>
                <a:ext cx="10756592" cy="3570529"/>
              </a:xfrm>
              <a:prstGeom prst="rect">
                <a:avLst/>
              </a:prstGeom>
              <a:blipFill>
                <a:blip r:embed="rId2"/>
                <a:stretch>
                  <a:fillRect l="-793" t="-1368" b="-8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18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09/05/2023</a:t>
            </a:fld>
            <a:endParaRPr lang="pt-B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7</a:t>
            </a:fld>
            <a:endParaRPr lang="pt-B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FA13CC-3ED8-4772-8825-39B2E4F54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480" y="1131994"/>
            <a:ext cx="6702916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09/05/2023</a:t>
            </a:fld>
            <a:endParaRPr lang="pt-B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8</a:t>
            </a:fld>
            <a:endParaRPr lang="pt-B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E55AA6-EFFB-477A-BA2E-875432DBC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70" y="599537"/>
            <a:ext cx="10455259" cy="32667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2E247AF-95E4-435D-9525-B7191E751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49" y="4018816"/>
            <a:ext cx="10195262" cy="193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9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09/05/2023</a:t>
            </a:fld>
            <a:endParaRPr lang="pt-B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9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9E93CA0-DF16-4774-9707-379A0852B552}"/>
                  </a:ext>
                </a:extLst>
              </p:cNvPr>
              <p:cNvSpPr txBox="1"/>
              <p:nvPr/>
            </p:nvSpPr>
            <p:spPr>
              <a:xfrm>
                <a:off x="1167451" y="763356"/>
                <a:ext cx="8297059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Ejercicio 2: Si a&gt;0, b&gt;0, </a:t>
                </a:r>
                <a:r>
                  <a:rPr lang="es-ES" dirty="0" err="1"/>
                  <a:t>a≠b</a:t>
                </a:r>
                <a:r>
                  <a:rPr lang="es-ES" dirty="0"/>
                  <a:t> entonces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&lt; </m:t>
                    </m:r>
                    <m:rad>
                      <m:radPr>
                        <m:deg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rad>
                  </m:oMath>
                </a14:m>
                <a:r>
                  <a:rPr lang="es-ES" dirty="0"/>
                  <a:t>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dirty="0"/>
                  <a:t> &lt;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9E93CA0-DF16-4774-9707-379A0852B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51" y="763356"/>
                <a:ext cx="8297059" cy="656013"/>
              </a:xfrm>
              <a:prstGeom prst="rect">
                <a:avLst/>
              </a:prstGeom>
              <a:blipFill>
                <a:blip r:embed="rId2"/>
                <a:stretch>
                  <a:fillRect l="-6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803958B-50BC-48E4-AECA-0ACCEC262F1B}"/>
                  </a:ext>
                </a:extLst>
              </p:cNvPr>
              <p:cNvSpPr txBox="1"/>
              <p:nvPr/>
            </p:nvSpPr>
            <p:spPr>
              <a:xfrm>
                <a:off x="4017964" y="4700328"/>
                <a:ext cx="2905924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&lt; </m:t>
                    </m:r>
                    <m:rad>
                      <m:radPr>
                        <m:degHide m:val="on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rad>
                  </m:oMath>
                </a14:m>
                <a:r>
                  <a:rPr lang="es-ES" dirty="0"/>
                  <a:t>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dirty="0"/>
                  <a:t> &lt;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803958B-50BC-48E4-AECA-0ACCEC262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964" y="4700328"/>
                <a:ext cx="2905924" cy="656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5D4012BA-CF85-47CA-B8FF-72CDD99ED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451" y="1438439"/>
            <a:ext cx="8004539" cy="32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65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se_unac1">
  <a:themeElements>
    <a:clrScheme name="Brisa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a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isa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Jose_unac1" id="{59B79E81-3D33-B64C-B9B0-2485E2D2CC8F}" vid="{AA3F0D85-5A37-9249-B738-E615865643D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Jose_unac1</Template>
  <TotalTime>1038</TotalTime>
  <Words>1359</Words>
  <Application>Microsoft Office PowerPoint</Application>
  <PresentationFormat>Panorámica</PresentationFormat>
  <Paragraphs>282</Paragraphs>
  <Slides>39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52" baseType="lpstr">
      <vt:lpstr>Arial</vt:lpstr>
      <vt:lpstr>Calibri</vt:lpstr>
      <vt:lpstr>Cambria Math</vt:lpstr>
      <vt:lpstr>Century Schoolbook</vt:lpstr>
      <vt:lpstr>Euphemia</vt:lpstr>
      <vt:lpstr>Gill Sans MT</vt:lpstr>
      <vt:lpstr>GothamRounded-Book</vt:lpstr>
      <vt:lpstr>News Gothic MT</vt:lpstr>
      <vt:lpstr>Times New Roman</vt:lpstr>
      <vt:lpstr>Wingdings</vt:lpstr>
      <vt:lpstr>Wingdings 2</vt:lpstr>
      <vt:lpstr>Jose_unac1</vt:lpstr>
      <vt:lpstr>Equation</vt:lpstr>
      <vt:lpstr>Presentación de PowerPoint</vt:lpstr>
      <vt:lpstr>Presentación de PowerPoint</vt:lpstr>
      <vt:lpstr>Presentación de PowerPoint</vt:lpstr>
      <vt:lpstr> SISTEMA DE LOS NÚMEROS REALES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ECUACIONES E INECUACIONES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VALOR ABSOLUTO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MÁXIMO ENTERO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Eduardo Huerto Caqui</cp:lastModifiedBy>
  <cp:revision>54</cp:revision>
  <dcterms:created xsi:type="dcterms:W3CDTF">2022-05-06T18:33:14Z</dcterms:created>
  <dcterms:modified xsi:type="dcterms:W3CDTF">2023-05-09T18:41:10Z</dcterms:modified>
</cp:coreProperties>
</file>