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6" r:id="rId2"/>
    <p:sldId id="258" r:id="rId3"/>
    <p:sldId id="299" r:id="rId4"/>
    <p:sldId id="260" r:id="rId5"/>
    <p:sldId id="300" r:id="rId6"/>
    <p:sldId id="261" r:id="rId7"/>
    <p:sldId id="271" r:id="rId8"/>
    <p:sldId id="270" r:id="rId9"/>
    <p:sldId id="269" r:id="rId10"/>
    <p:sldId id="274" r:id="rId11"/>
    <p:sldId id="267" r:id="rId12"/>
    <p:sldId id="272" r:id="rId13"/>
    <p:sldId id="280" r:id="rId14"/>
    <p:sldId id="279" r:id="rId15"/>
    <p:sldId id="276" r:id="rId16"/>
    <p:sldId id="268" r:id="rId17"/>
    <p:sldId id="287" r:id="rId18"/>
    <p:sldId id="288" r:id="rId19"/>
    <p:sldId id="262" r:id="rId20"/>
    <p:sldId id="263" r:id="rId21"/>
    <p:sldId id="26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6" autoAdjust="0"/>
    <p:restoredTop sz="96327"/>
  </p:normalViewPr>
  <p:slideViewPr>
    <p:cSldViewPr snapToGrid="0" snapToObjects="1">
      <p:cViewPr varScale="1">
        <p:scale>
          <a:sx n="68" d="100"/>
          <a:sy n="68" d="100"/>
        </p:scale>
        <p:origin x="2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085AC-6363-EE46-BC8E-D9B8729680BF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8F43B-EA4A-1648-BB85-24413844C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3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0888" y="1295401"/>
            <a:ext cx="8650224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C088-B93E-3545-95B7-6D5233C9FBA3}" type="datetime1">
              <a:rPr lang="pt-BR" smtClean="0"/>
              <a:t>23/05/2023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0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62B-F971-8C42-B4DE-B2F128BECFFF}" type="datetime1">
              <a:rPr lang="pt-BR" smtClean="0"/>
              <a:t>23/05/2023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3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214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F266-7222-3A4C-9E9A-DD0FEFDF8A90}" type="datetime1">
              <a:rPr lang="pt-BR" smtClean="0"/>
              <a:t>23/05/2023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5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9E131-BCFE-F247-A707-E3040978A8D4}" type="datetime1">
              <a:rPr lang="pt-BR" smtClean="0"/>
              <a:t>23/05/2023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217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ulo y un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44624"/>
            <a:ext cx="10871200" cy="576064"/>
          </a:xfrm>
        </p:spPr>
        <p:txBody>
          <a:bodyPr/>
          <a:lstStyle>
            <a:lvl1pPr>
              <a:defRPr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347"/>
            <a:ext cx="1687211" cy="476250"/>
          </a:xfrm>
        </p:spPr>
        <p:txBody>
          <a:bodyPr/>
          <a:lstStyle/>
          <a:p>
            <a:fld id="{4C089DBC-9837-F648-985E-FA824236FA04}" type="datetime1">
              <a:rPr lang="pt-BR" smtClean="0"/>
              <a:t>23/05/2023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97606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91127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1052513"/>
            <a:ext cx="10657251" cy="2016447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" sz="2300" dirty="0" smtClean="0">
                <a:solidFill>
                  <a:srgbClr val="31678F"/>
                </a:solidFill>
              </a:defRPr>
            </a:lvl1pPr>
          </a:lstStyle>
          <a:p>
            <a:pPr marL="0" lvl="0" indent="0">
              <a:buFont typeface="+mj-lt"/>
              <a:buNone/>
            </a:pPr>
            <a:r>
              <a:rPr lang="es-ES" dirty="0"/>
              <a:t>Ingrese texto</a:t>
            </a:r>
          </a:p>
        </p:txBody>
      </p:sp>
    </p:spTree>
    <p:extLst>
      <p:ext uri="{BB962C8B-B14F-4D97-AF65-F5344CB8AC3E}">
        <p14:creationId xmlns:p14="http://schemas.microsoft.com/office/powerpoint/2010/main" val="369565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jem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76930"/>
            <a:ext cx="10871200" cy="51812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z="30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6866E98F-ED3B-A94B-9288-653717BC03D6}" type="datetime1">
              <a:rPr lang="pt-BR" smtClean="0"/>
              <a:t>23/05/2023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548680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  <p:sp>
        <p:nvSpPr>
          <p:cNvPr id="9" name="10 CuadroTexto">
            <a:extLst>
              <a:ext uri="{FF2B5EF4-FFF2-40B4-BE49-F238E27FC236}">
                <a16:creationId xmlns:a16="http://schemas.microsoft.com/office/drawing/2014/main" id="{3071A7DD-B2DA-9042-95EF-BC3023103F9D}"/>
              </a:ext>
            </a:extLst>
          </p:cNvPr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69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jerc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5D39196C-B7E0-1447-9D4F-0D69ED92BF2C}" type="datetime1">
              <a:rPr lang="pt-BR" smtClean="0"/>
              <a:t>23/05/2023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117102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  <p:sp>
        <p:nvSpPr>
          <p:cNvPr id="9" name="10 CuadroTexto">
            <a:extLst>
              <a:ext uri="{FF2B5EF4-FFF2-40B4-BE49-F238E27FC236}">
                <a16:creationId xmlns:a16="http://schemas.microsoft.com/office/drawing/2014/main" id="{1BD90BA3-912F-3E40-A407-A89F8DD23570}"/>
              </a:ext>
            </a:extLst>
          </p:cNvPr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16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91477" y="2492896"/>
            <a:ext cx="10363200" cy="1872208"/>
          </a:xfrm>
          <a:prstGeom prst="roundRect">
            <a:avLst/>
          </a:prstGeom>
          <a:gradFill>
            <a:gsLst>
              <a:gs pos="0">
                <a:srgbClr val="74A5BE"/>
              </a:gs>
              <a:gs pos="50000">
                <a:srgbClr val="8FB7CB"/>
              </a:gs>
              <a:gs pos="100000">
                <a:srgbClr val="74A5BE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t"/>
          <a:lstStyle>
            <a:lvl1pPr algn="ctr">
              <a:defRPr sz="3800" b="1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LA SECCIÓN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001430-C18A-A849-9D51-48A32ED0BBBF}" type="datetime1">
              <a:rPr lang="pt-BR" smtClean="0"/>
              <a:t>23/05/2023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656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ulo y un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44624"/>
            <a:ext cx="10871200" cy="576064"/>
          </a:xfrm>
        </p:spPr>
        <p:txBody>
          <a:bodyPr/>
          <a:lstStyle>
            <a:lvl1pPr>
              <a:defRPr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347"/>
            <a:ext cx="1687211" cy="476250"/>
          </a:xfrm>
        </p:spPr>
        <p:txBody>
          <a:bodyPr/>
          <a:lstStyle/>
          <a:p>
            <a:fld id="{5C9AD792-4020-C448-9200-79981BA7FA67}" type="datetime1">
              <a:rPr lang="pt-BR" smtClean="0"/>
              <a:t>23/05/2023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97606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91127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1295400" y="1052513"/>
            <a:ext cx="10657251" cy="2016447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s-ES" sz="2300" dirty="0" smtClean="0">
                <a:solidFill>
                  <a:srgbClr val="31678F"/>
                </a:solidFill>
              </a:defRPr>
            </a:lvl1pPr>
          </a:lstStyle>
          <a:p>
            <a:pPr marL="0" lvl="0" indent="0">
              <a:buFont typeface="+mj-lt"/>
              <a:buNone/>
            </a:pPr>
            <a:r>
              <a:rPr lang="es-ES" dirty="0"/>
              <a:t>Ingrese texto</a:t>
            </a:r>
          </a:p>
        </p:txBody>
      </p:sp>
    </p:spTree>
    <p:extLst>
      <p:ext uri="{BB962C8B-B14F-4D97-AF65-F5344CB8AC3E}">
        <p14:creationId xmlns:p14="http://schemas.microsoft.com/office/powerpoint/2010/main" val="691836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jem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69483" y="76930"/>
            <a:ext cx="10871200" cy="518120"/>
          </a:xfr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z="30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s-ES" dirty="0"/>
              <a:t>Ingrese tema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8DF103D7-611C-0944-85DD-10BE9BBBDB1F}" type="datetime1">
              <a:rPr lang="pt-BR" smtClean="0"/>
              <a:t>23/05/2023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548680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8" y="548680"/>
            <a:ext cx="14318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Ejemplo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613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jerc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-103712" y="6472244"/>
            <a:ext cx="1687211" cy="476250"/>
          </a:xfrm>
        </p:spPr>
        <p:txBody>
          <a:bodyPr/>
          <a:lstStyle/>
          <a:p>
            <a:fld id="{2CD70CAD-F6A8-8843-9DB0-1DFBF839AC6B}" type="datetime1">
              <a:rPr lang="pt-BR" smtClean="0"/>
              <a:t>23/05/2023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475108"/>
            <a:ext cx="3860800" cy="47625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00459" y="6477960"/>
            <a:ext cx="1091637" cy="476250"/>
          </a:xfrm>
        </p:spPr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215680" y="117102"/>
            <a:ext cx="1248139" cy="575594"/>
          </a:xfrm>
        </p:spPr>
        <p:txBody>
          <a:bodyPr/>
          <a:lstStyle>
            <a:lvl1pPr marL="0" indent="0">
              <a:buNone/>
              <a:defRPr lang="es-ES" sz="25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Nro.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391477" y="117102"/>
            <a:ext cx="1521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Ejercicio</a:t>
            </a:r>
            <a:endParaRPr lang="es-ES" sz="2500" dirty="0">
              <a:solidFill>
                <a:srgbClr val="000000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1390651" y="1052736"/>
            <a:ext cx="9793915" cy="1440632"/>
          </a:xfrm>
        </p:spPr>
        <p:txBody>
          <a:bodyPr/>
          <a:lstStyle>
            <a:lvl1pPr marL="0" indent="0">
              <a:buFont typeface="+mj-lt"/>
              <a:buNone/>
              <a:defRPr sz="2200">
                <a:solidFill>
                  <a:srgbClr val="C00000"/>
                </a:solidFill>
                <a:latin typeface="+mn-lt"/>
              </a:defRPr>
            </a:lvl1pPr>
            <a:lvl2pPr marL="514350" indent="-514350">
              <a:buFont typeface="+mj-lt"/>
              <a:buAutoNum type="alphaLcPeriod"/>
              <a:defRPr sz="2200">
                <a:solidFill>
                  <a:srgbClr val="C00000"/>
                </a:solidFill>
              </a:defRPr>
            </a:lvl2pPr>
          </a:lstStyle>
          <a:p>
            <a:pPr lvl="0"/>
            <a:r>
              <a:rPr lang="es-ES" dirty="0"/>
              <a:t>Escriba el enunciado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253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3D0B-7AC3-9D4D-B44B-423289CB4C01}" type="datetime1">
              <a:rPr lang="pt-BR" smtClean="0"/>
              <a:t>23/05/2023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482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91477" y="2492896"/>
            <a:ext cx="10363200" cy="1872208"/>
          </a:xfrm>
          <a:prstGeom prst="roundRect">
            <a:avLst/>
          </a:prstGeom>
          <a:gradFill>
            <a:gsLst>
              <a:gs pos="0">
                <a:srgbClr val="74A5BE"/>
              </a:gs>
              <a:gs pos="50000">
                <a:srgbClr val="8FB7CB"/>
              </a:gs>
              <a:gs pos="100000">
                <a:srgbClr val="74A5BE"/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anchor="t"/>
          <a:lstStyle>
            <a:lvl1pPr algn="ctr">
              <a:defRPr sz="3800" b="1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s-ES" dirty="0"/>
              <a:t>INGRESE LA SECCIÓN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0F554-AF32-1743-A65F-9E691439DB86}" type="datetime1">
              <a:rPr lang="pt-BR" smtClean="0"/>
              <a:t>23/05/2023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73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3F3A-901F-BA47-8951-46DACC1BBEEB}" type="datetime1">
              <a:rPr lang="pt-BR" smtClean="0"/>
              <a:t>23/05/2023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42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9BB9-F5FD-5748-A8C6-36596FD12876}" type="datetime1">
              <a:rPr lang="pt-BR" smtClean="0"/>
              <a:t>23/05/2023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66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0A4-5E03-144F-BAFE-186B30C21A43}" type="datetime1">
              <a:rPr lang="pt-BR" smtClean="0"/>
              <a:t>23/05/2023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61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AF45-1799-8740-8633-9C78195DA18C}" type="datetime1">
              <a:rPr lang="pt-BR" smtClean="0"/>
              <a:t>23/05/2023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55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C4CC-70CB-9B4D-8141-4A17DFD14E09}" type="datetime1">
              <a:rPr lang="pt-BR" smtClean="0"/>
              <a:t>23/05/2023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21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23/05/2023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1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7E43-B7F4-1A4B-8652-0077B466AE21}" type="datetime1">
              <a:rPr lang="pt-BR" smtClean="0"/>
              <a:t>23/05/2023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65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duotone>
              <a:schemeClr val="bg2">
                <a:shade val="40000"/>
                <a:satMod val="400000"/>
              </a:schemeClr>
              <a:schemeClr val="bg2">
                <a:tint val="10000"/>
                <a:satMod val="2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1600201"/>
            <a:ext cx="1072303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Haga clic para modificar el estilo de texto del patrón</a:t>
            </a:r>
          </a:p>
          <a:p>
            <a:pPr lvl="1"/>
            <a:r>
              <a:rPr lang="pt-BR"/>
              <a:t>Segundo nivel</a:t>
            </a:r>
          </a:p>
          <a:p>
            <a:pPr lvl="2"/>
            <a:r>
              <a:rPr lang="pt-BR"/>
              <a:t>Tercer nivel</a:t>
            </a:r>
          </a:p>
          <a:p>
            <a:pPr lvl="3"/>
            <a:r>
              <a:rPr lang="pt-BR"/>
              <a:t>Cuarto nivel</a:t>
            </a:r>
          </a:p>
          <a:p>
            <a:pPr lvl="4"/>
            <a:r>
              <a:rPr lang="pt-BR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6447" y="62756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274FB0-4B70-EE4B-AC34-CF7440500FD4}" type="datetime1">
              <a:rPr lang="pt-BR" smtClean="0"/>
              <a:t>23/05/2023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611" y="6275669"/>
            <a:ext cx="6454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541" y="6275669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1164B59-82C0-5740-8D93-9D5F79A1BA5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7 Imagen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260649"/>
            <a:ext cx="761733" cy="584775"/>
          </a:xfrm>
          <a:prstGeom prst="rect">
            <a:avLst/>
          </a:prstGeom>
          <a:effectLst>
            <a:outerShdw blurRad="63500" dir="18780000" sy="23000" kx="1200000" algn="br" rotWithShape="0">
              <a:srgbClr val="1E1E5C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8" name="7 Imagen">
            <a:extLst>
              <a:ext uri="{FF2B5EF4-FFF2-40B4-BE49-F238E27FC236}">
                <a16:creationId xmlns:a16="http://schemas.microsoft.com/office/drawing/2014/main" id="{340C40BA-A2CD-1947-B0F9-6B6504CF704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260649"/>
            <a:ext cx="761733" cy="584775"/>
          </a:xfrm>
          <a:prstGeom prst="rect">
            <a:avLst/>
          </a:prstGeom>
          <a:effectLst>
            <a:outerShdw blurRad="63500" dir="18780000" sy="23000" kx="1200000" algn="br" rotWithShape="0">
              <a:srgbClr val="1E1E5C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4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0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ADBC346-0DF9-CCA8-0332-69A1A90A5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3" y="15779"/>
            <a:ext cx="6413500" cy="35179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C9538B0-FE93-6AEA-7BAD-6304E5F45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3" y="15779"/>
            <a:ext cx="4305299" cy="1803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1423B2-605E-FCD7-0302-EC02B498A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7" y="1819179"/>
            <a:ext cx="5763673" cy="4004441"/>
          </a:xfrm>
          <a:prstGeom prst="rect">
            <a:avLst/>
          </a:prstGeom>
        </p:spPr>
      </p:pic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B43CF438-198D-48D2-8897-5DAE34ED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9F5B-4849-D046-969E-D353BC0DA8C1}" type="datetime1">
              <a:rPr lang="pt-BR" smtClean="0"/>
              <a:t>23/05/2023</a:t>
            </a:fld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99172E-01C2-C97E-7247-F7D3A794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</a:t>
            </a:fld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B471067-4925-7703-8937-1C91BB30E11F}"/>
              </a:ext>
            </a:extLst>
          </p:cNvPr>
          <p:cNvSpPr txBox="1">
            <a:spLocks/>
          </p:cNvSpPr>
          <p:nvPr/>
        </p:nvSpPr>
        <p:spPr>
          <a:xfrm>
            <a:off x="5778500" y="3555904"/>
            <a:ext cx="6355250" cy="2267716"/>
          </a:xfrm>
          <a:prstGeom prst="rect">
            <a:avLst/>
          </a:prstGeom>
          <a:noFill/>
          <a:ln w="76200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b="1" baseline="30000" dirty="0">
                <a:solidFill>
                  <a:srgbClr val="002060"/>
                </a:solidFill>
                <a:latin typeface="Euphemia" panose="020B0503040102020104" pitchFamily="34" charset="0"/>
              </a:rPr>
              <a:t>Números Complejos  </a:t>
            </a:r>
          </a:p>
        </p:txBody>
      </p:sp>
    </p:spTree>
    <p:extLst>
      <p:ext uri="{BB962C8B-B14F-4D97-AF65-F5344CB8AC3E}">
        <p14:creationId xmlns:p14="http://schemas.microsoft.com/office/powerpoint/2010/main" val="181151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20B8A1-2174-98DD-FD0A-A9538E87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62562" y="6200578"/>
            <a:ext cx="2844800" cy="365125"/>
          </a:xfrm>
        </p:spPr>
        <p:txBody>
          <a:bodyPr/>
          <a:lstStyle/>
          <a:p>
            <a:fld id="{8AFD3B34-56CE-134A-BE73-656B3C053E96}" type="datetime1">
              <a:rPr lang="pt-BR" smtClean="0"/>
              <a:t>23/05/2023</a:t>
            </a:fld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EBE84-58C1-7C3B-F2D1-707E1F3F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10</a:t>
            </a:fld>
            <a:endParaRPr lang="pt-B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01AAAFE-B7AF-18C8-E8A9-B1339641E521}"/>
              </a:ext>
            </a:extLst>
          </p:cNvPr>
          <p:cNvSpPr/>
          <p:nvPr/>
        </p:nvSpPr>
        <p:spPr>
          <a:xfrm>
            <a:off x="1239200" y="648032"/>
            <a:ext cx="28164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EL PLANO COMPLEJO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Euphemia" panose="020B05030401020201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B698D9D-9FB9-EB07-B917-425ADD75EADF}"/>
              </a:ext>
            </a:extLst>
          </p:cNvPr>
          <p:cNvGrpSpPr/>
          <p:nvPr/>
        </p:nvGrpSpPr>
        <p:grpSpPr>
          <a:xfrm>
            <a:off x="367959" y="1386750"/>
            <a:ext cx="5350566" cy="3823272"/>
            <a:chOff x="2766536" y="1582850"/>
            <a:chExt cx="6427403" cy="4571207"/>
          </a:xfrm>
        </p:grpSpPr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21A100EB-67F8-2B29-234F-378F6FB7DFA6}"/>
                </a:ext>
              </a:extLst>
            </p:cNvPr>
            <p:cNvCxnSpPr/>
            <p:nvPr/>
          </p:nvCxnSpPr>
          <p:spPr>
            <a:xfrm>
              <a:off x="5819048" y="1749697"/>
              <a:ext cx="27598" cy="440436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EB33B3D1-2616-098A-EE14-8C0F405AF7E1}"/>
                </a:ext>
              </a:extLst>
            </p:cNvPr>
            <p:cNvCxnSpPr/>
            <p:nvPr/>
          </p:nvCxnSpPr>
          <p:spPr>
            <a:xfrm flipV="1">
              <a:off x="3547785" y="3846931"/>
              <a:ext cx="4749003" cy="2834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DE469DE9-2CE1-9338-94DE-305CF6D269FB}"/>
                </a:ext>
              </a:extLst>
            </p:cNvPr>
            <p:cNvCxnSpPr/>
            <p:nvPr/>
          </p:nvCxnSpPr>
          <p:spPr>
            <a:xfrm flipV="1">
              <a:off x="5819048" y="3095895"/>
              <a:ext cx="1432444" cy="77937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BC679379-B9A3-A29F-99D4-3AE5BC6D6678}"/>
                </a:ext>
              </a:extLst>
            </p:cNvPr>
            <p:cNvCxnSpPr/>
            <p:nvPr/>
          </p:nvCxnSpPr>
          <p:spPr>
            <a:xfrm flipH="1">
              <a:off x="4296270" y="3875272"/>
              <a:ext cx="1522778" cy="807719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254C739E-020C-D4D3-8786-D7AE6B71C16D}"/>
                </a:ext>
              </a:extLst>
            </p:cNvPr>
            <p:cNvCxnSpPr/>
            <p:nvPr/>
          </p:nvCxnSpPr>
          <p:spPr>
            <a:xfrm flipH="1">
              <a:off x="5819048" y="3095895"/>
              <a:ext cx="1393729" cy="2834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CE107DC-DC1C-0C03-458D-B482B1AE7242}"/>
                </a:ext>
              </a:extLst>
            </p:cNvPr>
            <p:cNvCxnSpPr/>
            <p:nvPr/>
          </p:nvCxnSpPr>
          <p:spPr>
            <a:xfrm flipH="1">
              <a:off x="4451128" y="4668821"/>
              <a:ext cx="1393729" cy="2834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uadro de texto 2">
                  <a:extLst>
                    <a:ext uri="{FF2B5EF4-FFF2-40B4-BE49-F238E27FC236}">
                      <a16:creationId xmlns:a16="http://schemas.microsoft.com/office/drawing/2014/main" id="{C6C915BC-4559-BD10-B1F3-439DDBDFF0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95615" y="2635353"/>
                  <a:ext cx="2598324" cy="9210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kumimoji="0" lang="es-MX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Cuadro de texto 2">
                  <a:extLst>
                    <a:ext uri="{FF2B5EF4-FFF2-40B4-BE49-F238E27FC236}">
                      <a16:creationId xmlns:a16="http://schemas.microsoft.com/office/drawing/2014/main" id="{C6C915BC-4559-BD10-B1F3-439DDBDFF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95615" y="2635353"/>
                  <a:ext cx="2598324" cy="92108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 de texto 2">
                  <a:extLst>
                    <a:ext uri="{FF2B5EF4-FFF2-40B4-BE49-F238E27FC236}">
                      <a16:creationId xmlns:a16="http://schemas.microsoft.com/office/drawing/2014/main" id="{33A2BB15-ED0C-3B70-EA5C-96331543A4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6536" y="4668821"/>
                  <a:ext cx="3329464" cy="9210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,−</m:t>
                            </m:r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kumimoji="0" lang="es-MX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Cuadro de texto 2">
                  <a:extLst>
                    <a:ext uri="{FF2B5EF4-FFF2-40B4-BE49-F238E27FC236}">
                      <a16:creationId xmlns:a16="http://schemas.microsoft.com/office/drawing/2014/main" id="{33A2BB15-ED0C-3B70-EA5C-96331543A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6536" y="4668821"/>
                  <a:ext cx="3329464" cy="92108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uadro de texto 2">
              <a:extLst>
                <a:ext uri="{FF2B5EF4-FFF2-40B4-BE49-F238E27FC236}">
                  <a16:creationId xmlns:a16="http://schemas.microsoft.com/office/drawing/2014/main" id="{8CEF2611-5589-A398-3500-6D75605E1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102" y="3308452"/>
              <a:ext cx="942058" cy="751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 de texto 2">
              <a:extLst>
                <a:ext uri="{FF2B5EF4-FFF2-40B4-BE49-F238E27FC236}">
                  <a16:creationId xmlns:a16="http://schemas.microsoft.com/office/drawing/2014/main" id="{771A78D3-CFE1-BCCC-A497-A9E7539C5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9235" y="3809881"/>
              <a:ext cx="942058" cy="751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uadro de texto 2">
              <a:extLst>
                <a:ext uri="{FF2B5EF4-FFF2-40B4-BE49-F238E27FC236}">
                  <a16:creationId xmlns:a16="http://schemas.microsoft.com/office/drawing/2014/main" id="{054F0961-2E8F-3C24-24AD-4F11E6561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4137" y="2670778"/>
              <a:ext cx="942058" cy="751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uadro de texto 2">
              <a:extLst>
                <a:ext uri="{FF2B5EF4-FFF2-40B4-BE49-F238E27FC236}">
                  <a16:creationId xmlns:a16="http://schemas.microsoft.com/office/drawing/2014/main" id="{B72BBD7C-4909-E627-B185-B799236C7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9361" y="4286904"/>
              <a:ext cx="942058" cy="751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-b</a:t>
              </a:r>
              <a:endPara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uadro de texto 2">
              <a:extLst>
                <a:ext uri="{FF2B5EF4-FFF2-40B4-BE49-F238E27FC236}">
                  <a16:creationId xmlns:a16="http://schemas.microsoft.com/office/drawing/2014/main" id="{CC0F968A-362F-3D23-9477-47FC56392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0968" y="1582850"/>
              <a:ext cx="420560" cy="554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uadro de texto 2">
              <a:extLst>
                <a:ext uri="{FF2B5EF4-FFF2-40B4-BE49-F238E27FC236}">
                  <a16:creationId xmlns:a16="http://schemas.microsoft.com/office/drawing/2014/main" id="{CDF9380B-A9C5-F1CA-C3CA-3A94BF360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9082" y="3875272"/>
              <a:ext cx="515524" cy="51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FFBFB509-6ED2-FD2F-EB20-808D12CAD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5305" y="3949029"/>
              <a:ext cx="32263" cy="74104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FF8DC9F-6F21-5C2E-687E-1FC59EFA6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2135" y="3011069"/>
              <a:ext cx="25140" cy="81099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9CED3505-0B35-4C40-BA7E-B724B2CAECA2}"/>
                  </a:ext>
                </a:extLst>
              </p:cNvPr>
              <p:cNvSpPr/>
              <p:nvPr/>
            </p:nvSpPr>
            <p:spPr>
              <a:xfrm>
                <a:off x="5804139" y="1183406"/>
                <a:ext cx="5961647" cy="329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Existe una correspondencia biunívoca entre los números reales y los números complejos de la forma </a:t>
                </a:r>
                <a14:m>
                  <m:oMath xmlns:m="http://schemas.openxmlformats.org/officeDocument/2006/math"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𝑎</m:t>
                    </m:r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,0)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. Esto es:</a:t>
                </a:r>
                <a:endPara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  <a:ea typeface="Times New Roman" panose="02020603050405020304" pitchFamily="18" charset="0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 </a:t>
                </a:r>
                <a:r>
                  <a:rPr lang="es-MX" sz="2400" dirty="0">
                    <a:solidFill>
                      <a:prstClr val="black"/>
                    </a:solidFill>
                    <a:latin typeface="Euphemia" panose="020B0503040102020104" pitchFamily="34" charset="0"/>
                    <a:ea typeface="Arial" panose="020B0604020202020204" pitchFamily="34" charset="0"/>
                  </a:rPr>
                  <a:t>                                  </a:t>
                </a:r>
                <a:r>
                  <a:rPr lang="es-MX" sz="2000" dirty="0">
                    <a:solidFill>
                      <a:prstClr val="black"/>
                    </a:solidFill>
                    <a:latin typeface="Euphemia" panose="020B0503040102020104" pitchFamily="34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𝑎</m:t>
                    </m:r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↔ </m:t>
                    </m:r>
                    <m:d>
                      <m:dPr>
                        <m:ctrlPr>
                          <a:rPr kumimoji="0" lang="es-MX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s-MX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𝑎</m:t>
                        </m:r>
                        <m:r>
                          <a:rPr kumimoji="0" lang="es-MX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,0</m:t>
                        </m:r>
                      </m:e>
                    </m:d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 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</m:t>
                    </m:r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𝑎</m:t>
                    </m:r>
                    <m:r>
                      <a:rPr kumimoji="0" lang="es-E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</m:t>
                    </m:r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𝜖</m:t>
                    </m:r>
                    <m:r>
                      <a:rPr kumimoji="0" lang="es-E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</m:t>
                    </m:r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ℝ</m:t>
                    </m:r>
                  </m:oMath>
                </a14:m>
                <a:endPara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  <a:ea typeface="Arial" panose="020B0604020202020204" pitchFamily="34" charset="0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  <a:ea typeface="Times New Roman" panose="02020603050405020304" pitchFamily="18" charset="0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las propiedades algebraicas de los complejos </a:t>
                </a:r>
                <a14:m>
                  <m:oMath xmlns:m="http://schemas.openxmlformats.org/officeDocument/2006/math"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𝑎</m:t>
                    </m:r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,0) 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y de los números reales coinciden. Los complejos de la forma </a:t>
                </a:r>
                <a14:m>
                  <m:oMath xmlns:m="http://schemas.openxmlformats.org/officeDocument/2006/math"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𝑎</m:t>
                    </m:r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,0) 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se llaman </a:t>
                </a:r>
                <a:r>
                  <a:rPr kumimoji="0" lang="es-MX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complejos reales.</a:t>
                </a:r>
                <a:endParaRPr kumimoji="0" lang="es-MX" sz="200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Euphemia" panose="020B05030401020201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9CED3505-0B35-4C40-BA7E-B724B2CAE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9" y="1183406"/>
                <a:ext cx="5961647" cy="3293209"/>
              </a:xfrm>
              <a:prstGeom prst="rect">
                <a:avLst/>
              </a:prstGeom>
              <a:blipFill>
                <a:blip r:embed="rId4"/>
                <a:stretch>
                  <a:fillRect l="-1022" t="-926" r="-1125" b="-24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adroTexto 22">
            <a:extLst>
              <a:ext uri="{FF2B5EF4-FFF2-40B4-BE49-F238E27FC236}">
                <a16:creationId xmlns:a16="http://schemas.microsoft.com/office/drawing/2014/main" id="{4FB9ED8A-6590-4D1A-A4D7-9392C678CACF}"/>
              </a:ext>
            </a:extLst>
          </p:cNvPr>
          <p:cNvSpPr txBox="1"/>
          <p:nvPr/>
        </p:nvSpPr>
        <p:spPr>
          <a:xfrm>
            <a:off x="5773154" y="4391464"/>
            <a:ext cx="52309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OBS</a:t>
            </a:r>
            <a:r>
              <a:rPr lang="es-E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ERVACIÓN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+ b =  (a, 0) + (b, 0) = (a + b, 0 + 0)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a.b</a:t>
            </a:r>
            <a:r>
              <a:rPr kumimoji="0" lang="es-P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(a, 0).(b, 0) =  (</a:t>
            </a:r>
            <a:r>
              <a:rPr kumimoji="0" lang="es-P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a.b</a:t>
            </a:r>
            <a:r>
              <a:rPr kumimoji="0" lang="es-P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- 0.0, a0 + 0.b) = (</a:t>
            </a:r>
            <a:r>
              <a:rPr kumimoji="0" lang="es-P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a.b</a:t>
            </a:r>
            <a:r>
              <a:rPr kumimoji="0" lang="es-P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0</a:t>
            </a:r>
            <a:r>
              <a:rPr kumimoji="0" lang="es-P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)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2557033-5C06-4AB4-9F5F-1393152F0B50}"/>
              </a:ext>
            </a:extLst>
          </p:cNvPr>
          <p:cNvSpPr txBox="1"/>
          <p:nvPr/>
        </p:nvSpPr>
        <p:spPr>
          <a:xfrm>
            <a:off x="6410449" y="605773"/>
            <a:ext cx="3221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cs typeface="Arial" pitchFamily="34" charset="0"/>
              </a:rPr>
              <a:t>LOS COMPLEJOS REALES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09CCC10-FA8F-4A71-9307-3C068B380C36}"/>
              </a:ext>
            </a:extLst>
          </p:cNvPr>
          <p:cNvCxnSpPr>
            <a:cxnSpLocks/>
          </p:cNvCxnSpPr>
          <p:nvPr/>
        </p:nvCxnSpPr>
        <p:spPr>
          <a:xfrm>
            <a:off x="5565576" y="383596"/>
            <a:ext cx="67336" cy="58035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7C223B1-A9D6-4A5A-B229-B08CA842CAD3}"/>
              </a:ext>
            </a:extLst>
          </p:cNvPr>
          <p:cNvSpPr txBox="1"/>
          <p:nvPr/>
        </p:nvSpPr>
        <p:spPr>
          <a:xfrm>
            <a:off x="28876" y="5266811"/>
            <a:ext cx="5620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Note que cada par (</a:t>
            </a:r>
            <a:r>
              <a:rPr lang="es-ES" dirty="0" err="1"/>
              <a:t>a,b</a:t>
            </a:r>
            <a:r>
              <a:rPr lang="es-ES" dirty="0"/>
              <a:t>) queda determinado en el</a:t>
            </a:r>
          </a:p>
          <a:p>
            <a:r>
              <a:rPr lang="es-ES" dirty="0"/>
              <a:t>plano complejo, podemos denotar  cada numero </a:t>
            </a:r>
          </a:p>
          <a:p>
            <a:r>
              <a:rPr lang="es-ES" dirty="0"/>
              <a:t>Complejo (</a:t>
            </a:r>
            <a:r>
              <a:rPr lang="es-ES" dirty="0" err="1"/>
              <a:t>a,b</a:t>
            </a:r>
            <a:r>
              <a:rPr lang="es-ES" dirty="0"/>
              <a:t>) como </a:t>
            </a:r>
            <a:r>
              <a:rPr lang="es-ES" dirty="0" err="1"/>
              <a:t>a+bi</a:t>
            </a:r>
            <a:r>
              <a:rPr lang="es-ES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7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2136531"/>
            <a:ext cx="9431216" cy="2043390"/>
          </a:xfrm>
        </p:spPr>
        <p:txBody>
          <a:bodyPr/>
          <a:lstStyle/>
          <a:p>
            <a:br>
              <a:rPr lang="es-ES" sz="6000" baseline="30000" dirty="0">
                <a:solidFill>
                  <a:schemeClr val="tx1"/>
                </a:solidFill>
              </a:rPr>
            </a:br>
            <a:r>
              <a:rPr lang="es-ES" sz="6000" baseline="30000" dirty="0">
                <a:solidFill>
                  <a:schemeClr val="tx1"/>
                </a:solidFill>
              </a:rPr>
              <a:t>CONJUGADO Y MODULO DE UN NÚMERO COMPLEJO</a:t>
            </a:r>
            <a:br>
              <a:rPr lang="es-ES" sz="6000" dirty="0">
                <a:solidFill>
                  <a:schemeClr val="tx1"/>
                </a:solidFill>
              </a:rPr>
            </a:br>
            <a:endParaRPr lang="pt-BR" sz="6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D97674-D7A1-3539-7CFD-89273459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A87B-1696-1D40-9B6F-940BA8121D47}" type="datetime1">
              <a:rPr lang="pt-BR" smtClean="0"/>
              <a:t>23/05/2023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5BBBF0-362A-6C0B-134A-4CB15818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49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20B8A1-2174-98DD-FD0A-A9538E87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3B34-56CE-134A-BE73-656B3C053E96}" type="datetime1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EBE84-58C1-7C3B-F2D1-707E1F3F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12</a:t>
            </a:fld>
            <a:endParaRPr lang="pt-BR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1DA7252-ADAB-C017-3C83-6FA95714FD2A}"/>
              </a:ext>
            </a:extLst>
          </p:cNvPr>
          <p:cNvSpPr txBox="1"/>
          <p:nvPr/>
        </p:nvSpPr>
        <p:spPr>
          <a:xfrm>
            <a:off x="774157" y="370864"/>
            <a:ext cx="2235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cs typeface="Arial" pitchFamily="34" charset="0"/>
              </a:rPr>
              <a:t>CONJUGADO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5222C43-E558-96D0-4A3E-91F22EA5DD29}"/>
                  </a:ext>
                </a:extLst>
              </p:cNvPr>
              <p:cNvSpPr txBox="1"/>
              <p:nvPr/>
            </p:nvSpPr>
            <p:spPr>
              <a:xfrm>
                <a:off x="739630" y="872207"/>
                <a:ext cx="82251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Si,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z=a+bi,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entonces se llama </a:t>
                </a:r>
                <a:r>
                  <a:rPr kumimoji="0" lang="es-MX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conjugado de </a:t>
                </a:r>
                <a:r>
                  <a:rPr kumimoji="0" lang="es-MX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z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al complejo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s-MX" sz="20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accPr>
                      <m:e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kumimoji="0" lang="es-MX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= a - bi</a:t>
                </a:r>
                <a:endParaRPr kumimoji="0" lang="es-PE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5222C43-E558-96D0-4A3E-91F22EA5D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30" y="872207"/>
                <a:ext cx="8225134" cy="400110"/>
              </a:xfrm>
              <a:prstGeom prst="rect">
                <a:avLst/>
              </a:prstGeom>
              <a:blipFill>
                <a:blip r:embed="rId2"/>
                <a:stretch>
                  <a:fillRect l="-741" t="-9091" r="-74" b="-242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E75889E8-187E-7AA8-2E4D-143DE7D54BCE}"/>
              </a:ext>
            </a:extLst>
          </p:cNvPr>
          <p:cNvSpPr txBox="1"/>
          <p:nvPr/>
        </p:nvSpPr>
        <p:spPr>
          <a:xfrm>
            <a:off x="739629" y="1403660"/>
            <a:ext cx="223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PROPIEDADES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Euphemia" panose="020B0503040102020104" pitchFamily="34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6524002A-8491-3397-4F75-AD3EDD82C5CE}"/>
                  </a:ext>
                </a:extLst>
              </p:cNvPr>
              <p:cNvSpPr txBox="1"/>
              <p:nvPr/>
            </p:nvSpPr>
            <p:spPr>
              <a:xfrm>
                <a:off x="522872" y="1944680"/>
                <a:ext cx="42951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kumimoji="0" lang="es-MX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accPr>
                      <m:e>
                        <m: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𝑧</m:t>
                        </m:r>
                      </m:e>
                    </m:acc>
                    <m:r>
                      <a:rPr kumimoji="0" lang="es-MX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</m:oMath>
                </a14:m>
                <a:r>
                  <a:rPr kumimoji="0" lang="es-MX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z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MX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kumimoji="0" lang="es-MX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kumimoji="0" lang="es-MX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.</m:t>
                        </m:r>
                        <m:sSub>
                          <m:sSubPr>
                            <m:ctrlP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kumimoji="0" lang="es-MX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kumimoji="0" lang="es-MX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.</m:t>
                    </m:r>
                    <m:acc>
                      <m:accPr>
                        <m:chr m:val="̅"/>
                        <m:ctrlP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6524002A-8491-3397-4F75-AD3EDD82C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2" y="1944680"/>
                <a:ext cx="4295163" cy="1200329"/>
              </a:xfrm>
              <a:prstGeom prst="rect">
                <a:avLst/>
              </a:prstGeom>
              <a:blipFill>
                <a:blip r:embed="rId3"/>
                <a:stretch>
                  <a:fillRect l="-2131" t="-4061" b="-101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0060C66-D0C9-A2FC-E3E4-3DFA9FA3738B}"/>
                  </a:ext>
                </a:extLst>
              </p:cNvPr>
              <p:cNvSpPr txBox="1"/>
              <p:nvPr/>
            </p:nvSpPr>
            <p:spPr>
              <a:xfrm>
                <a:off x="5554225" y="1861609"/>
                <a:ext cx="5318620" cy="1477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Arial" panose="020B0604020202020204" pitchFamily="34" charset="0"/>
                  </a:rPr>
                  <a:t>4.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s-MX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</m:e>
                    </m:acc>
                  </m:oMath>
                </a14:m>
                <a:r>
                  <a:rPr kumimoji="0" lang="es-MX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</m:acc>
                        <m: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0" lang="es-MX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; Z ≠ 0</a:t>
                </a:r>
                <a:endPara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5. z+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accPr>
                      <m:e>
                        <m: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kumimoji="0" lang="es-MX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 = 2 Re(z);  z-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accPr>
                      <m:e>
                        <m: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kumimoji="0" lang="es-MX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= 2 </a:t>
                </a:r>
                <a:r>
                  <a:rPr kumimoji="0" lang="es-MX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Im</a:t>
                </a:r>
                <a:r>
                  <a:rPr kumimoji="0" lang="es-MX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(z)i</a:t>
                </a:r>
                <a:endPara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Arial" panose="020B0604020202020204" pitchFamily="34" charset="0"/>
                  </a:rPr>
                  <a:t>6.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s-MX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accPr>
                      <m:e>
                        <m: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(</m:t>
                        </m:r>
                        <m:f>
                          <m:fPr>
                            <m:ctrlP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s-MX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MX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s-MX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es-MX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MX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s-MX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kumimoji="0" lang="es-MX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MX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es-MX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MX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s-MX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kumimoji="0" lang="es-MX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es-MX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MX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s-MX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kumimoji="0" lang="es-MX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;  z</a:t>
                </a:r>
                <a:r>
                  <a:rPr kumimoji="0" lang="es-MX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kumimoji="0" lang="es-MX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≠ 0</a:t>
                </a:r>
                <a:endParaRPr kumimoji="0" lang="es-P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0060C66-D0C9-A2FC-E3E4-3DFA9FA37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225" y="1861609"/>
                <a:ext cx="5318620" cy="1477392"/>
              </a:xfrm>
              <a:prstGeom prst="rect">
                <a:avLst/>
              </a:prstGeom>
              <a:blipFill>
                <a:blip r:embed="rId4"/>
                <a:stretch>
                  <a:fillRect l="-1718" t="-164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DB4E7828-5B37-F97C-827D-D724DCE271B8}"/>
              </a:ext>
            </a:extLst>
          </p:cNvPr>
          <p:cNvSpPr txBox="1"/>
          <p:nvPr/>
        </p:nvSpPr>
        <p:spPr>
          <a:xfrm>
            <a:off x="471820" y="3438092"/>
            <a:ext cx="43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Euphemia" panose="020B0503040102020104" pitchFamily="34" charset="0"/>
                <a:cs typeface="Times New Roman" panose="02020603050405020304" pitchFamily="18" charset="0"/>
              </a:rPr>
              <a:t>GRAFICO DE LA CONJUGADA DE 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cs typeface="Times New Roman" panose="02020603050405020304" pitchFamily="18" charset="0"/>
              </a:rPr>
              <a:t>Z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0AB79F3-552D-B182-E4E0-C4B4B0D17F71}"/>
              </a:ext>
            </a:extLst>
          </p:cNvPr>
          <p:cNvGrpSpPr/>
          <p:nvPr/>
        </p:nvGrpSpPr>
        <p:grpSpPr>
          <a:xfrm>
            <a:off x="2592197" y="4030942"/>
            <a:ext cx="6193994" cy="2362058"/>
            <a:chOff x="4147931" y="1274800"/>
            <a:chExt cx="4905604" cy="3892910"/>
          </a:xfrm>
        </p:grpSpPr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4498F8D5-EFC0-EE0E-75E1-6FA51DA44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6926" y="1390478"/>
              <a:ext cx="18434" cy="34296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 de texto 2">
                  <a:extLst>
                    <a:ext uri="{FF2B5EF4-FFF2-40B4-BE49-F238E27FC236}">
                      <a16:creationId xmlns:a16="http://schemas.microsoft.com/office/drawing/2014/main" id="{DDB7864B-D018-FFA0-6774-CE7C729D77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22979" y="1482178"/>
                  <a:ext cx="2564697" cy="8554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kumimoji="0" lang="es-MX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0" lang="es-MX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kumimoji="0" lang="es-MX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s-MX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𝒃𝒊</m:t>
                        </m:r>
                      </m:oMath>
                    </m:oMathPara>
                  </a14:m>
                  <a:endParaRPr kumimoji="0" lang="es-MX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Cuadro de texto 2">
                  <a:extLst>
                    <a:ext uri="{FF2B5EF4-FFF2-40B4-BE49-F238E27FC236}">
                      <a16:creationId xmlns:a16="http://schemas.microsoft.com/office/drawing/2014/main" id="{DDB7864B-D018-FFA0-6774-CE7C729D7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22979" y="1482178"/>
                  <a:ext cx="2564697" cy="85544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Cuadro de texto 2">
              <a:extLst>
                <a:ext uri="{FF2B5EF4-FFF2-40B4-BE49-F238E27FC236}">
                  <a16:creationId xmlns:a16="http://schemas.microsoft.com/office/drawing/2014/main" id="{77027E68-21E9-EE8B-F87B-AFCB71177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6650" y="1274800"/>
              <a:ext cx="823812" cy="684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Cuadro de texto 2">
              <a:extLst>
                <a:ext uri="{FF2B5EF4-FFF2-40B4-BE49-F238E27FC236}">
                  <a16:creationId xmlns:a16="http://schemas.microsoft.com/office/drawing/2014/main" id="{D7DDEA0D-503D-A641-EA81-E0B32C2D3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1162" y="2035410"/>
              <a:ext cx="823812" cy="684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95B12A53-8454-00CD-2F06-D8EFE374DB6F}"/>
                </a:ext>
              </a:extLst>
            </p:cNvPr>
            <p:cNvCxnSpPr/>
            <p:nvPr/>
          </p:nvCxnSpPr>
          <p:spPr>
            <a:xfrm flipV="1">
              <a:off x="5795554" y="2193311"/>
              <a:ext cx="1398925" cy="11187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9DC4F338-036D-5642-D2EE-D0DFD2BF38F9}"/>
                </a:ext>
              </a:extLst>
            </p:cNvPr>
            <p:cNvCxnSpPr/>
            <p:nvPr/>
          </p:nvCxnSpPr>
          <p:spPr>
            <a:xfrm flipH="1">
              <a:off x="5826642" y="2166990"/>
              <a:ext cx="1274577" cy="1316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Cuadro de texto 2">
              <a:extLst>
                <a:ext uri="{FF2B5EF4-FFF2-40B4-BE49-F238E27FC236}">
                  <a16:creationId xmlns:a16="http://schemas.microsoft.com/office/drawing/2014/main" id="{DF9B8765-72A6-44D1-EEDB-425F08770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1840" y="3191968"/>
              <a:ext cx="746094" cy="855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Cuadro de texto 2">
              <a:extLst>
                <a:ext uri="{FF2B5EF4-FFF2-40B4-BE49-F238E27FC236}">
                  <a16:creationId xmlns:a16="http://schemas.microsoft.com/office/drawing/2014/main" id="{5BA68D5F-9D01-BBD7-187D-4E216DE30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1181" y="3255677"/>
              <a:ext cx="823812" cy="684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817F8938-60FC-CB24-3D7A-6107292C6504}"/>
                </a:ext>
              </a:extLst>
            </p:cNvPr>
            <p:cNvCxnSpPr/>
            <p:nvPr/>
          </p:nvCxnSpPr>
          <p:spPr>
            <a:xfrm>
              <a:off x="4147931" y="3298852"/>
              <a:ext cx="450764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61A8378C-904A-D60F-8566-B3DAF435197A}"/>
                </a:ext>
              </a:extLst>
            </p:cNvPr>
            <p:cNvCxnSpPr>
              <a:cxnSpLocks/>
            </p:cNvCxnSpPr>
            <p:nvPr/>
          </p:nvCxnSpPr>
          <p:spPr>
            <a:xfrm>
              <a:off x="5795553" y="3298376"/>
              <a:ext cx="1383382" cy="10796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Cuadro de texto 2">
              <a:extLst>
                <a:ext uri="{FF2B5EF4-FFF2-40B4-BE49-F238E27FC236}">
                  <a16:creationId xmlns:a16="http://schemas.microsoft.com/office/drawing/2014/main" id="{7481A87F-9E8F-EEF5-3EDA-991CFC5A1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723" y="3272530"/>
              <a:ext cx="823812" cy="684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Cuadro de texto 2">
              <a:extLst>
                <a:ext uri="{FF2B5EF4-FFF2-40B4-BE49-F238E27FC236}">
                  <a16:creationId xmlns:a16="http://schemas.microsoft.com/office/drawing/2014/main" id="{3BC48062-06AC-FCA9-2762-DE23E1688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1897" y="4135755"/>
              <a:ext cx="932617" cy="684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-b</a:t>
              </a:r>
              <a:endPara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 de texto 2">
                  <a:extLst>
                    <a:ext uri="{FF2B5EF4-FFF2-40B4-BE49-F238E27FC236}">
                      <a16:creationId xmlns:a16="http://schemas.microsoft.com/office/drawing/2014/main" id="{4010172E-FC93-B74A-BFA7-DDEAACE0BD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32569" y="4312263"/>
                  <a:ext cx="2611328" cy="8554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0" lang="es-MX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s-MX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kumimoji="0" lang="es-MX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0" lang="es-MX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kumimoji="0" lang="es-MX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s-MX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𝒃𝒊</m:t>
                        </m:r>
                      </m:oMath>
                    </m:oMathPara>
                  </a14:m>
                  <a:endParaRPr kumimoji="0" lang="es-MX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Cuadro de texto 2">
                  <a:extLst>
                    <a:ext uri="{FF2B5EF4-FFF2-40B4-BE49-F238E27FC236}">
                      <a16:creationId xmlns:a16="http://schemas.microsoft.com/office/drawing/2014/main" id="{7D5894CB-7321-44C8-942C-AAD226941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32569" y="4312263"/>
                  <a:ext cx="2611328" cy="85544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5468F4A1-84E2-313B-2315-8E669E0E3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8922" y="4378071"/>
              <a:ext cx="1445557" cy="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77230079-0123-F2CD-07B8-527D7BD590D6}"/>
                </a:ext>
              </a:extLst>
            </p:cNvPr>
            <p:cNvCxnSpPr/>
            <p:nvPr/>
          </p:nvCxnSpPr>
          <p:spPr>
            <a:xfrm flipH="1">
              <a:off x="7194479" y="2259117"/>
              <a:ext cx="0" cy="2039986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39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20B8A1-2174-98DD-FD0A-A9538E87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3B34-56CE-134A-BE73-656B3C053E96}" type="datetime1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EBE84-58C1-7C3B-F2D1-707E1F3F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13</a:t>
            </a:fld>
            <a:endParaRPr lang="pt-B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F2ECF40-6B6D-4756-534C-5E9DFD2FD162}"/>
              </a:ext>
            </a:extLst>
          </p:cNvPr>
          <p:cNvSpPr/>
          <p:nvPr/>
        </p:nvSpPr>
        <p:spPr>
          <a:xfrm>
            <a:off x="360175" y="2506051"/>
            <a:ext cx="5447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Geométricamente, el módulo de un complejo representa la longitud de su vector posición correspondiente en el plano complejo: 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uphemia" panose="020B05030401020201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5300B35-9F9F-FEF3-6937-660B8842B6B6}"/>
              </a:ext>
            </a:extLst>
          </p:cNvPr>
          <p:cNvGrpSpPr/>
          <p:nvPr/>
        </p:nvGrpSpPr>
        <p:grpSpPr>
          <a:xfrm>
            <a:off x="964200" y="3733678"/>
            <a:ext cx="4622334" cy="2669250"/>
            <a:chOff x="5283200" y="1855369"/>
            <a:chExt cx="4063999" cy="3330390"/>
          </a:xfrm>
        </p:grpSpPr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8C89F1A4-57D8-3791-65E1-2CC4D1E295F9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V="1">
              <a:off x="5923366" y="1994319"/>
              <a:ext cx="3765" cy="29222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 de texto 2">
                  <a:extLst>
                    <a:ext uri="{FF2B5EF4-FFF2-40B4-BE49-F238E27FC236}">
                      <a16:creationId xmlns:a16="http://schemas.microsoft.com/office/drawing/2014/main" id="{92F8C75B-04A8-40B5-D395-37992E35FE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23502" y="2436765"/>
                  <a:ext cx="2718228" cy="1027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kumimoji="0" lang="es-MX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0" lang="es-MX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kumimoji="0" lang="es-MX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s-MX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𝒃𝒊</m:t>
                        </m:r>
                      </m:oMath>
                    </m:oMathPara>
                  </a14:m>
                  <a:endParaRPr kumimoji="0" lang="es-MX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Cuadro de texto 2">
                  <a:extLst>
                    <a:ext uri="{FF2B5EF4-FFF2-40B4-BE49-F238E27FC236}">
                      <a16:creationId xmlns:a16="http://schemas.microsoft.com/office/drawing/2014/main" id="{BE35EF3E-57C2-42D7-8104-F7080FE27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23502" y="2436765"/>
                  <a:ext cx="2718228" cy="10275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uadro de texto 2">
              <a:extLst>
                <a:ext uri="{FF2B5EF4-FFF2-40B4-BE49-F238E27FC236}">
                  <a16:creationId xmlns:a16="http://schemas.microsoft.com/office/drawing/2014/main" id="{B8A1AE49-42F8-5DE4-A2FA-88B7875C1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1401" y="1855369"/>
              <a:ext cx="873128" cy="822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 de texto 2">
              <a:extLst>
                <a:ext uri="{FF2B5EF4-FFF2-40B4-BE49-F238E27FC236}">
                  <a16:creationId xmlns:a16="http://schemas.microsoft.com/office/drawing/2014/main" id="{132D0121-9775-4922-7A38-6FD53530E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0374" y="2768993"/>
              <a:ext cx="873128" cy="822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5B7B78B-CD14-F162-35C8-DDB3C9D1D32E}"/>
                </a:ext>
              </a:extLst>
            </p:cNvPr>
            <p:cNvCxnSpPr/>
            <p:nvPr/>
          </p:nvCxnSpPr>
          <p:spPr>
            <a:xfrm flipV="1">
              <a:off x="5894185" y="2958659"/>
              <a:ext cx="1482669" cy="13437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82FA014-830D-A0E2-9FC3-85E854E84E52}"/>
                </a:ext>
              </a:extLst>
            </p:cNvPr>
            <p:cNvCxnSpPr/>
            <p:nvPr/>
          </p:nvCxnSpPr>
          <p:spPr>
            <a:xfrm flipH="1">
              <a:off x="5927134" y="2927043"/>
              <a:ext cx="1350877" cy="1580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Cuadro de texto 2">
              <a:extLst>
                <a:ext uri="{FF2B5EF4-FFF2-40B4-BE49-F238E27FC236}">
                  <a16:creationId xmlns:a16="http://schemas.microsoft.com/office/drawing/2014/main" id="{0B614651-4C19-8EB3-8EBC-8B0E3C6ED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6098" y="4158219"/>
              <a:ext cx="790758" cy="1027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adro de texto 2">
              <a:extLst>
                <a:ext uri="{FF2B5EF4-FFF2-40B4-BE49-F238E27FC236}">
                  <a16:creationId xmlns:a16="http://schemas.microsoft.com/office/drawing/2014/main" id="{54D49623-F312-C00F-B674-4CA0DEC6C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802" y="4234744"/>
              <a:ext cx="873128" cy="681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5D4940DF-7772-B1BA-0170-3E8772B6D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200" y="4286605"/>
              <a:ext cx="3642221" cy="158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uadro de texto 2">
              <a:extLst>
                <a:ext uri="{FF2B5EF4-FFF2-40B4-BE49-F238E27FC236}">
                  <a16:creationId xmlns:a16="http://schemas.microsoft.com/office/drawing/2014/main" id="{99A1486F-8A10-86DD-0B86-EB9995B59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4071" y="4254988"/>
              <a:ext cx="873128" cy="822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A1F9196C-7807-5B8A-7E72-3F911BEB734F}"/>
                </a:ext>
              </a:extLst>
            </p:cNvPr>
            <p:cNvCxnSpPr>
              <a:cxnSpLocks/>
            </p:cNvCxnSpPr>
            <p:nvPr/>
          </p:nvCxnSpPr>
          <p:spPr>
            <a:xfrm>
              <a:off x="7372356" y="3079443"/>
              <a:ext cx="0" cy="122297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8DCEB5E8-82EF-F67C-94B3-4434BCBF3A51}"/>
                    </a:ext>
                  </a:extLst>
                </p:cNvPr>
                <p:cNvSpPr txBox="1"/>
                <p:nvPr/>
              </p:nvSpPr>
              <p:spPr>
                <a:xfrm>
                  <a:off x="5883472" y="3383151"/>
                  <a:ext cx="101445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kumimoji="0" lang="es-MX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s-MX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</m:d>
                      </m:oMath>
                    </m:oMathPara>
                  </a14:m>
                  <a:endPara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36A0F600-6BF4-4DB2-9447-AAC3FA418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3472" y="3383151"/>
                  <a:ext cx="1014457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558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A4C0CA4-650C-2404-154D-163C80CDABF6}"/>
              </a:ext>
            </a:extLst>
          </p:cNvPr>
          <p:cNvSpPr txBox="1"/>
          <p:nvPr/>
        </p:nvSpPr>
        <p:spPr>
          <a:xfrm>
            <a:off x="819710" y="596571"/>
            <a:ext cx="164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cs typeface="Arial" pitchFamily="34" charset="0"/>
              </a:rPr>
              <a:t>MODULO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FEFC2B0-A596-612B-7135-14D0795F605F}"/>
                  </a:ext>
                </a:extLst>
              </p:cNvPr>
              <p:cNvSpPr txBox="1"/>
              <p:nvPr/>
            </p:nvSpPr>
            <p:spPr>
              <a:xfrm>
                <a:off x="371471" y="1304289"/>
                <a:ext cx="5424832" cy="785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Se llama modulo de un complejo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z = a+bi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, al número real definido por: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s-MX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s-MX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𝐳</m:t>
                        </m:r>
                      </m:e>
                    </m:d>
                    <m:r>
                      <a:rPr kumimoji="0" lang="es-MX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s-MX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0" lang="es-MX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es-MX" sz="20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𝐚</m:t>
                            </m:r>
                          </m:e>
                          <m:sup>
                            <m:r>
                              <a:rPr kumimoji="0" lang="es-MX" sz="20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s-MX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kumimoji="0" lang="es-MX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es-MX" sz="20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𝐛</m:t>
                            </m:r>
                          </m:e>
                          <m:sup>
                            <m:r>
                              <a:rPr kumimoji="0" lang="es-MX" sz="20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kumimoji="0" lang="es-P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FEFC2B0-A596-612B-7135-14D0795F6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1" y="1304289"/>
                <a:ext cx="5424832" cy="785280"/>
              </a:xfrm>
              <a:prstGeom prst="rect">
                <a:avLst/>
              </a:prstGeom>
              <a:blipFill>
                <a:blip r:embed="rId5"/>
                <a:stretch>
                  <a:fillRect l="-1236" t="-4651" r="-1011" b="-1162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D3714FFF-B08B-41FA-9ED6-13CDA28E1DE6}"/>
                  </a:ext>
                </a:extLst>
              </p:cNvPr>
              <p:cNvSpPr/>
              <p:nvPr/>
            </p:nvSpPr>
            <p:spPr>
              <a:xfrm>
                <a:off x="6219002" y="935720"/>
                <a:ext cx="5492168" cy="3682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Para </a:t>
                </a:r>
                <a14:m>
                  <m:oMath xmlns:m="http://schemas.openxmlformats.org/officeDocument/2006/math">
                    <m:r>
                      <a:rPr kumimoji="0" lang="es-MX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kumimoji="0" lang="es-MX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s-MX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s-MX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kumimoji="0" lang="es-MX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, números complejos se cumple: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𝑧</m:t>
                        </m:r>
                      </m:e>
                    </m:d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≥0</m:t>
                    </m:r>
                  </m:oMath>
                </a14:m>
                <a:r>
                  <a:rPr kumimoji="0" lang="es-MX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𝑧</m:t>
                        </m:r>
                      </m:e>
                    </m:d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=0 ↔</m:t>
                    </m:r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𝑧</m:t>
                    </m:r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=0</m:t>
                    </m:r>
                  </m:oMath>
                </a14:m>
                <a:endParaRPr kumimoji="0" lang="es-MX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−</m:t>
                        </m:r>
                        <m: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𝑧</m:t>
                        </m:r>
                      </m:e>
                    </m:d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</m:oMath>
                </a14:m>
                <a:r>
                  <a:rPr kumimoji="0" lang="es-MX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𝑧</m:t>
                        </m:r>
                      </m:e>
                    </m:d>
                  </m:oMath>
                </a14:m>
                <a:endParaRPr kumimoji="0" lang="es-MX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</m:acc>
                      </m:e>
                    </m:d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</m:oMath>
                </a14:m>
                <a:r>
                  <a:rPr kumimoji="0" lang="es-MX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𝑧</m:t>
                        </m:r>
                      </m:e>
                    </m:d>
                  </m:oMath>
                </a14:m>
                <a:endParaRPr kumimoji="0" lang="es-MX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𝑧</m:t>
                    </m:r>
                    <m:acc>
                      <m:accPr>
                        <m:chr m:val="̅"/>
                        <m:ctrlP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accPr>
                      <m:e>
                        <m: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𝑧</m:t>
                        </m:r>
                      </m:e>
                    </m:acc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es-MX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.</m:t>
                        </m:r>
                        <m:sSub>
                          <m:sSubPr>
                            <m:ctrlP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.</m:t>
                    </m:r>
                    <m:d>
                      <m:dPr>
                        <m:begChr m:val="|"/>
                        <m:endChr m:val="|"/>
                        <m:ctrlP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s-MX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𝑅𝑒</m:t>
                    </m:r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𝑧</m:t>
                    </m:r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)≤</m:t>
                    </m:r>
                    <m:d>
                      <m:dPr>
                        <m:begChr m:val="|"/>
                        <m:endChr m:val="|"/>
                        <m:ctrlP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0" lang="es-MX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, Im</a:t>
                </a:r>
                <a14:m>
                  <m:oMath xmlns:m="http://schemas.openxmlformats.org/officeDocument/2006/math"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𝑧</m:t>
                    </m:r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)≤</m:t>
                    </m:r>
                    <m:d>
                      <m:dPr>
                        <m:begChr m:val="|"/>
                        <m:endChr m:val="|"/>
                        <m:ctrlP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𝑧</m:t>
                        </m:r>
                      </m:e>
                    </m:d>
                  </m:oMath>
                </a14:m>
                <a:endParaRPr kumimoji="0" lang="es-MX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s-MX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s-MX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MX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s-MX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es-MX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MX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s-MX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kumimoji="0" lang="es-MX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kumimoji="0" lang="es-MX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s-MX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MX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s-MX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0" lang="es-MX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s-MX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s-MX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s-MX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kumimoji="0" lang="es-MX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, z</a:t>
                </a:r>
                <a:r>
                  <a:rPr kumimoji="0" lang="es-MX" sz="22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2</a:t>
                </a:r>
                <a:r>
                  <a:rPr kumimoji="0" lang="es-MX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≠0.</a:t>
                </a:r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D3714FFF-B08B-41FA-9ED6-13CDA28E1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002" y="935720"/>
                <a:ext cx="5492168" cy="3682226"/>
              </a:xfrm>
              <a:prstGeom prst="rect">
                <a:avLst/>
              </a:prstGeom>
              <a:blipFill>
                <a:blip r:embed="rId6"/>
                <a:stretch>
                  <a:fillRect l="-1332" t="-9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>
            <a:extLst>
              <a:ext uri="{FF2B5EF4-FFF2-40B4-BE49-F238E27FC236}">
                <a16:creationId xmlns:a16="http://schemas.microsoft.com/office/drawing/2014/main" id="{FC98DBE1-30C4-4F97-A438-1323E936B19A}"/>
              </a:ext>
            </a:extLst>
          </p:cNvPr>
          <p:cNvSpPr txBox="1"/>
          <p:nvPr/>
        </p:nvSpPr>
        <p:spPr>
          <a:xfrm>
            <a:off x="6328361" y="548145"/>
            <a:ext cx="198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PROPIEDADES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782E826-260D-49F6-9EF4-AB539E6AE13D}"/>
                  </a:ext>
                </a:extLst>
              </p:cNvPr>
              <p:cNvSpPr txBox="1"/>
              <p:nvPr/>
            </p:nvSpPr>
            <p:spPr>
              <a:xfrm>
                <a:off x="6219002" y="4583329"/>
                <a:ext cx="5492168" cy="1243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Ejemplo</a:t>
                </a:r>
                <a:r>
                  <a:rPr kumimoji="0" lang="es-MX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MX" sz="2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Arial" panose="020B0604020202020204" pitchFamily="34" charset="0"/>
                  </a:rPr>
                  <a:t>    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El módulo de </a:t>
                </a:r>
                <a14:m>
                  <m:oMath xmlns:m="http://schemas.openxmlformats.org/officeDocument/2006/math">
                    <m:r>
                      <a:rPr kumimoji="0" lang="es-MX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𝑧</m:t>
                    </m:r>
                    <m:r>
                      <a:rPr kumimoji="0" lang="es-MX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=3+4</m:t>
                    </m:r>
                    <m:r>
                      <a:rPr kumimoji="0" lang="es-MX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𝑖</m:t>
                    </m:r>
                    <m:r>
                      <a:rPr kumimoji="0" lang="es-MX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es;</a:t>
                </a:r>
                <a:endPara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  <a:ea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s-MX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MX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0" lang="es-MX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s-MX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+mn-cs"/>
                                </a:rPr>
                                <m:t>3</m:t>
                              </m:r>
                            </m:e>
                            <m:sup>
                              <m: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s-MX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+mn-cs"/>
                                </a:rPr>
                                <m:t>4</m:t>
                              </m:r>
                            </m:e>
                            <m:sup>
                              <m: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0" lang="es-MX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s-MX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s-MX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+mn-cs"/>
                            </a:rPr>
                            <m:t>9+16</m:t>
                          </m:r>
                        </m:e>
                      </m:rad>
                      <m:r>
                        <a:rPr kumimoji="0" lang="es-MX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s-MX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s-MX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+mn-cs"/>
                            </a:rPr>
                            <m:t>25</m:t>
                          </m:r>
                        </m:e>
                      </m:rad>
                      <m:r>
                        <a:rPr kumimoji="0" lang="es-MX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  <a:cs typeface="+mn-cs"/>
                        </a:rPr>
                        <m:t>=5</m:t>
                      </m:r>
                    </m:oMath>
                  </m:oMathPara>
                </a14:m>
                <a:endPara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782E826-260D-49F6-9EF4-AB539E6AE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002" y="4583329"/>
                <a:ext cx="5492168" cy="1243033"/>
              </a:xfrm>
              <a:prstGeom prst="rect">
                <a:avLst/>
              </a:prstGeom>
              <a:blipFill>
                <a:blip r:embed="rId7"/>
                <a:stretch>
                  <a:fillRect l="-1443" t="-39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3E8A4FF-A5C9-4180-8141-2C38F8F0E97B}"/>
              </a:ext>
            </a:extLst>
          </p:cNvPr>
          <p:cNvCxnSpPr>
            <a:cxnSpLocks/>
          </p:cNvCxnSpPr>
          <p:nvPr/>
        </p:nvCxnSpPr>
        <p:spPr>
          <a:xfrm>
            <a:off x="6028664" y="383596"/>
            <a:ext cx="67336" cy="58035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9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74" y="2039812"/>
            <a:ext cx="10362814" cy="2118947"/>
          </a:xfrm>
        </p:spPr>
        <p:txBody>
          <a:bodyPr/>
          <a:lstStyle/>
          <a:p>
            <a:br>
              <a:rPr lang="es-ES" sz="6600" baseline="30000" dirty="0">
                <a:solidFill>
                  <a:schemeClr val="tx1"/>
                </a:solidFill>
              </a:rPr>
            </a:br>
            <a:r>
              <a:rPr lang="es-ES" sz="6000" baseline="30000" dirty="0">
                <a:solidFill>
                  <a:schemeClr val="tx1"/>
                </a:solidFill>
              </a:rPr>
              <a:t>FORMA BINOMIAL Y TRIGONOMÉTRICA DE UN NÚMERO COMPLEJO</a:t>
            </a:r>
            <a:br>
              <a:rPr lang="es-ES" sz="5400" dirty="0">
                <a:solidFill>
                  <a:schemeClr val="tx1"/>
                </a:solidFill>
              </a:rPr>
            </a:br>
            <a:endParaRPr lang="pt-BR" sz="6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AA76D0-808E-3C04-C9B6-F260283E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AE07-7E4E-8144-86AD-571EF913FB81}" type="datetime1">
              <a:rPr lang="pt-BR" smtClean="0"/>
              <a:t>23/05/2023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37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20B8A1-2174-98DD-FD0A-A9538E87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3B34-56CE-134A-BE73-656B3C053E96}" type="datetime1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EBE84-58C1-7C3B-F2D1-707E1F3F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15</a:t>
            </a:fld>
            <a:endParaRPr lang="pt-B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03046E6-DADC-6846-D924-8EAEDF676114}"/>
              </a:ext>
            </a:extLst>
          </p:cNvPr>
          <p:cNvSpPr/>
          <p:nvPr/>
        </p:nvSpPr>
        <p:spPr>
          <a:xfrm>
            <a:off x="6238356" y="1436029"/>
            <a:ext cx="52247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1) 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kumimoji="0" lang="es-MX" sz="20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= -1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en efecto: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    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i</a:t>
            </a:r>
            <a:r>
              <a:rPr kumimoji="0" lang="es-MX" sz="20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2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= (0,1).(0,1) = (-1,0) = -1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Euphemia" panose="020B05030401020201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2) 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(a,b)=a+bi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en efecto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     (a,b)=(a,0)+(0,b)=(a,0)+(b,0)(0,1)=</a:t>
            </a:r>
            <a:r>
              <a:rPr kumimoji="0" lang="es-MX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a+bi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Euphemia" panose="020B05030401020201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B473EB9-23F3-1DFE-C96A-826D38FA5E33}"/>
              </a:ext>
            </a:extLst>
          </p:cNvPr>
          <p:cNvSpPr txBox="1"/>
          <p:nvPr/>
        </p:nvSpPr>
        <p:spPr>
          <a:xfrm>
            <a:off x="1242058" y="571230"/>
            <a:ext cx="271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cs typeface="Arial" pitchFamily="34" charset="0"/>
              </a:rPr>
              <a:t>FORMA BINOMIAL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E25EF2-EA2B-2BA9-B407-A45E18868D21}"/>
              </a:ext>
            </a:extLst>
          </p:cNvPr>
          <p:cNvSpPr txBox="1"/>
          <p:nvPr/>
        </p:nvSpPr>
        <p:spPr>
          <a:xfrm>
            <a:off x="368156" y="1242779"/>
            <a:ext cx="5412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El Número Complejo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z=a+bi,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tiene la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forma Binomial</a:t>
            </a: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,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los números reales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a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 y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b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 se denota por: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uphemia" panose="020B05030401020201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 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a = Re(z) 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parte real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de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z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 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dirty="0">
                <a:solidFill>
                  <a:prstClr val="black"/>
                </a:solidFill>
                <a:latin typeface="Euphemia" panose="020B0503040102020104" pitchFamily="34" charset="0"/>
                <a:ea typeface="Arial" panose="020B0604020202020204" pitchFamily="34" charset="0"/>
              </a:rPr>
              <a:t>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b = </a:t>
            </a:r>
            <a:r>
              <a:rPr kumimoji="0" lang="es-MX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Im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(z)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parte imaginaria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de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z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.</a:t>
            </a:r>
            <a:endParaRPr kumimoji="0" lang="es-P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uphemia" panose="020B05030401020201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F2BF7C-FD4D-B2E2-985B-F5F2E3357455}"/>
              </a:ext>
            </a:extLst>
          </p:cNvPr>
          <p:cNvSpPr txBox="1"/>
          <p:nvPr/>
        </p:nvSpPr>
        <p:spPr>
          <a:xfrm>
            <a:off x="522547" y="3322524"/>
            <a:ext cx="4741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Luego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z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 se puede escribir de la forma: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uphemia" panose="020B05030401020201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dirty="0">
                <a:solidFill>
                  <a:prstClr val="black"/>
                </a:solidFill>
                <a:latin typeface="Euphemia" panose="020B0503040102020104" pitchFamily="34" charset="0"/>
                <a:ea typeface="Arial" panose="020B0604020202020204" pitchFamily="34" charset="0"/>
              </a:rPr>
              <a:t>     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z = Re(z) + </a:t>
            </a:r>
            <a:r>
              <a:rPr kumimoji="0" lang="es-MX" sz="200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Im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(z).i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FD6777-5B79-6C4D-5E67-40C2878A3CEB}"/>
              </a:ext>
            </a:extLst>
          </p:cNvPr>
          <p:cNvSpPr txBox="1"/>
          <p:nvPr/>
        </p:nvSpPr>
        <p:spPr>
          <a:xfrm>
            <a:off x="522547" y="4548071"/>
            <a:ext cx="4152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Times New Roman" panose="02020603050405020304" pitchFamily="18" charset="0"/>
              </a:rPr>
              <a:t>Donde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el complejo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i=(0,1)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es llamada la unidad imaginaria 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uphemia" panose="020B0503040102020104" pitchFamily="34" charset="0"/>
              <a:ea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1145F5-0FFE-4B56-6D03-AE1473263157}"/>
              </a:ext>
            </a:extLst>
          </p:cNvPr>
          <p:cNvSpPr txBox="1"/>
          <p:nvPr/>
        </p:nvSpPr>
        <p:spPr>
          <a:xfrm>
            <a:off x="6238356" y="846314"/>
            <a:ext cx="194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</a:rPr>
              <a:t>OBSERVACIÓN</a:t>
            </a:r>
            <a:endParaRPr kumimoji="0" lang="es-PE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7089D6A-C228-C3CF-2DB7-D9B1F162B929}"/>
                  </a:ext>
                </a:extLst>
              </p:cNvPr>
              <p:cNvSpPr txBox="1"/>
              <p:nvPr/>
            </p:nvSpPr>
            <p:spPr>
              <a:xfrm>
                <a:off x="5852287" y="4078359"/>
                <a:ext cx="5996910" cy="1505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+mn-cs"/>
                  </a:rPr>
                  <a:t>(a+bi) + (c+bi) = (a+c) + (b+d)i</a:t>
                </a:r>
                <a:r>
                  <a:rPr lang="es-MX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Arial" panose="020B0604020202020204" pitchFamily="34" charset="0"/>
                  </a:rPr>
                  <a:t>        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+mn-cs"/>
                  </a:rPr>
                  <a:t>suma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+mn-cs"/>
                  </a:rPr>
                  <a:t>(a+bi) - (c+bi) = (a-c) + (b-d)i	</a:t>
                </a:r>
                <a:r>
                  <a:rPr kumimoji="0" lang="es-MX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+mn-cs"/>
                  </a:rPr>
                  <a:t>         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+mn-cs"/>
                  </a:rPr>
                  <a:t>resta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+mn-cs"/>
                  </a:rPr>
                  <a:t>(a+bi) . (c+bi) = (ac-bd) + (ad+bc)i</a:t>
                </a:r>
                <a:r>
                  <a:rPr kumimoji="0" lang="es-MX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+mn-cs"/>
                  </a:rPr>
                  <a:t>  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+mn-cs"/>
                  </a:rPr>
                  <a:t> multiplicación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(</m:t>
                        </m:r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𝑎</m:t>
                        </m:r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,</m:t>
                        </m:r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𝑏</m:t>
                        </m:r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(</m:t>
                        </m:r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𝑐</m:t>
                        </m:r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,</m:t>
                        </m:r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𝑑</m:t>
                        </m:r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Arial" panose="020B0604020202020204" pitchFamily="34" charset="0"/>
                    <a:cs typeface="+mn-cs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𝑎𝑐</m:t>
                        </m:r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+</m:t>
                        </m:r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𝑏𝑑</m:t>
                        </m:r>
                      </m:num>
                      <m:den>
                        <m:sSup>
                          <m:sSupPr>
                            <m:ctrlP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𝑐</m:t>
                            </m:r>
                          </m:e>
                          <m:sup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𝑑</m:t>
                            </m:r>
                          </m:e>
                          <m:sup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𝑏𝑑</m:t>
                        </m:r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−</m:t>
                        </m:r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𝑎𝑑</m:t>
                        </m:r>
                      </m:num>
                      <m:den>
                        <m:sSup>
                          <m:sSupPr>
                            <m:ctrlP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𝑐</m:t>
                            </m:r>
                          </m:e>
                          <m:sup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𝑑</m:t>
                            </m:r>
                          </m:e>
                          <m:sup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+mn-cs"/>
                  </a:rPr>
                  <a:t>	</a:t>
                </a:r>
                <a:r>
                  <a:rPr lang="es-MX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Arial" panose="020B0604020202020204" pitchFamily="34" charset="0"/>
                  </a:rPr>
                  <a:t>         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+mn-cs"/>
                  </a:rPr>
                  <a:t>división</a:t>
                </a:r>
                <a:endPara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7089D6A-C228-C3CF-2DB7-D9B1F162B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287" y="4078359"/>
                <a:ext cx="5996910" cy="1505990"/>
              </a:xfrm>
              <a:prstGeom prst="rect">
                <a:avLst/>
              </a:prstGeom>
              <a:blipFill>
                <a:blip r:embed="rId2"/>
                <a:stretch>
                  <a:fillRect l="-813" t="-2024" r="-1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ABD19571-F810-225B-A5DA-516F310C5F0F}"/>
              </a:ext>
            </a:extLst>
          </p:cNvPr>
          <p:cNvSpPr txBox="1"/>
          <p:nvPr/>
        </p:nvSpPr>
        <p:spPr>
          <a:xfrm>
            <a:off x="5892980" y="3439610"/>
            <a:ext cx="457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cs typeface="Arial" pitchFamily="34" charset="0"/>
              </a:rPr>
              <a:t>OPERACIÓN EN LA FORMA BINOMIAL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5FB4D10-7F37-422C-B2E4-F52FCFF60079}"/>
              </a:ext>
            </a:extLst>
          </p:cNvPr>
          <p:cNvCxnSpPr>
            <a:cxnSpLocks/>
          </p:cNvCxnSpPr>
          <p:nvPr/>
        </p:nvCxnSpPr>
        <p:spPr>
          <a:xfrm>
            <a:off x="5751738" y="165454"/>
            <a:ext cx="67336" cy="58035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16</a:t>
            </a:fld>
            <a:endParaRPr lang="pt-B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29847C8-B619-699B-56AB-6433EFCB8CD8}"/>
              </a:ext>
            </a:extLst>
          </p:cNvPr>
          <p:cNvSpPr/>
          <p:nvPr/>
        </p:nvSpPr>
        <p:spPr>
          <a:xfrm>
            <a:off x="6954763" y="1976663"/>
            <a:ext cx="45394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dirty="0">
                <a:solidFill>
                  <a:prstClr val="black"/>
                </a:solidFill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onde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valor de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s-MX" sz="2000" dirty="0">
                <a:solidFill>
                  <a:prstClr val="black"/>
                </a:solidFill>
                <a:latin typeface="Euphemia" panose="020B05030401020201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 que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≤ θ ≤ 2π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llama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Euphemia" panose="020B05030401020201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argumento principal de</a:t>
            </a: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Euphemia" panose="020B05030401020201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uphemia" panose="020B05030401020201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Euphemia" panose="020B05030401020201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se denota por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arg(z).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F2EECD-F070-B787-9765-32CE238C8B38}"/>
              </a:ext>
            </a:extLst>
          </p:cNvPr>
          <p:cNvSpPr txBox="1"/>
          <p:nvPr/>
        </p:nvSpPr>
        <p:spPr>
          <a:xfrm>
            <a:off x="756713" y="583084"/>
            <a:ext cx="342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cs typeface="Arial" pitchFamily="34" charset="0"/>
              </a:rPr>
              <a:t>FORMA TRIGONOMÉTRICA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B7A4F56-DF8A-A827-D44C-29ACF483C9EF}"/>
                  </a:ext>
                </a:extLst>
              </p:cNvPr>
              <p:cNvSpPr txBox="1"/>
              <p:nvPr/>
            </p:nvSpPr>
            <p:spPr>
              <a:xfrm>
                <a:off x="617939" y="1027197"/>
                <a:ext cx="620844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 número complejo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 ≠ 0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puede representar en </a:t>
                </a:r>
                <a:r>
                  <a:rPr kumimoji="0" lang="es-MX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 forma trigonométrica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 forma polar: 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s-MX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s-MX" sz="20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s-MX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.(cos θ + i sen θ ) = r.(cos θ + i sen θ )</a:t>
                </a:r>
                <a:endParaRPr kumimoji="0" lang="es-MX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B7A4F56-DF8A-A827-D44C-29ACF483C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39" y="1027197"/>
                <a:ext cx="6208443" cy="1323439"/>
              </a:xfrm>
              <a:prstGeom prst="rect">
                <a:avLst/>
              </a:prstGeom>
              <a:blipFill>
                <a:blip r:embed="rId2"/>
                <a:stretch>
                  <a:fillRect l="-981" t="-3226" b="-78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BE06F7A-F694-5BE1-D60C-BA102AEFB230}"/>
                  </a:ext>
                </a:extLst>
              </p:cNvPr>
              <p:cNvSpPr txBox="1"/>
              <p:nvPr/>
            </p:nvSpPr>
            <p:spPr>
              <a:xfrm>
                <a:off x="617939" y="2594694"/>
                <a:ext cx="55426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Donde: 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14:m>
                  <m:oMath xmlns:m="http://schemas.openxmlformats.org/officeDocument/2006/math"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s-MX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0" lang="es-MX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arg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kumimoji="0" lang="es-MX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0" lang="es-MX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kumimoji="0" lang="es-MX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Ɐ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є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endParaRPr kumimoji="0" lang="es-P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BE06F7A-F694-5BE1-D60C-BA102AEF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39" y="2594694"/>
                <a:ext cx="5542684" cy="400110"/>
              </a:xfrm>
              <a:prstGeom prst="rect">
                <a:avLst/>
              </a:prstGeom>
              <a:blipFill>
                <a:blip r:embed="rId3"/>
                <a:stretch>
                  <a:fillRect l="-1099" t="-12308" b="-292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5085A119-F02B-D680-7317-6865B99732CE}"/>
              </a:ext>
            </a:extLst>
          </p:cNvPr>
          <p:cNvSpPr txBox="1"/>
          <p:nvPr/>
        </p:nvSpPr>
        <p:spPr>
          <a:xfrm>
            <a:off x="756713" y="3324586"/>
            <a:ext cx="60256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Dado un complejo en la forma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dirty="0">
                <a:solidFill>
                  <a:prstClr val="black"/>
                </a:solidFill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   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 = (a, b) </a:t>
            </a:r>
            <a:r>
              <a:rPr kumimoji="0" lang="es-MX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ó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 = a + i b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con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 ≠ 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Euphemia" panose="020B05030401020201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 llama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argumento de z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 todo valor de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θ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que satisface las condiciones:</a:t>
            </a:r>
            <a:endParaRPr kumimoji="0" lang="es-P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E231A8D-ACB1-C40A-AE73-E5DB5403E3B0}"/>
                  </a:ext>
                </a:extLst>
              </p:cNvPr>
              <p:cNvSpPr txBox="1"/>
              <p:nvPr/>
            </p:nvSpPr>
            <p:spPr>
              <a:xfrm>
                <a:off x="8006229" y="727690"/>
                <a:ext cx="2109031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es-MX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s-MX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s-MX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𝑎</m:t>
                                </m:r>
                                <m:r>
                                  <a:rPr kumimoji="0" lang="es-MX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kumimoji="0" lang="es-E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𝑟</m:t>
                                </m:r>
                                <m:r>
                                  <a:rPr kumimoji="0" lang="es-E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s-E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Times New Roman" panose="020206030504050203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kumimoji="0" lang="es-E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Times New Roman" panose="020206030504050203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  <m:r>
                                  <m:rPr>
                                    <m:nor/>
                                  </m:rPr>
                                  <a:rPr kumimoji="0" lang="es-E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Times New Roman" panose="020206030504050203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s-MX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Times New Roman" panose="020206030504050203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s-MX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𝑏</m:t>
                                </m:r>
                                <m:r>
                                  <a:rPr kumimoji="0" lang="es-MX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kumimoji="0" lang="es-E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𝑟</m:t>
                                </m:r>
                                <m:r>
                                  <a:rPr kumimoji="0" lang="es-E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s-E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Times New Roman" panose="020206030504050203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kumimoji="0" lang="es-MX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Times New Roman" panose="020206030504050203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sen</m:t>
                                </m:r>
                                <m:r>
                                  <m:rPr>
                                    <m:nor/>
                                  </m:rPr>
                                  <a:rPr kumimoji="0" lang="es-E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Times New Roman" panose="020206030504050203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s-MX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Times New Roman" panose="020206030504050203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s-P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E231A8D-ACB1-C40A-AE73-E5DB5403E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229" y="727690"/>
                <a:ext cx="2109031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614B9487-E377-DD34-A65D-F9DBEE1D0F92}"/>
              </a:ext>
            </a:extLst>
          </p:cNvPr>
          <p:cNvSpPr txBox="1"/>
          <p:nvPr/>
        </p:nvSpPr>
        <p:spPr>
          <a:xfrm>
            <a:off x="7084913" y="3241442"/>
            <a:ext cx="166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cs typeface="Arial" pitchFamily="34" charset="0"/>
              </a:rPr>
              <a:t>Ejemplo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Euphemia" panose="020B0503040102020104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01DF732-D833-D8E9-F680-0CD7E53ABD3C}"/>
              </a:ext>
            </a:extLst>
          </p:cNvPr>
          <p:cNvSpPr/>
          <p:nvPr/>
        </p:nvSpPr>
        <p:spPr>
          <a:xfrm>
            <a:off x="7034376" y="5173669"/>
            <a:ext cx="4539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Siendo r = 2 y θ = π/2   </a:t>
            </a:r>
          </a:p>
          <a:p>
            <a:pPr marL="1803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entonces: z = 2(cos π/2+isen π/2)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uphemia" panose="020B0503040102020104" pitchFamily="34" charset="0"/>
              <a:ea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3738361-FB3D-AB4B-ACCD-719CCC8EE5C7}"/>
              </a:ext>
            </a:extLst>
          </p:cNvPr>
          <p:cNvSpPr txBox="1"/>
          <p:nvPr/>
        </p:nvSpPr>
        <p:spPr>
          <a:xfrm>
            <a:off x="7084913" y="3718167"/>
            <a:ext cx="3687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Expresar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z=2i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en su forma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dirty="0">
                <a:solidFill>
                  <a:prstClr val="black"/>
                </a:solidFill>
                <a:latin typeface="Euphemia" panose="020B0503040102020104" pitchFamily="34" charset="0"/>
                <a:ea typeface="Arial" panose="020B0604020202020204" pitchFamily="34" charset="0"/>
              </a:rPr>
              <a:t>        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trigonométrica</a:t>
            </a:r>
            <a:endParaRPr kumimoji="0" lang="es-P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uphemia" panose="020B05030401020201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635B83B-34F7-55AF-0C06-A4D26F79AED3}"/>
              </a:ext>
            </a:extLst>
          </p:cNvPr>
          <p:cNvSpPr txBox="1"/>
          <p:nvPr/>
        </p:nvSpPr>
        <p:spPr>
          <a:xfrm>
            <a:off x="6954763" y="4773207"/>
            <a:ext cx="143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Solución: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D7FD040-D14A-4114-A278-E1B06884CEE3}"/>
              </a:ext>
            </a:extLst>
          </p:cNvPr>
          <p:cNvCxnSpPr>
            <a:cxnSpLocks/>
          </p:cNvCxnSpPr>
          <p:nvPr/>
        </p:nvCxnSpPr>
        <p:spPr>
          <a:xfrm>
            <a:off x="6759046" y="275201"/>
            <a:ext cx="67336" cy="58035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B704B6-B9C4-318E-41CC-9ECFBC4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6B5B-0A90-3F48-A7CD-CD65C45570C7}" type="datetime1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C5144F-13B4-DBB9-BA94-2C6DA19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17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8EECF59F-4D9F-AF16-A375-E0F26C51A537}"/>
                  </a:ext>
                </a:extLst>
              </p:cNvPr>
              <p:cNvSpPr/>
              <p:nvPr/>
            </p:nvSpPr>
            <p:spPr>
              <a:xfrm>
                <a:off x="292819" y="875663"/>
                <a:ext cx="6391840" cy="29113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 complejo nulo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=(0,0)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carece de argumento.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 argumento de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representa geométricamente </a:t>
                </a:r>
              </a:p>
              <a:p>
                <a:pPr marR="0" lvl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tabLst/>
                  <a:defRPr/>
                </a:pPr>
                <a:r>
                  <a:rPr lang="es-MX" dirty="0">
                    <a:solidFill>
                      <a:prstClr val="black"/>
                    </a:solidFill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 ángulo que forma el radio vector de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 el eje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OX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R="0" lvl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tabLst/>
                  <a:defRPr/>
                </a:pPr>
                <a:r>
                  <a:rPr lang="es-MX" dirty="0">
                    <a:solidFill>
                      <a:prstClr val="black"/>
                    </a:solidFill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positivo, medido en sentido antihorario.</a:t>
                </a:r>
              </a:p>
              <a:p>
                <a:pPr marR="0" lvl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tabLst/>
                  <a:defRPr/>
                </a:pP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Si z está sobre el eje X,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arg(z) = 0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ó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arg(z) = π,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está </a:t>
                </a:r>
              </a:p>
              <a:p>
                <a:pPr marR="0" lvl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tabLst/>
                  <a:defRPr/>
                </a:pP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sobre el eje Y, </a:t>
                </a:r>
                <a:r>
                  <a:rPr lang="es-MX" dirty="0">
                    <a:solidFill>
                      <a:prstClr val="black"/>
                    </a:solidFill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s-MX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arg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(z) =π/2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ó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arg(z) = 3π/2.</a:t>
                </a:r>
              </a:p>
              <a:p>
                <a:pPr marR="0" lvl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tabLst/>
                  <a:defRPr/>
                </a:pP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 Si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s-MX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Euphemia" panose="020B05030401020201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kumimoji="0" lang="es-MX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arg(z),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entonces: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s-MX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Euphemia" panose="020B05030401020201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  <m:r>
                      <m:rPr>
                        <m:nor/>
                      </m:rPr>
                      <a:rPr kumimoji="0" lang="es-MX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Euphemia" panose="020B05030401020201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0" lang="es-MX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Euphemia" panose="020B05030401020201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es-MX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s-MX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s-MX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Euphemia" panose="020B05030401020201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</m:t>
                        </m:r>
                      </m:den>
                    </m:f>
                  </m:oMath>
                </a14:m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s-MX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Euphemia" panose="020B05030401020201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MX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s-MX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s-MX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</m:t>
                        </m:r>
                      </m:den>
                    </m:f>
                  </m:oMath>
                </a14:m>
                <a:endParaRPr kumimoji="0" lang="es-MX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8EECF59F-4D9F-AF16-A375-E0F26C51A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19" y="875663"/>
                <a:ext cx="6391840" cy="2911374"/>
              </a:xfrm>
              <a:prstGeom prst="rect">
                <a:avLst/>
              </a:prstGeom>
              <a:blipFill>
                <a:blip r:embed="rId2"/>
                <a:stretch>
                  <a:fillRect l="-953" t="-251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o 4">
            <a:extLst>
              <a:ext uri="{FF2B5EF4-FFF2-40B4-BE49-F238E27FC236}">
                <a16:creationId xmlns:a16="http://schemas.microsoft.com/office/drawing/2014/main" id="{91A3C7D1-99D9-29CE-04B5-18F4E5777C2B}"/>
              </a:ext>
            </a:extLst>
          </p:cNvPr>
          <p:cNvGrpSpPr/>
          <p:nvPr/>
        </p:nvGrpSpPr>
        <p:grpSpPr>
          <a:xfrm>
            <a:off x="2035551" y="4121179"/>
            <a:ext cx="2906375" cy="2361169"/>
            <a:chOff x="6221466" y="2141174"/>
            <a:chExt cx="4054648" cy="3811693"/>
          </a:xfrm>
        </p:grpSpPr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660CA68A-D514-717C-49C5-591667DBCFDE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V="1">
              <a:off x="6932534" y="2320085"/>
              <a:ext cx="3677" cy="34574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 de texto 2">
                  <a:extLst>
                    <a:ext uri="{FF2B5EF4-FFF2-40B4-BE49-F238E27FC236}">
                      <a16:creationId xmlns:a16="http://schemas.microsoft.com/office/drawing/2014/main" id="{BF274B52-DC7A-DD11-A976-3DACF3A6A0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10581" y="2632432"/>
                  <a:ext cx="2654517" cy="12157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𝑏𝑖</m:t>
                        </m:r>
                      </m:oMath>
                    </m:oMathPara>
                  </a14:m>
                  <a:endParaRPr kumimoji="0" lang="es-MX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Cuadro de texto 2">
                  <a:extLst>
                    <a:ext uri="{FF2B5EF4-FFF2-40B4-BE49-F238E27FC236}">
                      <a16:creationId xmlns:a16="http://schemas.microsoft.com/office/drawing/2014/main" id="{BF274B52-DC7A-DD11-A976-3DACF3A6A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10581" y="2632432"/>
                  <a:ext cx="2654517" cy="12157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uadro de texto 2">
              <a:extLst>
                <a:ext uri="{FF2B5EF4-FFF2-40B4-BE49-F238E27FC236}">
                  <a16:creationId xmlns:a16="http://schemas.microsoft.com/office/drawing/2014/main" id="{3DF7C2DB-829D-6300-610F-5BE131914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466" y="2141174"/>
              <a:ext cx="852664" cy="972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 de texto 2">
              <a:extLst>
                <a:ext uri="{FF2B5EF4-FFF2-40B4-BE49-F238E27FC236}">
                  <a16:creationId xmlns:a16="http://schemas.microsoft.com/office/drawing/2014/main" id="{A37D2BA3-EDE1-2C83-11A5-EEDBF3D69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6635" y="3095356"/>
              <a:ext cx="852664" cy="972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7548F314-AC9F-8222-2AFC-93A59DA94562}"/>
                </a:ext>
              </a:extLst>
            </p:cNvPr>
            <p:cNvCxnSpPr/>
            <p:nvPr/>
          </p:nvCxnSpPr>
          <p:spPr>
            <a:xfrm flipV="1">
              <a:off x="6904033" y="3446519"/>
              <a:ext cx="1447917" cy="15898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9FA8FA7C-83EC-9C1D-A80A-BD5891479B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6210" y="3426139"/>
              <a:ext cx="1411348" cy="167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Cuadro de texto 2">
              <a:extLst>
                <a:ext uri="{FF2B5EF4-FFF2-40B4-BE49-F238E27FC236}">
                  <a16:creationId xmlns:a16="http://schemas.microsoft.com/office/drawing/2014/main" id="{0E80ECFE-6CE9-EC80-060D-5E3C10523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0189" y="4858939"/>
              <a:ext cx="689162" cy="806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adro de texto 2">
              <a:extLst>
                <a:ext uri="{FF2B5EF4-FFF2-40B4-BE49-F238E27FC236}">
                  <a16:creationId xmlns:a16="http://schemas.microsoft.com/office/drawing/2014/main" id="{F4B365C4-C428-D101-52B9-8AA687884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203" y="4970818"/>
              <a:ext cx="852663" cy="806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5E7E31D-60BE-13F6-55A2-23DF1D046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7369" y="5017662"/>
              <a:ext cx="3556853" cy="187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uadro de texto 2">
              <a:extLst>
                <a:ext uri="{FF2B5EF4-FFF2-40B4-BE49-F238E27FC236}">
                  <a16:creationId xmlns:a16="http://schemas.microsoft.com/office/drawing/2014/main" id="{504BEAD1-DBF5-34F2-3366-7C819EB40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3451" y="4980255"/>
              <a:ext cx="852663" cy="972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F7B11F1-77B3-9D6B-6301-EC14568EB00A}"/>
                </a:ext>
              </a:extLst>
            </p:cNvPr>
            <p:cNvCxnSpPr>
              <a:cxnSpLocks/>
            </p:cNvCxnSpPr>
            <p:nvPr/>
          </p:nvCxnSpPr>
          <p:spPr>
            <a:xfrm>
              <a:off x="8347558" y="3589423"/>
              <a:ext cx="0" cy="144694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4DC8B3E-6EAA-C705-74DB-7A38379EA206}"/>
                </a:ext>
              </a:extLst>
            </p:cNvPr>
            <p:cNvSpPr txBox="1"/>
            <p:nvPr/>
          </p:nvSpPr>
          <p:spPr>
            <a:xfrm>
              <a:off x="7399832" y="3778131"/>
              <a:ext cx="99068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8" name="Arco 17">
              <a:extLst>
                <a:ext uri="{FF2B5EF4-FFF2-40B4-BE49-F238E27FC236}">
                  <a16:creationId xmlns:a16="http://schemas.microsoft.com/office/drawing/2014/main" id="{EDD1727A-0324-752E-E158-C328510051FA}"/>
                </a:ext>
              </a:extLst>
            </p:cNvPr>
            <p:cNvSpPr/>
            <p:nvPr/>
          </p:nvSpPr>
          <p:spPr>
            <a:xfrm rot="18363618" flipV="1">
              <a:off x="6537391" y="4007027"/>
              <a:ext cx="846263" cy="1295921"/>
            </a:xfrm>
            <a:prstGeom prst="arc">
              <a:avLst>
                <a:gd name="adj1" fmla="val 16410078"/>
                <a:gd name="adj2" fmla="val 19207915"/>
              </a:avLst>
            </a:prstGeom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96598B4E-3CBB-E7B0-5097-11EBEBAADCE9}"/>
                </a:ext>
              </a:extLst>
            </p:cNvPr>
            <p:cNvSpPr txBox="1"/>
            <p:nvPr/>
          </p:nvSpPr>
          <p:spPr>
            <a:xfrm>
              <a:off x="7620773" y="4536465"/>
              <a:ext cx="99068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θ</a:t>
              </a:r>
              <a:endPara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A0BBB3B-6BBE-B9C9-59F9-80E024356A1B}"/>
              </a:ext>
            </a:extLst>
          </p:cNvPr>
          <p:cNvSpPr txBox="1"/>
          <p:nvPr/>
        </p:nvSpPr>
        <p:spPr>
          <a:xfrm>
            <a:off x="729843" y="482203"/>
            <a:ext cx="2384418" cy="391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cs typeface="Arial" pitchFamily="34" charset="0"/>
              </a:rPr>
              <a:t>OBSERVACIONES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uphemia" panose="020B05030401020201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C658F61-F8C5-47C4-B895-6D859D78D30C}"/>
              </a:ext>
            </a:extLst>
          </p:cNvPr>
          <p:cNvSpPr txBox="1"/>
          <p:nvPr/>
        </p:nvSpPr>
        <p:spPr>
          <a:xfrm>
            <a:off x="7118524" y="687991"/>
            <a:ext cx="1153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cs typeface="Arial" pitchFamily="34" charset="0"/>
              </a:rPr>
              <a:t>Ejemplo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Euphemia" panose="020B0503040102020104" pitchFamily="34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8C7F249-A176-4CA3-8CB4-563C68DAFB21}"/>
                  </a:ext>
                </a:extLst>
              </p:cNvPr>
              <p:cNvSpPr txBox="1"/>
              <p:nvPr/>
            </p:nvSpPr>
            <p:spPr>
              <a:xfrm>
                <a:off x="6985172" y="1147026"/>
                <a:ext cx="40906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Expresar </a:t>
                </a:r>
                <a14:m>
                  <m:oMath xmlns:m="http://schemas.openxmlformats.org/officeDocument/2006/math">
                    <m:r>
                      <a:rPr kumimoji="0" lang="es-MX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kumimoji="0" lang="es-MX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=3−3 </m:t>
                    </m:r>
                    <m:r>
                      <a:rPr kumimoji="0" lang="es-MX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</a:t>
                </a: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en su forma 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s-MX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trigonométrica.</a:t>
                </a:r>
                <a:endParaRPr kumimoji="0" lang="es-MX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8C7F249-A176-4CA3-8CB4-563C68DAF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72" y="1147026"/>
                <a:ext cx="4090617" cy="646331"/>
              </a:xfrm>
              <a:prstGeom prst="rect">
                <a:avLst/>
              </a:prstGeom>
              <a:blipFill>
                <a:blip r:embed="rId4"/>
                <a:stretch>
                  <a:fillRect l="-1341" t="-5660" b="-132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adroTexto 22">
            <a:extLst>
              <a:ext uri="{FF2B5EF4-FFF2-40B4-BE49-F238E27FC236}">
                <a16:creationId xmlns:a16="http://schemas.microsoft.com/office/drawing/2014/main" id="{35F6983F-0453-4EC3-9BF1-96CC575D1866}"/>
              </a:ext>
            </a:extLst>
          </p:cNvPr>
          <p:cNvSpPr txBox="1"/>
          <p:nvPr/>
        </p:nvSpPr>
        <p:spPr>
          <a:xfrm>
            <a:off x="7132924" y="1929499"/>
            <a:ext cx="1418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3904AF1-074C-4CA4-911A-67A3028732B2}"/>
                  </a:ext>
                </a:extLst>
              </p:cNvPr>
              <p:cNvSpPr txBox="1"/>
              <p:nvPr/>
            </p:nvSpPr>
            <p:spPr>
              <a:xfrm>
                <a:off x="7018632" y="4845570"/>
                <a:ext cx="4382191" cy="1216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34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También </a:t>
                </a:r>
              </a:p>
              <a:p>
                <a:pPr marL="18034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E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𝑧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=3</m:t>
                    </m:r>
                    <m:rad>
                      <m:radPr>
                        <m:degHide m:val="on"/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(cos(</a:t>
                </a:r>
                <a14:m>
                  <m:oMath xmlns:m="http://schemas.openxmlformats.org/officeDocument/2006/math">
                    <m:r>
                      <a:rPr kumimoji="0" lang="es-E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𝜋</m:t>
                        </m:r>
                      </m:num>
                      <m:den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4</m:t>
                        </m:r>
                      </m:den>
                    </m:f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)</m:t>
                    </m:r>
                    <m:r>
                      <a:rPr kumimoji="0" lang="es-E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+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𝑖𝑠𝑒𝑛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(−</m:t>
                    </m:r>
                    <m:f>
                      <m:fPr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𝜋</m:t>
                        </m:r>
                      </m:num>
                      <m:den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4</m:t>
                        </m:r>
                      </m:den>
                    </m:f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))</m:t>
                    </m:r>
                  </m:oMath>
                </a14:m>
                <a:r>
                  <a:rPr kumimoji="0" lang="es-E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</a:t>
                </a:r>
              </a:p>
              <a:p>
                <a:pPr marL="18034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sz="2000" dirty="0">
                    <a:solidFill>
                      <a:prstClr val="black"/>
                    </a:solidFill>
                    <a:latin typeface="Euphemia" panose="020B0503040102020104" pitchFamily="34" charset="0"/>
                    <a:ea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kumimoji="0" lang="es-E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kumimoji="0" lang="es-MX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3</m:t>
                    </m:r>
                    <m:rad>
                      <m:radPr>
                        <m:degHide m:val="on"/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(cos(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𝜋</m:t>
                        </m:r>
                      </m:num>
                      <m:den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4</m:t>
                        </m:r>
                      </m:den>
                    </m:f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)</m:t>
                    </m:r>
                    <m:r>
                      <a:rPr kumimoji="0" lang="es-E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−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𝑖𝑠𝑒𝑛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𝜋</m:t>
                        </m:r>
                      </m:num>
                      <m:den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4</m:t>
                        </m:r>
                      </m:den>
                    </m:f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))</m:t>
                    </m:r>
                  </m:oMath>
                </a14:m>
                <a:endParaRPr kumimoji="0" lang="es-P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3904AF1-074C-4CA4-911A-67A302873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32" y="4845570"/>
                <a:ext cx="4382191" cy="1216743"/>
              </a:xfrm>
              <a:prstGeom prst="rect">
                <a:avLst/>
              </a:prstGeom>
              <a:blipFill>
                <a:blip r:embed="rId5"/>
                <a:stretch>
                  <a:fillRect t="-3015" b="-201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C8F4AF39-B53C-4CB5-A0CE-AA032DD1AEC1}"/>
                  </a:ext>
                </a:extLst>
              </p:cNvPr>
              <p:cNvSpPr txBox="1"/>
              <p:nvPr/>
            </p:nvSpPr>
            <p:spPr>
              <a:xfrm>
                <a:off x="7018632" y="2337727"/>
                <a:ext cx="3716798" cy="1469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34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MX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  <a:cs typeface="+mn-cs"/>
                      </a:rPr>
                      <m:t>𝑟</m:t>
                    </m:r>
                    <m:r>
                      <a:rPr kumimoji="0" lang="es-MX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  <a:cs typeface="+mn-cs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𝑧</m:t>
                        </m:r>
                      </m:e>
                    </m:d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3</m:t>
                            </m:r>
                          </m:e>
                          <m:sup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3</m:t>
                            </m:r>
                          </m:e>
                          <m:sup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  <a:cs typeface="+mn-cs"/>
                      </a:rPr>
                      <m:t>=3</m:t>
                    </m:r>
                    <m:rad>
                      <m:radPr>
                        <m:degHide m:val="on"/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2</m:t>
                        </m:r>
                        <m: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   </m:t>
                        </m:r>
                      </m:e>
                    </m:rad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</a:t>
                </a:r>
              </a:p>
              <a:p>
                <a:pPr marL="18034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s-MX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𝜃</m:t>
                        </m:r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𝑎</m:t>
                            </m:r>
                          </m:num>
                          <m:den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𝑟</m:t>
                            </m:r>
                          </m:den>
                        </m:f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3</m:t>
                            </m:r>
                          </m:num>
                          <m:den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3</m:t>
                            </m:r>
                            <m:rad>
                              <m:radPr>
                                <m:degHide m:val="on"/>
                                <m:ctrlPr>
                                  <a:rPr kumimoji="0" lang="es-MX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+mn-c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es-MX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+mn-cs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func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0" lang="es-MX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0" lang="es-E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+mn-cs"/>
                  </a:rPr>
                  <a:t>  y </a:t>
                </a:r>
              </a:p>
              <a:p>
                <a:pPr marL="18034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s-MX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sen</m:t>
                        </m:r>
                      </m:fName>
                      <m:e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𝜃</m:t>
                        </m:r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𝑏</m:t>
                            </m:r>
                          </m:num>
                          <m:den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𝑟</m:t>
                            </m:r>
                          </m:den>
                        </m:f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−3</m:t>
                            </m:r>
                          </m:num>
                          <m:den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+mn-cs"/>
                              </a:rPr>
                              <m:t>3</m:t>
                            </m:r>
                            <m:rad>
                              <m:radPr>
                                <m:degHide m:val="on"/>
                                <m:ctrlPr>
                                  <a:rPr kumimoji="0" lang="es-MX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+mn-c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es-MX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+mn-cs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func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kumimoji="0" lang="es-MX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0" lang="es-E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+mn-cs"/>
                  </a:rPr>
                  <a:t>  </a:t>
                </a:r>
                <a:endPara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C8F4AF39-B53C-4CB5-A0CE-AA032DD1A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32" y="2337727"/>
                <a:ext cx="3716798" cy="1469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uadroTexto 25">
            <a:extLst>
              <a:ext uri="{FF2B5EF4-FFF2-40B4-BE49-F238E27FC236}">
                <a16:creationId xmlns:a16="http://schemas.microsoft.com/office/drawing/2014/main" id="{23D2B5BE-1980-45B9-BD41-7C8FAF121A6B}"/>
              </a:ext>
            </a:extLst>
          </p:cNvPr>
          <p:cNvSpPr txBox="1"/>
          <p:nvPr/>
        </p:nvSpPr>
        <p:spPr>
          <a:xfrm>
            <a:off x="7018632" y="3872167"/>
            <a:ext cx="3221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Implica: </a:t>
            </a:r>
            <a:r>
              <a:rPr kumimoji="0" lang="es-MX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arg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(z)=7π/4.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Euphemia" panose="020B0503040102020104" pitchFamily="34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7A64368-FFED-4630-BD8F-11D5E71C5131}"/>
                  </a:ext>
                </a:extLst>
              </p:cNvPr>
              <p:cNvSpPr txBox="1"/>
              <p:nvPr/>
            </p:nvSpPr>
            <p:spPr>
              <a:xfrm>
                <a:off x="6892941" y="4325262"/>
                <a:ext cx="4745099" cy="525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34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+mn-cs"/>
                  </a:rPr>
                  <a:t>Entonces </a:t>
                </a:r>
                <a14:m>
                  <m:oMath xmlns:m="http://schemas.openxmlformats.org/officeDocument/2006/math"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  <a:cs typeface="+mn-cs"/>
                      </a:rPr>
                      <m:t>𝑧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  <a:cs typeface="+mn-cs"/>
                      </a:rPr>
                      <m:t>=3</m:t>
                    </m:r>
                    <m:rad>
                      <m:radPr>
                        <m:degHide m:val="on"/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2</m:t>
                        </m:r>
                      </m:e>
                    </m:rad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+mn-cs"/>
                  </a:rPr>
                  <a:t>(cos(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7</m:t>
                        </m:r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𝜋</m:t>
                        </m:r>
                      </m:num>
                      <m:den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4</m:t>
                        </m:r>
                      </m:den>
                    </m:f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  <a:cs typeface="+mn-cs"/>
                      </a:rPr>
                      <m:t>)+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  <a:cs typeface="+mn-cs"/>
                      </a:rPr>
                      <m:t>𝑖𝑠𝑒𝑛</m:t>
                    </m:r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  <a:cs typeface="+mn-cs"/>
                      </a:rPr>
                      <m:t>(</m:t>
                    </m:r>
                    <m:f>
                      <m:fPr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7</m:t>
                        </m:r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𝜋</m:t>
                        </m:r>
                      </m:num>
                      <m:den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+mn-cs"/>
                          </a:rPr>
                          <m:t>4</m:t>
                        </m:r>
                      </m:den>
                    </m:f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  <a:cs typeface="+mn-cs"/>
                      </a:rPr>
                      <m:t>))</m:t>
                    </m:r>
                  </m:oMath>
                </a14:m>
                <a:endPara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7A64368-FFED-4630-BD8F-11D5E71C5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941" y="4325262"/>
                <a:ext cx="4745099" cy="525850"/>
              </a:xfrm>
              <a:prstGeom prst="rect">
                <a:avLst/>
              </a:prstGeom>
              <a:blipFill>
                <a:blip r:embed="rId7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8EF1206-7D71-4EE1-B261-81FBB46D7C42}"/>
              </a:ext>
            </a:extLst>
          </p:cNvPr>
          <p:cNvCxnSpPr>
            <a:cxnSpLocks/>
          </p:cNvCxnSpPr>
          <p:nvPr/>
        </p:nvCxnSpPr>
        <p:spPr>
          <a:xfrm>
            <a:off x="6759046" y="275201"/>
            <a:ext cx="67336" cy="58035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7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95CB93-C2F5-A126-CB3C-B0DE20BA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23/05/2023</a:t>
            </a:fld>
            <a:endParaRPr lang="pt-BR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F38C917-D8E2-63F4-863E-353CE8FB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8F9C2A36-F84F-A5FD-D3D5-9D473742DA46}"/>
                  </a:ext>
                </a:extLst>
              </p:cNvPr>
              <p:cNvSpPr/>
              <p:nvPr/>
            </p:nvSpPr>
            <p:spPr>
              <a:xfrm>
                <a:off x="782471" y="777608"/>
                <a:ext cx="65560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s-MX" sz="2000" dirty="0">
                    <a:solidFill>
                      <a:srgbClr val="C00000"/>
                    </a:solidFill>
                    <a:latin typeface="Euphemia" panose="020B0503040102020104" pitchFamily="34" charset="0"/>
                    <a:cs typeface="Arial" pitchFamily="34" charset="0"/>
                  </a:rPr>
                  <a:t>Ejemplo</a:t>
                </a:r>
                <a:r>
                  <a:rPr lang="es-MX" sz="2000" dirty="0">
                    <a:solidFill>
                      <a:srgbClr val="C00000"/>
                    </a:solidFill>
                    <a:latin typeface="Euphemia" panose="020B0503040102020104" pitchFamily="34" charset="0"/>
                    <a:ea typeface="Arial" panose="020B0604020202020204" pitchFamily="34" charset="0"/>
                  </a:rPr>
                  <a:t>: </a:t>
                </a:r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 Halle la forma trigonométrica de 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=1−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 .</a:t>
                </a:r>
                <a:endParaRPr lang="es-PE" sz="2000" dirty="0">
                  <a:latin typeface="Euphemia" panose="020B05030401020201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8F9C2A36-F84F-A5FD-D3D5-9D473742D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1" y="777608"/>
                <a:ext cx="6556026" cy="400110"/>
              </a:xfrm>
              <a:prstGeom prst="rect">
                <a:avLst/>
              </a:prstGeom>
              <a:blipFill>
                <a:blip r:embed="rId2"/>
                <a:stretch>
                  <a:fillRect l="-929" t="-10769" r="-93" b="-2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D222B0DF-6F83-3742-ECEE-B59F7815DB4B}"/>
                  </a:ext>
                </a:extLst>
              </p:cNvPr>
              <p:cNvSpPr/>
              <p:nvPr/>
            </p:nvSpPr>
            <p:spPr>
              <a:xfrm>
                <a:off x="595550" y="1746752"/>
                <a:ext cx="7238264" cy="5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Hallemos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(1</m:t>
                        </m:r>
                        <m:sSup>
                          <m:sSupPr>
                            <m:ctrlPr>
                              <a:rPr lang="es-PE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+(</m:t>
                        </m:r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s-PE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   y 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s-PE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𝑡𝑎𝑛</m:t>
                            </m:r>
                          </m:e>
                          <m:sup>
                            <m:r>
                              <a:rPr lang="es-E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s-E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s-PE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PE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s-E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E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.</a:t>
                </a:r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D222B0DF-6F83-3742-ECEE-B59F7815D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50" y="1746752"/>
                <a:ext cx="7238264" cy="552972"/>
              </a:xfrm>
              <a:prstGeom prst="rect">
                <a:avLst/>
              </a:prstGeom>
              <a:blipFill>
                <a:blip r:embed="rId3"/>
                <a:stretch>
                  <a:fillRect l="-927" b="-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697C0A7E-7F67-1C45-C75C-AA4D28474EDC}"/>
                  </a:ext>
                </a:extLst>
              </p:cNvPr>
              <p:cNvSpPr/>
              <p:nvPr/>
            </p:nvSpPr>
            <p:spPr>
              <a:xfrm>
                <a:off x="782471" y="2646088"/>
                <a:ext cx="50342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Note que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ES" sz="2000" dirty="0">
                    <a:latin typeface="Euphemia" panose="020B0503040102020104" pitchFamily="34" charset="0"/>
                    <a:ea typeface="Times New Roman" panose="02020603050405020304" pitchFamily="18" charset="0"/>
                  </a:rPr>
                  <a:t> está en el cuarto cuadrante. </a:t>
                </a:r>
                <a:endParaRPr lang="es-PE" sz="2000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697C0A7E-7F67-1C45-C75C-AA4D28474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1" y="2646088"/>
                <a:ext cx="5034263" cy="400110"/>
              </a:xfrm>
              <a:prstGeom prst="rect">
                <a:avLst/>
              </a:prstGeom>
              <a:blipFill>
                <a:blip r:embed="rId4"/>
                <a:stretch>
                  <a:fillRect l="-1211" t="-9091" r="-363" b="-242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80FDA3A-779A-2828-78F3-26E771C73FB8}"/>
                  </a:ext>
                </a:extLst>
              </p:cNvPr>
              <p:cNvSpPr/>
              <p:nvPr/>
            </p:nvSpPr>
            <p:spPr>
              <a:xfrm>
                <a:off x="1656737" y="3710552"/>
                <a:ext cx="5984018" cy="719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PE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d>
                        <m:dPr>
                          <m:ctrlPr>
                            <a:rPr lang="es-PE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PE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PE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s-PE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s-E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s-PE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s-PE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PE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s-PE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80FDA3A-779A-2828-78F3-26E771C73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737" y="3710552"/>
                <a:ext cx="5984018" cy="719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A27FB0C2-27C3-8E20-2F53-BBDC89D5A441}"/>
              </a:ext>
            </a:extLst>
          </p:cNvPr>
          <p:cNvSpPr/>
          <p:nvPr/>
        </p:nvSpPr>
        <p:spPr>
          <a:xfrm>
            <a:off x="845008" y="3278542"/>
            <a:ext cx="1623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latin typeface="Euphemia" panose="020B0503040102020104" pitchFamily="34" charset="0"/>
                <a:ea typeface="Times New Roman" panose="02020603050405020304" pitchFamily="18" charset="0"/>
              </a:rPr>
              <a:t>Por lo tanto:</a:t>
            </a:r>
            <a:endParaRPr lang="es-PE" sz="2000" dirty="0">
              <a:latin typeface="Euphemia" panose="020B05030401020201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7F90C09-CC49-F9F8-5E6A-D3C3D80F4D36}"/>
                  </a:ext>
                </a:extLst>
              </p:cNvPr>
              <p:cNvSpPr/>
              <p:nvPr/>
            </p:nvSpPr>
            <p:spPr>
              <a:xfrm>
                <a:off x="3702882" y="4662448"/>
                <a:ext cx="3770199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d>
                      <m:d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PE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s-E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</m:fName>
                          <m:e>
                            <m:d>
                              <m:dPr>
                                <m:ctrlPr>
                                  <a:rPr lang="es-PE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P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s-E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s-PE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s-E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s-PE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fName>
                          <m:e>
                            <m:d>
                              <m:dPr>
                                <m:ctrlPr>
                                  <a:rPr lang="es-PE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P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s-ES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s-PE" sz="2400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7F90C09-CC49-F9F8-5E6A-D3C3D80F4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882" y="4662448"/>
                <a:ext cx="3770199" cy="645048"/>
              </a:xfrm>
              <a:prstGeom prst="rect">
                <a:avLst/>
              </a:prstGeom>
              <a:blipFill>
                <a:blip r:embed="rId6"/>
                <a:stretch>
                  <a:fillRect r="-1616" b="-660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CF039A40-2612-737C-B56E-75901D7AAC6A}"/>
                  </a:ext>
                </a:extLst>
              </p:cNvPr>
              <p:cNvSpPr/>
              <p:nvPr/>
            </p:nvSpPr>
            <p:spPr>
              <a:xfrm>
                <a:off x="3680311" y="5399637"/>
                <a:ext cx="1949060" cy="719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E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𝑐𝑖𝑠</m:t>
                          </m:r>
                        </m:fName>
                        <m:e>
                          <m:d>
                            <m:dPr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CF039A40-2612-737C-B56E-75901D7AA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311" y="5399637"/>
                <a:ext cx="1949060" cy="7199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1150964D-1A29-A67C-F905-FCB97668F67F}"/>
              </a:ext>
            </a:extLst>
          </p:cNvPr>
          <p:cNvSpPr txBox="1"/>
          <p:nvPr/>
        </p:nvSpPr>
        <p:spPr>
          <a:xfrm>
            <a:off x="463028" y="1330692"/>
            <a:ext cx="13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87394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5">
            <a:extLst>
              <a:ext uri="{FF2B5EF4-FFF2-40B4-BE49-F238E27FC236}">
                <a16:creationId xmlns:a16="http://schemas.microsoft.com/office/drawing/2014/main" id="{9659BAB2-2351-DA34-51F6-F3863F7CCC05}"/>
              </a:ext>
            </a:extLst>
          </p:cNvPr>
          <p:cNvSpPr txBox="1"/>
          <p:nvPr/>
        </p:nvSpPr>
        <p:spPr>
          <a:xfrm>
            <a:off x="1331640" y="548680"/>
            <a:ext cx="3869815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s-PE" sz="3200" b="1" dirty="0">
                <a:latin typeface="GothamRounded-Book"/>
                <a:ea typeface="Calibri" panose="020F0502020204030204" pitchFamily="34" charset="0"/>
                <a:cs typeface="GothamRounded-Book"/>
              </a:rPr>
              <a:t>CONCLUSIONES</a:t>
            </a:r>
          </a:p>
        </p:txBody>
      </p:sp>
      <p:grpSp>
        <p:nvGrpSpPr>
          <p:cNvPr id="6" name="Grupo 15">
            <a:extLst>
              <a:ext uri="{FF2B5EF4-FFF2-40B4-BE49-F238E27FC236}">
                <a16:creationId xmlns:a16="http://schemas.microsoft.com/office/drawing/2014/main" id="{275FE841-5B2B-B32B-DC41-6D48D1913661}"/>
              </a:ext>
            </a:extLst>
          </p:cNvPr>
          <p:cNvGrpSpPr/>
          <p:nvPr/>
        </p:nvGrpSpPr>
        <p:grpSpPr>
          <a:xfrm>
            <a:off x="1028548" y="4473204"/>
            <a:ext cx="703732" cy="745956"/>
            <a:chOff x="1101537" y="3155618"/>
            <a:chExt cx="757800" cy="803268"/>
          </a:xfrm>
        </p:grpSpPr>
        <p:pic>
          <p:nvPicPr>
            <p:cNvPr id="7" name="Imagen 16">
              <a:extLst>
                <a:ext uri="{FF2B5EF4-FFF2-40B4-BE49-F238E27FC236}">
                  <a16:creationId xmlns:a16="http://schemas.microsoft.com/office/drawing/2014/main" id="{604A2D8A-DD7E-F5E6-444D-92AC7E956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37" y="3155618"/>
              <a:ext cx="757800" cy="803268"/>
            </a:xfrm>
            <a:prstGeom prst="rect">
              <a:avLst/>
            </a:prstGeom>
          </p:spPr>
        </p:pic>
        <p:sp>
          <p:nvSpPr>
            <p:cNvPr id="8" name="CuadroTexto 17">
              <a:extLst>
                <a:ext uri="{FF2B5EF4-FFF2-40B4-BE49-F238E27FC236}">
                  <a16:creationId xmlns:a16="http://schemas.microsoft.com/office/drawing/2014/main" id="{B31AC16D-6B0A-1D0A-DBB6-AD8583241054}"/>
                </a:ext>
              </a:extLst>
            </p:cNvPr>
            <p:cNvSpPr txBox="1"/>
            <p:nvPr/>
          </p:nvSpPr>
          <p:spPr>
            <a:xfrm>
              <a:off x="1116710" y="3283524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9" name="Grupo 18">
            <a:extLst>
              <a:ext uri="{FF2B5EF4-FFF2-40B4-BE49-F238E27FC236}">
                <a16:creationId xmlns:a16="http://schemas.microsoft.com/office/drawing/2014/main" id="{A6FEB38A-62C8-BBFD-A02E-5802BF294DF1}"/>
              </a:ext>
            </a:extLst>
          </p:cNvPr>
          <p:cNvGrpSpPr/>
          <p:nvPr/>
        </p:nvGrpSpPr>
        <p:grpSpPr>
          <a:xfrm>
            <a:off x="1028548" y="3094117"/>
            <a:ext cx="703732" cy="745956"/>
            <a:chOff x="1094204" y="2395290"/>
            <a:chExt cx="757800" cy="803268"/>
          </a:xfrm>
        </p:grpSpPr>
        <p:pic>
          <p:nvPicPr>
            <p:cNvPr id="10" name="Imagen 19">
              <a:extLst>
                <a:ext uri="{FF2B5EF4-FFF2-40B4-BE49-F238E27FC236}">
                  <a16:creationId xmlns:a16="http://schemas.microsoft.com/office/drawing/2014/main" id="{793F4BEF-41D5-A939-E730-B81E4E721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204" y="2395290"/>
              <a:ext cx="757800" cy="803268"/>
            </a:xfrm>
            <a:prstGeom prst="rect">
              <a:avLst/>
            </a:prstGeom>
          </p:spPr>
        </p:pic>
        <p:sp>
          <p:nvSpPr>
            <p:cNvPr id="11" name="CuadroTexto 20">
              <a:extLst>
                <a:ext uri="{FF2B5EF4-FFF2-40B4-BE49-F238E27FC236}">
                  <a16:creationId xmlns:a16="http://schemas.microsoft.com/office/drawing/2014/main" id="{8A21CCD3-FC3E-4DA4-B020-ECCB63878F26}"/>
                </a:ext>
              </a:extLst>
            </p:cNvPr>
            <p:cNvSpPr txBox="1"/>
            <p:nvPr/>
          </p:nvSpPr>
          <p:spPr>
            <a:xfrm>
              <a:off x="1109377" y="2523196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12" name="Grupo 21">
            <a:extLst>
              <a:ext uri="{FF2B5EF4-FFF2-40B4-BE49-F238E27FC236}">
                <a16:creationId xmlns:a16="http://schemas.microsoft.com/office/drawing/2014/main" id="{E4B9DE3A-2EB1-8FCF-C212-F4B51D5CE06C}"/>
              </a:ext>
            </a:extLst>
          </p:cNvPr>
          <p:cNvGrpSpPr/>
          <p:nvPr/>
        </p:nvGrpSpPr>
        <p:grpSpPr>
          <a:xfrm>
            <a:off x="1028548" y="1750224"/>
            <a:ext cx="703732" cy="745956"/>
            <a:chOff x="1101537" y="1358981"/>
            <a:chExt cx="757800" cy="803268"/>
          </a:xfrm>
        </p:grpSpPr>
        <p:pic>
          <p:nvPicPr>
            <p:cNvPr id="13" name="Imagen 22">
              <a:extLst>
                <a:ext uri="{FF2B5EF4-FFF2-40B4-BE49-F238E27FC236}">
                  <a16:creationId xmlns:a16="http://schemas.microsoft.com/office/drawing/2014/main" id="{3B94996C-06A9-29B6-46C9-C8207393F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537" y="1358981"/>
              <a:ext cx="757800" cy="803268"/>
            </a:xfrm>
            <a:prstGeom prst="rect">
              <a:avLst/>
            </a:prstGeom>
          </p:spPr>
        </p:pic>
        <p:sp>
          <p:nvSpPr>
            <p:cNvPr id="14" name="CuadroTexto 23">
              <a:extLst>
                <a:ext uri="{FF2B5EF4-FFF2-40B4-BE49-F238E27FC236}">
                  <a16:creationId xmlns:a16="http://schemas.microsoft.com/office/drawing/2014/main" id="{5CE0D3FB-E451-608F-139B-BCE1878D6CE8}"/>
                </a:ext>
              </a:extLst>
            </p:cNvPr>
            <p:cNvSpPr txBox="1"/>
            <p:nvPr/>
          </p:nvSpPr>
          <p:spPr>
            <a:xfrm>
              <a:off x="1116710" y="1486887"/>
              <a:ext cx="727455" cy="59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30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16" name="CuadroTexto 25">
            <a:extLst>
              <a:ext uri="{FF2B5EF4-FFF2-40B4-BE49-F238E27FC236}">
                <a16:creationId xmlns:a16="http://schemas.microsoft.com/office/drawing/2014/main" id="{46D942F2-64E1-EF8A-7959-CB961AE03C9F}"/>
              </a:ext>
            </a:extLst>
          </p:cNvPr>
          <p:cNvSpPr txBox="1"/>
          <p:nvPr/>
        </p:nvSpPr>
        <p:spPr>
          <a:xfrm>
            <a:off x="1797171" y="4476505"/>
            <a:ext cx="8929443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lnSpc>
                <a:spcPct val="107000"/>
              </a:lnSpc>
              <a:defRPr sz="2000">
                <a:latin typeface="GothamRounded-Book"/>
                <a:ea typeface="Calibri" panose="020F0502020204030204" pitchFamily="34" charset="0"/>
                <a:cs typeface="GothamRounded-Book"/>
              </a:defRPr>
            </a:lvl1pPr>
          </a:lstStyle>
          <a:p>
            <a:r>
              <a:rPr lang="es-ES" dirty="0">
                <a:latin typeface="Euphemia" panose="020B0503040102020104" pitchFamily="34" charset="0"/>
              </a:rPr>
              <a:t>Una consecuencia importante de la representación trigonométrica es su uso en Ingeniería Electrónica y otros campos para una descripción adecuada de señales periódicas variables.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26">
                <a:extLst>
                  <a:ext uri="{FF2B5EF4-FFF2-40B4-BE49-F238E27FC236}">
                    <a16:creationId xmlns:a16="http://schemas.microsoft.com/office/drawing/2014/main" id="{E1DD010E-C5AF-7E95-FAAA-6569392A4D07}"/>
                  </a:ext>
                </a:extLst>
              </p:cNvPr>
              <p:cNvSpPr txBox="1"/>
              <p:nvPr/>
            </p:nvSpPr>
            <p:spPr>
              <a:xfrm>
                <a:off x="1797171" y="3017885"/>
                <a:ext cx="8867898" cy="1080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PE"/>
                </a:defPPr>
                <a:lvl1pPr>
                  <a:lnSpc>
                    <a:spcPct val="107000"/>
                  </a:lnSpc>
                  <a:defRPr sz="2000">
                    <a:latin typeface="GothamRounded-Book"/>
                    <a:ea typeface="Calibri" panose="020F0502020204030204" pitchFamily="34" charset="0"/>
                    <a:cs typeface="GothamRounded-Book"/>
                  </a:defRPr>
                </a:lvl1pPr>
              </a:lstStyle>
              <a:p>
                <a:r>
                  <a:rPr lang="es-ES" dirty="0">
                    <a:latin typeface="Euphemia" panose="020B0503040102020104" pitchFamily="34" charset="0"/>
                  </a:rPr>
                  <a:t>Al ser el resultado de una combinación de reales e imaginarios nos permite efectuar cálculos que no son fáciles de inferir con una operación aritmética básica. Por ejemplo, La solución en la ecuación: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s-ES" dirty="0">
                    <a:solidFill>
                      <a:srgbClr val="C00000"/>
                    </a:solidFill>
                    <a:latin typeface="Euphemia" panose="020B0503040102020104" pitchFamily="34" charset="0"/>
                  </a:rPr>
                  <a:t>  </a:t>
                </a:r>
                <a:endParaRPr lang="es-ES" dirty="0"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17" name="CuadroTexto 26">
                <a:extLst>
                  <a:ext uri="{FF2B5EF4-FFF2-40B4-BE49-F238E27FC236}">
                    <a16:creationId xmlns:a16="http://schemas.microsoft.com/office/drawing/2014/main" id="{E1DD010E-C5AF-7E95-FAAA-6569392A4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171" y="3017885"/>
                <a:ext cx="8867898" cy="1080296"/>
              </a:xfrm>
              <a:prstGeom prst="rect">
                <a:avLst/>
              </a:prstGeom>
              <a:blipFill>
                <a:blip r:embed="rId5"/>
                <a:stretch>
                  <a:fillRect l="-756" t="-3955" b="-62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spaço Reservado para Data 18">
            <a:extLst>
              <a:ext uri="{FF2B5EF4-FFF2-40B4-BE49-F238E27FC236}">
                <a16:creationId xmlns:a16="http://schemas.microsoft.com/office/drawing/2014/main" id="{67CE0E47-F815-2CA7-4459-53AACCC1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E2DE-B2E0-F84B-A2D9-DC49FEB33A09}" type="datetime1">
              <a:rPr lang="pt-BR" smtClean="0"/>
              <a:t>23/05/2023</a:t>
            </a:fld>
            <a:endParaRPr lang="pt-BR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CE022287-8060-4D83-EB64-179061F5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19</a:t>
            </a:fld>
            <a:endParaRPr lang="pt-BR"/>
          </a:p>
        </p:txBody>
      </p:sp>
      <p:sp>
        <p:nvSpPr>
          <p:cNvPr id="22" name="CuadroTexto 25">
            <a:extLst>
              <a:ext uri="{FF2B5EF4-FFF2-40B4-BE49-F238E27FC236}">
                <a16:creationId xmlns:a16="http://schemas.microsoft.com/office/drawing/2014/main" id="{46D942F2-64E1-EF8A-7959-CB961AE03C9F}"/>
              </a:ext>
            </a:extLst>
          </p:cNvPr>
          <p:cNvSpPr txBox="1"/>
          <p:nvPr/>
        </p:nvSpPr>
        <p:spPr>
          <a:xfrm>
            <a:off x="1797171" y="1576400"/>
            <a:ext cx="8929445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lnSpc>
                <a:spcPct val="107000"/>
              </a:lnSpc>
              <a:defRPr sz="2000">
                <a:latin typeface="GothamRounded-Book"/>
                <a:ea typeface="Calibri" panose="020F0502020204030204" pitchFamily="34" charset="0"/>
                <a:cs typeface="GothamRounded-Book"/>
              </a:defRPr>
            </a:lvl1pPr>
          </a:lstStyle>
          <a:p>
            <a:pPr algn="just"/>
            <a:r>
              <a:rPr lang="es-ES" dirty="0">
                <a:latin typeface="Euphemia" panose="020B0503040102020104" pitchFamily="34" charset="0"/>
              </a:rPr>
              <a:t>Los números complejos amplían el conjunto de los números reales obteniendo una gran versatilidad de aplicaciones debido a las características propias de los imaginarios </a:t>
            </a:r>
          </a:p>
        </p:txBody>
      </p:sp>
    </p:spTree>
    <p:extLst>
      <p:ext uri="{BB962C8B-B14F-4D97-AF65-F5344CB8AC3E}">
        <p14:creationId xmlns:p14="http://schemas.microsoft.com/office/powerpoint/2010/main" val="309385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>
            <a:extLst>
              <a:ext uri="{FF2B5EF4-FFF2-40B4-BE49-F238E27FC236}">
                <a16:creationId xmlns:a16="http://schemas.microsoft.com/office/drawing/2014/main" id="{1DF50BB3-2E11-1B98-C53B-B5676D642FFF}"/>
              </a:ext>
            </a:extLst>
          </p:cNvPr>
          <p:cNvSpPr txBox="1">
            <a:spLocks/>
          </p:cNvSpPr>
          <p:nvPr/>
        </p:nvSpPr>
        <p:spPr>
          <a:xfrm>
            <a:off x="4409929" y="382547"/>
            <a:ext cx="4824536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latin typeface="GothamRounded-Book"/>
              </a:rPr>
              <a:t>LOGRO DE LA SESIÓN</a:t>
            </a:r>
            <a:endParaRPr lang="es-PE" sz="3200" dirty="0">
              <a:latin typeface="GothamRounded-Book"/>
            </a:endParaRPr>
          </a:p>
        </p:txBody>
      </p:sp>
      <p:pic>
        <p:nvPicPr>
          <p:cNvPr id="11" name="Picture 2" descr="http://4.bp.blogspot.com/-t0tKVzaUv44/UpkZSmaFdgI/AAAAAAAAGsI/7pcXIt4kYj8/s1600/goal.png">
            <a:extLst>
              <a:ext uri="{FF2B5EF4-FFF2-40B4-BE49-F238E27FC236}">
                <a16:creationId xmlns:a16="http://schemas.microsoft.com/office/drawing/2014/main" id="{AB213BD9-3B7F-299A-0FEB-437CB2B92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54" y="1669323"/>
            <a:ext cx="4578394" cy="3958966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4B746E6F-10C1-6421-AEF3-33E8FA96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57C6-29C2-744B-A82A-10EAAAF0A300}" type="datetime1">
              <a:rPr lang="pt-BR" smtClean="0"/>
              <a:t>23/05/2023</a:t>
            </a:fld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1A5FD02-3AE2-5E0E-CA87-A5D3250A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</a:t>
            </a:fld>
            <a:endParaRPr lang="pt-BR"/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51AEE442-7791-29A2-D6EC-897FCE2F3780}"/>
              </a:ext>
            </a:extLst>
          </p:cNvPr>
          <p:cNvSpPr txBox="1">
            <a:spLocks/>
          </p:cNvSpPr>
          <p:nvPr/>
        </p:nvSpPr>
        <p:spPr>
          <a:xfrm>
            <a:off x="5632003" y="1669323"/>
            <a:ext cx="5726001" cy="2526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PE" dirty="0">
                <a:latin typeface="GothamRounded-Book"/>
              </a:rPr>
              <a:t>“</a:t>
            </a:r>
            <a:r>
              <a:rPr lang="es-PE" b="1" dirty="0">
                <a:latin typeface="GothamRounded-Book"/>
              </a:rPr>
              <a:t>Al finalizar la sesión, el estudiante aplica las propiedades de los números complejos en la resolución de problemas matemáticos”.</a:t>
            </a:r>
          </a:p>
        </p:txBody>
      </p:sp>
    </p:spTree>
    <p:extLst>
      <p:ext uri="{BB962C8B-B14F-4D97-AF65-F5344CB8AC3E}">
        <p14:creationId xmlns:p14="http://schemas.microsoft.com/office/powerpoint/2010/main" val="44892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5">
            <a:extLst>
              <a:ext uri="{FF2B5EF4-FFF2-40B4-BE49-F238E27FC236}">
                <a16:creationId xmlns:a16="http://schemas.microsoft.com/office/drawing/2014/main" id="{75B5F78C-604C-FB19-F2C4-A0D9611BA47C}"/>
              </a:ext>
            </a:extLst>
          </p:cNvPr>
          <p:cNvSpPr txBox="1"/>
          <p:nvPr/>
        </p:nvSpPr>
        <p:spPr>
          <a:xfrm>
            <a:off x="635831" y="443015"/>
            <a:ext cx="358178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s-PE" sz="3200" b="1" dirty="0">
                <a:latin typeface="GothamRounded-Book"/>
                <a:ea typeface="Calibri" panose="020F0502020204030204" pitchFamily="34" charset="0"/>
                <a:cs typeface="GothamRounded-Book"/>
              </a:rPr>
              <a:t>BIBLIOGRAFÍA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659D0E-CB39-BDB1-D250-A21D26328E11}"/>
              </a:ext>
            </a:extLst>
          </p:cNvPr>
          <p:cNvSpPr txBox="1"/>
          <p:nvPr/>
        </p:nvSpPr>
        <p:spPr>
          <a:xfrm>
            <a:off x="457200" y="1655884"/>
            <a:ext cx="109097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>
                <a:latin typeface="Euphemia" panose="020B0503040102020104" pitchFamily="34" charset="0"/>
              </a:rPr>
              <a:t>Chávez C. (2005). Matemática Básica. 3ª </a:t>
            </a:r>
            <a:r>
              <a:rPr lang="es-ES" sz="2000" dirty="0" err="1">
                <a:latin typeface="Euphemia" panose="020B0503040102020104" pitchFamily="34" charset="0"/>
              </a:rPr>
              <a:t>ed</a:t>
            </a:r>
            <a:r>
              <a:rPr lang="es-ES" sz="2000" dirty="0">
                <a:latin typeface="Euphemia" panose="020B0503040102020104" pitchFamily="34" charset="0"/>
              </a:rPr>
              <a:t> .Lima: </a:t>
            </a:r>
            <a:r>
              <a:rPr lang="es-PE" sz="2000" dirty="0">
                <a:latin typeface="Euphemia" panose="020B0503040102020104" pitchFamily="34" charset="0"/>
              </a:rPr>
              <a:t>UNMSM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s-PE" sz="2000" dirty="0">
                <a:latin typeface="Euphemia" panose="020B0503040102020104" pitchFamily="34" charset="0"/>
              </a:rPr>
              <a:t>Chavez C. (2012) Notas de Algebra.1ra Ed. Perú: Moshera </a:t>
            </a:r>
            <a:endParaRPr lang="pt-BR" sz="2000" dirty="0">
              <a:latin typeface="Euphemia" panose="020B0503040102020104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>
                <a:latin typeface="Euphemia" panose="020B0503040102020104" pitchFamily="34" charset="0"/>
              </a:rPr>
              <a:t>Chávez C. (2005). Matemática Básica. Perú:</a:t>
            </a:r>
            <a:r>
              <a:rPr lang="es-PE" sz="2000" dirty="0">
                <a:latin typeface="Euphemia" panose="020B0503040102020104" pitchFamily="34" charset="0"/>
              </a:rPr>
              <a:t> UNMSM</a:t>
            </a:r>
            <a:endParaRPr lang="pt-BR" sz="2000" dirty="0">
              <a:latin typeface="Euphemia" panose="020B0503040102020104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>
                <a:latin typeface="Euphemia" panose="020B0503040102020104" pitchFamily="34" charset="0"/>
              </a:rPr>
              <a:t>EspinozaE</a:t>
            </a:r>
            <a:r>
              <a:rPr lang="es-ES" sz="2000" dirty="0">
                <a:latin typeface="Euphemia" panose="020B0503040102020104" pitchFamily="34" charset="0"/>
              </a:rPr>
              <a:t> (2005) Matemática Básica. 2</a:t>
            </a:r>
            <a:r>
              <a:rPr lang="es-PE" sz="2000" dirty="0">
                <a:latin typeface="Euphemia" panose="020B0503040102020104" pitchFamily="34" charset="0"/>
              </a:rPr>
              <a:t>ra Ed. Perú: Moshera </a:t>
            </a:r>
            <a:endParaRPr lang="pt-BR" sz="2000" dirty="0">
              <a:latin typeface="Euphemia" panose="020B0503040102020104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>
                <a:latin typeface="Euphemia" panose="020B0503040102020104" pitchFamily="34" charset="0"/>
              </a:rPr>
              <a:t>Hasser</a:t>
            </a:r>
            <a:r>
              <a:rPr lang="es-ES" sz="2000" dirty="0">
                <a:latin typeface="Euphemia" panose="020B0503040102020104" pitchFamily="34" charset="0"/>
              </a:rPr>
              <a:t> N., La Salle J. y Sullivan J. (2001)  </a:t>
            </a:r>
            <a:endParaRPr lang="pt-BR" sz="2000" dirty="0">
              <a:latin typeface="Euphemia" panose="020B0503040102020104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>
                <a:latin typeface="Euphemia" panose="020B0503040102020104" pitchFamily="34" charset="0"/>
              </a:rPr>
              <a:t>Rojo A. Algebra I. (1998). Buenos Aires:</a:t>
            </a:r>
            <a:r>
              <a:rPr lang="es-PE" sz="2000" dirty="0">
                <a:latin typeface="Euphemia" panose="020B0503040102020104" pitchFamily="34" charset="0"/>
              </a:rPr>
              <a:t> Eudeba</a:t>
            </a:r>
            <a:endParaRPr lang="pt-BR" sz="2000" dirty="0">
              <a:latin typeface="Euphemia" panose="020B0503040102020104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000" dirty="0">
                <a:latin typeface="Euphemia" panose="020B0503040102020104" pitchFamily="34" charset="0"/>
              </a:rPr>
              <a:t>Stewart J., Redlin L. &amp; Watson S. (2012). </a:t>
            </a:r>
            <a:r>
              <a:rPr lang="es-ES" sz="2000" dirty="0">
                <a:latin typeface="Euphemia" panose="020B0503040102020104" pitchFamily="34" charset="0"/>
              </a:rPr>
              <a:t>Precálculo. Matemáticas para el cálculo (6 Ed). México. Cengage </a:t>
            </a:r>
            <a:r>
              <a:rPr lang="es-ES" sz="2000" dirty="0" err="1">
                <a:latin typeface="Euphemia" panose="020B0503040102020104" pitchFamily="34" charset="0"/>
              </a:rPr>
              <a:t>Learning</a:t>
            </a:r>
            <a:r>
              <a:rPr lang="es-ES" sz="2000" dirty="0">
                <a:latin typeface="Euphemia" panose="020B0503040102020104" pitchFamily="34" charset="0"/>
              </a:rPr>
              <a:t>. </a:t>
            </a:r>
            <a:endParaRPr lang="pt-BR" sz="2000" dirty="0">
              <a:latin typeface="Euphemia" panose="020B0503040102020104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 err="1">
                <a:latin typeface="Euphemia" panose="020B0503040102020104" pitchFamily="34" charset="0"/>
              </a:rPr>
              <a:t>Leithold</a:t>
            </a:r>
            <a:r>
              <a:rPr lang="es-ES" sz="2000" dirty="0">
                <a:latin typeface="Euphemia" panose="020B0503040102020104" pitchFamily="34" charset="0"/>
              </a:rPr>
              <a:t>, L. El Cálculo con Geometría Analítica. México: </a:t>
            </a:r>
            <a:r>
              <a:rPr lang="es-ES" sz="2000" dirty="0" err="1">
                <a:latin typeface="Euphemia" panose="020B0503040102020104" pitchFamily="34" charset="0"/>
              </a:rPr>
              <a:t>Harla</a:t>
            </a:r>
            <a:endParaRPr lang="pt-BR" sz="2000" dirty="0">
              <a:latin typeface="Euphemia" panose="020B0503040102020104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s-ES" sz="2000" dirty="0">
                <a:latin typeface="Euphemia" panose="020B0503040102020104" pitchFamily="34" charset="0"/>
              </a:rPr>
              <a:t>Venero, A. (2012 ) Matemática Básica.  Lima: </a:t>
            </a:r>
            <a:r>
              <a:rPr lang="es-ES" sz="2000" dirty="0" err="1">
                <a:latin typeface="Euphemia" panose="020B0503040102020104" pitchFamily="34" charset="0"/>
              </a:rPr>
              <a:t>Gemar</a:t>
            </a:r>
            <a:endParaRPr lang="pt-BR" sz="2000" dirty="0">
              <a:latin typeface="Euphemia" panose="020B0503040102020104" pitchFamily="34" charset="0"/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s-PE" sz="2000" dirty="0">
                <a:latin typeface="Euphemia" panose="020B0503040102020104" pitchFamily="34" charset="0"/>
              </a:rPr>
              <a:t>Venero A. (2005). Introducción al análisis matemático. </a:t>
            </a:r>
            <a:r>
              <a:rPr lang="en-US" sz="2000" dirty="0">
                <a:latin typeface="Euphemia" panose="020B0503040102020104" pitchFamily="34" charset="0"/>
              </a:rPr>
              <a:t>Perú: </a:t>
            </a:r>
            <a:r>
              <a:rPr lang="en-US" sz="2000" dirty="0" err="1">
                <a:latin typeface="Euphemia" panose="020B0503040102020104" pitchFamily="34" charset="0"/>
              </a:rPr>
              <a:t>Gemar</a:t>
            </a:r>
            <a:r>
              <a:rPr lang="en-US" sz="2000" dirty="0">
                <a:latin typeface="Euphemia" panose="020B0503040102020104" pitchFamily="34" charset="0"/>
              </a:rPr>
              <a:t>. </a:t>
            </a:r>
            <a:endParaRPr lang="pt-BR" sz="2000" dirty="0">
              <a:latin typeface="Euphemia" panose="020B05030401020201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556029-E892-8847-4A9D-E583CE31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AD3D-890D-6641-AED4-C7891402B955}" type="datetime1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A38FFE-3287-4EDD-D7D5-72233BF6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20</a:t>
            </a:fld>
            <a:endParaRPr lang="pt-BR"/>
          </a:p>
        </p:txBody>
      </p:sp>
      <p:pic>
        <p:nvPicPr>
          <p:cNvPr id="6" name="Picture 2" descr="Imagen relacionada">
            <a:extLst>
              <a:ext uri="{FF2B5EF4-FFF2-40B4-BE49-F238E27FC236}">
                <a16:creationId xmlns:a16="http://schemas.microsoft.com/office/drawing/2014/main" id="{FCE722F4-9ECE-D79D-BDB1-294BD85E2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293" y="740981"/>
            <a:ext cx="2046648" cy="1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4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0">
            <a:extLst>
              <a:ext uri="{FF2B5EF4-FFF2-40B4-BE49-F238E27FC236}">
                <a16:creationId xmlns:a16="http://schemas.microsoft.com/office/drawing/2014/main" id="{CBC3446B-D3DE-F7D6-75C6-3C0493410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26" y="2286001"/>
            <a:ext cx="5093684" cy="424596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DC95164-6940-9D19-A988-9F3F7DC3C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18" y="326033"/>
            <a:ext cx="4305300" cy="1803400"/>
          </a:xfrm>
          <a:prstGeom prst="rect">
            <a:avLst/>
          </a:prstGeom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EA4043-3EAC-D5A5-9901-24B25F58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64C9-60A4-1E4F-A28C-335035BB747C}" type="datetime1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16CB71-7629-F090-625C-62354EC0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71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DB9F-81DE-D64F-9FBE-590D2397B608}" type="datetime1">
              <a:rPr lang="pt-BR" smtClean="0"/>
              <a:t>23/05/2023</a:t>
            </a:fld>
            <a:endParaRPr lang="pt-B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3</a:t>
            </a:fld>
            <a:endParaRPr lang="pt-BR"/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2B59DDCA-BC41-4733-A44B-F713A8671B33}"/>
              </a:ext>
            </a:extLst>
          </p:cNvPr>
          <p:cNvSpPr txBox="1">
            <a:spLocks/>
          </p:cNvSpPr>
          <p:nvPr/>
        </p:nvSpPr>
        <p:spPr>
          <a:xfrm>
            <a:off x="2107096" y="1772371"/>
            <a:ext cx="7712765" cy="3313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1800" dirty="0">
                <a:latin typeface="Euphemia" panose="020B0503040102020104" pitchFamily="34" charset="0"/>
              </a:rPr>
              <a:t>ÍNDICE:</a:t>
            </a:r>
          </a:p>
          <a:p>
            <a:pPr marL="457200" indent="-457200" algn="l">
              <a:buAutoNum type="arabicPeriod"/>
            </a:pPr>
            <a:r>
              <a:rPr lang="es-PE" sz="2000" b="1" dirty="0">
                <a:latin typeface="Euphemia" panose="020B0503040102020104" pitchFamily="34" charset="0"/>
              </a:rPr>
              <a:t>Número complejo. </a:t>
            </a:r>
          </a:p>
          <a:p>
            <a:pPr algn="l"/>
            <a:r>
              <a:rPr lang="es-PE" sz="2000" b="1" dirty="0">
                <a:latin typeface="Euphemia" panose="020B0503040102020104" pitchFamily="34" charset="0"/>
              </a:rPr>
              <a:t>    Operaciones con números complejos. </a:t>
            </a:r>
          </a:p>
          <a:p>
            <a:pPr algn="l"/>
            <a:r>
              <a:rPr lang="es-PE" sz="2000" b="1" dirty="0">
                <a:latin typeface="Euphemia" panose="020B0503040102020104" pitchFamily="34" charset="0"/>
              </a:rPr>
              <a:t>2. Conjugado y modulo de un número complejo.</a:t>
            </a:r>
          </a:p>
          <a:p>
            <a:pPr algn="l"/>
            <a:r>
              <a:rPr lang="es-PE" sz="2000" b="1" dirty="0">
                <a:latin typeface="Euphemia" panose="020B0503040102020104" pitchFamily="34" charset="0"/>
              </a:rPr>
              <a:t>3. Forma binomial y trigonométrica de un número complejo.</a:t>
            </a:r>
          </a:p>
          <a:p>
            <a:pPr algn="l"/>
            <a:endParaRPr lang="es-PE" sz="3000" u="sng" dirty="0">
              <a:solidFill>
                <a:schemeClr val="accent2">
                  <a:lumMod val="75000"/>
                </a:schemeClr>
              </a:solidFill>
              <a:latin typeface="GothamRounded-Book"/>
            </a:endParaRPr>
          </a:p>
          <a:p>
            <a:pPr algn="l"/>
            <a:endParaRPr lang="es-PE" sz="3000" dirty="0">
              <a:solidFill>
                <a:schemeClr val="accent2">
                  <a:lumMod val="75000"/>
                </a:schemeClr>
              </a:solidFill>
              <a:latin typeface="GothamRounded-Book"/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F7A6D88F-2647-5692-F769-1C2947C160D9}"/>
              </a:ext>
            </a:extLst>
          </p:cNvPr>
          <p:cNvSpPr txBox="1">
            <a:spLocks/>
          </p:cNvSpPr>
          <p:nvPr/>
        </p:nvSpPr>
        <p:spPr>
          <a:xfrm>
            <a:off x="2708030" y="465992"/>
            <a:ext cx="6894161" cy="1099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>
                <a:latin typeface="GothamRounded-Book"/>
              </a:rPr>
              <a:t>« Números Complejos»</a:t>
            </a:r>
            <a:br>
              <a:rPr lang="es-ES" sz="2800" b="1" dirty="0">
                <a:latin typeface="GothamRounded-Book"/>
              </a:rPr>
            </a:br>
            <a:endParaRPr lang="es-PE" sz="2800" dirty="0">
              <a:latin typeface="GothamRounded-Book"/>
            </a:endParaRPr>
          </a:p>
        </p:txBody>
      </p:sp>
    </p:spTree>
    <p:extLst>
      <p:ext uri="{BB962C8B-B14F-4D97-AF65-F5344CB8AC3E}">
        <p14:creationId xmlns:p14="http://schemas.microsoft.com/office/powerpoint/2010/main" val="27438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6247-D57B-74DC-704D-EABCCC6F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50" y="610621"/>
            <a:ext cx="8338197" cy="979640"/>
          </a:xfrm>
        </p:spPr>
        <p:txBody>
          <a:bodyPr/>
          <a:lstStyle/>
          <a:p>
            <a:r>
              <a:rPr lang="es-ES" sz="6300" baseline="30000" dirty="0">
                <a:solidFill>
                  <a:schemeClr val="tx1"/>
                </a:solidFill>
              </a:rPr>
              <a:t>NÚMERO COMPLEJO</a:t>
            </a:r>
            <a:endParaRPr lang="pt-BR" sz="6300" dirty="0">
              <a:solidFill>
                <a:schemeClr val="tx1"/>
              </a:solidFill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AA76D0-808E-3C04-C9B6-F260283E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AE07-7E4E-8144-86AD-571EF913FB81}" type="datetime1">
              <a:rPr lang="pt-BR" smtClean="0"/>
              <a:t>23/05/2023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71C594-4CBF-B34B-8D42-812B813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4</a:t>
            </a:fld>
            <a:endParaRPr lang="pt-B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05E4BE-F411-4F77-B6FF-0F084E138718}"/>
              </a:ext>
            </a:extLst>
          </p:cNvPr>
          <p:cNvSpPr txBox="1"/>
          <p:nvPr/>
        </p:nvSpPr>
        <p:spPr>
          <a:xfrm>
            <a:off x="1651279" y="2000821"/>
            <a:ext cx="9061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</a:t>
            </a:r>
            <a:r>
              <a:rPr lang="es-ES" dirty="0">
                <a:solidFill>
                  <a:srgbClr val="C00000"/>
                </a:solidFill>
              </a:rPr>
              <a:t>1545</a:t>
            </a:r>
            <a:r>
              <a:rPr lang="es-ES" dirty="0"/>
              <a:t> Gerolamo Cardano documenta en su libro </a:t>
            </a:r>
            <a:r>
              <a:rPr lang="es-ES" dirty="0" err="1"/>
              <a:t>Ars</a:t>
            </a:r>
            <a:r>
              <a:rPr lang="es-ES" dirty="0"/>
              <a:t> Magna el uso de los complejos en cálculos matemáticos.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8AEB5B-BFB9-4A4A-9447-AF30A36985EE}"/>
              </a:ext>
            </a:extLst>
          </p:cNvPr>
          <p:cNvSpPr txBox="1"/>
          <p:nvPr/>
        </p:nvSpPr>
        <p:spPr>
          <a:xfrm>
            <a:off x="1651279" y="2828021"/>
            <a:ext cx="9386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fines del siglo </a:t>
            </a:r>
            <a:r>
              <a:rPr lang="es-ES" dirty="0">
                <a:solidFill>
                  <a:srgbClr val="C00000"/>
                </a:solidFill>
              </a:rPr>
              <a:t>XVIII,</a:t>
            </a:r>
            <a:r>
              <a:rPr lang="es-ES" dirty="0"/>
              <a:t> en </a:t>
            </a:r>
            <a:r>
              <a:rPr lang="es-ES" dirty="0">
                <a:solidFill>
                  <a:srgbClr val="C00000"/>
                </a:solidFill>
              </a:rPr>
              <a:t>1796</a:t>
            </a:r>
            <a:r>
              <a:rPr lang="es-ES" dirty="0"/>
              <a:t>, el agrimensor noruego Caspar Wessel fue el primero en dar una representación geométrica de los números complejos, la misma que, por motivos diplomáticos, solo fue conocida un siglo después.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B60AC47-B424-4CA2-84C7-09DBADECFFF6}"/>
                  </a:ext>
                </a:extLst>
              </p:cNvPr>
              <p:cNvSpPr txBox="1"/>
              <p:nvPr/>
            </p:nvSpPr>
            <p:spPr>
              <a:xfrm>
                <a:off x="1604896" y="3932220"/>
                <a:ext cx="94791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Fue Hamilton quién estableció en </a:t>
                </a:r>
                <a:r>
                  <a:rPr lang="es-ES" dirty="0">
                    <a:solidFill>
                      <a:srgbClr val="C00000"/>
                    </a:solidFill>
                  </a:rPr>
                  <a:t>1835</a:t>
                </a:r>
                <a:r>
                  <a:rPr lang="es-ES" dirty="0"/>
                  <a:t> que, el ahora familiar álgebra de los números complejos,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s-E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dirty="0">
                    <a:solidFill>
                      <a:srgbClr val="C00000"/>
                    </a:solidFill>
                  </a:rPr>
                  <a:t> </a:t>
                </a:r>
                <a:r>
                  <a:rPr lang="es-ES" dirty="0"/>
                  <a:t>admite una estructura de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E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s-ES" dirty="0">
                    <a:solidFill>
                      <a:srgbClr val="C00000"/>
                    </a:solidFill>
                  </a:rPr>
                  <a:t>espacio vectorial</a:t>
                </a:r>
                <a:r>
                  <a:rPr lang="es-ES" dirty="0"/>
                  <a:t> de dimensión dos y que el conjunto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{1, </m:t>
                    </m:r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dirty="0">
                    <a:solidFill>
                      <a:srgbClr val="C00000"/>
                    </a:solidFill>
                  </a:rPr>
                  <a:t>, </a:t>
                </a:r>
                <a:r>
                  <a:rPr lang="es-ES" dirty="0"/>
                  <a:t>formado por una raíz cuadrada de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ES" dirty="0"/>
                  <a:t> y una raíz cuadrada de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ES" dirty="0"/>
                  <a:t>, es una base.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B60AC47-B424-4CA2-84C7-09DBADECF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896" y="3932220"/>
                <a:ext cx="9479182" cy="1200329"/>
              </a:xfrm>
              <a:prstGeom prst="rect">
                <a:avLst/>
              </a:prstGeom>
              <a:blipFill>
                <a:blip r:embed="rId2"/>
                <a:stretch>
                  <a:fillRect l="-514" t="-2538" r="-900" b="-71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A5DD67E3-B4E5-4F8D-A3DB-612B69490C94}"/>
              </a:ext>
            </a:extLst>
          </p:cNvPr>
          <p:cNvSpPr txBox="1"/>
          <p:nvPr/>
        </p:nvSpPr>
        <p:spPr>
          <a:xfrm>
            <a:off x="1651279" y="5313418"/>
            <a:ext cx="9479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Euphemia" panose="020B0503040102020104" pitchFamily="34" charset="0"/>
              </a:rPr>
              <a:t>Por aquella época era bien conocido que los complejos permitían </a:t>
            </a:r>
            <a:r>
              <a:rPr lang="es-ES" sz="1600" dirty="0" err="1">
                <a:latin typeface="Euphemia" panose="020B0503040102020104" pitchFamily="34" charset="0"/>
              </a:rPr>
              <a:t>algebrizar</a:t>
            </a:r>
            <a:r>
              <a:rPr lang="es-ES" sz="1600" dirty="0">
                <a:latin typeface="Euphemia" panose="020B0503040102020104" pitchFamily="34" charset="0"/>
              </a:rPr>
              <a:t>, aún cuando de forma indirecta, algunos aspectos de la geometría </a:t>
            </a:r>
            <a:r>
              <a:rPr lang="es-ES" sz="1600" dirty="0" err="1">
                <a:latin typeface="Euphemia" panose="020B0503040102020104" pitchFamily="34" charset="0"/>
              </a:rPr>
              <a:t>eculideana</a:t>
            </a:r>
            <a:r>
              <a:rPr lang="es-ES" sz="1600" dirty="0">
                <a:latin typeface="Euphemia" panose="020B0503040102020104" pitchFamily="34" charset="0"/>
              </a:rPr>
              <a:t> bidimensional como las rotaciones.</a:t>
            </a:r>
          </a:p>
        </p:txBody>
      </p:sp>
    </p:spTree>
    <p:extLst>
      <p:ext uri="{BB962C8B-B14F-4D97-AF65-F5344CB8AC3E}">
        <p14:creationId xmlns:p14="http://schemas.microsoft.com/office/powerpoint/2010/main" val="318518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1430-C18A-A849-9D51-48A32ED0BBBF}" type="datetime1">
              <a:rPr lang="pt-BR" smtClean="0"/>
              <a:t>23/05/2023</a:t>
            </a:fld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5</a:t>
            </a:fld>
            <a:endParaRPr lang="pt-B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9197ECA-1B68-4CCD-9CC2-0D61CD525E82}"/>
              </a:ext>
            </a:extLst>
          </p:cNvPr>
          <p:cNvSpPr txBox="1"/>
          <p:nvPr/>
        </p:nvSpPr>
        <p:spPr>
          <a:xfrm>
            <a:off x="1427733" y="783207"/>
            <a:ext cx="8923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Euphemia" panose="020B0503040102020104" pitchFamily="34" charset="0"/>
              </a:rPr>
              <a:t>En 1988 la revista </a:t>
            </a:r>
            <a:r>
              <a:rPr lang="es-ES" dirty="0" err="1">
                <a:latin typeface="Euphemia" panose="020B0503040102020104" pitchFamily="34" charset="0"/>
              </a:rPr>
              <a:t>Mathematical</a:t>
            </a:r>
            <a:r>
              <a:rPr lang="es-ES" dirty="0">
                <a:latin typeface="Euphemia" panose="020B0503040102020104" pitchFamily="34" charset="0"/>
              </a:rPr>
              <a:t> </a:t>
            </a:r>
            <a:r>
              <a:rPr lang="es-ES" dirty="0" err="1">
                <a:latin typeface="Euphemia" panose="020B0503040102020104" pitchFamily="34" charset="0"/>
              </a:rPr>
              <a:t>Intelligencer</a:t>
            </a:r>
            <a:r>
              <a:rPr lang="es-ES" dirty="0">
                <a:latin typeface="Euphemia" panose="020B0503040102020104" pitchFamily="34" charset="0"/>
              </a:rPr>
              <a:t> publicó que un selecto grupo de matemáticos había opinado que la llamada ecuación de Euler, conocida antes de 1748,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592FD59-43BA-4D16-8B87-4E480B8548FD}"/>
                  </a:ext>
                </a:extLst>
              </p:cNvPr>
              <p:cNvSpPr txBox="1"/>
              <p:nvPr/>
            </p:nvSpPr>
            <p:spPr>
              <a:xfrm>
                <a:off x="3323770" y="3399183"/>
                <a:ext cx="3854710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s-E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s-E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s-E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s-E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sen</m:t>
                        </m:r>
                      </m:fName>
                      <m:e>
                        <m:r>
                          <a:rPr lang="es-E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s-ES" sz="2400" dirty="0">
                    <a:solidFill>
                      <a:srgbClr val="C00000"/>
                    </a:solidFill>
                  </a:rPr>
                  <a:t>;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E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r>
                      <a:rPr lang="es-E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592FD59-43BA-4D16-8B87-4E480B854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770" y="3399183"/>
                <a:ext cx="3854710" cy="385555"/>
              </a:xfrm>
              <a:prstGeom prst="rect">
                <a:avLst/>
              </a:prstGeom>
              <a:blipFill>
                <a:blip r:embed="rId2"/>
                <a:stretch>
                  <a:fillRect t="-22222" b="-460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0DC6DE9B-7F3B-47CF-BC2C-F82D508356DE}"/>
              </a:ext>
            </a:extLst>
          </p:cNvPr>
          <p:cNvSpPr txBox="1"/>
          <p:nvPr/>
        </p:nvSpPr>
        <p:spPr>
          <a:xfrm>
            <a:off x="1503213" y="2350348"/>
            <a:ext cx="646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era el resultado más hermoso de toda la matemática.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E30EEF-F7AE-4834-BF14-4A0A22D0559E}"/>
              </a:ext>
            </a:extLst>
          </p:cNvPr>
          <p:cNvSpPr txBox="1"/>
          <p:nvPr/>
        </p:nvSpPr>
        <p:spPr>
          <a:xfrm>
            <a:off x="1427733" y="2842306"/>
            <a:ext cx="876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ecuación </a:t>
            </a:r>
            <a:r>
              <a:rPr lang="es-ES" dirty="0">
                <a:solidFill>
                  <a:srgbClr val="C00000"/>
                </a:solidFill>
              </a:rPr>
              <a:t>(1)</a:t>
            </a:r>
            <a:r>
              <a:rPr lang="es-ES" dirty="0"/>
              <a:t> es un caso particular de la identidad establecida por Euler 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A50400E-F735-423C-9C1F-41AEB0782F90}"/>
                  </a:ext>
                </a:extLst>
              </p:cNvPr>
              <p:cNvSpPr txBox="1"/>
              <p:nvPr/>
            </p:nvSpPr>
            <p:spPr>
              <a:xfrm>
                <a:off x="4050085" y="1673434"/>
                <a:ext cx="1619097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E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s-E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A50400E-F735-423C-9C1F-41AEB0782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085" y="1673434"/>
                <a:ext cx="1619097" cy="381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C0720DC-42E6-4998-977F-4782B38DD0AD}"/>
                  </a:ext>
                </a:extLst>
              </p:cNvPr>
              <p:cNvSpPr txBox="1"/>
              <p:nvPr/>
            </p:nvSpPr>
            <p:spPr>
              <a:xfrm>
                <a:off x="6200798" y="1706537"/>
                <a:ext cx="6440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s-ES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C0720DC-42E6-4998-977F-4782B38DD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98" y="1706537"/>
                <a:ext cx="644043" cy="276999"/>
              </a:xfrm>
              <a:prstGeom prst="rect">
                <a:avLst/>
              </a:prstGeom>
              <a:blipFill>
                <a:blip r:embed="rId4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5D715E2-3AC8-4D7B-9A4E-AC62B9E8B0C7}"/>
                  </a:ext>
                </a:extLst>
              </p:cNvPr>
              <p:cNvSpPr txBox="1"/>
              <p:nvPr/>
            </p:nvSpPr>
            <p:spPr>
              <a:xfrm>
                <a:off x="3908704" y="4772448"/>
                <a:ext cx="40622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s-E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s-E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E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s-E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s-E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E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sz="24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5D715E2-3AC8-4D7B-9A4E-AC62B9E8B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704" y="4772448"/>
                <a:ext cx="4062257" cy="461665"/>
              </a:xfrm>
              <a:prstGeom prst="rect">
                <a:avLst/>
              </a:prstGeom>
              <a:blipFill>
                <a:blip r:embed="rId5"/>
                <a:stretch>
                  <a:fillRect l="-300" b="-197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BA9E6F78-34F2-4E34-8215-3FD94A5D6FA6}"/>
              </a:ext>
            </a:extLst>
          </p:cNvPr>
          <p:cNvSpPr txBox="1"/>
          <p:nvPr/>
        </p:nvSpPr>
        <p:spPr>
          <a:xfrm>
            <a:off x="1518969" y="4126117"/>
            <a:ext cx="8446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 identidad, que se sustenta en la ahora familiar álgebra real de los números complejos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0CAF11F-BE54-41F3-A2F4-A6B8CACABD24}"/>
                  </a:ext>
                </a:extLst>
              </p:cNvPr>
              <p:cNvSpPr txBox="1"/>
              <p:nvPr/>
            </p:nvSpPr>
            <p:spPr>
              <a:xfrm>
                <a:off x="1414418" y="5418779"/>
                <a:ext cx="9188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Cobró pleno sentido matemático en 1835 después que Hamilton matematizará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0CAF11F-BE54-41F3-A2F4-A6B8CACAB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18" y="5418779"/>
                <a:ext cx="9188788" cy="369332"/>
              </a:xfrm>
              <a:prstGeom prst="rect">
                <a:avLst/>
              </a:prstGeom>
              <a:blipFill>
                <a:blip r:embed="rId6"/>
                <a:stretch>
                  <a:fillRect l="-531" t="-10000" b="-2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75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6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20B8A1-2174-98DD-FD0A-A9538E87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3B34-56CE-134A-BE73-656B3C053E96}" type="datetime1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EBE84-58C1-7C3B-F2D1-707E1F3F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6</a:t>
            </a:fld>
            <a:endParaRPr lang="pt-B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19000AE-A595-462E-CE9B-0701AA68BBCD}"/>
              </a:ext>
            </a:extLst>
          </p:cNvPr>
          <p:cNvSpPr/>
          <p:nvPr/>
        </p:nvSpPr>
        <p:spPr>
          <a:xfrm>
            <a:off x="1223976" y="3947744"/>
            <a:ext cx="589244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ADICIÓN:</a:t>
            </a: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(a,b) + (c,d) =(a+c, b+d)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MULTIPLICACIÓN</a:t>
            </a: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: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(a,b).(c,d) = (ac-</a:t>
            </a:r>
            <a:r>
              <a:rPr kumimoji="0" lang="es-MX" sz="20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bd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, </a:t>
            </a:r>
            <a:r>
              <a:rPr kumimoji="0" lang="es-MX" sz="20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ad+bc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911BA5F-8999-4E9E-8FA5-21178FEEBC0A}"/>
                  </a:ext>
                </a:extLst>
              </p:cNvPr>
              <p:cNvSpPr txBox="1"/>
              <p:nvPr/>
            </p:nvSpPr>
            <p:spPr>
              <a:xfrm>
                <a:off x="548115" y="709653"/>
                <a:ext cx="884767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Definición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MX" sz="2400" dirty="0">
                  <a:solidFill>
                    <a:srgbClr val="C00000"/>
                  </a:solidFill>
                  <a:latin typeface="Euphemia" panose="020B0503040102020104" pitchFamily="34" charset="0"/>
                  <a:ea typeface="Arial" panose="020B0604020202020204" pitchFamily="34" charset="0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El sistema de los números complejos es el conjunto de todos los pares ordenados de números reales </a:t>
                </a:r>
                <a14:m>
                  <m:oMath xmlns:m="http://schemas.openxmlformats.org/officeDocument/2006/math"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(</m:t>
                    </m:r>
                    <m:r>
                      <a:rPr kumimoji="0" lang="es-MX" sz="20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𝑎</m:t>
                    </m:r>
                    <m:r>
                      <a:rPr kumimoji="0" lang="es-MX" sz="20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</m:t>
                    </m:r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𝑏</m:t>
                    </m:r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, provisto de una regla de correspondencia de equivalencia: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911BA5F-8999-4E9E-8FA5-21178FEEB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5" y="709653"/>
                <a:ext cx="8847676" cy="1754326"/>
              </a:xfrm>
              <a:prstGeom prst="rect">
                <a:avLst/>
              </a:prstGeom>
              <a:blipFill>
                <a:blip r:embed="rId2"/>
                <a:stretch>
                  <a:fillRect l="-1103" t="-2778" r="-689" b="-52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C680C740-758F-A52E-780C-FC67CC81AB5B}"/>
              </a:ext>
            </a:extLst>
          </p:cNvPr>
          <p:cNvSpPr txBox="1"/>
          <p:nvPr/>
        </p:nvSpPr>
        <p:spPr>
          <a:xfrm>
            <a:off x="1316543" y="2802975"/>
            <a:ext cx="4607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IGUALDAD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: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</a:rPr>
              <a:t> 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</a:rPr>
              <a:t>(</a:t>
            </a:r>
            <a:r>
              <a:rPr kumimoji="0" lang="es-MX" sz="20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</a:rPr>
              <a:t>a,b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</a:rPr>
              <a:t>) = (</a:t>
            </a:r>
            <a:r>
              <a:rPr kumimoji="0" lang="es-MX" sz="20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</a:rPr>
              <a:t>c,d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</a:rPr>
              <a:t>) ↔ a = c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doni MT" panose="02070603080606020203" pitchFamily="18" charset="0"/>
                <a:ea typeface="Arial" panose="020B0604020202020204" pitchFamily="34" charset="0"/>
              </a:rPr>
              <a:t>y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</a:rPr>
              <a:t> b = d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DD518C0-7047-9116-1D93-BDCB1A2EE87D}"/>
              </a:ext>
            </a:extLst>
          </p:cNvPr>
          <p:cNvSpPr txBox="1"/>
          <p:nvPr/>
        </p:nvSpPr>
        <p:spPr>
          <a:xfrm>
            <a:off x="1324643" y="3254805"/>
            <a:ext cx="255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+mn-cs"/>
              </a:rPr>
              <a:t>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y dos operaciones: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90F14EE-2414-EEF9-AA7E-05BAD99B5560}"/>
                  </a:ext>
                </a:extLst>
              </p:cNvPr>
              <p:cNvSpPr txBox="1"/>
              <p:nvPr/>
            </p:nvSpPr>
            <p:spPr>
              <a:xfrm>
                <a:off x="1157715" y="5225458"/>
                <a:ext cx="66745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MX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Arial" panose="020B0604020202020204" pitchFamily="34" charset="0"/>
                  </a:rPr>
                  <a:t>Los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</a:rPr>
                  <a:t> elementos del conjunto </a:t>
                </a:r>
                <a14:m>
                  <m:oMath xmlns:m="http://schemas.openxmlformats.org/officeDocument/2006/math"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</a:rPr>
                  <a:t>, se llaman </a:t>
                </a:r>
                <a:r>
                  <a:rPr kumimoji="0" lang="es-MX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</a:rPr>
                  <a:t>Números Complejos.</a:t>
                </a:r>
                <a:endPara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90F14EE-2414-EEF9-AA7E-05BAD99B5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715" y="5225458"/>
                <a:ext cx="6674518" cy="400110"/>
              </a:xfrm>
              <a:prstGeom prst="rect">
                <a:avLst/>
              </a:prstGeom>
              <a:blipFill>
                <a:blip r:embed="rId3"/>
                <a:stretch>
                  <a:fillRect l="-1005" t="-7576" b="-257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18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20B8A1-2174-98DD-FD0A-A9538E87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3B34-56CE-134A-BE73-656B3C053E96}" type="datetime1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EBE84-58C1-7C3B-F2D1-707E1F3F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7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75017E5-4C75-FC54-5B26-39A6202C9AB2}"/>
                  </a:ext>
                </a:extLst>
              </p:cNvPr>
              <p:cNvSpPr/>
              <p:nvPr/>
            </p:nvSpPr>
            <p:spPr>
              <a:xfrm>
                <a:off x="635502" y="2496933"/>
                <a:ext cx="10403559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+mj-lt"/>
                  <a:buAutoNum type="arabicParenR"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+z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ϵ</a:t>
                </a:r>
                <a:r>
                  <a:rPr lang="es-MX" sz="2000" dirty="0">
                    <a:solidFill>
                      <a:prstClr val="black"/>
                    </a:solidFill>
                    <a:latin typeface="Euphemia" panose="020B05030401020201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s-MX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			  (clausura)</a:t>
                </a:r>
                <a:endPara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  <a:ea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+z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=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+z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	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	  (conmutativa)</a:t>
                </a:r>
                <a:endPara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  <a:ea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(z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+z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)+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3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=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+ (z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+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3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)	  (asociativa)</a:t>
                </a:r>
                <a:endPara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arenR"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Ǝ! nϵ </a:t>
                </a:r>
                <a14:m>
                  <m:oMath xmlns:m="http://schemas.openxmlformats.org/officeDocument/2006/math">
                    <m:r>
                      <a:rPr lang="es-MX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/ z+n=z, </a:t>
                </a:r>
                <a:r>
                  <a:rPr kumimoji="0" lang="es-MX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Ɐ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zϵ</a:t>
                </a:r>
                <a:r>
                  <a:rPr lang="es-MX" sz="2000" dirty="0">
                    <a:solidFill>
                      <a:prstClr val="black"/>
                    </a:solidFill>
                    <a:latin typeface="Euphemia" panose="020B05030401020201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</a:t>
                </a:r>
                <a:r>
                  <a:rPr kumimoji="0" lang="es-MX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 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(existencia y unicidad del elemento neutro aditivo)</a:t>
                </a:r>
                <a:endPara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arenR"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Dado zϵ</a:t>
                </a:r>
                <a:r>
                  <a:rPr lang="es-MX" sz="2000" dirty="0">
                    <a:solidFill>
                      <a:prstClr val="black"/>
                    </a:solidFill>
                    <a:latin typeface="Euphemia" panose="020B05030401020201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, Ǝwϵ </a:t>
                </a:r>
                <a14:m>
                  <m:oMath xmlns:m="http://schemas.openxmlformats.org/officeDocument/2006/math">
                    <m:r>
                      <a:rPr lang="es-MX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/ z+w=n. (existencia y unicidad del inverso aditivo)</a:t>
                </a:r>
                <a:endPara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  <a:ea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+z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=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+z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3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→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=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3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	   (Cancelación)</a:t>
                </a: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75017E5-4C75-FC54-5B26-39A6202C9A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02" y="2496933"/>
                <a:ext cx="10403559" cy="1938992"/>
              </a:xfrm>
              <a:prstGeom prst="rect">
                <a:avLst/>
              </a:prstGeom>
              <a:blipFill>
                <a:blip r:embed="rId2"/>
                <a:stretch>
                  <a:fillRect l="-762" t="-4088" b="-534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7136B2DA-1D3C-6384-4109-3A0A66B8A3A6}"/>
              </a:ext>
            </a:extLst>
          </p:cNvPr>
          <p:cNvSpPr txBox="1"/>
          <p:nvPr/>
        </p:nvSpPr>
        <p:spPr>
          <a:xfrm>
            <a:off x="3193172" y="1630221"/>
            <a:ext cx="3777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cs typeface="Arial" pitchFamily="34" charset="0"/>
              </a:rPr>
              <a:t>PROPIEDADES DE LA ADICIÓN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8D0CE1-5A5D-8E2F-0505-DE2CA2829E4C}"/>
              </a:ext>
            </a:extLst>
          </p:cNvPr>
          <p:cNvSpPr txBox="1"/>
          <p:nvPr/>
        </p:nvSpPr>
        <p:spPr>
          <a:xfrm>
            <a:off x="972280" y="1987564"/>
            <a:ext cx="4479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Si, z</a:t>
            </a:r>
            <a:r>
              <a:rPr kumimoji="0" lang="es-MX" sz="200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1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, z</a:t>
            </a:r>
            <a:r>
              <a:rPr kumimoji="0" lang="es-MX" sz="200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2 y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z</a:t>
            </a:r>
            <a:r>
              <a:rPr kumimoji="0" lang="es-MX" sz="200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3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, se cumple: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7F8D7E-8917-DB7E-0153-A0F0CB7E54FF}"/>
              </a:ext>
            </a:extLst>
          </p:cNvPr>
          <p:cNvSpPr txBox="1"/>
          <p:nvPr/>
        </p:nvSpPr>
        <p:spPr>
          <a:xfrm>
            <a:off x="1927037" y="4735612"/>
            <a:ext cx="5865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cs typeface="Times New Roman" panose="02020603050405020304" pitchFamily="18" charset="0"/>
              </a:rPr>
              <a:t>Ejemplo</a:t>
            </a:r>
            <a:r>
              <a:rPr kumimoji="0" lang="es-MX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       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cs typeface="Times New Roman" panose="02020603050405020304" pitchFamily="18" charset="0"/>
              </a:rPr>
              <a:t>a) (3,4)+(-1,2)=(3-1,4+2)=(2,6)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cs typeface="Times New Roman" panose="02020603050405020304" pitchFamily="18" charset="0"/>
              </a:rPr>
              <a:t>		b) (3,4)-(-1,2)=(3+1,4-2)=(4,2)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0C99D90-6038-A8EE-6C83-44E060EEDAF8}"/>
              </a:ext>
            </a:extLst>
          </p:cNvPr>
          <p:cNvSpPr/>
          <p:nvPr/>
        </p:nvSpPr>
        <p:spPr>
          <a:xfrm>
            <a:off x="1763430" y="1112613"/>
            <a:ext cx="5592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ADICIÓN:</a:t>
            </a: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  </a:t>
            </a:r>
            <a:r>
              <a:rPr lang="es-MX" sz="2000" dirty="0">
                <a:solidFill>
                  <a:prstClr val="black"/>
                </a:solidFill>
                <a:latin typeface="Euphemia" panose="020B0503040102020104" pitchFamily="34" charset="0"/>
                <a:ea typeface="Arial" panose="020B0604020202020204" pitchFamily="34" charset="0"/>
              </a:rPr>
              <a:t>z</a:t>
            </a:r>
            <a:r>
              <a:rPr lang="es-MX" sz="2000" baseline="-25000" dirty="0">
                <a:solidFill>
                  <a:prstClr val="black"/>
                </a:solidFill>
                <a:latin typeface="Euphemia" panose="020B0503040102020104" pitchFamily="34" charset="0"/>
                <a:ea typeface="Arial" panose="020B0604020202020204" pitchFamily="34" charset="0"/>
              </a:rPr>
              <a:t>1</a:t>
            </a:r>
            <a:r>
              <a:rPr lang="es-MX" sz="2000" dirty="0">
                <a:solidFill>
                  <a:prstClr val="black"/>
                </a:solidFill>
                <a:latin typeface="Euphemia" panose="020B0503040102020104" pitchFamily="34" charset="0"/>
                <a:ea typeface="Arial" panose="020B0604020202020204" pitchFamily="34" charset="0"/>
              </a:rPr>
              <a:t> + z</a:t>
            </a:r>
            <a:r>
              <a:rPr lang="es-MX" sz="2000" baseline="-25000" dirty="0">
                <a:solidFill>
                  <a:prstClr val="black"/>
                </a:solidFill>
                <a:latin typeface="Euphemia" panose="020B0503040102020104" pitchFamily="34" charset="0"/>
                <a:ea typeface="Arial" panose="020B0604020202020204" pitchFamily="34" charset="0"/>
              </a:rPr>
              <a:t>2</a:t>
            </a: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= (</a:t>
            </a:r>
            <a:r>
              <a:rPr kumimoji="0" lang="es-MX" sz="20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a,b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) + (c,d) = (a+c, </a:t>
            </a:r>
            <a:r>
              <a:rPr kumimoji="0" lang="es-MX" sz="20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b+d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AA12CF-788A-394A-FB36-A2E8C5BC96AC}"/>
              </a:ext>
            </a:extLst>
          </p:cNvPr>
          <p:cNvSpPr txBox="1"/>
          <p:nvPr/>
        </p:nvSpPr>
        <p:spPr>
          <a:xfrm>
            <a:off x="2655913" y="505820"/>
            <a:ext cx="559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cs typeface="Arial" pitchFamily="34" charset="0"/>
              </a:rPr>
              <a:t>OPERACIONES CON NÚMEROS COMPLEJOS </a:t>
            </a:r>
          </a:p>
        </p:txBody>
      </p:sp>
    </p:spTree>
    <p:extLst>
      <p:ext uri="{BB962C8B-B14F-4D97-AF65-F5344CB8AC3E}">
        <p14:creationId xmlns:p14="http://schemas.microsoft.com/office/powerpoint/2010/main" val="20553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20B8A1-2174-98DD-FD0A-A9538E87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3B34-56CE-134A-BE73-656B3C053E96}" type="datetime1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EBE84-58C1-7C3B-F2D1-707E1F3F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B829C8B-16CA-2AD7-C4EE-8A55B21E8B6D}"/>
                  </a:ext>
                </a:extLst>
              </p:cNvPr>
              <p:cNvSpPr/>
              <p:nvPr/>
            </p:nvSpPr>
            <p:spPr>
              <a:xfrm>
                <a:off x="582194" y="1791171"/>
                <a:ext cx="11283351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+mj-lt"/>
                  <a:buAutoNum type="arabicParenR"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.z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ϵ</a:t>
                </a:r>
                <a:r>
                  <a:rPr lang="es-MX" sz="2000" dirty="0">
                    <a:solidFill>
                      <a:prstClr val="black"/>
                    </a:solidFill>
                    <a:latin typeface="Euphemia" panose="020B05030401020201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s-MX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			      (clausura)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.z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=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.z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			      (conmutativa)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(z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.z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).z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3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=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. (z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.z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3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)	             (asociativa)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. (z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+z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3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) = (z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.z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)+(z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.z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3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)	      (distributiva)</a:t>
                </a:r>
              </a:p>
              <a:p>
                <a:pPr marL="342900" lvl="0" indent="-342900">
                  <a:buFont typeface="+mj-lt"/>
                  <a:buAutoNum type="arabicParenR"/>
                  <a:defRPr/>
                </a:pPr>
                <a14:m>
                  <m:oMath xmlns:m="http://schemas.openxmlformats.org/officeDocument/2006/math">
                    <m:r>
                      <a:rPr kumimoji="0" lang="es-MX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0" lang="es-E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s-E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kumimoji="0" lang="es-E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ϵ</a:t>
                </a:r>
                <a:r>
                  <a:rPr lang="es-MX" sz="2000" dirty="0">
                    <a:solidFill>
                      <a:prstClr val="black"/>
                    </a:solidFill>
                    <a:latin typeface="Euphemia" panose="020B05030401020201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, Ǝ! uϵ </a:t>
                </a:r>
                <a14:m>
                  <m:oMath xmlns:m="http://schemas.openxmlformats.org/officeDocument/2006/math">
                    <m:r>
                      <a:rPr lang="es-MX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/z.u = z,	      (existencia y unicidad del elemento neutro multiplicativo)</a:t>
                </a:r>
              </a:p>
              <a:p>
                <a:pPr marL="342900" lvl="0" indent="-342900">
                  <a:buFont typeface="+mj-lt"/>
                  <a:buAutoNum type="arabicParenR"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Dado z ≠ 0 ϵ</a:t>
                </a:r>
                <a:r>
                  <a:rPr lang="es-MX" sz="2000" dirty="0">
                    <a:solidFill>
                      <a:prstClr val="black"/>
                    </a:solidFill>
                    <a:latin typeface="Euphemia" panose="020B05030401020201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, Ǝ w ϵ </a:t>
                </a:r>
                <a14:m>
                  <m:oMath xmlns:m="http://schemas.openxmlformats.org/officeDocument/2006/math">
                    <m:r>
                      <a:rPr lang="es-MX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/ z.w = u.  (existencia y unicidad del inverso multiplicativo)</a:t>
                </a:r>
              </a:p>
              <a:p>
                <a:pPr marL="342900" lvl="0" indent="-342900">
                  <a:buFont typeface="+mj-lt"/>
                  <a:buAutoNum type="arabicParenR"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z.0=0, </a:t>
                </a:r>
                <a14:m>
                  <m:oMath xmlns:m="http://schemas.openxmlformats.org/officeDocument/2006/math">
                    <m:r>
                      <a:rPr kumimoji="0" lang="es-MX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zϵ</a:t>
                </a:r>
                <a:r>
                  <a:rPr lang="es-MX" sz="2000" dirty="0">
                    <a:solidFill>
                      <a:prstClr val="black"/>
                    </a:solidFill>
                    <a:latin typeface="Euphemia" panose="020B05030401020201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.(-z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) = (-z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).z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= -(z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.z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. (z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-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3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)=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.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-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.z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3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.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=0 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3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→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=0  ó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=0 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.z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=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.z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3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 y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≠ 0 →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2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= z</a:t>
                </a:r>
                <a:r>
                  <a:rPr kumimoji="0" lang="es-MX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3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    (cancelación)</a:t>
                </a: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B829C8B-16CA-2AD7-C4EE-8A55B21E8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94" y="1791171"/>
                <a:ext cx="11283351" cy="3477875"/>
              </a:xfrm>
              <a:prstGeom prst="rect">
                <a:avLst/>
              </a:prstGeom>
              <a:blipFill>
                <a:blip r:embed="rId2"/>
                <a:stretch>
                  <a:fillRect l="-703" t="-2281" b="-26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C09032EE-F652-344C-3AE3-16191CE6DB0E}"/>
              </a:ext>
            </a:extLst>
          </p:cNvPr>
          <p:cNvSpPr txBox="1"/>
          <p:nvPr/>
        </p:nvSpPr>
        <p:spPr>
          <a:xfrm>
            <a:off x="582194" y="1179445"/>
            <a:ext cx="6342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cs typeface="Arial" pitchFamily="34" charset="0"/>
              </a:rPr>
              <a:t>PROPIEDADES DE LA MULTIPLICACIÓN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AC93067-BC7B-DE9B-71BC-CFD71E52636D}"/>
              </a:ext>
            </a:extLst>
          </p:cNvPr>
          <p:cNvSpPr txBox="1"/>
          <p:nvPr/>
        </p:nvSpPr>
        <p:spPr>
          <a:xfrm>
            <a:off x="6640538" y="1216619"/>
            <a:ext cx="3184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Si, z</a:t>
            </a:r>
            <a:r>
              <a:rPr kumimoji="0" lang="es-MX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1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, z</a:t>
            </a:r>
            <a:r>
              <a:rPr kumimoji="0" lang="es-MX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2 y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z</a:t>
            </a:r>
            <a:r>
              <a:rPr kumimoji="0" lang="es-MX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3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, se cumple: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uphemia" panose="020B05030401020201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1712EB-95E2-5CE2-42AC-A1BEC234721C}"/>
              </a:ext>
            </a:extLst>
          </p:cNvPr>
          <p:cNvSpPr txBox="1"/>
          <p:nvPr/>
        </p:nvSpPr>
        <p:spPr>
          <a:xfrm>
            <a:off x="2682377" y="5590076"/>
            <a:ext cx="6387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cs typeface="Times New Roman" panose="02020603050405020304" pitchFamily="18" charset="0"/>
              </a:rPr>
              <a:t>Ejemplo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cs typeface="Times New Roman" panose="02020603050405020304" pitchFamily="18" charset="0"/>
              </a:rPr>
              <a:t>:  (5,2)(3,-1) = (5.3-2.(-1)),(5(-1)+2.3))                           	</a:t>
            </a:r>
            <a:r>
              <a:rPr lang="es-MX" sz="2000" dirty="0">
                <a:solidFill>
                  <a:prstClr val="black"/>
                </a:solidFill>
                <a:latin typeface="Euphemia" panose="020B05030401020201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cs typeface="Times New Roman" panose="02020603050405020304" pitchFamily="18" charset="0"/>
              </a:rPr>
              <a:t>= (15+2, -5+6)=(17,1)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 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uphemia" panose="020B05030401020201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126525-4363-505B-8369-9FE5338BE88C}"/>
              </a:ext>
            </a:extLst>
          </p:cNvPr>
          <p:cNvSpPr/>
          <p:nvPr/>
        </p:nvSpPr>
        <p:spPr>
          <a:xfrm>
            <a:off x="1226115" y="587380"/>
            <a:ext cx="6446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MULTIPLICACIÓN:</a:t>
            </a: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</a:rPr>
              <a:t>   </a:t>
            </a:r>
            <a:r>
              <a:rPr lang="es-MX" sz="20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z</a:t>
            </a:r>
            <a:r>
              <a:rPr lang="es-MX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1</a:t>
            </a:r>
            <a:r>
              <a:rPr lang="es-MX" sz="20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.z</a:t>
            </a:r>
            <a:r>
              <a:rPr lang="es-MX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2</a:t>
            </a:r>
            <a:r>
              <a:rPr lang="es-MX" sz="20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= (</a:t>
            </a:r>
            <a:r>
              <a:rPr kumimoji="0" lang="es-MX" sz="20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a,b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).(c,d) = (ac-</a:t>
            </a:r>
            <a:r>
              <a:rPr kumimoji="0" lang="es-MX" sz="20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bd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, </a:t>
            </a:r>
            <a:r>
              <a:rPr kumimoji="0" lang="es-MX" sz="20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ad+bc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987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20B8A1-2174-98DD-FD0A-A9538E87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3B34-56CE-134A-BE73-656B3C053E96}" type="datetime1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EBE84-58C1-7C3B-F2D1-707E1F3F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4B59-82C0-5740-8D93-9D5F79A1BA58}" type="slidenum">
              <a:rPr lang="pt-BR" smtClean="0"/>
              <a:t>9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D1C1D3BD-56A0-C7DE-2653-F2056DC00A80}"/>
                  </a:ext>
                </a:extLst>
              </p:cNvPr>
              <p:cNvSpPr/>
              <p:nvPr/>
            </p:nvSpPr>
            <p:spPr>
              <a:xfrm>
                <a:off x="278296" y="4021145"/>
                <a:ext cx="6029285" cy="1943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La</a:t>
                </a:r>
                <a:r>
                  <a:rPr kumimoji="0" lang="es-MX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s-MX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unidad compleja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o simplemente uno complejo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1= (1,0).</a:t>
                </a:r>
                <a:r>
                  <a:rPr kumimoji="0" lang="es-MX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El inverso multiplicativo del complejo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z=(a,b) ≠0, </a:t>
                </a:r>
                <a:r>
                  <a:rPr kumimoji="0" lang="es-MX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se llama </a:t>
                </a:r>
                <a:r>
                  <a:rPr kumimoji="0" lang="es-MX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reciproco de </a:t>
                </a:r>
                <a:r>
                  <a:rPr kumimoji="0" lang="es-MX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z 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y se denota por </a:t>
                </a:r>
                <a:r>
                  <a:rPr kumimoji="0" lang="es-MX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z</a:t>
                </a:r>
                <a:r>
                  <a:rPr kumimoji="0" lang="es-MX" sz="200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. Dado por: </a:t>
                </a:r>
              </a:p>
              <a:p>
                <a:pPr marL="0" marR="0" lvl="0" indent="44958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z</a:t>
                </a:r>
                <a:r>
                  <a:rPr kumimoji="0" lang="es-MX" sz="280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-1 </a:t>
                </a:r>
                <a:r>
                  <a:rPr kumimoji="0" lang="es-MX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= (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MX" sz="28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0" lang="es-MX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kumimoji="0" lang="es-MX" sz="28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es-MX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MX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s-MX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kumimoji="0" lang="es-MX" sz="28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es-MX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s-MX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s-MX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</m:t>
                    </m:r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kumimoji="0" lang="es-MX" sz="280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0" lang="es-MX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−</m:t>
                        </m:r>
                        <m:r>
                          <a:rPr kumimoji="0" lang="es-MX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kumimoji="0" lang="es-MX" sz="28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es-MX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s-MX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s-MX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kumimoji="0" lang="es-MX" sz="280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es-MX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s-MX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s-E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</m:t>
                    </m:r>
                    <m:r>
                      <a:rPr kumimoji="0" lang="es-MX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)</m:t>
                    </m:r>
                  </m:oMath>
                </a14:m>
                <a:endParaRPr kumimoji="0" lang="es-MX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D1C1D3BD-56A0-C7DE-2653-F2056DC00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6" y="4021145"/>
                <a:ext cx="6029285" cy="1943994"/>
              </a:xfrm>
              <a:prstGeom prst="rect">
                <a:avLst/>
              </a:prstGeom>
              <a:blipFill>
                <a:blip r:embed="rId2"/>
                <a:stretch>
                  <a:fillRect l="-1112" t="-1881" r="-2831" b="-28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60AA12CF-788A-394A-FB36-A2E8C5BC96AC}"/>
              </a:ext>
            </a:extLst>
          </p:cNvPr>
          <p:cNvSpPr txBox="1"/>
          <p:nvPr/>
        </p:nvSpPr>
        <p:spPr>
          <a:xfrm>
            <a:off x="682365" y="367293"/>
            <a:ext cx="4128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cs typeface="Arial" pitchFamily="34" charset="0"/>
              </a:rPr>
              <a:t>CERO, OPUESTO Y SUTRACCIÓN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216AB5-EE03-52F1-B0D0-5EC09ADC8715}"/>
              </a:ext>
            </a:extLst>
          </p:cNvPr>
          <p:cNvSpPr txBox="1"/>
          <p:nvPr/>
        </p:nvSpPr>
        <p:spPr>
          <a:xfrm>
            <a:off x="682365" y="907001"/>
            <a:ext cx="373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El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cero complejo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es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0 = (0,0)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Euphemia" panose="020B05030401020201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4B7B8-B91E-9AF1-0311-31BAD939D7E7}"/>
              </a:ext>
            </a:extLst>
          </p:cNvPr>
          <p:cNvSpPr txBox="1"/>
          <p:nvPr/>
        </p:nvSpPr>
        <p:spPr>
          <a:xfrm>
            <a:off x="486561" y="1463535"/>
            <a:ext cx="4990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El inverso aditivo del complejo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z=(</a:t>
            </a:r>
            <a:r>
              <a:rPr kumimoji="0" lang="es-MX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a,b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 denomina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opuesto</a:t>
            </a: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y se denota por: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-z =(-a,-b).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Euphemia" panose="020B05030401020201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ED4BCC-512A-7635-0FBD-E0662A1B8A13}"/>
              </a:ext>
            </a:extLst>
          </p:cNvPr>
          <p:cNvSpPr txBox="1"/>
          <p:nvPr/>
        </p:nvSpPr>
        <p:spPr>
          <a:xfrm>
            <a:off x="500177" y="2479198"/>
            <a:ext cx="49767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Si, 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kumimoji="0" lang="es-MX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y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kumimoji="0" lang="es-MX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números complejo,  entonces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 resta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es la relación: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kumimoji="0" lang="es-MX" sz="200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- z</a:t>
            </a:r>
            <a:r>
              <a:rPr kumimoji="0" lang="es-MX" sz="200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= z</a:t>
            </a:r>
            <a:r>
              <a:rPr kumimoji="0" lang="es-MX" sz="200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+ (-z</a:t>
            </a:r>
            <a:r>
              <a:rPr kumimoji="0" lang="es-MX" sz="200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).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Euphemia" panose="020B05030401020201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kumimoji="0" lang="es-MX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E04D01-64CD-1B43-794F-0E1AB61ECE51}"/>
              </a:ext>
            </a:extLst>
          </p:cNvPr>
          <p:cNvSpPr txBox="1"/>
          <p:nvPr/>
        </p:nvSpPr>
        <p:spPr>
          <a:xfrm>
            <a:off x="521515" y="3621035"/>
            <a:ext cx="412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cs typeface="Arial" pitchFamily="34" charset="0"/>
              </a:rPr>
              <a:t>UNICIDAD, RECÍPROCO Y DIVISÓN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C3B7884C-37DE-453F-BEF1-B3BF73AE9040}"/>
                  </a:ext>
                </a:extLst>
              </p:cNvPr>
              <p:cNvSpPr/>
              <p:nvPr/>
            </p:nvSpPr>
            <p:spPr>
              <a:xfrm>
                <a:off x="6481758" y="3509548"/>
                <a:ext cx="5948782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22,1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2,1</m:t>
                            </m:r>
                          </m:e>
                        </m:d>
                      </m:den>
                    </m:f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=(22,1)</m:t>
                    </m:r>
                    <m:sSup>
                      <m:sSupPr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kumimoji="0" lang="es-MX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2,1</m:t>
                            </m:r>
                          </m:e>
                        </m:d>
                      </m:e>
                      <m:sup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=(22,1)(</m:t>
                    </m:r>
                    <m:f>
                      <m:fPr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kumimoji="0" lang="es-MX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,−</m:t>
                    </m:r>
                    <m:f>
                      <m:fPr>
                        <m:ctrlP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)</a:t>
                </a:r>
                <a:endPara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MX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es-MX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44</m:t>
                              </m:r>
                            </m:num>
                            <m:den>
                              <m: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5</m:t>
                              </m:r>
                            </m:den>
                          </m:f>
                          <m:r>
                            <a:rPr kumimoji="0" lang="es-MX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5</m:t>
                              </m:r>
                            </m:den>
                          </m:f>
                          <m:r>
                            <a:rPr kumimoji="0" lang="es-MX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−22</m:t>
                              </m:r>
                            </m:num>
                            <m:den>
                              <m: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5</m:t>
                              </m:r>
                            </m:den>
                          </m:f>
                          <m:r>
                            <a:rPr kumimoji="0" lang="es-MX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kumimoji="0" lang="es-MX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es-MX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45</m:t>
                              </m:r>
                            </m:num>
                            <m:den>
                              <m: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5</m:t>
                              </m:r>
                            </m:den>
                          </m:f>
                          <m:r>
                            <a:rPr kumimoji="0" lang="es-MX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−20</m:t>
                              </m:r>
                            </m:num>
                            <m:den>
                              <m:r>
                                <a:rPr kumimoji="0" lang="es-MX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kumimoji="0" lang="es-MX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es-MX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0" lang="es-MX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9,−4</m:t>
                          </m:r>
                        </m:e>
                      </m:d>
                      <m:r>
                        <a:rPr kumimoji="0" lang="es-MX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kumimoji="0" lang="es-MX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C3B7884C-37DE-453F-BEF1-B3BF73AE9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758" y="3509548"/>
                <a:ext cx="5948782" cy="1274195"/>
              </a:xfrm>
              <a:prstGeom prst="rect">
                <a:avLst/>
              </a:prstGeom>
              <a:blipFill>
                <a:blip r:embed="rId3"/>
                <a:stretch>
                  <a:fillRect l="-102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9CA5FD20-8E31-403E-82C2-5ACFF2EF9D76}"/>
              </a:ext>
            </a:extLst>
          </p:cNvPr>
          <p:cNvSpPr txBox="1"/>
          <p:nvPr/>
        </p:nvSpPr>
        <p:spPr>
          <a:xfrm>
            <a:off x="6488646" y="1296332"/>
            <a:ext cx="4272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Si,  z</a:t>
            </a:r>
            <a:r>
              <a:rPr kumimoji="0" lang="es-MX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y z</a:t>
            </a:r>
            <a:r>
              <a:rPr kumimoji="0" lang="es-MX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ϵ ℂ, con z</a:t>
            </a:r>
            <a:r>
              <a:rPr kumimoji="0" lang="es-MX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≠ 0,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entonces </a:t>
            </a: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 división </a:t>
            </a: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es la relación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3D29FAE-024E-4898-A1C7-B25E51FB6607}"/>
                  </a:ext>
                </a:extLst>
              </p:cNvPr>
              <p:cNvSpPr txBox="1"/>
              <p:nvPr/>
            </p:nvSpPr>
            <p:spPr>
              <a:xfrm>
                <a:off x="6510493" y="2024792"/>
                <a:ext cx="5138168" cy="63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Dado por:</a:t>
                </a:r>
                <a:r>
                  <a:rPr lang="es-MX" sz="2000" dirty="0">
                    <a:solidFill>
                      <a:prstClr val="black"/>
                    </a:solidFill>
                    <a:latin typeface="Euphemia" panose="020B0503040102020104" pitchFamily="34" charset="0"/>
                    <a:ea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MX" sz="2200" dirty="0">
                            <a:solidFill>
                              <a:prstClr val="black"/>
                            </a:solidFill>
                            <a:latin typeface="Euphemia" panose="020B0503040102020104" pitchFamily="34" charset="0"/>
                            <a:ea typeface="Arial" panose="020B0604020202020204" pitchFamily="34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s-MX" sz="2200" baseline="-25000" dirty="0">
                            <a:solidFill>
                              <a:prstClr val="black"/>
                            </a:solidFill>
                            <a:latin typeface="Euphemia" panose="020B0503040102020104" pitchFamily="34" charset="0"/>
                            <a:ea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s-MX" sz="2200" dirty="0">
                            <a:solidFill>
                              <a:prstClr val="black"/>
                            </a:solidFill>
                            <a:latin typeface="Euphemia" panose="020B0503040102020104" pitchFamily="34" charset="0"/>
                            <a:ea typeface="Arial" panose="020B0604020202020204" pitchFamily="34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s-MX" sz="2200" baseline="-25000" dirty="0">
                            <a:solidFill>
                              <a:prstClr val="black"/>
                            </a:solidFill>
                            <a:latin typeface="Euphemia" panose="020B0503040102020104" pitchFamily="34" charset="0"/>
                            <a:ea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s-MX" sz="2200" b="1" dirty="0">
                        <a:solidFill>
                          <a:srgbClr val="002060"/>
                        </a:solidFill>
                        <a:latin typeface="Euphemia" panose="020B05030401020201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es-MX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(</m:t>
                        </m:r>
                        <m: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𝒂</m:t>
                        </m:r>
                        <m: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,   </m:t>
                        </m:r>
                        <m: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𝒃</m:t>
                        </m:r>
                        <m: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(</m:t>
                        </m:r>
                        <m: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𝒄</m:t>
                        </m:r>
                        <m: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,   </m:t>
                        </m:r>
                        <m: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𝒅</m:t>
                        </m:r>
                        <m: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s-MX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= (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0" lang="es-ES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 </m:t>
                        </m:r>
                        <m: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𝒂𝒄</m:t>
                        </m:r>
                        <m: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+</m:t>
                        </m:r>
                        <m: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𝒃𝒅</m:t>
                        </m:r>
                      </m:num>
                      <m:den>
                        <m:sSup>
                          <m:sSupPr>
                            <m:ctrlPr>
                              <a:rPr kumimoji="0" lang="es-MX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es-MX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kumimoji="0" lang="es-MX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kumimoji="0" lang="es-MX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es-MX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𝒅</m:t>
                            </m:r>
                          </m:e>
                          <m:sup>
                            <m:r>
                              <a:rPr kumimoji="0" lang="es-MX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kumimoji="0" lang="es-MX" sz="2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,</m:t>
                    </m:r>
                    <m:r>
                      <a:rPr kumimoji="0" lang="es-E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 </m:t>
                    </m:r>
                    <m:f>
                      <m:fPr>
                        <m:ctrlP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𝒃𝒅</m:t>
                        </m:r>
                        <m: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−</m:t>
                        </m:r>
                        <m: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𝒂𝒅</m:t>
                        </m:r>
                      </m:num>
                      <m:den>
                        <m:sSup>
                          <m:sSupPr>
                            <m:ctrlPr>
                              <a:rPr kumimoji="0" lang="es-MX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es-MX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𝒄</m:t>
                            </m:r>
                          </m:e>
                          <m:sup>
                            <m:r>
                              <a:rPr kumimoji="0" lang="es-MX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s-MX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kumimoji="0" lang="es-MX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es-MX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𝒅</m:t>
                            </m:r>
                          </m:e>
                          <m:sup>
                            <m:r>
                              <a:rPr kumimoji="0" lang="es-MX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206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kumimoji="0" lang="es-E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 )</m:t>
                    </m:r>
                  </m:oMath>
                </a14:m>
                <a:endParaRPr kumimoji="0" lang="es-PE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uphemia" panose="020B0503040102020104" pitchFamily="34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3D29FAE-024E-4898-A1C7-B25E51FB6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493" y="2024792"/>
                <a:ext cx="5138168" cy="635110"/>
              </a:xfrm>
              <a:prstGeom prst="rect">
                <a:avLst/>
              </a:prstGeom>
              <a:blipFill>
                <a:blip r:embed="rId4"/>
                <a:stretch>
                  <a:fillRect l="-13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591C5FAA-984D-4FF7-A2C6-D39EAB527112}"/>
              </a:ext>
            </a:extLst>
          </p:cNvPr>
          <p:cNvSpPr txBox="1"/>
          <p:nvPr/>
        </p:nvSpPr>
        <p:spPr>
          <a:xfrm>
            <a:off x="6510493" y="2949455"/>
            <a:ext cx="150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uphemia" panose="020B05030401020201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B111286B-CAD4-4537-AE83-48CE8969D196}"/>
                  </a:ext>
                </a:extLst>
              </p:cNvPr>
              <p:cNvSpPr/>
              <p:nvPr/>
            </p:nvSpPr>
            <p:spPr>
              <a:xfrm>
                <a:off x="6510493" y="630481"/>
                <a:ext cx="3703696" cy="524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defRPr/>
                </a:pPr>
                <a:r>
                  <a:rPr kumimoji="0" lang="es-MX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Arial" panose="020B0604020202020204" pitchFamily="34" charset="0"/>
                  </a:rPr>
                  <a:t>DIVISIÓN</a:t>
                </a:r>
                <a:r>
                  <a:rPr lang="es-MX" sz="2000" noProof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Arial" panose="020B0604020202020204" pitchFamily="34" charset="0"/>
                  </a:rPr>
                  <a:t>  </a:t>
                </a:r>
                <a:r>
                  <a:rPr lang="es-MX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MX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s-MX" sz="2000" baseline="-25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s-MX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s-MX" sz="2000" baseline="-25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ea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s-MX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" panose="020B0604020202020204" pitchFamily="34" charset="0"/>
                  </a:rPr>
                  <a:t>  </a:t>
                </a:r>
                <a:r>
                  <a:rPr lang="es-MX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con z</a:t>
                </a:r>
                <a:r>
                  <a:rPr lang="es-MX" sz="20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s-MX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≠ 0</a:t>
                </a:r>
                <a:endParaRPr kumimoji="0" lang="es-MX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B111286B-CAD4-4537-AE83-48CE8969D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493" y="630481"/>
                <a:ext cx="3703696" cy="524759"/>
              </a:xfrm>
              <a:prstGeom prst="rect">
                <a:avLst/>
              </a:prstGeom>
              <a:blipFill>
                <a:blip r:embed="rId5"/>
                <a:stretch>
                  <a:fillRect l="-1809" b="-114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17F24504-2C8E-4B6B-BC76-6003BC0277EA}"/>
                  </a:ext>
                </a:extLst>
              </p:cNvPr>
              <p:cNvSpPr/>
              <p:nvPr/>
            </p:nvSpPr>
            <p:spPr>
              <a:xfrm>
                <a:off x="6819950" y="5107123"/>
                <a:ext cx="5093754" cy="590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kumimoji="0" lang="es-MX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3)</m:t>
                        </m:r>
                      </m:num>
                      <m:den>
                        <m: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(4,−5)</m:t>
                        </m:r>
                      </m:den>
                    </m:f>
                    <m:r>
                      <a:rPr kumimoji="0" lang="es-MX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MX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s-MX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2.4+3.(−5)</m:t>
                        </m:r>
                      </m:num>
                      <m:den>
                        <m:sSup>
                          <m:sSupPr>
                            <m:ctrlPr>
                              <a:rPr kumimoji="0" lang="es-MX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s-MX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kumimoji="0" lang="es-MX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s-MX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0" lang="es-MX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s-MX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(−5)</m:t>
                            </m:r>
                          </m:e>
                          <m:sup>
                            <m:r>
                              <a:rPr kumimoji="0" lang="es-MX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s-MX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kumimoji="0" lang="es-MX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s-MX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3.</m:t>
                        </m:r>
                        <m:d>
                          <m:dPr>
                            <m:ctrlPr>
                              <a:rPr kumimoji="0" lang="es-MX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s-MX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−5</m:t>
                            </m:r>
                          </m:e>
                        </m:d>
                        <m:r>
                          <a:rPr kumimoji="0" lang="es-MX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−2.(−5)</m:t>
                        </m:r>
                      </m:num>
                      <m:den>
                        <m:sSup>
                          <m:sSupPr>
                            <m:ctrlPr>
                              <a:rPr kumimoji="0" lang="es-MX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s-MX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kumimoji="0" lang="es-MX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s-MX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0" lang="es-MX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s-MX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(−5)</m:t>
                            </m:r>
                          </m:e>
                          <m:sup>
                            <m:r>
                              <a:rPr kumimoji="0" lang="es-MX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−6</m:t>
                        </m:r>
                      </m:num>
                      <m:den>
                        <m: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41</m:t>
                        </m:r>
                      </m:den>
                    </m:f>
                    <m:r>
                      <a:rPr kumimoji="0" lang="es-MX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num>
                      <m:den>
                        <m:r>
                          <a:rPr kumimoji="0" lang="es-MX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41</m:t>
                        </m:r>
                      </m:den>
                    </m:f>
                  </m:oMath>
                </a14:m>
                <a:r>
                  <a:rPr kumimoji="0" lang="es-MX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uphemia" panose="020B05030401020201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17F24504-2C8E-4B6B-BC76-6003BC027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50" y="5107123"/>
                <a:ext cx="5093754" cy="590739"/>
              </a:xfrm>
              <a:prstGeom prst="rect">
                <a:avLst/>
              </a:prstGeom>
              <a:blipFill>
                <a:blip r:embed="rId6"/>
                <a:stretch>
                  <a:fillRect l="-13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3570573-493C-44CB-83A9-C46B0ECB4D94}"/>
              </a:ext>
            </a:extLst>
          </p:cNvPr>
          <p:cNvCxnSpPr>
            <a:cxnSpLocks/>
          </p:cNvCxnSpPr>
          <p:nvPr/>
        </p:nvCxnSpPr>
        <p:spPr>
          <a:xfrm>
            <a:off x="6333372" y="383596"/>
            <a:ext cx="67336" cy="58035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se_unac1">
  <a:themeElements>
    <a:clrScheme name="Brisa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a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sa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ose_unac1" id="{59B79E81-3D33-B64C-B9B0-2485E2D2CC8F}" vid="{AA3F0D85-5A37-9249-B738-E615865643D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Jose_unac1</Template>
  <TotalTime>1115</TotalTime>
  <Words>2047</Words>
  <Application>Microsoft Office PowerPoint</Application>
  <PresentationFormat>Panorámica</PresentationFormat>
  <Paragraphs>282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2" baseType="lpstr">
      <vt:lpstr>Arial</vt:lpstr>
      <vt:lpstr>Bodoni MT</vt:lpstr>
      <vt:lpstr>Calibri</vt:lpstr>
      <vt:lpstr>Cambria Math</vt:lpstr>
      <vt:lpstr>Euphemia</vt:lpstr>
      <vt:lpstr>GothamRounded-Book</vt:lpstr>
      <vt:lpstr>News Gothic MT</vt:lpstr>
      <vt:lpstr>Times New Roman</vt:lpstr>
      <vt:lpstr>Wingdings</vt:lpstr>
      <vt:lpstr>Wingdings 2</vt:lpstr>
      <vt:lpstr>Jose_unac1</vt:lpstr>
      <vt:lpstr>Presentación de PowerPoint</vt:lpstr>
      <vt:lpstr>Presentación de PowerPoint</vt:lpstr>
      <vt:lpstr>Presentación de PowerPoint</vt:lpstr>
      <vt:lpstr>NÚMERO COMPLEJO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CONJUGADO Y MODULO DE UN NÚMERO COMPLEJO </vt:lpstr>
      <vt:lpstr>Presentación de PowerPoint</vt:lpstr>
      <vt:lpstr>Presentación de PowerPoint</vt:lpstr>
      <vt:lpstr> FORMA BINOMIAL Y TRIGONOMÉTRICA DE UN NÚMERO COMPLEJO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Eduardo Huerto Caqui</cp:lastModifiedBy>
  <cp:revision>38</cp:revision>
  <dcterms:created xsi:type="dcterms:W3CDTF">2022-05-06T18:33:14Z</dcterms:created>
  <dcterms:modified xsi:type="dcterms:W3CDTF">2023-05-23T17:49:50Z</dcterms:modified>
</cp:coreProperties>
</file>