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6" r:id="rId2"/>
    <p:sldId id="258" r:id="rId3"/>
    <p:sldId id="299" r:id="rId4"/>
    <p:sldId id="302" r:id="rId5"/>
    <p:sldId id="290" r:id="rId6"/>
    <p:sldId id="291" r:id="rId7"/>
    <p:sldId id="289" r:id="rId8"/>
    <p:sldId id="260" r:id="rId9"/>
    <p:sldId id="261" r:id="rId10"/>
    <p:sldId id="303" r:id="rId11"/>
    <p:sldId id="301" r:id="rId12"/>
    <p:sldId id="295" r:id="rId13"/>
    <p:sldId id="296" r:id="rId14"/>
    <p:sldId id="293" r:id="rId15"/>
    <p:sldId id="292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6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30/05/2023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97.png"/><Relationship Id="rId5" Type="http://schemas.openxmlformats.org/officeDocument/2006/relationships/image" Target="../media/image10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4.png"/><Relationship Id="rId5" Type="http://schemas.openxmlformats.org/officeDocument/2006/relationships/image" Target="../media/image15.png"/><Relationship Id="rId4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30/05/2023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5778500" y="3555904"/>
            <a:ext cx="6355250" cy="2267716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baseline="30000" dirty="0">
                <a:solidFill>
                  <a:srgbClr val="002060"/>
                </a:solidFill>
                <a:latin typeface="Euphemia" panose="020B0503040102020104" pitchFamily="34" charset="0"/>
              </a:rPr>
              <a:t>Números Complejos  </a:t>
            </a:r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452" y="1250441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4" h="293369">
                <a:moveTo>
                  <a:pt x="212775" y="0"/>
                </a:moveTo>
                <a:lnTo>
                  <a:pt x="174929" y="0"/>
                </a:lnTo>
                <a:lnTo>
                  <a:pt x="101358" y="254000"/>
                </a:lnTo>
                <a:lnTo>
                  <a:pt x="48818" y="138557"/>
                </a:lnTo>
                <a:lnTo>
                  <a:pt x="0" y="160909"/>
                </a:lnTo>
                <a:lnTo>
                  <a:pt x="4610" y="172085"/>
                </a:lnTo>
                <a:lnTo>
                  <a:pt x="29768" y="160909"/>
                </a:lnTo>
                <a:lnTo>
                  <a:pt x="91376" y="293370"/>
                </a:lnTo>
                <a:lnTo>
                  <a:pt x="105816" y="293370"/>
                </a:lnTo>
                <a:lnTo>
                  <a:pt x="185851" y="19812"/>
                </a:lnTo>
                <a:lnTo>
                  <a:pt x="194487" y="19812"/>
                </a:lnTo>
                <a:lnTo>
                  <a:pt x="194487" y="20066"/>
                </a:lnTo>
                <a:lnTo>
                  <a:pt x="362127" y="20066"/>
                </a:lnTo>
                <a:lnTo>
                  <a:pt x="362127" y="254"/>
                </a:lnTo>
                <a:lnTo>
                  <a:pt x="212775" y="254"/>
                </a:lnTo>
                <a:lnTo>
                  <a:pt x="2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3702" y="1118107"/>
            <a:ext cx="661479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5880">
              <a:lnSpc>
                <a:spcPct val="122500"/>
              </a:lnSpc>
              <a:spcBef>
                <a:spcPts val="100"/>
              </a:spcBef>
              <a:tabLst>
                <a:tab pos="834390" algn="l"/>
              </a:tabLst>
            </a:pPr>
            <a:r>
              <a:rPr sz="2400" dirty="0">
                <a:latin typeface="Times New Roman"/>
                <a:cs typeface="Times New Roman"/>
              </a:rPr>
              <a:t>(2-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i)</a:t>
            </a:r>
            <a:r>
              <a:rPr sz="2400" baseline="24305" dirty="0">
                <a:latin typeface="Times New Roman"/>
                <a:cs typeface="Times New Roman"/>
              </a:rPr>
              <a:t>1/4</a:t>
            </a:r>
            <a:r>
              <a:rPr sz="2400" spc="27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[4(Cos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5π/3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5π/3)]</a:t>
            </a:r>
            <a:r>
              <a:rPr sz="2400" baseline="24305" dirty="0">
                <a:latin typeface="Times New Roman"/>
                <a:cs typeface="Times New Roman"/>
              </a:rPr>
              <a:t>1/4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spc="-15" baseline="24305" dirty="0">
                <a:latin typeface="Times New Roman"/>
                <a:cs typeface="Times New Roman"/>
              </a:rPr>
              <a:t>1/4</a:t>
            </a:r>
            <a:r>
              <a:rPr sz="2400" spc="-10" dirty="0">
                <a:latin typeface="Times New Roman"/>
                <a:cs typeface="Times New Roman"/>
              </a:rPr>
              <a:t>(Cos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k=0,1,2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6864" y="1421383"/>
            <a:ext cx="1089660" cy="20320"/>
          </a:xfrm>
          <a:custGeom>
            <a:avLst/>
            <a:gdLst/>
            <a:ahLst/>
            <a:cxnLst/>
            <a:rect l="l" t="t" r="r" b="b"/>
            <a:pathLst>
              <a:path w="1089659" h="20319">
                <a:moveTo>
                  <a:pt x="1089659" y="0"/>
                </a:moveTo>
                <a:lnTo>
                  <a:pt x="0" y="0"/>
                </a:lnTo>
                <a:lnTo>
                  <a:pt x="0" y="19812"/>
                </a:lnTo>
                <a:lnTo>
                  <a:pt x="1089659" y="19812"/>
                </a:lnTo>
                <a:lnTo>
                  <a:pt x="1089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8356" y="1421383"/>
            <a:ext cx="1089660" cy="20320"/>
          </a:xfrm>
          <a:custGeom>
            <a:avLst/>
            <a:gdLst/>
            <a:ahLst/>
            <a:cxnLst/>
            <a:rect l="l" t="t" r="r" b="b"/>
            <a:pathLst>
              <a:path w="1089659" h="20319">
                <a:moveTo>
                  <a:pt x="1089659" y="0"/>
                </a:moveTo>
                <a:lnTo>
                  <a:pt x="0" y="0"/>
                </a:lnTo>
                <a:lnTo>
                  <a:pt x="0" y="19812"/>
                </a:lnTo>
                <a:lnTo>
                  <a:pt x="1089659" y="19812"/>
                </a:lnTo>
                <a:lnTo>
                  <a:pt x="1089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6826" y="954688"/>
            <a:ext cx="3324860" cy="7747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1750" dirty="0">
                <a:latin typeface="Cambria Math"/>
                <a:cs typeface="Cambria Math"/>
              </a:rPr>
              <a:t>5π/3+2kπ</a:t>
            </a:r>
            <a:r>
              <a:rPr sz="3600" baseline="-32407" dirty="0">
                <a:latin typeface="Times New Roman"/>
                <a:cs typeface="Times New Roman"/>
              </a:rPr>
              <a:t>+</a:t>
            </a:r>
            <a:r>
              <a:rPr sz="3600" spc="187" baseline="-32407" dirty="0">
                <a:latin typeface="Times New Roman"/>
                <a:cs typeface="Times New Roman"/>
              </a:rPr>
              <a:t> </a:t>
            </a:r>
            <a:r>
              <a:rPr sz="3600" baseline="-32407" dirty="0">
                <a:latin typeface="Times New Roman"/>
                <a:cs typeface="Times New Roman"/>
              </a:rPr>
              <a:t>i</a:t>
            </a:r>
            <a:r>
              <a:rPr sz="3600" spc="165" baseline="-32407" dirty="0">
                <a:latin typeface="Times New Roman"/>
                <a:cs typeface="Times New Roman"/>
              </a:rPr>
              <a:t> </a:t>
            </a:r>
            <a:r>
              <a:rPr sz="3600" baseline="-32407" dirty="0">
                <a:latin typeface="Times New Roman"/>
                <a:cs typeface="Times New Roman"/>
              </a:rPr>
              <a:t>Sen</a:t>
            </a:r>
            <a:r>
              <a:rPr sz="3600" spc="202" baseline="-32407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ambria Math"/>
                <a:cs typeface="Cambria Math"/>
              </a:rPr>
              <a:t>5π/3+2kπ</a:t>
            </a:r>
            <a:r>
              <a:rPr sz="3600" spc="-15" baseline="-32407" dirty="0">
                <a:latin typeface="Times New Roman"/>
                <a:cs typeface="Times New Roman"/>
              </a:rPr>
              <a:t>)</a:t>
            </a:r>
            <a:endParaRPr sz="3600" baseline="-32407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390"/>
              </a:spcBef>
              <a:tabLst>
                <a:tab pos="2562225" algn="l"/>
              </a:tabLst>
            </a:pPr>
            <a:r>
              <a:rPr sz="1750" spc="-50" dirty="0">
                <a:latin typeface="Cambria Math"/>
                <a:cs typeface="Cambria Math"/>
              </a:rPr>
              <a:t>4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4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02" y="2130425"/>
            <a:ext cx="7093584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680720" indent="-67945">
              <a:lnSpc>
                <a:spcPct val="143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Resulta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así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cuatro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raíces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cuartas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son: </a:t>
            </a:r>
            <a:r>
              <a:rPr sz="2400" dirty="0">
                <a:latin typeface="Times New Roman"/>
                <a:cs typeface="Times New Roman"/>
              </a:rPr>
              <a:t>Resulta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así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cuatro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raíces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cuartas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siguientes:</a:t>
            </a:r>
            <a:endParaRPr sz="2400">
              <a:latin typeface="Times New Roman"/>
              <a:cs typeface="Times New Roman"/>
            </a:endParaRPr>
          </a:p>
          <a:p>
            <a:pPr marL="906144" algn="just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k=0:</a:t>
            </a:r>
            <a:r>
              <a:rPr sz="2400" spc="25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1/2</a:t>
            </a:r>
            <a:r>
              <a:rPr sz="2400" dirty="0">
                <a:latin typeface="Times New Roman"/>
                <a:cs typeface="Times New Roman"/>
              </a:rPr>
              <a:t>(Cos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5π/12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5π/12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06144" marR="80645" algn="just">
              <a:lnSpc>
                <a:spcPct val="200000"/>
              </a:lnSpc>
            </a:pP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k=1:</a:t>
            </a:r>
            <a:r>
              <a:rPr sz="2400" spc="2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1/2</a:t>
            </a:r>
            <a:r>
              <a:rPr sz="2400" dirty="0">
                <a:latin typeface="Times New Roman"/>
                <a:cs typeface="Times New Roman"/>
              </a:rPr>
              <a:t>(Cos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11π/12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11π/12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k=2:</a:t>
            </a:r>
            <a:r>
              <a:rPr sz="2400" spc="22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1/2</a:t>
            </a:r>
            <a:r>
              <a:rPr sz="2400" dirty="0">
                <a:latin typeface="Times New Roman"/>
                <a:cs typeface="Times New Roman"/>
              </a:rPr>
              <a:t>(Cos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17π/12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17π/12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k=3: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1/2</a:t>
            </a:r>
            <a:r>
              <a:rPr sz="2400" dirty="0">
                <a:latin typeface="Times New Roman"/>
                <a:cs typeface="Times New Roman"/>
              </a:rPr>
              <a:t>(Cos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23π/12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23π/12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163" y="478993"/>
            <a:ext cx="2734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Entonces</a:t>
            </a:r>
            <a:r>
              <a:rPr sz="24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Z=</a:t>
            </a:r>
            <a:r>
              <a:rPr sz="2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2- </a:t>
            </a:r>
            <a:r>
              <a:rPr sz="24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015" y="529716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5" h="293369">
                <a:moveTo>
                  <a:pt x="212851" y="0"/>
                </a:moveTo>
                <a:lnTo>
                  <a:pt x="174879" y="0"/>
                </a:lnTo>
                <a:lnTo>
                  <a:pt x="101346" y="254000"/>
                </a:lnTo>
                <a:lnTo>
                  <a:pt x="48768" y="138557"/>
                </a:lnTo>
                <a:lnTo>
                  <a:pt x="0" y="160909"/>
                </a:lnTo>
                <a:lnTo>
                  <a:pt x="4572" y="172085"/>
                </a:lnTo>
                <a:lnTo>
                  <a:pt x="29718" y="160909"/>
                </a:lnTo>
                <a:lnTo>
                  <a:pt x="91439" y="293370"/>
                </a:lnTo>
                <a:lnTo>
                  <a:pt x="105790" y="293370"/>
                </a:lnTo>
                <a:lnTo>
                  <a:pt x="185927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362076" y="20066"/>
                </a:lnTo>
                <a:lnTo>
                  <a:pt x="362076" y="254"/>
                </a:lnTo>
                <a:lnTo>
                  <a:pt x="212851" y="254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7259" y="478993"/>
            <a:ext cx="4923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4(Cos 5π/3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5π/3)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tenemos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38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776" y="2356339"/>
            <a:ext cx="8560902" cy="1972309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4800" baseline="30000" dirty="0">
                <a:solidFill>
                  <a:schemeClr val="tx1"/>
                </a:solidFill>
              </a:rPr>
              <a:t>FORMA EXPONENCIAL DE UN NÚMERO COMPLEJO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41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787747F-45B0-7CE3-44CF-6477ACDB85A7}"/>
                  </a:ext>
                </a:extLst>
              </p:cNvPr>
              <p:cNvSpPr/>
              <p:nvPr/>
            </p:nvSpPr>
            <p:spPr>
              <a:xfrm>
                <a:off x="453239" y="1928152"/>
                <a:ext cx="659466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Dado el número complejo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𝑏𝑖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𝑒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=2.718281…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, </a:t>
                </a:r>
              </a:p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la base de los logaritmos neperianos, la exponencial </a:t>
                </a:r>
              </a:p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, denotado 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, se define como: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787747F-45B0-7CE3-44CF-6477ACDB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9" y="1928152"/>
                <a:ext cx="6594663" cy="1015663"/>
              </a:xfrm>
              <a:prstGeom prst="rect">
                <a:avLst/>
              </a:prstGeom>
              <a:blipFill>
                <a:blip r:embed="rId2"/>
                <a:stretch>
                  <a:fillRect l="-924" t="-3593" r="-2680" b="-89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>
            <a:extLst>
              <a:ext uri="{FF2B5EF4-FFF2-40B4-BE49-F238E27FC236}">
                <a16:creationId xmlns:a16="http://schemas.microsoft.com/office/drawing/2014/main" id="{24C5F467-80AF-A32B-65F2-38FB4A8A2881}"/>
              </a:ext>
            </a:extLst>
          </p:cNvPr>
          <p:cNvSpPr txBox="1">
            <a:spLocks/>
          </p:cNvSpPr>
          <p:nvPr/>
        </p:nvSpPr>
        <p:spPr>
          <a:xfrm>
            <a:off x="3211786" y="442812"/>
            <a:ext cx="5274366" cy="45711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>
                <a:latin typeface="Euphemia" panose="020B0503040102020104" pitchFamily="34" charset="0"/>
              </a:rPr>
              <a:t>Exponencial de un número complejo</a:t>
            </a:r>
            <a:endParaRPr lang="es-MX" sz="2400" dirty="0">
              <a:solidFill>
                <a:schemeClr val="accent1">
                  <a:lumMod val="75000"/>
                </a:schemeClr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76D9470-0F1F-359F-B1F0-0058FCCC6F2E}"/>
                  </a:ext>
                </a:extLst>
              </p:cNvPr>
              <p:cNvSpPr/>
              <p:nvPr/>
            </p:nvSpPr>
            <p:spPr>
              <a:xfrm>
                <a:off x="461731" y="3948513"/>
                <a:ext cx="63093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es el llamado número de Euler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es un números real bien definido. Además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𝑆𝑒𝑛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</a:p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es un número complejo expresado en la forma polar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76D9470-0F1F-359F-B1F0-0058FCCC6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1" y="3948513"/>
                <a:ext cx="6309333" cy="1015663"/>
              </a:xfrm>
              <a:prstGeom prst="rect">
                <a:avLst/>
              </a:prstGeom>
              <a:blipFill>
                <a:blip r:embed="rId3"/>
                <a:stretch>
                  <a:fillRect l="-1063" t="-4217" b="-10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04B92B8-FD04-3C1F-8AB5-345FA7D9FA05}"/>
                  </a:ext>
                </a:extLst>
              </p:cNvPr>
              <p:cNvSpPr/>
              <p:nvPr/>
            </p:nvSpPr>
            <p:spPr>
              <a:xfrm>
                <a:off x="476139" y="5191449"/>
                <a:ext cx="559371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Nótese que para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𝑏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se tiene la exponencial real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04B92B8-FD04-3C1F-8AB5-345FA7D9F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9" y="5191449"/>
                <a:ext cx="5593716" cy="707886"/>
              </a:xfrm>
              <a:prstGeom prst="rect">
                <a:avLst/>
              </a:prstGeom>
              <a:blipFill>
                <a:blip r:embed="rId4"/>
                <a:stretch>
                  <a:fillRect l="-1089" t="-6034" r="-2070" b="-137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B1C46B05-9F9E-DF5E-C3B8-CE61DA457879}"/>
              </a:ext>
            </a:extLst>
          </p:cNvPr>
          <p:cNvSpPr/>
          <p:nvPr/>
        </p:nvSpPr>
        <p:spPr>
          <a:xfrm>
            <a:off x="7233718" y="1105587"/>
            <a:ext cx="119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Ejemplo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EF7EED8-50BB-D0FB-3C1C-DE01E1FA9B98}"/>
                  </a:ext>
                </a:extLst>
              </p:cNvPr>
              <p:cNvSpPr/>
              <p:nvPr/>
            </p:nvSpPr>
            <p:spPr>
              <a:xfrm>
                <a:off x="7291287" y="1677827"/>
                <a:ext cx="2274592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1) Si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=2+</m:t>
                    </m:r>
                    <m:f>
                      <m:f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EF7EED8-50BB-D0FB-3C1C-DE01E1FA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287" y="1677827"/>
                <a:ext cx="2274592" cy="500650"/>
              </a:xfrm>
              <a:prstGeom prst="rect">
                <a:avLst/>
              </a:prstGeom>
              <a:blipFill>
                <a:blip r:embed="rId5"/>
                <a:stretch>
                  <a:fillRect l="-2681" t="-2439" b="-48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B364DE9-F43B-DD11-0935-3470BFEA7575}"/>
                  </a:ext>
                </a:extLst>
              </p:cNvPr>
              <p:cNvSpPr/>
              <p:nvPr/>
            </p:nvSpPr>
            <p:spPr>
              <a:xfrm>
                <a:off x="7563536" y="2223188"/>
                <a:ext cx="4004686" cy="62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𝑖𝑆𝑒𝑛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B364DE9-F43B-DD11-0935-3470BFEA7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36" y="2223188"/>
                <a:ext cx="4004686" cy="626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2107A25-032D-91B7-072B-9B5DF1A5245E}"/>
                  </a:ext>
                </a:extLst>
              </p:cNvPr>
              <p:cNvSpPr/>
              <p:nvPr/>
            </p:nvSpPr>
            <p:spPr>
              <a:xfrm>
                <a:off x="8945812" y="3047220"/>
                <a:ext cx="23373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2107A25-032D-91B7-072B-9B5DF1A52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12" y="3047220"/>
                <a:ext cx="233730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6351EA5-15C0-8751-4317-396061EA4ABC}"/>
                  </a:ext>
                </a:extLst>
              </p:cNvPr>
              <p:cNvSpPr/>
              <p:nvPr/>
            </p:nvSpPr>
            <p:spPr>
              <a:xfrm>
                <a:off x="9413876" y="1750513"/>
                <a:ext cx="503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6351EA5-15C0-8751-4317-396061EA4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76" y="1750513"/>
                <a:ext cx="503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2BEE104-0B36-FA97-707A-8C8727C432CD}"/>
                  </a:ext>
                </a:extLst>
              </p:cNvPr>
              <p:cNvSpPr/>
              <p:nvPr/>
            </p:nvSpPr>
            <p:spPr>
              <a:xfrm>
                <a:off x="7349674" y="3757713"/>
                <a:ext cx="2567865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2) Si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=1+</m:t>
                    </m:r>
                    <m:f>
                      <m:f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2BEE104-0B36-FA97-707A-8C8727C43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74" y="3757713"/>
                <a:ext cx="2567865" cy="500650"/>
              </a:xfrm>
              <a:prstGeom prst="rect">
                <a:avLst/>
              </a:prstGeom>
              <a:blipFill>
                <a:blip r:embed="rId9"/>
                <a:stretch>
                  <a:fillRect l="-2613" b="-60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74D074A5-5894-577B-E1B2-DA8A6BBA6029}"/>
                  </a:ext>
                </a:extLst>
              </p:cNvPr>
              <p:cNvSpPr/>
              <p:nvPr/>
            </p:nvSpPr>
            <p:spPr>
              <a:xfrm>
                <a:off x="7598625" y="4584108"/>
                <a:ext cx="4131644" cy="62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s-PE" sz="2000" dirty="0"/>
                            <m:t> 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𝑆𝑒𝑛</m:t>
                          </m:r>
                          <m:f>
                            <m:f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74D074A5-5894-577B-E1B2-DA8A6BBA6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25" y="4584108"/>
                <a:ext cx="4131644" cy="626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32E3261-0EA1-A2EF-3834-3BC17DC41982}"/>
                  </a:ext>
                </a:extLst>
              </p:cNvPr>
              <p:cNvSpPr/>
              <p:nvPr/>
            </p:nvSpPr>
            <p:spPr>
              <a:xfrm>
                <a:off x="9201395" y="5467214"/>
                <a:ext cx="2081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32E3261-0EA1-A2EF-3834-3BC17DC4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395" y="5467214"/>
                <a:ext cx="208172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71E97A5-4785-34AE-0C86-7FE995E3775A}"/>
                  </a:ext>
                </a:extLst>
              </p:cNvPr>
              <p:cNvSpPr/>
              <p:nvPr/>
            </p:nvSpPr>
            <p:spPr>
              <a:xfrm>
                <a:off x="9457798" y="3813779"/>
                <a:ext cx="503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71E97A5-4785-34AE-0C86-7FE995E37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98" y="3813779"/>
                <a:ext cx="50366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76455E36-25FD-46F2-A138-A842A6D534DE}"/>
                  </a:ext>
                </a:extLst>
              </p:cNvPr>
              <p:cNvSpPr/>
              <p:nvPr/>
            </p:nvSpPr>
            <p:spPr>
              <a:xfrm>
                <a:off x="1905064" y="1301302"/>
                <a:ext cx="2735866" cy="410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𝑖𝑠𝑒𝑛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ES" sz="20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76455E36-25FD-46F2-A138-A842A6D53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64" y="1301302"/>
                <a:ext cx="2735866" cy="4101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4971A11-71B6-40FD-B581-5C691862AAC4}"/>
                  </a:ext>
                </a:extLst>
              </p:cNvPr>
              <p:cNvSpPr/>
              <p:nvPr/>
            </p:nvSpPr>
            <p:spPr>
              <a:xfrm>
                <a:off x="1300899" y="3223944"/>
                <a:ext cx="4292035" cy="410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𝑏𝑖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s-E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</m:fName>
                            <m:e>
                              <m:r>
                                <a:rPr lang="es-E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s-ES" sz="20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4971A11-71B6-40FD-B581-5C691862A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99" y="3223944"/>
                <a:ext cx="4292035" cy="4101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939A5BD-F765-42B0-AF0A-E690CFFB8B0C}"/>
              </a:ext>
            </a:extLst>
          </p:cNvPr>
          <p:cNvCxnSpPr>
            <a:cxnSpLocks/>
          </p:cNvCxnSpPr>
          <p:nvPr/>
        </p:nvCxnSpPr>
        <p:spPr>
          <a:xfrm>
            <a:off x="7115192" y="1049942"/>
            <a:ext cx="62951" cy="48173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A67EAC-FAE5-E5EE-B30B-BA5BFB1FA483}"/>
              </a:ext>
            </a:extLst>
          </p:cNvPr>
          <p:cNvSpPr/>
          <p:nvPr/>
        </p:nvSpPr>
        <p:spPr>
          <a:xfrm>
            <a:off x="330880" y="285021"/>
            <a:ext cx="17336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Arial" panose="020B0604020202020204" pitchFamily="34" charset="0"/>
              </a:rPr>
              <a:t>Propiedades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D56950C-62F6-A2D6-17BA-BF574FB83E5C}"/>
                  </a:ext>
                </a:extLst>
              </p:cNvPr>
              <p:cNvSpPr/>
              <p:nvPr/>
            </p:nvSpPr>
            <p:spPr>
              <a:xfrm>
                <a:off x="375822" y="753381"/>
                <a:ext cx="513721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complejos cualquiera, se cumple: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D56950C-62F6-A2D6-17BA-BF574FB83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2" y="753381"/>
                <a:ext cx="5137211" cy="707886"/>
              </a:xfrm>
              <a:prstGeom prst="rect">
                <a:avLst/>
              </a:prstGeom>
              <a:blipFill>
                <a:blip r:embed="rId2"/>
                <a:stretch>
                  <a:fillRect l="-1306" t="-6034" b="-146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7B93271-ADAF-EE38-151D-2CDC38F866AD}"/>
                  </a:ext>
                </a:extLst>
              </p:cNvPr>
              <p:cNvSpPr/>
              <p:nvPr/>
            </p:nvSpPr>
            <p:spPr>
              <a:xfrm>
                <a:off x="70049" y="1648921"/>
                <a:ext cx="25449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B93271-ADAF-EE38-151D-2CDC38F86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" y="1648921"/>
                <a:ext cx="254493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392" t="-7576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AF2025-97C9-D32D-5C7D-ACB2A6586339}"/>
                  </a:ext>
                </a:extLst>
              </p:cNvPr>
              <p:cNvSpPr/>
              <p:nvPr/>
            </p:nvSpPr>
            <p:spPr>
              <a:xfrm>
                <a:off x="70049" y="2185191"/>
                <a:ext cx="2068499" cy="556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FAF2025-97C9-D32D-5C7D-ACB2A6586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" y="2185191"/>
                <a:ext cx="2068499" cy="556755"/>
              </a:xfrm>
              <a:prstGeom prst="rect">
                <a:avLst/>
              </a:prstGeom>
              <a:blipFill rotWithShape="0">
                <a:blip r:embed="rId4"/>
                <a:stretch>
                  <a:fillRect l="-2941" b="-43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6C20E1B-989B-EE49-79DA-EA819D70671A}"/>
                  </a:ext>
                </a:extLst>
              </p:cNvPr>
              <p:cNvSpPr/>
              <p:nvPr/>
            </p:nvSpPr>
            <p:spPr>
              <a:xfrm>
                <a:off x="45145" y="2904340"/>
                <a:ext cx="49425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, para todo complejo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C20E1B-989B-EE49-79DA-EA819D706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" y="2904340"/>
                <a:ext cx="494257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7576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A1023C9-3E06-E2B8-08BF-501BAA95F835}"/>
                  </a:ext>
                </a:extLst>
              </p:cNvPr>
              <p:cNvSpPr/>
              <p:nvPr/>
            </p:nvSpPr>
            <p:spPr>
              <a:xfrm>
                <a:off x="29588" y="3548672"/>
                <a:ext cx="5403542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4) Si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es real, entonces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1023C9-3E06-E2B8-08BF-501BAA95F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" y="3548672"/>
                <a:ext cx="5403542" cy="439736"/>
              </a:xfrm>
              <a:prstGeom prst="rect">
                <a:avLst/>
              </a:prstGeom>
              <a:blipFill rotWithShape="0">
                <a:blip r:embed="rId6"/>
                <a:stretch>
                  <a:fillRect l="-1242" t="-4167" b="-180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22B8BCE-5033-BB8E-6557-A4357CB55902}"/>
                  </a:ext>
                </a:extLst>
              </p:cNvPr>
              <p:cNvSpPr/>
              <p:nvPr/>
            </p:nvSpPr>
            <p:spPr>
              <a:xfrm>
                <a:off x="1" y="4240537"/>
                <a:ext cx="54960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 para cualquier valor entero de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2B8BCE-5033-BB8E-6557-A4357CB55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240537"/>
                <a:ext cx="549602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09" t="-9231" b="-2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DA0EFBF-3AA5-F633-72F5-CBCC57E2763C}"/>
                  </a:ext>
                </a:extLst>
              </p:cNvPr>
              <p:cNvSpPr/>
              <p:nvPr/>
            </p:nvSpPr>
            <p:spPr>
              <a:xfrm>
                <a:off x="45145" y="5084924"/>
                <a:ext cx="462166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 para 	cualquier valor entero de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A0EFBF-3AA5-F633-72F5-CBCC57E27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" y="5084924"/>
                <a:ext cx="4621665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318" t="-4310" r="-1581" b="-146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C4D3537-2AD2-7885-5BC9-C00179CC0490}"/>
                  </a:ext>
                </a:extLst>
              </p:cNvPr>
              <p:cNvSpPr/>
              <p:nvPr/>
            </p:nvSpPr>
            <p:spPr>
              <a:xfrm>
                <a:off x="43577" y="6058121"/>
                <a:ext cx="44291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7)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 , para todo entero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4D3537-2AD2-7885-5BC9-C00179CC0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7" y="6058121"/>
                <a:ext cx="442918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376" t="-9231" b="-2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53FCE8B8-4D65-CC2F-1FA3-67C9914AA2C3}"/>
              </a:ext>
            </a:extLst>
          </p:cNvPr>
          <p:cNvSpPr/>
          <p:nvPr/>
        </p:nvSpPr>
        <p:spPr>
          <a:xfrm>
            <a:off x="5720184" y="610540"/>
            <a:ext cx="3448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Arial" panose="020B0604020202020204" pitchFamily="34" charset="0"/>
              </a:rPr>
              <a:t>Demostración:  de (1)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01F8738-30EB-02CA-01EF-4954E36BE295}"/>
                  </a:ext>
                </a:extLst>
              </p:cNvPr>
              <p:cNvSpPr/>
              <p:nvPr/>
            </p:nvSpPr>
            <p:spPr>
              <a:xfrm>
                <a:off x="8928823" y="590488"/>
                <a:ext cx="17736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01F8738-30EB-02CA-01EF-4954E36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823" y="590488"/>
                <a:ext cx="1773666" cy="400110"/>
              </a:xfrm>
              <a:prstGeom prst="rect">
                <a:avLst/>
              </a:prstGeom>
              <a:blipFill>
                <a:blip r:embed="rId10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9DE2C1D-0DA0-243A-7B78-C5D50E779714}"/>
                  </a:ext>
                </a:extLst>
              </p:cNvPr>
              <p:cNvSpPr/>
              <p:nvPr/>
            </p:nvSpPr>
            <p:spPr>
              <a:xfrm>
                <a:off x="5701885" y="1084348"/>
                <a:ext cx="43295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𝑏𝑖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  y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𝑤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𝑐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𝑑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9DE2C1D-0DA0-243A-7B78-C5D50E77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85" y="1084348"/>
                <a:ext cx="4329528" cy="400110"/>
              </a:xfrm>
              <a:prstGeom prst="rect">
                <a:avLst/>
              </a:prstGeom>
              <a:blipFill>
                <a:blip r:embed="rId11"/>
                <a:stretch>
                  <a:fillRect l="-1406" t="-10606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27C7E9CE-7642-6578-8643-EE6A63DEFD38}"/>
              </a:ext>
            </a:extLst>
          </p:cNvPr>
          <p:cNvSpPr/>
          <p:nvPr/>
        </p:nvSpPr>
        <p:spPr>
          <a:xfrm>
            <a:off x="9573825" y="1061157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Arial" panose="020B0604020202020204" pitchFamily="34" charset="0"/>
              </a:rPr>
              <a:t>entonces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6EDD6CB-2EE6-A8A8-AF06-D40C0F89EB77}"/>
                  </a:ext>
                </a:extLst>
              </p:cNvPr>
              <p:cNvSpPr/>
              <p:nvPr/>
            </p:nvSpPr>
            <p:spPr>
              <a:xfrm>
                <a:off x="5796660" y="1775079"/>
                <a:ext cx="4001928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𝑎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𝑏𝑖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𝑆𝑒𝑛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6EDD6CB-2EE6-A8A8-AF06-D40C0F89E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60" y="1775079"/>
                <a:ext cx="4001928" cy="4101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1EC808D8-C246-C9F2-529D-C39C1A7FAF0A}"/>
                  </a:ext>
                </a:extLst>
              </p:cNvPr>
              <p:cNvSpPr/>
              <p:nvPr/>
            </p:nvSpPr>
            <p:spPr>
              <a:xfrm>
                <a:off x="5972428" y="2348534"/>
                <a:ext cx="4043158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𝑑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𝑖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𝑆𝑒𝑛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1EC808D8-C246-C9F2-529D-C39C1A7FA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428" y="2348534"/>
                <a:ext cx="4043158" cy="4101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697FD86A-6548-D966-FC0E-4660A8F9399E}"/>
              </a:ext>
            </a:extLst>
          </p:cNvPr>
          <p:cNvSpPr/>
          <p:nvPr/>
        </p:nvSpPr>
        <p:spPr>
          <a:xfrm>
            <a:off x="10085231" y="198513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Arial" panose="020B0604020202020204" pitchFamily="34" charset="0"/>
              </a:rPr>
              <a:t>y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D73D2A8-F09A-CF4B-CB02-D7818A9AAE85}"/>
                  </a:ext>
                </a:extLst>
              </p:cNvPr>
              <p:cNvSpPr/>
              <p:nvPr/>
            </p:nvSpPr>
            <p:spPr>
              <a:xfrm>
                <a:off x="5697984" y="2882765"/>
                <a:ext cx="58871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𝑆𝑒𝑛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𝑆𝑒𝑛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D73D2A8-F09A-CF4B-CB02-D7818A9AA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84" y="2882765"/>
                <a:ext cx="588712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01D7A569-0495-61B9-C032-5A0DF6E5F988}"/>
                  </a:ext>
                </a:extLst>
              </p:cNvPr>
              <p:cNvSpPr/>
              <p:nvPr/>
            </p:nvSpPr>
            <p:spPr>
              <a:xfrm>
                <a:off x="6286674" y="3367011"/>
                <a:ext cx="51683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𝑆𝑒𝑛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01D7A569-0495-61B9-C032-5A0DF6E5F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674" y="3367011"/>
                <a:ext cx="5168318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5BA5FD7-5A00-F976-0863-424372B6077B}"/>
                  </a:ext>
                </a:extLst>
              </p:cNvPr>
              <p:cNvSpPr/>
              <p:nvPr/>
            </p:nvSpPr>
            <p:spPr>
              <a:xfrm>
                <a:off x="6064090" y="3908240"/>
                <a:ext cx="3133890" cy="42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5BA5FD7-5A00-F976-0863-424372B60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90" y="3908240"/>
                <a:ext cx="3133890" cy="4210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BFCD8FBF-5A5E-32DF-585D-1FEE9062201A}"/>
                  </a:ext>
                </a:extLst>
              </p:cNvPr>
              <p:cNvSpPr/>
              <p:nvPr/>
            </p:nvSpPr>
            <p:spPr>
              <a:xfrm>
                <a:off x="6064090" y="4539814"/>
                <a:ext cx="3133890" cy="42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BFCD8FBF-5A5E-32DF-585D-1FEE90622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90" y="4539814"/>
                <a:ext cx="3133890" cy="4210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C921238-E311-943B-C749-18070F17CD2F}"/>
                  </a:ext>
                </a:extLst>
              </p:cNvPr>
              <p:cNvSpPr/>
              <p:nvPr/>
            </p:nvSpPr>
            <p:spPr>
              <a:xfrm>
                <a:off x="5877199" y="5185765"/>
                <a:ext cx="23086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C921238-E311-943B-C749-18070F17C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99" y="5185765"/>
                <a:ext cx="2308653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E398470-C59F-4980-B60E-96006FF4BA43}"/>
              </a:ext>
            </a:extLst>
          </p:cNvPr>
          <p:cNvCxnSpPr>
            <a:cxnSpLocks/>
          </p:cNvCxnSpPr>
          <p:nvPr/>
        </p:nvCxnSpPr>
        <p:spPr>
          <a:xfrm>
            <a:off x="5462716" y="326349"/>
            <a:ext cx="66616" cy="59682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C26B56D-394F-9472-20E7-B5CF7CA07665}"/>
              </a:ext>
            </a:extLst>
          </p:cNvPr>
          <p:cNvSpPr txBox="1">
            <a:spLocks/>
          </p:cNvSpPr>
          <p:nvPr/>
        </p:nvSpPr>
        <p:spPr>
          <a:xfrm>
            <a:off x="2575978" y="700648"/>
            <a:ext cx="6690307" cy="48807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>
                <a:latin typeface="Euphemia" panose="020B0503040102020104" pitchFamily="34" charset="0"/>
              </a:rPr>
              <a:t>Forma exponencial de un número complejo</a:t>
            </a:r>
            <a:endParaRPr lang="es-MX" sz="2400" dirty="0">
              <a:solidFill>
                <a:schemeClr val="accent1">
                  <a:lumMod val="75000"/>
                </a:schemeClr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DE9F756-C093-277F-03D2-19FB28D29D55}"/>
                  </a:ext>
                </a:extLst>
              </p:cNvPr>
              <p:cNvSpPr/>
              <p:nvPr/>
            </p:nvSpPr>
            <p:spPr>
              <a:xfrm>
                <a:off x="1617857" y="1330717"/>
                <a:ext cx="891268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La fórmula de Euler da lugar a una representación alternativa de los números complejos llamada forma exponencial: Si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𝑟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𝐶𝑜𝑠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Arial" panose="020B0604020202020204" pitchFamily="34" charset="0"/>
                  </a:rPr>
                  <a:t>, se puede escribir: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DE9F756-C093-277F-03D2-19FB28D29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57" y="1330717"/>
                <a:ext cx="8912684" cy="1015663"/>
              </a:xfrm>
              <a:prstGeom prst="rect">
                <a:avLst/>
              </a:prstGeom>
              <a:blipFill>
                <a:blip r:embed="rId2"/>
                <a:stretch>
                  <a:fillRect l="-684" t="-2994" r="-1984" b="-95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24603654-8202-07A2-2A8B-70CE9BADC08D}"/>
              </a:ext>
            </a:extLst>
          </p:cNvPr>
          <p:cNvSpPr/>
          <p:nvPr/>
        </p:nvSpPr>
        <p:spPr>
          <a:xfrm>
            <a:off x="5425714" y="2209192"/>
            <a:ext cx="1584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E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3ADAC9-B681-5C10-0802-8B4D88A05FF9}"/>
              </a:ext>
            </a:extLst>
          </p:cNvPr>
          <p:cNvSpPr/>
          <p:nvPr/>
        </p:nvSpPr>
        <p:spPr>
          <a:xfrm>
            <a:off x="833589" y="3051827"/>
            <a:ext cx="1723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Ejemplos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0C6BA7F-EC46-FAB8-001A-E8189CFBC57A}"/>
                  </a:ext>
                </a:extLst>
              </p:cNvPr>
              <p:cNvSpPr/>
              <p:nvPr/>
            </p:nvSpPr>
            <p:spPr>
              <a:xfrm>
                <a:off x="748152" y="3698412"/>
                <a:ext cx="4552718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1)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−1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𝑆𝑒𝑛</m:t>
                    </m:r>
                  </m:oMath>
                </a14:m>
                <a:r>
                  <a:rPr lang="es-PE" sz="2000" dirty="0"/>
                  <a:t>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0C6BA7F-EC46-FAB8-001A-E8189CFBC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2" y="3698412"/>
                <a:ext cx="4552718" cy="410112"/>
              </a:xfrm>
              <a:prstGeom prst="rect">
                <a:avLst/>
              </a:prstGeom>
              <a:blipFill>
                <a:blip r:embed="rId3"/>
                <a:stretch>
                  <a:fillRect l="-1473" t="-5970" b="-268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B648A91-CA7D-0D4D-5FBE-C180C8FF4CA4}"/>
                  </a:ext>
                </a:extLst>
              </p:cNvPr>
              <p:cNvSpPr/>
              <p:nvPr/>
            </p:nvSpPr>
            <p:spPr>
              <a:xfrm>
                <a:off x="2943037" y="5119137"/>
                <a:ext cx="5008267" cy="58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3)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=2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𝐶𝑜𝑠</m:t>
                        </m:r>
                        <m:f>
                          <m:f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𝑆𝑒𝑛</m:t>
                        </m:r>
                        <m:f>
                          <m:f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B648A91-CA7D-0D4D-5FBE-C180C8FF4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37" y="5119137"/>
                <a:ext cx="5008267" cy="580800"/>
              </a:xfrm>
              <a:prstGeom prst="rect">
                <a:avLst/>
              </a:prstGeom>
              <a:blipFill>
                <a:blip r:embed="rId4"/>
                <a:stretch>
                  <a:fillRect l="-1340" b="-5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50A0DF7-CD93-7183-5F82-D621AF943E0F}"/>
                  </a:ext>
                </a:extLst>
              </p:cNvPr>
              <p:cNvSpPr/>
              <p:nvPr/>
            </p:nvSpPr>
            <p:spPr>
              <a:xfrm>
                <a:off x="1728652" y="4356175"/>
                <a:ext cx="4192479" cy="570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2)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𝐶𝑜𝑠</m:t>
                    </m:r>
                    <m:f>
                      <m:f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𝑆𝑒𝑛</m:t>
                    </m:r>
                    <m:f>
                      <m:f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50A0DF7-CD93-7183-5F82-D621AF943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2" y="4356175"/>
                <a:ext cx="4192479" cy="570156"/>
              </a:xfrm>
              <a:prstGeom prst="rect">
                <a:avLst/>
              </a:prstGeom>
              <a:blipFill>
                <a:blip r:embed="rId5"/>
                <a:stretch>
                  <a:fillRect l="-1601" b="-75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3493490-332F-4012-983E-FD6E76B27C04}"/>
                  </a:ext>
                </a:extLst>
              </p:cNvPr>
              <p:cNvSpPr/>
              <p:nvPr/>
            </p:nvSpPr>
            <p:spPr>
              <a:xfrm>
                <a:off x="5064516" y="2454571"/>
                <a:ext cx="1945884" cy="477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ES" sz="24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3493490-332F-4012-983E-FD6E76B27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16" y="2454571"/>
                <a:ext cx="1945884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7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982FFD65-D63C-BA5B-9653-725F75762278}"/>
              </a:ext>
            </a:extLst>
          </p:cNvPr>
          <p:cNvSpPr txBox="1">
            <a:spLocks/>
          </p:cNvSpPr>
          <p:nvPr/>
        </p:nvSpPr>
        <p:spPr>
          <a:xfrm>
            <a:off x="2803623" y="684080"/>
            <a:ext cx="5499653" cy="44925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/>
              <a:t>El logaritmo de un número complejo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5BD370-BE03-D290-AB49-A0B19C317E68}"/>
              </a:ext>
            </a:extLst>
          </p:cNvPr>
          <p:cNvSpPr/>
          <p:nvPr/>
        </p:nvSpPr>
        <p:spPr>
          <a:xfrm>
            <a:off x="1358858" y="1280243"/>
            <a:ext cx="8992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Al igual que para los reales, vamos a definir el logaritmo de un número complejo como la operación inversa de la exponencial, esto es: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F52D4CC-7B3E-DE61-5C9A-48A5EA37B583}"/>
                  </a:ext>
                </a:extLst>
              </p:cNvPr>
              <p:cNvSpPr/>
              <p:nvPr/>
            </p:nvSpPr>
            <p:spPr>
              <a:xfrm>
                <a:off x="422045" y="2547012"/>
                <a:ext cx="11463293" cy="413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Supóngase que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es un número complejo de módulo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y argumento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, entonces: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F52D4CC-7B3E-DE61-5C9A-48A5EA37B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5" y="2547012"/>
                <a:ext cx="11463293" cy="413703"/>
              </a:xfrm>
              <a:prstGeom prst="rect">
                <a:avLst/>
              </a:prstGeom>
              <a:blipFill>
                <a:blip r:embed="rId2"/>
                <a:stretch>
                  <a:fillRect l="-532" t="-7353" b="-235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C9E8653-FAC3-2DE5-D011-1F31C63B2EE8}"/>
                  </a:ext>
                </a:extLst>
              </p:cNvPr>
              <p:cNvSpPr/>
              <p:nvPr/>
            </p:nvSpPr>
            <p:spPr>
              <a:xfrm>
                <a:off x="344007" y="4201366"/>
                <a:ext cx="7726568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Como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1=1</m:t>
                    </m:r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unc>
                      <m:func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PE" sz="2000" b="0" i="1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𝑜𝑔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1)=</m:t>
                    </m:r>
                    <m:func>
                      <m:func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1)+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)=2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con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s-PE" sz="20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C9E8653-FAC3-2DE5-D011-1F31C63B2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7" y="4201366"/>
                <a:ext cx="7726568" cy="412934"/>
              </a:xfrm>
              <a:prstGeom prst="rect">
                <a:avLst/>
              </a:prstGeom>
              <a:blipFill>
                <a:blip r:embed="rId3"/>
                <a:stretch>
                  <a:fillRect l="-789" t="-4412" b="-2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6B492C3B-A657-280B-7EC1-EF8EA42A6CDB}"/>
              </a:ext>
            </a:extLst>
          </p:cNvPr>
          <p:cNvSpPr/>
          <p:nvPr/>
        </p:nvSpPr>
        <p:spPr>
          <a:xfrm>
            <a:off x="217872" y="3517929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Ejemplo.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00FD9E-E282-C1AD-A1E1-B3783FF0ADB4}"/>
                  </a:ext>
                </a:extLst>
              </p:cNvPr>
              <p:cNvSpPr/>
              <p:nvPr/>
            </p:nvSpPr>
            <p:spPr>
              <a:xfrm>
                <a:off x="1726618" y="3575025"/>
                <a:ext cx="1680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Hallar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𝑜𝑔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s-ES" sz="2000" dirty="0"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 </a:t>
                </a:r>
                <a:endParaRPr lang="es-PE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00FD9E-E282-C1AD-A1E1-B3783FF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18" y="3575025"/>
                <a:ext cx="1680909" cy="400110"/>
              </a:xfrm>
              <a:prstGeom prst="rect">
                <a:avLst/>
              </a:prstGeom>
              <a:blipFill>
                <a:blip r:embed="rId4"/>
                <a:stretch>
                  <a:fillRect l="-3623" t="-7576" b="-25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D6B3C99-181C-F463-56BB-0E51D3B333DE}"/>
                  </a:ext>
                </a:extLst>
              </p:cNvPr>
              <p:cNvSpPr/>
              <p:nvPr/>
            </p:nvSpPr>
            <p:spPr>
              <a:xfrm>
                <a:off x="720436" y="5569244"/>
                <a:ext cx="9047019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Como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E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unc>
                      <m:func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PE" sz="2000" b="0" i="1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𝑜𝑔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func>
                      <m:func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1)+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𝜋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0+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𝜋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𝜋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6B3C99-181C-F463-56BB-0E51D3B33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5569244"/>
                <a:ext cx="9047019" cy="500650"/>
              </a:xfrm>
              <a:prstGeom prst="rect">
                <a:avLst/>
              </a:prstGeom>
              <a:blipFill rotWithShape="0">
                <a:blip r:embed="rId5"/>
                <a:stretch>
                  <a:fillRect l="-674" b="-97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D6122169-AC74-8776-D54A-1975872F55C8}"/>
              </a:ext>
            </a:extLst>
          </p:cNvPr>
          <p:cNvSpPr/>
          <p:nvPr/>
        </p:nvSpPr>
        <p:spPr>
          <a:xfrm>
            <a:off x="370272" y="5019737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Ejemplo.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F16162C-7DDC-53C5-3A65-D1395562DE6B}"/>
                  </a:ext>
                </a:extLst>
              </p:cNvPr>
              <p:cNvSpPr/>
              <p:nvPr/>
            </p:nvSpPr>
            <p:spPr>
              <a:xfrm>
                <a:off x="1879018" y="5081292"/>
                <a:ext cx="1813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Hallar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𝑜𝑔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F16162C-7DDC-53C5-3A65-D1395562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18" y="5081292"/>
                <a:ext cx="1813060" cy="400110"/>
              </a:xfrm>
              <a:prstGeom prst="rect">
                <a:avLst/>
              </a:prstGeom>
              <a:blipFill>
                <a:blip r:embed="rId6"/>
                <a:stretch>
                  <a:fillRect l="-3356" t="-10769"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FFFB9A9-95DA-4F09-8F0C-B6CBCF27BC43}"/>
                  </a:ext>
                </a:extLst>
              </p:cNvPr>
              <p:cNvSpPr/>
              <p:nvPr/>
            </p:nvSpPr>
            <p:spPr>
              <a:xfrm>
                <a:off x="3981654" y="2003935"/>
                <a:ext cx="336005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𝑧</m:t>
                      </m:r>
                      <m:r>
                        <a:rPr lang="es-E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𝑜𝑔</m:t>
                          </m:r>
                        </m:fName>
                        <m:e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</m:func>
                      <m:r>
                        <a:rPr lang="es-E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E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es-ES" sz="24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FFFB9A9-95DA-4F09-8F0C-B6CBCF27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54" y="2003935"/>
                <a:ext cx="3360050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C1E0AC0-E66B-402B-A43B-F017D318611F}"/>
                  </a:ext>
                </a:extLst>
              </p:cNvPr>
              <p:cNvSpPr/>
              <p:nvPr/>
            </p:nvSpPr>
            <p:spPr>
              <a:xfrm>
                <a:off x="2857543" y="3117401"/>
                <a:ext cx="6592295" cy="413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+2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𝜋</m:t>
                          </m:r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⇔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𝐿𝑜𝑔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s-E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𝑧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</m:func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𝜃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+2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𝜋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s-E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ES" sz="20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C1E0AC0-E66B-402B-A43B-F017D3186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43" y="3117401"/>
                <a:ext cx="6592295" cy="413703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28548" y="4473204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3094117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750224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6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1" y="4476505"/>
            <a:ext cx="892944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Una consecuencia importante de la representación trigonométrica es su uso en Ingeniería Electrónica y otros campos para una descripción adecuada de señales periódicas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E1DD010E-C5AF-7E95-FAAA-6569392A4D07}"/>
                  </a:ext>
                </a:extLst>
              </p:cNvPr>
              <p:cNvSpPr txBox="1"/>
              <p:nvPr/>
            </p:nvSpPr>
            <p:spPr>
              <a:xfrm>
                <a:off x="1797171" y="3017885"/>
                <a:ext cx="8867898" cy="108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E"/>
                </a:defPPr>
                <a:lvl1pPr>
                  <a:lnSpc>
                    <a:spcPct val="107000"/>
                  </a:lnSpc>
                  <a:defRPr sz="2000">
                    <a:latin typeface="GothamRounded-Book"/>
                    <a:ea typeface="Calibri" panose="020F0502020204030204" pitchFamily="34" charset="0"/>
                    <a:cs typeface="GothamRounded-Book"/>
                  </a:defRPr>
                </a:lvl1pPr>
              </a:lstStyle>
              <a:p>
                <a:r>
                  <a:rPr lang="es-ES" dirty="0">
                    <a:latin typeface="Euphemia" panose="020B0503040102020104" pitchFamily="34" charset="0"/>
                  </a:rPr>
                  <a:t>Al ser el resultado de una combinación de reales e imaginarios nos permite efectuar cálculos que no son fáciles de inferir con una operación aritmética básica. Por ejemplo, La solución en la ecuación: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 </a:t>
                </a:r>
                <a:endParaRPr lang="es-ES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E1DD010E-C5AF-7E95-FAAA-6569392A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171" y="3017885"/>
                <a:ext cx="8867898" cy="1080296"/>
              </a:xfrm>
              <a:prstGeom prst="rect">
                <a:avLst/>
              </a:prstGeom>
              <a:blipFill>
                <a:blip r:embed="rId5"/>
                <a:stretch>
                  <a:fillRect l="-756" t="-3955" b="-6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30/05/2023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p:sp>
        <p:nvSpPr>
          <p:cNvPr id="22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1" y="1576400"/>
            <a:ext cx="8929445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pPr algn="just"/>
            <a:r>
              <a:rPr lang="es-ES" dirty="0">
                <a:latin typeface="Euphemia" panose="020B0503040102020104" pitchFamily="34" charset="0"/>
              </a:rPr>
              <a:t>Los números complejos amplían el conjunto de los números reales obteniendo una gran versatilidad de aplicaciones debido a las características propias de los imaginarios </a:t>
            </a:r>
          </a:p>
        </p:txBody>
      </p:sp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655884"/>
            <a:ext cx="10909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Chávez C. (2005). Matemática Básica. 3ª </a:t>
            </a:r>
            <a:r>
              <a:rPr lang="es-ES" sz="2000" dirty="0" err="1">
                <a:latin typeface="Euphemia" panose="020B0503040102020104" pitchFamily="34" charset="0"/>
              </a:rPr>
              <a:t>ed</a:t>
            </a:r>
            <a:r>
              <a:rPr lang="es-ES" sz="2000" dirty="0">
                <a:latin typeface="Euphemia" panose="020B0503040102020104" pitchFamily="34" charset="0"/>
              </a:rPr>
              <a:t> .Lima: </a:t>
            </a:r>
            <a:r>
              <a:rPr lang="es-PE" sz="2000" dirty="0">
                <a:latin typeface="Euphemia" panose="020B0503040102020104" pitchFamily="34" charset="0"/>
              </a:rPr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>
                <a:latin typeface="Euphemia" panose="020B0503040102020104" pitchFamily="34" charset="0"/>
              </a:rPr>
              <a:t>Chavez C. (2012) Notas de Algebra.1ra Ed. Perú: Moshera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Chávez C. (2005). Matemática Básica. Perú:</a:t>
            </a:r>
            <a:r>
              <a:rPr lang="es-PE" sz="2000" dirty="0">
                <a:latin typeface="Euphemia" panose="020B0503040102020104" pitchFamily="34" charset="0"/>
              </a:rPr>
              <a:t> UNMSM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EspinozaE</a:t>
            </a:r>
            <a:r>
              <a:rPr lang="es-ES" sz="2000" dirty="0">
                <a:latin typeface="Euphemia" panose="020B0503040102020104" pitchFamily="34" charset="0"/>
              </a:rPr>
              <a:t> (2005) Matemática Básica. 2</a:t>
            </a:r>
            <a:r>
              <a:rPr lang="es-PE" sz="2000" dirty="0">
                <a:latin typeface="Euphemia" panose="020B0503040102020104" pitchFamily="34" charset="0"/>
              </a:rPr>
              <a:t>ra Ed. Perú: Moshera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Hasser</a:t>
            </a:r>
            <a:r>
              <a:rPr lang="es-ES" sz="2000" dirty="0">
                <a:latin typeface="Euphemia" panose="020B0503040102020104" pitchFamily="34" charset="0"/>
              </a:rPr>
              <a:t> N., La Salle J. y Sullivan J. (2001) 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Rojo A. Algebra I. (1998). Buenos Aires:</a:t>
            </a:r>
            <a:r>
              <a:rPr lang="es-PE" sz="2000" dirty="0">
                <a:latin typeface="Euphemia" panose="020B0503040102020104" pitchFamily="34" charset="0"/>
              </a:rPr>
              <a:t> Eudeba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>
                <a:latin typeface="Euphemia" panose="020B0503040102020104" pitchFamily="34" charset="0"/>
              </a:rPr>
              <a:t>Stewart J., Redlin L. &amp; Watson S. (2012). </a:t>
            </a:r>
            <a:r>
              <a:rPr lang="es-ES" sz="2000" dirty="0">
                <a:latin typeface="Euphemia" panose="020B0503040102020104" pitchFamily="34" charset="0"/>
              </a:rPr>
              <a:t>Precálculo. Matemáticas para el cálculo (6 Ed). México. Cengage </a:t>
            </a:r>
            <a:r>
              <a:rPr lang="es-ES" sz="2000" dirty="0" err="1">
                <a:latin typeface="Euphemia" panose="020B0503040102020104" pitchFamily="34" charset="0"/>
              </a:rPr>
              <a:t>Learning</a:t>
            </a:r>
            <a:r>
              <a:rPr lang="es-ES" sz="2000" dirty="0">
                <a:latin typeface="Euphemia" panose="020B0503040102020104" pitchFamily="34" charset="0"/>
              </a:rPr>
              <a:t>.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Leithold</a:t>
            </a:r>
            <a:r>
              <a:rPr lang="es-ES" sz="2000" dirty="0">
                <a:latin typeface="Euphemia" panose="020B0503040102020104" pitchFamily="34" charset="0"/>
              </a:rPr>
              <a:t>, L. El Cálculo con Geometría Analítica. México: </a:t>
            </a:r>
            <a:r>
              <a:rPr lang="es-ES" sz="2000" dirty="0" err="1">
                <a:latin typeface="Euphemia" panose="020B0503040102020104" pitchFamily="34" charset="0"/>
              </a:rPr>
              <a:t>Harla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Venero, A. (2012 ) Matemática Básica.  Lima: </a:t>
            </a:r>
            <a:r>
              <a:rPr lang="es-ES" sz="2000" dirty="0" err="1">
                <a:latin typeface="Euphemia" panose="020B0503040102020104" pitchFamily="34" charset="0"/>
              </a:rPr>
              <a:t>Gemar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>
                <a:latin typeface="Euphemia" panose="020B0503040102020104" pitchFamily="34" charset="0"/>
              </a:rPr>
              <a:t>Venero A. (2005). Introducción al análisis matemático. </a:t>
            </a:r>
            <a:r>
              <a:rPr lang="en-US" sz="2000" dirty="0">
                <a:latin typeface="Euphemia" panose="020B0503040102020104" pitchFamily="34" charset="0"/>
              </a:rPr>
              <a:t>Perú: </a:t>
            </a:r>
            <a:r>
              <a:rPr lang="en-US" sz="2000" dirty="0" err="1">
                <a:latin typeface="Euphemia" panose="020B0503040102020104" pitchFamily="34" charset="0"/>
              </a:rPr>
              <a:t>Gemar</a:t>
            </a:r>
            <a:r>
              <a:rPr lang="en-US" sz="2000" dirty="0">
                <a:latin typeface="Euphemia" panose="020B0503040102020104" pitchFamily="34" charset="0"/>
              </a:rPr>
              <a:t>. </a:t>
            </a:r>
            <a:endParaRPr lang="pt-BR" sz="2000" dirty="0">
              <a:latin typeface="Euphemia" panose="020B05030401020201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293" y="74098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0">
            <a:extLst>
              <a:ext uri="{FF2B5EF4-FFF2-40B4-BE49-F238E27FC236}">
                <a16:creationId xmlns:a16="http://schemas.microsoft.com/office/drawing/2014/main" id="{CBC3446B-D3DE-F7D6-75C6-3C049341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26" y="2286001"/>
            <a:ext cx="5093684" cy="42459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C95164-6940-9D19-A988-9F3F7DC3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18" y="326033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A4043-3EAC-D5A5-9901-24B25F5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4C9-60A4-1E4F-A28C-335035BB747C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6CB71-7629-F090-625C-62354EC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30/05/2023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5632003" y="1669323"/>
            <a:ext cx="5726001" cy="2526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PE" dirty="0">
                <a:latin typeface="GothamRounded-Book"/>
              </a:rPr>
              <a:t>“</a:t>
            </a:r>
            <a:r>
              <a:rPr lang="es-PE" b="1" dirty="0">
                <a:latin typeface="GothamRounded-Book"/>
              </a:rPr>
              <a:t>Al finalizar la sesión, el estudiante aplica las propiedades de los números complejos en la resolución de problemas matemáticos”.</a:t>
            </a:r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2107096" y="1772371"/>
            <a:ext cx="7712765" cy="331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>
                <a:latin typeface="Euphemia" panose="020B0503040102020104" pitchFamily="34" charset="0"/>
              </a:rPr>
              <a:t>ÍNDICE:</a:t>
            </a:r>
            <a:endParaRPr lang="es-PE" sz="2000" b="1" dirty="0">
              <a:latin typeface="Euphemia" panose="020B0503040102020104" pitchFamily="34" charset="0"/>
            </a:endParaRPr>
          </a:p>
          <a:p>
            <a:pPr marL="457200" indent="-457200" algn="l">
              <a:buAutoNum type="arabicPeriod"/>
            </a:pPr>
            <a:r>
              <a:rPr lang="es-PE" sz="2000" b="1" dirty="0">
                <a:latin typeface="Euphemia" panose="020B0503040102020104" pitchFamily="34" charset="0"/>
              </a:rPr>
              <a:t>Potencia de un número complejo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2.  Raíz enésima de un numero complejo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3.  Forma exponencial de un número complejo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4.  Logaritmo de un número complejo</a:t>
            </a:r>
            <a:endParaRPr lang="es-PE" sz="3000" u="sng" dirty="0">
              <a:solidFill>
                <a:schemeClr val="accent2">
                  <a:lumMod val="75000"/>
                </a:schemeClr>
              </a:solidFill>
              <a:latin typeface="GothamRounded-Book"/>
            </a:endParaRPr>
          </a:p>
          <a:p>
            <a:pPr algn="l"/>
            <a:endParaRPr lang="es-PE" sz="3000" dirty="0">
              <a:solidFill>
                <a:schemeClr val="accent2">
                  <a:lumMod val="75000"/>
                </a:schemeClr>
              </a:solidFill>
              <a:latin typeface="GothamRounded-Book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708030" y="465992"/>
            <a:ext cx="6894161" cy="1099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Números Complejos»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</p:spTree>
    <p:extLst>
      <p:ext uri="{BB962C8B-B14F-4D97-AF65-F5344CB8AC3E}">
        <p14:creationId xmlns:p14="http://schemas.microsoft.com/office/powerpoint/2010/main" val="2743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658" y="1732721"/>
            <a:ext cx="9088440" cy="2309192"/>
          </a:xfrm>
        </p:spPr>
        <p:txBody>
          <a:bodyPr/>
          <a:lstStyle/>
          <a:p>
            <a:br>
              <a:rPr lang="es-ES" sz="5400" baseline="30000" dirty="0">
                <a:solidFill>
                  <a:schemeClr val="tx1"/>
                </a:solidFill>
              </a:rPr>
            </a:br>
            <a:r>
              <a:rPr lang="es-ES" sz="5400" baseline="30000" dirty="0">
                <a:solidFill>
                  <a:schemeClr val="tx1"/>
                </a:solidFill>
              </a:rPr>
              <a:t>POTENCIA DE UN NÚMERO COMPLEJO</a:t>
            </a:r>
            <a:br>
              <a:rPr lang="es-ES" sz="6600" dirty="0">
                <a:solidFill>
                  <a:schemeClr val="tx1"/>
                </a:solidFill>
              </a:rPr>
            </a:br>
            <a:endParaRPr lang="pt-BR" sz="6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1 Título">
                <a:extLst>
                  <a:ext uri="{FF2B5EF4-FFF2-40B4-BE49-F238E27FC236}">
                    <a16:creationId xmlns:a16="http://schemas.microsoft.com/office/drawing/2014/main" id="{49C43535-A44F-F9DF-A9DC-06FEC9076D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747" y="324520"/>
                <a:ext cx="2578010" cy="4521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s-ES" sz="24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Potencias de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MX" sz="2400" dirty="0">
                  <a:solidFill>
                    <a:srgbClr val="C00000"/>
                  </a:solidFill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4" name="1 Título">
                <a:extLst>
                  <a:ext uri="{FF2B5EF4-FFF2-40B4-BE49-F238E27FC236}">
                    <a16:creationId xmlns:a16="http://schemas.microsoft.com/office/drawing/2014/main" id="{49C43535-A44F-F9DF-A9DC-06FEC907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7" y="324520"/>
                <a:ext cx="2578010" cy="452197"/>
              </a:xfrm>
              <a:prstGeom prst="rect">
                <a:avLst/>
              </a:prstGeom>
              <a:blipFill>
                <a:blip r:embed="rId2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122B6510-B62D-5B77-F7D7-DE59DD4E9A9E}"/>
              </a:ext>
            </a:extLst>
          </p:cNvPr>
          <p:cNvSpPr/>
          <p:nvPr/>
        </p:nvSpPr>
        <p:spPr>
          <a:xfrm>
            <a:off x="438661" y="911010"/>
            <a:ext cx="5789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cs typeface="Times New Roman" panose="02020603050405020304" pitchFamily="18" charset="0"/>
              </a:rPr>
              <a:t>De la definición de unidad imaginaria y de la </a:t>
            </a:r>
          </a:p>
          <a:p>
            <a:r>
              <a:rPr lang="es-ES" sz="2000" dirty="0">
                <a:latin typeface="Euphemia" panose="020B0503040102020104" pitchFamily="34" charset="0"/>
                <a:cs typeface="Times New Roman" panose="02020603050405020304" pitchFamily="18" charset="0"/>
              </a:rPr>
              <a:t>multiplicación entre complejos, se tiene:</a:t>
            </a:r>
            <a:endParaRPr lang="es-PE" sz="2000" dirty="0">
              <a:latin typeface="Euphemia" panose="020B05030401020201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42830E9-FB3B-AC14-3E4E-D4F805C26076}"/>
                  </a:ext>
                </a:extLst>
              </p:cNvPr>
              <p:cNvSpPr/>
              <p:nvPr/>
            </p:nvSpPr>
            <p:spPr>
              <a:xfrm>
                <a:off x="755809" y="1742305"/>
                <a:ext cx="39297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s-PE" sz="20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42830E9-FB3B-AC14-3E4E-D4F805C26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09" y="1742305"/>
                <a:ext cx="392972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FBEB2C7-5F32-2BE0-FAF5-FB45DB50C8C6}"/>
                  </a:ext>
                </a:extLst>
              </p:cNvPr>
              <p:cNvSpPr/>
              <p:nvPr/>
            </p:nvSpPr>
            <p:spPr>
              <a:xfrm>
                <a:off x="509746" y="2158870"/>
                <a:ext cx="59771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como el complejo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identifica con el </a:t>
                </a:r>
              </a:p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número real -1, se concluye entonces que:</a:t>
                </a:r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FBEB2C7-5F32-2BE0-FAF5-FB45DB50C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6" y="2158870"/>
                <a:ext cx="5977150" cy="707886"/>
              </a:xfrm>
              <a:prstGeom prst="rect">
                <a:avLst/>
              </a:prstGeom>
              <a:blipFill>
                <a:blip r:embed="rId4"/>
                <a:stretch>
                  <a:fillRect l="-1122" t="-5172" b="-146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9B09C2A-6075-68C9-03BF-B34ED503CE25}"/>
                  </a:ext>
                </a:extLst>
              </p:cNvPr>
              <p:cNvSpPr/>
              <p:nvPr/>
            </p:nvSpPr>
            <p:spPr>
              <a:xfrm>
                <a:off x="2683060" y="2809363"/>
                <a:ext cx="1301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400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9B09C2A-6075-68C9-03BF-B34ED503C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60" y="2809363"/>
                <a:ext cx="13010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76993C6-3408-A792-9492-9D968CCC700A}"/>
                  </a:ext>
                </a:extLst>
              </p:cNvPr>
              <p:cNvSpPr/>
              <p:nvPr/>
            </p:nvSpPr>
            <p:spPr>
              <a:xfrm>
                <a:off x="509748" y="3213635"/>
                <a:ext cx="61428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De esta manera, se pueden establecer las </a:t>
                </a:r>
              </a:p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potencias sucesivas de la unidad imaginaria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así: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76993C6-3408-A792-9492-9D968CCC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8" y="3213635"/>
                <a:ext cx="6142844" cy="707886"/>
              </a:xfrm>
              <a:prstGeom prst="rect">
                <a:avLst/>
              </a:prstGeom>
              <a:blipFill>
                <a:blip r:embed="rId6"/>
                <a:stretch>
                  <a:fillRect l="-1092" t="-4310" b="-137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B4FAE02-86EB-AC09-7A86-A193D85C52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7090"/>
                  </p:ext>
                </p:extLst>
              </p:nvPr>
            </p:nvGraphicFramePr>
            <p:xfrm>
              <a:off x="7226170" y="359225"/>
              <a:ext cx="3756149" cy="36665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83502">
                      <a:extLst>
                        <a:ext uri="{9D8B030D-6E8A-4147-A177-3AD203B41FA5}">
                          <a16:colId xmlns:a16="http://schemas.microsoft.com/office/drawing/2014/main" val="3070880732"/>
                        </a:ext>
                      </a:extLst>
                    </a:gridCol>
                    <a:gridCol w="138286">
                      <a:extLst>
                        <a:ext uri="{9D8B030D-6E8A-4147-A177-3AD203B41FA5}">
                          <a16:colId xmlns:a16="http://schemas.microsoft.com/office/drawing/2014/main" val="1748407982"/>
                        </a:ext>
                      </a:extLst>
                    </a:gridCol>
                    <a:gridCol w="1934361">
                      <a:extLst>
                        <a:ext uri="{9D8B030D-6E8A-4147-A177-3AD203B41FA5}">
                          <a16:colId xmlns:a16="http://schemas.microsoft.com/office/drawing/2014/main" val="2054637001"/>
                        </a:ext>
                      </a:extLst>
                    </a:gridCol>
                  </a:tblGrid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Exponente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Potencia de </a:t>
                          </a:r>
                          <a14:m>
                            <m:oMath xmlns:m="http://schemas.openxmlformats.org/officeDocument/2006/math">
                              <m:r>
                                <a:rPr lang="es-ES" sz="20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61031160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0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652316916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1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 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3716794945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2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 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082892639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3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s-E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3435515962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4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698461585"/>
                      </a:ext>
                    </a:extLst>
                  </a:tr>
                  <a:tr h="30416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5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3085380972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6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253553312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7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3863138671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8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372401014"/>
                      </a:ext>
                    </a:extLst>
                  </a:tr>
                  <a:tr h="3007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547695299"/>
                      </a:ext>
                    </a:extLst>
                  </a:tr>
                  <a:tr h="3061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extLst>
                      <a:ext uri="{0D108BD9-81ED-4DB2-BD59-A6C34878D82A}">
                        <a16:rowId xmlns:a16="http://schemas.microsoft.com/office/drawing/2014/main" val="1456955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>
                <a:extLst>
                  <a:ext uri="{FF2B5EF4-FFF2-40B4-BE49-F238E27FC236}">
                    <a16:creationId xmlns:a16="http://schemas.microsoft.com/office/drawing/2014/main" id="{BB4FAE02-86EB-AC09-7A86-A193D85C52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7090"/>
                  </p:ext>
                </p:extLst>
              </p:nvPr>
            </p:nvGraphicFramePr>
            <p:xfrm>
              <a:off x="7226170" y="359225"/>
              <a:ext cx="3756149" cy="36665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83502">
                      <a:extLst>
                        <a:ext uri="{9D8B030D-6E8A-4147-A177-3AD203B41FA5}">
                          <a16:colId xmlns:a16="http://schemas.microsoft.com/office/drawing/2014/main" val="3070880732"/>
                        </a:ext>
                      </a:extLst>
                    </a:gridCol>
                    <a:gridCol w="138286">
                      <a:extLst>
                        <a:ext uri="{9D8B030D-6E8A-4147-A177-3AD203B41FA5}">
                          <a16:colId xmlns:a16="http://schemas.microsoft.com/office/drawing/2014/main" val="1748407982"/>
                        </a:ext>
                      </a:extLst>
                    </a:gridCol>
                    <a:gridCol w="1934361">
                      <a:extLst>
                        <a:ext uri="{9D8B030D-6E8A-4147-A177-3AD203B41FA5}">
                          <a16:colId xmlns:a16="http://schemas.microsoft.com/office/drawing/2014/main" val="2054637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Exponente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26000" r="-629" b="-11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311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0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126000" r="-629" b="-10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3169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1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 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226000" r="-629" b="-9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67949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2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 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319608" r="-629" b="-796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8926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3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428000" r="-629" b="-7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515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4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528000" r="-629" b="-6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461585"/>
                      </a:ext>
                    </a:extLst>
                  </a:tr>
                  <a:tr h="3082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5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628000" r="-629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38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6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713725" r="-629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5533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effectLst/>
                            </a:rPr>
                            <a:t>7</a:t>
                          </a:r>
                          <a:endParaRPr lang="es-PE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830000" r="-62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1386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8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930000" r="-629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4010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361" t="-1030000" r="-12346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1030000" r="-629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695299"/>
                      </a:ext>
                    </a:extLst>
                  </a:tr>
                  <a:tr h="31026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361" t="-1107843" r="-123466" b="-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PE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>
                        <a:blipFill>
                          <a:blip r:embed="rId7"/>
                          <a:stretch>
                            <a:fillRect l="-94340" t="-1107843" r="-629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955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11E862-FA73-8767-C869-CBAF023EE3A5}"/>
                  </a:ext>
                </a:extLst>
              </p:cNvPr>
              <p:cNvSpPr/>
              <p:nvPr/>
            </p:nvSpPr>
            <p:spPr>
              <a:xfrm>
                <a:off x="595031" y="4676272"/>
                <a:ext cx="888131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general, si el exponente es un natural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&gt;4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al dividir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por 4, se tiene:</a:t>
                </a:r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11E862-FA73-8767-C869-CBAF023EE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1" y="4676272"/>
                <a:ext cx="8881314" cy="400110"/>
              </a:xfrm>
              <a:prstGeom prst="rect">
                <a:avLst/>
              </a:prstGeom>
              <a:blipFill>
                <a:blip r:embed="rId8"/>
                <a:stretch>
                  <a:fillRect l="-755" t="-9091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F6BC318-0191-CF46-EC39-71C614D83C3D}"/>
                  </a:ext>
                </a:extLst>
              </p:cNvPr>
              <p:cNvSpPr/>
              <p:nvPr/>
            </p:nvSpPr>
            <p:spPr>
              <a:xfrm>
                <a:off x="618757" y="5100131"/>
                <a:ext cx="673072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donde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=0, 1, 2, 3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y, en consecuencia,</a:t>
                </a:r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F6BC318-0191-CF46-EC39-71C614D83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7" y="5100131"/>
                <a:ext cx="6730729" cy="400110"/>
              </a:xfrm>
              <a:prstGeom prst="rect">
                <a:avLst/>
              </a:prstGeom>
              <a:blipFill>
                <a:blip r:embed="rId9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58B5E273-E310-E3F6-DFC8-405E8AD87177}"/>
                  </a:ext>
                </a:extLst>
              </p:cNvPr>
              <p:cNvSpPr/>
              <p:nvPr/>
            </p:nvSpPr>
            <p:spPr>
              <a:xfrm>
                <a:off x="6958949" y="5128863"/>
                <a:ext cx="393979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58B5E273-E310-E3F6-DFC8-405E8AD87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49" y="5128863"/>
                <a:ext cx="3939796" cy="405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1EDD77E-F065-1403-9669-DFAD0E89FC0B}"/>
                  </a:ext>
                </a:extLst>
              </p:cNvPr>
              <p:cNvSpPr/>
              <p:nvPr/>
            </p:nvSpPr>
            <p:spPr>
              <a:xfrm>
                <a:off x="618757" y="5631078"/>
                <a:ext cx="104651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Reduciendo así la potencia de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uno de los cuatro casos considerados inicialmente.</a:t>
                </a:r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1EDD77E-F065-1403-9669-DFAD0E89F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7" y="5631078"/>
                <a:ext cx="10465112" cy="400110"/>
              </a:xfrm>
              <a:prstGeom prst="rect">
                <a:avLst/>
              </a:prstGeom>
              <a:blipFill>
                <a:blip r:embed="rId11"/>
                <a:stretch>
                  <a:fillRect l="-641" t="-10769"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33D72E1C-8D13-6ECB-C1AD-82E3519A640B}"/>
              </a:ext>
            </a:extLst>
          </p:cNvPr>
          <p:cNvSpPr txBox="1">
            <a:spLocks/>
          </p:cNvSpPr>
          <p:nvPr/>
        </p:nvSpPr>
        <p:spPr>
          <a:xfrm>
            <a:off x="363098" y="513209"/>
            <a:ext cx="5322086" cy="48211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>
                <a:latin typeface="Euphemia" panose="020B0503040102020104" pitchFamily="34" charset="0"/>
              </a:rPr>
              <a:t>Potencias de los números complejos</a:t>
            </a:r>
            <a:endParaRPr lang="es-MX" sz="2400" dirty="0">
              <a:solidFill>
                <a:schemeClr val="accent1">
                  <a:lumMod val="75000"/>
                </a:schemeClr>
              </a:solidFill>
              <a:latin typeface="Euphemia" panose="020B05030401020201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36F27F-5183-7A0B-CC34-B8517C00291E}"/>
              </a:ext>
            </a:extLst>
          </p:cNvPr>
          <p:cNvSpPr/>
          <p:nvPr/>
        </p:nvSpPr>
        <p:spPr>
          <a:xfrm>
            <a:off x="517465" y="1182409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Definición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8DE006F-3F00-9574-75AC-9D895938FBBF}"/>
                  </a:ext>
                </a:extLst>
              </p:cNvPr>
              <p:cNvSpPr/>
              <p:nvPr/>
            </p:nvSpPr>
            <p:spPr>
              <a:xfrm>
                <a:off x="477920" y="1568030"/>
                <a:ext cx="554982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Para todo número complejo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y para cualquier entero no negativo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se define la potencia enésima de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de un número complejo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s-PE" sz="2000" dirty="0">
                    <a:latin typeface="Euphemia" panose="020B0503040102020104" pitchFamily="34" charset="0"/>
                  </a:rPr>
                  <a:t>, por recurrencia: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8DE006F-3F00-9574-75AC-9D895938F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0" y="1568030"/>
                <a:ext cx="5549820" cy="1323439"/>
              </a:xfrm>
              <a:prstGeom prst="rect">
                <a:avLst/>
              </a:prstGeom>
              <a:blipFill>
                <a:blip r:embed="rId2"/>
                <a:stretch>
                  <a:fillRect l="-1098" t="-2765" r="-3293" b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F1018582-E2BE-4A6C-AEB8-AB7B01A91F3A}"/>
              </a:ext>
            </a:extLst>
          </p:cNvPr>
          <p:cNvSpPr/>
          <p:nvPr/>
        </p:nvSpPr>
        <p:spPr>
          <a:xfrm>
            <a:off x="363097" y="4737566"/>
            <a:ext cx="57794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Las leyes de los exponentes de números reales </a:t>
            </a:r>
          </a:p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se cumplen también en los números complejos.</a:t>
            </a:r>
          </a:p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Es decir:</a:t>
            </a:r>
            <a:endParaRPr lang="es-PE" sz="2000" dirty="0">
              <a:latin typeface="Euphemia" panose="020B05030401020201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B0EE5CA-0860-68AA-80F3-49DD51967DE1}"/>
              </a:ext>
            </a:extLst>
          </p:cNvPr>
          <p:cNvSpPr/>
          <p:nvPr/>
        </p:nvSpPr>
        <p:spPr>
          <a:xfrm>
            <a:off x="6387618" y="905165"/>
            <a:ext cx="1194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8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Teorema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507BE69-A81B-EEA8-316D-D31F1A85356D}"/>
                  </a:ext>
                </a:extLst>
              </p:cNvPr>
              <p:cNvSpPr/>
              <p:nvPr/>
            </p:nvSpPr>
            <p:spPr>
              <a:xfrm>
                <a:off x="6382061" y="1333307"/>
                <a:ext cx="451245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Para todo número complejo </a:t>
                </a:r>
              </a:p>
              <a:p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, se cumple : 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507BE69-A81B-EEA8-316D-D31F1A853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61" y="1333307"/>
                <a:ext cx="4512454" cy="707886"/>
              </a:xfrm>
              <a:prstGeom prst="rect">
                <a:avLst/>
              </a:prstGeom>
              <a:blipFill>
                <a:blip r:embed="rId3"/>
                <a:stretch>
                  <a:fillRect l="-1486" t="-5172" r="-405" b="-137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C077B1F-0D75-D538-4A35-232406812452}"/>
                  </a:ext>
                </a:extLst>
              </p:cNvPr>
              <p:cNvSpPr/>
              <p:nvPr/>
            </p:nvSpPr>
            <p:spPr>
              <a:xfrm>
                <a:off x="6346505" y="2090103"/>
                <a:ext cx="21646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PE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PE" sz="20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C077B1F-0D75-D538-4A35-23240681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505" y="2090103"/>
                <a:ext cx="2164695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E59746C-6B35-9CBD-485A-000DA3E46D3F}"/>
                  </a:ext>
                </a:extLst>
              </p:cNvPr>
              <p:cNvSpPr/>
              <p:nvPr/>
            </p:nvSpPr>
            <p:spPr>
              <a:xfrm>
                <a:off x="8638288" y="2144506"/>
                <a:ext cx="2746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PE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ES" sz="2000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PE" sz="20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PE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E59746C-6B35-9CBD-485A-000DA3E46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88" y="2144506"/>
                <a:ext cx="274632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A873DF2C-3500-AC92-B7C0-AB36C2ED9DD0}"/>
              </a:ext>
            </a:extLst>
          </p:cNvPr>
          <p:cNvSpPr/>
          <p:nvPr/>
        </p:nvSpPr>
        <p:spPr>
          <a:xfrm>
            <a:off x="6382061" y="2617539"/>
            <a:ext cx="187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8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Demostración</a:t>
            </a:r>
            <a:endParaRPr lang="es-PE" sz="2000" dirty="0">
              <a:latin typeface="Euphemia" panose="020B05030401020201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092DAE-A5E9-05FA-DC29-4DC19E314884}"/>
              </a:ext>
            </a:extLst>
          </p:cNvPr>
          <p:cNvSpPr/>
          <p:nvPr/>
        </p:nvSpPr>
        <p:spPr>
          <a:xfrm>
            <a:off x="6346505" y="3111846"/>
            <a:ext cx="5667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Ejercicio. (</a:t>
            </a:r>
            <a:r>
              <a:rPr lang="es-PE" sz="2000" dirty="0" err="1">
                <a:latin typeface="Euphemia" panose="020B0503040102020104" pitchFamily="34" charset="0"/>
                <a:ea typeface="Times New Roman" panose="02020603050405020304" pitchFamily="18" charset="0"/>
              </a:rPr>
              <a:t>Sug</a:t>
            </a:r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. Use inducción matemática)</a:t>
            </a:r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: </a:t>
            </a:r>
            <a:endParaRPr lang="es-PE" sz="2000" dirty="0">
              <a:latin typeface="Euphemia" panose="020B05030401020201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6E123D-F790-0C69-8F9C-C37A94F91E16}"/>
              </a:ext>
            </a:extLst>
          </p:cNvPr>
          <p:cNvSpPr/>
          <p:nvPr/>
        </p:nvSpPr>
        <p:spPr>
          <a:xfrm>
            <a:off x="6365110" y="3878149"/>
            <a:ext cx="5463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El cálculo de la potencia enésima de un </a:t>
            </a:r>
          </a:p>
          <a:p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número complejo se simplifica notablemente </a:t>
            </a:r>
          </a:p>
          <a:p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con la llamada Fórmula de </a:t>
            </a:r>
            <a:r>
              <a:rPr lang="es-PE" sz="2000" dirty="0" err="1">
                <a:latin typeface="Euphemia" panose="020B0503040102020104" pitchFamily="34" charset="0"/>
                <a:ea typeface="Times New Roman" panose="02020603050405020304" pitchFamily="18" charset="0"/>
              </a:rPr>
              <a:t>De</a:t>
            </a:r>
            <a:r>
              <a:rPr lang="es-PE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 Moivre.</a:t>
            </a:r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 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23C72E74-7158-FE9B-0E79-F9D8887CA738}"/>
                  </a:ext>
                </a:extLst>
              </p:cNvPr>
              <p:cNvSpPr/>
              <p:nvPr/>
            </p:nvSpPr>
            <p:spPr>
              <a:xfrm>
                <a:off x="738003" y="2850236"/>
                <a:ext cx="1217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400" dirty="0">
                    <a:latin typeface="Arial Narrow" panose="020B0606020202030204" pitchFamily="34" charset="0"/>
                  </a:rPr>
                  <a:t>i</a:t>
                </a:r>
                <a:r>
                  <a:rPr lang="es-PE" sz="2000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PE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23C72E74-7158-FE9B-0E79-F9D8887CA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3" y="2850236"/>
                <a:ext cx="1217513" cy="461665"/>
              </a:xfrm>
              <a:prstGeom prst="rect">
                <a:avLst/>
              </a:prstGeom>
              <a:blipFill>
                <a:blip r:embed="rId6"/>
                <a:stretch>
                  <a:fillRect l="-7500" t="-9333" b="-32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B870F177-1BFE-C118-D9BB-F40B35226459}"/>
                  </a:ext>
                </a:extLst>
              </p:cNvPr>
              <p:cNvSpPr/>
              <p:nvPr/>
            </p:nvSpPr>
            <p:spPr>
              <a:xfrm>
                <a:off x="1033313" y="3336733"/>
                <a:ext cx="3225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400" dirty="0" err="1"/>
                  <a:t>ii</a:t>
                </a:r>
                <a:r>
                  <a:rPr lang="es-PE" sz="2000" dirty="0">
                    <a:solidFill>
                      <a:srgbClr val="C00000"/>
                    </a:solidFill>
                  </a:rPr>
                  <a:t>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PE" sz="20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PE" sz="2400" dirty="0"/>
                  <a:t>.</a:t>
                </a: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B870F177-1BFE-C118-D9BB-F40B35226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13" y="3336733"/>
                <a:ext cx="3225819" cy="461665"/>
              </a:xfrm>
              <a:prstGeom prst="rect">
                <a:avLst/>
              </a:prstGeom>
              <a:blipFill>
                <a:blip r:embed="rId7"/>
                <a:stretch>
                  <a:fillRect l="-3025" t="-10526" r="-1890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BE9B484-6CE0-BBAC-CF80-D8E25AC53F3C}"/>
                  </a:ext>
                </a:extLst>
              </p:cNvPr>
              <p:cNvSpPr/>
              <p:nvPr/>
            </p:nvSpPr>
            <p:spPr>
              <a:xfrm>
                <a:off x="1187681" y="3885347"/>
                <a:ext cx="4130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400" dirty="0" err="1">
                    <a:latin typeface="Arial Narrow" panose="020B0606020202030204" pitchFamily="34" charset="0"/>
                  </a:rPr>
                  <a:t>iii</a:t>
                </a:r>
                <a:r>
                  <a:rPr lang="es-PE" sz="2000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E" sz="2000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,  para </a:t>
                </a:r>
                <a14:m>
                  <m:oMath xmlns:m="http://schemas.openxmlformats.org/officeDocument/2006/math"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PE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BE9B484-6CE0-BBAC-CF80-D8E25AC53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81" y="3885347"/>
                <a:ext cx="4130298" cy="461665"/>
              </a:xfrm>
              <a:prstGeom prst="rect">
                <a:avLst/>
              </a:prstGeom>
              <a:blipFill>
                <a:blip r:embed="rId8"/>
                <a:stretch>
                  <a:fillRect l="-2363" t="-9211" b="-30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B64D0DE6-C970-F2A8-76FA-04C42691E8D4}"/>
              </a:ext>
            </a:extLst>
          </p:cNvPr>
          <p:cNvSpPr/>
          <p:nvPr/>
        </p:nvSpPr>
        <p:spPr>
          <a:xfrm>
            <a:off x="397049" y="435924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Observación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444D684-DE1F-4018-9EF3-9F33522E05A3}"/>
              </a:ext>
            </a:extLst>
          </p:cNvPr>
          <p:cNvCxnSpPr>
            <a:cxnSpLocks/>
          </p:cNvCxnSpPr>
          <p:nvPr/>
        </p:nvCxnSpPr>
        <p:spPr>
          <a:xfrm>
            <a:off x="6135677" y="513209"/>
            <a:ext cx="67336" cy="5737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B147D14-617B-CEA5-5695-09593CF1433E}"/>
              </a:ext>
            </a:extLst>
          </p:cNvPr>
          <p:cNvSpPr txBox="1">
            <a:spLocks/>
          </p:cNvSpPr>
          <p:nvPr/>
        </p:nvSpPr>
        <p:spPr>
          <a:xfrm>
            <a:off x="524809" y="534795"/>
            <a:ext cx="4515629" cy="485642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/>
              <a:t>Teorema (Fórmula de Moivre)</a:t>
            </a:r>
            <a:endParaRPr lang="es-MX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68EACFE-A6DF-F789-97DD-6F8D8A6D5C7D}"/>
                  </a:ext>
                </a:extLst>
              </p:cNvPr>
              <p:cNvSpPr/>
              <p:nvPr/>
            </p:nvSpPr>
            <p:spPr>
              <a:xfrm>
                <a:off x="403053" y="1449427"/>
                <a:ext cx="532665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todo número complejo</a:t>
                </a:r>
                <a:r>
                  <a:rPr lang="es-ES" sz="2000" dirty="0">
                    <a:latin typeface="Euphemia" panose="020B05030401020201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ES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cu</a:t>
                </a:r>
                <a:r>
                  <a:rPr lang="es-ES_tradnl" sz="2000" dirty="0">
                    <a:latin typeface="Euphemia" panose="020B0503040102020104" pitchFamily="34" charset="0"/>
                    <a:cs typeface="Times New Roman" panose="02020603050405020304" pitchFamily="18" charset="0"/>
                  </a:rPr>
                  <a:t>ya  forma polar se expresa como: </a:t>
                </a:r>
              </a:p>
              <a:p>
                <a:r>
                  <a:rPr lang="es-PE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_tradnl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_tradnl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_tradnl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s-ES_tradnl" sz="2000" dirty="0">
                    <a:solidFill>
                      <a:srgbClr val="C00000"/>
                    </a:solidFill>
                    <a:latin typeface="Euphemia" panose="020B0503040102020104" pitchFamily="34" charset="0"/>
                    <a:cs typeface="Times New Roman" panose="02020603050405020304" pitchFamily="18" charset="0"/>
                  </a:rPr>
                  <a:t> </a:t>
                </a:r>
                <a:endParaRPr lang="es-ES_tradnl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  <a:p>
                <a:r>
                  <a:rPr lang="es-ES_tradnl" sz="2000" dirty="0">
                    <a:latin typeface="Euphemia" panose="020B0503040102020104" pitchFamily="34" charset="0"/>
                    <a:cs typeface="Times New Roman" panose="02020603050405020304" pitchFamily="18" charset="0"/>
                  </a:rPr>
                  <a:t>y todo entero no negativo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2000" dirty="0">
                    <a:latin typeface="Euphemia" panose="020B0503040102020104" pitchFamily="34" charset="0"/>
                    <a:cs typeface="Times New Roman" panose="02020603050405020304" pitchFamily="18" charset="0"/>
                  </a:rPr>
                  <a:t>,  se cumple </a:t>
                </a:r>
                <a:endParaRPr lang="es-PE" sz="2000" dirty="0">
                  <a:latin typeface="Euphemia" panose="020B05030401020201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68EACFE-A6DF-F789-97DD-6F8D8A6D5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3" y="1449427"/>
                <a:ext cx="5326652" cy="1323439"/>
              </a:xfrm>
              <a:prstGeom prst="rect">
                <a:avLst/>
              </a:prstGeom>
              <a:blipFill>
                <a:blip r:embed="rId2"/>
                <a:stretch>
                  <a:fillRect l="-1144" t="-3226" r="-3318" b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6A7D57CA-1797-4823-717B-02BEED347C3F}"/>
              </a:ext>
            </a:extLst>
          </p:cNvPr>
          <p:cNvSpPr/>
          <p:nvPr/>
        </p:nvSpPr>
        <p:spPr>
          <a:xfrm>
            <a:off x="509767" y="3473994"/>
            <a:ext cx="5190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Esta expresión es la llamada 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fórmula de Moivre.</a:t>
            </a:r>
            <a:endParaRPr lang="es-P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D08B8947-E45B-D3BA-BEB0-0126A8B55448}"/>
                  </a:ext>
                </a:extLst>
              </p:cNvPr>
              <p:cNvSpPr/>
              <p:nvPr/>
            </p:nvSpPr>
            <p:spPr>
              <a:xfrm>
                <a:off x="438146" y="3018412"/>
                <a:ext cx="519084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𝑐𝑖𝑠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D08B8947-E45B-D3BA-BEB0-0126A8B55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6" y="3018412"/>
                <a:ext cx="5190845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DCA0E2AE-84AE-0911-6324-2A3D2A03AA57}"/>
              </a:ext>
            </a:extLst>
          </p:cNvPr>
          <p:cNvSpPr/>
          <p:nvPr/>
        </p:nvSpPr>
        <p:spPr>
          <a:xfrm>
            <a:off x="438146" y="3998733"/>
            <a:ext cx="187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8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Demostración</a:t>
            </a:r>
            <a:endParaRPr lang="es-PE" sz="2000" dirty="0">
              <a:latin typeface="Euphemia" panose="020B05030401020201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B6DC21-7B76-1114-BBBD-1B75BFE08C72}"/>
              </a:ext>
            </a:extLst>
          </p:cNvPr>
          <p:cNvSpPr/>
          <p:nvPr/>
        </p:nvSpPr>
        <p:spPr>
          <a:xfrm>
            <a:off x="2419257" y="4027857"/>
            <a:ext cx="3134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(Ejercicio: Por inducción)</a:t>
            </a:r>
            <a:endParaRPr lang="es-PE" sz="2000" dirty="0">
              <a:latin typeface="Euphemia" panose="020B05030401020201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38AF44-8C09-C4E0-2D72-D8E5EB3E10B7}"/>
              </a:ext>
            </a:extLst>
          </p:cNvPr>
          <p:cNvSpPr/>
          <p:nvPr/>
        </p:nvSpPr>
        <p:spPr>
          <a:xfrm>
            <a:off x="577566" y="4462941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Ejemplo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F35BA8B-45A9-AAA6-BC17-48EFD36B4223}"/>
                  </a:ext>
                </a:extLst>
              </p:cNvPr>
              <p:cNvSpPr/>
              <p:nvPr/>
            </p:nvSpPr>
            <p:spPr>
              <a:xfrm>
                <a:off x="616134" y="4952706"/>
                <a:ext cx="43329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Hallar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sabiendo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=4+4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F35BA8B-45A9-AAA6-BC17-48EFD36B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4" y="4952706"/>
                <a:ext cx="4332981" cy="400110"/>
              </a:xfrm>
              <a:prstGeom prst="rect">
                <a:avLst/>
              </a:prstGeom>
              <a:blipFill>
                <a:blip r:embed="rId4"/>
                <a:stretch>
                  <a:fillRect l="-1406" t="-9091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D600BE46-90D1-CF35-5AB5-F8A935584972}"/>
              </a:ext>
            </a:extLst>
          </p:cNvPr>
          <p:cNvSpPr/>
          <p:nvPr/>
        </p:nvSpPr>
        <p:spPr>
          <a:xfrm>
            <a:off x="6461040" y="835771"/>
            <a:ext cx="1197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Solución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E9B6BB8-5DC0-A53A-C940-25E003D99332}"/>
                  </a:ext>
                </a:extLst>
              </p:cNvPr>
              <p:cNvSpPr/>
              <p:nvPr/>
            </p:nvSpPr>
            <p:spPr>
              <a:xfrm>
                <a:off x="6261184" y="1361481"/>
                <a:ext cx="49291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Por determinar la norma del complejo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E9B6BB8-5DC0-A53A-C940-25E003D99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84" y="1361481"/>
                <a:ext cx="4929106" cy="400110"/>
              </a:xfrm>
              <a:prstGeom prst="rect">
                <a:avLst/>
              </a:prstGeom>
              <a:blipFill>
                <a:blip r:embed="rId5"/>
                <a:stretch>
                  <a:fillRect l="-1236" t="-9091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80139D5D-FB6D-261D-0124-15CD00A08A2B}"/>
                  </a:ext>
                </a:extLst>
              </p:cNvPr>
              <p:cNvSpPr/>
              <p:nvPr/>
            </p:nvSpPr>
            <p:spPr>
              <a:xfrm>
                <a:off x="6997373" y="1741034"/>
                <a:ext cx="2935804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16+16</m:t>
                          </m:r>
                        </m:e>
                      </m:rad>
                      <m:r>
                        <a:rPr lang="es-PE" sz="2000" i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80139D5D-FB6D-261D-0124-15CD00A08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73" y="1741034"/>
                <a:ext cx="2935804" cy="436402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9A5BCA3B-F03C-539D-E7D3-171E81A27328}"/>
                  </a:ext>
                </a:extLst>
              </p:cNvPr>
              <p:cNvSpPr/>
              <p:nvPr/>
            </p:nvSpPr>
            <p:spPr>
              <a:xfrm>
                <a:off x="6261184" y="2160935"/>
                <a:ext cx="551843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Su ángulo de posición es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𝑇𝑎𝑛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9A5BCA3B-F03C-539D-E7D3-171E81A27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84" y="2160935"/>
                <a:ext cx="5518434" cy="552972"/>
              </a:xfrm>
              <a:prstGeom prst="rect">
                <a:avLst/>
              </a:prstGeom>
              <a:blipFill>
                <a:blip r:embed="rId7"/>
                <a:stretch>
                  <a:fillRect l="-1105" b="-21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>
            <a:extLst>
              <a:ext uri="{FF2B5EF4-FFF2-40B4-BE49-F238E27FC236}">
                <a16:creationId xmlns:a16="http://schemas.microsoft.com/office/drawing/2014/main" id="{22BD7574-09AB-C0D2-78EC-9C935404F3F1}"/>
              </a:ext>
            </a:extLst>
          </p:cNvPr>
          <p:cNvSpPr/>
          <p:nvPr/>
        </p:nvSpPr>
        <p:spPr>
          <a:xfrm>
            <a:off x="6325261" y="3134693"/>
            <a:ext cx="5250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Aplique la fórmula De Moivre  tenemos que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715AD5AD-C58D-CA81-CD9A-CAA17C9AC86E}"/>
                  </a:ext>
                </a:extLst>
              </p:cNvPr>
              <p:cNvSpPr/>
              <p:nvPr/>
            </p:nvSpPr>
            <p:spPr>
              <a:xfrm>
                <a:off x="6426178" y="3567539"/>
                <a:ext cx="4793043" cy="5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_tradnl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45</m:t>
                                  </m:r>
                                </m:e>
                              </m:d>
                            </m:e>
                          </m:func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</m:t>
                              </m:r>
                            </m:e>
                          </m:d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715AD5AD-C58D-CA81-CD9A-CAA17C9AC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78" y="3567539"/>
                <a:ext cx="4793043" cy="5205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7597267-6925-65F5-3153-A74C6ACD4D89}"/>
                  </a:ext>
                </a:extLst>
              </p:cNvPr>
              <p:cNvSpPr/>
              <p:nvPr/>
            </p:nvSpPr>
            <p:spPr>
              <a:xfrm>
                <a:off x="6368178" y="4223489"/>
                <a:ext cx="4420761" cy="5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_tradnl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180</m:t>
                                  </m:r>
                                </m:e>
                              </m:d>
                            </m:e>
                          </m:func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180</m:t>
                              </m:r>
                            </m:e>
                          </m:d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7597267-6925-65F5-3153-A74C6ACD4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78" y="4223489"/>
                <a:ext cx="4420761" cy="5205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9C3094B4-1BD8-590E-2F32-777341A965BD}"/>
                  </a:ext>
                </a:extLst>
              </p:cNvPr>
              <p:cNvSpPr/>
              <p:nvPr/>
            </p:nvSpPr>
            <p:spPr>
              <a:xfrm>
                <a:off x="6380880" y="4785183"/>
                <a:ext cx="3026982" cy="5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_tradnl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−1+0</m:t>
                          </m:r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⋅</m:t>
                          </m:r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9C3094B4-1BD8-590E-2F32-777341A96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80" y="4785183"/>
                <a:ext cx="3026982" cy="5205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6C91F87-6708-8242-9913-08A500471A40}"/>
                  </a:ext>
                </a:extLst>
              </p:cNvPr>
              <p:cNvSpPr/>
              <p:nvPr/>
            </p:nvSpPr>
            <p:spPr>
              <a:xfrm>
                <a:off x="6346726" y="5391114"/>
                <a:ext cx="1946367" cy="5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_tradnl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_tradnl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6C91F87-6708-8242-9913-08A500471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26" y="5391114"/>
                <a:ext cx="1946367" cy="5205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83C46F-18E6-4C42-B2AC-2B81843B904D}"/>
              </a:ext>
            </a:extLst>
          </p:cNvPr>
          <p:cNvCxnSpPr>
            <a:cxnSpLocks/>
          </p:cNvCxnSpPr>
          <p:nvPr/>
        </p:nvCxnSpPr>
        <p:spPr>
          <a:xfrm>
            <a:off x="5990482" y="349648"/>
            <a:ext cx="67336" cy="5737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4698" y="5977280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5" h="293370">
                <a:moveTo>
                  <a:pt x="212851" y="0"/>
                </a:moveTo>
                <a:lnTo>
                  <a:pt x="174878" y="0"/>
                </a:lnTo>
                <a:lnTo>
                  <a:pt x="101345" y="254050"/>
                </a:lnTo>
                <a:lnTo>
                  <a:pt x="48768" y="138557"/>
                </a:lnTo>
                <a:lnTo>
                  <a:pt x="0" y="160883"/>
                </a:lnTo>
                <a:lnTo>
                  <a:pt x="4571" y="172046"/>
                </a:lnTo>
                <a:lnTo>
                  <a:pt x="29718" y="160883"/>
                </a:lnTo>
                <a:lnTo>
                  <a:pt x="91312" y="293331"/>
                </a:lnTo>
                <a:lnTo>
                  <a:pt x="105790" y="293331"/>
                </a:lnTo>
                <a:lnTo>
                  <a:pt x="185800" y="19786"/>
                </a:lnTo>
                <a:lnTo>
                  <a:pt x="194437" y="19786"/>
                </a:lnTo>
                <a:lnTo>
                  <a:pt x="194437" y="20078"/>
                </a:lnTo>
                <a:lnTo>
                  <a:pt x="362076" y="20078"/>
                </a:lnTo>
                <a:lnTo>
                  <a:pt x="362076" y="266"/>
                </a:lnTo>
                <a:lnTo>
                  <a:pt x="212851" y="266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367" y="-425376"/>
            <a:ext cx="10723035" cy="1336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RAÍZ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NUMERO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COMPLEJO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227" y="1183081"/>
            <a:ext cx="10103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r(cos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θ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θ) 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entero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positivo,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raíz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enésima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582" y="1689608"/>
            <a:ext cx="476884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solidFill>
                  <a:srgbClr val="001F5F"/>
                </a:solidFill>
                <a:latin typeface="Cambria Math"/>
                <a:cs typeface="Cambria Math"/>
              </a:rPr>
              <a:t>𝟏/𝒏</a:t>
            </a:r>
            <a:endParaRPr sz="205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7524" y="1550532"/>
            <a:ext cx="245618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00075" algn="ctr">
              <a:lnSpc>
                <a:spcPts val="1700"/>
              </a:lnSpc>
              <a:spcBef>
                <a:spcPts val="130"/>
              </a:spcBef>
            </a:pPr>
            <a:endParaRPr sz="1650" dirty="0">
              <a:latin typeface="Cambria Math"/>
              <a:cs typeface="Cambria Math"/>
            </a:endParaRPr>
          </a:p>
          <a:p>
            <a:pPr marL="38100">
              <a:lnSpc>
                <a:spcPts val="3080"/>
              </a:lnSpc>
              <a:tabLst>
                <a:tab pos="786130" algn="l"/>
                <a:tab pos="1228090" algn="l"/>
              </a:tabLst>
            </a:pPr>
            <a:r>
              <a:rPr sz="2800" spc="-50" dirty="0">
                <a:solidFill>
                  <a:srgbClr val="001F5F"/>
                </a:solidFill>
                <a:latin typeface="Cambria Math"/>
                <a:cs typeface="Cambria Math"/>
              </a:rPr>
              <a:t>𝒛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Cambria Math"/>
                <a:cs typeface="Cambria Math"/>
              </a:rPr>
              <a:t>𝒓</a:t>
            </a:r>
            <a:r>
              <a:rPr lang="es-ES" sz="2800" spc="-10" dirty="0">
                <a:solidFill>
                  <a:srgbClr val="001F5F"/>
                </a:solidFill>
                <a:latin typeface="Cambria Math"/>
                <a:cs typeface="Cambria Math"/>
              </a:rPr>
              <a:t>   </a:t>
            </a:r>
            <a:r>
              <a:rPr sz="2800" spc="-10" dirty="0">
                <a:solidFill>
                  <a:srgbClr val="001F5F"/>
                </a:solidFill>
                <a:latin typeface="Cambria Math"/>
                <a:cs typeface="Cambria Math"/>
              </a:rPr>
              <a:t>(𝑪𝒐𝒔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3704" y="1977644"/>
            <a:ext cx="843280" cy="22860"/>
          </a:xfrm>
          <a:custGeom>
            <a:avLst/>
            <a:gdLst/>
            <a:ahLst/>
            <a:cxnLst/>
            <a:rect l="l" t="t" r="r" b="b"/>
            <a:pathLst>
              <a:path w="843279" h="22860">
                <a:moveTo>
                  <a:pt x="842772" y="0"/>
                </a:moveTo>
                <a:lnTo>
                  <a:pt x="0" y="0"/>
                </a:lnTo>
                <a:lnTo>
                  <a:pt x="0" y="22860"/>
                </a:lnTo>
                <a:lnTo>
                  <a:pt x="842772" y="22860"/>
                </a:lnTo>
                <a:lnTo>
                  <a:pt x="8427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6553" y="1977644"/>
            <a:ext cx="843280" cy="22860"/>
          </a:xfrm>
          <a:custGeom>
            <a:avLst/>
            <a:gdLst/>
            <a:ahLst/>
            <a:cxnLst/>
            <a:rect l="l" t="t" r="r" b="b"/>
            <a:pathLst>
              <a:path w="843279" h="22860">
                <a:moveTo>
                  <a:pt x="842772" y="0"/>
                </a:moveTo>
                <a:lnTo>
                  <a:pt x="0" y="0"/>
                </a:lnTo>
                <a:lnTo>
                  <a:pt x="0" y="22860"/>
                </a:lnTo>
                <a:lnTo>
                  <a:pt x="842772" y="22860"/>
                </a:lnTo>
                <a:lnTo>
                  <a:pt x="8427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1766" y="1610360"/>
            <a:ext cx="30803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5675" algn="l"/>
              </a:tabLst>
            </a:pPr>
            <a:r>
              <a:rPr sz="2050" spc="-10" dirty="0">
                <a:solidFill>
                  <a:srgbClr val="001F5F"/>
                </a:solidFill>
                <a:latin typeface="Cambria Math"/>
                <a:cs typeface="Cambria Math"/>
              </a:rPr>
              <a:t>𝜽+𝟐𝒌𝝅</a:t>
            </a:r>
            <a:r>
              <a:rPr sz="205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050" spc="-10" dirty="0">
                <a:solidFill>
                  <a:srgbClr val="001F5F"/>
                </a:solidFill>
                <a:latin typeface="Cambria Math"/>
                <a:cs typeface="Cambria Math"/>
              </a:rPr>
              <a:t>𝜽+𝟐𝒌𝝅</a:t>
            </a:r>
            <a:endParaRPr sz="205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571" y="1997455"/>
            <a:ext cx="24066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5675" algn="l"/>
              </a:tabLst>
            </a:pPr>
            <a:r>
              <a:rPr sz="2050" spc="-50" dirty="0">
                <a:solidFill>
                  <a:srgbClr val="001F5F"/>
                </a:solidFill>
                <a:latin typeface="Cambria Math"/>
                <a:cs typeface="Cambria Math"/>
              </a:rPr>
              <a:t>𝒏</a:t>
            </a:r>
            <a:r>
              <a:rPr sz="205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050" spc="-50" dirty="0">
                <a:solidFill>
                  <a:srgbClr val="001F5F"/>
                </a:solidFill>
                <a:latin typeface="Cambria Math"/>
                <a:cs typeface="Cambria Math"/>
              </a:rPr>
              <a:t>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786" y="1723136"/>
            <a:ext cx="227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300" algn="l"/>
              </a:tabLst>
            </a:pP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800" spc="-2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8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1F5F"/>
                </a:solidFill>
                <a:latin typeface="Arial"/>
                <a:cs typeface="Arial"/>
              </a:rPr>
              <a:t>Sen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800" b="1" spc="-5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731" y="2358643"/>
            <a:ext cx="9325610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sz="2400" spc="-20" dirty="0">
                <a:latin typeface="Arial"/>
                <a:cs typeface="Arial"/>
              </a:rPr>
              <a:t>para</a:t>
            </a:r>
            <a:r>
              <a:rPr sz="2400" dirty="0">
                <a:latin typeface="Arial"/>
                <a:cs typeface="Arial"/>
              </a:rPr>
              <a:t>	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0,1,2,….,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n-</a:t>
            </a:r>
            <a:r>
              <a:rPr sz="2400" spc="-25" dirty="0">
                <a:latin typeface="Arial"/>
                <a:cs typeface="Arial"/>
              </a:rPr>
              <a:t>1.</a:t>
            </a:r>
            <a:r>
              <a:rPr lang="es-ES" sz="2400" spc="-25" dirty="0">
                <a:latin typeface="Arial"/>
                <a:cs typeface="Arial"/>
              </a:rPr>
              <a:t>   </a:t>
            </a:r>
            <a:r>
              <a:rPr lang="es-ES" sz="2400" spc="-10" dirty="0">
                <a:latin typeface="Cambria Math"/>
                <a:cs typeface="Cambria Math"/>
              </a:rPr>
              <a:t>𝜽 es el argumento principal.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  <a:tabLst>
                <a:tab pos="791210" algn="l"/>
                <a:tab pos="1112520" algn="l"/>
                <a:tab pos="1449070" algn="l"/>
                <a:tab pos="6517005" algn="l"/>
              </a:tabLst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son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números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enteros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 err="1">
                <a:latin typeface="Arial"/>
                <a:cs typeface="Arial"/>
              </a:rPr>
              <a:t>positivo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entonces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cumple: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6350" y="3786632"/>
            <a:ext cx="20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1F5F"/>
                </a:solidFill>
                <a:latin typeface="Cambria Math"/>
                <a:cs typeface="Cambria Math"/>
              </a:rPr>
              <a:t>𝒛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9229" y="3753103"/>
            <a:ext cx="5638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solidFill>
                  <a:srgbClr val="001F5F"/>
                </a:solidFill>
                <a:latin typeface="Cambria Math"/>
                <a:cs typeface="Cambria Math"/>
              </a:rPr>
              <a:t>𝒎/𝒏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2193" y="3602482"/>
            <a:ext cx="1807463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8905" algn="ctr">
              <a:lnSpc>
                <a:spcPts val="1700"/>
              </a:lnSpc>
              <a:spcBef>
                <a:spcPts val="130"/>
              </a:spcBef>
            </a:pPr>
            <a:endParaRPr sz="1650" dirty="0">
              <a:latin typeface="Cambria Math"/>
              <a:cs typeface="Cambria Math"/>
            </a:endParaRPr>
          </a:p>
          <a:p>
            <a:pPr marL="38100">
              <a:lnSpc>
                <a:spcPts val="3080"/>
              </a:lnSpc>
              <a:tabLst>
                <a:tab pos="479425" algn="l"/>
              </a:tabLst>
            </a:pPr>
            <a:r>
              <a:rPr sz="2800" spc="-5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800" spc="110" dirty="0">
                <a:solidFill>
                  <a:srgbClr val="001F5F"/>
                </a:solidFill>
                <a:latin typeface="Cambria Math"/>
                <a:cs typeface="Cambria Math"/>
              </a:rPr>
              <a:t>𝒓</a:t>
            </a:r>
            <a:r>
              <a:rPr lang="es-ES" sz="2800" spc="110" dirty="0">
                <a:solidFill>
                  <a:srgbClr val="001F5F"/>
                </a:solidFill>
                <a:latin typeface="Cambria Math"/>
                <a:cs typeface="Cambria Math"/>
              </a:rPr>
              <a:t>   </a:t>
            </a:r>
            <a:r>
              <a:rPr sz="2475" baseline="11784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mbria Math"/>
                <a:cs typeface="Cambria Math"/>
              </a:rPr>
              <a:t>(𝑪𝒐𝒔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29657" y="4040632"/>
            <a:ext cx="1300480" cy="22860"/>
          </a:xfrm>
          <a:custGeom>
            <a:avLst/>
            <a:gdLst/>
            <a:ahLst/>
            <a:cxnLst/>
            <a:rect l="l" t="t" r="r" b="b"/>
            <a:pathLst>
              <a:path w="1300479" h="22860">
                <a:moveTo>
                  <a:pt x="1299972" y="0"/>
                </a:moveTo>
                <a:lnTo>
                  <a:pt x="0" y="0"/>
                </a:lnTo>
                <a:lnTo>
                  <a:pt x="0" y="22860"/>
                </a:lnTo>
                <a:lnTo>
                  <a:pt x="1299972" y="22860"/>
                </a:lnTo>
                <a:lnTo>
                  <a:pt x="12999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99705" y="4040632"/>
            <a:ext cx="1300480" cy="22860"/>
          </a:xfrm>
          <a:custGeom>
            <a:avLst/>
            <a:gdLst/>
            <a:ahLst/>
            <a:cxnLst/>
            <a:rect l="l" t="t" r="r" b="b"/>
            <a:pathLst>
              <a:path w="1300479" h="22860">
                <a:moveTo>
                  <a:pt x="1299972" y="0"/>
                </a:moveTo>
                <a:lnTo>
                  <a:pt x="0" y="0"/>
                </a:lnTo>
                <a:lnTo>
                  <a:pt x="0" y="22860"/>
                </a:lnTo>
                <a:lnTo>
                  <a:pt x="1299972" y="22860"/>
                </a:lnTo>
                <a:lnTo>
                  <a:pt x="12999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17719" y="3673855"/>
            <a:ext cx="399542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2875" algn="l"/>
              </a:tabLst>
            </a:pPr>
            <a:r>
              <a:rPr sz="2050" spc="-10" dirty="0">
                <a:solidFill>
                  <a:srgbClr val="001F5F"/>
                </a:solidFill>
                <a:latin typeface="Cambria Math"/>
                <a:cs typeface="Cambria Math"/>
              </a:rPr>
              <a:t>𝒎(𝜽+𝟐𝒌𝝅)</a:t>
            </a:r>
            <a:r>
              <a:rPr sz="205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050" spc="-10" dirty="0">
                <a:solidFill>
                  <a:srgbClr val="001F5F"/>
                </a:solidFill>
                <a:latin typeface="Cambria Math"/>
                <a:cs typeface="Cambria Math"/>
              </a:rPr>
              <a:t>𝒎(𝜽+𝟐𝒌𝝅)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3122" y="4060952"/>
            <a:ext cx="28638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2875" algn="l"/>
              </a:tabLst>
            </a:pPr>
            <a:r>
              <a:rPr sz="2050" spc="-50" dirty="0">
                <a:solidFill>
                  <a:srgbClr val="001F5F"/>
                </a:solidFill>
                <a:latin typeface="Cambria Math"/>
                <a:cs typeface="Cambria Math"/>
              </a:rPr>
              <a:t>𝒏</a:t>
            </a:r>
            <a:r>
              <a:rPr sz="2050" dirty="0">
                <a:solidFill>
                  <a:srgbClr val="001F5F"/>
                </a:solidFill>
                <a:latin typeface="Cambria Math"/>
                <a:cs typeface="Cambria Math"/>
              </a:rPr>
              <a:t>	</a:t>
            </a:r>
            <a:r>
              <a:rPr sz="2050" spc="-50" dirty="0">
                <a:solidFill>
                  <a:srgbClr val="001F5F"/>
                </a:solidFill>
                <a:latin typeface="Cambria Math"/>
                <a:cs typeface="Cambria Math"/>
              </a:rPr>
              <a:t>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6939" y="3786632"/>
            <a:ext cx="273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3500" algn="l"/>
              </a:tabLst>
            </a:pP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800" spc="-2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8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1F5F"/>
                </a:solidFill>
                <a:latin typeface="Arial"/>
                <a:cs typeface="Arial"/>
              </a:rPr>
              <a:t>Sen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800" b="1" spc="-5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925" y="4401359"/>
            <a:ext cx="8505190" cy="18834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Ejemplo:</a:t>
            </a:r>
            <a:endParaRPr sz="2400" dirty="0">
              <a:latin typeface="Arial"/>
              <a:cs typeface="Arial"/>
            </a:endParaRPr>
          </a:p>
          <a:p>
            <a:pPr marL="75565" marR="3046730" indent="-33655">
              <a:lnSpc>
                <a:spcPct val="100800"/>
              </a:lnSpc>
              <a:spcBef>
                <a:spcPts val="1385"/>
              </a:spcBef>
            </a:pPr>
            <a:r>
              <a:rPr sz="2400" dirty="0">
                <a:latin typeface="Arial"/>
                <a:cs typeface="Arial"/>
              </a:rPr>
              <a:t>Una raíz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cuarta 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-4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complejo </a:t>
            </a:r>
            <a:r>
              <a:rPr sz="2400" spc="-20" dirty="0">
                <a:latin typeface="Arial"/>
                <a:cs typeface="Arial"/>
              </a:rPr>
              <a:t>1-</a:t>
            </a:r>
            <a:r>
              <a:rPr sz="2400" spc="-25" dirty="0">
                <a:latin typeface="Arial"/>
                <a:cs typeface="Arial"/>
              </a:rPr>
              <a:t>i.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efecto:</a:t>
            </a:r>
            <a:endParaRPr sz="24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275"/>
              </a:spcBef>
              <a:tabLst>
                <a:tab pos="1344930" algn="l"/>
              </a:tabLst>
            </a:pPr>
            <a:r>
              <a:rPr sz="2400" spc="-20" dirty="0">
                <a:latin typeface="Arial"/>
                <a:cs typeface="Arial"/>
              </a:rPr>
              <a:t>(1-</a:t>
            </a:r>
            <a:r>
              <a:rPr sz="2400" dirty="0">
                <a:latin typeface="Arial"/>
                <a:cs typeface="Arial"/>
              </a:rPr>
              <a:t>i)</a:t>
            </a:r>
            <a:r>
              <a:rPr sz="2400" baseline="24305" dirty="0">
                <a:latin typeface="Arial"/>
                <a:cs typeface="Arial"/>
              </a:rPr>
              <a:t>4</a:t>
            </a:r>
            <a:r>
              <a:rPr sz="2400" spc="-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dirty="0">
                <a:latin typeface="Arial"/>
                <a:cs typeface="Arial"/>
              </a:rPr>
              <a:t>(cos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7π/4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7π/4]</a:t>
            </a:r>
            <a:r>
              <a:rPr sz="2400" baseline="24305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4(cos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7π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7π)= -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4.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309391" y="1610360"/>
            <a:ext cx="69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pc="-25" dirty="0">
                <a:solidFill>
                  <a:srgbClr val="001F5F"/>
                </a:solidFill>
                <a:latin typeface="Cambria Math"/>
                <a:cs typeface="Cambria Math"/>
              </a:rPr>
              <a:t>1/𝒏</a:t>
            </a:r>
            <a:endParaRPr lang="es-PE" dirty="0">
              <a:latin typeface="Cambria Math"/>
              <a:cs typeface="Cambria Math"/>
            </a:endParaRPr>
          </a:p>
          <a:p>
            <a:endParaRPr lang="es-PE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879834" y="3706348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pc="-25" dirty="0">
                <a:solidFill>
                  <a:srgbClr val="001F5F"/>
                </a:solidFill>
                <a:latin typeface="Cambria Math"/>
                <a:cs typeface="Cambria Math"/>
              </a:rPr>
              <a:t>1/𝒏</a:t>
            </a:r>
            <a:endParaRPr lang="es-PE" dirty="0">
              <a:latin typeface="Cambria Math"/>
              <a:cs typeface="Cambria Math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816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191135"/>
            <a:ext cx="132651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543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Ejemplo: Solución: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4883" y="455422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4" h="293370">
                <a:moveTo>
                  <a:pt x="212851" y="0"/>
                </a:moveTo>
                <a:lnTo>
                  <a:pt x="174879" y="0"/>
                </a:lnTo>
                <a:lnTo>
                  <a:pt x="101346" y="254126"/>
                </a:lnTo>
                <a:lnTo>
                  <a:pt x="48768" y="138556"/>
                </a:lnTo>
                <a:lnTo>
                  <a:pt x="0" y="160908"/>
                </a:lnTo>
                <a:lnTo>
                  <a:pt x="4572" y="172085"/>
                </a:lnTo>
                <a:lnTo>
                  <a:pt x="29718" y="160908"/>
                </a:lnTo>
                <a:lnTo>
                  <a:pt x="91440" y="293369"/>
                </a:lnTo>
                <a:lnTo>
                  <a:pt x="105791" y="293369"/>
                </a:lnTo>
                <a:lnTo>
                  <a:pt x="185927" y="19812"/>
                </a:lnTo>
                <a:lnTo>
                  <a:pt x="194437" y="19812"/>
                </a:lnTo>
                <a:lnTo>
                  <a:pt x="194437" y="20065"/>
                </a:lnTo>
                <a:lnTo>
                  <a:pt x="362076" y="20065"/>
                </a:lnTo>
                <a:lnTo>
                  <a:pt x="362076" y="253"/>
                </a:lnTo>
                <a:lnTo>
                  <a:pt x="212851" y="253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7402" y="405129"/>
            <a:ext cx="534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7604" algn="l"/>
                <a:tab pos="4932680" algn="l"/>
              </a:tabLst>
            </a:pPr>
            <a:r>
              <a:rPr sz="2400" dirty="0">
                <a:latin typeface="Times New Roman"/>
                <a:cs typeface="Times New Roman"/>
              </a:rPr>
              <a:t>Calcular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raíces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cuartas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2-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3 </a:t>
            </a:r>
            <a:r>
              <a:rPr sz="2400" spc="-25" dirty="0">
                <a:latin typeface="Times New Roman"/>
                <a:cs typeface="Times New Roman"/>
              </a:rPr>
              <a:t>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572" y="1447927"/>
            <a:ext cx="315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Hallamos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módulo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z: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8112" y="1280794"/>
            <a:ext cx="1960880" cy="680085"/>
          </a:xfrm>
          <a:custGeom>
            <a:avLst/>
            <a:gdLst/>
            <a:ahLst/>
            <a:cxnLst/>
            <a:rect l="l" t="t" r="r" b="b"/>
            <a:pathLst>
              <a:path w="1960879" h="680085">
                <a:moveTo>
                  <a:pt x="1625473" y="203327"/>
                </a:moveTo>
                <a:lnTo>
                  <a:pt x="1476248" y="203327"/>
                </a:lnTo>
                <a:lnTo>
                  <a:pt x="1476248" y="203073"/>
                </a:lnTo>
                <a:lnTo>
                  <a:pt x="1438275" y="203073"/>
                </a:lnTo>
                <a:lnTo>
                  <a:pt x="1364742" y="457200"/>
                </a:lnTo>
                <a:lnTo>
                  <a:pt x="1312291" y="341630"/>
                </a:lnTo>
                <a:lnTo>
                  <a:pt x="1263396" y="363982"/>
                </a:lnTo>
                <a:lnTo>
                  <a:pt x="1268095" y="375158"/>
                </a:lnTo>
                <a:lnTo>
                  <a:pt x="1293241" y="363982"/>
                </a:lnTo>
                <a:lnTo>
                  <a:pt x="1354836" y="496443"/>
                </a:lnTo>
                <a:lnTo>
                  <a:pt x="1369187" y="496443"/>
                </a:lnTo>
                <a:lnTo>
                  <a:pt x="1449324" y="222885"/>
                </a:lnTo>
                <a:lnTo>
                  <a:pt x="1457833" y="222885"/>
                </a:lnTo>
                <a:lnTo>
                  <a:pt x="1457833" y="223139"/>
                </a:lnTo>
                <a:lnTo>
                  <a:pt x="1625473" y="223139"/>
                </a:lnTo>
                <a:lnTo>
                  <a:pt x="1625473" y="203327"/>
                </a:lnTo>
                <a:close/>
              </a:path>
              <a:path w="1960879" h="680085">
                <a:moveTo>
                  <a:pt x="1960753" y="635"/>
                </a:moveTo>
                <a:lnTo>
                  <a:pt x="234696" y="635"/>
                </a:lnTo>
                <a:lnTo>
                  <a:pt x="234696" y="0"/>
                </a:lnTo>
                <a:lnTo>
                  <a:pt x="188341" y="0"/>
                </a:lnTo>
                <a:lnTo>
                  <a:pt x="126365" y="625856"/>
                </a:lnTo>
                <a:lnTo>
                  <a:pt x="51689" y="487553"/>
                </a:lnTo>
                <a:lnTo>
                  <a:pt x="0" y="514858"/>
                </a:lnTo>
                <a:lnTo>
                  <a:pt x="5842" y="525399"/>
                </a:lnTo>
                <a:lnTo>
                  <a:pt x="33020" y="511048"/>
                </a:lnTo>
                <a:lnTo>
                  <a:pt x="124841" y="679831"/>
                </a:lnTo>
                <a:lnTo>
                  <a:pt x="138684" y="679831"/>
                </a:lnTo>
                <a:lnTo>
                  <a:pt x="204978" y="19812"/>
                </a:lnTo>
                <a:lnTo>
                  <a:pt x="223393" y="19812"/>
                </a:lnTo>
                <a:lnTo>
                  <a:pt x="223393" y="20447"/>
                </a:lnTo>
                <a:lnTo>
                  <a:pt x="1960753" y="20447"/>
                </a:lnTo>
                <a:lnTo>
                  <a:pt x="1960753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0116" y="1433829"/>
            <a:ext cx="246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1429385" algn="l"/>
                <a:tab pos="1926589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625" baseline="22222" dirty="0">
                <a:latin typeface="Cambria Math"/>
                <a:cs typeface="Cambria Math"/>
              </a:rPr>
              <a:t>2</a:t>
            </a:r>
            <a:r>
              <a:rPr sz="2625" spc="382" baseline="22222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(2</a:t>
            </a:r>
            <a:r>
              <a:rPr sz="2400" dirty="0">
                <a:latin typeface="Cambria Math"/>
                <a:cs typeface="Cambria Math"/>
              </a:rPr>
              <a:t>	3)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625" spc="-75" baseline="22222" dirty="0">
                <a:latin typeface="Cambria Math"/>
                <a:cs typeface="Cambria Math"/>
              </a:rPr>
              <a:t>2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64883" y="1483867"/>
            <a:ext cx="531495" cy="293370"/>
          </a:xfrm>
          <a:custGeom>
            <a:avLst/>
            <a:gdLst/>
            <a:ahLst/>
            <a:cxnLst/>
            <a:rect l="l" t="t" r="r" b="b"/>
            <a:pathLst>
              <a:path w="531495" h="293369">
                <a:moveTo>
                  <a:pt x="212851" y="0"/>
                </a:moveTo>
                <a:lnTo>
                  <a:pt x="174879" y="0"/>
                </a:lnTo>
                <a:lnTo>
                  <a:pt x="101346" y="254127"/>
                </a:lnTo>
                <a:lnTo>
                  <a:pt x="48895" y="138557"/>
                </a:lnTo>
                <a:lnTo>
                  <a:pt x="0" y="160909"/>
                </a:lnTo>
                <a:lnTo>
                  <a:pt x="4699" y="172085"/>
                </a:lnTo>
                <a:lnTo>
                  <a:pt x="29845" y="160909"/>
                </a:lnTo>
                <a:lnTo>
                  <a:pt x="91440" y="293370"/>
                </a:lnTo>
                <a:lnTo>
                  <a:pt x="105791" y="293370"/>
                </a:lnTo>
                <a:lnTo>
                  <a:pt x="185927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531241" y="20066"/>
                </a:lnTo>
                <a:lnTo>
                  <a:pt x="531241" y="254"/>
                </a:lnTo>
                <a:lnTo>
                  <a:pt x="212851" y="254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99453" y="1433829"/>
            <a:ext cx="128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</a:tabLst>
            </a:pP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16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7223" y="3995546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5" h="293370">
                <a:moveTo>
                  <a:pt x="212851" y="0"/>
                </a:moveTo>
                <a:lnTo>
                  <a:pt x="174878" y="0"/>
                </a:lnTo>
                <a:lnTo>
                  <a:pt x="101346" y="254126"/>
                </a:lnTo>
                <a:lnTo>
                  <a:pt x="48767" y="138556"/>
                </a:lnTo>
                <a:lnTo>
                  <a:pt x="0" y="160908"/>
                </a:lnTo>
                <a:lnTo>
                  <a:pt x="4572" y="172084"/>
                </a:lnTo>
                <a:lnTo>
                  <a:pt x="29717" y="160908"/>
                </a:lnTo>
                <a:lnTo>
                  <a:pt x="91312" y="293369"/>
                </a:lnTo>
                <a:lnTo>
                  <a:pt x="105790" y="293369"/>
                </a:lnTo>
                <a:lnTo>
                  <a:pt x="185927" y="19811"/>
                </a:lnTo>
                <a:lnTo>
                  <a:pt x="194437" y="19811"/>
                </a:lnTo>
                <a:lnTo>
                  <a:pt x="194437" y="20065"/>
                </a:lnTo>
                <a:lnTo>
                  <a:pt x="362076" y="20065"/>
                </a:lnTo>
                <a:lnTo>
                  <a:pt x="362076" y="253"/>
                </a:lnTo>
                <a:lnTo>
                  <a:pt x="212851" y="253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36082" y="5366105"/>
            <a:ext cx="18141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1955" algn="l"/>
              </a:tabLst>
            </a:pPr>
            <a:r>
              <a:rPr sz="1750" spc="-50" dirty="0">
                <a:latin typeface="Cambria Math"/>
                <a:cs typeface="Cambria Math"/>
              </a:rPr>
              <a:t>4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4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291" y="5129860"/>
            <a:ext cx="7394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10714" algn="l"/>
                <a:tab pos="4876800" algn="l"/>
              </a:tabLst>
            </a:pP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baseline="24305" dirty="0">
                <a:latin typeface="Times New Roman"/>
                <a:cs typeface="Times New Roman"/>
              </a:rPr>
              <a:t>1/4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[r(Cos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	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)]</a:t>
            </a:r>
            <a:r>
              <a:rPr sz="2400" baseline="24305" dirty="0">
                <a:latin typeface="Times New Roman"/>
                <a:cs typeface="Times New Roman"/>
              </a:rPr>
              <a:t>1/4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latin typeface="Times New Roman"/>
                <a:cs typeface="Times New Roman"/>
              </a:rPr>
              <a:t>1/4</a:t>
            </a:r>
            <a:r>
              <a:rPr sz="2400" spc="-10" dirty="0">
                <a:latin typeface="Times New Roman"/>
                <a:cs typeface="Times New Roman"/>
              </a:rPr>
              <a:t>(Cos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u="heavy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θ</a:t>
            </a:r>
            <a:r>
              <a:rPr sz="2625" u="heavy" baseline="4444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+2kπ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3600" u="heavy" spc="-15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θ</a:t>
            </a:r>
            <a:r>
              <a:rPr sz="2625" u="heavy" spc="-15" baseline="4444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+2kπ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691" y="5570931"/>
            <a:ext cx="2091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k=0,1,2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3425" y="2772917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5" h="293369">
                <a:moveTo>
                  <a:pt x="212725" y="0"/>
                </a:moveTo>
                <a:lnTo>
                  <a:pt x="174879" y="0"/>
                </a:lnTo>
                <a:lnTo>
                  <a:pt x="101346" y="254127"/>
                </a:lnTo>
                <a:lnTo>
                  <a:pt x="48768" y="138557"/>
                </a:lnTo>
                <a:lnTo>
                  <a:pt x="0" y="160909"/>
                </a:lnTo>
                <a:lnTo>
                  <a:pt x="4571" y="172085"/>
                </a:lnTo>
                <a:lnTo>
                  <a:pt x="29718" y="160909"/>
                </a:lnTo>
                <a:lnTo>
                  <a:pt x="91312" y="293370"/>
                </a:lnTo>
                <a:lnTo>
                  <a:pt x="105790" y="293370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362076" y="20066"/>
                </a:lnTo>
                <a:lnTo>
                  <a:pt x="362076" y="254"/>
                </a:lnTo>
                <a:lnTo>
                  <a:pt x="212725" y="254"/>
                </a:lnTo>
                <a:lnTo>
                  <a:pt x="2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8973" y="2772917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5" h="293369">
                <a:moveTo>
                  <a:pt x="212725" y="0"/>
                </a:moveTo>
                <a:lnTo>
                  <a:pt x="174878" y="0"/>
                </a:lnTo>
                <a:lnTo>
                  <a:pt x="101345" y="254127"/>
                </a:lnTo>
                <a:lnTo>
                  <a:pt x="48768" y="138557"/>
                </a:lnTo>
                <a:lnTo>
                  <a:pt x="0" y="160909"/>
                </a:lnTo>
                <a:lnTo>
                  <a:pt x="4571" y="172085"/>
                </a:lnTo>
                <a:lnTo>
                  <a:pt x="29718" y="160909"/>
                </a:lnTo>
                <a:lnTo>
                  <a:pt x="91312" y="293370"/>
                </a:lnTo>
                <a:lnTo>
                  <a:pt x="105790" y="293370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362076" y="20066"/>
                </a:lnTo>
                <a:lnTo>
                  <a:pt x="362076" y="254"/>
                </a:lnTo>
                <a:lnTo>
                  <a:pt x="212725" y="254"/>
                </a:lnTo>
                <a:lnTo>
                  <a:pt x="2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091" y="1976373"/>
            <a:ext cx="8236584" cy="303911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Times New Roman"/>
                <a:cs typeface="Times New Roman"/>
              </a:rPr>
              <a:t>Hallamos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argumento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z:</a:t>
            </a:r>
            <a:endParaRPr sz="2400">
              <a:latin typeface="Times New Roman"/>
              <a:cs typeface="Times New Roman"/>
            </a:endParaRPr>
          </a:p>
          <a:p>
            <a:pPr marL="207645" marR="5080" indent="-195580">
              <a:lnSpc>
                <a:spcPts val="4850"/>
              </a:lnSpc>
              <a:spcBef>
                <a:spcPts val="20"/>
              </a:spcBef>
              <a:tabLst>
                <a:tab pos="1469390" algn="l"/>
                <a:tab pos="2425065" algn="l"/>
                <a:tab pos="2983230" algn="l"/>
                <a:tab pos="3288029" algn="l"/>
                <a:tab pos="4137025" algn="l"/>
                <a:tab pos="5553710" algn="l"/>
                <a:tab pos="6617334" algn="l"/>
                <a:tab pos="7209790" algn="l"/>
              </a:tabLst>
            </a:pP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/4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=-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/2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Cos </a:t>
            </a:r>
            <a:r>
              <a:rPr sz="2400" spc="-5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	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2/4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implica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que</a:t>
            </a:r>
            <a:r>
              <a:rPr sz="2400" dirty="0">
                <a:latin typeface="Times New Roman"/>
                <a:cs typeface="Times New Roman"/>
              </a:rPr>
              <a:t>	θ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0" dirty="0">
                <a:latin typeface="Times New Roman"/>
                <a:cs typeface="Times New Roman"/>
              </a:rPr>
              <a:t>5π/3 </a:t>
            </a:r>
            <a:r>
              <a:rPr sz="2400" dirty="0">
                <a:latin typeface="Times New Roman"/>
                <a:cs typeface="Times New Roman"/>
              </a:rPr>
              <a:t>Luego,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representación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trigonométrica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complejo</a:t>
            </a:r>
            <a:r>
              <a:rPr sz="2400" spc="-25" dirty="0">
                <a:latin typeface="Times New Roman"/>
                <a:cs typeface="Times New Roman"/>
              </a:rPr>
              <a:t> es:</a:t>
            </a:r>
            <a:endParaRPr sz="2400">
              <a:latin typeface="Times New Roman"/>
              <a:cs typeface="Times New Roman"/>
            </a:endParaRPr>
          </a:p>
          <a:p>
            <a:pPr marL="2548255">
              <a:lnSpc>
                <a:spcPct val="100000"/>
              </a:lnSpc>
              <a:spcBef>
                <a:spcPts val="1410"/>
              </a:spcBef>
              <a:tabLst>
                <a:tab pos="3663315" algn="l"/>
              </a:tabLst>
            </a:pPr>
            <a:r>
              <a:rPr sz="2400" dirty="0">
                <a:latin typeface="Times New Roman"/>
                <a:cs typeface="Times New Roman"/>
              </a:rPr>
              <a:t>Z=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2-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4(Cos 5π/3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5π/3)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Las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raíces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cuartas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 </a:t>
            </a:r>
            <a:r>
              <a:rPr sz="2400" spc="-20" dirty="0">
                <a:latin typeface="Times New Roman"/>
                <a:cs typeface="Times New Roman"/>
              </a:rPr>
              <a:t>son: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81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1178</TotalTime>
  <Words>1570</Words>
  <Application>Microsoft Office PowerPoint</Application>
  <PresentationFormat>Panorámica</PresentationFormat>
  <Paragraphs>249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Euphemia</vt:lpstr>
      <vt:lpstr>GothamRounded-Book</vt:lpstr>
      <vt:lpstr>News Gothic MT</vt:lpstr>
      <vt:lpstr>Times New Roman</vt:lpstr>
      <vt:lpstr>Wingdings</vt:lpstr>
      <vt:lpstr>Wingdings 2</vt:lpstr>
      <vt:lpstr>Jose_unac1</vt:lpstr>
      <vt:lpstr>Presentación de PowerPoint</vt:lpstr>
      <vt:lpstr>Presentación de PowerPoint</vt:lpstr>
      <vt:lpstr>Presentación de PowerPoint</vt:lpstr>
      <vt:lpstr> POTENCIA DE UN NÚMERO COMPLEJO </vt:lpstr>
      <vt:lpstr>Presentación de PowerPoint</vt:lpstr>
      <vt:lpstr>Presentación de PowerPoint</vt:lpstr>
      <vt:lpstr>Presentación de PowerPoint</vt:lpstr>
      <vt:lpstr>RAÍZ DE UN NUMERO COMPLEJO</vt:lpstr>
      <vt:lpstr>Ejemplo: Solución:</vt:lpstr>
      <vt:lpstr>Entonces para Z= 2- 2</vt:lpstr>
      <vt:lpstr> FORMA EXPONENCIAL DE UN NÚMERO COMPLEJO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42</cp:revision>
  <dcterms:created xsi:type="dcterms:W3CDTF">2022-05-06T18:33:14Z</dcterms:created>
  <dcterms:modified xsi:type="dcterms:W3CDTF">2023-05-30T16:12:07Z</dcterms:modified>
</cp:coreProperties>
</file>