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6950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FA12D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FA12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A4634E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7B4A3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6C682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FA12D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FA12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FA12D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" y="3139439"/>
            <a:ext cx="5178552" cy="334975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623567" y="3140201"/>
            <a:ext cx="3103245" cy="2210435"/>
          </a:xfrm>
          <a:custGeom>
            <a:avLst/>
            <a:gdLst/>
            <a:ahLst/>
            <a:cxnLst/>
            <a:rect l="l" t="t" r="r" b="b"/>
            <a:pathLst>
              <a:path w="3103245" h="2210435">
                <a:moveTo>
                  <a:pt x="0" y="2209927"/>
                </a:moveTo>
                <a:lnTo>
                  <a:pt x="1945894" y="599313"/>
                </a:lnTo>
                <a:lnTo>
                  <a:pt x="1899489" y="572593"/>
                </a:lnTo>
                <a:lnTo>
                  <a:pt x="1859287" y="544132"/>
                </a:lnTo>
                <a:lnTo>
                  <a:pt x="1825287" y="514179"/>
                </a:lnTo>
                <a:lnTo>
                  <a:pt x="1797488" y="482982"/>
                </a:lnTo>
                <a:lnTo>
                  <a:pt x="1775890" y="450793"/>
                </a:lnTo>
                <a:lnTo>
                  <a:pt x="1751296" y="384431"/>
                </a:lnTo>
                <a:lnTo>
                  <a:pt x="1748297" y="350758"/>
                </a:lnTo>
                <a:lnTo>
                  <a:pt x="1751498" y="317089"/>
                </a:lnTo>
                <a:lnTo>
                  <a:pt x="1776493" y="250763"/>
                </a:lnTo>
                <a:lnTo>
                  <a:pt x="1798286" y="218604"/>
                </a:lnTo>
                <a:lnTo>
                  <a:pt x="1826275" y="187448"/>
                </a:lnTo>
                <a:lnTo>
                  <a:pt x="1860461" y="157544"/>
                </a:lnTo>
                <a:lnTo>
                  <a:pt x="1900842" y="129141"/>
                </a:lnTo>
                <a:lnTo>
                  <a:pt x="1947418" y="102488"/>
                </a:lnTo>
                <a:lnTo>
                  <a:pt x="1988363" y="82981"/>
                </a:lnTo>
                <a:lnTo>
                  <a:pt x="2031519" y="65531"/>
                </a:lnTo>
                <a:lnTo>
                  <a:pt x="2076639" y="50139"/>
                </a:lnTo>
                <a:lnTo>
                  <a:pt x="2123478" y="36804"/>
                </a:lnTo>
                <a:lnTo>
                  <a:pt x="2171789" y="25526"/>
                </a:lnTo>
                <a:lnTo>
                  <a:pt x="2221325" y="16306"/>
                </a:lnTo>
                <a:lnTo>
                  <a:pt x="2271840" y="9143"/>
                </a:lnTo>
                <a:lnTo>
                  <a:pt x="2323088" y="4038"/>
                </a:lnTo>
                <a:lnTo>
                  <a:pt x="2374821" y="990"/>
                </a:lnTo>
                <a:lnTo>
                  <a:pt x="2426795" y="0"/>
                </a:lnTo>
                <a:lnTo>
                  <a:pt x="2478762" y="1066"/>
                </a:lnTo>
                <a:lnTo>
                  <a:pt x="2530476" y="4190"/>
                </a:lnTo>
                <a:lnTo>
                  <a:pt x="2581690" y="9372"/>
                </a:lnTo>
                <a:lnTo>
                  <a:pt x="2632158" y="16611"/>
                </a:lnTo>
                <a:lnTo>
                  <a:pt x="2681634" y="25908"/>
                </a:lnTo>
                <a:lnTo>
                  <a:pt x="2729872" y="37261"/>
                </a:lnTo>
                <a:lnTo>
                  <a:pt x="2776624" y="50673"/>
                </a:lnTo>
                <a:lnTo>
                  <a:pt x="2821644" y="66141"/>
                </a:lnTo>
                <a:lnTo>
                  <a:pt x="2864687" y="83667"/>
                </a:lnTo>
                <a:lnTo>
                  <a:pt x="2905506" y="103250"/>
                </a:lnTo>
                <a:lnTo>
                  <a:pt x="2951910" y="129970"/>
                </a:lnTo>
                <a:lnTo>
                  <a:pt x="2992112" y="158431"/>
                </a:lnTo>
                <a:lnTo>
                  <a:pt x="3026112" y="188384"/>
                </a:lnTo>
                <a:lnTo>
                  <a:pt x="3053911" y="219581"/>
                </a:lnTo>
                <a:lnTo>
                  <a:pt x="3075509" y="251770"/>
                </a:lnTo>
                <a:lnTo>
                  <a:pt x="3100103" y="318132"/>
                </a:lnTo>
                <a:lnTo>
                  <a:pt x="3103102" y="351805"/>
                </a:lnTo>
                <a:lnTo>
                  <a:pt x="3099901" y="385474"/>
                </a:lnTo>
                <a:lnTo>
                  <a:pt x="3074906" y="451800"/>
                </a:lnTo>
                <a:lnTo>
                  <a:pt x="3053113" y="483959"/>
                </a:lnTo>
                <a:lnTo>
                  <a:pt x="3025124" y="515115"/>
                </a:lnTo>
                <a:lnTo>
                  <a:pt x="2990938" y="545019"/>
                </a:lnTo>
                <a:lnTo>
                  <a:pt x="2950557" y="573422"/>
                </a:lnTo>
                <a:lnTo>
                  <a:pt x="2903982" y="600075"/>
                </a:lnTo>
                <a:lnTo>
                  <a:pt x="2863589" y="619334"/>
                </a:lnTo>
                <a:lnTo>
                  <a:pt x="2820810" y="636658"/>
                </a:lnTo>
                <a:lnTo>
                  <a:pt x="2775890" y="652022"/>
                </a:lnTo>
                <a:lnTo>
                  <a:pt x="2729078" y="665400"/>
                </a:lnTo>
                <a:lnTo>
                  <a:pt x="2680621" y="676768"/>
                </a:lnTo>
                <a:lnTo>
                  <a:pt x="2630767" y="686101"/>
                </a:lnTo>
                <a:lnTo>
                  <a:pt x="2579762" y="693374"/>
                </a:lnTo>
                <a:lnTo>
                  <a:pt x="2527855" y="698561"/>
                </a:lnTo>
                <a:lnTo>
                  <a:pt x="2475292" y="701637"/>
                </a:lnTo>
                <a:lnTo>
                  <a:pt x="2422322" y="702578"/>
                </a:lnTo>
                <a:lnTo>
                  <a:pt x="2369192" y="701358"/>
                </a:lnTo>
                <a:lnTo>
                  <a:pt x="2316148" y="697952"/>
                </a:lnTo>
                <a:lnTo>
                  <a:pt x="2263439" y="692335"/>
                </a:lnTo>
                <a:lnTo>
                  <a:pt x="2211313" y="684483"/>
                </a:lnTo>
                <a:lnTo>
                  <a:pt x="2160016" y="674370"/>
                </a:lnTo>
                <a:lnTo>
                  <a:pt x="0" y="2209927"/>
                </a:lnTo>
                <a:close/>
              </a:path>
            </a:pathLst>
          </a:custGeom>
          <a:ln w="19049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457450" y="1505965"/>
            <a:ext cx="2115185" cy="212090"/>
          </a:xfrm>
          <a:custGeom>
            <a:avLst/>
            <a:gdLst/>
            <a:ahLst/>
            <a:cxnLst/>
            <a:rect l="l" t="t" r="r" b="b"/>
            <a:pathLst>
              <a:path w="2115185" h="212089">
                <a:moveTo>
                  <a:pt x="70612" y="8636"/>
                </a:moveTo>
                <a:lnTo>
                  <a:pt x="67564" y="0"/>
                </a:lnTo>
                <a:lnTo>
                  <a:pt x="52222" y="5549"/>
                </a:lnTo>
                <a:lnTo>
                  <a:pt x="38773" y="13589"/>
                </a:lnTo>
                <a:lnTo>
                  <a:pt x="9855" y="52108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248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78" y="197866"/>
                </a:lnTo>
                <a:lnTo>
                  <a:pt x="47764" y="190436"/>
                </a:lnTo>
                <a:lnTo>
                  <a:pt x="26365" y="155765"/>
                </a:lnTo>
                <a:lnTo>
                  <a:pt x="19304" y="104902"/>
                </a:lnTo>
                <a:lnTo>
                  <a:pt x="20078" y="86779"/>
                </a:lnTo>
                <a:lnTo>
                  <a:pt x="31877" y="42164"/>
                </a:lnTo>
                <a:lnTo>
                  <a:pt x="58394" y="13957"/>
                </a:lnTo>
                <a:lnTo>
                  <a:pt x="70612" y="8636"/>
                </a:lnTo>
                <a:close/>
              </a:path>
              <a:path w="2115185" h="212089">
                <a:moveTo>
                  <a:pt x="678053" y="105918"/>
                </a:moveTo>
                <a:lnTo>
                  <a:pt x="668185" y="52108"/>
                </a:lnTo>
                <a:lnTo>
                  <a:pt x="639318" y="13589"/>
                </a:lnTo>
                <a:lnTo>
                  <a:pt x="610489" y="0"/>
                </a:lnTo>
                <a:lnTo>
                  <a:pt x="607441" y="8636"/>
                </a:lnTo>
                <a:lnTo>
                  <a:pt x="619721" y="13957"/>
                </a:lnTo>
                <a:lnTo>
                  <a:pt x="630275" y="21310"/>
                </a:lnTo>
                <a:lnTo>
                  <a:pt x="651675" y="55435"/>
                </a:lnTo>
                <a:lnTo>
                  <a:pt x="658749" y="104902"/>
                </a:lnTo>
                <a:lnTo>
                  <a:pt x="657961" y="123583"/>
                </a:lnTo>
                <a:lnTo>
                  <a:pt x="646176" y="169291"/>
                </a:lnTo>
                <a:lnTo>
                  <a:pt x="619861" y="197866"/>
                </a:lnTo>
                <a:lnTo>
                  <a:pt x="607822" y="203200"/>
                </a:lnTo>
                <a:lnTo>
                  <a:pt x="610489" y="211836"/>
                </a:lnTo>
                <a:lnTo>
                  <a:pt x="650951" y="187718"/>
                </a:lnTo>
                <a:lnTo>
                  <a:pt x="673684" y="143344"/>
                </a:lnTo>
                <a:lnTo>
                  <a:pt x="676948" y="125374"/>
                </a:lnTo>
                <a:lnTo>
                  <a:pt x="678053" y="105918"/>
                </a:lnTo>
                <a:close/>
              </a:path>
              <a:path w="2115185" h="212089">
                <a:moveTo>
                  <a:pt x="788416" y="8636"/>
                </a:moveTo>
                <a:lnTo>
                  <a:pt x="785368" y="0"/>
                </a:lnTo>
                <a:lnTo>
                  <a:pt x="770026" y="5549"/>
                </a:lnTo>
                <a:lnTo>
                  <a:pt x="756577" y="13589"/>
                </a:lnTo>
                <a:lnTo>
                  <a:pt x="727659" y="52108"/>
                </a:lnTo>
                <a:lnTo>
                  <a:pt x="717804" y="105918"/>
                </a:lnTo>
                <a:lnTo>
                  <a:pt x="718896" y="125374"/>
                </a:lnTo>
                <a:lnTo>
                  <a:pt x="735203" y="174752"/>
                </a:lnTo>
                <a:lnTo>
                  <a:pt x="769950" y="206248"/>
                </a:lnTo>
                <a:lnTo>
                  <a:pt x="785368" y="211836"/>
                </a:lnTo>
                <a:lnTo>
                  <a:pt x="788035" y="203200"/>
                </a:lnTo>
                <a:lnTo>
                  <a:pt x="775982" y="197866"/>
                </a:lnTo>
                <a:lnTo>
                  <a:pt x="765568" y="190436"/>
                </a:lnTo>
                <a:lnTo>
                  <a:pt x="744169" y="155765"/>
                </a:lnTo>
                <a:lnTo>
                  <a:pt x="737108" y="104902"/>
                </a:lnTo>
                <a:lnTo>
                  <a:pt x="737882" y="86779"/>
                </a:lnTo>
                <a:lnTo>
                  <a:pt x="749681" y="42164"/>
                </a:lnTo>
                <a:lnTo>
                  <a:pt x="776198" y="13957"/>
                </a:lnTo>
                <a:lnTo>
                  <a:pt x="788416" y="8636"/>
                </a:lnTo>
                <a:close/>
              </a:path>
              <a:path w="2115185" h="212089">
                <a:moveTo>
                  <a:pt x="1397381" y="105918"/>
                </a:moveTo>
                <a:lnTo>
                  <a:pt x="1387513" y="52108"/>
                </a:lnTo>
                <a:lnTo>
                  <a:pt x="1358646" y="13589"/>
                </a:lnTo>
                <a:lnTo>
                  <a:pt x="1329817" y="0"/>
                </a:lnTo>
                <a:lnTo>
                  <a:pt x="1326769" y="8636"/>
                </a:lnTo>
                <a:lnTo>
                  <a:pt x="1339049" y="13957"/>
                </a:lnTo>
                <a:lnTo>
                  <a:pt x="1349603" y="21310"/>
                </a:lnTo>
                <a:lnTo>
                  <a:pt x="1371003" y="55435"/>
                </a:lnTo>
                <a:lnTo>
                  <a:pt x="1378077" y="104902"/>
                </a:lnTo>
                <a:lnTo>
                  <a:pt x="1377289" y="123583"/>
                </a:lnTo>
                <a:lnTo>
                  <a:pt x="1365504" y="169291"/>
                </a:lnTo>
                <a:lnTo>
                  <a:pt x="1339189" y="197866"/>
                </a:lnTo>
                <a:lnTo>
                  <a:pt x="1327150" y="203200"/>
                </a:lnTo>
                <a:lnTo>
                  <a:pt x="1329817" y="211836"/>
                </a:lnTo>
                <a:lnTo>
                  <a:pt x="1370279" y="187718"/>
                </a:lnTo>
                <a:lnTo>
                  <a:pt x="1393012" y="143344"/>
                </a:lnTo>
                <a:lnTo>
                  <a:pt x="1396276" y="125374"/>
                </a:lnTo>
                <a:lnTo>
                  <a:pt x="1397381" y="105918"/>
                </a:lnTo>
                <a:close/>
              </a:path>
              <a:path w="2115185" h="212089">
                <a:moveTo>
                  <a:pt x="1507744" y="8636"/>
                </a:moveTo>
                <a:lnTo>
                  <a:pt x="1504696" y="0"/>
                </a:lnTo>
                <a:lnTo>
                  <a:pt x="1489354" y="5549"/>
                </a:lnTo>
                <a:lnTo>
                  <a:pt x="1475905" y="13589"/>
                </a:lnTo>
                <a:lnTo>
                  <a:pt x="1446987" y="52108"/>
                </a:lnTo>
                <a:lnTo>
                  <a:pt x="1437132" y="105918"/>
                </a:lnTo>
                <a:lnTo>
                  <a:pt x="1438224" y="125374"/>
                </a:lnTo>
                <a:lnTo>
                  <a:pt x="1454531" y="174752"/>
                </a:lnTo>
                <a:lnTo>
                  <a:pt x="1489278" y="206248"/>
                </a:lnTo>
                <a:lnTo>
                  <a:pt x="1504696" y="211836"/>
                </a:lnTo>
                <a:lnTo>
                  <a:pt x="1507363" y="203200"/>
                </a:lnTo>
                <a:lnTo>
                  <a:pt x="1495310" y="197866"/>
                </a:lnTo>
                <a:lnTo>
                  <a:pt x="1484896" y="190436"/>
                </a:lnTo>
                <a:lnTo>
                  <a:pt x="1463497" y="155765"/>
                </a:lnTo>
                <a:lnTo>
                  <a:pt x="1456436" y="104902"/>
                </a:lnTo>
                <a:lnTo>
                  <a:pt x="1457210" y="86779"/>
                </a:lnTo>
                <a:lnTo>
                  <a:pt x="1469009" y="42164"/>
                </a:lnTo>
                <a:lnTo>
                  <a:pt x="1495526" y="13957"/>
                </a:lnTo>
                <a:lnTo>
                  <a:pt x="1507744" y="8636"/>
                </a:lnTo>
                <a:close/>
              </a:path>
              <a:path w="2115185" h="212089">
                <a:moveTo>
                  <a:pt x="2115185" y="105918"/>
                </a:moveTo>
                <a:lnTo>
                  <a:pt x="2105317" y="52108"/>
                </a:lnTo>
                <a:lnTo>
                  <a:pt x="2076450" y="13589"/>
                </a:lnTo>
                <a:lnTo>
                  <a:pt x="2047621" y="0"/>
                </a:lnTo>
                <a:lnTo>
                  <a:pt x="2044573" y="8636"/>
                </a:lnTo>
                <a:lnTo>
                  <a:pt x="2056853" y="13957"/>
                </a:lnTo>
                <a:lnTo>
                  <a:pt x="2067407" y="21310"/>
                </a:lnTo>
                <a:lnTo>
                  <a:pt x="2088807" y="55435"/>
                </a:lnTo>
                <a:lnTo>
                  <a:pt x="2095881" y="104902"/>
                </a:lnTo>
                <a:lnTo>
                  <a:pt x="2095093" y="123583"/>
                </a:lnTo>
                <a:lnTo>
                  <a:pt x="2083308" y="169291"/>
                </a:lnTo>
                <a:lnTo>
                  <a:pt x="2056993" y="197866"/>
                </a:lnTo>
                <a:lnTo>
                  <a:pt x="2044954" y="203200"/>
                </a:lnTo>
                <a:lnTo>
                  <a:pt x="2047621" y="211836"/>
                </a:lnTo>
                <a:lnTo>
                  <a:pt x="2088083" y="187718"/>
                </a:lnTo>
                <a:lnTo>
                  <a:pt x="2110816" y="143344"/>
                </a:lnTo>
                <a:lnTo>
                  <a:pt x="2114080" y="125374"/>
                </a:lnTo>
                <a:lnTo>
                  <a:pt x="2115185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6950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FA12D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FA12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A4634E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7B4A3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6C682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FA12D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FA12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FA12D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295" y="10560"/>
            <a:ext cx="12172315" cy="6843395"/>
          </a:xfrm>
          <a:custGeom>
            <a:avLst/>
            <a:gdLst/>
            <a:ahLst/>
            <a:cxnLst/>
            <a:rect l="l" t="t" r="r" b="b"/>
            <a:pathLst>
              <a:path w="12172315" h="6843395">
                <a:moveTo>
                  <a:pt x="12172288" y="0"/>
                </a:moveTo>
                <a:lnTo>
                  <a:pt x="0" y="0"/>
                </a:lnTo>
                <a:lnTo>
                  <a:pt x="0" y="6843344"/>
                </a:lnTo>
                <a:lnTo>
                  <a:pt x="12172288" y="0"/>
                </a:lnTo>
                <a:close/>
              </a:path>
            </a:pathLst>
          </a:custGeom>
          <a:solidFill>
            <a:srgbClr val="D7D7D7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457051" y="1074502"/>
            <a:ext cx="4095115" cy="4714240"/>
          </a:xfrm>
          <a:custGeom>
            <a:avLst/>
            <a:gdLst/>
            <a:ahLst/>
            <a:cxnLst/>
            <a:rect l="l" t="t" r="r" b="b"/>
            <a:pathLst>
              <a:path w="4095115" h="4714240">
                <a:moveTo>
                  <a:pt x="0" y="0"/>
                </a:moveTo>
                <a:lnTo>
                  <a:pt x="0" y="4714118"/>
                </a:lnTo>
                <a:lnTo>
                  <a:pt x="4094941" y="2357174"/>
                </a:lnTo>
                <a:lnTo>
                  <a:pt x="0" y="0"/>
                </a:lnTo>
                <a:close/>
              </a:path>
            </a:pathLst>
          </a:custGeom>
          <a:solidFill>
            <a:srgbClr val="710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95374" y="2190398"/>
            <a:ext cx="2562225" cy="2955290"/>
          </a:xfrm>
          <a:custGeom>
            <a:avLst/>
            <a:gdLst/>
            <a:ahLst/>
            <a:cxnLst/>
            <a:rect l="l" t="t" r="r" b="b"/>
            <a:pathLst>
              <a:path w="2562225" h="2955290">
                <a:moveTo>
                  <a:pt x="0" y="0"/>
                </a:moveTo>
                <a:lnTo>
                  <a:pt x="0" y="2954970"/>
                </a:lnTo>
                <a:lnTo>
                  <a:pt x="2561844" y="1477359"/>
                </a:lnTo>
                <a:lnTo>
                  <a:pt x="0" y="0"/>
                </a:lnTo>
                <a:close/>
              </a:path>
            </a:pathLst>
          </a:custGeom>
          <a:solidFill>
            <a:srgbClr val="FCD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606845" y="2371130"/>
            <a:ext cx="2259330" cy="2593340"/>
          </a:xfrm>
          <a:custGeom>
            <a:avLst/>
            <a:gdLst/>
            <a:ahLst/>
            <a:cxnLst/>
            <a:rect l="l" t="t" r="r" b="b"/>
            <a:pathLst>
              <a:path w="2259329" h="2593340">
                <a:moveTo>
                  <a:pt x="2259264" y="0"/>
                </a:moveTo>
                <a:lnTo>
                  <a:pt x="0" y="1295498"/>
                </a:lnTo>
                <a:lnTo>
                  <a:pt x="2259264" y="2593318"/>
                </a:lnTo>
                <a:lnTo>
                  <a:pt x="2259264" y="0"/>
                </a:lnTo>
                <a:close/>
              </a:path>
            </a:pathLst>
          </a:custGeom>
          <a:solidFill>
            <a:srgbClr val="E9A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0059" y="2471788"/>
            <a:ext cx="796925" cy="915035"/>
          </a:xfrm>
          <a:custGeom>
            <a:avLst/>
            <a:gdLst/>
            <a:ahLst/>
            <a:cxnLst/>
            <a:rect l="l" t="t" r="r" b="b"/>
            <a:pathLst>
              <a:path w="796925" h="915035">
                <a:moveTo>
                  <a:pt x="796709" y="0"/>
                </a:moveTo>
                <a:lnTo>
                  <a:pt x="0" y="457352"/>
                </a:lnTo>
                <a:lnTo>
                  <a:pt x="796709" y="914454"/>
                </a:lnTo>
                <a:lnTo>
                  <a:pt x="796709" y="0"/>
                </a:lnTo>
                <a:close/>
              </a:path>
            </a:pathLst>
          </a:custGeom>
          <a:solidFill>
            <a:srgbClr val="710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29885" y="3446737"/>
            <a:ext cx="1644014" cy="1879600"/>
          </a:xfrm>
          <a:custGeom>
            <a:avLst/>
            <a:gdLst/>
            <a:ahLst/>
            <a:cxnLst/>
            <a:rect l="l" t="t" r="r" b="b"/>
            <a:pathLst>
              <a:path w="1644014" h="1879600">
                <a:moveTo>
                  <a:pt x="1643943" y="0"/>
                </a:moveTo>
                <a:lnTo>
                  <a:pt x="0" y="939807"/>
                </a:lnTo>
                <a:lnTo>
                  <a:pt x="1643943" y="1879551"/>
                </a:lnTo>
                <a:lnTo>
                  <a:pt x="1643943" y="0"/>
                </a:lnTo>
                <a:close/>
              </a:path>
            </a:pathLst>
          </a:custGeom>
          <a:solidFill>
            <a:srgbClr val="FBC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534796" y="1446509"/>
            <a:ext cx="1220470" cy="1407160"/>
          </a:xfrm>
          <a:custGeom>
            <a:avLst/>
            <a:gdLst/>
            <a:ahLst/>
            <a:cxnLst/>
            <a:rect l="l" t="t" r="r" b="b"/>
            <a:pathLst>
              <a:path w="1220470" h="1407160">
                <a:moveTo>
                  <a:pt x="0" y="0"/>
                </a:moveTo>
                <a:lnTo>
                  <a:pt x="0" y="1407075"/>
                </a:lnTo>
                <a:lnTo>
                  <a:pt x="1220392" y="703600"/>
                </a:lnTo>
                <a:lnTo>
                  <a:pt x="0" y="0"/>
                </a:lnTo>
                <a:close/>
              </a:path>
            </a:pathLst>
          </a:custGeom>
          <a:solidFill>
            <a:srgbClr val="FCD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0771" y="1406232"/>
            <a:ext cx="3298825" cy="3799840"/>
          </a:xfrm>
          <a:custGeom>
            <a:avLst/>
            <a:gdLst/>
            <a:ahLst/>
            <a:cxnLst/>
            <a:rect l="l" t="t" r="r" b="b"/>
            <a:pathLst>
              <a:path w="3298825" h="3799840">
                <a:moveTo>
                  <a:pt x="453986" y="1945005"/>
                </a:moveTo>
                <a:lnTo>
                  <a:pt x="0" y="1688706"/>
                </a:lnTo>
                <a:lnTo>
                  <a:pt x="0" y="2201164"/>
                </a:lnTo>
                <a:lnTo>
                  <a:pt x="453986" y="1945005"/>
                </a:lnTo>
                <a:close/>
              </a:path>
              <a:path w="3298825" h="3799840">
                <a:moveTo>
                  <a:pt x="1835823" y="3538194"/>
                </a:moveTo>
                <a:lnTo>
                  <a:pt x="1381836" y="3276816"/>
                </a:lnTo>
                <a:lnTo>
                  <a:pt x="1381836" y="3799395"/>
                </a:lnTo>
                <a:lnTo>
                  <a:pt x="1835823" y="3538194"/>
                </a:lnTo>
                <a:close/>
              </a:path>
              <a:path w="3298825" h="3799840">
                <a:moveTo>
                  <a:pt x="2148370" y="698576"/>
                </a:moveTo>
                <a:lnTo>
                  <a:pt x="928039" y="0"/>
                </a:lnTo>
                <a:lnTo>
                  <a:pt x="928039" y="1397025"/>
                </a:lnTo>
                <a:lnTo>
                  <a:pt x="2148370" y="698576"/>
                </a:lnTo>
                <a:close/>
              </a:path>
              <a:path w="3298825" h="3799840">
                <a:moveTo>
                  <a:pt x="3298406" y="3146221"/>
                </a:moveTo>
                <a:lnTo>
                  <a:pt x="2844419" y="2884805"/>
                </a:lnTo>
                <a:lnTo>
                  <a:pt x="2844419" y="3407422"/>
                </a:lnTo>
                <a:lnTo>
                  <a:pt x="3298406" y="3146221"/>
                </a:lnTo>
                <a:close/>
              </a:path>
            </a:pathLst>
          </a:custGeom>
          <a:solidFill>
            <a:srgbClr val="E9A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4746" y="3550792"/>
            <a:ext cx="1207135" cy="1795780"/>
          </a:xfrm>
          <a:custGeom>
            <a:avLst/>
            <a:gdLst/>
            <a:ahLst/>
            <a:cxnLst/>
            <a:rect l="l" t="t" r="r" b="b"/>
            <a:pathLst>
              <a:path w="1207135" h="1795779">
                <a:moveTo>
                  <a:pt x="329755" y="0"/>
                </a:moveTo>
                <a:lnTo>
                  <a:pt x="0" y="189636"/>
                </a:lnTo>
                <a:lnTo>
                  <a:pt x="329603" y="379285"/>
                </a:lnTo>
                <a:lnTo>
                  <a:pt x="329755" y="0"/>
                </a:lnTo>
                <a:close/>
              </a:path>
              <a:path w="1207135" h="1795779">
                <a:moveTo>
                  <a:pt x="1207020" y="1604670"/>
                </a:moveTo>
                <a:lnTo>
                  <a:pt x="874064" y="1413662"/>
                </a:lnTo>
                <a:lnTo>
                  <a:pt x="874064" y="1795551"/>
                </a:lnTo>
                <a:lnTo>
                  <a:pt x="1207020" y="1604670"/>
                </a:lnTo>
                <a:close/>
              </a:path>
            </a:pathLst>
          </a:custGeom>
          <a:solidFill>
            <a:srgbClr val="710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3031" y="176783"/>
            <a:ext cx="1463040" cy="1034796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7583" y="2531363"/>
            <a:ext cx="3993641" cy="16680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6950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FA12D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FA12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A4634E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7B4A3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6C682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FA12D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FA12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FA12D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0948" y="1471421"/>
            <a:ext cx="468185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6950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044" y="1193038"/>
            <a:ext cx="10725911" cy="2036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1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1" y="6857996"/>
                  </a:lnTo>
                  <a:lnTo>
                    <a:pt x="3006851" y="0"/>
                  </a:lnTo>
                  <a:close/>
                </a:path>
              </a:pathLst>
            </a:custGeom>
            <a:solidFill>
              <a:srgbClr val="EFA12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EFA1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A4634E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1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7B4A3A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9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6C682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EFA12D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EFA12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FA12D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ESCUELA</a:t>
            </a:r>
            <a:r>
              <a:rPr spc="-8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ESTUDIOS</a:t>
            </a:r>
            <a:r>
              <a:rPr spc="-30" dirty="0"/>
              <a:t> </a:t>
            </a:r>
            <a:r>
              <a:rPr dirty="0"/>
              <a:t>GENERALES </a:t>
            </a:r>
            <a:r>
              <a:rPr spc="-540" dirty="0"/>
              <a:t> </a:t>
            </a:r>
            <a:r>
              <a:rPr spc="5" dirty="0"/>
              <a:t>ÁREA</a:t>
            </a:r>
            <a:r>
              <a:rPr spc="-70" dirty="0"/>
              <a:t> </a:t>
            </a:r>
            <a:r>
              <a:rPr dirty="0"/>
              <a:t>DE INGENIERÍA</a:t>
            </a:r>
          </a:p>
          <a:p>
            <a:pPr algn="ctr">
              <a:lnSpc>
                <a:spcPts val="2875"/>
              </a:lnSpc>
            </a:pPr>
            <a:r>
              <a:rPr sz="2400" spc="-5" dirty="0">
                <a:solidFill>
                  <a:srgbClr val="7B4A3A"/>
                </a:solidFill>
              </a:rPr>
              <a:t>Algebra</a:t>
            </a:r>
            <a:r>
              <a:rPr sz="2400" spc="-10" dirty="0">
                <a:solidFill>
                  <a:srgbClr val="7B4A3A"/>
                </a:solidFill>
              </a:rPr>
              <a:t> </a:t>
            </a:r>
            <a:r>
              <a:rPr sz="2400" spc="-5" dirty="0">
                <a:solidFill>
                  <a:srgbClr val="7B4A3A"/>
                </a:solidFill>
              </a:rPr>
              <a:t>y </a:t>
            </a:r>
            <a:r>
              <a:rPr sz="2400" dirty="0">
                <a:solidFill>
                  <a:srgbClr val="7B4A3A"/>
                </a:solidFill>
              </a:rPr>
              <a:t>Geometría</a:t>
            </a:r>
            <a:r>
              <a:rPr sz="2400" spc="-110" dirty="0">
                <a:solidFill>
                  <a:srgbClr val="7B4A3A"/>
                </a:solidFill>
              </a:rPr>
              <a:t> </a:t>
            </a:r>
            <a:r>
              <a:rPr sz="2400" spc="-5" dirty="0">
                <a:solidFill>
                  <a:srgbClr val="7B4A3A"/>
                </a:solidFill>
              </a:rPr>
              <a:t>Analítica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4946396" y="2448001"/>
            <a:ext cx="116332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B4A3A"/>
                </a:solidFill>
                <a:latin typeface="Arial"/>
                <a:cs typeface="Arial"/>
              </a:rPr>
              <a:t>202</a:t>
            </a:r>
            <a:r>
              <a:rPr lang="es-ES" sz="1800" b="1" spc="-10" dirty="0">
                <a:solidFill>
                  <a:srgbClr val="7B4A3A"/>
                </a:solidFill>
                <a:latin typeface="Arial"/>
                <a:cs typeface="Arial"/>
              </a:rPr>
              <a:t>3</a:t>
            </a:r>
            <a:r>
              <a:rPr sz="1800" b="1" spc="-10" dirty="0">
                <a:solidFill>
                  <a:srgbClr val="7B4A3A"/>
                </a:solidFill>
                <a:latin typeface="Arial"/>
                <a:cs typeface="Arial"/>
              </a:rPr>
              <a:t>-I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b="1" spc="-5" dirty="0">
                <a:solidFill>
                  <a:srgbClr val="7B4A3A"/>
                </a:solidFill>
                <a:latin typeface="Calibri"/>
                <a:cs typeface="Calibri"/>
              </a:rPr>
              <a:t>Unidad</a:t>
            </a:r>
            <a:r>
              <a:rPr sz="2400" b="1" spc="-75" dirty="0">
                <a:solidFill>
                  <a:srgbClr val="7B4A3A"/>
                </a:solidFill>
                <a:latin typeface="Calibri"/>
                <a:cs typeface="Calibri"/>
              </a:rPr>
              <a:t> </a:t>
            </a:r>
            <a:r>
              <a:rPr lang="es-ES" sz="2400" b="1" spc="-75" dirty="0">
                <a:solidFill>
                  <a:srgbClr val="7B4A3A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7" y="64007"/>
            <a:ext cx="5617464" cy="14919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8516" y="32003"/>
            <a:ext cx="1830324" cy="16459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19503" y="4153027"/>
            <a:ext cx="713041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Semana</a:t>
            </a:r>
            <a:r>
              <a:rPr sz="1500" b="1" spc="-35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7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1490"/>
              </a:spcBef>
            </a:pP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Polinomios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en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una variable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real o compleja,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operaciones con polinomios,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algoritmo de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la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división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polinomios,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raíz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de un polinomio,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teorema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del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resto </a:t>
            </a:r>
            <a:r>
              <a:rPr sz="1500" b="1" spc="-405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y del </a:t>
            </a:r>
            <a:r>
              <a:rPr sz="1500" b="1" spc="-15" dirty="0">
                <a:solidFill>
                  <a:srgbClr val="7B4A3A"/>
                </a:solidFill>
                <a:latin typeface="Arial"/>
                <a:cs typeface="Arial"/>
              </a:rPr>
              <a:t>factor,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mcd,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raíz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de un polinomio,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teorema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fundamental del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algebra, </a:t>
            </a:r>
            <a:r>
              <a:rPr sz="1500" b="1" spc="5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relaciones</a:t>
            </a:r>
            <a:r>
              <a:rPr sz="1500" b="1" spc="-35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entre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raíces</a:t>
            </a:r>
            <a:r>
              <a:rPr sz="1500" b="1" spc="-20" dirty="0">
                <a:solidFill>
                  <a:srgbClr val="7B4A3A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7B4A3A"/>
                </a:solidFill>
                <a:latin typeface="Arial"/>
                <a:cs typeface="Arial"/>
              </a:rPr>
              <a:t>y </a:t>
            </a:r>
            <a:r>
              <a:rPr sz="1500" b="1" dirty="0">
                <a:solidFill>
                  <a:srgbClr val="7B4A3A"/>
                </a:solidFill>
                <a:latin typeface="Arial"/>
                <a:cs typeface="Arial"/>
              </a:rPr>
              <a:t>coeficientes.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055" y="316991"/>
            <a:ext cx="3903345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75"/>
              </a:spcBef>
            </a:pP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TEOREMA</a:t>
            </a:r>
            <a:r>
              <a:rPr sz="2800" spc="-1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DEL</a:t>
            </a:r>
            <a:r>
              <a:rPr sz="2800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Trebuchet MS"/>
                <a:cs typeface="Trebuchet MS"/>
              </a:rPr>
              <a:t>FACTOR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644" y="1646301"/>
            <a:ext cx="121412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20" dirty="0">
                <a:latin typeface="Trebuchet MS"/>
                <a:cs typeface="Trebuchet MS"/>
              </a:rPr>
              <a:t>Averiguar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2441" y="3401821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365" y="0"/>
                </a:moveTo>
                <a:lnTo>
                  <a:pt x="377317" y="8636"/>
                </a:lnTo>
                <a:lnTo>
                  <a:pt x="389584" y="13946"/>
                </a:lnTo>
                <a:lnTo>
                  <a:pt x="400113" y="21304"/>
                </a:lnTo>
                <a:lnTo>
                  <a:pt x="421532" y="55429"/>
                </a:lnTo>
                <a:lnTo>
                  <a:pt x="428498" y="104775"/>
                </a:lnTo>
                <a:lnTo>
                  <a:pt x="427714" y="123444"/>
                </a:lnTo>
                <a:lnTo>
                  <a:pt x="416052" y="169163"/>
                </a:lnTo>
                <a:lnTo>
                  <a:pt x="389745" y="197738"/>
                </a:lnTo>
                <a:lnTo>
                  <a:pt x="377698" y="203073"/>
                </a:lnTo>
                <a:lnTo>
                  <a:pt x="380365" y="211708"/>
                </a:lnTo>
                <a:lnTo>
                  <a:pt x="420762" y="187705"/>
                </a:lnTo>
                <a:lnTo>
                  <a:pt x="443484" y="143335"/>
                </a:lnTo>
                <a:lnTo>
                  <a:pt x="447802" y="105917"/>
                </a:lnTo>
                <a:lnTo>
                  <a:pt x="446726" y="86483"/>
                </a:lnTo>
                <a:lnTo>
                  <a:pt x="430403" y="37083"/>
                </a:lnTo>
                <a:lnTo>
                  <a:pt x="395702" y="5526"/>
                </a:lnTo>
                <a:lnTo>
                  <a:pt x="380365" y="0"/>
                </a:lnTo>
                <a:close/>
              </a:path>
              <a:path w="448310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2560" y="4185284"/>
            <a:ext cx="446405" cy="212090"/>
          </a:xfrm>
          <a:custGeom>
            <a:avLst/>
            <a:gdLst/>
            <a:ahLst/>
            <a:cxnLst/>
            <a:rect l="l" t="t" r="r" b="b"/>
            <a:pathLst>
              <a:path w="446405" h="212089">
                <a:moveTo>
                  <a:pt x="378790" y="0"/>
                </a:moveTo>
                <a:lnTo>
                  <a:pt x="375869" y="8635"/>
                </a:lnTo>
                <a:lnTo>
                  <a:pt x="388083" y="13946"/>
                </a:lnTo>
                <a:lnTo>
                  <a:pt x="398618" y="21304"/>
                </a:lnTo>
                <a:lnTo>
                  <a:pt x="420031" y="55449"/>
                </a:lnTo>
                <a:lnTo>
                  <a:pt x="427050" y="104901"/>
                </a:lnTo>
                <a:lnTo>
                  <a:pt x="426264" y="123570"/>
                </a:lnTo>
                <a:lnTo>
                  <a:pt x="414477" y="169290"/>
                </a:lnTo>
                <a:lnTo>
                  <a:pt x="388223" y="197865"/>
                </a:lnTo>
                <a:lnTo>
                  <a:pt x="376123" y="203200"/>
                </a:lnTo>
                <a:lnTo>
                  <a:pt x="378790" y="211835"/>
                </a:lnTo>
                <a:lnTo>
                  <a:pt x="419313" y="187725"/>
                </a:lnTo>
                <a:lnTo>
                  <a:pt x="441988" y="143382"/>
                </a:lnTo>
                <a:lnTo>
                  <a:pt x="446354" y="105917"/>
                </a:lnTo>
                <a:lnTo>
                  <a:pt x="445258" y="86538"/>
                </a:lnTo>
                <a:lnTo>
                  <a:pt x="428828" y="37210"/>
                </a:lnTo>
                <a:lnTo>
                  <a:pt x="394145" y="5546"/>
                </a:lnTo>
                <a:lnTo>
                  <a:pt x="378790" y="0"/>
                </a:lnTo>
                <a:close/>
              </a:path>
              <a:path w="446405" h="212089">
                <a:moveTo>
                  <a:pt x="67525" y="0"/>
                </a:moveTo>
                <a:lnTo>
                  <a:pt x="27142" y="24163"/>
                </a:lnTo>
                <a:lnTo>
                  <a:pt x="4364" y="68611"/>
                </a:lnTo>
                <a:lnTo>
                  <a:pt x="0" y="105917"/>
                </a:lnTo>
                <a:lnTo>
                  <a:pt x="1088" y="125424"/>
                </a:lnTo>
                <a:lnTo>
                  <a:pt x="17411" y="174751"/>
                </a:lnTo>
                <a:lnTo>
                  <a:pt x="52128" y="206291"/>
                </a:lnTo>
                <a:lnTo>
                  <a:pt x="67525" y="211835"/>
                </a:lnTo>
                <a:lnTo>
                  <a:pt x="70205" y="203200"/>
                </a:lnTo>
                <a:lnTo>
                  <a:pt x="58137" y="197865"/>
                </a:lnTo>
                <a:lnTo>
                  <a:pt x="47725" y="190436"/>
                </a:lnTo>
                <a:lnTo>
                  <a:pt x="26370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64" y="42163"/>
                </a:lnTo>
                <a:lnTo>
                  <a:pt x="58324" y="13946"/>
                </a:lnTo>
                <a:lnTo>
                  <a:pt x="70535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9157" y="3331845"/>
            <a:ext cx="3778250" cy="190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  <a:tabLst>
                <a:tab pos="2527300" algn="l"/>
              </a:tabLst>
            </a:pPr>
            <a:r>
              <a:rPr sz="1800" spc="-5" dirty="0">
                <a:latin typeface="Trebuchet MS"/>
                <a:cs typeface="Trebuchet MS"/>
              </a:rPr>
              <a:t>Escribimos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5" dirty="0">
                <a:latin typeface="Cambria Math"/>
                <a:cs typeface="Cambria Math"/>
              </a:rPr>
              <a:t>−2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luego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570"/>
              </a:spcBef>
              <a:tabLst>
                <a:tab pos="73469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−2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(−2)</a:t>
            </a:r>
            <a:r>
              <a:rPr sz="1950" spc="7" baseline="27777" dirty="0">
                <a:latin typeface="Cambria Math"/>
                <a:cs typeface="Cambria Math"/>
              </a:rPr>
              <a:t>5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2(−2)</a:t>
            </a:r>
            <a:r>
              <a:rPr sz="1950" spc="15" baseline="27777" dirty="0">
                <a:latin typeface="Cambria Math"/>
                <a:cs typeface="Cambria Math"/>
              </a:rPr>
              <a:t>4</a:t>
            </a:r>
            <a:r>
              <a:rPr sz="1800" spc="10" dirty="0">
                <a:latin typeface="Cambria Math"/>
                <a:cs typeface="Cambria Math"/>
              </a:rPr>
              <a:t>+(−2)</a:t>
            </a:r>
            <a:r>
              <a:rPr sz="1950" spc="15" baseline="27777" dirty="0">
                <a:latin typeface="Cambria Math"/>
                <a:cs typeface="Cambria Math"/>
              </a:rPr>
              <a:t>2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− 4</a:t>
            </a:r>
            <a:endParaRPr sz="1800">
              <a:latin typeface="Cambria Math"/>
              <a:cs typeface="Cambria Math"/>
            </a:endParaRPr>
          </a:p>
          <a:p>
            <a:pPr marL="7175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−32 + </a:t>
            </a:r>
            <a:r>
              <a:rPr sz="1800" spc="-5" dirty="0">
                <a:latin typeface="Cambria Math"/>
                <a:cs typeface="Cambria Math"/>
              </a:rPr>
              <a:t>32</a:t>
            </a:r>
            <a:r>
              <a:rPr sz="1800" dirty="0">
                <a:latin typeface="Cambria Math"/>
                <a:cs typeface="Cambria Math"/>
              </a:rPr>
              <a:t> 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4 − 4</a:t>
            </a:r>
            <a:endParaRPr sz="1800">
              <a:latin typeface="Cambria Math"/>
              <a:cs typeface="Cambria Math"/>
            </a:endParaRPr>
          </a:p>
          <a:p>
            <a:pPr marL="71755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4582" y="2158492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80" h="212089">
                <a:moveTo>
                  <a:pt x="610489" y="0"/>
                </a:moveTo>
                <a:lnTo>
                  <a:pt x="607441" y="8636"/>
                </a:lnTo>
                <a:lnTo>
                  <a:pt x="619726" y="13946"/>
                </a:lnTo>
                <a:lnTo>
                  <a:pt x="630285" y="21304"/>
                </a:lnTo>
                <a:lnTo>
                  <a:pt x="651676" y="55429"/>
                </a:lnTo>
                <a:lnTo>
                  <a:pt x="658749" y="104775"/>
                </a:lnTo>
                <a:lnTo>
                  <a:pt x="657963" y="123517"/>
                </a:lnTo>
                <a:lnTo>
                  <a:pt x="646176" y="169291"/>
                </a:lnTo>
                <a:lnTo>
                  <a:pt x="619869" y="197865"/>
                </a:lnTo>
                <a:lnTo>
                  <a:pt x="607822" y="203200"/>
                </a:lnTo>
                <a:lnTo>
                  <a:pt x="610489" y="211709"/>
                </a:lnTo>
                <a:lnTo>
                  <a:pt x="650958" y="187706"/>
                </a:lnTo>
                <a:lnTo>
                  <a:pt x="673687" y="143335"/>
                </a:lnTo>
                <a:lnTo>
                  <a:pt x="678053" y="105918"/>
                </a:lnTo>
                <a:lnTo>
                  <a:pt x="676957" y="86536"/>
                </a:lnTo>
                <a:lnTo>
                  <a:pt x="660527" y="37084"/>
                </a:lnTo>
                <a:lnTo>
                  <a:pt x="625844" y="5544"/>
                </a:lnTo>
                <a:lnTo>
                  <a:pt x="610489" y="0"/>
                </a:lnTo>
                <a:close/>
              </a:path>
              <a:path w="678180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2903" y="215849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517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709"/>
                </a:lnTo>
                <a:lnTo>
                  <a:pt x="251670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61032" y="1953363"/>
            <a:ext cx="4207510" cy="8445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0"/>
              </a:spcBef>
              <a:tabLst>
                <a:tab pos="731520" algn="l"/>
                <a:tab pos="2124075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5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4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  <a:p>
            <a:pPr marL="267970">
              <a:lnSpc>
                <a:spcPct val="100000"/>
              </a:lnSpc>
              <a:spcBef>
                <a:spcPts val="1065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334" y="5455411"/>
            <a:ext cx="178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consecuencia: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1052" y="5541390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79" h="212089">
                <a:moveTo>
                  <a:pt x="610488" y="0"/>
                </a:moveTo>
                <a:lnTo>
                  <a:pt x="607441" y="8636"/>
                </a:lnTo>
                <a:lnTo>
                  <a:pt x="619726" y="13946"/>
                </a:lnTo>
                <a:lnTo>
                  <a:pt x="630285" y="21304"/>
                </a:lnTo>
                <a:lnTo>
                  <a:pt x="651676" y="55439"/>
                </a:lnTo>
                <a:lnTo>
                  <a:pt x="658749" y="104851"/>
                </a:lnTo>
                <a:lnTo>
                  <a:pt x="657963" y="123527"/>
                </a:lnTo>
                <a:lnTo>
                  <a:pt x="646176" y="169252"/>
                </a:lnTo>
                <a:lnTo>
                  <a:pt x="619869" y="197843"/>
                </a:lnTo>
                <a:lnTo>
                  <a:pt x="607822" y="203187"/>
                </a:lnTo>
                <a:lnTo>
                  <a:pt x="610488" y="211785"/>
                </a:lnTo>
                <a:lnTo>
                  <a:pt x="650958" y="187742"/>
                </a:lnTo>
                <a:lnTo>
                  <a:pt x="673687" y="143373"/>
                </a:lnTo>
                <a:lnTo>
                  <a:pt x="678052" y="105968"/>
                </a:lnTo>
                <a:lnTo>
                  <a:pt x="676957" y="86552"/>
                </a:lnTo>
                <a:lnTo>
                  <a:pt x="660526" y="37211"/>
                </a:lnTo>
                <a:lnTo>
                  <a:pt x="625826" y="5546"/>
                </a:lnTo>
                <a:lnTo>
                  <a:pt x="610488" y="0"/>
                </a:lnTo>
                <a:close/>
              </a:path>
              <a:path w="678179" h="212089">
                <a:moveTo>
                  <a:pt x="67564" y="0"/>
                </a:moveTo>
                <a:lnTo>
                  <a:pt x="27166" y="24163"/>
                </a:lnTo>
                <a:lnTo>
                  <a:pt x="4381" y="68618"/>
                </a:lnTo>
                <a:lnTo>
                  <a:pt x="0" y="105968"/>
                </a:lnTo>
                <a:lnTo>
                  <a:pt x="1093" y="125421"/>
                </a:lnTo>
                <a:lnTo>
                  <a:pt x="17399" y="174777"/>
                </a:lnTo>
                <a:lnTo>
                  <a:pt x="52153" y="206249"/>
                </a:lnTo>
                <a:lnTo>
                  <a:pt x="67564" y="211785"/>
                </a:lnTo>
                <a:lnTo>
                  <a:pt x="70231" y="203187"/>
                </a:lnTo>
                <a:lnTo>
                  <a:pt x="58183" y="197843"/>
                </a:lnTo>
                <a:lnTo>
                  <a:pt x="47767" y="190406"/>
                </a:lnTo>
                <a:lnTo>
                  <a:pt x="26376" y="155727"/>
                </a:lnTo>
                <a:lnTo>
                  <a:pt x="19304" y="104851"/>
                </a:lnTo>
                <a:lnTo>
                  <a:pt x="20089" y="86782"/>
                </a:lnTo>
                <a:lnTo>
                  <a:pt x="31877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9372" y="554139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39"/>
                </a:lnTo>
                <a:lnTo>
                  <a:pt x="259461" y="104851"/>
                </a:lnTo>
                <a:lnTo>
                  <a:pt x="258675" y="123527"/>
                </a:lnTo>
                <a:lnTo>
                  <a:pt x="246887" y="169252"/>
                </a:lnTo>
                <a:lnTo>
                  <a:pt x="220581" y="197843"/>
                </a:lnTo>
                <a:lnTo>
                  <a:pt x="208534" y="203187"/>
                </a:lnTo>
                <a:lnTo>
                  <a:pt x="211200" y="211785"/>
                </a:lnTo>
                <a:lnTo>
                  <a:pt x="251670" y="187742"/>
                </a:lnTo>
                <a:lnTo>
                  <a:pt x="274399" y="143373"/>
                </a:lnTo>
                <a:lnTo>
                  <a:pt x="278764" y="105968"/>
                </a:lnTo>
                <a:lnTo>
                  <a:pt x="277669" y="86552"/>
                </a:lnTo>
                <a:lnTo>
                  <a:pt x="261238" y="37211"/>
                </a:lnTo>
                <a:lnTo>
                  <a:pt x="226538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63"/>
                </a:lnTo>
                <a:lnTo>
                  <a:pt x="4381" y="68618"/>
                </a:lnTo>
                <a:lnTo>
                  <a:pt x="0" y="105968"/>
                </a:lnTo>
                <a:lnTo>
                  <a:pt x="1093" y="125421"/>
                </a:lnTo>
                <a:lnTo>
                  <a:pt x="17399" y="174777"/>
                </a:lnTo>
                <a:lnTo>
                  <a:pt x="52153" y="206249"/>
                </a:lnTo>
                <a:lnTo>
                  <a:pt x="67563" y="211785"/>
                </a:lnTo>
                <a:lnTo>
                  <a:pt x="70230" y="203187"/>
                </a:lnTo>
                <a:lnTo>
                  <a:pt x="58183" y="197843"/>
                </a:lnTo>
                <a:lnTo>
                  <a:pt x="47767" y="190406"/>
                </a:lnTo>
                <a:lnTo>
                  <a:pt x="26376" y="155727"/>
                </a:lnTo>
                <a:lnTo>
                  <a:pt x="19303" y="104851"/>
                </a:lnTo>
                <a:lnTo>
                  <a:pt x="20089" y="86782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53282" y="5471871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0536909-3C18-4E72-94C0-0EFB0209B786}"/>
              </a:ext>
            </a:extLst>
          </p:cNvPr>
          <p:cNvSpPr txBox="1"/>
          <p:nvPr/>
        </p:nvSpPr>
        <p:spPr>
          <a:xfrm>
            <a:off x="3621150" y="1027465"/>
            <a:ext cx="37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 (x-a) divide a f(x) </a:t>
            </a:r>
            <a:r>
              <a:rPr lang="es-ES" dirty="0">
                <a:latin typeface="Cambria Math"/>
                <a:cs typeface="Cambria Math"/>
              </a:rPr>
              <a:t>∈ K[x]  </a:t>
            </a:r>
            <a:r>
              <a:rPr lang="es-ES" spc="5415" dirty="0">
                <a:latin typeface="Cambria Math"/>
                <a:cs typeface="Cambria Math"/>
              </a:rPr>
              <a:t>⇔</a:t>
            </a:r>
            <a:r>
              <a:rPr lang="es-ES" dirty="0">
                <a:latin typeface="Cambria Math"/>
                <a:cs typeface="Cambria Math"/>
              </a:rPr>
              <a:t>  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C395C4C-218D-4A96-8CC7-534975789274}"/>
              </a:ext>
            </a:extLst>
          </p:cNvPr>
          <p:cNvSpPr txBox="1"/>
          <p:nvPr/>
        </p:nvSpPr>
        <p:spPr>
          <a:xfrm>
            <a:off x="6553200" y="104909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 (a)=0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9416" y="996441"/>
            <a:ext cx="131064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08585">
              <a:lnSpc>
                <a:spcPct val="100000"/>
              </a:lnSpc>
              <a:spcBef>
                <a:spcPts val="1660"/>
              </a:spcBef>
            </a:pPr>
            <a:r>
              <a:rPr sz="1800" spc="-20" dirty="0">
                <a:latin typeface="Trebuchet MS"/>
                <a:cs typeface="Trebuchet MS"/>
              </a:rPr>
              <a:t>Averiguar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0536" y="2474086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364" y="0"/>
                </a:moveTo>
                <a:lnTo>
                  <a:pt x="377316" y="8636"/>
                </a:lnTo>
                <a:lnTo>
                  <a:pt x="389602" y="13946"/>
                </a:lnTo>
                <a:lnTo>
                  <a:pt x="400161" y="21304"/>
                </a:lnTo>
                <a:lnTo>
                  <a:pt x="421552" y="55429"/>
                </a:lnTo>
                <a:lnTo>
                  <a:pt x="428625" y="104775"/>
                </a:lnTo>
                <a:lnTo>
                  <a:pt x="427839" y="123444"/>
                </a:lnTo>
                <a:lnTo>
                  <a:pt x="416051" y="169163"/>
                </a:lnTo>
                <a:lnTo>
                  <a:pt x="389745" y="197846"/>
                </a:lnTo>
                <a:lnTo>
                  <a:pt x="377698" y="203200"/>
                </a:lnTo>
                <a:lnTo>
                  <a:pt x="380364" y="211709"/>
                </a:lnTo>
                <a:lnTo>
                  <a:pt x="420834" y="187705"/>
                </a:lnTo>
                <a:lnTo>
                  <a:pt x="443563" y="143335"/>
                </a:lnTo>
                <a:lnTo>
                  <a:pt x="447928" y="105917"/>
                </a:lnTo>
                <a:lnTo>
                  <a:pt x="446833" y="86536"/>
                </a:lnTo>
                <a:lnTo>
                  <a:pt x="430402" y="37084"/>
                </a:lnTo>
                <a:lnTo>
                  <a:pt x="395720" y="5544"/>
                </a:lnTo>
                <a:lnTo>
                  <a:pt x="380364" y="0"/>
                </a:lnTo>
                <a:close/>
              </a:path>
              <a:path w="44831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21" y="3181350"/>
            <a:ext cx="446405" cy="212090"/>
          </a:xfrm>
          <a:custGeom>
            <a:avLst/>
            <a:gdLst/>
            <a:ahLst/>
            <a:cxnLst/>
            <a:rect l="l" t="t" r="r" b="b"/>
            <a:pathLst>
              <a:path w="446405" h="212089">
                <a:moveTo>
                  <a:pt x="378828" y="0"/>
                </a:moveTo>
                <a:lnTo>
                  <a:pt x="375780" y="8509"/>
                </a:lnTo>
                <a:lnTo>
                  <a:pt x="388065" y="13819"/>
                </a:lnTo>
                <a:lnTo>
                  <a:pt x="398624" y="21177"/>
                </a:lnTo>
                <a:lnTo>
                  <a:pt x="420015" y="55322"/>
                </a:lnTo>
                <a:lnTo>
                  <a:pt x="427088" y="104775"/>
                </a:lnTo>
                <a:lnTo>
                  <a:pt x="426302" y="123444"/>
                </a:lnTo>
                <a:lnTo>
                  <a:pt x="414515" y="169163"/>
                </a:lnTo>
                <a:lnTo>
                  <a:pt x="388208" y="197738"/>
                </a:lnTo>
                <a:lnTo>
                  <a:pt x="376161" y="203073"/>
                </a:lnTo>
                <a:lnTo>
                  <a:pt x="378828" y="211709"/>
                </a:lnTo>
                <a:lnTo>
                  <a:pt x="419297" y="187652"/>
                </a:lnTo>
                <a:lnTo>
                  <a:pt x="442026" y="143271"/>
                </a:lnTo>
                <a:lnTo>
                  <a:pt x="446392" y="105917"/>
                </a:lnTo>
                <a:lnTo>
                  <a:pt x="445296" y="86465"/>
                </a:lnTo>
                <a:lnTo>
                  <a:pt x="428866" y="37084"/>
                </a:lnTo>
                <a:lnTo>
                  <a:pt x="394183" y="5526"/>
                </a:lnTo>
                <a:lnTo>
                  <a:pt x="378828" y="0"/>
                </a:lnTo>
                <a:close/>
              </a:path>
              <a:path w="446405" h="212089">
                <a:moveTo>
                  <a:pt x="67525" y="0"/>
                </a:moveTo>
                <a:lnTo>
                  <a:pt x="27142" y="24056"/>
                </a:lnTo>
                <a:lnTo>
                  <a:pt x="4368" y="68500"/>
                </a:lnTo>
                <a:lnTo>
                  <a:pt x="0" y="105917"/>
                </a:lnTo>
                <a:lnTo>
                  <a:pt x="1088" y="125350"/>
                </a:lnTo>
                <a:lnTo>
                  <a:pt x="17411" y="174625"/>
                </a:lnTo>
                <a:lnTo>
                  <a:pt x="52133" y="206182"/>
                </a:lnTo>
                <a:lnTo>
                  <a:pt x="67525" y="211709"/>
                </a:lnTo>
                <a:lnTo>
                  <a:pt x="70205" y="203073"/>
                </a:lnTo>
                <a:lnTo>
                  <a:pt x="58142" y="197739"/>
                </a:lnTo>
                <a:lnTo>
                  <a:pt x="47729" y="190309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03"/>
                </a:lnTo>
                <a:lnTo>
                  <a:pt x="31864" y="42037"/>
                </a:lnTo>
                <a:lnTo>
                  <a:pt x="58335" y="13819"/>
                </a:lnTo>
                <a:lnTo>
                  <a:pt x="70548" y="8509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2273" y="3181350"/>
            <a:ext cx="446405" cy="212090"/>
          </a:xfrm>
          <a:custGeom>
            <a:avLst/>
            <a:gdLst/>
            <a:ahLst/>
            <a:cxnLst/>
            <a:rect l="l" t="t" r="r" b="b"/>
            <a:pathLst>
              <a:path w="446405" h="212089">
                <a:moveTo>
                  <a:pt x="378840" y="0"/>
                </a:moveTo>
                <a:lnTo>
                  <a:pt x="375793" y="8509"/>
                </a:lnTo>
                <a:lnTo>
                  <a:pt x="388078" y="13819"/>
                </a:lnTo>
                <a:lnTo>
                  <a:pt x="398637" y="21177"/>
                </a:lnTo>
                <a:lnTo>
                  <a:pt x="420028" y="55322"/>
                </a:lnTo>
                <a:lnTo>
                  <a:pt x="427100" y="104775"/>
                </a:lnTo>
                <a:lnTo>
                  <a:pt x="426315" y="123444"/>
                </a:lnTo>
                <a:lnTo>
                  <a:pt x="414527" y="169163"/>
                </a:lnTo>
                <a:lnTo>
                  <a:pt x="388221" y="197738"/>
                </a:lnTo>
                <a:lnTo>
                  <a:pt x="376174" y="203073"/>
                </a:lnTo>
                <a:lnTo>
                  <a:pt x="378840" y="211709"/>
                </a:lnTo>
                <a:lnTo>
                  <a:pt x="419310" y="187652"/>
                </a:lnTo>
                <a:lnTo>
                  <a:pt x="442039" y="143271"/>
                </a:lnTo>
                <a:lnTo>
                  <a:pt x="446404" y="105917"/>
                </a:lnTo>
                <a:lnTo>
                  <a:pt x="445309" y="86465"/>
                </a:lnTo>
                <a:lnTo>
                  <a:pt x="428878" y="37084"/>
                </a:lnTo>
                <a:lnTo>
                  <a:pt x="394196" y="5526"/>
                </a:lnTo>
                <a:lnTo>
                  <a:pt x="378840" y="0"/>
                </a:lnTo>
                <a:close/>
              </a:path>
              <a:path w="446405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44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5921" y="3181350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364" y="0"/>
                </a:moveTo>
                <a:lnTo>
                  <a:pt x="377316" y="8509"/>
                </a:lnTo>
                <a:lnTo>
                  <a:pt x="389602" y="13819"/>
                </a:lnTo>
                <a:lnTo>
                  <a:pt x="400161" y="21177"/>
                </a:lnTo>
                <a:lnTo>
                  <a:pt x="421552" y="55322"/>
                </a:lnTo>
                <a:lnTo>
                  <a:pt x="428625" y="104775"/>
                </a:lnTo>
                <a:lnTo>
                  <a:pt x="427839" y="123444"/>
                </a:lnTo>
                <a:lnTo>
                  <a:pt x="416051" y="169163"/>
                </a:lnTo>
                <a:lnTo>
                  <a:pt x="389745" y="197738"/>
                </a:lnTo>
                <a:lnTo>
                  <a:pt x="377698" y="203073"/>
                </a:lnTo>
                <a:lnTo>
                  <a:pt x="380364" y="211709"/>
                </a:lnTo>
                <a:lnTo>
                  <a:pt x="420834" y="187652"/>
                </a:lnTo>
                <a:lnTo>
                  <a:pt x="443563" y="143271"/>
                </a:lnTo>
                <a:lnTo>
                  <a:pt x="447928" y="105917"/>
                </a:lnTo>
                <a:lnTo>
                  <a:pt x="446833" y="86465"/>
                </a:lnTo>
                <a:lnTo>
                  <a:pt x="430402" y="37084"/>
                </a:lnTo>
                <a:lnTo>
                  <a:pt x="395720" y="5526"/>
                </a:lnTo>
                <a:lnTo>
                  <a:pt x="380364" y="0"/>
                </a:lnTo>
                <a:close/>
              </a:path>
              <a:path w="448310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44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3729" y="2403728"/>
            <a:ext cx="377253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20950" algn="l"/>
              </a:tabLst>
            </a:pPr>
            <a:r>
              <a:rPr sz="1800" spc="-5" dirty="0">
                <a:latin typeface="Trebuchet MS"/>
                <a:cs typeface="Trebuchet MS"/>
              </a:rPr>
              <a:t>Escribimos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5" dirty="0">
                <a:latin typeface="Cambria Math"/>
                <a:cs typeface="Cambria Math"/>
              </a:rPr>
              <a:t>−1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luego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tabLst>
                <a:tab pos="734695" algn="l"/>
                <a:tab pos="1932939" algn="l"/>
                <a:tab pos="3371850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−1	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(−1)</a:t>
            </a:r>
            <a:r>
              <a:rPr sz="1950" spc="7" baseline="27777" dirty="0">
                <a:latin typeface="Cambria Math"/>
                <a:cs typeface="Cambria Math"/>
              </a:rPr>
              <a:t>4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−1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5444" y="1551939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80" h="212089">
                <a:moveTo>
                  <a:pt x="610488" y="0"/>
                </a:moveTo>
                <a:lnTo>
                  <a:pt x="607441" y="8636"/>
                </a:lnTo>
                <a:lnTo>
                  <a:pt x="619708" y="13946"/>
                </a:lnTo>
                <a:lnTo>
                  <a:pt x="630237" y="21304"/>
                </a:lnTo>
                <a:lnTo>
                  <a:pt x="651603" y="55449"/>
                </a:lnTo>
                <a:lnTo>
                  <a:pt x="658622" y="104901"/>
                </a:lnTo>
                <a:lnTo>
                  <a:pt x="657836" y="123571"/>
                </a:lnTo>
                <a:lnTo>
                  <a:pt x="646049" y="169290"/>
                </a:lnTo>
                <a:lnTo>
                  <a:pt x="619795" y="197865"/>
                </a:lnTo>
                <a:lnTo>
                  <a:pt x="607694" y="203200"/>
                </a:lnTo>
                <a:lnTo>
                  <a:pt x="610488" y="211836"/>
                </a:lnTo>
                <a:lnTo>
                  <a:pt x="650886" y="187779"/>
                </a:lnTo>
                <a:lnTo>
                  <a:pt x="673607" y="143398"/>
                </a:lnTo>
                <a:lnTo>
                  <a:pt x="677926" y="106045"/>
                </a:lnTo>
                <a:lnTo>
                  <a:pt x="676832" y="86592"/>
                </a:lnTo>
                <a:lnTo>
                  <a:pt x="660526" y="37211"/>
                </a:lnTo>
                <a:lnTo>
                  <a:pt x="625826" y="5599"/>
                </a:lnTo>
                <a:lnTo>
                  <a:pt x="610488" y="0"/>
                </a:lnTo>
                <a:close/>
              </a:path>
              <a:path w="67818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8" y="197865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7000" y="155193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49"/>
                </a:lnTo>
                <a:lnTo>
                  <a:pt x="259334" y="104901"/>
                </a:lnTo>
                <a:lnTo>
                  <a:pt x="258548" y="123571"/>
                </a:lnTo>
                <a:lnTo>
                  <a:pt x="246761" y="169290"/>
                </a:lnTo>
                <a:lnTo>
                  <a:pt x="220507" y="197865"/>
                </a:lnTo>
                <a:lnTo>
                  <a:pt x="208407" y="203200"/>
                </a:lnTo>
                <a:lnTo>
                  <a:pt x="211200" y="211836"/>
                </a:lnTo>
                <a:lnTo>
                  <a:pt x="251598" y="187779"/>
                </a:lnTo>
                <a:lnTo>
                  <a:pt x="274320" y="143398"/>
                </a:lnTo>
                <a:lnTo>
                  <a:pt x="278638" y="106045"/>
                </a:lnTo>
                <a:lnTo>
                  <a:pt x="277544" y="86592"/>
                </a:lnTo>
                <a:lnTo>
                  <a:pt x="261238" y="37211"/>
                </a:lnTo>
                <a:lnTo>
                  <a:pt x="226538" y="5599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8" y="197865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91766" y="1387027"/>
            <a:ext cx="4060190" cy="7632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731520" algn="l"/>
                <a:tab pos="2107565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g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2x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400050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0735" y="4597146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79" h="212089">
                <a:moveTo>
                  <a:pt x="610488" y="0"/>
                </a:moveTo>
                <a:lnTo>
                  <a:pt x="607440" y="8635"/>
                </a:lnTo>
                <a:lnTo>
                  <a:pt x="619726" y="13946"/>
                </a:lnTo>
                <a:lnTo>
                  <a:pt x="630285" y="21304"/>
                </a:lnTo>
                <a:lnTo>
                  <a:pt x="651676" y="55429"/>
                </a:lnTo>
                <a:lnTo>
                  <a:pt x="658749" y="104774"/>
                </a:lnTo>
                <a:lnTo>
                  <a:pt x="657963" y="123517"/>
                </a:lnTo>
                <a:lnTo>
                  <a:pt x="646176" y="169290"/>
                </a:lnTo>
                <a:lnTo>
                  <a:pt x="619869" y="197865"/>
                </a:lnTo>
                <a:lnTo>
                  <a:pt x="607822" y="203199"/>
                </a:lnTo>
                <a:lnTo>
                  <a:pt x="610488" y="211708"/>
                </a:lnTo>
                <a:lnTo>
                  <a:pt x="650958" y="187705"/>
                </a:lnTo>
                <a:lnTo>
                  <a:pt x="673687" y="143335"/>
                </a:lnTo>
                <a:lnTo>
                  <a:pt x="678052" y="105917"/>
                </a:lnTo>
                <a:lnTo>
                  <a:pt x="676957" y="86536"/>
                </a:lnTo>
                <a:lnTo>
                  <a:pt x="660526" y="37083"/>
                </a:lnTo>
                <a:lnTo>
                  <a:pt x="625826" y="5544"/>
                </a:lnTo>
                <a:lnTo>
                  <a:pt x="610488" y="0"/>
                </a:lnTo>
                <a:close/>
              </a:path>
              <a:path w="6781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6505" y="3459098"/>
            <a:ext cx="2510790" cy="136842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− 1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− 2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+ 1</a:t>
            </a:r>
            <a:endParaRPr sz="1800">
              <a:latin typeface="Cambria Math"/>
              <a:cs typeface="Cambria Math"/>
            </a:endParaRPr>
          </a:p>
          <a:p>
            <a:pPr marL="59817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−1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968500" algn="l"/>
              </a:tabLst>
            </a:pP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consecuencia:	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7759" y="459714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5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4"/>
                </a:lnTo>
                <a:lnTo>
                  <a:pt x="258675" y="123517"/>
                </a:lnTo>
                <a:lnTo>
                  <a:pt x="246887" y="169290"/>
                </a:lnTo>
                <a:lnTo>
                  <a:pt x="220581" y="197865"/>
                </a:lnTo>
                <a:lnTo>
                  <a:pt x="208534" y="203199"/>
                </a:lnTo>
                <a:lnTo>
                  <a:pt x="211200" y="211708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4" y="105917"/>
                </a:lnTo>
                <a:lnTo>
                  <a:pt x="277669" y="86536"/>
                </a:lnTo>
                <a:lnTo>
                  <a:pt x="261238" y="37083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96132" y="4526991"/>
            <a:ext cx="1737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316991"/>
            <a:ext cx="426720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75"/>
              </a:spcBef>
            </a:pP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MÁXIMO</a:t>
            </a:r>
            <a:r>
              <a:rPr sz="2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COMUN DIVISOR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2362" y="21107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2624" y="21107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2290" y="2113152"/>
            <a:ext cx="952500" cy="212090"/>
          </a:xfrm>
          <a:custGeom>
            <a:avLst/>
            <a:gdLst/>
            <a:ahLst/>
            <a:cxnLst/>
            <a:rect l="l" t="t" r="r" b="b"/>
            <a:pathLst>
              <a:path w="952500" h="212089">
                <a:moveTo>
                  <a:pt x="884809" y="0"/>
                </a:moveTo>
                <a:lnTo>
                  <a:pt x="881761" y="8636"/>
                </a:lnTo>
                <a:lnTo>
                  <a:pt x="894046" y="13946"/>
                </a:lnTo>
                <a:lnTo>
                  <a:pt x="904605" y="21304"/>
                </a:lnTo>
                <a:lnTo>
                  <a:pt x="925996" y="55449"/>
                </a:lnTo>
                <a:lnTo>
                  <a:pt x="933069" y="104901"/>
                </a:lnTo>
                <a:lnTo>
                  <a:pt x="932283" y="123571"/>
                </a:lnTo>
                <a:lnTo>
                  <a:pt x="920496" y="169291"/>
                </a:lnTo>
                <a:lnTo>
                  <a:pt x="894189" y="197865"/>
                </a:lnTo>
                <a:lnTo>
                  <a:pt x="882142" y="203200"/>
                </a:lnTo>
                <a:lnTo>
                  <a:pt x="884809" y="211836"/>
                </a:lnTo>
                <a:lnTo>
                  <a:pt x="925278" y="187725"/>
                </a:lnTo>
                <a:lnTo>
                  <a:pt x="948007" y="143383"/>
                </a:lnTo>
                <a:lnTo>
                  <a:pt x="952373" y="105918"/>
                </a:lnTo>
                <a:lnTo>
                  <a:pt x="951277" y="86538"/>
                </a:lnTo>
                <a:lnTo>
                  <a:pt x="934847" y="37211"/>
                </a:lnTo>
                <a:lnTo>
                  <a:pt x="900146" y="5546"/>
                </a:lnTo>
                <a:lnTo>
                  <a:pt x="884809" y="0"/>
                </a:lnTo>
                <a:close/>
              </a:path>
              <a:path w="952500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7770" y="266179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1" y="104902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836"/>
                </a:lnTo>
                <a:lnTo>
                  <a:pt x="251670" y="187725"/>
                </a:lnTo>
                <a:lnTo>
                  <a:pt x="274399" y="143383"/>
                </a:lnTo>
                <a:lnTo>
                  <a:pt x="278765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38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7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0970" y="293141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509"/>
                </a:lnTo>
                <a:lnTo>
                  <a:pt x="220436" y="13837"/>
                </a:lnTo>
                <a:lnTo>
                  <a:pt x="230979" y="21224"/>
                </a:lnTo>
                <a:lnTo>
                  <a:pt x="252380" y="55322"/>
                </a:lnTo>
                <a:lnTo>
                  <a:pt x="259410" y="104775"/>
                </a:lnTo>
                <a:lnTo>
                  <a:pt x="258626" y="123444"/>
                </a:lnTo>
                <a:lnTo>
                  <a:pt x="246862" y="169163"/>
                </a:lnTo>
                <a:lnTo>
                  <a:pt x="220577" y="197738"/>
                </a:lnTo>
                <a:lnTo>
                  <a:pt x="208508" y="203073"/>
                </a:lnTo>
                <a:lnTo>
                  <a:pt x="211188" y="211709"/>
                </a:lnTo>
                <a:lnTo>
                  <a:pt x="251652" y="187705"/>
                </a:lnTo>
                <a:lnTo>
                  <a:pt x="274348" y="143287"/>
                </a:lnTo>
                <a:lnTo>
                  <a:pt x="278714" y="105918"/>
                </a:lnTo>
                <a:lnTo>
                  <a:pt x="277620" y="86483"/>
                </a:lnTo>
                <a:lnTo>
                  <a:pt x="261315" y="37084"/>
                </a:lnTo>
                <a:lnTo>
                  <a:pt x="226541" y="5526"/>
                </a:lnTo>
                <a:lnTo>
                  <a:pt x="211188" y="0"/>
                </a:lnTo>
                <a:close/>
              </a:path>
              <a:path w="278765" h="212089">
                <a:moveTo>
                  <a:pt x="67538" y="0"/>
                </a:moveTo>
                <a:lnTo>
                  <a:pt x="27154" y="24056"/>
                </a:lnTo>
                <a:lnTo>
                  <a:pt x="4370" y="68548"/>
                </a:lnTo>
                <a:lnTo>
                  <a:pt x="0" y="105918"/>
                </a:lnTo>
                <a:lnTo>
                  <a:pt x="1088" y="125352"/>
                </a:lnTo>
                <a:lnTo>
                  <a:pt x="17411" y="174751"/>
                </a:lnTo>
                <a:lnTo>
                  <a:pt x="52139" y="206184"/>
                </a:lnTo>
                <a:lnTo>
                  <a:pt x="67538" y="211709"/>
                </a:lnTo>
                <a:lnTo>
                  <a:pt x="70205" y="203073"/>
                </a:lnTo>
                <a:lnTo>
                  <a:pt x="58144" y="197738"/>
                </a:lnTo>
                <a:lnTo>
                  <a:pt x="47734" y="190309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03"/>
                </a:lnTo>
                <a:lnTo>
                  <a:pt x="31864" y="42037"/>
                </a:lnTo>
                <a:lnTo>
                  <a:pt x="58337" y="13837"/>
                </a:lnTo>
                <a:lnTo>
                  <a:pt x="70548" y="8509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3286" y="347256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50" y="0"/>
                </a:moveTo>
                <a:lnTo>
                  <a:pt x="208229" y="8636"/>
                </a:lnTo>
                <a:lnTo>
                  <a:pt x="220443" y="13946"/>
                </a:lnTo>
                <a:lnTo>
                  <a:pt x="230978" y="21304"/>
                </a:lnTo>
                <a:lnTo>
                  <a:pt x="252391" y="55429"/>
                </a:lnTo>
                <a:lnTo>
                  <a:pt x="259410" y="104775"/>
                </a:lnTo>
                <a:lnTo>
                  <a:pt x="258624" y="123444"/>
                </a:lnTo>
                <a:lnTo>
                  <a:pt x="246837" y="169163"/>
                </a:lnTo>
                <a:lnTo>
                  <a:pt x="220583" y="197792"/>
                </a:lnTo>
                <a:lnTo>
                  <a:pt x="208483" y="203200"/>
                </a:lnTo>
                <a:lnTo>
                  <a:pt x="211150" y="211708"/>
                </a:lnTo>
                <a:lnTo>
                  <a:pt x="251673" y="187706"/>
                </a:lnTo>
                <a:lnTo>
                  <a:pt x="274348" y="143335"/>
                </a:lnTo>
                <a:lnTo>
                  <a:pt x="278714" y="105917"/>
                </a:lnTo>
                <a:lnTo>
                  <a:pt x="277620" y="86483"/>
                </a:lnTo>
                <a:lnTo>
                  <a:pt x="261315" y="37084"/>
                </a:lnTo>
                <a:lnTo>
                  <a:pt x="226507" y="5526"/>
                </a:lnTo>
                <a:lnTo>
                  <a:pt x="211150" y="0"/>
                </a:lnTo>
                <a:close/>
              </a:path>
              <a:path w="278765" h="212089">
                <a:moveTo>
                  <a:pt x="67513" y="0"/>
                </a:moveTo>
                <a:lnTo>
                  <a:pt x="27168" y="24056"/>
                </a:lnTo>
                <a:lnTo>
                  <a:pt x="4370" y="68548"/>
                </a:lnTo>
                <a:lnTo>
                  <a:pt x="0" y="105917"/>
                </a:lnTo>
                <a:lnTo>
                  <a:pt x="1089" y="125370"/>
                </a:lnTo>
                <a:lnTo>
                  <a:pt x="17475" y="174751"/>
                </a:lnTo>
                <a:lnTo>
                  <a:pt x="52104" y="206184"/>
                </a:lnTo>
                <a:lnTo>
                  <a:pt x="67513" y="211708"/>
                </a:lnTo>
                <a:lnTo>
                  <a:pt x="70180" y="203200"/>
                </a:lnTo>
                <a:lnTo>
                  <a:pt x="58133" y="197792"/>
                </a:lnTo>
                <a:lnTo>
                  <a:pt x="47717" y="190325"/>
                </a:lnTo>
                <a:lnTo>
                  <a:pt x="26325" y="155638"/>
                </a:lnTo>
                <a:lnTo>
                  <a:pt x="19253" y="104775"/>
                </a:lnTo>
                <a:lnTo>
                  <a:pt x="20039" y="86723"/>
                </a:lnTo>
                <a:lnTo>
                  <a:pt x="31826" y="42163"/>
                </a:lnTo>
                <a:lnTo>
                  <a:pt x="58347" y="13946"/>
                </a:lnTo>
                <a:lnTo>
                  <a:pt x="70561" y="8636"/>
                </a:lnTo>
                <a:lnTo>
                  <a:pt x="6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4155" y="347256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1" y="0"/>
                </a:moveTo>
                <a:lnTo>
                  <a:pt x="208280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634" y="197792"/>
                </a:lnTo>
                <a:lnTo>
                  <a:pt x="208534" y="203200"/>
                </a:lnTo>
                <a:lnTo>
                  <a:pt x="211201" y="211708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5" y="105917"/>
                </a:lnTo>
                <a:lnTo>
                  <a:pt x="277671" y="86483"/>
                </a:lnTo>
                <a:lnTo>
                  <a:pt x="261366" y="37084"/>
                </a:lnTo>
                <a:lnTo>
                  <a:pt x="226558" y="5526"/>
                </a:lnTo>
                <a:lnTo>
                  <a:pt x="211201" y="0"/>
                </a:lnTo>
                <a:close/>
              </a:path>
              <a:path w="278764" h="212089">
                <a:moveTo>
                  <a:pt x="67564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5" y="125370"/>
                </a:lnTo>
                <a:lnTo>
                  <a:pt x="17526" y="174751"/>
                </a:lnTo>
                <a:lnTo>
                  <a:pt x="52155" y="206184"/>
                </a:lnTo>
                <a:lnTo>
                  <a:pt x="67564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0140" y="347256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80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634" y="197792"/>
                </a:lnTo>
                <a:lnTo>
                  <a:pt x="208534" y="203200"/>
                </a:lnTo>
                <a:lnTo>
                  <a:pt x="211200" y="211708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4" y="105917"/>
                </a:lnTo>
                <a:lnTo>
                  <a:pt x="277671" y="86483"/>
                </a:lnTo>
                <a:lnTo>
                  <a:pt x="261365" y="37084"/>
                </a:lnTo>
                <a:lnTo>
                  <a:pt x="226558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0522" y="1034922"/>
            <a:ext cx="11124565" cy="266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concepto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máximo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común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divisor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polinomios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esencialmente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mismo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números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enteros.</a:t>
            </a:r>
            <a:endParaRPr sz="1800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Trebuchet MS"/>
                <a:cs typeface="Trebuchet MS"/>
              </a:rPr>
              <a:t>Definición: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25400" marR="2359025">
              <a:lnSpc>
                <a:spcPct val="100000"/>
              </a:lnSpc>
              <a:tabLst>
                <a:tab pos="3514725" algn="l"/>
                <a:tab pos="4006215" algn="l"/>
              </a:tabLst>
            </a:pPr>
            <a:r>
              <a:rPr sz="1800" spc="-5" dirty="0">
                <a:latin typeface="Trebuchet MS"/>
                <a:cs typeface="Trebuchet MS"/>
              </a:rPr>
              <a:t>Dados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f(x), g(x)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k</a:t>
            </a:r>
            <a:r>
              <a:rPr sz="1800" spc="2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28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nulos,	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∈	ℚ,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ℝ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ℂ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máximo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común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divisor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(m.c.d)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g(x) es un</a:t>
            </a:r>
            <a:endParaRPr sz="1800" dirty="0">
              <a:latin typeface="Trebuchet MS"/>
              <a:cs typeface="Trebuchet MS"/>
            </a:endParaRPr>
          </a:p>
          <a:p>
            <a:pPr marL="25400">
              <a:lnSpc>
                <a:spcPts val="2140"/>
              </a:lnSpc>
              <a:tabLst>
                <a:tab pos="2424430" algn="l"/>
              </a:tabLst>
            </a:pPr>
            <a:r>
              <a:rPr sz="1800" spc="-5" dirty="0">
                <a:latin typeface="Trebuchet MS"/>
                <a:cs typeface="Trebuchet MS"/>
              </a:rPr>
              <a:t>polinomio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mónico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lang="es-ES" sz="1800" dirty="0">
                <a:latin typeface="Cambria Math"/>
                <a:cs typeface="Cambria Math"/>
              </a:rPr>
              <a:t>𝛿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verifica:</a:t>
            </a:r>
            <a:endParaRPr sz="1800" dirty="0">
              <a:latin typeface="Trebuchet MS"/>
              <a:cs typeface="Trebuchet MS"/>
            </a:endParaRPr>
          </a:p>
          <a:p>
            <a:pPr marL="438784" indent="-346075">
              <a:lnSpc>
                <a:spcPts val="2140"/>
              </a:lnSpc>
              <a:buFont typeface="Trebuchet MS"/>
              <a:buAutoNum type="arabicPeriod"/>
              <a:tabLst>
                <a:tab pos="438784" algn="l"/>
                <a:tab pos="439420" algn="l"/>
                <a:tab pos="956944" algn="l"/>
              </a:tabLst>
            </a:pPr>
            <a:r>
              <a:rPr lang="es-ES" sz="1800" dirty="0">
                <a:latin typeface="Cambria Math"/>
                <a:cs typeface="Cambria Math"/>
              </a:rPr>
              <a:t>𝛿</a:t>
            </a:r>
            <a:r>
              <a:rPr lang="es-ES"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g(x).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eriod"/>
            </a:pPr>
            <a:endParaRPr sz="1800" dirty="0">
              <a:latin typeface="Trebuchet MS"/>
              <a:cs typeface="Trebuchet MS"/>
            </a:endParaRPr>
          </a:p>
          <a:p>
            <a:pPr marL="438784" indent="-346075">
              <a:lnSpc>
                <a:spcPct val="100000"/>
              </a:lnSpc>
              <a:buAutoNum type="arabicPeriod"/>
              <a:tabLst>
                <a:tab pos="438784" algn="l"/>
                <a:tab pos="439420" algn="l"/>
                <a:tab pos="1199515" algn="l"/>
                <a:tab pos="4749165" algn="l"/>
              </a:tabLst>
            </a:pP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>
                <a:latin typeface="Trebuchet MS"/>
                <a:cs typeface="Trebuchet MS"/>
              </a:rPr>
              <a:t>d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f(x)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g(x),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entonces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lang="es-ES" sz="1800" spc="30" dirty="0">
                <a:latin typeface="Trebuchet MS"/>
                <a:cs typeface="Trebuchet MS"/>
              </a:rPr>
              <a:t>d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spc="-5" dirty="0">
                <a:latin typeface="Trebuchet MS"/>
                <a:cs typeface="Trebuchet MS"/>
              </a:rPr>
              <a:t>divide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lang="es-ES" sz="1800" dirty="0">
                <a:latin typeface="Cambria Math"/>
                <a:cs typeface="Cambria Math"/>
              </a:rPr>
              <a:t>𝛿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</a:p>
        </p:txBody>
      </p:sp>
      <p:sp>
        <p:nvSpPr>
          <p:cNvPr id="12" name="object 12"/>
          <p:cNvSpPr/>
          <p:nvPr/>
        </p:nvSpPr>
        <p:spPr>
          <a:xfrm>
            <a:off x="862838" y="485140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508"/>
                </a:lnTo>
                <a:lnTo>
                  <a:pt x="220435" y="13837"/>
                </a:lnTo>
                <a:lnTo>
                  <a:pt x="230974" y="21224"/>
                </a:lnTo>
                <a:lnTo>
                  <a:pt x="252380" y="55322"/>
                </a:lnTo>
                <a:lnTo>
                  <a:pt x="259410" y="104775"/>
                </a:lnTo>
                <a:lnTo>
                  <a:pt x="258624" y="123443"/>
                </a:lnTo>
                <a:lnTo>
                  <a:pt x="246849" y="169163"/>
                </a:lnTo>
                <a:lnTo>
                  <a:pt x="220576" y="197738"/>
                </a:lnTo>
                <a:lnTo>
                  <a:pt x="208508" y="203073"/>
                </a:lnTo>
                <a:lnTo>
                  <a:pt x="211188" y="211708"/>
                </a:lnTo>
                <a:lnTo>
                  <a:pt x="251641" y="187706"/>
                </a:lnTo>
                <a:lnTo>
                  <a:pt x="274361" y="143335"/>
                </a:lnTo>
                <a:lnTo>
                  <a:pt x="278714" y="105918"/>
                </a:lnTo>
                <a:lnTo>
                  <a:pt x="277623" y="86483"/>
                </a:lnTo>
                <a:lnTo>
                  <a:pt x="261251" y="37083"/>
                </a:lnTo>
                <a:lnTo>
                  <a:pt x="226540" y="5526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056"/>
                </a:lnTo>
                <a:lnTo>
                  <a:pt x="4364" y="68548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28" y="206184"/>
                </a:lnTo>
                <a:lnTo>
                  <a:pt x="67525" y="211708"/>
                </a:lnTo>
                <a:lnTo>
                  <a:pt x="70205" y="203073"/>
                </a:lnTo>
                <a:lnTo>
                  <a:pt x="58142" y="197738"/>
                </a:lnTo>
                <a:lnTo>
                  <a:pt x="47729" y="190309"/>
                </a:lnTo>
                <a:lnTo>
                  <a:pt x="26370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64" y="42037"/>
                </a:lnTo>
                <a:lnTo>
                  <a:pt x="58324" y="13837"/>
                </a:lnTo>
                <a:lnTo>
                  <a:pt x="70535" y="8508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402" y="3861308"/>
            <a:ext cx="2814320" cy="12204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Trebuchet MS"/>
                <a:cs typeface="Trebuchet MS"/>
              </a:rPr>
              <a:t>Hallar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de:</a:t>
            </a:r>
            <a:endParaRPr sz="1800">
              <a:latin typeface="Trebuchet MS"/>
              <a:cs typeface="Trebuchet MS"/>
            </a:endParaRPr>
          </a:p>
          <a:p>
            <a:pPr marL="233679">
              <a:lnSpc>
                <a:spcPct val="100000"/>
              </a:lnSpc>
              <a:spcBef>
                <a:spcPts val="1140"/>
              </a:spcBef>
              <a:tabLst>
                <a:tab pos="74866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45" dirty="0">
                <a:latin typeface="Cambria Math"/>
                <a:cs typeface="Cambria Math"/>
              </a:rPr>
              <a:t>3𝑥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3x </a:t>
            </a:r>
            <a:r>
              <a:rPr sz="1800" dirty="0">
                <a:latin typeface="Cambria Math"/>
                <a:cs typeface="Cambria Math"/>
              </a:rPr>
              <a:t>+ 2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4046" y="4781804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7385" y="485140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508"/>
                </a:lnTo>
                <a:lnTo>
                  <a:pt x="220438" y="13837"/>
                </a:lnTo>
                <a:lnTo>
                  <a:pt x="230997" y="21224"/>
                </a:lnTo>
                <a:lnTo>
                  <a:pt x="252388" y="55322"/>
                </a:lnTo>
                <a:lnTo>
                  <a:pt x="259461" y="104775"/>
                </a:lnTo>
                <a:lnTo>
                  <a:pt x="258675" y="123443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4" y="203073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483"/>
                </a:lnTo>
                <a:lnTo>
                  <a:pt x="261238" y="37083"/>
                </a:lnTo>
                <a:lnTo>
                  <a:pt x="226538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37"/>
                </a:lnTo>
                <a:lnTo>
                  <a:pt x="70485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46598" y="4781804"/>
            <a:ext cx="237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3245" algn="l"/>
              </a:tabLst>
            </a:pP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x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483" y="5081016"/>
            <a:ext cx="3463925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55143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oluc</a:t>
            </a:r>
            <a:r>
              <a:rPr sz="1800" b="1" spc="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ón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1610360" algn="l"/>
                <a:tab pos="2112645" algn="l"/>
              </a:tabLst>
            </a:pPr>
            <a:r>
              <a:rPr sz="1800" spc="-5" dirty="0">
                <a:latin typeface="Trebuchet MS"/>
                <a:cs typeface="Trebuchet MS"/>
              </a:rPr>
              <a:t>Factorizando	f(x)	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g(x):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1044" y="611717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597"/>
                </a:lnTo>
                <a:lnTo>
                  <a:pt x="220436" y="13915"/>
                </a:lnTo>
                <a:lnTo>
                  <a:pt x="230979" y="21277"/>
                </a:lnTo>
                <a:lnTo>
                  <a:pt x="252380" y="55406"/>
                </a:lnTo>
                <a:lnTo>
                  <a:pt x="259410" y="104813"/>
                </a:lnTo>
                <a:lnTo>
                  <a:pt x="258626" y="123489"/>
                </a:lnTo>
                <a:lnTo>
                  <a:pt x="246862" y="169214"/>
                </a:lnTo>
                <a:lnTo>
                  <a:pt x="220577" y="197805"/>
                </a:lnTo>
                <a:lnTo>
                  <a:pt x="208508" y="203149"/>
                </a:lnTo>
                <a:lnTo>
                  <a:pt x="211188" y="211747"/>
                </a:lnTo>
                <a:lnTo>
                  <a:pt x="251652" y="187704"/>
                </a:lnTo>
                <a:lnTo>
                  <a:pt x="274373" y="143335"/>
                </a:lnTo>
                <a:lnTo>
                  <a:pt x="278726" y="105930"/>
                </a:lnTo>
                <a:lnTo>
                  <a:pt x="277634" y="86519"/>
                </a:lnTo>
                <a:lnTo>
                  <a:pt x="261251" y="37109"/>
                </a:lnTo>
                <a:lnTo>
                  <a:pt x="226540" y="5541"/>
                </a:lnTo>
                <a:lnTo>
                  <a:pt x="211188" y="0"/>
                </a:lnTo>
                <a:close/>
              </a:path>
              <a:path w="278765" h="212089">
                <a:moveTo>
                  <a:pt x="67538" y="0"/>
                </a:moveTo>
                <a:lnTo>
                  <a:pt x="27154" y="24095"/>
                </a:lnTo>
                <a:lnTo>
                  <a:pt x="4370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39" y="206211"/>
                </a:lnTo>
                <a:lnTo>
                  <a:pt x="67538" y="211747"/>
                </a:lnTo>
                <a:lnTo>
                  <a:pt x="70205" y="203149"/>
                </a:lnTo>
                <a:lnTo>
                  <a:pt x="58144" y="197805"/>
                </a:lnTo>
                <a:lnTo>
                  <a:pt x="47734" y="190368"/>
                </a:lnTo>
                <a:lnTo>
                  <a:pt x="26372" y="155689"/>
                </a:lnTo>
                <a:lnTo>
                  <a:pt x="19316" y="104813"/>
                </a:lnTo>
                <a:lnTo>
                  <a:pt x="20100" y="86744"/>
                </a:lnTo>
                <a:lnTo>
                  <a:pt x="31864" y="42138"/>
                </a:lnTo>
                <a:lnTo>
                  <a:pt x="58337" y="13915"/>
                </a:lnTo>
                <a:lnTo>
                  <a:pt x="70548" y="8597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8328" y="6117170"/>
            <a:ext cx="1911350" cy="212090"/>
          </a:xfrm>
          <a:custGeom>
            <a:avLst/>
            <a:gdLst/>
            <a:ahLst/>
            <a:cxnLst/>
            <a:rect l="l" t="t" r="r" b="b"/>
            <a:pathLst>
              <a:path w="1911350" h="212089">
                <a:moveTo>
                  <a:pt x="70485" y="8597"/>
                </a:moveTo>
                <a:lnTo>
                  <a:pt x="67437" y="0"/>
                </a:lnTo>
                <a:lnTo>
                  <a:pt x="52095" y="5549"/>
                </a:lnTo>
                <a:lnTo>
                  <a:pt x="38646" y="13576"/>
                </a:lnTo>
                <a:lnTo>
                  <a:pt x="9740" y="52108"/>
                </a:lnTo>
                <a:lnTo>
                  <a:pt x="0" y="105930"/>
                </a:lnTo>
                <a:lnTo>
                  <a:pt x="1066" y="125387"/>
                </a:lnTo>
                <a:lnTo>
                  <a:pt x="17386" y="174739"/>
                </a:lnTo>
                <a:lnTo>
                  <a:pt x="52070" y="206222"/>
                </a:lnTo>
                <a:lnTo>
                  <a:pt x="67437" y="211747"/>
                </a:lnTo>
                <a:lnTo>
                  <a:pt x="70104" y="203149"/>
                </a:lnTo>
                <a:lnTo>
                  <a:pt x="58051" y="197815"/>
                </a:lnTo>
                <a:lnTo>
                  <a:pt x="47637" y="190373"/>
                </a:lnTo>
                <a:lnTo>
                  <a:pt x="26314" y="155689"/>
                </a:lnTo>
                <a:lnTo>
                  <a:pt x="19304" y="104813"/>
                </a:lnTo>
                <a:lnTo>
                  <a:pt x="20078" y="86753"/>
                </a:lnTo>
                <a:lnTo>
                  <a:pt x="31737" y="42138"/>
                </a:lnTo>
                <a:lnTo>
                  <a:pt x="58267" y="13919"/>
                </a:lnTo>
                <a:lnTo>
                  <a:pt x="70485" y="8597"/>
                </a:lnTo>
                <a:close/>
              </a:path>
              <a:path w="1911350" h="212089">
                <a:moveTo>
                  <a:pt x="677926" y="105930"/>
                </a:moveTo>
                <a:lnTo>
                  <a:pt x="668108" y="52108"/>
                </a:lnTo>
                <a:lnTo>
                  <a:pt x="639254" y="13576"/>
                </a:lnTo>
                <a:lnTo>
                  <a:pt x="610362" y="0"/>
                </a:lnTo>
                <a:lnTo>
                  <a:pt x="607441" y="8597"/>
                </a:lnTo>
                <a:lnTo>
                  <a:pt x="619645" y="13919"/>
                </a:lnTo>
                <a:lnTo>
                  <a:pt x="630186" y="21285"/>
                </a:lnTo>
                <a:lnTo>
                  <a:pt x="651598" y="55410"/>
                </a:lnTo>
                <a:lnTo>
                  <a:pt x="658622" y="104813"/>
                </a:lnTo>
                <a:lnTo>
                  <a:pt x="657834" y="123494"/>
                </a:lnTo>
                <a:lnTo>
                  <a:pt x="646049" y="169214"/>
                </a:lnTo>
                <a:lnTo>
                  <a:pt x="619785" y="197815"/>
                </a:lnTo>
                <a:lnTo>
                  <a:pt x="607695" y="203149"/>
                </a:lnTo>
                <a:lnTo>
                  <a:pt x="610362" y="211747"/>
                </a:lnTo>
                <a:lnTo>
                  <a:pt x="650875" y="187706"/>
                </a:lnTo>
                <a:lnTo>
                  <a:pt x="673557" y="143344"/>
                </a:lnTo>
                <a:lnTo>
                  <a:pt x="676821" y="125387"/>
                </a:lnTo>
                <a:lnTo>
                  <a:pt x="677926" y="105930"/>
                </a:lnTo>
                <a:close/>
              </a:path>
              <a:path w="1911350" h="212089">
                <a:moveTo>
                  <a:pt x="789813" y="8597"/>
                </a:moveTo>
                <a:lnTo>
                  <a:pt x="786765" y="0"/>
                </a:lnTo>
                <a:lnTo>
                  <a:pt x="771423" y="5549"/>
                </a:lnTo>
                <a:lnTo>
                  <a:pt x="757974" y="13576"/>
                </a:lnTo>
                <a:lnTo>
                  <a:pt x="729068" y="52108"/>
                </a:lnTo>
                <a:lnTo>
                  <a:pt x="719328" y="105930"/>
                </a:lnTo>
                <a:lnTo>
                  <a:pt x="720394" y="125387"/>
                </a:lnTo>
                <a:lnTo>
                  <a:pt x="736727" y="174739"/>
                </a:lnTo>
                <a:lnTo>
                  <a:pt x="771398" y="206222"/>
                </a:lnTo>
                <a:lnTo>
                  <a:pt x="786765" y="211747"/>
                </a:lnTo>
                <a:lnTo>
                  <a:pt x="789432" y="203149"/>
                </a:lnTo>
                <a:lnTo>
                  <a:pt x="777379" y="197815"/>
                </a:lnTo>
                <a:lnTo>
                  <a:pt x="766965" y="190373"/>
                </a:lnTo>
                <a:lnTo>
                  <a:pt x="745642" y="155689"/>
                </a:lnTo>
                <a:lnTo>
                  <a:pt x="738632" y="104813"/>
                </a:lnTo>
                <a:lnTo>
                  <a:pt x="739406" y="86753"/>
                </a:lnTo>
                <a:lnTo>
                  <a:pt x="751078" y="42138"/>
                </a:lnTo>
                <a:lnTo>
                  <a:pt x="777595" y="13919"/>
                </a:lnTo>
                <a:lnTo>
                  <a:pt x="789813" y="8597"/>
                </a:lnTo>
                <a:close/>
              </a:path>
              <a:path w="1911350" h="212089">
                <a:moveTo>
                  <a:pt x="1910842" y="105930"/>
                </a:moveTo>
                <a:lnTo>
                  <a:pt x="1901024" y="52108"/>
                </a:lnTo>
                <a:lnTo>
                  <a:pt x="1872170" y="13576"/>
                </a:lnTo>
                <a:lnTo>
                  <a:pt x="1843278" y="0"/>
                </a:lnTo>
                <a:lnTo>
                  <a:pt x="1840357" y="8597"/>
                </a:lnTo>
                <a:lnTo>
                  <a:pt x="1852561" y="13919"/>
                </a:lnTo>
                <a:lnTo>
                  <a:pt x="1863102" y="21285"/>
                </a:lnTo>
                <a:lnTo>
                  <a:pt x="1884514" y="55410"/>
                </a:lnTo>
                <a:lnTo>
                  <a:pt x="1891538" y="104813"/>
                </a:lnTo>
                <a:lnTo>
                  <a:pt x="1890750" y="123494"/>
                </a:lnTo>
                <a:lnTo>
                  <a:pt x="1878965" y="169214"/>
                </a:lnTo>
                <a:lnTo>
                  <a:pt x="1852701" y="197815"/>
                </a:lnTo>
                <a:lnTo>
                  <a:pt x="1840611" y="203149"/>
                </a:lnTo>
                <a:lnTo>
                  <a:pt x="1843278" y="211747"/>
                </a:lnTo>
                <a:lnTo>
                  <a:pt x="1883791" y="187706"/>
                </a:lnTo>
                <a:lnTo>
                  <a:pt x="1906473" y="143344"/>
                </a:lnTo>
                <a:lnTo>
                  <a:pt x="1909737" y="125387"/>
                </a:lnTo>
                <a:lnTo>
                  <a:pt x="1910842" y="10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7585" y="654174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90">
                <a:moveTo>
                  <a:pt x="211188" y="0"/>
                </a:moveTo>
                <a:lnTo>
                  <a:pt x="208178" y="8585"/>
                </a:lnTo>
                <a:lnTo>
                  <a:pt x="220435" y="13910"/>
                </a:lnTo>
                <a:lnTo>
                  <a:pt x="230974" y="21275"/>
                </a:lnTo>
                <a:lnTo>
                  <a:pt x="252380" y="55406"/>
                </a:lnTo>
                <a:lnTo>
                  <a:pt x="259410" y="104813"/>
                </a:lnTo>
                <a:lnTo>
                  <a:pt x="258626" y="123484"/>
                </a:lnTo>
                <a:lnTo>
                  <a:pt x="246849" y="169214"/>
                </a:lnTo>
                <a:lnTo>
                  <a:pt x="220576" y="197802"/>
                </a:lnTo>
                <a:lnTo>
                  <a:pt x="208508" y="203146"/>
                </a:lnTo>
                <a:lnTo>
                  <a:pt x="211188" y="211740"/>
                </a:lnTo>
                <a:lnTo>
                  <a:pt x="251646" y="187703"/>
                </a:lnTo>
                <a:lnTo>
                  <a:pt x="274373" y="143333"/>
                </a:lnTo>
                <a:lnTo>
                  <a:pt x="278726" y="105918"/>
                </a:lnTo>
                <a:lnTo>
                  <a:pt x="277634" y="86508"/>
                </a:lnTo>
                <a:lnTo>
                  <a:pt x="261251" y="37109"/>
                </a:lnTo>
                <a:lnTo>
                  <a:pt x="226540" y="5541"/>
                </a:lnTo>
                <a:lnTo>
                  <a:pt x="211188" y="0"/>
                </a:lnTo>
                <a:close/>
              </a:path>
              <a:path w="278765" h="212090">
                <a:moveTo>
                  <a:pt x="67525" y="0"/>
                </a:moveTo>
                <a:lnTo>
                  <a:pt x="27142" y="24095"/>
                </a:lnTo>
                <a:lnTo>
                  <a:pt x="4364" y="68570"/>
                </a:lnTo>
                <a:lnTo>
                  <a:pt x="0" y="105918"/>
                </a:lnTo>
                <a:lnTo>
                  <a:pt x="1088" y="125377"/>
                </a:lnTo>
                <a:lnTo>
                  <a:pt x="17411" y="174739"/>
                </a:lnTo>
                <a:lnTo>
                  <a:pt x="52133" y="206204"/>
                </a:lnTo>
                <a:lnTo>
                  <a:pt x="67525" y="211740"/>
                </a:lnTo>
                <a:lnTo>
                  <a:pt x="70205" y="203146"/>
                </a:lnTo>
                <a:lnTo>
                  <a:pt x="58142" y="197802"/>
                </a:lnTo>
                <a:lnTo>
                  <a:pt x="47729" y="190366"/>
                </a:lnTo>
                <a:lnTo>
                  <a:pt x="26370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35" y="13910"/>
                </a:lnTo>
                <a:lnTo>
                  <a:pt x="70548" y="858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0506" y="5897676"/>
            <a:ext cx="736600" cy="8750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80"/>
              </a:spcBef>
              <a:tabLst>
                <a:tab pos="552450" algn="l"/>
              </a:tabLst>
            </a:pPr>
            <a:r>
              <a:rPr sz="1800" dirty="0">
                <a:latin typeface="Cambria Math"/>
                <a:cs typeface="Cambria Math"/>
              </a:rPr>
              <a:t>𝑓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509270" algn="l"/>
              </a:tabLst>
            </a:pP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64767" y="6541744"/>
            <a:ext cx="1911350" cy="212090"/>
          </a:xfrm>
          <a:custGeom>
            <a:avLst/>
            <a:gdLst/>
            <a:ahLst/>
            <a:cxnLst/>
            <a:rect l="l" t="t" r="r" b="b"/>
            <a:pathLst>
              <a:path w="1911350" h="212090">
                <a:moveTo>
                  <a:pt x="70612" y="8585"/>
                </a:moveTo>
                <a:lnTo>
                  <a:pt x="67564" y="0"/>
                </a:lnTo>
                <a:lnTo>
                  <a:pt x="52222" y="5549"/>
                </a:lnTo>
                <a:lnTo>
                  <a:pt x="38773" y="13576"/>
                </a:lnTo>
                <a:lnTo>
                  <a:pt x="9855" y="52108"/>
                </a:lnTo>
                <a:lnTo>
                  <a:pt x="0" y="105918"/>
                </a:lnTo>
                <a:lnTo>
                  <a:pt x="1092" y="125387"/>
                </a:lnTo>
                <a:lnTo>
                  <a:pt x="17399" y="174739"/>
                </a:lnTo>
                <a:lnTo>
                  <a:pt x="52146" y="206209"/>
                </a:lnTo>
                <a:lnTo>
                  <a:pt x="67564" y="211747"/>
                </a:lnTo>
                <a:lnTo>
                  <a:pt x="70231" y="203149"/>
                </a:lnTo>
                <a:lnTo>
                  <a:pt x="58178" y="197815"/>
                </a:lnTo>
                <a:lnTo>
                  <a:pt x="47764" y="190373"/>
                </a:lnTo>
                <a:lnTo>
                  <a:pt x="26365" y="155689"/>
                </a:lnTo>
                <a:lnTo>
                  <a:pt x="19304" y="104813"/>
                </a:lnTo>
                <a:lnTo>
                  <a:pt x="20078" y="86753"/>
                </a:lnTo>
                <a:lnTo>
                  <a:pt x="31877" y="42138"/>
                </a:lnTo>
                <a:lnTo>
                  <a:pt x="58394" y="13919"/>
                </a:lnTo>
                <a:lnTo>
                  <a:pt x="70612" y="8585"/>
                </a:lnTo>
                <a:close/>
              </a:path>
              <a:path w="1911350" h="212090">
                <a:moveTo>
                  <a:pt x="678053" y="105918"/>
                </a:moveTo>
                <a:lnTo>
                  <a:pt x="668185" y="52108"/>
                </a:lnTo>
                <a:lnTo>
                  <a:pt x="639318" y="13576"/>
                </a:lnTo>
                <a:lnTo>
                  <a:pt x="610489" y="0"/>
                </a:lnTo>
                <a:lnTo>
                  <a:pt x="607441" y="8585"/>
                </a:lnTo>
                <a:lnTo>
                  <a:pt x="619721" y="13919"/>
                </a:lnTo>
                <a:lnTo>
                  <a:pt x="630275" y="21285"/>
                </a:lnTo>
                <a:lnTo>
                  <a:pt x="651675" y="55410"/>
                </a:lnTo>
                <a:lnTo>
                  <a:pt x="658749" y="104813"/>
                </a:lnTo>
                <a:lnTo>
                  <a:pt x="657961" y="123494"/>
                </a:lnTo>
                <a:lnTo>
                  <a:pt x="646176" y="169214"/>
                </a:lnTo>
                <a:lnTo>
                  <a:pt x="619861" y="197815"/>
                </a:lnTo>
                <a:lnTo>
                  <a:pt x="607822" y="203149"/>
                </a:lnTo>
                <a:lnTo>
                  <a:pt x="610489" y="211747"/>
                </a:lnTo>
                <a:lnTo>
                  <a:pt x="650951" y="187706"/>
                </a:lnTo>
                <a:lnTo>
                  <a:pt x="673684" y="143344"/>
                </a:lnTo>
                <a:lnTo>
                  <a:pt x="676948" y="125387"/>
                </a:lnTo>
                <a:lnTo>
                  <a:pt x="678053" y="105918"/>
                </a:lnTo>
                <a:close/>
              </a:path>
              <a:path w="1911350" h="212090">
                <a:moveTo>
                  <a:pt x="789940" y="8585"/>
                </a:moveTo>
                <a:lnTo>
                  <a:pt x="786892" y="0"/>
                </a:lnTo>
                <a:lnTo>
                  <a:pt x="771550" y="5549"/>
                </a:lnTo>
                <a:lnTo>
                  <a:pt x="758101" y="13576"/>
                </a:lnTo>
                <a:lnTo>
                  <a:pt x="729183" y="52108"/>
                </a:lnTo>
                <a:lnTo>
                  <a:pt x="719328" y="105918"/>
                </a:lnTo>
                <a:lnTo>
                  <a:pt x="720420" y="125387"/>
                </a:lnTo>
                <a:lnTo>
                  <a:pt x="736727" y="174739"/>
                </a:lnTo>
                <a:lnTo>
                  <a:pt x="771474" y="206209"/>
                </a:lnTo>
                <a:lnTo>
                  <a:pt x="786892" y="211747"/>
                </a:lnTo>
                <a:lnTo>
                  <a:pt x="789559" y="203149"/>
                </a:lnTo>
                <a:lnTo>
                  <a:pt x="777506" y="197815"/>
                </a:lnTo>
                <a:lnTo>
                  <a:pt x="767092" y="190373"/>
                </a:lnTo>
                <a:lnTo>
                  <a:pt x="745693" y="155689"/>
                </a:lnTo>
                <a:lnTo>
                  <a:pt x="738632" y="104813"/>
                </a:lnTo>
                <a:lnTo>
                  <a:pt x="739406" y="86753"/>
                </a:lnTo>
                <a:lnTo>
                  <a:pt x="751205" y="42138"/>
                </a:lnTo>
                <a:lnTo>
                  <a:pt x="777722" y="13919"/>
                </a:lnTo>
                <a:lnTo>
                  <a:pt x="789940" y="8585"/>
                </a:lnTo>
                <a:close/>
              </a:path>
              <a:path w="1911350" h="212090">
                <a:moveTo>
                  <a:pt x="1910969" y="105918"/>
                </a:moveTo>
                <a:lnTo>
                  <a:pt x="1901101" y="52108"/>
                </a:lnTo>
                <a:lnTo>
                  <a:pt x="1872234" y="13576"/>
                </a:lnTo>
                <a:lnTo>
                  <a:pt x="1843405" y="0"/>
                </a:lnTo>
                <a:lnTo>
                  <a:pt x="1840357" y="8585"/>
                </a:lnTo>
                <a:lnTo>
                  <a:pt x="1852637" y="13919"/>
                </a:lnTo>
                <a:lnTo>
                  <a:pt x="1863191" y="21285"/>
                </a:lnTo>
                <a:lnTo>
                  <a:pt x="1884591" y="55410"/>
                </a:lnTo>
                <a:lnTo>
                  <a:pt x="1891665" y="104813"/>
                </a:lnTo>
                <a:lnTo>
                  <a:pt x="1890877" y="123494"/>
                </a:lnTo>
                <a:lnTo>
                  <a:pt x="1879092" y="169214"/>
                </a:lnTo>
                <a:lnTo>
                  <a:pt x="1852777" y="197815"/>
                </a:lnTo>
                <a:lnTo>
                  <a:pt x="1840738" y="203149"/>
                </a:lnTo>
                <a:lnTo>
                  <a:pt x="1843405" y="211747"/>
                </a:lnTo>
                <a:lnTo>
                  <a:pt x="1883867" y="187706"/>
                </a:lnTo>
                <a:lnTo>
                  <a:pt x="1906600" y="143344"/>
                </a:lnTo>
                <a:lnTo>
                  <a:pt x="1909864" y="125387"/>
                </a:lnTo>
                <a:lnTo>
                  <a:pt x="1910969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1469" y="5897676"/>
            <a:ext cx="1882139" cy="8750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280"/>
              </a:spcBef>
              <a:tabLst>
                <a:tab pos="800100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3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  <a:tabLst>
                <a:tab pos="756920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49165" y="60455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074" y="0"/>
                </a:moveTo>
                <a:lnTo>
                  <a:pt x="208152" y="8597"/>
                </a:lnTo>
                <a:lnTo>
                  <a:pt x="220366" y="13917"/>
                </a:lnTo>
                <a:lnTo>
                  <a:pt x="230901" y="21282"/>
                </a:lnTo>
                <a:lnTo>
                  <a:pt x="252315" y="55414"/>
                </a:lnTo>
                <a:lnTo>
                  <a:pt x="259334" y="104813"/>
                </a:lnTo>
                <a:lnTo>
                  <a:pt x="258548" y="123489"/>
                </a:lnTo>
                <a:lnTo>
                  <a:pt x="246761" y="169214"/>
                </a:lnTo>
                <a:lnTo>
                  <a:pt x="220507" y="197807"/>
                </a:lnTo>
                <a:lnTo>
                  <a:pt x="208407" y="203149"/>
                </a:lnTo>
                <a:lnTo>
                  <a:pt x="211074" y="211747"/>
                </a:lnTo>
                <a:lnTo>
                  <a:pt x="251596" y="187715"/>
                </a:lnTo>
                <a:lnTo>
                  <a:pt x="274320" y="143336"/>
                </a:lnTo>
                <a:lnTo>
                  <a:pt x="278638" y="105930"/>
                </a:lnTo>
                <a:lnTo>
                  <a:pt x="277544" y="86521"/>
                </a:lnTo>
                <a:lnTo>
                  <a:pt x="261238" y="37122"/>
                </a:lnTo>
                <a:lnTo>
                  <a:pt x="226484" y="5543"/>
                </a:lnTo>
                <a:lnTo>
                  <a:pt x="211074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06"/>
                </a:lnTo>
                <a:lnTo>
                  <a:pt x="4317" y="68583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51"/>
                </a:lnTo>
                <a:lnTo>
                  <a:pt x="52081" y="206213"/>
                </a:lnTo>
                <a:lnTo>
                  <a:pt x="67437" y="211747"/>
                </a:lnTo>
                <a:lnTo>
                  <a:pt x="70104" y="203149"/>
                </a:lnTo>
                <a:lnTo>
                  <a:pt x="58056" y="197807"/>
                </a:lnTo>
                <a:lnTo>
                  <a:pt x="47640" y="190373"/>
                </a:lnTo>
                <a:lnTo>
                  <a:pt x="26322" y="155689"/>
                </a:lnTo>
                <a:lnTo>
                  <a:pt x="19304" y="104813"/>
                </a:lnTo>
                <a:lnTo>
                  <a:pt x="20087" y="86751"/>
                </a:lnTo>
                <a:lnTo>
                  <a:pt x="31750" y="42138"/>
                </a:lnTo>
                <a:lnTo>
                  <a:pt x="58271" y="13917"/>
                </a:lnTo>
                <a:lnTo>
                  <a:pt x="70485" y="8597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29328" y="5976010"/>
            <a:ext cx="5006975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  <a:tabLst>
                <a:tab pos="58229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sz="1800" spc="-20" dirty="0">
                <a:latin typeface="Trebuchet MS"/>
                <a:cs typeface="Trebuchet MS"/>
              </a:rPr>
              <a:t>Verifica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condiciones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g(x)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3774" y="180847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4163" y="180847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335" y="23053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636"/>
                </a:lnTo>
                <a:lnTo>
                  <a:pt x="220434" y="13946"/>
                </a:lnTo>
                <a:lnTo>
                  <a:pt x="230973" y="21304"/>
                </a:lnTo>
                <a:lnTo>
                  <a:pt x="252375" y="55449"/>
                </a:lnTo>
                <a:lnTo>
                  <a:pt x="259410" y="104901"/>
                </a:lnTo>
                <a:lnTo>
                  <a:pt x="258624" y="123571"/>
                </a:lnTo>
                <a:lnTo>
                  <a:pt x="246849" y="169291"/>
                </a:lnTo>
                <a:lnTo>
                  <a:pt x="220576" y="197865"/>
                </a:lnTo>
                <a:lnTo>
                  <a:pt x="208508" y="203200"/>
                </a:lnTo>
                <a:lnTo>
                  <a:pt x="211188" y="211836"/>
                </a:lnTo>
                <a:lnTo>
                  <a:pt x="251641" y="187779"/>
                </a:lnTo>
                <a:lnTo>
                  <a:pt x="274361" y="143398"/>
                </a:lnTo>
                <a:lnTo>
                  <a:pt x="278714" y="106045"/>
                </a:lnTo>
                <a:lnTo>
                  <a:pt x="277623" y="86592"/>
                </a:lnTo>
                <a:lnTo>
                  <a:pt x="261251" y="37211"/>
                </a:lnTo>
                <a:lnTo>
                  <a:pt x="226540" y="5599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181"/>
                </a:lnTo>
                <a:lnTo>
                  <a:pt x="4364" y="68627"/>
                </a:lnTo>
                <a:lnTo>
                  <a:pt x="0" y="106045"/>
                </a:lnTo>
                <a:lnTo>
                  <a:pt x="1088" y="125477"/>
                </a:lnTo>
                <a:lnTo>
                  <a:pt x="17411" y="174751"/>
                </a:lnTo>
                <a:lnTo>
                  <a:pt x="52128" y="206309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0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64" y="42163"/>
                </a:lnTo>
                <a:lnTo>
                  <a:pt x="58324" y="13946"/>
                </a:lnTo>
                <a:lnTo>
                  <a:pt x="70535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082" y="23053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1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836"/>
                </a:lnTo>
                <a:lnTo>
                  <a:pt x="251670" y="187779"/>
                </a:lnTo>
                <a:lnTo>
                  <a:pt x="274399" y="143398"/>
                </a:lnTo>
                <a:lnTo>
                  <a:pt x="278765" y="106045"/>
                </a:lnTo>
                <a:lnTo>
                  <a:pt x="277669" y="86592"/>
                </a:lnTo>
                <a:lnTo>
                  <a:pt x="261238" y="37211"/>
                </a:lnTo>
                <a:lnTo>
                  <a:pt x="226556" y="5599"/>
                </a:lnTo>
                <a:lnTo>
                  <a:pt x="211200" y="0"/>
                </a:lnTo>
                <a:close/>
              </a:path>
              <a:path w="278764" h="212089">
                <a:moveTo>
                  <a:pt x="67564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309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6854" y="23053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79"/>
                </a:lnTo>
                <a:lnTo>
                  <a:pt x="274399" y="143398"/>
                </a:lnTo>
                <a:lnTo>
                  <a:pt x="278764" y="106045"/>
                </a:lnTo>
                <a:lnTo>
                  <a:pt x="277669" y="86592"/>
                </a:lnTo>
                <a:lnTo>
                  <a:pt x="261238" y="37211"/>
                </a:lnTo>
                <a:lnTo>
                  <a:pt x="226556" y="5599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8" y="174751"/>
                </a:lnTo>
                <a:lnTo>
                  <a:pt x="52153" y="206309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1045" y="23053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1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1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1" y="211836"/>
                </a:lnTo>
                <a:lnTo>
                  <a:pt x="251670" y="187779"/>
                </a:lnTo>
                <a:lnTo>
                  <a:pt x="274399" y="143398"/>
                </a:lnTo>
                <a:lnTo>
                  <a:pt x="278765" y="106045"/>
                </a:lnTo>
                <a:lnTo>
                  <a:pt x="277669" y="86592"/>
                </a:lnTo>
                <a:lnTo>
                  <a:pt x="261239" y="37211"/>
                </a:lnTo>
                <a:lnTo>
                  <a:pt x="226556" y="5599"/>
                </a:lnTo>
                <a:lnTo>
                  <a:pt x="211201" y="0"/>
                </a:lnTo>
                <a:close/>
              </a:path>
              <a:path w="278764" h="212089">
                <a:moveTo>
                  <a:pt x="67564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309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7197" y="23053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1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836"/>
                </a:lnTo>
                <a:lnTo>
                  <a:pt x="251670" y="187779"/>
                </a:lnTo>
                <a:lnTo>
                  <a:pt x="274399" y="143398"/>
                </a:lnTo>
                <a:lnTo>
                  <a:pt x="278764" y="106045"/>
                </a:lnTo>
                <a:lnTo>
                  <a:pt x="277669" y="86592"/>
                </a:lnTo>
                <a:lnTo>
                  <a:pt x="261238" y="37211"/>
                </a:lnTo>
                <a:lnTo>
                  <a:pt x="226556" y="5599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309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6290" y="2305304"/>
            <a:ext cx="339725" cy="212090"/>
          </a:xfrm>
          <a:custGeom>
            <a:avLst/>
            <a:gdLst/>
            <a:ahLst/>
            <a:cxnLst/>
            <a:rect l="l" t="t" r="r" b="b"/>
            <a:pathLst>
              <a:path w="339725" h="212089">
                <a:moveTo>
                  <a:pt x="272161" y="0"/>
                </a:moveTo>
                <a:lnTo>
                  <a:pt x="269113" y="8636"/>
                </a:lnTo>
                <a:lnTo>
                  <a:pt x="281398" y="13946"/>
                </a:lnTo>
                <a:lnTo>
                  <a:pt x="291957" y="21304"/>
                </a:lnTo>
                <a:lnTo>
                  <a:pt x="313348" y="55449"/>
                </a:lnTo>
                <a:lnTo>
                  <a:pt x="320421" y="104901"/>
                </a:lnTo>
                <a:lnTo>
                  <a:pt x="319635" y="123571"/>
                </a:lnTo>
                <a:lnTo>
                  <a:pt x="307848" y="169291"/>
                </a:lnTo>
                <a:lnTo>
                  <a:pt x="281541" y="197865"/>
                </a:lnTo>
                <a:lnTo>
                  <a:pt x="269494" y="203200"/>
                </a:lnTo>
                <a:lnTo>
                  <a:pt x="272161" y="211836"/>
                </a:lnTo>
                <a:lnTo>
                  <a:pt x="312630" y="187779"/>
                </a:lnTo>
                <a:lnTo>
                  <a:pt x="335359" y="143398"/>
                </a:lnTo>
                <a:lnTo>
                  <a:pt x="339725" y="106045"/>
                </a:lnTo>
                <a:lnTo>
                  <a:pt x="338629" y="86592"/>
                </a:lnTo>
                <a:lnTo>
                  <a:pt x="322199" y="37211"/>
                </a:lnTo>
                <a:lnTo>
                  <a:pt x="287516" y="5599"/>
                </a:lnTo>
                <a:lnTo>
                  <a:pt x="272161" y="0"/>
                </a:lnTo>
                <a:close/>
              </a:path>
              <a:path w="339725" h="212089">
                <a:moveTo>
                  <a:pt x="67563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309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753" y="291668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635"/>
                </a:lnTo>
                <a:lnTo>
                  <a:pt x="220435" y="13946"/>
                </a:lnTo>
                <a:lnTo>
                  <a:pt x="230974" y="21304"/>
                </a:lnTo>
                <a:lnTo>
                  <a:pt x="252380" y="55449"/>
                </a:lnTo>
                <a:lnTo>
                  <a:pt x="259410" y="104901"/>
                </a:lnTo>
                <a:lnTo>
                  <a:pt x="258624" y="123571"/>
                </a:lnTo>
                <a:lnTo>
                  <a:pt x="246849" y="169290"/>
                </a:lnTo>
                <a:lnTo>
                  <a:pt x="220576" y="197865"/>
                </a:lnTo>
                <a:lnTo>
                  <a:pt x="208508" y="203200"/>
                </a:lnTo>
                <a:lnTo>
                  <a:pt x="211188" y="211835"/>
                </a:lnTo>
                <a:lnTo>
                  <a:pt x="251641" y="187707"/>
                </a:lnTo>
                <a:lnTo>
                  <a:pt x="274361" y="143335"/>
                </a:lnTo>
                <a:lnTo>
                  <a:pt x="278714" y="105917"/>
                </a:lnTo>
                <a:lnTo>
                  <a:pt x="277623" y="86538"/>
                </a:lnTo>
                <a:lnTo>
                  <a:pt x="261251" y="37210"/>
                </a:lnTo>
                <a:lnTo>
                  <a:pt x="226540" y="5546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163"/>
                </a:lnTo>
                <a:lnTo>
                  <a:pt x="4364" y="68611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28" y="206238"/>
                </a:lnTo>
                <a:lnTo>
                  <a:pt x="67525" y="211835"/>
                </a:lnTo>
                <a:lnTo>
                  <a:pt x="70205" y="203200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0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64" y="42163"/>
                </a:lnTo>
                <a:lnTo>
                  <a:pt x="58330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6991" y="291668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1" y="0"/>
                </a:moveTo>
                <a:lnTo>
                  <a:pt x="208153" y="8635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49"/>
                </a:lnTo>
                <a:lnTo>
                  <a:pt x="259334" y="104901"/>
                </a:lnTo>
                <a:lnTo>
                  <a:pt x="258548" y="123571"/>
                </a:lnTo>
                <a:lnTo>
                  <a:pt x="246760" y="169290"/>
                </a:lnTo>
                <a:lnTo>
                  <a:pt x="220579" y="197865"/>
                </a:lnTo>
                <a:lnTo>
                  <a:pt x="208534" y="203200"/>
                </a:lnTo>
                <a:lnTo>
                  <a:pt x="211201" y="211835"/>
                </a:lnTo>
                <a:lnTo>
                  <a:pt x="251598" y="187707"/>
                </a:lnTo>
                <a:lnTo>
                  <a:pt x="274320" y="143335"/>
                </a:lnTo>
                <a:lnTo>
                  <a:pt x="278638" y="105917"/>
                </a:lnTo>
                <a:lnTo>
                  <a:pt x="277544" y="86538"/>
                </a:lnTo>
                <a:lnTo>
                  <a:pt x="261239" y="37210"/>
                </a:lnTo>
                <a:lnTo>
                  <a:pt x="226538" y="5546"/>
                </a:lnTo>
                <a:lnTo>
                  <a:pt x="211201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6007" y="291668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5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49"/>
                </a:lnTo>
                <a:lnTo>
                  <a:pt x="259334" y="104901"/>
                </a:lnTo>
                <a:lnTo>
                  <a:pt x="258548" y="123571"/>
                </a:lnTo>
                <a:lnTo>
                  <a:pt x="246761" y="169290"/>
                </a:lnTo>
                <a:lnTo>
                  <a:pt x="220579" y="197865"/>
                </a:lnTo>
                <a:lnTo>
                  <a:pt x="208534" y="203200"/>
                </a:lnTo>
                <a:lnTo>
                  <a:pt x="211200" y="211835"/>
                </a:lnTo>
                <a:lnTo>
                  <a:pt x="251598" y="187707"/>
                </a:lnTo>
                <a:lnTo>
                  <a:pt x="274319" y="143335"/>
                </a:lnTo>
                <a:lnTo>
                  <a:pt x="278638" y="105917"/>
                </a:lnTo>
                <a:lnTo>
                  <a:pt x="277544" y="86538"/>
                </a:lnTo>
                <a:lnTo>
                  <a:pt x="261239" y="37210"/>
                </a:lnTo>
                <a:lnTo>
                  <a:pt x="226538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723" y="291668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5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49"/>
                </a:lnTo>
                <a:lnTo>
                  <a:pt x="259333" y="104901"/>
                </a:lnTo>
                <a:lnTo>
                  <a:pt x="258548" y="123571"/>
                </a:lnTo>
                <a:lnTo>
                  <a:pt x="246761" y="169290"/>
                </a:lnTo>
                <a:lnTo>
                  <a:pt x="220579" y="197865"/>
                </a:lnTo>
                <a:lnTo>
                  <a:pt x="208533" y="203200"/>
                </a:lnTo>
                <a:lnTo>
                  <a:pt x="211200" y="211835"/>
                </a:lnTo>
                <a:lnTo>
                  <a:pt x="251598" y="187707"/>
                </a:lnTo>
                <a:lnTo>
                  <a:pt x="274319" y="143335"/>
                </a:lnTo>
                <a:lnTo>
                  <a:pt x="278638" y="105917"/>
                </a:lnTo>
                <a:lnTo>
                  <a:pt x="277544" y="86538"/>
                </a:lnTo>
                <a:lnTo>
                  <a:pt x="261238" y="37210"/>
                </a:lnTo>
                <a:lnTo>
                  <a:pt x="226538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8879" y="291668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5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49"/>
                </a:lnTo>
                <a:lnTo>
                  <a:pt x="259334" y="104901"/>
                </a:lnTo>
                <a:lnTo>
                  <a:pt x="258548" y="123571"/>
                </a:lnTo>
                <a:lnTo>
                  <a:pt x="246761" y="169290"/>
                </a:lnTo>
                <a:lnTo>
                  <a:pt x="220579" y="197865"/>
                </a:lnTo>
                <a:lnTo>
                  <a:pt x="208534" y="203200"/>
                </a:lnTo>
                <a:lnTo>
                  <a:pt x="211200" y="211835"/>
                </a:lnTo>
                <a:lnTo>
                  <a:pt x="251598" y="187707"/>
                </a:lnTo>
                <a:lnTo>
                  <a:pt x="274320" y="143335"/>
                </a:lnTo>
                <a:lnTo>
                  <a:pt x="278638" y="105917"/>
                </a:lnTo>
                <a:lnTo>
                  <a:pt x="277544" y="86538"/>
                </a:lnTo>
                <a:lnTo>
                  <a:pt x="261239" y="37210"/>
                </a:lnTo>
                <a:lnTo>
                  <a:pt x="226538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7971" y="2916682"/>
            <a:ext cx="335280" cy="212090"/>
          </a:xfrm>
          <a:custGeom>
            <a:avLst/>
            <a:gdLst/>
            <a:ahLst/>
            <a:cxnLst/>
            <a:rect l="l" t="t" r="r" b="b"/>
            <a:pathLst>
              <a:path w="335279" h="212089">
                <a:moveTo>
                  <a:pt x="267588" y="0"/>
                </a:moveTo>
                <a:lnTo>
                  <a:pt x="264540" y="8635"/>
                </a:lnTo>
                <a:lnTo>
                  <a:pt x="276808" y="13946"/>
                </a:lnTo>
                <a:lnTo>
                  <a:pt x="287337" y="21304"/>
                </a:lnTo>
                <a:lnTo>
                  <a:pt x="308703" y="55449"/>
                </a:lnTo>
                <a:lnTo>
                  <a:pt x="315722" y="104901"/>
                </a:lnTo>
                <a:lnTo>
                  <a:pt x="314936" y="123571"/>
                </a:lnTo>
                <a:lnTo>
                  <a:pt x="303149" y="169290"/>
                </a:lnTo>
                <a:lnTo>
                  <a:pt x="276967" y="197865"/>
                </a:lnTo>
                <a:lnTo>
                  <a:pt x="264922" y="203200"/>
                </a:lnTo>
                <a:lnTo>
                  <a:pt x="267588" y="211835"/>
                </a:lnTo>
                <a:lnTo>
                  <a:pt x="307986" y="187707"/>
                </a:lnTo>
                <a:lnTo>
                  <a:pt x="330708" y="143335"/>
                </a:lnTo>
                <a:lnTo>
                  <a:pt x="335025" y="105917"/>
                </a:lnTo>
                <a:lnTo>
                  <a:pt x="333932" y="86538"/>
                </a:lnTo>
                <a:lnTo>
                  <a:pt x="317626" y="37210"/>
                </a:lnTo>
                <a:lnTo>
                  <a:pt x="282926" y="5546"/>
                </a:lnTo>
                <a:lnTo>
                  <a:pt x="267588" y="0"/>
                </a:lnTo>
                <a:close/>
              </a:path>
              <a:path w="335279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919" y="3478148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509"/>
                </a:lnTo>
                <a:lnTo>
                  <a:pt x="220434" y="13819"/>
                </a:lnTo>
                <a:lnTo>
                  <a:pt x="230973" y="21177"/>
                </a:lnTo>
                <a:lnTo>
                  <a:pt x="252375" y="55322"/>
                </a:lnTo>
                <a:lnTo>
                  <a:pt x="259410" y="104775"/>
                </a:lnTo>
                <a:lnTo>
                  <a:pt x="258624" y="123444"/>
                </a:lnTo>
                <a:lnTo>
                  <a:pt x="246849" y="169163"/>
                </a:lnTo>
                <a:lnTo>
                  <a:pt x="220576" y="197738"/>
                </a:lnTo>
                <a:lnTo>
                  <a:pt x="208508" y="203073"/>
                </a:lnTo>
                <a:lnTo>
                  <a:pt x="211188" y="211708"/>
                </a:lnTo>
                <a:lnTo>
                  <a:pt x="251641" y="187706"/>
                </a:lnTo>
                <a:lnTo>
                  <a:pt x="274361" y="143287"/>
                </a:lnTo>
                <a:lnTo>
                  <a:pt x="278714" y="105917"/>
                </a:lnTo>
                <a:lnTo>
                  <a:pt x="277623" y="86483"/>
                </a:lnTo>
                <a:lnTo>
                  <a:pt x="261251" y="37084"/>
                </a:lnTo>
                <a:lnTo>
                  <a:pt x="226540" y="5526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056"/>
                </a:lnTo>
                <a:lnTo>
                  <a:pt x="4364" y="68548"/>
                </a:lnTo>
                <a:lnTo>
                  <a:pt x="0" y="105917"/>
                </a:lnTo>
                <a:lnTo>
                  <a:pt x="1088" y="125352"/>
                </a:lnTo>
                <a:lnTo>
                  <a:pt x="17411" y="174751"/>
                </a:lnTo>
                <a:lnTo>
                  <a:pt x="52128" y="206184"/>
                </a:lnTo>
                <a:lnTo>
                  <a:pt x="67525" y="211708"/>
                </a:lnTo>
                <a:lnTo>
                  <a:pt x="70205" y="203073"/>
                </a:lnTo>
                <a:lnTo>
                  <a:pt x="58142" y="197738"/>
                </a:lnTo>
                <a:lnTo>
                  <a:pt x="47729" y="190309"/>
                </a:lnTo>
                <a:lnTo>
                  <a:pt x="26370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64" y="42037"/>
                </a:lnTo>
                <a:lnTo>
                  <a:pt x="58324" y="13819"/>
                </a:lnTo>
                <a:lnTo>
                  <a:pt x="70535" y="8509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4142" y="3478148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509"/>
                </a:lnTo>
                <a:lnTo>
                  <a:pt x="220438" y="13819"/>
                </a:lnTo>
                <a:lnTo>
                  <a:pt x="230997" y="21177"/>
                </a:lnTo>
                <a:lnTo>
                  <a:pt x="252388" y="55322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3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287"/>
                </a:lnTo>
                <a:lnTo>
                  <a:pt x="278764" y="105917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8585" y="3478148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509"/>
                </a:lnTo>
                <a:lnTo>
                  <a:pt x="220438" y="13819"/>
                </a:lnTo>
                <a:lnTo>
                  <a:pt x="230997" y="21177"/>
                </a:lnTo>
                <a:lnTo>
                  <a:pt x="252388" y="55322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3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287"/>
                </a:lnTo>
                <a:lnTo>
                  <a:pt x="278764" y="105917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8873" y="3478148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509"/>
                </a:lnTo>
                <a:lnTo>
                  <a:pt x="220438" y="13819"/>
                </a:lnTo>
                <a:lnTo>
                  <a:pt x="230997" y="21177"/>
                </a:lnTo>
                <a:lnTo>
                  <a:pt x="252388" y="55322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3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287"/>
                </a:lnTo>
                <a:lnTo>
                  <a:pt x="278764" y="105917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5026" y="3478148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509"/>
                </a:lnTo>
                <a:lnTo>
                  <a:pt x="220438" y="13819"/>
                </a:lnTo>
                <a:lnTo>
                  <a:pt x="230997" y="21177"/>
                </a:lnTo>
                <a:lnTo>
                  <a:pt x="252388" y="55322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4" y="203073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287"/>
                </a:lnTo>
                <a:lnTo>
                  <a:pt x="278764" y="105917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4117" y="3478148"/>
            <a:ext cx="339725" cy="212090"/>
          </a:xfrm>
          <a:custGeom>
            <a:avLst/>
            <a:gdLst/>
            <a:ahLst/>
            <a:cxnLst/>
            <a:rect l="l" t="t" r="r" b="b"/>
            <a:pathLst>
              <a:path w="339725" h="212089">
                <a:moveTo>
                  <a:pt x="272161" y="0"/>
                </a:moveTo>
                <a:lnTo>
                  <a:pt x="269113" y="8509"/>
                </a:lnTo>
                <a:lnTo>
                  <a:pt x="281398" y="13819"/>
                </a:lnTo>
                <a:lnTo>
                  <a:pt x="291957" y="21177"/>
                </a:lnTo>
                <a:lnTo>
                  <a:pt x="313348" y="55322"/>
                </a:lnTo>
                <a:lnTo>
                  <a:pt x="320421" y="104775"/>
                </a:lnTo>
                <a:lnTo>
                  <a:pt x="319635" y="123444"/>
                </a:lnTo>
                <a:lnTo>
                  <a:pt x="307848" y="169163"/>
                </a:lnTo>
                <a:lnTo>
                  <a:pt x="281541" y="197738"/>
                </a:lnTo>
                <a:lnTo>
                  <a:pt x="269494" y="203073"/>
                </a:lnTo>
                <a:lnTo>
                  <a:pt x="272161" y="211708"/>
                </a:lnTo>
                <a:lnTo>
                  <a:pt x="312630" y="187706"/>
                </a:lnTo>
                <a:lnTo>
                  <a:pt x="335359" y="143287"/>
                </a:lnTo>
                <a:lnTo>
                  <a:pt x="339725" y="105917"/>
                </a:lnTo>
                <a:lnTo>
                  <a:pt x="338629" y="86483"/>
                </a:lnTo>
                <a:lnTo>
                  <a:pt x="322199" y="37084"/>
                </a:lnTo>
                <a:lnTo>
                  <a:pt x="287516" y="5526"/>
                </a:lnTo>
                <a:lnTo>
                  <a:pt x="272161" y="0"/>
                </a:lnTo>
                <a:close/>
              </a:path>
              <a:path w="3397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459" y="219278"/>
            <a:ext cx="9041765" cy="348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Factorizar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obtener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 no es 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criterio practico,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cuanto</a:t>
            </a:r>
            <a:endParaRPr sz="1800">
              <a:latin typeface="Trebuchet MS"/>
              <a:cs typeface="Trebuchet MS"/>
            </a:endParaRPr>
          </a:p>
          <a:p>
            <a:pPr marL="39370" marR="177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factorización es casi </a:t>
            </a:r>
            <a:r>
              <a:rPr sz="1800" dirty="0">
                <a:latin typeface="Trebuchet MS"/>
                <a:cs typeface="Trebuchet MS"/>
              </a:rPr>
              <a:t>siempre </a:t>
            </a:r>
            <a:r>
              <a:rPr sz="1800" spc="-5" dirty="0">
                <a:latin typeface="Trebuchet MS"/>
                <a:cs typeface="Trebuchet MS"/>
              </a:rPr>
              <a:t>difícil. Afortunadamente existe el método de divisiones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sucesivas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es </a:t>
            </a:r>
            <a:r>
              <a:rPr sz="1800" spc="-5" dirty="0">
                <a:latin typeface="Trebuchet MS"/>
                <a:cs typeface="Trebuchet MS"/>
              </a:rPr>
              <a:t>eficaz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practico.</a:t>
            </a:r>
            <a:endParaRPr sz="18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1860"/>
              </a:spcBef>
            </a:pPr>
            <a:r>
              <a:rPr sz="1800" b="1" spc="-5" dirty="0">
                <a:solidFill>
                  <a:srgbClr val="006FC0"/>
                </a:solidFill>
                <a:latin typeface="Trebuchet MS"/>
                <a:cs typeface="Trebuchet MS"/>
              </a:rPr>
              <a:t>PROPOSICIÓN</a:t>
            </a:r>
            <a:endParaRPr sz="1800">
              <a:latin typeface="Trebuchet MS"/>
              <a:cs typeface="Trebuchet MS"/>
            </a:endParaRPr>
          </a:p>
          <a:p>
            <a:pPr marL="169545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latin typeface="Trebuchet MS"/>
                <a:cs typeface="Trebuchet MS"/>
              </a:rPr>
              <a:t>Dados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g(x)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k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27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luego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 las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divisiones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sucesivas:</a:t>
            </a:r>
            <a:endParaRPr sz="18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1735"/>
              </a:spcBef>
              <a:tabLst>
                <a:tab pos="665480" algn="l"/>
                <a:tab pos="1959610" algn="l"/>
                <a:tab pos="2784475" algn="l"/>
                <a:tab pos="3390900" algn="l"/>
                <a:tab pos="3962400" algn="l"/>
                <a:tab pos="4730115" algn="l"/>
                <a:tab pos="5205730" algn="l"/>
                <a:tab pos="590105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14" dirty="0">
                <a:latin typeface="Cambria Math"/>
                <a:cs typeface="Cambria Math"/>
              </a:rPr>
              <a:t>𝑟</a:t>
            </a:r>
            <a:r>
              <a:rPr sz="1950" spc="-172" baseline="-14957" dirty="0">
                <a:latin typeface="Cambria Math"/>
                <a:cs typeface="Cambria Math"/>
              </a:rPr>
              <a:t>𝑜</a:t>
            </a:r>
            <a:r>
              <a:rPr sz="1950" spc="195" baseline="-14957" dirty="0">
                <a:latin typeface="Cambria Math"/>
                <a:cs typeface="Cambria Math"/>
              </a:rPr>
              <a:t> </a:t>
            </a:r>
            <a:r>
              <a:rPr sz="1950" spc="2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,	</a:t>
            </a: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</a:t>
            </a:r>
            <a:r>
              <a:rPr sz="1950" spc="78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	ó	𝑔𝑟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	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𝑔𝑟(𝑔)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mbria Math"/>
              <a:cs typeface="Cambria Math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  <a:tabLst>
                <a:tab pos="713740" algn="l"/>
                <a:tab pos="2047239" algn="l"/>
                <a:tab pos="2873375" algn="l"/>
                <a:tab pos="3136900" algn="l"/>
                <a:tab pos="3702050" algn="l"/>
                <a:tab pos="4471670" algn="l"/>
                <a:tab pos="4947920" algn="l"/>
                <a:tab pos="5638165" algn="l"/>
              </a:tabLst>
            </a:pP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1</a:t>
            </a:r>
            <a:r>
              <a:rPr sz="1950" spc="179" baseline="-14957" dirty="0">
                <a:latin typeface="Cambria Math"/>
                <a:cs typeface="Cambria Math"/>
              </a:rPr>
              <a:t> </a:t>
            </a:r>
            <a:r>
              <a:rPr sz="1950" spc="18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,	</a:t>
            </a: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1</a:t>
            </a:r>
            <a:r>
              <a:rPr sz="1950" spc="172" baseline="-14957" dirty="0">
                <a:latin typeface="Cambria Math"/>
                <a:cs typeface="Cambria Math"/>
              </a:rPr>
              <a:t> </a:t>
            </a:r>
            <a:r>
              <a:rPr sz="1950" spc="17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	ó	𝑔𝑟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𝑔𝑟(𝑟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1800" spc="-1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 Math"/>
              <a:cs typeface="Cambria Math"/>
            </a:endParaRPr>
          </a:p>
          <a:p>
            <a:pPr marL="194945">
              <a:lnSpc>
                <a:spcPct val="100000"/>
              </a:lnSpc>
              <a:tabLst>
                <a:tab pos="766445" algn="l"/>
                <a:tab pos="2099945" algn="l"/>
                <a:tab pos="2930525" algn="l"/>
                <a:tab pos="3536950" algn="l"/>
                <a:tab pos="4108450" algn="l"/>
                <a:tab pos="4876800" algn="l"/>
                <a:tab pos="5353685" algn="l"/>
                <a:tab pos="6049010" algn="l"/>
              </a:tabLst>
            </a:pP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</a:t>
            </a:r>
            <a:r>
              <a:rPr sz="1950" spc="7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1</a:t>
            </a:r>
            <a:r>
              <a:rPr sz="1950" spc="187" baseline="-14957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𝑥	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2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,	</a:t>
            </a: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2</a:t>
            </a:r>
            <a:r>
              <a:rPr sz="1950" spc="80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	ó	𝑔𝑟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2	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𝑔𝑟(𝑟</a:t>
            </a:r>
            <a:r>
              <a:rPr sz="1950" spc="-30" baseline="-14957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935" y="479488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2" baseline="10802" dirty="0">
                <a:latin typeface="Cambria Math"/>
                <a:cs typeface="Cambria Math"/>
              </a:rPr>
              <a:t>𝑟</a:t>
            </a:r>
            <a:r>
              <a:rPr sz="1300" spc="-15" dirty="0">
                <a:latin typeface="Cambria Math"/>
                <a:cs typeface="Cambria Math"/>
              </a:rPr>
              <a:t>𝑛−2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4572" y="481723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636"/>
                </a:lnTo>
                <a:lnTo>
                  <a:pt x="220436" y="13946"/>
                </a:lnTo>
                <a:lnTo>
                  <a:pt x="230979" y="21304"/>
                </a:lnTo>
                <a:lnTo>
                  <a:pt x="252380" y="55429"/>
                </a:lnTo>
                <a:lnTo>
                  <a:pt x="259410" y="104775"/>
                </a:lnTo>
                <a:lnTo>
                  <a:pt x="258626" y="123463"/>
                </a:lnTo>
                <a:lnTo>
                  <a:pt x="246862" y="169290"/>
                </a:lnTo>
                <a:lnTo>
                  <a:pt x="220582" y="197866"/>
                </a:lnTo>
                <a:lnTo>
                  <a:pt x="208521" y="203200"/>
                </a:lnTo>
                <a:lnTo>
                  <a:pt x="211188" y="211708"/>
                </a:lnTo>
                <a:lnTo>
                  <a:pt x="251652" y="187706"/>
                </a:lnTo>
                <a:lnTo>
                  <a:pt x="274373" y="143335"/>
                </a:lnTo>
                <a:lnTo>
                  <a:pt x="278726" y="105918"/>
                </a:lnTo>
                <a:lnTo>
                  <a:pt x="277634" y="86536"/>
                </a:lnTo>
                <a:lnTo>
                  <a:pt x="261251" y="37083"/>
                </a:lnTo>
                <a:lnTo>
                  <a:pt x="226540" y="5544"/>
                </a:lnTo>
                <a:lnTo>
                  <a:pt x="211188" y="0"/>
                </a:lnTo>
                <a:close/>
              </a:path>
              <a:path w="278765" h="212089">
                <a:moveTo>
                  <a:pt x="67538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9" y="206184"/>
                </a:lnTo>
                <a:lnTo>
                  <a:pt x="67538" y="211708"/>
                </a:lnTo>
                <a:lnTo>
                  <a:pt x="70218" y="203200"/>
                </a:lnTo>
                <a:lnTo>
                  <a:pt x="58149" y="197866"/>
                </a:lnTo>
                <a:lnTo>
                  <a:pt x="47737" y="190436"/>
                </a:lnTo>
                <a:lnTo>
                  <a:pt x="26378" y="155745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76" y="42163"/>
                </a:lnTo>
                <a:lnTo>
                  <a:pt x="58337" y="13946"/>
                </a:lnTo>
                <a:lnTo>
                  <a:pt x="70548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1047" y="4747641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𝑞</a:t>
            </a:r>
            <a:r>
              <a:rPr sz="1950" spc="52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31010" y="481723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79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0" y="104775"/>
                </a:lnTo>
                <a:lnTo>
                  <a:pt x="258675" y="123463"/>
                </a:lnTo>
                <a:lnTo>
                  <a:pt x="246887" y="169290"/>
                </a:lnTo>
                <a:lnTo>
                  <a:pt x="220634" y="197866"/>
                </a:lnTo>
                <a:lnTo>
                  <a:pt x="208533" y="203200"/>
                </a:lnTo>
                <a:lnTo>
                  <a:pt x="211200" y="211708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71" y="86536"/>
                </a:lnTo>
                <a:lnTo>
                  <a:pt x="261365" y="37083"/>
                </a:lnTo>
                <a:lnTo>
                  <a:pt x="22655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67585" y="4794884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latin typeface="Cambria Math"/>
                <a:cs typeface="Cambria Math"/>
              </a:rPr>
              <a:t>𝑥</a:t>
            </a:r>
            <a:r>
              <a:rPr sz="2700" spc="502" baseline="10802" dirty="0">
                <a:latin typeface="Cambria Math"/>
                <a:cs typeface="Cambria Math"/>
              </a:rPr>
              <a:t> </a:t>
            </a:r>
            <a:r>
              <a:rPr sz="2700" spc="-22" baseline="10802" dirty="0">
                <a:latin typeface="Cambria Math"/>
                <a:cs typeface="Cambria Math"/>
              </a:rPr>
              <a:t>𝑟</a:t>
            </a:r>
            <a:r>
              <a:rPr sz="1300" spc="-15" dirty="0">
                <a:latin typeface="Cambria Math"/>
                <a:cs typeface="Cambria Math"/>
              </a:rPr>
              <a:t>𝑛−1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71673" y="481723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80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63"/>
                </a:lnTo>
                <a:lnTo>
                  <a:pt x="246887" y="169290"/>
                </a:lnTo>
                <a:lnTo>
                  <a:pt x="220634" y="197866"/>
                </a:lnTo>
                <a:lnTo>
                  <a:pt x="208533" y="203200"/>
                </a:lnTo>
                <a:lnTo>
                  <a:pt x="211200" y="211708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71" y="86536"/>
                </a:lnTo>
                <a:lnTo>
                  <a:pt x="261365" y="37083"/>
                </a:lnTo>
                <a:lnTo>
                  <a:pt x="22655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3485" y="481723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79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63"/>
                </a:lnTo>
                <a:lnTo>
                  <a:pt x="246887" y="169290"/>
                </a:lnTo>
                <a:lnTo>
                  <a:pt x="220634" y="197866"/>
                </a:lnTo>
                <a:lnTo>
                  <a:pt x="208534" y="203200"/>
                </a:lnTo>
                <a:lnTo>
                  <a:pt x="211200" y="211708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71" y="86536"/>
                </a:lnTo>
                <a:lnTo>
                  <a:pt x="261365" y="37083"/>
                </a:lnTo>
                <a:lnTo>
                  <a:pt x="22655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08250" y="4747641"/>
            <a:ext cx="1242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2420" algn="l"/>
                <a:tab pos="1144270" algn="l"/>
              </a:tabLst>
            </a:pPr>
            <a:r>
              <a:rPr sz="1800" dirty="0">
                <a:latin typeface="Cambria Math"/>
                <a:cs typeface="Cambria Math"/>
              </a:rPr>
              <a:t>𝑥	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𝑛</a:t>
            </a:r>
            <a:r>
              <a:rPr sz="1950" spc="195" baseline="-14957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𝑥	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21479" y="474764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69638" y="481723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79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63"/>
                </a:lnTo>
                <a:lnTo>
                  <a:pt x="246887" y="169290"/>
                </a:lnTo>
                <a:lnTo>
                  <a:pt x="220634" y="197866"/>
                </a:lnTo>
                <a:lnTo>
                  <a:pt x="208534" y="203200"/>
                </a:lnTo>
                <a:lnTo>
                  <a:pt x="211200" y="211708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71" y="86536"/>
                </a:lnTo>
                <a:lnTo>
                  <a:pt x="261365" y="37083"/>
                </a:lnTo>
                <a:lnTo>
                  <a:pt x="22655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8729" y="4817236"/>
            <a:ext cx="341630" cy="212090"/>
          </a:xfrm>
          <a:custGeom>
            <a:avLst/>
            <a:gdLst/>
            <a:ahLst/>
            <a:cxnLst/>
            <a:rect l="l" t="t" r="r" b="b"/>
            <a:pathLst>
              <a:path w="341629" h="212089">
                <a:moveTo>
                  <a:pt x="273685" y="0"/>
                </a:moveTo>
                <a:lnTo>
                  <a:pt x="270764" y="8636"/>
                </a:lnTo>
                <a:lnTo>
                  <a:pt x="282977" y="13946"/>
                </a:lnTo>
                <a:lnTo>
                  <a:pt x="293512" y="21304"/>
                </a:lnTo>
                <a:lnTo>
                  <a:pt x="314926" y="55429"/>
                </a:lnTo>
                <a:lnTo>
                  <a:pt x="321945" y="104775"/>
                </a:lnTo>
                <a:lnTo>
                  <a:pt x="321159" y="123463"/>
                </a:lnTo>
                <a:lnTo>
                  <a:pt x="309372" y="169290"/>
                </a:lnTo>
                <a:lnTo>
                  <a:pt x="283118" y="197866"/>
                </a:lnTo>
                <a:lnTo>
                  <a:pt x="271018" y="203200"/>
                </a:lnTo>
                <a:lnTo>
                  <a:pt x="273685" y="211708"/>
                </a:lnTo>
                <a:lnTo>
                  <a:pt x="314207" y="187706"/>
                </a:lnTo>
                <a:lnTo>
                  <a:pt x="336883" y="143335"/>
                </a:lnTo>
                <a:lnTo>
                  <a:pt x="341249" y="105918"/>
                </a:lnTo>
                <a:lnTo>
                  <a:pt x="340155" y="86536"/>
                </a:lnTo>
                <a:lnTo>
                  <a:pt x="323850" y="37083"/>
                </a:lnTo>
                <a:lnTo>
                  <a:pt x="289042" y="5544"/>
                </a:lnTo>
                <a:lnTo>
                  <a:pt x="273685" y="0"/>
                </a:lnTo>
                <a:close/>
              </a:path>
              <a:path w="341629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4" y="211708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06467" y="4747641"/>
            <a:ext cx="217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5755" algn="l"/>
                <a:tab pos="1094105" algn="l"/>
                <a:tab pos="1570990" algn="l"/>
              </a:tabLst>
            </a:pP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	ó	𝑔𝑟</a:t>
            </a:r>
            <a:r>
              <a:rPr sz="1800" spc="320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4809" y="4747641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𝑔𝑟(𝑟</a:t>
            </a:r>
            <a:r>
              <a:rPr sz="1950" baseline="-14957" dirty="0">
                <a:latin typeface="Cambria Math"/>
                <a:cs typeface="Cambria Math"/>
              </a:rPr>
              <a:t>𝑛−1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9287" y="537273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78" y="8508"/>
                </a:lnTo>
                <a:lnTo>
                  <a:pt x="220434" y="13819"/>
                </a:lnTo>
                <a:lnTo>
                  <a:pt x="230973" y="21177"/>
                </a:lnTo>
                <a:lnTo>
                  <a:pt x="252375" y="55322"/>
                </a:lnTo>
                <a:lnTo>
                  <a:pt x="259410" y="104774"/>
                </a:lnTo>
                <a:lnTo>
                  <a:pt x="258624" y="123443"/>
                </a:lnTo>
                <a:lnTo>
                  <a:pt x="246849" y="169163"/>
                </a:lnTo>
                <a:lnTo>
                  <a:pt x="220576" y="197738"/>
                </a:lnTo>
                <a:lnTo>
                  <a:pt x="208508" y="203072"/>
                </a:lnTo>
                <a:lnTo>
                  <a:pt x="211188" y="211708"/>
                </a:lnTo>
                <a:lnTo>
                  <a:pt x="251641" y="187705"/>
                </a:lnTo>
                <a:lnTo>
                  <a:pt x="274361" y="143287"/>
                </a:lnTo>
                <a:lnTo>
                  <a:pt x="278714" y="105917"/>
                </a:lnTo>
                <a:lnTo>
                  <a:pt x="277623" y="86483"/>
                </a:lnTo>
                <a:lnTo>
                  <a:pt x="261251" y="37083"/>
                </a:lnTo>
                <a:lnTo>
                  <a:pt x="226540" y="5526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056"/>
                </a:lnTo>
                <a:lnTo>
                  <a:pt x="4364" y="68548"/>
                </a:lnTo>
                <a:lnTo>
                  <a:pt x="0" y="105917"/>
                </a:lnTo>
                <a:lnTo>
                  <a:pt x="1088" y="125352"/>
                </a:lnTo>
                <a:lnTo>
                  <a:pt x="17411" y="174751"/>
                </a:lnTo>
                <a:lnTo>
                  <a:pt x="52128" y="206184"/>
                </a:lnTo>
                <a:lnTo>
                  <a:pt x="67525" y="211708"/>
                </a:lnTo>
                <a:lnTo>
                  <a:pt x="70205" y="203072"/>
                </a:lnTo>
                <a:lnTo>
                  <a:pt x="58142" y="197738"/>
                </a:lnTo>
                <a:lnTo>
                  <a:pt x="47729" y="190309"/>
                </a:lnTo>
                <a:lnTo>
                  <a:pt x="26370" y="155638"/>
                </a:lnTo>
                <a:lnTo>
                  <a:pt x="19304" y="104774"/>
                </a:lnTo>
                <a:lnTo>
                  <a:pt x="20089" y="86703"/>
                </a:lnTo>
                <a:lnTo>
                  <a:pt x="31864" y="42036"/>
                </a:lnTo>
                <a:lnTo>
                  <a:pt x="58324" y="13819"/>
                </a:lnTo>
                <a:lnTo>
                  <a:pt x="70535" y="8508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5399" y="5302707"/>
            <a:ext cx="112903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𝑛</a:t>
            </a:r>
            <a:r>
              <a:rPr sz="1950" spc="187" baseline="-14957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Entonces: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65554" y="5302707"/>
            <a:ext cx="496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𝑝𝑒</a:t>
            </a:r>
            <a:r>
              <a:rPr sz="1800" spc="-1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18333" y="5349951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2" baseline="10802" dirty="0">
                <a:latin typeface="Cambria Math"/>
                <a:cs typeface="Cambria Math"/>
              </a:rPr>
              <a:t>𝑟</a:t>
            </a:r>
            <a:r>
              <a:rPr sz="1300" spc="-15" dirty="0">
                <a:latin typeface="Cambria Math"/>
                <a:cs typeface="Cambria Math"/>
              </a:rPr>
              <a:t>𝑛−1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98394" y="537273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508"/>
                </a:lnTo>
                <a:lnTo>
                  <a:pt x="220438" y="13819"/>
                </a:lnTo>
                <a:lnTo>
                  <a:pt x="230997" y="21177"/>
                </a:lnTo>
                <a:lnTo>
                  <a:pt x="252388" y="55322"/>
                </a:lnTo>
                <a:lnTo>
                  <a:pt x="259461" y="104774"/>
                </a:lnTo>
                <a:lnTo>
                  <a:pt x="258675" y="123443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2"/>
                </a:lnTo>
                <a:lnTo>
                  <a:pt x="211200" y="211708"/>
                </a:lnTo>
                <a:lnTo>
                  <a:pt x="251670" y="187705"/>
                </a:lnTo>
                <a:lnTo>
                  <a:pt x="274399" y="143287"/>
                </a:lnTo>
                <a:lnTo>
                  <a:pt x="278764" y="105917"/>
                </a:lnTo>
                <a:lnTo>
                  <a:pt x="277669" y="86483"/>
                </a:lnTo>
                <a:lnTo>
                  <a:pt x="261238" y="37083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03"/>
                </a:lnTo>
                <a:lnTo>
                  <a:pt x="31876" y="42036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60370" y="5302707"/>
            <a:ext cx="720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𝑥	≠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78991" y="643138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2" baseline="10802" dirty="0">
                <a:solidFill>
                  <a:srgbClr val="C00000"/>
                </a:solidFill>
                <a:latin typeface="Cambria Math"/>
                <a:cs typeface="Cambria Math"/>
              </a:rPr>
              <a:t>𝑟</a:t>
            </a:r>
            <a:r>
              <a:rPr sz="1300" spc="-15" dirty="0">
                <a:solidFill>
                  <a:srgbClr val="C00000"/>
                </a:solidFill>
                <a:latin typeface="Cambria Math"/>
                <a:cs typeface="Cambria Math"/>
              </a:rPr>
              <a:t>𝑛−1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9178" y="645347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90">
                <a:moveTo>
                  <a:pt x="211201" y="0"/>
                </a:moveTo>
                <a:lnTo>
                  <a:pt x="208279" y="8597"/>
                </a:lnTo>
                <a:lnTo>
                  <a:pt x="220493" y="13915"/>
                </a:lnTo>
                <a:lnTo>
                  <a:pt x="231028" y="21277"/>
                </a:lnTo>
                <a:lnTo>
                  <a:pt x="252442" y="55406"/>
                </a:lnTo>
                <a:lnTo>
                  <a:pt x="259460" y="104813"/>
                </a:lnTo>
                <a:lnTo>
                  <a:pt x="258675" y="123489"/>
                </a:lnTo>
                <a:lnTo>
                  <a:pt x="246888" y="169214"/>
                </a:lnTo>
                <a:lnTo>
                  <a:pt x="220634" y="197805"/>
                </a:lnTo>
                <a:lnTo>
                  <a:pt x="208534" y="203149"/>
                </a:lnTo>
                <a:lnTo>
                  <a:pt x="211201" y="211747"/>
                </a:lnTo>
                <a:lnTo>
                  <a:pt x="251723" y="187704"/>
                </a:lnTo>
                <a:lnTo>
                  <a:pt x="274399" y="143335"/>
                </a:lnTo>
                <a:lnTo>
                  <a:pt x="278765" y="105930"/>
                </a:lnTo>
                <a:lnTo>
                  <a:pt x="277671" y="86519"/>
                </a:lnTo>
                <a:lnTo>
                  <a:pt x="261365" y="37109"/>
                </a:lnTo>
                <a:lnTo>
                  <a:pt x="226558" y="5541"/>
                </a:lnTo>
                <a:lnTo>
                  <a:pt x="211201" y="0"/>
                </a:lnTo>
                <a:close/>
              </a:path>
              <a:path w="278764" h="212090">
                <a:moveTo>
                  <a:pt x="67564" y="0"/>
                </a:moveTo>
                <a:lnTo>
                  <a:pt x="27219" y="24095"/>
                </a:lnTo>
                <a:lnTo>
                  <a:pt x="4381" y="68576"/>
                </a:lnTo>
                <a:lnTo>
                  <a:pt x="0" y="105930"/>
                </a:lnTo>
                <a:lnTo>
                  <a:pt x="1095" y="125383"/>
                </a:lnTo>
                <a:lnTo>
                  <a:pt x="17526" y="174739"/>
                </a:lnTo>
                <a:lnTo>
                  <a:pt x="52155" y="206211"/>
                </a:lnTo>
                <a:lnTo>
                  <a:pt x="67564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7" y="42138"/>
                </a:lnTo>
                <a:lnTo>
                  <a:pt x="58398" y="13915"/>
                </a:lnTo>
                <a:lnTo>
                  <a:pt x="70612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621027" y="6384137"/>
            <a:ext cx="686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𝑥	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máximo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común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divisor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-5" dirty="0">
                <a:latin typeface="Trebuchet MS"/>
                <a:cs typeface="Trebuchet MS"/>
              </a:rPr>
              <a:t> g(x), salvo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constante.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64741" y="3902202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0"/>
                </a:moveTo>
                <a:lnTo>
                  <a:pt x="0" y="754634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46270" y="3813809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0"/>
                </a:moveTo>
                <a:lnTo>
                  <a:pt x="0" y="754633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3002" y="3813809"/>
            <a:ext cx="0" cy="755015"/>
          </a:xfrm>
          <a:custGeom>
            <a:avLst/>
            <a:gdLst/>
            <a:ahLst/>
            <a:cxnLst/>
            <a:rect l="l" t="t" r="r" b="b"/>
            <a:pathLst>
              <a:path h="755014">
                <a:moveTo>
                  <a:pt x="0" y="0"/>
                </a:moveTo>
                <a:lnTo>
                  <a:pt x="0" y="754633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98" y="848359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Hallar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071" y="350646"/>
            <a:ext cx="109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4705" y="141630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517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4205" y="1345819"/>
            <a:ext cx="261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2x </a:t>
            </a:r>
            <a:r>
              <a:rPr sz="1800" dirty="0">
                <a:latin typeface="Cambria Math"/>
                <a:cs typeface="Cambria Math"/>
              </a:rPr>
              <a:t>− 1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9409" y="1248663"/>
            <a:ext cx="925194" cy="7683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9253" y="141630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517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8340" y="1345819"/>
            <a:ext cx="198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3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2x</a:t>
            </a:r>
            <a:r>
              <a:rPr sz="1800" dirty="0">
                <a:latin typeface="Cambria Math"/>
                <a:cs typeface="Cambria Math"/>
              </a:rPr>
              <a:t> 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56" y="2053209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Primer</a:t>
            </a:r>
            <a:r>
              <a:rPr sz="1800" b="1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paso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209" y="2594811"/>
            <a:ext cx="187071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2x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12395">
              <a:lnSpc>
                <a:spcPct val="100000"/>
              </a:lnSpc>
              <a:spcBef>
                <a:spcPts val="112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3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3x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9966" y="2588133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2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2x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2833" y="2586989"/>
            <a:ext cx="1856105" cy="868044"/>
          </a:xfrm>
          <a:custGeom>
            <a:avLst/>
            <a:gdLst/>
            <a:ahLst/>
            <a:cxnLst/>
            <a:rect l="l" t="t" r="r" b="b"/>
            <a:pathLst>
              <a:path w="1856104" h="868045">
                <a:moveTo>
                  <a:pt x="0" y="0"/>
                </a:moveTo>
                <a:lnTo>
                  <a:pt x="0" y="867918"/>
                </a:lnTo>
              </a:path>
              <a:path w="1856104" h="868045">
                <a:moveTo>
                  <a:pt x="0" y="370332"/>
                </a:moveTo>
                <a:lnTo>
                  <a:pt x="1856105" y="370332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18" y="3536441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41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8689" y="4362450"/>
            <a:ext cx="1591945" cy="9525"/>
          </a:xfrm>
          <a:custGeom>
            <a:avLst/>
            <a:gdLst/>
            <a:ahLst/>
            <a:cxnLst/>
            <a:rect l="l" t="t" r="r" b="b"/>
            <a:pathLst>
              <a:path w="1591945" h="9525">
                <a:moveTo>
                  <a:pt x="0" y="9525"/>
                </a:moveTo>
                <a:lnTo>
                  <a:pt x="1591945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5876" y="3474211"/>
            <a:ext cx="1629410" cy="12560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1800" spc="35" dirty="0">
                <a:latin typeface="Cambria Math"/>
                <a:cs typeface="Cambria Math"/>
              </a:rPr>
              <a:t>−4𝑥</a:t>
            </a:r>
            <a:r>
              <a:rPr sz="1950" spc="52" baseline="27777" dirty="0">
                <a:latin typeface="Cambria Math"/>
                <a:cs typeface="Cambria Math"/>
              </a:rPr>
              <a:t>2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5𝑥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56210">
              <a:lnSpc>
                <a:spcPct val="100000"/>
              </a:lnSpc>
              <a:spcBef>
                <a:spcPts val="810"/>
              </a:spcBef>
            </a:pPr>
            <a:r>
              <a:rPr sz="1800" spc="45" dirty="0">
                <a:latin typeface="Cambria Math"/>
                <a:cs typeface="Cambria Math"/>
              </a:rPr>
              <a:t>4𝑥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1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8𝑥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12</a:t>
            </a:r>
            <a:endParaRPr sz="1800">
              <a:latin typeface="Cambria Math"/>
              <a:cs typeface="Cambria Math"/>
            </a:endParaRPr>
          </a:p>
          <a:p>
            <a:pPr marL="790575">
              <a:lnSpc>
                <a:spcPct val="100000"/>
              </a:lnSpc>
              <a:spcBef>
                <a:spcPts val="1590"/>
              </a:spcBef>
            </a:pPr>
            <a:r>
              <a:rPr sz="1800" spc="-5" dirty="0">
                <a:latin typeface="Trebuchet MS"/>
                <a:cs typeface="Trebuchet MS"/>
              </a:rPr>
              <a:t>13x</a:t>
            </a:r>
            <a:r>
              <a:rPr sz="1800" spc="-5" dirty="0">
                <a:latin typeface="Cambria Math"/>
                <a:cs typeface="Cambria Math"/>
              </a:rPr>
              <a:t>−13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0353" y="3078860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062" y="5094808"/>
            <a:ext cx="711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Lueg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49751" y="370967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5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88" y="55431"/>
                </a:lnTo>
                <a:lnTo>
                  <a:pt x="259461" y="104901"/>
                </a:lnTo>
                <a:lnTo>
                  <a:pt x="258675" y="123570"/>
                </a:lnTo>
                <a:lnTo>
                  <a:pt x="246887" y="169290"/>
                </a:lnTo>
                <a:lnTo>
                  <a:pt x="220581" y="197865"/>
                </a:lnTo>
                <a:lnTo>
                  <a:pt x="208534" y="203199"/>
                </a:lnTo>
                <a:lnTo>
                  <a:pt x="211200" y="211835"/>
                </a:lnTo>
                <a:lnTo>
                  <a:pt x="251616" y="187707"/>
                </a:lnTo>
                <a:lnTo>
                  <a:pt x="274383" y="143335"/>
                </a:lnTo>
                <a:lnTo>
                  <a:pt x="278764" y="105917"/>
                </a:lnTo>
                <a:lnTo>
                  <a:pt x="277669" y="86536"/>
                </a:lnTo>
                <a:lnTo>
                  <a:pt x="261238" y="37083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3" y="211835"/>
                </a:lnTo>
                <a:lnTo>
                  <a:pt x="70231" y="203199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66414" y="3639692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950" spc="69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9890" y="3639692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8913" y="433450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5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463"/>
                </a:lnTo>
                <a:lnTo>
                  <a:pt x="246887" y="169290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335"/>
                </a:lnTo>
                <a:lnTo>
                  <a:pt x="278764" y="105917"/>
                </a:lnTo>
                <a:lnTo>
                  <a:pt x="277669" y="86536"/>
                </a:lnTo>
                <a:lnTo>
                  <a:pt x="261238" y="37083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0628" y="426491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</a:t>
            </a:r>
            <a:r>
              <a:rPr sz="1950" spc="39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7528" y="4264914"/>
            <a:ext cx="115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13x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0369" y="2068448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segundo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paso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90565" y="1998726"/>
            <a:ext cx="99695" cy="4785995"/>
          </a:xfrm>
          <a:custGeom>
            <a:avLst/>
            <a:gdLst/>
            <a:ahLst/>
            <a:cxnLst/>
            <a:rect l="l" t="t" r="r" b="b"/>
            <a:pathLst>
              <a:path w="99695" h="4785995">
                <a:moveTo>
                  <a:pt x="0" y="0"/>
                </a:moveTo>
                <a:lnTo>
                  <a:pt x="99441" y="478578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1838" y="5494909"/>
            <a:ext cx="262255" cy="212090"/>
          </a:xfrm>
          <a:custGeom>
            <a:avLst/>
            <a:gdLst/>
            <a:ahLst/>
            <a:cxnLst/>
            <a:rect l="l" t="t" r="r" b="b"/>
            <a:pathLst>
              <a:path w="262255" h="212089">
                <a:moveTo>
                  <a:pt x="194310" y="0"/>
                </a:moveTo>
                <a:lnTo>
                  <a:pt x="191388" y="8635"/>
                </a:lnTo>
                <a:lnTo>
                  <a:pt x="203602" y="13946"/>
                </a:lnTo>
                <a:lnTo>
                  <a:pt x="214137" y="21304"/>
                </a:lnTo>
                <a:lnTo>
                  <a:pt x="235551" y="55430"/>
                </a:lnTo>
                <a:lnTo>
                  <a:pt x="242569" y="104825"/>
                </a:lnTo>
                <a:lnTo>
                  <a:pt x="241784" y="123496"/>
                </a:lnTo>
                <a:lnTo>
                  <a:pt x="229997" y="169227"/>
                </a:lnTo>
                <a:lnTo>
                  <a:pt x="203743" y="197818"/>
                </a:lnTo>
                <a:lnTo>
                  <a:pt x="191643" y="203161"/>
                </a:lnTo>
                <a:lnTo>
                  <a:pt x="194310" y="211759"/>
                </a:lnTo>
                <a:lnTo>
                  <a:pt x="234832" y="187715"/>
                </a:lnTo>
                <a:lnTo>
                  <a:pt x="257508" y="143348"/>
                </a:lnTo>
                <a:lnTo>
                  <a:pt x="261874" y="105943"/>
                </a:lnTo>
                <a:lnTo>
                  <a:pt x="260780" y="86547"/>
                </a:lnTo>
                <a:lnTo>
                  <a:pt x="244475" y="37083"/>
                </a:lnTo>
                <a:lnTo>
                  <a:pt x="209720" y="5544"/>
                </a:lnTo>
                <a:lnTo>
                  <a:pt x="194310" y="0"/>
                </a:lnTo>
                <a:close/>
              </a:path>
              <a:path w="262255" h="212089">
                <a:moveTo>
                  <a:pt x="67437" y="0"/>
                </a:moveTo>
                <a:lnTo>
                  <a:pt x="27092" y="24110"/>
                </a:lnTo>
                <a:lnTo>
                  <a:pt x="4318" y="68599"/>
                </a:lnTo>
                <a:lnTo>
                  <a:pt x="0" y="105943"/>
                </a:lnTo>
                <a:lnTo>
                  <a:pt x="1075" y="125395"/>
                </a:lnTo>
                <a:lnTo>
                  <a:pt x="17399" y="174751"/>
                </a:lnTo>
                <a:lnTo>
                  <a:pt x="52081" y="206218"/>
                </a:lnTo>
                <a:lnTo>
                  <a:pt x="67437" y="211759"/>
                </a:lnTo>
                <a:lnTo>
                  <a:pt x="70104" y="203161"/>
                </a:lnTo>
                <a:lnTo>
                  <a:pt x="58056" y="197818"/>
                </a:lnTo>
                <a:lnTo>
                  <a:pt x="47640" y="190380"/>
                </a:lnTo>
                <a:lnTo>
                  <a:pt x="26322" y="155700"/>
                </a:lnTo>
                <a:lnTo>
                  <a:pt x="19304" y="104825"/>
                </a:lnTo>
                <a:lnTo>
                  <a:pt x="20087" y="86744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66214" y="5425541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𝑔𝑟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𝑟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4958" y="5425541"/>
            <a:ext cx="84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𝑔𝑟(𝑔)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6482" y="3364738"/>
            <a:ext cx="87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−𝑥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20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74557" y="2798826"/>
            <a:ext cx="1856105" cy="868044"/>
          </a:xfrm>
          <a:custGeom>
            <a:avLst/>
            <a:gdLst/>
            <a:ahLst/>
            <a:cxnLst/>
            <a:rect l="l" t="t" r="r" b="b"/>
            <a:pathLst>
              <a:path w="1856104" h="868045">
                <a:moveTo>
                  <a:pt x="0" y="0"/>
                </a:moveTo>
                <a:lnTo>
                  <a:pt x="0" y="867918"/>
                </a:lnTo>
              </a:path>
              <a:path w="1856104" h="868045">
                <a:moveTo>
                  <a:pt x="0" y="368808"/>
                </a:moveTo>
                <a:lnTo>
                  <a:pt x="1856105" y="368808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4341" y="3748278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41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61938" y="4574285"/>
            <a:ext cx="1591945" cy="9525"/>
          </a:xfrm>
          <a:custGeom>
            <a:avLst/>
            <a:gdLst/>
            <a:ahLst/>
            <a:cxnLst/>
            <a:rect l="l" t="t" r="r" b="b"/>
            <a:pathLst>
              <a:path w="1591945" h="9525">
                <a:moveTo>
                  <a:pt x="0" y="9525"/>
                </a:moveTo>
                <a:lnTo>
                  <a:pt x="159194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33206" y="325475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9197" y="3580587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42781" y="3428492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1470" algn="l"/>
              </a:tabLst>
            </a:pPr>
            <a:r>
              <a:rPr sz="2700" u="heavy" baseline="1543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Cambria Math"/>
                <a:cs typeface="Cambria Math"/>
              </a:rPr>
              <a:t>𝑥 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275826" y="3595878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40"/>
                </a:lnTo>
                <a:lnTo>
                  <a:pt x="254507" y="15240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328150" y="325475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9814" y="3685158"/>
            <a:ext cx="853440" cy="7804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latin typeface="Cambria Math"/>
                <a:cs typeface="Cambria Math"/>
              </a:rPr>
              <a:t>3𝑥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dirty="0">
                <a:latin typeface="Cambria Math"/>
                <a:cs typeface="Cambria Math"/>
              </a:rPr>
              <a:t>−3𝑥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46163" y="472567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786876" y="430161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508"/>
                </a:lnTo>
                <a:lnTo>
                  <a:pt x="220420" y="13892"/>
                </a:lnTo>
                <a:lnTo>
                  <a:pt x="230949" y="21288"/>
                </a:lnTo>
                <a:lnTo>
                  <a:pt x="252368" y="55429"/>
                </a:lnTo>
                <a:lnTo>
                  <a:pt x="259333" y="104774"/>
                </a:lnTo>
                <a:lnTo>
                  <a:pt x="258548" y="123443"/>
                </a:lnTo>
                <a:lnTo>
                  <a:pt x="246760" y="169163"/>
                </a:lnTo>
                <a:lnTo>
                  <a:pt x="220579" y="197738"/>
                </a:lnTo>
                <a:lnTo>
                  <a:pt x="208533" y="203072"/>
                </a:lnTo>
                <a:lnTo>
                  <a:pt x="211200" y="211708"/>
                </a:lnTo>
                <a:lnTo>
                  <a:pt x="251598" y="187705"/>
                </a:lnTo>
                <a:lnTo>
                  <a:pt x="274320" y="143335"/>
                </a:lnTo>
                <a:lnTo>
                  <a:pt x="278638" y="105917"/>
                </a:lnTo>
                <a:lnTo>
                  <a:pt x="277562" y="86483"/>
                </a:lnTo>
                <a:lnTo>
                  <a:pt x="261239" y="37083"/>
                </a:lnTo>
                <a:lnTo>
                  <a:pt x="226538" y="5526"/>
                </a:lnTo>
                <a:lnTo>
                  <a:pt x="211200" y="0"/>
                </a:lnTo>
                <a:close/>
              </a:path>
              <a:path w="278765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230" y="203072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892"/>
                </a:lnTo>
                <a:lnTo>
                  <a:pt x="70484" y="8508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508745" y="4231894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r>
              <a:rPr sz="1950" spc="69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384030" y="4398898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77450" y="4398898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264142" y="3580587"/>
            <a:ext cx="101790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13</a:t>
            </a:r>
            <a:endParaRPr sz="1800">
              <a:latin typeface="Cambria Math"/>
              <a:cs typeface="Cambria Math"/>
            </a:endParaRPr>
          </a:p>
          <a:p>
            <a:pPr marL="184785">
              <a:lnSpc>
                <a:spcPct val="100000"/>
              </a:lnSpc>
              <a:spcBef>
                <a:spcPts val="1595"/>
              </a:spcBef>
              <a:tabLst>
                <a:tab pos="878205" algn="l"/>
              </a:tabLst>
            </a:pPr>
            <a:r>
              <a:rPr sz="1800" dirty="0">
                <a:latin typeface="Cambria Math"/>
                <a:cs typeface="Cambria Math"/>
              </a:rPr>
              <a:t>1	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12250" y="4384294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57" baseline="3703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2700" baseline="37037" dirty="0">
                <a:latin typeface="Cambria Math"/>
                <a:cs typeface="Cambria Math"/>
              </a:rPr>
              <a:t>𝑥</a:t>
            </a:r>
            <a:r>
              <a:rPr sz="2700" spc="89" baseline="37037" dirty="0">
                <a:latin typeface="Cambria Math"/>
                <a:cs typeface="Cambria Math"/>
              </a:rPr>
              <a:t> </a:t>
            </a:r>
            <a:r>
              <a:rPr sz="2700" baseline="37037" dirty="0">
                <a:latin typeface="Cambria Math"/>
                <a:cs typeface="Cambria Math"/>
              </a:rPr>
              <a:t>+</a:t>
            </a:r>
            <a:r>
              <a:rPr sz="2700" spc="-7" baseline="3703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49232" y="505180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29"/>
                </a:lnTo>
                <a:lnTo>
                  <a:pt x="259334" y="104775"/>
                </a:lnTo>
                <a:lnTo>
                  <a:pt x="258548" y="123463"/>
                </a:lnTo>
                <a:lnTo>
                  <a:pt x="246761" y="169291"/>
                </a:lnTo>
                <a:lnTo>
                  <a:pt x="220507" y="197866"/>
                </a:lnTo>
                <a:lnTo>
                  <a:pt x="208407" y="203200"/>
                </a:lnTo>
                <a:lnTo>
                  <a:pt x="211200" y="211709"/>
                </a:lnTo>
                <a:lnTo>
                  <a:pt x="251598" y="187706"/>
                </a:lnTo>
                <a:lnTo>
                  <a:pt x="274320" y="143335"/>
                </a:lnTo>
                <a:lnTo>
                  <a:pt x="278638" y="105918"/>
                </a:lnTo>
                <a:lnTo>
                  <a:pt x="277544" y="86536"/>
                </a:lnTo>
                <a:lnTo>
                  <a:pt x="261239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5" h="212089">
                <a:moveTo>
                  <a:pt x="67437" y="0"/>
                </a:moveTo>
                <a:lnTo>
                  <a:pt x="27092" y="24110"/>
                </a:lnTo>
                <a:lnTo>
                  <a:pt x="4318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594852" y="4981778"/>
            <a:ext cx="10172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7220" algn="l"/>
              </a:tabLst>
            </a:pPr>
            <a:r>
              <a:rPr sz="1800" spc="-95" dirty="0">
                <a:latin typeface="Cambria Math"/>
                <a:cs typeface="Cambria Math"/>
              </a:rPr>
              <a:t>𝑟</a:t>
            </a:r>
            <a:r>
              <a:rPr sz="1950" spc="-142" baseline="-14957" dirty="0">
                <a:latin typeface="Cambria Math"/>
                <a:cs typeface="Cambria Math"/>
              </a:rPr>
              <a:t>1</a:t>
            </a:r>
            <a:r>
              <a:rPr sz="1950" spc="172" baseline="-14957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17030" y="2811221"/>
            <a:ext cx="122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2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2x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03157" y="2784094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13x</a:t>
            </a:r>
            <a:r>
              <a:rPr sz="1800" spc="-5" dirty="0">
                <a:latin typeface="Cambria Math"/>
                <a:cs typeface="Cambria Math"/>
              </a:rPr>
              <a:t>−13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17007" y="5574283"/>
            <a:ext cx="376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 f(x)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g(x)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53806" y="616884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597"/>
                </a:lnTo>
                <a:lnTo>
                  <a:pt x="220438" y="13917"/>
                </a:lnTo>
                <a:lnTo>
                  <a:pt x="230997" y="21282"/>
                </a:lnTo>
                <a:lnTo>
                  <a:pt x="252388" y="55414"/>
                </a:lnTo>
                <a:lnTo>
                  <a:pt x="259461" y="104813"/>
                </a:lnTo>
                <a:lnTo>
                  <a:pt x="258675" y="123491"/>
                </a:lnTo>
                <a:lnTo>
                  <a:pt x="246888" y="169227"/>
                </a:lnTo>
                <a:lnTo>
                  <a:pt x="220581" y="197813"/>
                </a:lnTo>
                <a:lnTo>
                  <a:pt x="208534" y="203161"/>
                </a:lnTo>
                <a:lnTo>
                  <a:pt x="211200" y="211747"/>
                </a:lnTo>
                <a:lnTo>
                  <a:pt x="251670" y="187715"/>
                </a:lnTo>
                <a:lnTo>
                  <a:pt x="274399" y="143341"/>
                </a:lnTo>
                <a:lnTo>
                  <a:pt x="278765" y="105930"/>
                </a:lnTo>
                <a:lnTo>
                  <a:pt x="277669" y="86521"/>
                </a:lnTo>
                <a:lnTo>
                  <a:pt x="261239" y="37122"/>
                </a:lnTo>
                <a:lnTo>
                  <a:pt x="226556" y="5548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219" y="24108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5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4" y="211747"/>
                </a:lnTo>
                <a:lnTo>
                  <a:pt x="70230" y="203161"/>
                </a:lnTo>
                <a:lnTo>
                  <a:pt x="58183" y="197813"/>
                </a:lnTo>
                <a:lnTo>
                  <a:pt x="47767" y="190376"/>
                </a:lnTo>
                <a:lnTo>
                  <a:pt x="26376" y="15569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2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190992" y="6099454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800" dirty="0">
                <a:latin typeface="Cambria Math"/>
                <a:cs typeface="Cambria Math"/>
              </a:rPr>
              <a:t>𝛿 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dirty="0"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978392" y="6266141"/>
            <a:ext cx="193675" cy="152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0"/>
                </a:moveTo>
                <a:lnTo>
                  <a:pt x="0" y="0"/>
                </a:lnTo>
                <a:lnTo>
                  <a:pt x="0" y="15240"/>
                </a:lnTo>
                <a:lnTo>
                  <a:pt x="193548" y="15240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66707" y="6274714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88552" y="5965342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r>
              <a:rPr sz="1300" spc="330" dirty="0">
                <a:latin typeface="Cambria Math"/>
                <a:cs typeface="Cambria Math"/>
              </a:rPr>
              <a:t> </a:t>
            </a:r>
            <a:r>
              <a:rPr sz="2700" baseline="-32407" dirty="0">
                <a:latin typeface="Cambria Math"/>
                <a:cs typeface="Cambria Math"/>
              </a:rPr>
              <a:t>𝑟</a:t>
            </a:r>
            <a:endParaRPr sz="2700" baseline="-32407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82176" y="620765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20606" y="616884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597"/>
                </a:lnTo>
                <a:lnTo>
                  <a:pt x="220438" y="13917"/>
                </a:lnTo>
                <a:lnTo>
                  <a:pt x="230997" y="21282"/>
                </a:lnTo>
                <a:lnTo>
                  <a:pt x="252388" y="55414"/>
                </a:lnTo>
                <a:lnTo>
                  <a:pt x="259461" y="104813"/>
                </a:lnTo>
                <a:lnTo>
                  <a:pt x="258675" y="123491"/>
                </a:lnTo>
                <a:lnTo>
                  <a:pt x="246888" y="169227"/>
                </a:lnTo>
                <a:lnTo>
                  <a:pt x="220581" y="197813"/>
                </a:lnTo>
                <a:lnTo>
                  <a:pt x="208534" y="203161"/>
                </a:lnTo>
                <a:lnTo>
                  <a:pt x="211200" y="211747"/>
                </a:lnTo>
                <a:lnTo>
                  <a:pt x="251670" y="187715"/>
                </a:lnTo>
                <a:lnTo>
                  <a:pt x="274399" y="143341"/>
                </a:lnTo>
                <a:lnTo>
                  <a:pt x="278765" y="105930"/>
                </a:lnTo>
                <a:lnTo>
                  <a:pt x="277669" y="86521"/>
                </a:lnTo>
                <a:lnTo>
                  <a:pt x="261239" y="37122"/>
                </a:lnTo>
                <a:lnTo>
                  <a:pt x="226556" y="5548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219" y="24108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5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4" y="211747"/>
                </a:lnTo>
                <a:lnTo>
                  <a:pt x="70230" y="203161"/>
                </a:lnTo>
                <a:lnTo>
                  <a:pt x="58183" y="197813"/>
                </a:lnTo>
                <a:lnTo>
                  <a:pt x="47767" y="190376"/>
                </a:lnTo>
                <a:lnTo>
                  <a:pt x="26376" y="15569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2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483343" y="6099454"/>
            <a:ext cx="107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98" y="848359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Hallar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071" y="350646"/>
            <a:ext cx="109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4705" y="141630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517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4205" y="1345819"/>
            <a:ext cx="146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75" dirty="0">
                <a:latin typeface="Cambria Math"/>
                <a:cs typeface="Cambria Math"/>
              </a:rPr>
              <a:t> 𝑥</a:t>
            </a:r>
            <a:r>
              <a:rPr sz="1950" spc="112" baseline="27777" dirty="0">
                <a:latin typeface="Cambria Math"/>
                <a:cs typeface="Cambria Math"/>
              </a:rPr>
              <a:t>6</a:t>
            </a:r>
            <a:r>
              <a:rPr sz="1950" spc="21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500" y="1345819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5585" y="141630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517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44009" y="1248663"/>
            <a:ext cx="1956435" cy="7683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865"/>
              </a:spcBef>
              <a:tabLst>
                <a:tab pos="1034415" algn="l"/>
              </a:tabLst>
            </a:pP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𝑥</a:t>
            </a:r>
            <a:r>
              <a:rPr sz="1950" spc="82" baseline="27777" dirty="0">
                <a:latin typeface="Cambria Math"/>
                <a:cs typeface="Cambria Math"/>
              </a:rPr>
              <a:t>9</a:t>
            </a:r>
            <a:r>
              <a:rPr sz="1950" spc="21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56" y="2053209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Primer</a:t>
            </a:r>
            <a:r>
              <a:rPr sz="1800" b="1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paso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2833" y="2586989"/>
            <a:ext cx="1856105" cy="868044"/>
          </a:xfrm>
          <a:custGeom>
            <a:avLst/>
            <a:gdLst/>
            <a:ahLst/>
            <a:cxnLst/>
            <a:rect l="l" t="t" r="r" b="b"/>
            <a:pathLst>
              <a:path w="1856104" h="868045">
                <a:moveTo>
                  <a:pt x="0" y="0"/>
                </a:moveTo>
                <a:lnTo>
                  <a:pt x="0" y="867918"/>
                </a:lnTo>
              </a:path>
              <a:path w="1856104" h="868045">
                <a:moveTo>
                  <a:pt x="0" y="370332"/>
                </a:moveTo>
                <a:lnTo>
                  <a:pt x="1856105" y="370332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8" y="3536441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41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7062" y="5094808"/>
            <a:ext cx="711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Lueg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6929" y="386867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5995" y="383032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508"/>
                </a:lnTo>
                <a:lnTo>
                  <a:pt x="220438" y="13819"/>
                </a:lnTo>
                <a:lnTo>
                  <a:pt x="230997" y="21177"/>
                </a:lnTo>
                <a:lnTo>
                  <a:pt x="252388" y="55322"/>
                </a:lnTo>
                <a:lnTo>
                  <a:pt x="259460" y="104774"/>
                </a:lnTo>
                <a:lnTo>
                  <a:pt x="258675" y="123443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2"/>
                </a:lnTo>
                <a:lnTo>
                  <a:pt x="211200" y="211708"/>
                </a:lnTo>
                <a:lnTo>
                  <a:pt x="251670" y="187705"/>
                </a:lnTo>
                <a:lnTo>
                  <a:pt x="274399" y="143287"/>
                </a:lnTo>
                <a:lnTo>
                  <a:pt x="278764" y="105917"/>
                </a:lnTo>
                <a:lnTo>
                  <a:pt x="277669" y="86483"/>
                </a:lnTo>
                <a:lnTo>
                  <a:pt x="261238" y="37083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03"/>
                </a:lnTo>
                <a:lnTo>
                  <a:pt x="31876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657" y="3760470"/>
            <a:ext cx="116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7505" algn="l"/>
                <a:tab pos="645795" algn="l"/>
              </a:tabLst>
            </a:pPr>
            <a:r>
              <a:rPr sz="1800" dirty="0">
                <a:latin typeface="Cambria Math"/>
                <a:cs typeface="Cambria Math"/>
              </a:rPr>
              <a:t>𝑞	𝑥	=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73196" y="440626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79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49"/>
                </a:lnTo>
                <a:lnTo>
                  <a:pt x="259461" y="104902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634" y="197866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723" y="187725"/>
                </a:lnTo>
                <a:lnTo>
                  <a:pt x="274399" y="143382"/>
                </a:lnTo>
                <a:lnTo>
                  <a:pt x="278764" y="105918"/>
                </a:lnTo>
                <a:lnTo>
                  <a:pt x="277671" y="86538"/>
                </a:lnTo>
                <a:lnTo>
                  <a:pt x="261365" y="37211"/>
                </a:lnTo>
                <a:lnTo>
                  <a:pt x="226611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5" y="125424"/>
                </a:lnTo>
                <a:lnTo>
                  <a:pt x="17525" y="174752"/>
                </a:lnTo>
                <a:lnTo>
                  <a:pt x="52208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96" y="155765"/>
                </a:lnTo>
                <a:lnTo>
                  <a:pt x="19430" y="104902"/>
                </a:lnTo>
                <a:lnTo>
                  <a:pt x="20196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12338" y="4336542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</a:t>
            </a:r>
            <a:r>
              <a:rPr sz="1950" spc="7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3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0369" y="2068448"/>
            <a:ext cx="153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segundo</a:t>
            </a: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rebuchet MS"/>
                <a:cs typeface="Trebuchet MS"/>
              </a:rPr>
              <a:t>paso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90565" y="1998726"/>
            <a:ext cx="95250" cy="4530725"/>
          </a:xfrm>
          <a:custGeom>
            <a:avLst/>
            <a:gdLst/>
            <a:ahLst/>
            <a:cxnLst/>
            <a:rect l="l" t="t" r="r" b="b"/>
            <a:pathLst>
              <a:path w="95250" h="4530725">
                <a:moveTo>
                  <a:pt x="0" y="0"/>
                </a:moveTo>
                <a:lnTo>
                  <a:pt x="94742" y="453061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1838" y="5494909"/>
            <a:ext cx="262255" cy="212090"/>
          </a:xfrm>
          <a:custGeom>
            <a:avLst/>
            <a:gdLst/>
            <a:ahLst/>
            <a:cxnLst/>
            <a:rect l="l" t="t" r="r" b="b"/>
            <a:pathLst>
              <a:path w="262255" h="212089">
                <a:moveTo>
                  <a:pt x="194310" y="0"/>
                </a:moveTo>
                <a:lnTo>
                  <a:pt x="191388" y="8635"/>
                </a:lnTo>
                <a:lnTo>
                  <a:pt x="203602" y="13946"/>
                </a:lnTo>
                <a:lnTo>
                  <a:pt x="214137" y="21304"/>
                </a:lnTo>
                <a:lnTo>
                  <a:pt x="235551" y="55430"/>
                </a:lnTo>
                <a:lnTo>
                  <a:pt x="242569" y="104825"/>
                </a:lnTo>
                <a:lnTo>
                  <a:pt x="241784" y="123496"/>
                </a:lnTo>
                <a:lnTo>
                  <a:pt x="229997" y="169227"/>
                </a:lnTo>
                <a:lnTo>
                  <a:pt x="203743" y="197818"/>
                </a:lnTo>
                <a:lnTo>
                  <a:pt x="191643" y="203161"/>
                </a:lnTo>
                <a:lnTo>
                  <a:pt x="194310" y="211759"/>
                </a:lnTo>
                <a:lnTo>
                  <a:pt x="234832" y="187715"/>
                </a:lnTo>
                <a:lnTo>
                  <a:pt x="257508" y="143348"/>
                </a:lnTo>
                <a:lnTo>
                  <a:pt x="261874" y="105943"/>
                </a:lnTo>
                <a:lnTo>
                  <a:pt x="260780" y="86547"/>
                </a:lnTo>
                <a:lnTo>
                  <a:pt x="244475" y="37083"/>
                </a:lnTo>
                <a:lnTo>
                  <a:pt x="209720" y="5544"/>
                </a:lnTo>
                <a:lnTo>
                  <a:pt x="194310" y="0"/>
                </a:lnTo>
                <a:close/>
              </a:path>
              <a:path w="262255" h="212089">
                <a:moveTo>
                  <a:pt x="67437" y="0"/>
                </a:moveTo>
                <a:lnTo>
                  <a:pt x="27092" y="24110"/>
                </a:lnTo>
                <a:lnTo>
                  <a:pt x="4318" y="68599"/>
                </a:lnTo>
                <a:lnTo>
                  <a:pt x="0" y="105943"/>
                </a:lnTo>
                <a:lnTo>
                  <a:pt x="1075" y="125395"/>
                </a:lnTo>
                <a:lnTo>
                  <a:pt x="17399" y="174751"/>
                </a:lnTo>
                <a:lnTo>
                  <a:pt x="52081" y="206218"/>
                </a:lnTo>
                <a:lnTo>
                  <a:pt x="67437" y="211759"/>
                </a:lnTo>
                <a:lnTo>
                  <a:pt x="70104" y="203161"/>
                </a:lnTo>
                <a:lnTo>
                  <a:pt x="58056" y="197818"/>
                </a:lnTo>
                <a:lnTo>
                  <a:pt x="47640" y="190380"/>
                </a:lnTo>
                <a:lnTo>
                  <a:pt x="26322" y="155700"/>
                </a:lnTo>
                <a:lnTo>
                  <a:pt x="19304" y="104825"/>
                </a:lnTo>
                <a:lnTo>
                  <a:pt x="20087" y="86744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66214" y="5425541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𝑔𝑟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4958" y="5425541"/>
            <a:ext cx="84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𝑔𝑟(𝑔)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74557" y="2798826"/>
            <a:ext cx="1856105" cy="868044"/>
          </a:xfrm>
          <a:custGeom>
            <a:avLst/>
            <a:gdLst/>
            <a:ahLst/>
            <a:cxnLst/>
            <a:rect l="l" t="t" r="r" b="b"/>
            <a:pathLst>
              <a:path w="1856104" h="868045">
                <a:moveTo>
                  <a:pt x="0" y="0"/>
                </a:moveTo>
                <a:lnTo>
                  <a:pt x="0" y="867918"/>
                </a:lnTo>
              </a:path>
              <a:path w="1856104" h="868045">
                <a:moveTo>
                  <a:pt x="0" y="368808"/>
                </a:moveTo>
                <a:lnTo>
                  <a:pt x="1856105" y="368808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84341" y="3748278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41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1938" y="4574285"/>
            <a:ext cx="1591945" cy="9525"/>
          </a:xfrm>
          <a:custGeom>
            <a:avLst/>
            <a:gdLst/>
            <a:ahLst/>
            <a:cxnLst/>
            <a:rect l="l" t="t" r="r" b="b"/>
            <a:pathLst>
              <a:path w="1591945" h="9525">
                <a:moveTo>
                  <a:pt x="0" y="9525"/>
                </a:moveTo>
                <a:lnTo>
                  <a:pt x="159194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1222" y="5384088"/>
            <a:ext cx="376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m.c.d.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 f(x)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g(x)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17154" y="6001118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597"/>
                </a:lnTo>
                <a:lnTo>
                  <a:pt x="220420" y="13917"/>
                </a:lnTo>
                <a:lnTo>
                  <a:pt x="230949" y="21282"/>
                </a:lnTo>
                <a:lnTo>
                  <a:pt x="252388" y="55414"/>
                </a:lnTo>
                <a:lnTo>
                  <a:pt x="259461" y="104813"/>
                </a:lnTo>
                <a:lnTo>
                  <a:pt x="258675" y="123491"/>
                </a:lnTo>
                <a:lnTo>
                  <a:pt x="246888" y="169227"/>
                </a:lnTo>
                <a:lnTo>
                  <a:pt x="220581" y="197807"/>
                </a:lnTo>
                <a:lnTo>
                  <a:pt x="208534" y="203149"/>
                </a:lnTo>
                <a:lnTo>
                  <a:pt x="211200" y="211747"/>
                </a:lnTo>
                <a:lnTo>
                  <a:pt x="251598" y="187715"/>
                </a:lnTo>
                <a:lnTo>
                  <a:pt x="274383" y="143336"/>
                </a:lnTo>
                <a:lnTo>
                  <a:pt x="278765" y="105930"/>
                </a:lnTo>
                <a:lnTo>
                  <a:pt x="277669" y="86521"/>
                </a:lnTo>
                <a:lnTo>
                  <a:pt x="261239" y="37122"/>
                </a:lnTo>
                <a:lnTo>
                  <a:pt x="226538" y="5548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112" y="24108"/>
                </a:lnTo>
                <a:lnTo>
                  <a:pt x="4365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52"/>
                </a:lnTo>
                <a:lnTo>
                  <a:pt x="52135" y="206213"/>
                </a:lnTo>
                <a:lnTo>
                  <a:pt x="67564" y="211747"/>
                </a:lnTo>
                <a:lnTo>
                  <a:pt x="70230" y="203149"/>
                </a:lnTo>
                <a:lnTo>
                  <a:pt x="58130" y="197807"/>
                </a:lnTo>
                <a:lnTo>
                  <a:pt x="47720" y="190374"/>
                </a:lnTo>
                <a:lnTo>
                  <a:pt x="26376" y="15569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291" y="13917"/>
                </a:lnTo>
                <a:lnTo>
                  <a:pt x="70485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69250" y="5931814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sz="1800" spc="-80" dirty="0">
                <a:latin typeface="Cambria Math"/>
                <a:cs typeface="Cambria Math"/>
              </a:rPr>
              <a:t>𝑟</a:t>
            </a:r>
            <a:r>
              <a:rPr sz="1950" spc="-120" baseline="-14957" dirty="0">
                <a:latin typeface="Cambria Math"/>
                <a:cs typeface="Cambria Math"/>
              </a:rPr>
              <a:t>0</a:t>
            </a:r>
            <a:r>
              <a:rPr sz="1950" spc="7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3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2163" y="2614421"/>
            <a:ext cx="990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𝑥</a:t>
            </a:r>
            <a:r>
              <a:rPr sz="1950" spc="82" baseline="27777" dirty="0">
                <a:latin typeface="Cambria Math"/>
                <a:cs typeface="Cambria Math"/>
              </a:rPr>
              <a:t>9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sz="1800" spc="40" dirty="0">
                <a:latin typeface="Cambria Math"/>
                <a:cs typeface="Cambria Math"/>
              </a:rPr>
              <a:t>−𝑥</a:t>
            </a:r>
            <a:r>
              <a:rPr sz="1950" spc="60" baseline="27777" dirty="0">
                <a:latin typeface="Cambria Math"/>
                <a:cs typeface="Cambria Math"/>
              </a:rPr>
              <a:t>9</a:t>
            </a:r>
            <a:r>
              <a:rPr sz="1950" spc="20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84905" y="2560141"/>
            <a:ext cx="716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6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1857" y="317880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7494" y="315595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69441" y="3709796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39657" y="2799079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14414" y="2801492"/>
            <a:ext cx="995044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6</a:t>
            </a:r>
            <a:r>
              <a:rPr sz="1950" spc="22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00"/>
              </a:spcBef>
            </a:pPr>
            <a:r>
              <a:rPr sz="1800" spc="50" dirty="0">
                <a:latin typeface="Cambria Math"/>
                <a:cs typeface="Cambria Math"/>
              </a:rPr>
              <a:t>−𝑥</a:t>
            </a:r>
            <a:r>
              <a:rPr sz="1950" spc="75" baseline="27777" dirty="0">
                <a:latin typeface="Cambria Math"/>
                <a:cs typeface="Cambria Math"/>
              </a:rPr>
              <a:t>6</a:t>
            </a:r>
            <a:r>
              <a:rPr sz="1950" spc="20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39788" y="382409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47785" y="3272154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19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25385" y="420484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18807" y="3740530"/>
            <a:ext cx="83820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35"/>
              </a:spcBef>
              <a:tabLst>
                <a:tab pos="389255" algn="l"/>
              </a:tabLst>
            </a:pPr>
            <a:r>
              <a:rPr sz="1800" dirty="0">
                <a:latin typeface="Cambria Math"/>
                <a:cs typeface="Cambria Math"/>
              </a:rPr>
              <a:t>𝑥	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75615" algn="l"/>
              </a:tabLst>
            </a:pPr>
            <a:r>
              <a:rPr sz="1800" spc="-5" dirty="0">
                <a:latin typeface="Cambria Math"/>
                <a:cs typeface="Cambria Math"/>
              </a:rPr>
              <a:t>−𝑥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58557" y="4725365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31706" y="477558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366" y="13946"/>
                </a:lnTo>
                <a:lnTo>
                  <a:pt x="230901" y="21304"/>
                </a:lnTo>
                <a:lnTo>
                  <a:pt x="252315" y="55449"/>
                </a:lnTo>
                <a:lnTo>
                  <a:pt x="259334" y="104902"/>
                </a:lnTo>
                <a:lnTo>
                  <a:pt x="258548" y="123571"/>
                </a:lnTo>
                <a:lnTo>
                  <a:pt x="246761" y="169291"/>
                </a:lnTo>
                <a:lnTo>
                  <a:pt x="220507" y="197866"/>
                </a:lnTo>
                <a:lnTo>
                  <a:pt x="208407" y="203200"/>
                </a:lnTo>
                <a:lnTo>
                  <a:pt x="211200" y="211836"/>
                </a:lnTo>
                <a:lnTo>
                  <a:pt x="251598" y="187779"/>
                </a:lnTo>
                <a:lnTo>
                  <a:pt x="274320" y="143398"/>
                </a:lnTo>
                <a:lnTo>
                  <a:pt x="278638" y="106045"/>
                </a:lnTo>
                <a:lnTo>
                  <a:pt x="277544" y="86592"/>
                </a:lnTo>
                <a:lnTo>
                  <a:pt x="261239" y="37211"/>
                </a:lnTo>
                <a:lnTo>
                  <a:pt x="226538" y="5599"/>
                </a:lnTo>
                <a:lnTo>
                  <a:pt x="211200" y="0"/>
                </a:lnTo>
                <a:close/>
              </a:path>
              <a:path w="278765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2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577453" y="4705857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7220" algn="l"/>
              </a:tabLst>
            </a:pPr>
            <a:r>
              <a:rPr sz="1800" spc="-100" dirty="0">
                <a:latin typeface="Cambria Math"/>
                <a:cs typeface="Cambria Math"/>
              </a:rPr>
              <a:t>𝑟</a:t>
            </a:r>
            <a:r>
              <a:rPr sz="1950" spc="-150" baseline="-14957" dirty="0">
                <a:latin typeface="Cambria Math"/>
                <a:cs typeface="Cambria Math"/>
              </a:rPr>
              <a:t>1</a:t>
            </a:r>
            <a:r>
              <a:rPr sz="1950" spc="172" baseline="-14957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40800" y="416293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509"/>
                </a:lnTo>
                <a:lnTo>
                  <a:pt x="220420" y="13892"/>
                </a:lnTo>
                <a:lnTo>
                  <a:pt x="230949" y="21288"/>
                </a:lnTo>
                <a:lnTo>
                  <a:pt x="252368" y="55429"/>
                </a:lnTo>
                <a:lnTo>
                  <a:pt x="259333" y="104775"/>
                </a:lnTo>
                <a:lnTo>
                  <a:pt x="258548" y="123444"/>
                </a:lnTo>
                <a:lnTo>
                  <a:pt x="246760" y="169164"/>
                </a:lnTo>
                <a:lnTo>
                  <a:pt x="220579" y="197739"/>
                </a:lnTo>
                <a:lnTo>
                  <a:pt x="208533" y="203073"/>
                </a:lnTo>
                <a:lnTo>
                  <a:pt x="211200" y="211709"/>
                </a:lnTo>
                <a:lnTo>
                  <a:pt x="251598" y="187706"/>
                </a:lnTo>
                <a:lnTo>
                  <a:pt x="274320" y="143335"/>
                </a:lnTo>
                <a:lnTo>
                  <a:pt x="278638" y="105918"/>
                </a:lnTo>
                <a:lnTo>
                  <a:pt x="277562" y="86483"/>
                </a:lnTo>
                <a:lnTo>
                  <a:pt x="261239" y="37084"/>
                </a:lnTo>
                <a:lnTo>
                  <a:pt x="226538" y="5526"/>
                </a:lnTo>
                <a:lnTo>
                  <a:pt x="211200" y="0"/>
                </a:lnTo>
                <a:close/>
              </a:path>
              <a:path w="278765" h="212089">
                <a:moveTo>
                  <a:pt x="67436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6" y="211709"/>
                </a:lnTo>
                <a:lnTo>
                  <a:pt x="70230" y="203073"/>
                </a:lnTo>
                <a:lnTo>
                  <a:pt x="58130" y="197739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892"/>
                </a:lnTo>
                <a:lnTo>
                  <a:pt x="70484" y="8509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62669" y="4092651"/>
            <a:ext cx="513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r>
              <a:rPr sz="1950" spc="69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66173" y="4092651"/>
            <a:ext cx="951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1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211" y="316991"/>
            <a:ext cx="445643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solidFill>
                  <a:srgbClr val="C00000"/>
                </a:solidFill>
                <a:latin typeface="Trebuchet MS"/>
                <a:cs typeface="Trebuchet MS"/>
              </a:rPr>
              <a:t>RAICES</a:t>
            </a:r>
            <a:r>
              <a:rPr sz="2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DE</a:t>
            </a:r>
            <a:r>
              <a:rPr sz="28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UN</a:t>
            </a:r>
            <a:r>
              <a:rPr sz="28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POLINOMIO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12" y="1122679"/>
            <a:ext cx="635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Considere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 </a:t>
            </a:r>
            <a:r>
              <a:rPr sz="1800" spc="-10" dirty="0">
                <a:latin typeface="Trebuchet MS"/>
                <a:cs typeface="Trebuchet MS"/>
              </a:rPr>
              <a:t>coeficiente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enteros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raíces: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5159" y="1748786"/>
          <a:ext cx="4005579" cy="1324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0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7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11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950" spc="225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⟹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raíces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±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8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ℤ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7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11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950" spc="225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⟹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raíces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670"/>
                        </a:spcBef>
                        <a:tabLst>
                          <a:tab pos="43815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±	2</a:t>
                      </a:r>
                      <a:r>
                        <a:rPr sz="1800" spc="4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sz="18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(ℝ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ℚ)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7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11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950" spc="225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1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⟹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raíces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33020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i	2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(ℂ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ℝ)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17315" y="2257425"/>
            <a:ext cx="273685" cy="220345"/>
          </a:xfrm>
          <a:custGeom>
            <a:avLst/>
            <a:gdLst/>
            <a:ahLst/>
            <a:cxnLst/>
            <a:rect l="l" t="t" r="r" b="b"/>
            <a:pathLst>
              <a:path w="273685" h="220344">
                <a:moveTo>
                  <a:pt x="273431" y="126"/>
                </a:moveTo>
                <a:lnTo>
                  <a:pt x="131063" y="0"/>
                </a:lnTo>
                <a:lnTo>
                  <a:pt x="75946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9" y="129032"/>
                </a:lnTo>
                <a:lnTo>
                  <a:pt x="22225" y="120650"/>
                </a:lnTo>
                <a:lnTo>
                  <a:pt x="68453" y="219963"/>
                </a:lnTo>
                <a:lnTo>
                  <a:pt x="79375" y="219963"/>
                </a:lnTo>
                <a:lnTo>
                  <a:pt x="139319" y="14732"/>
                </a:lnTo>
                <a:lnTo>
                  <a:pt x="146938" y="14732"/>
                </a:lnTo>
                <a:lnTo>
                  <a:pt x="146938" y="15366"/>
                </a:lnTo>
                <a:lnTo>
                  <a:pt x="273431" y="15366"/>
                </a:lnTo>
                <a:lnTo>
                  <a:pt x="273431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9111" y="2787904"/>
            <a:ext cx="273685" cy="220345"/>
          </a:xfrm>
          <a:custGeom>
            <a:avLst/>
            <a:gdLst/>
            <a:ahLst/>
            <a:cxnLst/>
            <a:rect l="l" t="t" r="r" b="b"/>
            <a:pathLst>
              <a:path w="273685" h="220344">
                <a:moveTo>
                  <a:pt x="159638" y="0"/>
                </a:moveTo>
                <a:lnTo>
                  <a:pt x="131063" y="0"/>
                </a:lnTo>
                <a:lnTo>
                  <a:pt x="75946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8" y="129032"/>
                </a:lnTo>
                <a:lnTo>
                  <a:pt x="22225" y="120650"/>
                </a:lnTo>
                <a:lnTo>
                  <a:pt x="68452" y="219963"/>
                </a:lnTo>
                <a:lnTo>
                  <a:pt x="79375" y="219963"/>
                </a:lnTo>
                <a:lnTo>
                  <a:pt x="139318" y="14859"/>
                </a:lnTo>
                <a:lnTo>
                  <a:pt x="146938" y="14859"/>
                </a:lnTo>
                <a:lnTo>
                  <a:pt x="146938" y="15494"/>
                </a:lnTo>
                <a:lnTo>
                  <a:pt x="273430" y="15494"/>
                </a:lnTo>
                <a:lnTo>
                  <a:pt x="273430" y="254"/>
                </a:lnTo>
                <a:lnTo>
                  <a:pt x="159638" y="254"/>
                </a:lnTo>
                <a:lnTo>
                  <a:pt x="159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6143" y="338962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6532" y="338962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945" y="3321177"/>
            <a:ext cx="3790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8477" y="3321177"/>
            <a:ext cx="47439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siempre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salvo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cuando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K=</a:t>
            </a:r>
            <a:r>
              <a:rPr lang="es-ES" dirty="0">
                <a:latin typeface="Cambria Math"/>
                <a:cs typeface="Cambria Math"/>
              </a:rPr>
              <a:t> ℂ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587" y="278891"/>
            <a:ext cx="6677025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TEOREMA</a:t>
            </a:r>
            <a:r>
              <a:rPr sz="2800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Trebuchet MS"/>
                <a:cs typeface="Trebuchet MS"/>
              </a:rPr>
              <a:t>FUNDAMENTAL</a:t>
            </a:r>
            <a:r>
              <a:rPr sz="28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DEL</a:t>
            </a:r>
            <a:r>
              <a:rPr sz="2800" spc="-2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rebuchet MS"/>
                <a:cs typeface="Trebuchet MS"/>
              </a:rPr>
              <a:t>ALGEBRA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8924" y="11328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5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9313" y="11328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5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5207" y="31007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3" y="104775"/>
                </a:lnTo>
                <a:lnTo>
                  <a:pt x="258568" y="123444"/>
                </a:lnTo>
                <a:lnTo>
                  <a:pt x="246887" y="169164"/>
                </a:lnTo>
                <a:lnTo>
                  <a:pt x="220581" y="197792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598" y="187706"/>
                </a:lnTo>
                <a:lnTo>
                  <a:pt x="274383" y="143335"/>
                </a:lnTo>
                <a:lnTo>
                  <a:pt x="278764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3039" y="199897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31369" y="7620"/>
                </a:lnTo>
                <a:lnTo>
                  <a:pt x="31369" y="20320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3428" y="199897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18542" y="203200"/>
                </a:lnTo>
                <a:lnTo>
                  <a:pt x="18542" y="762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670" y="414959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1" y="0"/>
                </a:moveTo>
                <a:lnTo>
                  <a:pt x="208178" y="8635"/>
                </a:lnTo>
                <a:lnTo>
                  <a:pt x="220436" y="13946"/>
                </a:lnTo>
                <a:lnTo>
                  <a:pt x="230979" y="21304"/>
                </a:lnTo>
                <a:lnTo>
                  <a:pt x="252380" y="55431"/>
                </a:lnTo>
                <a:lnTo>
                  <a:pt x="259410" y="104901"/>
                </a:lnTo>
                <a:lnTo>
                  <a:pt x="258626" y="123570"/>
                </a:lnTo>
                <a:lnTo>
                  <a:pt x="246862" y="169290"/>
                </a:lnTo>
                <a:lnTo>
                  <a:pt x="220582" y="197865"/>
                </a:lnTo>
                <a:lnTo>
                  <a:pt x="208521" y="203200"/>
                </a:lnTo>
                <a:lnTo>
                  <a:pt x="211201" y="211708"/>
                </a:lnTo>
                <a:lnTo>
                  <a:pt x="251652" y="187706"/>
                </a:lnTo>
                <a:lnTo>
                  <a:pt x="274373" y="143335"/>
                </a:lnTo>
                <a:lnTo>
                  <a:pt x="278726" y="105918"/>
                </a:lnTo>
                <a:lnTo>
                  <a:pt x="277634" y="86536"/>
                </a:lnTo>
                <a:lnTo>
                  <a:pt x="261251" y="37083"/>
                </a:lnTo>
                <a:lnTo>
                  <a:pt x="226545" y="5544"/>
                </a:lnTo>
                <a:lnTo>
                  <a:pt x="211201" y="0"/>
                </a:lnTo>
                <a:close/>
              </a:path>
              <a:path w="278765" h="212089">
                <a:moveTo>
                  <a:pt x="67538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9" y="206184"/>
                </a:lnTo>
                <a:lnTo>
                  <a:pt x="67538" y="211708"/>
                </a:lnTo>
                <a:lnTo>
                  <a:pt x="70218" y="203200"/>
                </a:lnTo>
                <a:lnTo>
                  <a:pt x="58149" y="197865"/>
                </a:lnTo>
                <a:lnTo>
                  <a:pt x="47737" y="190436"/>
                </a:lnTo>
                <a:lnTo>
                  <a:pt x="26378" y="155765"/>
                </a:lnTo>
                <a:lnTo>
                  <a:pt x="19316" y="104901"/>
                </a:lnTo>
                <a:lnTo>
                  <a:pt x="20100" y="86776"/>
                </a:lnTo>
                <a:lnTo>
                  <a:pt x="31877" y="42163"/>
                </a:lnTo>
                <a:lnTo>
                  <a:pt x="58337" y="13946"/>
                </a:lnTo>
                <a:lnTo>
                  <a:pt x="70548" y="8635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7208" y="4149597"/>
            <a:ext cx="1624330" cy="212090"/>
          </a:xfrm>
          <a:custGeom>
            <a:avLst/>
            <a:gdLst/>
            <a:ahLst/>
            <a:cxnLst/>
            <a:rect l="l" t="t" r="r" b="b"/>
            <a:pathLst>
              <a:path w="1624330" h="212089">
                <a:moveTo>
                  <a:pt x="70485" y="8636"/>
                </a:moveTo>
                <a:lnTo>
                  <a:pt x="67564" y="0"/>
                </a:lnTo>
                <a:lnTo>
                  <a:pt x="52146" y="5549"/>
                </a:lnTo>
                <a:lnTo>
                  <a:pt x="38671" y="13589"/>
                </a:lnTo>
                <a:lnTo>
                  <a:pt x="9804" y="52108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3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27" y="197866"/>
                </a:lnTo>
                <a:lnTo>
                  <a:pt x="47713" y="190436"/>
                </a:lnTo>
                <a:lnTo>
                  <a:pt x="26365" y="155765"/>
                </a:lnTo>
                <a:lnTo>
                  <a:pt x="19304" y="104902"/>
                </a:lnTo>
                <a:lnTo>
                  <a:pt x="20078" y="86779"/>
                </a:lnTo>
                <a:lnTo>
                  <a:pt x="31877" y="42164"/>
                </a:lnTo>
                <a:lnTo>
                  <a:pt x="58280" y="13957"/>
                </a:lnTo>
                <a:lnTo>
                  <a:pt x="70485" y="8636"/>
                </a:lnTo>
                <a:close/>
              </a:path>
              <a:path w="1624330" h="212089">
                <a:moveTo>
                  <a:pt x="790702" y="105918"/>
                </a:moveTo>
                <a:lnTo>
                  <a:pt x="780948" y="52108"/>
                </a:lnTo>
                <a:lnTo>
                  <a:pt x="752043" y="13589"/>
                </a:lnTo>
                <a:lnTo>
                  <a:pt x="723265" y="0"/>
                </a:lnTo>
                <a:lnTo>
                  <a:pt x="720217" y="8636"/>
                </a:lnTo>
                <a:lnTo>
                  <a:pt x="732472" y="13957"/>
                </a:lnTo>
                <a:lnTo>
                  <a:pt x="743013" y="21310"/>
                </a:lnTo>
                <a:lnTo>
                  <a:pt x="764425" y="55435"/>
                </a:lnTo>
                <a:lnTo>
                  <a:pt x="771398" y="104902"/>
                </a:lnTo>
                <a:lnTo>
                  <a:pt x="770610" y="123571"/>
                </a:lnTo>
                <a:lnTo>
                  <a:pt x="758952" y="169291"/>
                </a:lnTo>
                <a:lnTo>
                  <a:pt x="732637" y="197866"/>
                </a:lnTo>
                <a:lnTo>
                  <a:pt x="720598" y="203200"/>
                </a:lnTo>
                <a:lnTo>
                  <a:pt x="723265" y="211709"/>
                </a:lnTo>
                <a:lnTo>
                  <a:pt x="763651" y="187706"/>
                </a:lnTo>
                <a:lnTo>
                  <a:pt x="786384" y="143344"/>
                </a:lnTo>
                <a:lnTo>
                  <a:pt x="789622" y="125374"/>
                </a:lnTo>
                <a:lnTo>
                  <a:pt x="790702" y="105918"/>
                </a:lnTo>
                <a:close/>
              </a:path>
              <a:path w="1624330" h="212089">
                <a:moveTo>
                  <a:pt x="901065" y="8636"/>
                </a:moveTo>
                <a:lnTo>
                  <a:pt x="898144" y="0"/>
                </a:lnTo>
                <a:lnTo>
                  <a:pt x="882726" y="5549"/>
                </a:lnTo>
                <a:lnTo>
                  <a:pt x="869238" y="13589"/>
                </a:lnTo>
                <a:lnTo>
                  <a:pt x="840384" y="52108"/>
                </a:lnTo>
                <a:lnTo>
                  <a:pt x="830580" y="105918"/>
                </a:lnTo>
                <a:lnTo>
                  <a:pt x="831672" y="125374"/>
                </a:lnTo>
                <a:lnTo>
                  <a:pt x="847979" y="174752"/>
                </a:lnTo>
                <a:lnTo>
                  <a:pt x="882713" y="206184"/>
                </a:lnTo>
                <a:lnTo>
                  <a:pt x="898144" y="211709"/>
                </a:lnTo>
                <a:lnTo>
                  <a:pt x="900811" y="203200"/>
                </a:lnTo>
                <a:lnTo>
                  <a:pt x="888707" y="197866"/>
                </a:lnTo>
                <a:lnTo>
                  <a:pt x="878293" y="190436"/>
                </a:lnTo>
                <a:lnTo>
                  <a:pt x="856945" y="155765"/>
                </a:lnTo>
                <a:lnTo>
                  <a:pt x="849884" y="104902"/>
                </a:lnTo>
                <a:lnTo>
                  <a:pt x="850658" y="86779"/>
                </a:lnTo>
                <a:lnTo>
                  <a:pt x="862457" y="42164"/>
                </a:lnTo>
                <a:lnTo>
                  <a:pt x="888860" y="13957"/>
                </a:lnTo>
                <a:lnTo>
                  <a:pt x="901065" y="8636"/>
                </a:lnTo>
                <a:close/>
              </a:path>
              <a:path w="1624330" h="212089">
                <a:moveTo>
                  <a:pt x="1624330" y="105918"/>
                </a:moveTo>
                <a:lnTo>
                  <a:pt x="1614576" y="52108"/>
                </a:lnTo>
                <a:lnTo>
                  <a:pt x="1585671" y="13589"/>
                </a:lnTo>
                <a:lnTo>
                  <a:pt x="1556893" y="0"/>
                </a:lnTo>
                <a:lnTo>
                  <a:pt x="1553845" y="8636"/>
                </a:lnTo>
                <a:lnTo>
                  <a:pt x="1566100" y="13957"/>
                </a:lnTo>
                <a:lnTo>
                  <a:pt x="1576641" y="21310"/>
                </a:lnTo>
                <a:lnTo>
                  <a:pt x="1598053" y="55435"/>
                </a:lnTo>
                <a:lnTo>
                  <a:pt x="1605026" y="104902"/>
                </a:lnTo>
                <a:lnTo>
                  <a:pt x="1604238" y="123571"/>
                </a:lnTo>
                <a:lnTo>
                  <a:pt x="1592580" y="169291"/>
                </a:lnTo>
                <a:lnTo>
                  <a:pt x="1566265" y="197866"/>
                </a:lnTo>
                <a:lnTo>
                  <a:pt x="1554226" y="203200"/>
                </a:lnTo>
                <a:lnTo>
                  <a:pt x="1556893" y="211709"/>
                </a:lnTo>
                <a:lnTo>
                  <a:pt x="1597279" y="187706"/>
                </a:lnTo>
                <a:lnTo>
                  <a:pt x="1620012" y="143344"/>
                </a:lnTo>
                <a:lnTo>
                  <a:pt x="1623250" y="125374"/>
                </a:lnTo>
                <a:lnTo>
                  <a:pt x="1624330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9828" y="4149597"/>
            <a:ext cx="808990" cy="212090"/>
          </a:xfrm>
          <a:custGeom>
            <a:avLst/>
            <a:gdLst/>
            <a:ahLst/>
            <a:cxnLst/>
            <a:rect l="l" t="t" r="r" b="b"/>
            <a:pathLst>
              <a:path w="808989" h="212089">
                <a:moveTo>
                  <a:pt x="741552" y="0"/>
                </a:moveTo>
                <a:lnTo>
                  <a:pt x="738505" y="8635"/>
                </a:lnTo>
                <a:lnTo>
                  <a:pt x="750772" y="13946"/>
                </a:lnTo>
                <a:lnTo>
                  <a:pt x="761301" y="21304"/>
                </a:lnTo>
                <a:lnTo>
                  <a:pt x="782720" y="55431"/>
                </a:lnTo>
                <a:lnTo>
                  <a:pt x="789686" y="104901"/>
                </a:lnTo>
                <a:lnTo>
                  <a:pt x="788902" y="123570"/>
                </a:lnTo>
                <a:lnTo>
                  <a:pt x="777239" y="169290"/>
                </a:lnTo>
                <a:lnTo>
                  <a:pt x="750933" y="197865"/>
                </a:lnTo>
                <a:lnTo>
                  <a:pt x="738886" y="203200"/>
                </a:lnTo>
                <a:lnTo>
                  <a:pt x="741552" y="211708"/>
                </a:lnTo>
                <a:lnTo>
                  <a:pt x="781950" y="187706"/>
                </a:lnTo>
                <a:lnTo>
                  <a:pt x="804672" y="143335"/>
                </a:lnTo>
                <a:lnTo>
                  <a:pt x="808989" y="105918"/>
                </a:lnTo>
                <a:lnTo>
                  <a:pt x="807914" y="86536"/>
                </a:lnTo>
                <a:lnTo>
                  <a:pt x="791591" y="37083"/>
                </a:lnTo>
                <a:lnTo>
                  <a:pt x="756890" y="5544"/>
                </a:lnTo>
                <a:lnTo>
                  <a:pt x="741552" y="0"/>
                </a:lnTo>
                <a:close/>
              </a:path>
              <a:path w="808989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977" y="1064514"/>
            <a:ext cx="9143365" cy="331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Todo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grado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positivo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admite una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raíz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ℂ</a:t>
            </a:r>
          </a:p>
          <a:p>
            <a:pPr marL="184150">
              <a:lnSpc>
                <a:spcPct val="100000"/>
              </a:lnSpc>
              <a:spcBef>
                <a:spcPts val="1739"/>
              </a:spcBef>
            </a:pP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corolario</a:t>
            </a:r>
            <a:endParaRPr sz="180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750"/>
              </a:spcBef>
              <a:tabLst>
                <a:tab pos="2996565" algn="l"/>
              </a:tabLst>
            </a:pPr>
            <a:r>
              <a:rPr sz="1800" spc="-60" dirty="0">
                <a:latin typeface="Trebuchet MS"/>
                <a:cs typeface="Trebuchet MS"/>
              </a:rPr>
              <a:t>Todo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 f(x)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grado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posee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sumo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raíces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ℂ</a:t>
            </a:r>
            <a:r>
              <a:rPr sz="1800" dirty="0">
                <a:latin typeface="Trebuchet MS"/>
                <a:cs typeface="Trebuchet MS"/>
              </a:rPr>
              <a:t>.</a:t>
            </a:r>
          </a:p>
          <a:p>
            <a:pPr marL="73660">
              <a:lnSpc>
                <a:spcPct val="100000"/>
              </a:lnSpc>
              <a:spcBef>
                <a:spcPts val="1745"/>
              </a:spcBef>
            </a:pP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coeficientes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raíces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están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estrechamente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relacionadas,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efecto: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tabLst>
                <a:tab pos="3130550" algn="l"/>
                <a:tab pos="3645535" algn="l"/>
              </a:tabLst>
            </a:pPr>
            <a:r>
              <a:rPr sz="1800" dirty="0">
                <a:latin typeface="Trebuchet MS"/>
                <a:cs typeface="Trebuchet MS"/>
              </a:rPr>
              <a:t>Sean </a:t>
            </a:r>
            <a:r>
              <a:rPr sz="1800" spc="-40" dirty="0">
                <a:latin typeface="Cambria Math"/>
                <a:cs typeface="Cambria Math"/>
              </a:rPr>
              <a:t>𝛼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r>
              <a:rPr sz="1950" spc="11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950" spc="284" baseline="-14957" dirty="0">
                <a:latin typeface="Cambria Math"/>
                <a:cs typeface="Cambria Math"/>
              </a:rPr>
              <a:t>𝑛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	</a:t>
            </a:r>
            <a:r>
              <a:rPr sz="1800" dirty="0">
                <a:latin typeface="Cambria Math"/>
                <a:cs typeface="Cambria Math"/>
              </a:rPr>
              <a:t>𝑓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60" baseline="-14957" dirty="0">
                <a:latin typeface="Cambria Math"/>
                <a:cs typeface="Cambria Math"/>
              </a:rPr>
              <a:t>0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17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𝑎</a:t>
            </a:r>
            <a:r>
              <a:rPr sz="1950" spc="1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spc="95" dirty="0">
                <a:latin typeface="Cambria Math"/>
                <a:cs typeface="Cambria Math"/>
              </a:rPr>
              <a:t>𝑥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7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⋯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292" baseline="-14957" dirty="0">
                <a:latin typeface="Cambria Math"/>
                <a:cs typeface="Cambria Math"/>
              </a:rPr>
              <a:t>𝑛</a:t>
            </a:r>
            <a:r>
              <a:rPr sz="1950" spc="-30" baseline="-14957" dirty="0">
                <a:latin typeface="Cambria Math"/>
                <a:cs typeface="Cambria Math"/>
              </a:rPr>
              <a:t>−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157" baseline="-14957" dirty="0">
                <a:latin typeface="Cambria Math"/>
                <a:cs typeface="Cambria Math"/>
              </a:rPr>
              <a:t> </a:t>
            </a:r>
            <a:r>
              <a:rPr sz="1800" spc="110" dirty="0">
                <a:latin typeface="Cambria Math"/>
                <a:cs typeface="Cambria Math"/>
              </a:rPr>
              <a:t>𝑥</a:t>
            </a:r>
            <a:r>
              <a:rPr sz="1950" spc="292" baseline="27777" dirty="0">
                <a:latin typeface="Cambria Math"/>
                <a:cs typeface="Cambria Math"/>
              </a:rPr>
              <a:t>𝑛</a:t>
            </a:r>
            <a:r>
              <a:rPr sz="1950" spc="-30" baseline="27777" dirty="0">
                <a:latin typeface="Cambria Math"/>
                <a:cs typeface="Cambria Math"/>
              </a:rPr>
              <a:t>−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7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292" baseline="-14957" dirty="0">
                <a:latin typeface="Cambria Math"/>
                <a:cs typeface="Cambria Math"/>
              </a:rPr>
              <a:t>𝑛</a:t>
            </a:r>
            <a:r>
              <a:rPr sz="1950" spc="-30" baseline="-14957" dirty="0">
                <a:latin typeface="Cambria Math"/>
                <a:cs typeface="Cambria Math"/>
              </a:rPr>
              <a:t>−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spc="95" dirty="0">
                <a:latin typeface="Cambria Math"/>
                <a:cs typeface="Cambria Math"/>
              </a:rPr>
              <a:t>𝑥</a:t>
            </a:r>
            <a:r>
              <a:rPr sz="1950" spc="292" baseline="27777" dirty="0">
                <a:latin typeface="Cambria Math"/>
                <a:cs typeface="Cambria Math"/>
              </a:rPr>
              <a:t>𝑛</a:t>
            </a:r>
            <a:r>
              <a:rPr sz="1950" spc="-22" baseline="27777" dirty="0">
                <a:latin typeface="Cambria Math"/>
                <a:cs typeface="Cambria Math"/>
              </a:rPr>
              <a:t>−</a:t>
            </a:r>
            <a:r>
              <a:rPr sz="1950" spc="150" baseline="27777" dirty="0">
                <a:latin typeface="Cambria Math"/>
                <a:cs typeface="Cambria Math"/>
              </a:rPr>
              <a:t>1</a:t>
            </a:r>
            <a:r>
              <a:rPr sz="1800" dirty="0">
                <a:latin typeface="Trebuchet MS"/>
                <a:cs typeface="Trebuchet MS"/>
              </a:rPr>
              <a:t>+ </a:t>
            </a:r>
            <a:r>
              <a:rPr sz="1800" spc="110" dirty="0">
                <a:latin typeface="Cambria Math"/>
                <a:cs typeface="Cambria Math"/>
              </a:rPr>
              <a:t>𝑥</a:t>
            </a:r>
            <a:r>
              <a:rPr sz="1950" spc="284" baseline="27777" dirty="0">
                <a:latin typeface="Cambria Math"/>
                <a:cs typeface="Cambria Math"/>
              </a:rPr>
              <a:t>𝑛</a:t>
            </a:r>
            <a:endParaRPr sz="1950" baseline="27777" dirty="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1970"/>
              </a:spcBef>
            </a:pPr>
            <a:r>
              <a:rPr sz="1800" spc="-5" dirty="0">
                <a:latin typeface="Trebuchet MS"/>
                <a:cs typeface="Trebuchet MS"/>
              </a:rPr>
              <a:t>Luego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podemos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escribir: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184785">
              <a:lnSpc>
                <a:spcPct val="100000"/>
              </a:lnSpc>
              <a:tabLst>
                <a:tab pos="698500" algn="l"/>
                <a:tab pos="1079500" algn="l"/>
                <a:tab pos="1910080" algn="l"/>
                <a:tab pos="2687320" algn="l"/>
                <a:tab pos="2992120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	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950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950" spc="30" baseline="-14957" dirty="0">
                <a:latin typeface="Cambria Math"/>
                <a:cs typeface="Cambria Math"/>
              </a:rPr>
              <a:t>2	</a:t>
            </a:r>
            <a:r>
              <a:rPr sz="1800" dirty="0">
                <a:latin typeface="Cambria Math"/>
                <a:cs typeface="Cambria Math"/>
              </a:rPr>
              <a:t>…	𝑥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𝛼</a:t>
            </a:r>
            <a:r>
              <a:rPr sz="1950" spc="82" baseline="-14957" dirty="0">
                <a:latin typeface="Cambria Math"/>
                <a:cs typeface="Cambria Math"/>
              </a:rPr>
              <a:t>𝑛</a:t>
            </a:r>
            <a:endParaRPr sz="1950" baseline="-14957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5650" y="4651629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4" baseline="10802" dirty="0">
                <a:latin typeface="Cambria Math"/>
                <a:cs typeface="Cambria Math"/>
              </a:rPr>
              <a:t>−𝑎</a:t>
            </a:r>
            <a:r>
              <a:rPr sz="1300" spc="30" dirty="0">
                <a:latin typeface="Cambria Math"/>
                <a:cs typeface="Cambria Math"/>
              </a:rPr>
              <a:t>𝑛−1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7219" y="5185409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52" baseline="10802" dirty="0">
                <a:latin typeface="Cambria Math"/>
                <a:cs typeface="Cambria Math"/>
              </a:rPr>
              <a:t>𝑎</a:t>
            </a:r>
            <a:r>
              <a:rPr sz="1300" spc="35" dirty="0">
                <a:latin typeface="Cambria Math"/>
                <a:cs typeface="Cambria Math"/>
              </a:rPr>
              <a:t>𝑛−2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21834" y="5723013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364" y="0"/>
                </a:moveTo>
                <a:lnTo>
                  <a:pt x="377316" y="8597"/>
                </a:lnTo>
                <a:lnTo>
                  <a:pt x="389584" y="13915"/>
                </a:lnTo>
                <a:lnTo>
                  <a:pt x="400113" y="21277"/>
                </a:lnTo>
                <a:lnTo>
                  <a:pt x="421532" y="55406"/>
                </a:lnTo>
                <a:lnTo>
                  <a:pt x="428498" y="104813"/>
                </a:lnTo>
                <a:lnTo>
                  <a:pt x="427712" y="123484"/>
                </a:lnTo>
                <a:lnTo>
                  <a:pt x="415925" y="169214"/>
                </a:lnTo>
                <a:lnTo>
                  <a:pt x="389743" y="197805"/>
                </a:lnTo>
                <a:lnTo>
                  <a:pt x="377698" y="203149"/>
                </a:lnTo>
                <a:lnTo>
                  <a:pt x="380364" y="211747"/>
                </a:lnTo>
                <a:lnTo>
                  <a:pt x="420762" y="187703"/>
                </a:lnTo>
                <a:lnTo>
                  <a:pt x="443484" y="143335"/>
                </a:lnTo>
                <a:lnTo>
                  <a:pt x="447801" y="105930"/>
                </a:lnTo>
                <a:lnTo>
                  <a:pt x="446726" y="86513"/>
                </a:lnTo>
                <a:lnTo>
                  <a:pt x="430402" y="37109"/>
                </a:lnTo>
                <a:lnTo>
                  <a:pt x="395702" y="5541"/>
                </a:lnTo>
                <a:lnTo>
                  <a:pt x="380364" y="0"/>
                </a:lnTo>
                <a:close/>
              </a:path>
              <a:path w="448310" h="212089">
                <a:moveTo>
                  <a:pt x="67437" y="0"/>
                </a:moveTo>
                <a:lnTo>
                  <a:pt x="2709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5"/>
                </a:lnTo>
                <a:lnTo>
                  <a:pt x="70485" y="8597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7684" y="4604384"/>
            <a:ext cx="5429885" cy="134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2512695" algn="l"/>
                <a:tab pos="4858385" algn="l"/>
              </a:tabLst>
            </a:pPr>
            <a:r>
              <a:rPr sz="1800" spc="-5" dirty="0">
                <a:latin typeface="Trebuchet MS"/>
                <a:cs typeface="Trebuchet MS"/>
              </a:rPr>
              <a:t>Donde</a:t>
            </a:r>
            <a:r>
              <a:rPr sz="1800" dirty="0">
                <a:latin typeface="Trebuchet MS"/>
                <a:cs typeface="Trebuchet MS"/>
              </a:rPr>
              <a:t> se </a:t>
            </a:r>
            <a:r>
              <a:rPr sz="1800" spc="-5" dirty="0">
                <a:latin typeface="Trebuchet MS"/>
                <a:cs typeface="Trebuchet MS"/>
              </a:rPr>
              <a:t>comprueba:	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950" spc="30" baseline="-14957" dirty="0">
                <a:latin typeface="Cambria Math"/>
                <a:cs typeface="Cambria Math"/>
              </a:rPr>
              <a:t>2 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950" spc="30" baseline="-14957" dirty="0">
                <a:latin typeface="Cambria Math"/>
                <a:cs typeface="Cambria Math"/>
              </a:rPr>
              <a:t>3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Trebuchet MS"/>
                <a:cs typeface="Trebuchet MS"/>
              </a:rPr>
              <a:t>…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+𝛼</a:t>
            </a:r>
            <a:r>
              <a:rPr sz="1950" spc="52" baseline="-14957" dirty="0">
                <a:latin typeface="Cambria Math"/>
                <a:cs typeface="Cambria Math"/>
              </a:rPr>
              <a:t>𝑛	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  <a:p>
            <a:pPr marL="2366645">
              <a:lnSpc>
                <a:spcPct val="100000"/>
              </a:lnSpc>
              <a:spcBef>
                <a:spcPts val="2039"/>
              </a:spcBef>
              <a:tabLst>
                <a:tab pos="5220335" algn="l"/>
              </a:tabLst>
            </a:pPr>
            <a:r>
              <a:rPr sz="1800" spc="25" dirty="0">
                <a:latin typeface="Cambria Math"/>
                <a:cs typeface="Cambria Math"/>
              </a:rPr>
              <a:t>𝛼</a:t>
            </a:r>
            <a:r>
              <a:rPr sz="1950" spc="37" baseline="-14957" dirty="0">
                <a:latin typeface="Cambria Math"/>
                <a:cs typeface="Cambria Math"/>
              </a:rPr>
              <a:t>1</a:t>
            </a:r>
            <a:r>
              <a:rPr sz="1800" spc="25" dirty="0">
                <a:latin typeface="Cambria Math"/>
                <a:cs typeface="Cambria Math"/>
              </a:rPr>
              <a:t>𝛼</a:t>
            </a:r>
            <a:r>
              <a:rPr sz="1950" spc="37" baseline="-14957" dirty="0">
                <a:latin typeface="Cambria Math"/>
                <a:cs typeface="Cambria Math"/>
              </a:rPr>
              <a:t>2</a:t>
            </a:r>
            <a:r>
              <a:rPr sz="1950" spc="27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𝛼</a:t>
            </a:r>
            <a:r>
              <a:rPr sz="1950" spc="44" baseline="-14957" dirty="0">
                <a:latin typeface="Cambria Math"/>
                <a:cs typeface="Cambria Math"/>
              </a:rPr>
              <a:t>1</a:t>
            </a:r>
            <a:r>
              <a:rPr sz="1800" spc="30" dirty="0">
                <a:latin typeface="Cambria Math"/>
                <a:cs typeface="Cambria Math"/>
              </a:rPr>
              <a:t>𝛼</a:t>
            </a:r>
            <a:r>
              <a:rPr sz="1950" spc="44" baseline="-14957" dirty="0">
                <a:latin typeface="Cambria Math"/>
                <a:cs typeface="Cambria Math"/>
              </a:rPr>
              <a:t>3 </a:t>
            </a:r>
            <a:r>
              <a:rPr sz="1950" spc="22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… </a:t>
            </a:r>
            <a:r>
              <a:rPr sz="1800" spc="45" dirty="0">
                <a:latin typeface="Cambria Math"/>
                <a:cs typeface="Cambria Math"/>
              </a:rPr>
              <a:t>+𝛼</a:t>
            </a:r>
            <a:r>
              <a:rPr sz="1950" spc="67" baseline="-14957" dirty="0">
                <a:latin typeface="Cambria Math"/>
                <a:cs typeface="Cambria Math"/>
              </a:rPr>
              <a:t>𝑛−1</a:t>
            </a:r>
            <a:r>
              <a:rPr sz="1800" spc="45" dirty="0">
                <a:latin typeface="Cambria Math"/>
                <a:cs typeface="Cambria Math"/>
              </a:rPr>
              <a:t>𝛼</a:t>
            </a:r>
            <a:r>
              <a:rPr sz="1950" spc="67" baseline="-14957" dirty="0">
                <a:latin typeface="Cambria Math"/>
                <a:cs typeface="Cambria Math"/>
              </a:rPr>
              <a:t>𝑛	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  <a:p>
            <a:pPr marL="2366645">
              <a:lnSpc>
                <a:spcPct val="100000"/>
              </a:lnSpc>
              <a:spcBef>
                <a:spcPts val="1900"/>
              </a:spcBef>
              <a:tabLst>
                <a:tab pos="3486785" algn="l"/>
                <a:tab pos="3968750" algn="l"/>
              </a:tabLst>
            </a:pPr>
            <a:r>
              <a:rPr sz="1800" spc="35" dirty="0">
                <a:latin typeface="Cambria Math"/>
                <a:cs typeface="Cambria Math"/>
              </a:rPr>
              <a:t>𝛼</a:t>
            </a:r>
            <a:r>
              <a:rPr sz="1950" spc="52" baseline="-14957" dirty="0">
                <a:latin typeface="Cambria Math"/>
                <a:cs typeface="Cambria Math"/>
              </a:rPr>
              <a:t>1</a:t>
            </a:r>
            <a:r>
              <a:rPr sz="1800" spc="35" dirty="0">
                <a:latin typeface="Cambria Math"/>
                <a:cs typeface="Cambria Math"/>
              </a:rPr>
              <a:t>𝛼</a:t>
            </a:r>
            <a:r>
              <a:rPr sz="1950" spc="52" baseline="-14957" dirty="0">
                <a:latin typeface="Cambria Math"/>
                <a:cs typeface="Cambria Math"/>
              </a:rPr>
              <a:t>2</a:t>
            </a:r>
            <a:r>
              <a:rPr sz="1800" spc="35" dirty="0">
                <a:latin typeface="Trebuchet MS"/>
                <a:cs typeface="Trebuchet MS"/>
              </a:rPr>
              <a:t>…</a:t>
            </a:r>
            <a:r>
              <a:rPr sz="1800" spc="35" dirty="0">
                <a:latin typeface="Cambria Math"/>
                <a:cs typeface="Cambria Math"/>
              </a:rPr>
              <a:t>𝛼</a:t>
            </a:r>
            <a:r>
              <a:rPr sz="1950" spc="52" baseline="-14957" dirty="0">
                <a:latin typeface="Cambria Math"/>
                <a:cs typeface="Cambria Math"/>
              </a:rPr>
              <a:t>𝑛	</a:t>
            </a: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5" dirty="0">
                <a:latin typeface="Cambria Math"/>
                <a:cs typeface="Cambria Math"/>
              </a:rPr>
              <a:t>−1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950" spc="120" baseline="27777" dirty="0">
                <a:latin typeface="Cambria Math"/>
                <a:cs typeface="Cambria Math"/>
              </a:rPr>
              <a:t>𝑛</a:t>
            </a:r>
            <a:r>
              <a:rPr sz="1800" spc="80" dirty="0">
                <a:latin typeface="Cambria Math"/>
                <a:cs typeface="Cambria Math"/>
              </a:rPr>
              <a:t>𝑎</a:t>
            </a:r>
            <a:r>
              <a:rPr sz="1950" spc="12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177" y="6168948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Relaciones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gran utilidad en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" dirty="0">
                <a:latin typeface="Trebuchet MS"/>
                <a:cs typeface="Trebuchet MS"/>
              </a:rPr>
              <a:t> determinación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765" y="114236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90">
                <a:moveTo>
                  <a:pt x="211188" y="0"/>
                </a:moveTo>
                <a:lnTo>
                  <a:pt x="208178" y="8636"/>
                </a:lnTo>
                <a:lnTo>
                  <a:pt x="220434" y="13946"/>
                </a:lnTo>
                <a:lnTo>
                  <a:pt x="230973" y="21304"/>
                </a:lnTo>
                <a:lnTo>
                  <a:pt x="252375" y="55449"/>
                </a:lnTo>
                <a:lnTo>
                  <a:pt x="259410" y="104901"/>
                </a:lnTo>
                <a:lnTo>
                  <a:pt x="258624" y="123571"/>
                </a:lnTo>
                <a:lnTo>
                  <a:pt x="246849" y="169290"/>
                </a:lnTo>
                <a:lnTo>
                  <a:pt x="220571" y="197865"/>
                </a:lnTo>
                <a:lnTo>
                  <a:pt x="208508" y="203200"/>
                </a:lnTo>
                <a:lnTo>
                  <a:pt x="211188" y="211836"/>
                </a:lnTo>
                <a:lnTo>
                  <a:pt x="251641" y="187725"/>
                </a:lnTo>
                <a:lnTo>
                  <a:pt x="274361" y="143383"/>
                </a:lnTo>
                <a:lnTo>
                  <a:pt x="278714" y="105918"/>
                </a:lnTo>
                <a:lnTo>
                  <a:pt x="277623" y="86538"/>
                </a:lnTo>
                <a:lnTo>
                  <a:pt x="261251" y="37211"/>
                </a:lnTo>
                <a:lnTo>
                  <a:pt x="226540" y="5546"/>
                </a:lnTo>
                <a:lnTo>
                  <a:pt x="211188" y="0"/>
                </a:lnTo>
                <a:close/>
              </a:path>
              <a:path w="278765" h="212090">
                <a:moveTo>
                  <a:pt x="67525" y="0"/>
                </a:moveTo>
                <a:lnTo>
                  <a:pt x="27142" y="24163"/>
                </a:lnTo>
                <a:lnTo>
                  <a:pt x="4364" y="68611"/>
                </a:lnTo>
                <a:lnTo>
                  <a:pt x="0" y="105918"/>
                </a:lnTo>
                <a:lnTo>
                  <a:pt x="1088" y="125424"/>
                </a:lnTo>
                <a:lnTo>
                  <a:pt x="17411" y="174751"/>
                </a:lnTo>
                <a:lnTo>
                  <a:pt x="52128" y="206291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37" y="197865"/>
                </a:lnTo>
                <a:lnTo>
                  <a:pt x="47725" y="190436"/>
                </a:lnTo>
                <a:lnTo>
                  <a:pt x="26370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64" y="42163"/>
                </a:lnTo>
                <a:lnTo>
                  <a:pt x="58324" y="13946"/>
                </a:lnTo>
                <a:lnTo>
                  <a:pt x="70535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336" y="155829"/>
            <a:ext cx="5287010" cy="21977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Trebuchet MS"/>
                <a:cs typeface="Trebuchet MS"/>
              </a:rPr>
              <a:t>Hallar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395"/>
              </a:spcBef>
              <a:tabLst>
                <a:tab pos="56578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3𝑥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8x</a:t>
            </a:r>
            <a:r>
              <a:rPr sz="1800" dirty="0">
                <a:latin typeface="Cambria Math"/>
                <a:cs typeface="Cambria Math"/>
              </a:rPr>
              <a:t> 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24</a:t>
            </a:r>
            <a:r>
              <a:rPr sz="1800" spc="545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Trebuchet MS"/>
                <a:cs typeface="Trebuchet MS"/>
              </a:rPr>
              <a:t>,</a:t>
            </a:r>
            <a:r>
              <a:rPr sz="2700" spc="-15" baseline="3086" dirty="0">
                <a:latin typeface="Trebuchet MS"/>
                <a:cs typeface="Trebuchet MS"/>
              </a:rPr>
              <a:t> </a:t>
            </a:r>
            <a:r>
              <a:rPr sz="2700" baseline="3086" dirty="0">
                <a:latin typeface="Trebuchet MS"/>
                <a:cs typeface="Trebuchet MS"/>
              </a:rPr>
              <a:t>si</a:t>
            </a:r>
            <a:r>
              <a:rPr sz="2700" spc="-30" baseline="3086" dirty="0">
                <a:latin typeface="Trebuchet MS"/>
                <a:cs typeface="Trebuchet MS"/>
              </a:rPr>
              <a:t> </a:t>
            </a:r>
            <a:r>
              <a:rPr sz="2700" baseline="3086" dirty="0">
                <a:latin typeface="Trebuchet MS"/>
                <a:cs typeface="Trebuchet MS"/>
              </a:rPr>
              <a:t>3</a:t>
            </a:r>
            <a:r>
              <a:rPr sz="2700" spc="-15" baseline="3086" dirty="0">
                <a:latin typeface="Trebuchet MS"/>
                <a:cs typeface="Trebuchet MS"/>
              </a:rPr>
              <a:t> </a:t>
            </a:r>
            <a:r>
              <a:rPr sz="2700" baseline="3086" dirty="0">
                <a:latin typeface="Trebuchet MS"/>
                <a:cs typeface="Trebuchet MS"/>
              </a:rPr>
              <a:t>es</a:t>
            </a:r>
            <a:r>
              <a:rPr sz="2700" spc="-30" baseline="3086" dirty="0">
                <a:latin typeface="Trebuchet MS"/>
                <a:cs typeface="Trebuchet MS"/>
              </a:rPr>
              <a:t> </a:t>
            </a:r>
            <a:r>
              <a:rPr sz="2700" baseline="3086" dirty="0">
                <a:latin typeface="Trebuchet MS"/>
                <a:cs typeface="Trebuchet MS"/>
              </a:rPr>
              <a:t>la</a:t>
            </a:r>
            <a:r>
              <a:rPr sz="2700" spc="-15" baseline="3086" dirty="0">
                <a:latin typeface="Trebuchet MS"/>
                <a:cs typeface="Trebuchet MS"/>
              </a:rPr>
              <a:t> </a:t>
            </a:r>
            <a:r>
              <a:rPr sz="2700" spc="-7" baseline="3086" dirty="0">
                <a:latin typeface="Trebuchet MS"/>
                <a:cs typeface="Trebuchet MS"/>
              </a:rPr>
              <a:t>tercera</a:t>
            </a:r>
            <a:r>
              <a:rPr sz="2700" spc="15" baseline="3086" dirty="0">
                <a:latin typeface="Trebuchet MS"/>
                <a:cs typeface="Trebuchet MS"/>
              </a:rPr>
              <a:t> </a:t>
            </a:r>
            <a:r>
              <a:rPr sz="2700" baseline="3086" dirty="0">
                <a:latin typeface="Trebuchet MS"/>
                <a:cs typeface="Trebuchet MS"/>
              </a:rPr>
              <a:t>raíz.</a:t>
            </a:r>
            <a:endParaRPr sz="2700" baseline="3086">
              <a:latin typeface="Trebuchet MS"/>
              <a:cs typeface="Trebuchet MS"/>
            </a:endParaRPr>
          </a:p>
          <a:p>
            <a:pPr marR="735330" algn="r">
              <a:lnSpc>
                <a:spcPct val="100000"/>
              </a:lnSpc>
              <a:spcBef>
                <a:spcPts val="1664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  <a:spcBef>
                <a:spcPts val="1745"/>
              </a:spcBef>
            </a:pP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800" spc="20" dirty="0">
                <a:latin typeface="Trebuchet MS"/>
                <a:cs typeface="Trebuchet MS"/>
              </a:rPr>
              <a:t>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8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son</a:t>
            </a:r>
            <a:r>
              <a:rPr sz="1800" spc="-5" dirty="0">
                <a:latin typeface="Trebuchet MS"/>
                <a:cs typeface="Trebuchet MS"/>
              </a:rPr>
              <a:t> 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5" dirty="0">
                <a:latin typeface="Trebuchet MS"/>
                <a:cs typeface="Trebuchet MS"/>
              </a:rPr>
              <a:t> buscan,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entonces: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2561082"/>
            <a:ext cx="1788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647825" algn="l"/>
              </a:tabLst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5" dirty="0">
                <a:latin typeface="Cambria Math"/>
                <a:cs typeface="Cambria Math"/>
              </a:rPr>
              <a:t>+</a:t>
            </a:r>
            <a:r>
              <a:rPr sz="1800" dirty="0">
                <a:latin typeface="Cambria Math"/>
                <a:cs typeface="Cambria Math"/>
              </a:rPr>
              <a:t>𝛼 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47" y="3347465"/>
            <a:ext cx="224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2106295" algn="l"/>
              </a:tabLst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dirty="0">
                <a:latin typeface="Cambria Math"/>
                <a:cs typeface="Cambria Math"/>
              </a:rPr>
              <a:t>α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𝛼𝛽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747" y="4089019"/>
            <a:ext cx="136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-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0501" y="2477135"/>
            <a:ext cx="1567180" cy="6680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470"/>
              </a:spcBef>
              <a:tabLst>
                <a:tab pos="1393825" algn="l"/>
              </a:tabLst>
            </a:pPr>
            <a:r>
              <a:rPr sz="1800" dirty="0">
                <a:latin typeface="Cambria Math"/>
                <a:cs typeface="Cambria Math"/>
              </a:rPr>
              <a:t>⟹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0</a:t>
            </a:r>
            <a:endParaRPr sz="18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5655" y="4038345"/>
            <a:ext cx="1338580" cy="7493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83185" algn="r">
              <a:lnSpc>
                <a:spcPct val="100000"/>
              </a:lnSpc>
              <a:spcBef>
                <a:spcPts val="790"/>
              </a:spcBef>
              <a:tabLst>
                <a:tab pos="1069340" algn="l"/>
              </a:tabLst>
            </a:pPr>
            <a:r>
              <a:rPr sz="1800" dirty="0">
                <a:latin typeface="Cambria Math"/>
                <a:cs typeface="Cambria Math"/>
              </a:rPr>
              <a:t>⟹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8</a:t>
            </a:r>
            <a:endParaRPr sz="1800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685"/>
              </a:spcBef>
              <a:tabLst>
                <a:tab pos="656590" algn="l"/>
              </a:tabLst>
            </a:pPr>
            <a:r>
              <a:rPr sz="1800" spc="50" dirty="0">
                <a:latin typeface="Cambria Math"/>
                <a:cs typeface="Cambria Math"/>
              </a:rPr>
              <a:t>𝛽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47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-5" dirty="0">
                <a:latin typeface="Cambria Math"/>
                <a:cs typeface="Cambria Math"/>
              </a:rPr>
              <a:t>−8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2561" y="4089019"/>
            <a:ext cx="2589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679" algn="l"/>
              </a:tabLst>
            </a:pP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10" dirty="0">
                <a:latin typeface="Trebuchet MS"/>
                <a:cs typeface="Trebuchet MS"/>
              </a:rPr>
              <a:t>Reemplazando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4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9250" y="4945760"/>
            <a:ext cx="273685" cy="220345"/>
          </a:xfrm>
          <a:custGeom>
            <a:avLst/>
            <a:gdLst/>
            <a:ahLst/>
            <a:cxnLst/>
            <a:rect l="l" t="t" r="r" b="b"/>
            <a:pathLst>
              <a:path w="273685" h="220345">
                <a:moveTo>
                  <a:pt x="273430" y="126"/>
                </a:moveTo>
                <a:lnTo>
                  <a:pt x="131190" y="0"/>
                </a:lnTo>
                <a:lnTo>
                  <a:pt x="75946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8" y="129031"/>
                </a:lnTo>
                <a:lnTo>
                  <a:pt x="22351" y="120650"/>
                </a:lnTo>
                <a:lnTo>
                  <a:pt x="68579" y="219963"/>
                </a:lnTo>
                <a:lnTo>
                  <a:pt x="79375" y="219963"/>
                </a:lnTo>
                <a:lnTo>
                  <a:pt x="139446" y="14858"/>
                </a:lnTo>
                <a:lnTo>
                  <a:pt x="146938" y="14858"/>
                </a:lnTo>
                <a:lnTo>
                  <a:pt x="146938" y="15366"/>
                </a:lnTo>
                <a:lnTo>
                  <a:pt x="273430" y="15366"/>
                </a:lnTo>
                <a:lnTo>
                  <a:pt x="273430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67633" y="4907026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  <a:tab pos="1138555" algn="l"/>
              </a:tabLst>
            </a:pP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±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2𝑖	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921" y="5452059"/>
            <a:ext cx="296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920" algn="l"/>
              </a:tabLst>
            </a:pPr>
            <a:r>
              <a:rPr sz="1800" spc="-5" dirty="0">
                <a:latin typeface="Trebuchet MS"/>
                <a:cs typeface="Trebuchet MS"/>
              </a:rPr>
              <a:t>Luego</a:t>
            </a:r>
            <a:r>
              <a:rPr sz="1800" dirty="0">
                <a:latin typeface="Trebuchet MS"/>
                <a:cs typeface="Trebuchet MS"/>
              </a:rPr>
              <a:t> 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	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8079" y="5594096"/>
            <a:ext cx="273685" cy="220345"/>
          </a:xfrm>
          <a:custGeom>
            <a:avLst/>
            <a:gdLst/>
            <a:ahLst/>
            <a:cxnLst/>
            <a:rect l="l" t="t" r="r" b="b"/>
            <a:pathLst>
              <a:path w="273685" h="220345">
                <a:moveTo>
                  <a:pt x="159639" y="0"/>
                </a:moveTo>
                <a:lnTo>
                  <a:pt x="131191" y="0"/>
                </a:lnTo>
                <a:lnTo>
                  <a:pt x="76073" y="190538"/>
                </a:lnTo>
                <a:lnTo>
                  <a:pt x="36703" y="103924"/>
                </a:lnTo>
                <a:lnTo>
                  <a:pt x="0" y="120662"/>
                </a:lnTo>
                <a:lnTo>
                  <a:pt x="3556" y="129031"/>
                </a:lnTo>
                <a:lnTo>
                  <a:pt x="22352" y="120662"/>
                </a:lnTo>
                <a:lnTo>
                  <a:pt x="68580" y="220002"/>
                </a:lnTo>
                <a:lnTo>
                  <a:pt x="79375" y="220002"/>
                </a:lnTo>
                <a:lnTo>
                  <a:pt x="139446" y="14846"/>
                </a:lnTo>
                <a:lnTo>
                  <a:pt x="147066" y="14846"/>
                </a:lnTo>
                <a:lnTo>
                  <a:pt x="147066" y="15443"/>
                </a:lnTo>
                <a:lnTo>
                  <a:pt x="273558" y="15443"/>
                </a:lnTo>
                <a:lnTo>
                  <a:pt x="273558" y="203"/>
                </a:lnTo>
                <a:lnTo>
                  <a:pt x="159639" y="203"/>
                </a:lnTo>
                <a:lnTo>
                  <a:pt x="159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7176" y="5594096"/>
            <a:ext cx="273685" cy="220345"/>
          </a:xfrm>
          <a:custGeom>
            <a:avLst/>
            <a:gdLst/>
            <a:ahLst/>
            <a:cxnLst/>
            <a:rect l="l" t="t" r="r" b="b"/>
            <a:pathLst>
              <a:path w="273685" h="220345">
                <a:moveTo>
                  <a:pt x="159638" y="0"/>
                </a:moveTo>
                <a:lnTo>
                  <a:pt x="131190" y="0"/>
                </a:lnTo>
                <a:lnTo>
                  <a:pt x="76073" y="190538"/>
                </a:lnTo>
                <a:lnTo>
                  <a:pt x="36702" y="103924"/>
                </a:lnTo>
                <a:lnTo>
                  <a:pt x="0" y="120662"/>
                </a:lnTo>
                <a:lnTo>
                  <a:pt x="3556" y="129031"/>
                </a:lnTo>
                <a:lnTo>
                  <a:pt x="22351" y="120662"/>
                </a:lnTo>
                <a:lnTo>
                  <a:pt x="68579" y="220002"/>
                </a:lnTo>
                <a:lnTo>
                  <a:pt x="79375" y="220002"/>
                </a:lnTo>
                <a:lnTo>
                  <a:pt x="139446" y="14846"/>
                </a:lnTo>
                <a:lnTo>
                  <a:pt x="147065" y="14846"/>
                </a:lnTo>
                <a:lnTo>
                  <a:pt x="147065" y="15443"/>
                </a:lnTo>
                <a:lnTo>
                  <a:pt x="273558" y="15443"/>
                </a:lnTo>
                <a:lnTo>
                  <a:pt x="273558" y="203"/>
                </a:lnTo>
                <a:lnTo>
                  <a:pt x="159638" y="203"/>
                </a:lnTo>
                <a:lnTo>
                  <a:pt x="159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42561" y="5555691"/>
            <a:ext cx="230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  <a:tab pos="862965" algn="l"/>
                <a:tab pos="1126490" algn="l"/>
                <a:tab pos="1482725" algn="l"/>
                <a:tab pos="2011680" algn="l"/>
              </a:tabLst>
            </a:pP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	</a:t>
            </a:r>
            <a:r>
              <a:rPr sz="1800" spc="-5" dirty="0">
                <a:latin typeface="Cambria Math"/>
                <a:cs typeface="Cambria Math"/>
              </a:rPr>
              <a:t>2𝑖	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5" dirty="0">
                <a:latin typeface="Cambria Math"/>
                <a:cs typeface="Cambria Math"/>
              </a:rPr>
              <a:t>−2𝑖	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2078" y="760222"/>
            <a:ext cx="696595" cy="212090"/>
          </a:xfrm>
          <a:custGeom>
            <a:avLst/>
            <a:gdLst/>
            <a:ahLst/>
            <a:cxnLst/>
            <a:rect l="l" t="t" r="r" b="b"/>
            <a:pathLst>
              <a:path w="696595" h="212090">
                <a:moveTo>
                  <a:pt x="628776" y="0"/>
                </a:moveTo>
                <a:lnTo>
                  <a:pt x="625729" y="8636"/>
                </a:lnTo>
                <a:lnTo>
                  <a:pt x="638014" y="13946"/>
                </a:lnTo>
                <a:lnTo>
                  <a:pt x="648573" y="21304"/>
                </a:lnTo>
                <a:lnTo>
                  <a:pt x="669964" y="55449"/>
                </a:lnTo>
                <a:lnTo>
                  <a:pt x="677037" y="104901"/>
                </a:lnTo>
                <a:lnTo>
                  <a:pt x="676251" y="123571"/>
                </a:lnTo>
                <a:lnTo>
                  <a:pt x="664463" y="169290"/>
                </a:lnTo>
                <a:lnTo>
                  <a:pt x="638157" y="197865"/>
                </a:lnTo>
                <a:lnTo>
                  <a:pt x="626110" y="203200"/>
                </a:lnTo>
                <a:lnTo>
                  <a:pt x="628776" y="211836"/>
                </a:lnTo>
                <a:lnTo>
                  <a:pt x="669246" y="187707"/>
                </a:lnTo>
                <a:lnTo>
                  <a:pt x="691975" y="143382"/>
                </a:lnTo>
                <a:lnTo>
                  <a:pt x="696341" y="105917"/>
                </a:lnTo>
                <a:lnTo>
                  <a:pt x="695245" y="86538"/>
                </a:lnTo>
                <a:lnTo>
                  <a:pt x="678815" y="37211"/>
                </a:lnTo>
                <a:lnTo>
                  <a:pt x="644132" y="5546"/>
                </a:lnTo>
                <a:lnTo>
                  <a:pt x="628776" y="0"/>
                </a:lnTo>
                <a:close/>
              </a:path>
              <a:path w="696595" h="212090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644" y="689609"/>
            <a:ext cx="551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numero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ℂ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 </a:t>
            </a:r>
            <a:r>
              <a:rPr sz="1800" dirty="0">
                <a:latin typeface="Trebuchet MS"/>
                <a:cs typeface="Trebuchet MS"/>
              </a:rPr>
              <a:t>raíz</a:t>
            </a:r>
            <a:r>
              <a:rPr sz="1800" spc="-5" dirty="0">
                <a:latin typeface="Trebuchet MS"/>
                <a:cs typeface="Trebuchet MS"/>
              </a:rPr>
              <a:t> 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multiplicidad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6271" y="689609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Trebuchet MS"/>
                <a:cs typeface="Trebuchet MS"/>
              </a:rPr>
              <a:t>de</a:t>
            </a:r>
            <a:r>
              <a:rPr sz="18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Trebuchet MS"/>
                <a:cs typeface="Trebuchet MS"/>
              </a:rPr>
              <a:t>f(x)</a:t>
            </a:r>
            <a:r>
              <a:rPr sz="1800" b="0" spc="-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rebuchet MS"/>
                <a:cs typeface="Trebuchet MS"/>
              </a:rPr>
              <a:t>si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9896" y="126365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90">
                <a:moveTo>
                  <a:pt x="211200" y="0"/>
                </a:moveTo>
                <a:lnTo>
                  <a:pt x="208178" y="8636"/>
                </a:lnTo>
                <a:lnTo>
                  <a:pt x="220436" y="13946"/>
                </a:lnTo>
                <a:lnTo>
                  <a:pt x="230979" y="21304"/>
                </a:lnTo>
                <a:lnTo>
                  <a:pt x="252380" y="55449"/>
                </a:lnTo>
                <a:lnTo>
                  <a:pt x="259410" y="104901"/>
                </a:lnTo>
                <a:lnTo>
                  <a:pt x="258626" y="123571"/>
                </a:lnTo>
                <a:lnTo>
                  <a:pt x="246862" y="169290"/>
                </a:lnTo>
                <a:lnTo>
                  <a:pt x="220582" y="197865"/>
                </a:lnTo>
                <a:lnTo>
                  <a:pt x="208521" y="203200"/>
                </a:lnTo>
                <a:lnTo>
                  <a:pt x="211200" y="211836"/>
                </a:lnTo>
                <a:lnTo>
                  <a:pt x="251652" y="187779"/>
                </a:lnTo>
                <a:lnTo>
                  <a:pt x="274370" y="143398"/>
                </a:lnTo>
                <a:lnTo>
                  <a:pt x="278739" y="106045"/>
                </a:lnTo>
                <a:lnTo>
                  <a:pt x="277644" y="86592"/>
                </a:lnTo>
                <a:lnTo>
                  <a:pt x="261251" y="37211"/>
                </a:lnTo>
                <a:lnTo>
                  <a:pt x="226545" y="5599"/>
                </a:lnTo>
                <a:lnTo>
                  <a:pt x="211200" y="0"/>
                </a:lnTo>
                <a:close/>
              </a:path>
              <a:path w="278765" h="212090">
                <a:moveTo>
                  <a:pt x="67538" y="0"/>
                </a:moveTo>
                <a:lnTo>
                  <a:pt x="27154" y="24181"/>
                </a:lnTo>
                <a:lnTo>
                  <a:pt x="4370" y="68627"/>
                </a:lnTo>
                <a:lnTo>
                  <a:pt x="0" y="106045"/>
                </a:lnTo>
                <a:lnTo>
                  <a:pt x="1088" y="125477"/>
                </a:lnTo>
                <a:lnTo>
                  <a:pt x="17411" y="174751"/>
                </a:lnTo>
                <a:lnTo>
                  <a:pt x="52139" y="206309"/>
                </a:lnTo>
                <a:lnTo>
                  <a:pt x="67538" y="211836"/>
                </a:lnTo>
                <a:lnTo>
                  <a:pt x="70218" y="203200"/>
                </a:lnTo>
                <a:lnTo>
                  <a:pt x="58149" y="197865"/>
                </a:lnTo>
                <a:lnTo>
                  <a:pt x="47737" y="190436"/>
                </a:lnTo>
                <a:lnTo>
                  <a:pt x="26378" y="155765"/>
                </a:lnTo>
                <a:lnTo>
                  <a:pt x="19316" y="104901"/>
                </a:lnTo>
                <a:lnTo>
                  <a:pt x="20100" y="86830"/>
                </a:lnTo>
                <a:lnTo>
                  <a:pt x="31877" y="42163"/>
                </a:lnTo>
                <a:lnTo>
                  <a:pt x="58337" y="13946"/>
                </a:lnTo>
                <a:lnTo>
                  <a:pt x="70548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7091" y="1263650"/>
            <a:ext cx="696595" cy="212090"/>
          </a:xfrm>
          <a:custGeom>
            <a:avLst/>
            <a:gdLst/>
            <a:ahLst/>
            <a:cxnLst/>
            <a:rect l="l" t="t" r="r" b="b"/>
            <a:pathLst>
              <a:path w="696594" h="212090">
                <a:moveTo>
                  <a:pt x="628777" y="0"/>
                </a:moveTo>
                <a:lnTo>
                  <a:pt x="625729" y="8636"/>
                </a:lnTo>
                <a:lnTo>
                  <a:pt x="638014" y="13946"/>
                </a:lnTo>
                <a:lnTo>
                  <a:pt x="648573" y="21304"/>
                </a:lnTo>
                <a:lnTo>
                  <a:pt x="669964" y="55449"/>
                </a:lnTo>
                <a:lnTo>
                  <a:pt x="677036" y="104901"/>
                </a:lnTo>
                <a:lnTo>
                  <a:pt x="676251" y="123571"/>
                </a:lnTo>
                <a:lnTo>
                  <a:pt x="664464" y="169290"/>
                </a:lnTo>
                <a:lnTo>
                  <a:pt x="638157" y="197865"/>
                </a:lnTo>
                <a:lnTo>
                  <a:pt x="626110" y="203200"/>
                </a:lnTo>
                <a:lnTo>
                  <a:pt x="628777" y="211836"/>
                </a:lnTo>
                <a:lnTo>
                  <a:pt x="669246" y="187779"/>
                </a:lnTo>
                <a:lnTo>
                  <a:pt x="691975" y="143398"/>
                </a:lnTo>
                <a:lnTo>
                  <a:pt x="696341" y="106045"/>
                </a:lnTo>
                <a:lnTo>
                  <a:pt x="695245" y="86592"/>
                </a:lnTo>
                <a:lnTo>
                  <a:pt x="678815" y="37211"/>
                </a:lnTo>
                <a:lnTo>
                  <a:pt x="644132" y="5599"/>
                </a:lnTo>
                <a:lnTo>
                  <a:pt x="628777" y="0"/>
                </a:lnTo>
                <a:close/>
              </a:path>
              <a:path w="696594" h="212090">
                <a:moveTo>
                  <a:pt x="67564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8" y="174751"/>
                </a:lnTo>
                <a:lnTo>
                  <a:pt x="52153" y="206309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3044" y="1193038"/>
            <a:ext cx="4971415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  <a:tabLst>
                <a:tab pos="629285" algn="l"/>
                <a:tab pos="958215" algn="l"/>
                <a:tab pos="2451735" algn="l"/>
                <a:tab pos="3041650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	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950" spc="120" baseline="27777" dirty="0">
                <a:latin typeface="Cambria Math"/>
                <a:cs typeface="Cambria Math"/>
              </a:rPr>
              <a:t>𝑟</a:t>
            </a:r>
            <a:r>
              <a:rPr sz="1950" spc="532" baseline="2777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h(x)	</a:t>
            </a:r>
            <a:r>
              <a:rPr sz="1800" dirty="0">
                <a:latin typeface="Trebuchet MS"/>
                <a:cs typeface="Trebuchet MS"/>
              </a:rPr>
              <a:t>y	</a:t>
            </a:r>
            <a:r>
              <a:rPr sz="1800" spc="-5" dirty="0">
                <a:latin typeface="Trebuchet MS"/>
                <a:cs typeface="Trebuchet MS"/>
              </a:rPr>
              <a:t>h(x)</a:t>
            </a:r>
            <a:r>
              <a:rPr sz="1800" spc="-5" dirty="0">
                <a:latin typeface="Cambria Math"/>
                <a:cs typeface="Cambria Math"/>
              </a:rPr>
              <a:t>≠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0.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mbria Math"/>
              <a:cs typeface="Cambria Math"/>
            </a:endParaRPr>
          </a:p>
          <a:p>
            <a:pPr marL="244475">
              <a:lnSpc>
                <a:spcPct val="100000"/>
              </a:lnSpc>
              <a:tabLst>
                <a:tab pos="2617470" algn="l"/>
              </a:tabLst>
            </a:pP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 2,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𝛼	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 </a:t>
            </a:r>
            <a:r>
              <a:rPr sz="1800" dirty="0">
                <a:latin typeface="Trebuchet MS"/>
                <a:cs typeface="Trebuchet MS"/>
              </a:rPr>
              <a:t>raíz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doble.</a:t>
            </a:r>
            <a:endParaRPr sz="1800">
              <a:latin typeface="Trebuchet MS"/>
              <a:cs typeface="Trebuchet MS"/>
            </a:endParaRPr>
          </a:p>
          <a:p>
            <a:pPr marL="244475">
              <a:lnSpc>
                <a:spcPct val="100000"/>
              </a:lnSpc>
              <a:spcBef>
                <a:spcPts val="1805"/>
              </a:spcBef>
              <a:tabLst>
                <a:tab pos="2617470" algn="l"/>
              </a:tabLst>
            </a:pP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 3,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𝛼	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 </a:t>
            </a:r>
            <a:r>
              <a:rPr sz="1800" dirty="0">
                <a:latin typeface="Trebuchet MS"/>
                <a:cs typeface="Trebuchet MS"/>
              </a:rPr>
              <a:t>raíz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triple,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rebuchet MS"/>
              <a:cs typeface="Trebuchet MS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403" y="3430016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Hallar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5871" y="351548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443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3"/>
                </a:lnTo>
                <a:lnTo>
                  <a:pt x="211200" y="211708"/>
                </a:lnTo>
                <a:lnTo>
                  <a:pt x="251670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5498" y="3350386"/>
            <a:ext cx="2747010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4"/>
              </a:spcBef>
              <a:tabLst>
                <a:tab pos="55308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12𝑥</a:t>
            </a:r>
            <a:r>
              <a:rPr sz="1950" spc="52" baseline="27777" dirty="0">
                <a:latin typeface="Cambria Math"/>
                <a:cs typeface="Cambria Math"/>
              </a:rPr>
              <a:t>3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45" dirty="0">
                <a:latin typeface="Cambria Math"/>
                <a:cs typeface="Cambria Math"/>
              </a:rPr>
              <a:t>8𝑥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− 1</a:t>
            </a:r>
            <a:endParaRPr sz="1800">
              <a:latin typeface="Cambria Math"/>
              <a:cs typeface="Cambria Math"/>
            </a:endParaRPr>
          </a:p>
          <a:p>
            <a:pPr marL="984250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8209" y="3461130"/>
            <a:ext cx="3605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Sabiendo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tiene una</a:t>
            </a:r>
            <a:r>
              <a:rPr sz="1800" dirty="0">
                <a:latin typeface="Trebuchet MS"/>
                <a:cs typeface="Trebuchet MS"/>
              </a:rPr>
              <a:t> raíz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doble.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357" y="1435049"/>
            <a:ext cx="1273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𝑥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20" y="735164"/>
            <a:ext cx="2945765" cy="10001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factorizar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polinomio:</a:t>
            </a:r>
            <a:endParaRPr sz="1800">
              <a:latin typeface="Trebuchet MS"/>
              <a:cs typeface="Trebuchet MS"/>
            </a:endParaRPr>
          </a:p>
          <a:p>
            <a:pPr marL="14351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rebuchet MS"/>
                <a:cs typeface="Trebuchet MS"/>
              </a:rPr>
              <a:t>P(x)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r>
              <a:rPr sz="1950" spc="405" baseline="27777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−2𝑥</a:t>
            </a:r>
            <a:r>
              <a:rPr sz="1950" spc="52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5𝑥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+ 6</a:t>
            </a:r>
            <a:endParaRPr sz="1800">
              <a:latin typeface="Cambria Math"/>
              <a:cs typeface="Cambria Math"/>
            </a:endParaRPr>
          </a:p>
          <a:p>
            <a:pPr marL="217170">
              <a:lnSpc>
                <a:spcPct val="100000"/>
              </a:lnSpc>
              <a:spcBef>
                <a:spcPts val="745"/>
              </a:spcBef>
              <a:tabLst>
                <a:tab pos="1570355" algn="l"/>
                <a:tab pos="2378075" algn="l"/>
              </a:tabLst>
            </a:pP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obtiene	</a:t>
            </a:r>
            <a:r>
              <a:rPr sz="1800" dirty="0">
                <a:latin typeface="Trebuchet MS"/>
                <a:cs typeface="Trebuchet MS"/>
              </a:rPr>
              <a:t>P(x)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=	𝑥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76" y="1790191"/>
            <a:ext cx="5588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son tres factores </a:t>
            </a:r>
            <a:r>
              <a:rPr sz="1800" dirty="0">
                <a:latin typeface="Trebuchet MS"/>
                <a:cs typeface="Trebuchet MS"/>
              </a:rPr>
              <a:t>primos </a:t>
            </a:r>
            <a:r>
              <a:rPr sz="1800" spc="-5" dirty="0">
                <a:latin typeface="Trebuchet MS"/>
                <a:cs typeface="Trebuchet MS"/>
              </a:rPr>
              <a:t>en </a:t>
            </a:r>
            <a:r>
              <a:rPr sz="1800" dirty="0">
                <a:latin typeface="Cambria Math"/>
                <a:cs typeface="Cambria Math"/>
              </a:rPr>
              <a:t>ℝ </a:t>
            </a:r>
            <a:r>
              <a:rPr sz="1800" spc="-5" dirty="0">
                <a:latin typeface="Trebuchet MS"/>
                <a:cs typeface="Trebuchet MS"/>
              </a:rPr>
              <a:t>,que </a:t>
            </a:r>
            <a:r>
              <a:rPr sz="1800" dirty="0">
                <a:latin typeface="Trebuchet MS"/>
                <a:cs typeface="Trebuchet MS"/>
              </a:rPr>
              <a:t>dan </a:t>
            </a:r>
            <a:r>
              <a:rPr sz="1800" spc="-5" dirty="0">
                <a:latin typeface="Trebuchet MS"/>
                <a:cs typeface="Trebuchet MS"/>
              </a:rPr>
              <a:t>origen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sus raíces igualando </a:t>
            </a:r>
            <a:r>
              <a:rPr sz="1800" spc="-5" dirty="0">
                <a:latin typeface="Trebuchet MS"/>
                <a:cs typeface="Trebuchet MS"/>
              </a:rPr>
              <a:t>cada factor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cero;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geométricamente en </a:t>
            </a:r>
            <a:r>
              <a:rPr sz="1800" spc="20" dirty="0">
                <a:latin typeface="Cambria Math"/>
                <a:cs typeface="Cambria Math"/>
              </a:rPr>
              <a:t>ℝ</a:t>
            </a:r>
            <a:r>
              <a:rPr sz="1950" spc="30" baseline="27777" dirty="0">
                <a:latin typeface="Cambria Math"/>
                <a:cs typeface="Cambria Math"/>
              </a:rPr>
              <a:t>2</a:t>
            </a:r>
            <a:r>
              <a:rPr sz="1950" spc="3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serían </a:t>
            </a:r>
            <a:r>
              <a:rPr sz="1800" spc="-5" dirty="0">
                <a:latin typeface="Trebuchet MS"/>
                <a:cs typeface="Trebuchet MS"/>
              </a:rPr>
              <a:t>los puntos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corte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grafica con 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abscisas.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9884" y="861060"/>
            <a:ext cx="0" cy="5768340"/>
          </a:xfrm>
          <a:custGeom>
            <a:avLst/>
            <a:gdLst/>
            <a:ahLst/>
            <a:cxnLst/>
            <a:rect l="l" t="t" r="r" b="b"/>
            <a:pathLst>
              <a:path h="5768340">
                <a:moveTo>
                  <a:pt x="0" y="0"/>
                </a:moveTo>
                <a:lnTo>
                  <a:pt x="0" y="576798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1688" y="1512569"/>
            <a:ext cx="678180" cy="212090"/>
          </a:xfrm>
          <a:custGeom>
            <a:avLst/>
            <a:gdLst/>
            <a:ahLst/>
            <a:cxnLst/>
            <a:rect l="l" t="t" r="r" b="b"/>
            <a:pathLst>
              <a:path w="678179" h="212089">
                <a:moveTo>
                  <a:pt x="610488" y="0"/>
                </a:moveTo>
                <a:lnTo>
                  <a:pt x="607567" y="8635"/>
                </a:lnTo>
                <a:lnTo>
                  <a:pt x="619781" y="13946"/>
                </a:lnTo>
                <a:lnTo>
                  <a:pt x="630316" y="21304"/>
                </a:lnTo>
                <a:lnTo>
                  <a:pt x="651730" y="55431"/>
                </a:lnTo>
                <a:lnTo>
                  <a:pt x="658748" y="104901"/>
                </a:lnTo>
                <a:lnTo>
                  <a:pt x="657963" y="123571"/>
                </a:lnTo>
                <a:lnTo>
                  <a:pt x="646176" y="169290"/>
                </a:lnTo>
                <a:lnTo>
                  <a:pt x="619922" y="197865"/>
                </a:lnTo>
                <a:lnTo>
                  <a:pt x="607821" y="203200"/>
                </a:lnTo>
                <a:lnTo>
                  <a:pt x="610488" y="211835"/>
                </a:lnTo>
                <a:lnTo>
                  <a:pt x="650958" y="187707"/>
                </a:lnTo>
                <a:lnTo>
                  <a:pt x="673687" y="143335"/>
                </a:lnTo>
                <a:lnTo>
                  <a:pt x="678052" y="105917"/>
                </a:lnTo>
                <a:lnTo>
                  <a:pt x="676957" y="86536"/>
                </a:lnTo>
                <a:lnTo>
                  <a:pt x="660526" y="37083"/>
                </a:lnTo>
                <a:lnTo>
                  <a:pt x="625844" y="5544"/>
                </a:lnTo>
                <a:lnTo>
                  <a:pt x="610488" y="0"/>
                </a:lnTo>
                <a:close/>
              </a:path>
              <a:path w="678179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238"/>
                </a:lnTo>
                <a:lnTo>
                  <a:pt x="67563" y="211835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08953" y="608330"/>
            <a:ext cx="2792730" cy="11455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0800" marR="43180">
              <a:lnSpc>
                <a:spcPct val="136800"/>
              </a:lnSpc>
              <a:spcBef>
                <a:spcPts val="50"/>
              </a:spcBef>
              <a:tabLst>
                <a:tab pos="1329690" algn="l"/>
                <a:tab pos="2137410" algn="l"/>
              </a:tabLst>
            </a:pPr>
            <a:r>
              <a:rPr sz="1800" spc="-5" dirty="0">
                <a:latin typeface="Trebuchet MS"/>
                <a:cs typeface="Trebuchet MS"/>
              </a:rPr>
              <a:t>Al factorizar el polinomio: </a:t>
            </a:r>
            <a:r>
              <a:rPr sz="1800" spc="-5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P(x)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  </a:t>
            </a:r>
            <a:r>
              <a:rPr sz="1800" spc="35" dirty="0">
                <a:latin typeface="Cambria Math"/>
                <a:cs typeface="Cambria Math"/>
              </a:rPr>
              <a:t>−2𝑥</a:t>
            </a:r>
            <a:r>
              <a:rPr sz="1950" spc="52" baseline="27777" dirty="0">
                <a:latin typeface="Cambria Math"/>
                <a:cs typeface="Cambria Math"/>
              </a:rPr>
              <a:t>2 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5𝑥 </a:t>
            </a:r>
            <a:r>
              <a:rPr sz="1800" dirty="0">
                <a:latin typeface="Cambria Math"/>
                <a:cs typeface="Cambria Math"/>
              </a:rPr>
              <a:t>+ 6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5" dirty="0">
                <a:latin typeface="Trebuchet MS"/>
                <a:cs typeface="Trebuchet MS"/>
              </a:rPr>
              <a:t> obtiene	</a:t>
            </a:r>
            <a:r>
              <a:rPr sz="2700" baseline="3086" dirty="0">
                <a:latin typeface="Trebuchet MS"/>
                <a:cs typeface="Trebuchet MS"/>
              </a:rPr>
              <a:t>P(x)</a:t>
            </a:r>
            <a:r>
              <a:rPr sz="2700" spc="-7" baseline="3086" dirty="0">
                <a:latin typeface="Trebuchet MS"/>
                <a:cs typeface="Trebuchet MS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=	𝑥</a:t>
            </a:r>
            <a:r>
              <a:rPr sz="2700" spc="44" baseline="3086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+</a:t>
            </a:r>
            <a:r>
              <a:rPr sz="2700" spc="-30" baseline="3086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2</a:t>
            </a:r>
            <a:endParaRPr sz="2700" baseline="3086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89492" y="1512569"/>
            <a:ext cx="791210" cy="212090"/>
          </a:xfrm>
          <a:custGeom>
            <a:avLst/>
            <a:gdLst/>
            <a:ahLst/>
            <a:cxnLst/>
            <a:rect l="l" t="t" r="r" b="b"/>
            <a:pathLst>
              <a:path w="791209" h="212089">
                <a:moveTo>
                  <a:pt x="723264" y="0"/>
                </a:moveTo>
                <a:lnTo>
                  <a:pt x="720343" y="8635"/>
                </a:lnTo>
                <a:lnTo>
                  <a:pt x="732557" y="13946"/>
                </a:lnTo>
                <a:lnTo>
                  <a:pt x="743092" y="21304"/>
                </a:lnTo>
                <a:lnTo>
                  <a:pt x="764506" y="55431"/>
                </a:lnTo>
                <a:lnTo>
                  <a:pt x="771525" y="104901"/>
                </a:lnTo>
                <a:lnTo>
                  <a:pt x="770739" y="123571"/>
                </a:lnTo>
                <a:lnTo>
                  <a:pt x="758951" y="169290"/>
                </a:lnTo>
                <a:lnTo>
                  <a:pt x="732698" y="197865"/>
                </a:lnTo>
                <a:lnTo>
                  <a:pt x="720598" y="203200"/>
                </a:lnTo>
                <a:lnTo>
                  <a:pt x="723264" y="211835"/>
                </a:lnTo>
                <a:lnTo>
                  <a:pt x="763734" y="187707"/>
                </a:lnTo>
                <a:lnTo>
                  <a:pt x="786463" y="143335"/>
                </a:lnTo>
                <a:lnTo>
                  <a:pt x="790828" y="105917"/>
                </a:lnTo>
                <a:lnTo>
                  <a:pt x="789733" y="86536"/>
                </a:lnTo>
                <a:lnTo>
                  <a:pt x="773302" y="37083"/>
                </a:lnTo>
                <a:lnTo>
                  <a:pt x="738620" y="5544"/>
                </a:lnTo>
                <a:lnTo>
                  <a:pt x="723264" y="0"/>
                </a:lnTo>
                <a:close/>
              </a:path>
              <a:path w="791209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5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28481" y="1442084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19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3211067"/>
            <a:ext cx="4594859" cy="29702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37275" y="1811528"/>
            <a:ext cx="598741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  <a:tabLst>
                <a:tab pos="5282565" algn="l"/>
              </a:tabLst>
            </a:pP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son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factores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primos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darían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origen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	sus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 igualando </a:t>
            </a:r>
            <a:r>
              <a:rPr sz="1800" spc="-5" dirty="0">
                <a:latin typeface="Trebuchet MS"/>
                <a:cs typeface="Trebuchet MS"/>
              </a:rPr>
              <a:t>cada factor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cero; geométricamente en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ℝ</a:t>
            </a:r>
            <a:r>
              <a:rPr sz="1950" spc="30" baseline="27777" dirty="0">
                <a:latin typeface="Cambria Math"/>
                <a:cs typeface="Cambria Math"/>
              </a:rPr>
              <a:t>2</a:t>
            </a:r>
            <a:r>
              <a:rPr sz="1950" spc="37" baseline="2777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solo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podría representar una raíz que seria </a:t>
            </a:r>
            <a:r>
              <a:rPr sz="1800" dirty="0">
                <a:latin typeface="Trebuchet MS"/>
                <a:cs typeface="Trebuchet MS"/>
              </a:rPr>
              <a:t>el </a:t>
            </a:r>
            <a:r>
              <a:rPr sz="1800" spc="-5" dirty="0">
                <a:latin typeface="Trebuchet MS"/>
                <a:cs typeface="Trebuchet MS"/>
              </a:rPr>
              <a:t>punto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corte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grafica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eje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accisas.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rebuchet MS"/>
              <a:cs typeface="Trebuchet MS"/>
            </a:endParaRPr>
          </a:p>
          <a:p>
            <a:pPr marL="2468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¿Dónde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están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otras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raíces?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9596" y="3454400"/>
            <a:ext cx="92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5" dirty="0">
                <a:latin typeface="Cambria Math"/>
                <a:cs typeface="Cambria Math"/>
              </a:rPr>
              <a:t>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1203" y="3382771"/>
            <a:ext cx="59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𝒙  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11526" y="3725610"/>
            <a:ext cx="3482340" cy="1602740"/>
          </a:xfrm>
          <a:custGeom>
            <a:avLst/>
            <a:gdLst/>
            <a:ahLst/>
            <a:cxnLst/>
            <a:rect l="l" t="t" r="r" b="b"/>
            <a:pathLst>
              <a:path w="3482340" h="1602739">
                <a:moveTo>
                  <a:pt x="0" y="1602420"/>
                </a:moveTo>
                <a:lnTo>
                  <a:pt x="2217293" y="524952"/>
                </a:lnTo>
                <a:lnTo>
                  <a:pt x="2186095" y="492854"/>
                </a:lnTo>
                <a:lnTo>
                  <a:pt x="2161759" y="459919"/>
                </a:lnTo>
                <a:lnTo>
                  <a:pt x="2144158" y="426389"/>
                </a:lnTo>
                <a:lnTo>
                  <a:pt x="2133165" y="392505"/>
                </a:lnTo>
                <a:lnTo>
                  <a:pt x="2128652" y="358506"/>
                </a:lnTo>
                <a:lnTo>
                  <a:pt x="2130494" y="324634"/>
                </a:lnTo>
                <a:lnTo>
                  <a:pt x="2152729" y="258236"/>
                </a:lnTo>
                <a:lnTo>
                  <a:pt x="2198854" y="195237"/>
                </a:lnTo>
                <a:lnTo>
                  <a:pt x="2230558" y="165614"/>
                </a:lnTo>
                <a:lnTo>
                  <a:pt x="2267852" y="137564"/>
                </a:lnTo>
                <a:lnTo>
                  <a:pt x="2310611" y="111327"/>
                </a:lnTo>
                <a:lnTo>
                  <a:pt x="2358708" y="87145"/>
                </a:lnTo>
                <a:lnTo>
                  <a:pt x="2412014" y="65258"/>
                </a:lnTo>
                <a:lnTo>
                  <a:pt x="2470404" y="45908"/>
                </a:lnTo>
                <a:lnTo>
                  <a:pt x="2519738" y="32644"/>
                </a:lnTo>
                <a:lnTo>
                  <a:pt x="2570160" y="21673"/>
                </a:lnTo>
                <a:lnTo>
                  <a:pt x="2621434" y="12959"/>
                </a:lnTo>
                <a:lnTo>
                  <a:pt x="2673322" y="6469"/>
                </a:lnTo>
                <a:lnTo>
                  <a:pt x="2725586" y="2168"/>
                </a:lnTo>
                <a:lnTo>
                  <a:pt x="2777989" y="23"/>
                </a:lnTo>
                <a:lnTo>
                  <a:pt x="2830294" y="0"/>
                </a:lnTo>
                <a:lnTo>
                  <a:pt x="2882263" y="2063"/>
                </a:lnTo>
                <a:lnTo>
                  <a:pt x="2933660" y="6180"/>
                </a:lnTo>
                <a:lnTo>
                  <a:pt x="2984246" y="12316"/>
                </a:lnTo>
                <a:lnTo>
                  <a:pt x="3033784" y="20437"/>
                </a:lnTo>
                <a:lnTo>
                  <a:pt x="3082037" y="30509"/>
                </a:lnTo>
                <a:lnTo>
                  <a:pt x="3128767" y="42498"/>
                </a:lnTo>
                <a:lnTo>
                  <a:pt x="3173738" y="56369"/>
                </a:lnTo>
                <a:lnTo>
                  <a:pt x="3216711" y="72090"/>
                </a:lnTo>
                <a:lnTo>
                  <a:pt x="3257450" y="89624"/>
                </a:lnTo>
                <a:lnTo>
                  <a:pt x="3295717" y="108939"/>
                </a:lnTo>
                <a:lnTo>
                  <a:pt x="3331275" y="130000"/>
                </a:lnTo>
                <a:lnTo>
                  <a:pt x="3363886" y="152774"/>
                </a:lnTo>
                <a:lnTo>
                  <a:pt x="3393313" y="177226"/>
                </a:lnTo>
                <a:lnTo>
                  <a:pt x="3424510" y="209323"/>
                </a:lnTo>
                <a:lnTo>
                  <a:pt x="3448846" y="242258"/>
                </a:lnTo>
                <a:lnTo>
                  <a:pt x="3477440" y="309673"/>
                </a:lnTo>
                <a:lnTo>
                  <a:pt x="3481953" y="343671"/>
                </a:lnTo>
                <a:lnTo>
                  <a:pt x="3480111" y="377543"/>
                </a:lnTo>
                <a:lnTo>
                  <a:pt x="3457876" y="443942"/>
                </a:lnTo>
                <a:lnTo>
                  <a:pt x="3411751" y="506941"/>
                </a:lnTo>
                <a:lnTo>
                  <a:pt x="3380047" y="536563"/>
                </a:lnTo>
                <a:lnTo>
                  <a:pt x="3342753" y="564613"/>
                </a:lnTo>
                <a:lnTo>
                  <a:pt x="3299994" y="590850"/>
                </a:lnTo>
                <a:lnTo>
                  <a:pt x="3251897" y="615032"/>
                </a:lnTo>
                <a:lnTo>
                  <a:pt x="3198591" y="636919"/>
                </a:lnTo>
                <a:lnTo>
                  <a:pt x="3140202" y="656270"/>
                </a:lnTo>
                <a:lnTo>
                  <a:pt x="3091528" y="669366"/>
                </a:lnTo>
                <a:lnTo>
                  <a:pt x="3041534" y="680265"/>
                </a:lnTo>
                <a:lnTo>
                  <a:pt x="2990470" y="688976"/>
                </a:lnTo>
                <a:lnTo>
                  <a:pt x="2938587" y="695510"/>
                </a:lnTo>
                <a:lnTo>
                  <a:pt x="2886136" y="699878"/>
                </a:lnTo>
                <a:lnTo>
                  <a:pt x="2833367" y="702089"/>
                </a:lnTo>
                <a:lnTo>
                  <a:pt x="2780533" y="702155"/>
                </a:lnTo>
                <a:lnTo>
                  <a:pt x="2727883" y="700085"/>
                </a:lnTo>
                <a:lnTo>
                  <a:pt x="2675668" y="695891"/>
                </a:lnTo>
                <a:lnTo>
                  <a:pt x="2624139" y="689581"/>
                </a:lnTo>
                <a:lnTo>
                  <a:pt x="2573548" y="681168"/>
                </a:lnTo>
                <a:lnTo>
                  <a:pt x="2524144" y="670660"/>
                </a:lnTo>
                <a:lnTo>
                  <a:pt x="2476179" y="658069"/>
                </a:lnTo>
                <a:lnTo>
                  <a:pt x="2429903" y="643405"/>
                </a:lnTo>
                <a:lnTo>
                  <a:pt x="2385568" y="626679"/>
                </a:lnTo>
                <a:lnTo>
                  <a:pt x="0" y="1602420"/>
                </a:lnTo>
                <a:close/>
              </a:path>
            </a:pathLst>
          </a:custGeom>
          <a:ln w="19050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1151" y="3968242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mbria Math"/>
                <a:cs typeface="Cambria Math"/>
              </a:rPr>
              <a:t>𝒙</a:t>
            </a:r>
            <a:r>
              <a:rPr sz="1275" spc="7" baseline="-16339" dirty="0">
                <a:latin typeface="Cambria Math"/>
                <a:cs typeface="Cambria Math"/>
              </a:rPr>
              <a:t>𝟐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919" y="5337683"/>
            <a:ext cx="2776220" cy="1115695"/>
          </a:xfrm>
          <a:custGeom>
            <a:avLst/>
            <a:gdLst/>
            <a:ahLst/>
            <a:cxnLst/>
            <a:rect l="l" t="t" r="r" b="b"/>
            <a:pathLst>
              <a:path w="2776220" h="1115695">
                <a:moveTo>
                  <a:pt x="0" y="0"/>
                </a:moveTo>
                <a:lnTo>
                  <a:pt x="1629791" y="512317"/>
                </a:lnTo>
                <a:lnTo>
                  <a:pt x="1671423" y="493247"/>
                </a:lnTo>
                <a:lnTo>
                  <a:pt x="1715194" y="476253"/>
                </a:lnTo>
                <a:lnTo>
                  <a:pt x="1760857" y="461333"/>
                </a:lnTo>
                <a:lnTo>
                  <a:pt x="1808166" y="448483"/>
                </a:lnTo>
                <a:lnTo>
                  <a:pt x="1856872" y="437702"/>
                </a:lnTo>
                <a:lnTo>
                  <a:pt x="1906731" y="428986"/>
                </a:lnTo>
                <a:lnTo>
                  <a:pt x="1957496" y="422334"/>
                </a:lnTo>
                <a:lnTo>
                  <a:pt x="2008919" y="417743"/>
                </a:lnTo>
                <a:lnTo>
                  <a:pt x="2060755" y="415209"/>
                </a:lnTo>
                <a:lnTo>
                  <a:pt x="2112756" y="414731"/>
                </a:lnTo>
                <a:lnTo>
                  <a:pt x="2164676" y="416305"/>
                </a:lnTo>
                <a:lnTo>
                  <a:pt x="2216268" y="419930"/>
                </a:lnTo>
                <a:lnTo>
                  <a:pt x="2267287" y="425603"/>
                </a:lnTo>
                <a:lnTo>
                  <a:pt x="2317484" y="433320"/>
                </a:lnTo>
                <a:lnTo>
                  <a:pt x="2366615" y="443080"/>
                </a:lnTo>
                <a:lnTo>
                  <a:pt x="2414431" y="454880"/>
                </a:lnTo>
                <a:lnTo>
                  <a:pt x="2460687" y="468717"/>
                </a:lnTo>
                <a:lnTo>
                  <a:pt x="2505135" y="484589"/>
                </a:lnTo>
                <a:lnTo>
                  <a:pt x="2547530" y="502493"/>
                </a:lnTo>
                <a:lnTo>
                  <a:pt x="2587625" y="522427"/>
                </a:lnTo>
                <a:lnTo>
                  <a:pt x="2633065" y="549531"/>
                </a:lnTo>
                <a:lnTo>
                  <a:pt x="2672238" y="578314"/>
                </a:lnTo>
                <a:lnTo>
                  <a:pt x="2705152" y="608527"/>
                </a:lnTo>
                <a:lnTo>
                  <a:pt x="2731819" y="639920"/>
                </a:lnTo>
                <a:lnTo>
                  <a:pt x="2752248" y="672245"/>
                </a:lnTo>
                <a:lnTo>
                  <a:pt x="2774430" y="738691"/>
                </a:lnTo>
                <a:lnTo>
                  <a:pt x="2776204" y="772315"/>
                </a:lnTo>
                <a:lnTo>
                  <a:pt x="2771778" y="805874"/>
                </a:lnTo>
                <a:lnTo>
                  <a:pt x="2744371" y="871799"/>
                </a:lnTo>
                <a:lnTo>
                  <a:pt x="2721409" y="903667"/>
                </a:lnTo>
                <a:lnTo>
                  <a:pt x="2692288" y="934474"/>
                </a:lnTo>
                <a:lnTo>
                  <a:pt x="2657017" y="963969"/>
                </a:lnTo>
                <a:lnTo>
                  <a:pt x="2615607" y="991905"/>
                </a:lnTo>
                <a:lnTo>
                  <a:pt x="2568067" y="1018031"/>
                </a:lnTo>
                <a:lnTo>
                  <a:pt x="2526434" y="1037102"/>
                </a:lnTo>
                <a:lnTo>
                  <a:pt x="2482663" y="1054096"/>
                </a:lnTo>
                <a:lnTo>
                  <a:pt x="2437000" y="1069016"/>
                </a:lnTo>
                <a:lnTo>
                  <a:pt x="2389691" y="1081866"/>
                </a:lnTo>
                <a:lnTo>
                  <a:pt x="2340985" y="1092647"/>
                </a:lnTo>
                <a:lnTo>
                  <a:pt x="2291126" y="1101363"/>
                </a:lnTo>
                <a:lnTo>
                  <a:pt x="2240361" y="1108015"/>
                </a:lnTo>
                <a:lnTo>
                  <a:pt x="2188938" y="1112606"/>
                </a:lnTo>
                <a:lnTo>
                  <a:pt x="2137102" y="1115140"/>
                </a:lnTo>
                <a:lnTo>
                  <a:pt x="2085101" y="1115618"/>
                </a:lnTo>
                <a:lnTo>
                  <a:pt x="2033181" y="1114044"/>
                </a:lnTo>
                <a:lnTo>
                  <a:pt x="1981589" y="1110419"/>
                </a:lnTo>
                <a:lnTo>
                  <a:pt x="1930570" y="1104746"/>
                </a:lnTo>
                <a:lnTo>
                  <a:pt x="1880373" y="1097029"/>
                </a:lnTo>
                <a:lnTo>
                  <a:pt x="1831242" y="1087269"/>
                </a:lnTo>
                <a:lnTo>
                  <a:pt x="1783426" y="1075469"/>
                </a:lnTo>
                <a:lnTo>
                  <a:pt x="1737170" y="1061632"/>
                </a:lnTo>
                <a:lnTo>
                  <a:pt x="1692722" y="1045760"/>
                </a:lnTo>
                <a:lnTo>
                  <a:pt x="1650327" y="1027856"/>
                </a:lnTo>
                <a:lnTo>
                  <a:pt x="1610233" y="1007922"/>
                </a:lnTo>
                <a:lnTo>
                  <a:pt x="1561561" y="978632"/>
                </a:lnTo>
                <a:lnTo>
                  <a:pt x="1519946" y="947201"/>
                </a:lnTo>
                <a:lnTo>
                  <a:pt x="1485495" y="913954"/>
                </a:lnTo>
                <a:lnTo>
                  <a:pt x="1458319" y="879217"/>
                </a:lnTo>
                <a:lnTo>
                  <a:pt x="1438526" y="843314"/>
                </a:lnTo>
                <a:lnTo>
                  <a:pt x="1426226" y="806573"/>
                </a:lnTo>
                <a:lnTo>
                  <a:pt x="1421528" y="769317"/>
                </a:lnTo>
                <a:lnTo>
                  <a:pt x="1424542" y="731873"/>
                </a:lnTo>
                <a:lnTo>
                  <a:pt x="1435377" y="694566"/>
                </a:lnTo>
                <a:lnTo>
                  <a:pt x="1454142" y="657721"/>
                </a:lnTo>
                <a:lnTo>
                  <a:pt x="1480946" y="62166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4550" y="5994603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mbria Math"/>
                <a:cs typeface="Cambria Math"/>
              </a:rPr>
              <a:t>𝒙</a:t>
            </a:r>
            <a:r>
              <a:rPr sz="1275" spc="7" baseline="-16339" dirty="0">
                <a:latin typeface="Cambria Math"/>
                <a:cs typeface="Cambria Math"/>
              </a:rPr>
              <a:t>𝟑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4538" y="3230102"/>
            <a:ext cx="1352550" cy="2135505"/>
          </a:xfrm>
          <a:custGeom>
            <a:avLst/>
            <a:gdLst/>
            <a:ahLst/>
            <a:cxnLst/>
            <a:rect l="l" t="t" r="r" b="b"/>
            <a:pathLst>
              <a:path w="1352550" h="2135504">
                <a:moveTo>
                  <a:pt x="818106" y="2135139"/>
                </a:moveTo>
                <a:lnTo>
                  <a:pt x="574647" y="698642"/>
                </a:lnTo>
                <a:lnTo>
                  <a:pt x="510689" y="691960"/>
                </a:lnTo>
                <a:lnTo>
                  <a:pt x="449366" y="682334"/>
                </a:lnTo>
                <a:lnTo>
                  <a:pt x="390914" y="669931"/>
                </a:lnTo>
                <a:lnTo>
                  <a:pt x="335572" y="654920"/>
                </a:lnTo>
                <a:lnTo>
                  <a:pt x="283578" y="637468"/>
                </a:lnTo>
                <a:lnTo>
                  <a:pt x="235168" y="617741"/>
                </a:lnTo>
                <a:lnTo>
                  <a:pt x="190580" y="595909"/>
                </a:lnTo>
                <a:lnTo>
                  <a:pt x="150052" y="572138"/>
                </a:lnTo>
                <a:lnTo>
                  <a:pt x="113823" y="546595"/>
                </a:lnTo>
                <a:lnTo>
                  <a:pt x="82128" y="519449"/>
                </a:lnTo>
                <a:lnTo>
                  <a:pt x="55206" y="490867"/>
                </a:lnTo>
                <a:lnTo>
                  <a:pt x="16631" y="430063"/>
                </a:lnTo>
                <a:lnTo>
                  <a:pt x="0" y="365525"/>
                </a:lnTo>
                <a:lnTo>
                  <a:pt x="506" y="332274"/>
                </a:lnTo>
                <a:lnTo>
                  <a:pt x="18437" y="268807"/>
                </a:lnTo>
                <a:lnTo>
                  <a:pt x="54369" y="212584"/>
                </a:lnTo>
                <a:lnTo>
                  <a:pt x="106732" y="161413"/>
                </a:lnTo>
                <a:lnTo>
                  <a:pt x="138497" y="137942"/>
                </a:lnTo>
                <a:lnTo>
                  <a:pt x="173676" y="115999"/>
                </a:lnTo>
                <a:lnTo>
                  <a:pt x="212037" y="95673"/>
                </a:lnTo>
                <a:lnTo>
                  <a:pt x="253348" y="77050"/>
                </a:lnTo>
                <a:lnTo>
                  <a:pt x="297379" y="60219"/>
                </a:lnTo>
                <a:lnTo>
                  <a:pt x="343898" y="45269"/>
                </a:lnTo>
                <a:lnTo>
                  <a:pt x="392674" y="32288"/>
                </a:lnTo>
                <a:lnTo>
                  <a:pt x="443474" y="21364"/>
                </a:lnTo>
                <a:lnTo>
                  <a:pt x="496069" y="12584"/>
                </a:lnTo>
                <a:lnTo>
                  <a:pt x="550225" y="6038"/>
                </a:lnTo>
                <a:lnTo>
                  <a:pt x="605713" y="1814"/>
                </a:lnTo>
                <a:lnTo>
                  <a:pt x="662300" y="0"/>
                </a:lnTo>
                <a:lnTo>
                  <a:pt x="719755" y="683"/>
                </a:lnTo>
                <a:lnTo>
                  <a:pt x="777847" y="3952"/>
                </a:lnTo>
                <a:lnTo>
                  <a:pt x="841805" y="10635"/>
                </a:lnTo>
                <a:lnTo>
                  <a:pt x="903129" y="20261"/>
                </a:lnTo>
                <a:lnTo>
                  <a:pt x="961580" y="32664"/>
                </a:lnTo>
                <a:lnTo>
                  <a:pt x="1016922" y="47675"/>
                </a:lnTo>
                <a:lnTo>
                  <a:pt x="1068917" y="65127"/>
                </a:lnTo>
                <a:lnTo>
                  <a:pt x="1117327" y="84853"/>
                </a:lnTo>
                <a:lnTo>
                  <a:pt x="1161914" y="106686"/>
                </a:lnTo>
                <a:lnTo>
                  <a:pt x="1202442" y="130457"/>
                </a:lnTo>
                <a:lnTo>
                  <a:pt x="1238672" y="156000"/>
                </a:lnTo>
                <a:lnTo>
                  <a:pt x="1270367" y="183146"/>
                </a:lnTo>
                <a:lnTo>
                  <a:pt x="1297288" y="211728"/>
                </a:lnTo>
                <a:lnTo>
                  <a:pt x="1335863" y="272531"/>
                </a:lnTo>
                <a:lnTo>
                  <a:pt x="1352495" y="337070"/>
                </a:lnTo>
                <a:lnTo>
                  <a:pt x="1351988" y="370320"/>
                </a:lnTo>
                <a:lnTo>
                  <a:pt x="1332882" y="436171"/>
                </a:lnTo>
                <a:lnTo>
                  <a:pt x="1291957" y="497013"/>
                </a:lnTo>
                <a:lnTo>
                  <a:pt x="1263953" y="525391"/>
                </a:lnTo>
                <a:lnTo>
                  <a:pt x="1231270" y="552211"/>
                </a:lnTo>
                <a:lnTo>
                  <a:pt x="1194167" y="577327"/>
                </a:lnTo>
                <a:lnTo>
                  <a:pt x="1152905" y="600592"/>
                </a:lnTo>
                <a:lnTo>
                  <a:pt x="1107745" y="621857"/>
                </a:lnTo>
                <a:lnTo>
                  <a:pt x="1058947" y="640976"/>
                </a:lnTo>
                <a:lnTo>
                  <a:pt x="1006771" y="657803"/>
                </a:lnTo>
                <a:lnTo>
                  <a:pt x="951479" y="672190"/>
                </a:lnTo>
                <a:lnTo>
                  <a:pt x="893329" y="683989"/>
                </a:lnTo>
                <a:lnTo>
                  <a:pt x="832584" y="693054"/>
                </a:lnTo>
                <a:lnTo>
                  <a:pt x="818106" y="2135139"/>
                </a:lnTo>
                <a:close/>
              </a:path>
            </a:pathLst>
          </a:custGeom>
          <a:ln w="19050">
            <a:solidFill>
              <a:srgbClr val="AF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92138" y="3472688"/>
            <a:ext cx="717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00" dirty="0">
                <a:latin typeface="Cambria Math"/>
                <a:cs typeface="Cambria Math"/>
              </a:rPr>
              <a:t>𝒙</a:t>
            </a:r>
            <a:r>
              <a:rPr sz="1275" baseline="-16339" dirty="0">
                <a:latin typeface="Cambria Math"/>
                <a:cs typeface="Cambria Math"/>
              </a:rPr>
              <a:t>𝟏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−𝟐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22792" y="3651377"/>
            <a:ext cx="1327150" cy="1742439"/>
            <a:chOff x="8622792" y="3651377"/>
            <a:chExt cx="1327150" cy="1742439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2792" y="4076700"/>
              <a:ext cx="1278636" cy="13167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04045" y="3651377"/>
              <a:ext cx="445770" cy="220345"/>
            </a:xfrm>
            <a:custGeom>
              <a:avLst/>
              <a:gdLst/>
              <a:ahLst/>
              <a:cxnLst/>
              <a:rect l="l" t="t" r="r" b="b"/>
              <a:pathLst>
                <a:path w="445770" h="220345">
                  <a:moveTo>
                    <a:pt x="131190" y="0"/>
                  </a:moveTo>
                  <a:lnTo>
                    <a:pt x="76073" y="190500"/>
                  </a:lnTo>
                  <a:lnTo>
                    <a:pt x="36702" y="103886"/>
                  </a:lnTo>
                  <a:lnTo>
                    <a:pt x="0" y="120650"/>
                  </a:lnTo>
                  <a:lnTo>
                    <a:pt x="3555" y="129031"/>
                  </a:lnTo>
                  <a:lnTo>
                    <a:pt x="22351" y="120650"/>
                  </a:lnTo>
                  <a:lnTo>
                    <a:pt x="68579" y="219964"/>
                  </a:lnTo>
                  <a:lnTo>
                    <a:pt x="79375" y="219964"/>
                  </a:lnTo>
                  <a:lnTo>
                    <a:pt x="139446" y="14859"/>
                  </a:lnTo>
                  <a:lnTo>
                    <a:pt x="147065" y="14859"/>
                  </a:lnTo>
                  <a:lnTo>
                    <a:pt x="147065" y="15367"/>
                  </a:lnTo>
                  <a:lnTo>
                    <a:pt x="445770" y="15367"/>
                  </a:lnTo>
                  <a:lnTo>
                    <a:pt x="445770" y="127"/>
                  </a:lnTo>
                  <a:lnTo>
                    <a:pt x="131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755506" y="3618357"/>
            <a:ext cx="123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95985" algn="l"/>
              </a:tabLst>
            </a:pPr>
            <a:r>
              <a:rPr sz="1800" spc="15" dirty="0">
                <a:latin typeface="Cambria Math"/>
                <a:cs typeface="Cambria Math"/>
              </a:rPr>
              <a:t>𝑥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950" spc="41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01350" y="3608578"/>
            <a:ext cx="445770" cy="220345"/>
          </a:xfrm>
          <a:custGeom>
            <a:avLst/>
            <a:gdLst/>
            <a:ahLst/>
            <a:cxnLst/>
            <a:rect l="l" t="t" r="r" b="b"/>
            <a:pathLst>
              <a:path w="445770" h="220345">
                <a:moveTo>
                  <a:pt x="131191" y="0"/>
                </a:moveTo>
                <a:lnTo>
                  <a:pt x="76073" y="190500"/>
                </a:lnTo>
                <a:lnTo>
                  <a:pt x="36702" y="103886"/>
                </a:lnTo>
                <a:lnTo>
                  <a:pt x="0" y="120650"/>
                </a:lnTo>
                <a:lnTo>
                  <a:pt x="3555" y="129032"/>
                </a:lnTo>
                <a:lnTo>
                  <a:pt x="22351" y="120650"/>
                </a:lnTo>
                <a:lnTo>
                  <a:pt x="68579" y="219964"/>
                </a:lnTo>
                <a:lnTo>
                  <a:pt x="79375" y="219964"/>
                </a:lnTo>
                <a:lnTo>
                  <a:pt x="139446" y="14859"/>
                </a:lnTo>
                <a:lnTo>
                  <a:pt x="147066" y="14859"/>
                </a:lnTo>
                <a:lnTo>
                  <a:pt x="147066" y="15367"/>
                </a:lnTo>
                <a:lnTo>
                  <a:pt x="445770" y="15367"/>
                </a:lnTo>
                <a:lnTo>
                  <a:pt x="445770" y="127"/>
                </a:lnTo>
                <a:lnTo>
                  <a:pt x="131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65766" y="3575684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3285" algn="l"/>
              </a:tabLst>
            </a:pPr>
            <a:r>
              <a:rPr sz="1800" spc="15" dirty="0">
                <a:latin typeface="Cambria Math"/>
                <a:cs typeface="Cambria Math"/>
              </a:rPr>
              <a:t>𝑥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950" spc="41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27411" y="4175886"/>
            <a:ext cx="213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¿Geométricamente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podría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representar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raíces?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71088" y="51815"/>
            <a:ext cx="4680585" cy="523240"/>
          </a:xfrm>
          <a:custGeom>
            <a:avLst/>
            <a:gdLst/>
            <a:ahLst/>
            <a:cxnLst/>
            <a:rect l="l" t="t" r="r" b="b"/>
            <a:pathLst>
              <a:path w="4680584" h="523240">
                <a:moveTo>
                  <a:pt x="4680204" y="0"/>
                </a:moveTo>
                <a:lnTo>
                  <a:pt x="0" y="0"/>
                </a:lnTo>
                <a:lnTo>
                  <a:pt x="0" y="522731"/>
                </a:lnTo>
                <a:lnTo>
                  <a:pt x="4680204" y="522731"/>
                </a:lnTo>
                <a:lnTo>
                  <a:pt x="468020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783329" y="75133"/>
            <a:ext cx="3941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</a:rPr>
              <a:t>Situación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problemática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632" y="2111502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800" dirty="0">
                <a:latin typeface="Trebuchet MS"/>
                <a:cs typeface="Trebuchet MS"/>
              </a:rPr>
              <a:t>I.	2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5902" y="1977390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latin typeface="Cambria Math"/>
                <a:cs typeface="Cambria Math"/>
              </a:rPr>
              <a:t>−</a:t>
            </a:r>
            <a:r>
              <a:rPr sz="2700" spc="-150" baseline="-32407" dirty="0">
                <a:latin typeface="Cambria Math"/>
                <a:cs typeface="Cambria Math"/>
              </a:rPr>
              <a:t> </a:t>
            </a: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410" y="2279014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89" h="15239">
                <a:moveTo>
                  <a:pt x="97536" y="0"/>
                </a:moveTo>
                <a:lnTo>
                  <a:pt x="0" y="0"/>
                </a:lnTo>
                <a:lnTo>
                  <a:pt x="0" y="15239"/>
                </a:lnTo>
                <a:lnTo>
                  <a:pt x="97536" y="15239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0091" y="228676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4639" y="2111502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latin typeface="Trebuchet MS"/>
                <a:cs typeface="Trebuchet MS"/>
              </a:rPr>
              <a:t>,	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956" y="2784475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1800" dirty="0">
                <a:latin typeface="Trebuchet MS"/>
                <a:cs typeface="Trebuchet MS"/>
              </a:rPr>
              <a:t>II.	</a:t>
            </a:r>
            <a:r>
              <a:rPr sz="1800" spc="-5" dirty="0">
                <a:latin typeface="Trebuchet MS"/>
                <a:cs typeface="Trebuchet MS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α𝛽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65" dirty="0">
                <a:latin typeface="Cambria Math"/>
                <a:cs typeface="Cambria Math"/>
              </a:rPr>
              <a:t>𝛼</a:t>
            </a:r>
            <a:r>
              <a:rPr sz="1950" spc="97" baseline="27777" dirty="0">
                <a:latin typeface="Cambria Math"/>
                <a:cs typeface="Cambria Math"/>
              </a:rPr>
              <a:t>2</a:t>
            </a:r>
            <a:r>
              <a:rPr sz="1950" spc="45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7461" y="2650363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latin typeface="Cambria Math"/>
                <a:cs typeface="Cambria Math"/>
              </a:rPr>
              <a:t>−</a:t>
            </a:r>
            <a:r>
              <a:rPr sz="2700" spc="322" baseline="-32407" dirty="0">
                <a:latin typeface="Cambria Math"/>
                <a:cs typeface="Cambria Math"/>
              </a:rPr>
              <a:t> 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20" y="2951988"/>
            <a:ext cx="193675" cy="152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0"/>
                </a:moveTo>
                <a:lnTo>
                  <a:pt x="0" y="0"/>
                </a:lnTo>
                <a:lnTo>
                  <a:pt x="0" y="15239"/>
                </a:lnTo>
                <a:lnTo>
                  <a:pt x="193548" y="15239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3173" y="2959735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2375" y="2146808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⟹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3094" y="2133599"/>
            <a:ext cx="826135" cy="377190"/>
          </a:xfrm>
          <a:custGeom>
            <a:avLst/>
            <a:gdLst/>
            <a:ahLst/>
            <a:cxnLst/>
            <a:rect l="l" t="t" r="r" b="b"/>
            <a:pathLst>
              <a:path w="826134" h="377189">
                <a:moveTo>
                  <a:pt x="85090" y="8890"/>
                </a:moveTo>
                <a:lnTo>
                  <a:pt x="47942" y="26847"/>
                </a:lnTo>
                <a:lnTo>
                  <a:pt x="22098" y="69596"/>
                </a:lnTo>
                <a:lnTo>
                  <a:pt x="5524" y="124637"/>
                </a:lnTo>
                <a:lnTo>
                  <a:pt x="0" y="188341"/>
                </a:lnTo>
                <a:lnTo>
                  <a:pt x="1371" y="221195"/>
                </a:lnTo>
                <a:lnTo>
                  <a:pt x="12420" y="280593"/>
                </a:lnTo>
                <a:lnTo>
                  <a:pt x="34074" y="330720"/>
                </a:lnTo>
                <a:lnTo>
                  <a:pt x="63703" y="365633"/>
                </a:lnTo>
                <a:lnTo>
                  <a:pt x="81407" y="377063"/>
                </a:lnTo>
                <a:lnTo>
                  <a:pt x="85090" y="368046"/>
                </a:lnTo>
                <a:lnTo>
                  <a:pt x="70866" y="356654"/>
                </a:lnTo>
                <a:lnTo>
                  <a:pt x="58318" y="341718"/>
                </a:lnTo>
                <a:lnTo>
                  <a:pt x="38227" y="301371"/>
                </a:lnTo>
                <a:lnTo>
                  <a:pt x="25539" y="249516"/>
                </a:lnTo>
                <a:lnTo>
                  <a:pt x="21336" y="188595"/>
                </a:lnTo>
                <a:lnTo>
                  <a:pt x="22402" y="156527"/>
                </a:lnTo>
                <a:lnTo>
                  <a:pt x="30924" y="99834"/>
                </a:lnTo>
                <a:lnTo>
                  <a:pt x="47688" y="53479"/>
                </a:lnTo>
                <a:lnTo>
                  <a:pt x="71031" y="20320"/>
                </a:lnTo>
                <a:lnTo>
                  <a:pt x="85090" y="8890"/>
                </a:lnTo>
                <a:close/>
              </a:path>
              <a:path w="826134" h="377189">
                <a:moveTo>
                  <a:pt x="190754" y="180721"/>
                </a:moveTo>
                <a:lnTo>
                  <a:pt x="93218" y="180721"/>
                </a:lnTo>
                <a:lnTo>
                  <a:pt x="93218" y="195961"/>
                </a:lnTo>
                <a:lnTo>
                  <a:pt x="190754" y="195961"/>
                </a:lnTo>
                <a:lnTo>
                  <a:pt x="190754" y="180721"/>
                </a:lnTo>
                <a:close/>
              </a:path>
              <a:path w="826134" h="377189">
                <a:moveTo>
                  <a:pt x="825627" y="188341"/>
                </a:moveTo>
                <a:lnTo>
                  <a:pt x="820166" y="124637"/>
                </a:lnTo>
                <a:lnTo>
                  <a:pt x="803656" y="69596"/>
                </a:lnTo>
                <a:lnTo>
                  <a:pt x="777748" y="26847"/>
                </a:lnTo>
                <a:lnTo>
                  <a:pt x="744220" y="0"/>
                </a:lnTo>
                <a:lnTo>
                  <a:pt x="740664" y="8890"/>
                </a:lnTo>
                <a:lnTo>
                  <a:pt x="754710" y="20320"/>
                </a:lnTo>
                <a:lnTo>
                  <a:pt x="767168" y="35179"/>
                </a:lnTo>
                <a:lnTo>
                  <a:pt x="787400" y="75184"/>
                </a:lnTo>
                <a:lnTo>
                  <a:pt x="800138" y="126936"/>
                </a:lnTo>
                <a:lnTo>
                  <a:pt x="804418" y="188595"/>
                </a:lnTo>
                <a:lnTo>
                  <a:pt x="803338" y="220205"/>
                </a:lnTo>
                <a:lnTo>
                  <a:pt x="794816" y="276555"/>
                </a:lnTo>
                <a:lnTo>
                  <a:pt x="778179" y="323278"/>
                </a:lnTo>
                <a:lnTo>
                  <a:pt x="754799" y="356654"/>
                </a:lnTo>
                <a:lnTo>
                  <a:pt x="740664" y="368046"/>
                </a:lnTo>
                <a:lnTo>
                  <a:pt x="744220" y="377063"/>
                </a:lnTo>
                <a:lnTo>
                  <a:pt x="777748" y="350189"/>
                </a:lnTo>
                <a:lnTo>
                  <a:pt x="803656" y="307213"/>
                </a:lnTo>
                <a:lnTo>
                  <a:pt x="820166" y="251929"/>
                </a:lnTo>
                <a:lnTo>
                  <a:pt x="824255" y="221195"/>
                </a:lnTo>
                <a:lnTo>
                  <a:pt x="825627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4246" y="232206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5759" y="2146808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sz="1800" dirty="0">
                <a:latin typeface="Cambria Math"/>
                <a:cs typeface="Cambria Math"/>
              </a:rPr>
              <a:t>−	</a:t>
            </a:r>
            <a:r>
              <a:rPr sz="1950" spc="60" baseline="44871" dirty="0">
                <a:latin typeface="Cambria Math"/>
                <a:cs typeface="Cambria Math"/>
              </a:rPr>
              <a:t>2</a:t>
            </a:r>
            <a:r>
              <a:rPr sz="1950" spc="97" baseline="4487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9105" y="346481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49156" y="3523741"/>
            <a:ext cx="127000" cy="15240"/>
          </a:xfrm>
          <a:custGeom>
            <a:avLst/>
            <a:gdLst/>
            <a:ahLst/>
            <a:cxnLst/>
            <a:rect l="l" t="t" r="r" b="b"/>
            <a:pathLst>
              <a:path w="127000" h="15239">
                <a:moveTo>
                  <a:pt x="126492" y="0"/>
                </a:moveTo>
                <a:lnTo>
                  <a:pt x="0" y="0"/>
                </a:lnTo>
                <a:lnTo>
                  <a:pt x="0" y="15239"/>
                </a:lnTo>
                <a:lnTo>
                  <a:pt x="126492" y="15239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46263" y="3182873"/>
            <a:ext cx="94361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3275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64"/>
              </a:lnSpc>
              <a:tabLst>
                <a:tab pos="358775" algn="l"/>
              </a:tabLst>
            </a:pPr>
            <a:r>
              <a:rPr sz="1800" dirty="0">
                <a:latin typeface="Cambria Math"/>
                <a:cs typeface="Cambria Math"/>
              </a:rPr>
              <a:t>𝛼	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37472" y="350900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0223" y="2852420"/>
            <a:ext cx="258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18715" algn="l"/>
              </a:tabLst>
            </a:pPr>
            <a:r>
              <a:rPr sz="1800" dirty="0">
                <a:latin typeface="Cambria Math"/>
                <a:cs typeface="Cambria Math"/>
              </a:rPr>
              <a:t>⟹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36𝛼</a:t>
            </a:r>
            <a:r>
              <a:rPr sz="1950" spc="52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16𝛼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5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2466" y="2849117"/>
            <a:ext cx="218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679" algn="l"/>
              </a:tabLst>
            </a:pP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10" dirty="0">
                <a:latin typeface="Trebuchet MS"/>
                <a:cs typeface="Trebuchet MS"/>
              </a:rPr>
              <a:t>Reemplazando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4476" y="2835782"/>
            <a:ext cx="827405" cy="377190"/>
          </a:xfrm>
          <a:custGeom>
            <a:avLst/>
            <a:gdLst/>
            <a:ahLst/>
            <a:cxnLst/>
            <a:rect l="l" t="t" r="r" b="b"/>
            <a:pathLst>
              <a:path w="827404" h="377189">
                <a:moveTo>
                  <a:pt x="85090" y="8890"/>
                </a:moveTo>
                <a:lnTo>
                  <a:pt x="47942" y="26847"/>
                </a:lnTo>
                <a:lnTo>
                  <a:pt x="22098" y="69596"/>
                </a:lnTo>
                <a:lnTo>
                  <a:pt x="5524" y="124637"/>
                </a:lnTo>
                <a:lnTo>
                  <a:pt x="0" y="188341"/>
                </a:lnTo>
                <a:lnTo>
                  <a:pt x="1371" y="221132"/>
                </a:lnTo>
                <a:lnTo>
                  <a:pt x="12420" y="280568"/>
                </a:lnTo>
                <a:lnTo>
                  <a:pt x="34074" y="330720"/>
                </a:lnTo>
                <a:lnTo>
                  <a:pt x="63703" y="365633"/>
                </a:lnTo>
                <a:lnTo>
                  <a:pt x="81407" y="377063"/>
                </a:lnTo>
                <a:lnTo>
                  <a:pt x="85090" y="368046"/>
                </a:lnTo>
                <a:lnTo>
                  <a:pt x="70916" y="356603"/>
                </a:lnTo>
                <a:lnTo>
                  <a:pt x="58369" y="341668"/>
                </a:lnTo>
                <a:lnTo>
                  <a:pt x="38227" y="301371"/>
                </a:lnTo>
                <a:lnTo>
                  <a:pt x="25590" y="249516"/>
                </a:lnTo>
                <a:lnTo>
                  <a:pt x="21336" y="188595"/>
                </a:lnTo>
                <a:lnTo>
                  <a:pt x="22402" y="156527"/>
                </a:lnTo>
                <a:lnTo>
                  <a:pt x="30924" y="99834"/>
                </a:lnTo>
                <a:lnTo>
                  <a:pt x="47688" y="53467"/>
                </a:lnTo>
                <a:lnTo>
                  <a:pt x="71031" y="20320"/>
                </a:lnTo>
                <a:lnTo>
                  <a:pt x="85090" y="8890"/>
                </a:lnTo>
                <a:close/>
              </a:path>
              <a:path w="827404" h="377189">
                <a:moveTo>
                  <a:pt x="190754" y="180733"/>
                </a:moveTo>
                <a:lnTo>
                  <a:pt x="93218" y="180733"/>
                </a:lnTo>
                <a:lnTo>
                  <a:pt x="93218" y="195961"/>
                </a:lnTo>
                <a:lnTo>
                  <a:pt x="190754" y="195961"/>
                </a:lnTo>
                <a:lnTo>
                  <a:pt x="190754" y="180733"/>
                </a:lnTo>
                <a:close/>
              </a:path>
              <a:path w="827404" h="377189">
                <a:moveTo>
                  <a:pt x="827151" y="188341"/>
                </a:moveTo>
                <a:lnTo>
                  <a:pt x="821690" y="124637"/>
                </a:lnTo>
                <a:lnTo>
                  <a:pt x="805180" y="69596"/>
                </a:lnTo>
                <a:lnTo>
                  <a:pt x="779272" y="26847"/>
                </a:lnTo>
                <a:lnTo>
                  <a:pt x="745744" y="0"/>
                </a:lnTo>
                <a:lnTo>
                  <a:pt x="742188" y="8890"/>
                </a:lnTo>
                <a:lnTo>
                  <a:pt x="756234" y="20320"/>
                </a:lnTo>
                <a:lnTo>
                  <a:pt x="768692" y="35179"/>
                </a:lnTo>
                <a:lnTo>
                  <a:pt x="788924" y="75184"/>
                </a:lnTo>
                <a:lnTo>
                  <a:pt x="801662" y="126936"/>
                </a:lnTo>
                <a:lnTo>
                  <a:pt x="805942" y="188595"/>
                </a:lnTo>
                <a:lnTo>
                  <a:pt x="804862" y="220205"/>
                </a:lnTo>
                <a:lnTo>
                  <a:pt x="796340" y="276555"/>
                </a:lnTo>
                <a:lnTo>
                  <a:pt x="779703" y="323265"/>
                </a:lnTo>
                <a:lnTo>
                  <a:pt x="756323" y="356603"/>
                </a:lnTo>
                <a:lnTo>
                  <a:pt x="742188" y="368046"/>
                </a:lnTo>
                <a:lnTo>
                  <a:pt x="745744" y="377063"/>
                </a:lnTo>
                <a:lnTo>
                  <a:pt x="779272" y="350189"/>
                </a:lnTo>
                <a:lnTo>
                  <a:pt x="805180" y="307213"/>
                </a:lnTo>
                <a:lnTo>
                  <a:pt x="821690" y="251879"/>
                </a:lnTo>
                <a:lnTo>
                  <a:pt x="825779" y="221132"/>
                </a:lnTo>
                <a:lnTo>
                  <a:pt x="827151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75628" y="302437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8665" y="2849117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sz="1800" dirty="0">
                <a:latin typeface="Cambria Math"/>
                <a:cs typeface="Cambria Math"/>
              </a:rPr>
              <a:t>−	</a:t>
            </a:r>
            <a:r>
              <a:rPr sz="1950" spc="60" baseline="44871" dirty="0">
                <a:latin typeface="Cambria Math"/>
                <a:cs typeface="Cambria Math"/>
              </a:rPr>
              <a:t>2</a:t>
            </a:r>
            <a:r>
              <a:rPr sz="1950" spc="112" baseline="4487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44939" y="3501974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91930" y="3393770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⟹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948036" y="3561460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90" h="15239">
                <a:moveTo>
                  <a:pt x="97535" y="0"/>
                </a:moveTo>
                <a:lnTo>
                  <a:pt x="0" y="0"/>
                </a:lnTo>
                <a:lnTo>
                  <a:pt x="0" y="15239"/>
                </a:lnTo>
                <a:lnTo>
                  <a:pt x="97535" y="15239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936606" y="356958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11206" y="3259658"/>
            <a:ext cx="325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r>
              <a:rPr sz="1300" spc="180" dirty="0">
                <a:latin typeface="Cambria Math"/>
                <a:cs typeface="Cambria Math"/>
              </a:rPr>
              <a:t> </a:t>
            </a:r>
            <a:r>
              <a:rPr sz="2700" baseline="-32407" dirty="0">
                <a:latin typeface="Trebuchet MS"/>
                <a:cs typeface="Trebuchet MS"/>
              </a:rPr>
              <a:t>.</a:t>
            </a:r>
            <a:endParaRPr sz="2700" baseline="-3240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4257" y="5226558"/>
            <a:ext cx="296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920" algn="l"/>
              </a:tabLst>
            </a:pPr>
            <a:r>
              <a:rPr sz="1800" spc="-5" dirty="0">
                <a:latin typeface="Trebuchet MS"/>
                <a:cs typeface="Trebuchet MS"/>
              </a:rPr>
              <a:t>Luego</a:t>
            </a:r>
            <a:r>
              <a:rPr sz="1800" dirty="0">
                <a:latin typeface="Trebuchet MS"/>
                <a:cs typeface="Trebuchet MS"/>
              </a:rPr>
              <a:t> 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	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03292" y="5928524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89" h="15239">
                <a:moveTo>
                  <a:pt x="97536" y="0"/>
                </a:moveTo>
                <a:lnTo>
                  <a:pt x="0" y="0"/>
                </a:lnTo>
                <a:lnTo>
                  <a:pt x="0" y="15240"/>
                </a:lnTo>
                <a:lnTo>
                  <a:pt x="97536" y="15240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90973" y="568858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90973" y="593699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0661" y="5761735"/>
            <a:ext cx="41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dirty="0">
                <a:latin typeface="Cambria Math"/>
                <a:cs typeface="Cambria Math"/>
              </a:rPr>
              <a:t>−	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11369" y="5928524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89" h="15239">
                <a:moveTo>
                  <a:pt x="97536" y="0"/>
                </a:moveTo>
                <a:lnTo>
                  <a:pt x="0" y="0"/>
                </a:lnTo>
                <a:lnTo>
                  <a:pt x="0" y="15240"/>
                </a:lnTo>
                <a:lnTo>
                  <a:pt x="97536" y="15240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99430" y="568858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99430" y="593699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88738" y="5761735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1800" dirty="0">
                <a:latin typeface="Cambria Math"/>
                <a:cs typeface="Cambria Math"/>
              </a:rPr>
              <a:t>−	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36209" y="5928524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89" h="15239">
                <a:moveTo>
                  <a:pt x="97536" y="0"/>
                </a:moveTo>
                <a:lnTo>
                  <a:pt x="0" y="0"/>
                </a:lnTo>
                <a:lnTo>
                  <a:pt x="0" y="15240"/>
                </a:lnTo>
                <a:lnTo>
                  <a:pt x="97536" y="15240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24271" y="5641340"/>
            <a:ext cx="122555" cy="5226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90386" y="5761735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1356" y="1532890"/>
            <a:ext cx="425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Sean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800" spc="20" dirty="0">
                <a:latin typeface="Trebuchet MS"/>
                <a:cs typeface="Trebuchet MS"/>
              </a:rPr>
              <a:t>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800" spc="20" dirty="0">
                <a:latin typeface="Trebuchet MS"/>
                <a:cs typeface="Trebuchet MS"/>
              </a:rPr>
              <a:t>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8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f(x),</a:t>
            </a:r>
            <a:r>
              <a:rPr sz="1800" spc="-10" dirty="0">
                <a:latin typeface="Trebuchet MS"/>
                <a:cs typeface="Trebuchet MS"/>
              </a:rPr>
              <a:t> luego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34644" y="185673"/>
            <a:ext cx="109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4644" y="686180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Hallar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raíces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55314" y="77228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90">
                <a:moveTo>
                  <a:pt x="211200" y="0"/>
                </a:moveTo>
                <a:lnTo>
                  <a:pt x="208152" y="8509"/>
                </a:lnTo>
                <a:lnTo>
                  <a:pt x="220420" y="13837"/>
                </a:lnTo>
                <a:lnTo>
                  <a:pt x="230949" y="21224"/>
                </a:lnTo>
                <a:lnTo>
                  <a:pt x="252315" y="55322"/>
                </a:lnTo>
                <a:lnTo>
                  <a:pt x="259334" y="104775"/>
                </a:lnTo>
                <a:lnTo>
                  <a:pt x="258548" y="123444"/>
                </a:lnTo>
                <a:lnTo>
                  <a:pt x="246761" y="169163"/>
                </a:lnTo>
                <a:lnTo>
                  <a:pt x="220507" y="197738"/>
                </a:lnTo>
                <a:lnTo>
                  <a:pt x="208407" y="203073"/>
                </a:lnTo>
                <a:lnTo>
                  <a:pt x="211200" y="211709"/>
                </a:lnTo>
                <a:lnTo>
                  <a:pt x="251598" y="187705"/>
                </a:lnTo>
                <a:lnTo>
                  <a:pt x="274320" y="143335"/>
                </a:lnTo>
                <a:lnTo>
                  <a:pt x="278638" y="105917"/>
                </a:lnTo>
                <a:lnTo>
                  <a:pt x="277544" y="86483"/>
                </a:lnTo>
                <a:lnTo>
                  <a:pt x="261238" y="37084"/>
                </a:lnTo>
                <a:lnTo>
                  <a:pt x="226538" y="5526"/>
                </a:lnTo>
                <a:lnTo>
                  <a:pt x="211200" y="0"/>
                </a:lnTo>
                <a:close/>
              </a:path>
              <a:path w="278764" h="212090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4" y="203073"/>
                </a:lnTo>
                <a:lnTo>
                  <a:pt x="58058" y="197739"/>
                </a:lnTo>
                <a:lnTo>
                  <a:pt x="47656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273" y="13837"/>
                </a:lnTo>
                <a:lnTo>
                  <a:pt x="70485" y="8509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64814" y="582676"/>
            <a:ext cx="2747010" cy="8128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35"/>
              </a:spcBef>
              <a:tabLst>
                <a:tab pos="55308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12𝑥</a:t>
            </a:r>
            <a:r>
              <a:rPr sz="1950" spc="52" baseline="27777" dirty="0">
                <a:latin typeface="Cambria Math"/>
                <a:cs typeface="Cambria Math"/>
              </a:rPr>
              <a:t>3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8𝑥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153160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67527" y="716737"/>
            <a:ext cx="3606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Sabiendo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tiene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raíz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doble.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5956" y="3492245"/>
            <a:ext cx="114935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  <a:tabLst>
                <a:tab pos="438784" algn="l"/>
              </a:tabLst>
            </a:pPr>
            <a:r>
              <a:rPr sz="1900" spc="-30" dirty="0">
                <a:latin typeface="Cambria Math"/>
                <a:cs typeface="Cambria Math"/>
              </a:rPr>
              <a:t>III.	</a:t>
            </a:r>
            <a:r>
              <a:rPr sz="1800" spc="15" dirty="0">
                <a:latin typeface="Cambria Math"/>
                <a:cs typeface="Cambria Math"/>
              </a:rPr>
              <a:t>α</a:t>
            </a:r>
            <a:r>
              <a:rPr sz="1950" spc="22" baseline="27777" dirty="0">
                <a:latin typeface="Cambria Math"/>
                <a:cs typeface="Cambria Math"/>
              </a:rPr>
              <a:t>2</a:t>
            </a:r>
            <a:r>
              <a:rPr sz="1950" spc="42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β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53055" y="3659504"/>
            <a:ext cx="193675" cy="15240"/>
          </a:xfrm>
          <a:custGeom>
            <a:avLst/>
            <a:gdLst/>
            <a:ahLst/>
            <a:cxnLst/>
            <a:rect l="l" t="t" r="r" b="b"/>
            <a:pathLst>
              <a:path w="193675" h="15239">
                <a:moveTo>
                  <a:pt x="193548" y="0"/>
                </a:moveTo>
                <a:lnTo>
                  <a:pt x="0" y="0"/>
                </a:lnTo>
                <a:lnTo>
                  <a:pt x="0" y="15240"/>
                </a:lnTo>
                <a:lnTo>
                  <a:pt x="193548" y="15240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40610" y="3371850"/>
            <a:ext cx="220979" cy="5226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49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300" spc="40" dirty="0">
                <a:latin typeface="Cambria Math"/>
                <a:cs typeface="Cambria Math"/>
              </a:rPr>
              <a:t>12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59852" y="4157853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𝛼</a:t>
            </a:r>
            <a:r>
              <a:rPr sz="1950" spc="3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583930" y="4325111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8" y="0"/>
                </a:moveTo>
                <a:lnTo>
                  <a:pt x="0" y="0"/>
                </a:lnTo>
                <a:lnTo>
                  <a:pt x="0" y="15239"/>
                </a:lnTo>
                <a:lnTo>
                  <a:pt x="254508" y="15239"/>
                </a:lnTo>
                <a:lnTo>
                  <a:pt x="25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312150" y="3932301"/>
            <a:ext cx="5638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60" baseline="3703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107041" y="4315333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90" h="15239">
                <a:moveTo>
                  <a:pt x="97535" y="0"/>
                </a:moveTo>
                <a:lnTo>
                  <a:pt x="0" y="0"/>
                </a:lnTo>
                <a:lnTo>
                  <a:pt x="0" y="15239"/>
                </a:lnTo>
                <a:lnTo>
                  <a:pt x="97535" y="15239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095356" y="407492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380726" y="3371215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verifica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III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62593" y="4156709"/>
            <a:ext cx="279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543" dirty="0">
                <a:latin typeface="Cambria Math"/>
                <a:cs typeface="Cambria Math"/>
              </a:rPr>
              <a:t>⟹</a:t>
            </a:r>
            <a:r>
              <a:rPr sz="2700" spc="150" baseline="1543" dirty="0">
                <a:latin typeface="Cambria Math"/>
                <a:cs typeface="Cambria Math"/>
              </a:rPr>
              <a:t> </a:t>
            </a:r>
            <a:r>
              <a:rPr sz="2700" spc="-7" baseline="1543" dirty="0">
                <a:latin typeface="Cambria Math"/>
                <a:cs typeface="Cambria Math"/>
              </a:rPr>
              <a:t>𝛽</a:t>
            </a:r>
            <a:r>
              <a:rPr sz="1950" spc="-7" baseline="-12820" dirty="0">
                <a:latin typeface="Cambria Math"/>
                <a:cs typeface="Cambria Math"/>
              </a:rPr>
              <a:t>2</a:t>
            </a:r>
            <a:r>
              <a:rPr sz="2700" spc="-7" baseline="1543" dirty="0">
                <a:latin typeface="Cambria Math"/>
                <a:cs typeface="Cambria Math"/>
              </a:rPr>
              <a:t>=</a:t>
            </a:r>
            <a:r>
              <a:rPr sz="2700" spc="150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−</a:t>
            </a:r>
            <a:r>
              <a:rPr sz="2700" spc="-120" baseline="1543" dirty="0">
                <a:latin typeface="Cambria Math"/>
                <a:cs typeface="Cambria Math"/>
              </a:rPr>
              <a:t> </a:t>
            </a:r>
            <a:r>
              <a:rPr sz="1950" spc="7" baseline="-36324" dirty="0">
                <a:latin typeface="Cambria Math"/>
                <a:cs typeface="Cambria Math"/>
              </a:rPr>
              <a:t>9</a:t>
            </a:r>
            <a:r>
              <a:rPr sz="1950" spc="397" baseline="-36324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Trebuchet MS"/>
                <a:cs typeface="Trebuchet MS"/>
              </a:rPr>
              <a:t>.</a:t>
            </a:r>
            <a:r>
              <a:rPr sz="2700" spc="284" baseline="1543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 </a:t>
            </a:r>
            <a:r>
              <a:rPr sz="1800" spc="-10" dirty="0">
                <a:latin typeface="Trebuchet MS"/>
                <a:cs typeface="Trebuchet MS"/>
              </a:rPr>
              <a:t>verifica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III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910" y="2736926"/>
            <a:ext cx="30346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831A1D"/>
                </a:solidFill>
                <a:latin typeface="Trebuchet MS"/>
                <a:cs typeface="Trebuchet MS"/>
              </a:rPr>
              <a:t>GRACIAS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645920"/>
            <a:chOff x="0" y="0"/>
            <a:chExt cx="12192000" cy="1645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1676" y="0"/>
              <a:ext cx="1830324" cy="1645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617463" cy="1491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9125"/>
            <a:ext cx="8935214" cy="46551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POLINOMIOS EN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UNA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Trebuchet MS"/>
                <a:cs typeface="Trebuchet MS"/>
              </a:rPr>
              <a:t>VARIABLE</a:t>
            </a:r>
            <a:r>
              <a:rPr sz="2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REAL</a:t>
            </a:r>
            <a:r>
              <a:rPr lang="es-ES" sz="2800" spc="-5" dirty="0">
                <a:solidFill>
                  <a:srgbClr val="FF0000"/>
                </a:solidFill>
                <a:latin typeface="Trebuchet MS"/>
                <a:cs typeface="Trebuchet MS"/>
              </a:rPr>
              <a:t> (O COMPLEJA)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681" y="991361"/>
            <a:ext cx="4273550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expresión algebraica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forma:</a:t>
            </a:r>
            <a:endParaRPr sz="1800">
              <a:latin typeface="Trebuchet MS"/>
              <a:cs typeface="Trebuchet MS"/>
            </a:endParaRPr>
          </a:p>
          <a:p>
            <a:pPr marL="680085" indent="-287020">
              <a:lnSpc>
                <a:spcPct val="100000"/>
              </a:lnSpc>
              <a:spcBef>
                <a:spcPts val="1610"/>
              </a:spcBef>
              <a:buFont typeface="Wingdings"/>
              <a:buChar char=""/>
              <a:tabLst>
                <a:tab pos="680720" algn="l"/>
              </a:tabLst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680085" indent="-287020">
              <a:lnSpc>
                <a:spcPct val="100000"/>
              </a:lnSpc>
              <a:spcBef>
                <a:spcPts val="1830"/>
              </a:spcBef>
              <a:buFont typeface="Wingdings"/>
              <a:buChar char=""/>
              <a:tabLst>
                <a:tab pos="680720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mbria Math"/>
                <a:cs typeface="Cambria Math"/>
              </a:rPr>
              <a:t>𝑖𝑥</a:t>
            </a:r>
            <a:r>
              <a:rPr sz="1950" spc="104" baseline="27777" dirty="0">
                <a:latin typeface="Cambria Math"/>
                <a:cs typeface="Cambria Math"/>
              </a:rPr>
              <a:t>2</a:t>
            </a:r>
            <a:r>
              <a:rPr sz="1800" spc="70" dirty="0">
                <a:latin typeface="Trebuchet MS"/>
                <a:cs typeface="Trebuchet MS"/>
              </a:rPr>
              <a:t>+</a:t>
            </a:r>
            <a:r>
              <a:rPr sz="1800" spc="70" dirty="0">
                <a:latin typeface="Cambria Math"/>
                <a:cs typeface="Cambria Math"/>
              </a:rPr>
              <a:t>𝑥</a:t>
            </a:r>
            <a:r>
              <a:rPr sz="1950" spc="104" baseline="27777" dirty="0">
                <a:latin typeface="Cambria Math"/>
                <a:cs typeface="Cambria Math"/>
              </a:rPr>
              <a:t>4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781" y="2447671"/>
            <a:ext cx="119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general: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670" y="2457450"/>
            <a:ext cx="3175000" cy="36893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10"/>
              </a:spcBef>
            </a:pP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60" baseline="-14957" dirty="0">
                <a:latin typeface="Cambria Math"/>
                <a:cs typeface="Cambria Math"/>
              </a:rPr>
              <a:t>0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15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𝑎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spc="110" dirty="0">
                <a:latin typeface="Cambria Math"/>
                <a:cs typeface="Cambria Math"/>
              </a:rPr>
              <a:t>𝑥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7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⋯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950" spc="419" baseline="-14957" dirty="0">
                <a:latin typeface="Cambria Math"/>
                <a:cs typeface="Cambria Math"/>
              </a:rPr>
              <a:t>𝑛</a:t>
            </a:r>
            <a:r>
              <a:rPr sz="1800" spc="95" dirty="0">
                <a:latin typeface="Cambria Math"/>
                <a:cs typeface="Cambria Math"/>
              </a:rPr>
              <a:t>𝑥</a:t>
            </a:r>
            <a:r>
              <a:rPr sz="1950" spc="284" baseline="27777" dirty="0">
                <a:latin typeface="Cambria Math"/>
                <a:cs typeface="Cambria Math"/>
              </a:rPr>
              <a:t>𝑛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0923" y="2432050"/>
            <a:ext cx="3494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Donde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“x”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indeterminada.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781" y="3080765"/>
            <a:ext cx="285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grado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9271" y="3083941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31"/>
                </a:lnTo>
                <a:lnTo>
                  <a:pt x="259333" y="104901"/>
                </a:lnTo>
                <a:lnTo>
                  <a:pt x="258548" y="123571"/>
                </a:lnTo>
                <a:lnTo>
                  <a:pt x="246761" y="169291"/>
                </a:lnTo>
                <a:lnTo>
                  <a:pt x="220579" y="197865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598" y="187705"/>
                </a:lnTo>
                <a:lnTo>
                  <a:pt x="274320" y="143335"/>
                </a:lnTo>
                <a:lnTo>
                  <a:pt x="278638" y="105918"/>
                </a:lnTo>
                <a:lnTo>
                  <a:pt x="277562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8897" y="3013964"/>
            <a:ext cx="474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3085" algn="l"/>
                <a:tab pos="3817620" algn="l"/>
                <a:tab pos="4037329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𝑎</a:t>
            </a:r>
            <a:r>
              <a:rPr sz="1950" spc="30" baseline="-14957" dirty="0">
                <a:latin typeface="Cambria Math"/>
                <a:cs typeface="Cambria Math"/>
              </a:rPr>
              <a:t>0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𝑎</a:t>
            </a:r>
            <a:r>
              <a:rPr sz="1950" spc="30" baseline="-14957" dirty="0">
                <a:latin typeface="Cambria Math"/>
                <a:cs typeface="Cambria Math"/>
              </a:rPr>
              <a:t>1</a:t>
            </a:r>
            <a:r>
              <a:rPr sz="1800" spc="2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spc="65" dirty="0">
                <a:latin typeface="Cambria Math"/>
                <a:cs typeface="Cambria Math"/>
              </a:rPr>
              <a:t>𝑎</a:t>
            </a:r>
            <a:r>
              <a:rPr sz="1950" spc="97" baseline="-14957" dirty="0">
                <a:latin typeface="Cambria Math"/>
                <a:cs typeface="Cambria Math"/>
              </a:rPr>
              <a:t>2</a:t>
            </a:r>
            <a:r>
              <a:rPr sz="1800" spc="65" dirty="0">
                <a:latin typeface="Cambria Math"/>
                <a:cs typeface="Cambria Math"/>
              </a:rPr>
              <a:t>𝑥</a:t>
            </a:r>
            <a:r>
              <a:rPr sz="1950" spc="97" baseline="27777" dirty="0">
                <a:latin typeface="Cambria Math"/>
                <a:cs typeface="Cambria Math"/>
              </a:rPr>
              <a:t>2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⋯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105" dirty="0">
                <a:latin typeface="Cambria Math"/>
                <a:cs typeface="Cambria Math"/>
              </a:rPr>
              <a:t>𝑎</a:t>
            </a:r>
            <a:r>
              <a:rPr sz="1950" spc="157" baseline="-14957" dirty="0">
                <a:latin typeface="Cambria Math"/>
                <a:cs typeface="Cambria Math"/>
              </a:rPr>
              <a:t>𝑛</a:t>
            </a:r>
            <a:r>
              <a:rPr sz="1800" spc="105" dirty="0">
                <a:latin typeface="Cambria Math"/>
                <a:cs typeface="Cambria Math"/>
              </a:rPr>
              <a:t>𝑥</a:t>
            </a:r>
            <a:r>
              <a:rPr sz="1950" spc="157" baseline="27777" dirty="0">
                <a:latin typeface="Cambria Math"/>
                <a:cs typeface="Cambria Math"/>
              </a:rPr>
              <a:t>𝑛	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55" dirty="0">
                <a:latin typeface="Cambria Math"/>
                <a:cs typeface="Cambria Math"/>
              </a:rPr>
              <a:t>𝑎</a:t>
            </a:r>
            <a:r>
              <a:rPr sz="1950" spc="82" baseline="-14957" dirty="0">
                <a:latin typeface="Cambria Math"/>
                <a:cs typeface="Cambria Math"/>
              </a:rPr>
              <a:t>𝑛</a:t>
            </a:r>
            <a:r>
              <a:rPr sz="1950" spc="38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546" y="3477514"/>
            <a:ext cx="522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 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entero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negativo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“n”,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7500" y="3442715"/>
            <a:ext cx="1287780" cy="37084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Trebuchet MS"/>
                <a:cs typeface="Trebuchet MS"/>
              </a:rPr>
              <a:t>Gr(f(x))=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781" y="4185920"/>
            <a:ext cx="844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5" dirty="0">
                <a:latin typeface="Trebuchet MS"/>
                <a:cs typeface="Trebuchet MS"/>
              </a:rPr>
              <a:t> grado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cero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(0),</a:t>
            </a:r>
            <a:r>
              <a:rPr sz="1800" dirty="0">
                <a:latin typeface="Trebuchet MS"/>
                <a:cs typeface="Trebuchet MS"/>
              </a:rPr>
              <a:t> se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convencionalmente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-</a:t>
            </a:r>
            <a:r>
              <a:rPr sz="1800" spc="-5" dirty="0">
                <a:latin typeface="Cambria Math"/>
                <a:cs typeface="Cambria Math"/>
              </a:rPr>
              <a:t>∞ </a:t>
            </a:r>
            <a:r>
              <a:rPr sz="1800" spc="-5" dirty="0">
                <a:latin typeface="Trebuchet MS"/>
                <a:cs typeface="Trebuchet MS"/>
              </a:rPr>
              <a:t>esto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3080" y="4130040"/>
            <a:ext cx="1262380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Gr(0)=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781" y="4819269"/>
            <a:ext cx="552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linomio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nstant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0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erá: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2952" y="4768596"/>
            <a:ext cx="1033780" cy="37084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rebuchet MS"/>
                <a:cs typeface="Trebuchet MS"/>
              </a:rPr>
              <a:t>Gr(a)=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9847" y="4844288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 el</a:t>
            </a:r>
            <a:r>
              <a:rPr sz="1800" spc="-10" dirty="0">
                <a:latin typeface="Trebuchet MS"/>
                <a:cs typeface="Trebuchet MS"/>
              </a:rPr>
              <a:t> conjunto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números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ℤ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ℚ 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ℝ ó ℂ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426" y="5622747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8919" y="5650661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597"/>
                </a:lnTo>
                <a:lnTo>
                  <a:pt x="220438" y="13917"/>
                </a:lnTo>
                <a:lnTo>
                  <a:pt x="230997" y="21282"/>
                </a:lnTo>
                <a:lnTo>
                  <a:pt x="252388" y="55414"/>
                </a:lnTo>
                <a:lnTo>
                  <a:pt x="259461" y="104813"/>
                </a:lnTo>
                <a:lnTo>
                  <a:pt x="258675" y="123491"/>
                </a:lnTo>
                <a:lnTo>
                  <a:pt x="246887" y="169227"/>
                </a:lnTo>
                <a:lnTo>
                  <a:pt x="220581" y="197813"/>
                </a:lnTo>
                <a:lnTo>
                  <a:pt x="208534" y="203161"/>
                </a:lnTo>
                <a:lnTo>
                  <a:pt x="211200" y="211747"/>
                </a:lnTo>
                <a:lnTo>
                  <a:pt x="251670" y="187715"/>
                </a:lnTo>
                <a:lnTo>
                  <a:pt x="274399" y="143336"/>
                </a:lnTo>
                <a:lnTo>
                  <a:pt x="278765" y="105930"/>
                </a:lnTo>
                <a:lnTo>
                  <a:pt x="277669" y="86521"/>
                </a:lnTo>
                <a:lnTo>
                  <a:pt x="261238" y="37122"/>
                </a:lnTo>
                <a:lnTo>
                  <a:pt x="226538" y="5548"/>
                </a:lnTo>
                <a:lnTo>
                  <a:pt x="211200" y="0"/>
                </a:lnTo>
                <a:close/>
              </a:path>
              <a:path w="278764" h="212089">
                <a:moveTo>
                  <a:pt x="67564" y="0"/>
                </a:moveTo>
                <a:lnTo>
                  <a:pt x="27166" y="24108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4" y="211747"/>
                </a:lnTo>
                <a:lnTo>
                  <a:pt x="70231" y="203161"/>
                </a:lnTo>
                <a:lnTo>
                  <a:pt x="58183" y="197813"/>
                </a:lnTo>
                <a:lnTo>
                  <a:pt x="47767" y="190376"/>
                </a:lnTo>
                <a:lnTo>
                  <a:pt x="26376" y="155699"/>
                </a:lnTo>
                <a:lnTo>
                  <a:pt x="19304" y="104813"/>
                </a:lnTo>
                <a:lnTo>
                  <a:pt x="20089" y="86751"/>
                </a:lnTo>
                <a:lnTo>
                  <a:pt x="31877" y="42138"/>
                </a:lnTo>
                <a:lnTo>
                  <a:pt x="58291" y="13917"/>
                </a:lnTo>
                <a:lnTo>
                  <a:pt x="70485" y="8597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8292" y="5581294"/>
            <a:ext cx="474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3085" algn="l"/>
                <a:tab pos="3817620" algn="l"/>
                <a:tab pos="4037329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𝑎</a:t>
            </a:r>
            <a:r>
              <a:rPr sz="1950" spc="30" baseline="-14957" dirty="0">
                <a:latin typeface="Cambria Math"/>
                <a:cs typeface="Cambria Math"/>
              </a:rPr>
              <a:t>0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𝑎</a:t>
            </a:r>
            <a:r>
              <a:rPr sz="1950" spc="30" baseline="-14957" dirty="0">
                <a:latin typeface="Cambria Math"/>
                <a:cs typeface="Cambria Math"/>
              </a:rPr>
              <a:t>1</a:t>
            </a:r>
            <a:r>
              <a:rPr sz="1800" spc="2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spc="65" dirty="0">
                <a:latin typeface="Cambria Math"/>
                <a:cs typeface="Cambria Math"/>
              </a:rPr>
              <a:t>𝑎</a:t>
            </a:r>
            <a:r>
              <a:rPr sz="1950" spc="97" baseline="-14957" dirty="0">
                <a:latin typeface="Cambria Math"/>
                <a:cs typeface="Cambria Math"/>
              </a:rPr>
              <a:t>2</a:t>
            </a:r>
            <a:r>
              <a:rPr sz="1800" spc="65" dirty="0">
                <a:latin typeface="Cambria Math"/>
                <a:cs typeface="Cambria Math"/>
              </a:rPr>
              <a:t>𝑥</a:t>
            </a:r>
            <a:r>
              <a:rPr sz="1950" spc="97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⋯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105" dirty="0">
                <a:latin typeface="Cambria Math"/>
                <a:cs typeface="Cambria Math"/>
              </a:rPr>
              <a:t>𝑎</a:t>
            </a:r>
            <a:r>
              <a:rPr sz="1950" spc="157" baseline="-14957" dirty="0">
                <a:latin typeface="Cambria Math"/>
                <a:cs typeface="Cambria Math"/>
              </a:rPr>
              <a:t>𝑛</a:t>
            </a:r>
            <a:r>
              <a:rPr sz="1800" spc="105" dirty="0">
                <a:latin typeface="Cambria Math"/>
                <a:cs typeface="Cambria Math"/>
              </a:rPr>
              <a:t>𝑥</a:t>
            </a:r>
            <a:r>
              <a:rPr sz="1950" spc="157" baseline="27777" dirty="0">
                <a:latin typeface="Cambria Math"/>
                <a:cs typeface="Cambria Math"/>
              </a:rPr>
              <a:t>𝑛	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55" dirty="0">
                <a:latin typeface="Cambria Math"/>
                <a:cs typeface="Cambria Math"/>
              </a:rPr>
              <a:t>𝑎</a:t>
            </a:r>
            <a:r>
              <a:rPr sz="1950" spc="82" baseline="-14957" dirty="0">
                <a:latin typeface="Cambria Math"/>
                <a:cs typeface="Cambria Math"/>
              </a:rPr>
              <a:t>𝑛</a:t>
            </a:r>
            <a:r>
              <a:rPr sz="1950" spc="38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0028" y="5608726"/>
            <a:ext cx="502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coeficiente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𝑎</a:t>
            </a:r>
            <a:r>
              <a:rPr sz="1950" spc="82" baseline="-14957" dirty="0">
                <a:latin typeface="Cambria Math"/>
                <a:cs typeface="Cambria Math"/>
              </a:rPr>
              <a:t>𝑛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llama </a:t>
            </a:r>
            <a:r>
              <a:rPr sz="1800" b="1" i="1" dirty="0">
                <a:solidFill>
                  <a:srgbClr val="006FC0"/>
                </a:solidFill>
                <a:latin typeface="Trebuchet MS"/>
                <a:cs typeface="Trebuchet MS"/>
              </a:rPr>
              <a:t>coeficiente</a:t>
            </a:r>
            <a:r>
              <a:rPr sz="1800" b="1" i="1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006FC0"/>
                </a:solidFill>
                <a:latin typeface="Trebuchet MS"/>
                <a:cs typeface="Trebuchet MS"/>
              </a:rPr>
              <a:t>principal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506" y="6158585"/>
            <a:ext cx="465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𝑎</a:t>
            </a:r>
            <a:r>
              <a:rPr sz="1950" spc="52" baseline="-14957" dirty="0">
                <a:latin typeface="Cambria Math"/>
                <a:cs typeface="Cambria Math"/>
              </a:rPr>
              <a:t>𝑛</a:t>
            </a:r>
            <a:r>
              <a:rPr sz="1800" spc="35" dirty="0">
                <a:latin typeface="Trebuchet MS"/>
                <a:cs typeface="Trebuchet MS"/>
              </a:rPr>
              <a:t>=1,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polinomio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f(x)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llama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solidFill>
                  <a:srgbClr val="006FC0"/>
                </a:solidFill>
                <a:latin typeface="Trebuchet MS"/>
                <a:cs typeface="Trebuchet MS"/>
              </a:rPr>
              <a:t>Mónico.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395" y="228600"/>
            <a:ext cx="693293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OPERACIONES</a:t>
            </a:r>
            <a:r>
              <a:rPr sz="2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CON</a:t>
            </a:r>
            <a:r>
              <a:rPr sz="2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POLINOMIOS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7587" y="218249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88" y="0"/>
                </a:moveTo>
                <a:lnTo>
                  <a:pt x="208165" y="8635"/>
                </a:lnTo>
                <a:lnTo>
                  <a:pt x="220424" y="13946"/>
                </a:lnTo>
                <a:lnTo>
                  <a:pt x="230966" y="21304"/>
                </a:lnTo>
                <a:lnTo>
                  <a:pt x="252375" y="55429"/>
                </a:lnTo>
                <a:lnTo>
                  <a:pt x="259410" y="104775"/>
                </a:lnTo>
                <a:lnTo>
                  <a:pt x="258624" y="123444"/>
                </a:lnTo>
                <a:lnTo>
                  <a:pt x="246849" y="169163"/>
                </a:lnTo>
                <a:lnTo>
                  <a:pt x="220571" y="197792"/>
                </a:lnTo>
                <a:lnTo>
                  <a:pt x="208508" y="203200"/>
                </a:lnTo>
                <a:lnTo>
                  <a:pt x="211188" y="211708"/>
                </a:lnTo>
                <a:lnTo>
                  <a:pt x="251641" y="187705"/>
                </a:lnTo>
                <a:lnTo>
                  <a:pt x="274361" y="143335"/>
                </a:lnTo>
                <a:lnTo>
                  <a:pt x="278714" y="105917"/>
                </a:lnTo>
                <a:lnTo>
                  <a:pt x="277623" y="86536"/>
                </a:lnTo>
                <a:lnTo>
                  <a:pt x="261251" y="37083"/>
                </a:lnTo>
                <a:lnTo>
                  <a:pt x="226540" y="5544"/>
                </a:lnTo>
                <a:lnTo>
                  <a:pt x="211188" y="0"/>
                </a:lnTo>
                <a:close/>
              </a:path>
              <a:path w="278765" h="212089">
                <a:moveTo>
                  <a:pt x="67525" y="0"/>
                </a:moveTo>
                <a:lnTo>
                  <a:pt x="27142" y="24110"/>
                </a:lnTo>
                <a:lnTo>
                  <a:pt x="4364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28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37" y="197792"/>
                </a:lnTo>
                <a:lnTo>
                  <a:pt x="47725" y="190325"/>
                </a:lnTo>
                <a:lnTo>
                  <a:pt x="26370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64" y="42163"/>
                </a:lnTo>
                <a:lnTo>
                  <a:pt x="58324" y="13946"/>
                </a:lnTo>
                <a:lnTo>
                  <a:pt x="70535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6746" y="217462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79" y="8636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634" y="197792"/>
                </a:lnTo>
                <a:lnTo>
                  <a:pt x="208533" y="203200"/>
                </a:lnTo>
                <a:lnTo>
                  <a:pt x="211200" y="211708"/>
                </a:lnTo>
                <a:lnTo>
                  <a:pt x="251723" y="187705"/>
                </a:lnTo>
                <a:lnTo>
                  <a:pt x="274399" y="143335"/>
                </a:lnTo>
                <a:lnTo>
                  <a:pt x="278764" y="105917"/>
                </a:lnTo>
                <a:lnTo>
                  <a:pt x="277671" y="86536"/>
                </a:lnTo>
                <a:lnTo>
                  <a:pt x="261365" y="37083"/>
                </a:lnTo>
                <a:lnTo>
                  <a:pt x="22655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208" y="206184"/>
                </a:lnTo>
                <a:lnTo>
                  <a:pt x="67563" y="211708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9445" y="2649601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4" y="203073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5536" y="2649601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738"/>
                </a:lnTo>
                <a:lnTo>
                  <a:pt x="208533" y="203073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48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2757" y="2649601"/>
            <a:ext cx="676910" cy="212090"/>
          </a:xfrm>
          <a:custGeom>
            <a:avLst/>
            <a:gdLst/>
            <a:ahLst/>
            <a:cxnLst/>
            <a:rect l="l" t="t" r="r" b="b"/>
            <a:pathLst>
              <a:path w="676910" h="212089">
                <a:moveTo>
                  <a:pt x="608964" y="0"/>
                </a:moveTo>
                <a:lnTo>
                  <a:pt x="605916" y="8636"/>
                </a:lnTo>
                <a:lnTo>
                  <a:pt x="618202" y="13946"/>
                </a:lnTo>
                <a:lnTo>
                  <a:pt x="628761" y="21304"/>
                </a:lnTo>
                <a:lnTo>
                  <a:pt x="650152" y="55429"/>
                </a:lnTo>
                <a:lnTo>
                  <a:pt x="657225" y="104775"/>
                </a:lnTo>
                <a:lnTo>
                  <a:pt x="656439" y="123444"/>
                </a:lnTo>
                <a:lnTo>
                  <a:pt x="644651" y="169163"/>
                </a:lnTo>
                <a:lnTo>
                  <a:pt x="618345" y="197738"/>
                </a:lnTo>
                <a:lnTo>
                  <a:pt x="606297" y="203073"/>
                </a:lnTo>
                <a:lnTo>
                  <a:pt x="608964" y="211709"/>
                </a:lnTo>
                <a:lnTo>
                  <a:pt x="649434" y="187705"/>
                </a:lnTo>
                <a:lnTo>
                  <a:pt x="672163" y="143335"/>
                </a:lnTo>
                <a:lnTo>
                  <a:pt x="676528" y="105918"/>
                </a:lnTo>
                <a:lnTo>
                  <a:pt x="675433" y="86483"/>
                </a:lnTo>
                <a:lnTo>
                  <a:pt x="659002" y="37084"/>
                </a:lnTo>
                <a:lnTo>
                  <a:pt x="624320" y="5526"/>
                </a:lnTo>
                <a:lnTo>
                  <a:pt x="608964" y="0"/>
                </a:lnTo>
                <a:close/>
              </a:path>
              <a:path w="676910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3357" y="2649601"/>
            <a:ext cx="847725" cy="212090"/>
          </a:xfrm>
          <a:custGeom>
            <a:avLst/>
            <a:gdLst/>
            <a:ahLst/>
            <a:cxnLst/>
            <a:rect l="l" t="t" r="r" b="b"/>
            <a:pathLst>
              <a:path w="847725" h="212089">
                <a:moveTo>
                  <a:pt x="779652" y="0"/>
                </a:moveTo>
                <a:lnTo>
                  <a:pt x="776604" y="8636"/>
                </a:lnTo>
                <a:lnTo>
                  <a:pt x="788890" y="13946"/>
                </a:lnTo>
                <a:lnTo>
                  <a:pt x="799449" y="21304"/>
                </a:lnTo>
                <a:lnTo>
                  <a:pt x="820840" y="55429"/>
                </a:lnTo>
                <a:lnTo>
                  <a:pt x="827913" y="104775"/>
                </a:lnTo>
                <a:lnTo>
                  <a:pt x="827127" y="123444"/>
                </a:lnTo>
                <a:lnTo>
                  <a:pt x="815339" y="169163"/>
                </a:lnTo>
                <a:lnTo>
                  <a:pt x="789033" y="197738"/>
                </a:lnTo>
                <a:lnTo>
                  <a:pt x="776985" y="203073"/>
                </a:lnTo>
                <a:lnTo>
                  <a:pt x="779652" y="211709"/>
                </a:lnTo>
                <a:lnTo>
                  <a:pt x="820122" y="187705"/>
                </a:lnTo>
                <a:lnTo>
                  <a:pt x="842851" y="143335"/>
                </a:lnTo>
                <a:lnTo>
                  <a:pt x="847216" y="105918"/>
                </a:lnTo>
                <a:lnTo>
                  <a:pt x="846121" y="86483"/>
                </a:lnTo>
                <a:lnTo>
                  <a:pt x="829690" y="37084"/>
                </a:lnTo>
                <a:lnTo>
                  <a:pt x="795008" y="5526"/>
                </a:lnTo>
                <a:lnTo>
                  <a:pt x="779652" y="0"/>
                </a:lnTo>
                <a:close/>
              </a:path>
              <a:path w="847725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2660" y="2649601"/>
            <a:ext cx="848994" cy="212090"/>
          </a:xfrm>
          <a:custGeom>
            <a:avLst/>
            <a:gdLst/>
            <a:ahLst/>
            <a:cxnLst/>
            <a:rect l="l" t="t" r="r" b="b"/>
            <a:pathLst>
              <a:path w="848995" h="212089">
                <a:moveTo>
                  <a:pt x="781176" y="0"/>
                </a:moveTo>
                <a:lnTo>
                  <a:pt x="778128" y="8636"/>
                </a:lnTo>
                <a:lnTo>
                  <a:pt x="790414" y="13946"/>
                </a:lnTo>
                <a:lnTo>
                  <a:pt x="800973" y="21304"/>
                </a:lnTo>
                <a:lnTo>
                  <a:pt x="822364" y="55429"/>
                </a:lnTo>
                <a:lnTo>
                  <a:pt x="829437" y="104775"/>
                </a:lnTo>
                <a:lnTo>
                  <a:pt x="828651" y="123444"/>
                </a:lnTo>
                <a:lnTo>
                  <a:pt x="816863" y="169163"/>
                </a:lnTo>
                <a:lnTo>
                  <a:pt x="790557" y="197738"/>
                </a:lnTo>
                <a:lnTo>
                  <a:pt x="778510" y="203073"/>
                </a:lnTo>
                <a:lnTo>
                  <a:pt x="781176" y="211709"/>
                </a:lnTo>
                <a:lnTo>
                  <a:pt x="821646" y="187705"/>
                </a:lnTo>
                <a:lnTo>
                  <a:pt x="844375" y="143335"/>
                </a:lnTo>
                <a:lnTo>
                  <a:pt x="848740" y="105918"/>
                </a:lnTo>
                <a:lnTo>
                  <a:pt x="847645" y="86483"/>
                </a:lnTo>
                <a:lnTo>
                  <a:pt x="831214" y="37084"/>
                </a:lnTo>
                <a:lnTo>
                  <a:pt x="796532" y="5526"/>
                </a:lnTo>
                <a:lnTo>
                  <a:pt x="781176" y="0"/>
                </a:lnTo>
                <a:close/>
              </a:path>
              <a:path w="848995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9526" y="462152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31"/>
                </a:lnTo>
                <a:lnTo>
                  <a:pt x="259461" y="104902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6"/>
                </a:lnTo>
                <a:lnTo>
                  <a:pt x="208534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776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3114" y="462152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31"/>
                </a:lnTo>
                <a:lnTo>
                  <a:pt x="259461" y="104902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6"/>
                </a:lnTo>
                <a:lnTo>
                  <a:pt x="208534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776"/>
                </a:lnTo>
                <a:lnTo>
                  <a:pt x="31877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0333" y="4621529"/>
            <a:ext cx="1619885" cy="212090"/>
          </a:xfrm>
          <a:custGeom>
            <a:avLst/>
            <a:gdLst/>
            <a:ahLst/>
            <a:cxnLst/>
            <a:rect l="l" t="t" r="r" b="b"/>
            <a:pathLst>
              <a:path w="1619885" h="212089">
                <a:moveTo>
                  <a:pt x="1552320" y="0"/>
                </a:moveTo>
                <a:lnTo>
                  <a:pt x="1549273" y="8636"/>
                </a:lnTo>
                <a:lnTo>
                  <a:pt x="1561558" y="13946"/>
                </a:lnTo>
                <a:lnTo>
                  <a:pt x="1572117" y="21304"/>
                </a:lnTo>
                <a:lnTo>
                  <a:pt x="1593508" y="55431"/>
                </a:lnTo>
                <a:lnTo>
                  <a:pt x="1600581" y="104902"/>
                </a:lnTo>
                <a:lnTo>
                  <a:pt x="1599795" y="123571"/>
                </a:lnTo>
                <a:lnTo>
                  <a:pt x="1588008" y="169291"/>
                </a:lnTo>
                <a:lnTo>
                  <a:pt x="1561701" y="197866"/>
                </a:lnTo>
                <a:lnTo>
                  <a:pt x="1549654" y="203200"/>
                </a:lnTo>
                <a:lnTo>
                  <a:pt x="1552320" y="211836"/>
                </a:lnTo>
                <a:lnTo>
                  <a:pt x="1592790" y="187707"/>
                </a:lnTo>
                <a:lnTo>
                  <a:pt x="1615519" y="143335"/>
                </a:lnTo>
                <a:lnTo>
                  <a:pt x="1619885" y="105918"/>
                </a:lnTo>
                <a:lnTo>
                  <a:pt x="1618789" y="86536"/>
                </a:lnTo>
                <a:lnTo>
                  <a:pt x="1602358" y="37084"/>
                </a:lnTo>
                <a:lnTo>
                  <a:pt x="1567658" y="5544"/>
                </a:lnTo>
                <a:lnTo>
                  <a:pt x="1552320" y="0"/>
                </a:lnTo>
                <a:close/>
              </a:path>
              <a:path w="1619885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776"/>
                </a:lnTo>
                <a:lnTo>
                  <a:pt x="31877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1241" y="4621529"/>
            <a:ext cx="1801495" cy="212090"/>
          </a:xfrm>
          <a:custGeom>
            <a:avLst/>
            <a:gdLst/>
            <a:ahLst/>
            <a:cxnLst/>
            <a:rect l="l" t="t" r="r" b="b"/>
            <a:pathLst>
              <a:path w="1801495" h="212089">
                <a:moveTo>
                  <a:pt x="1733677" y="0"/>
                </a:moveTo>
                <a:lnTo>
                  <a:pt x="1730629" y="8636"/>
                </a:lnTo>
                <a:lnTo>
                  <a:pt x="1742914" y="13946"/>
                </a:lnTo>
                <a:lnTo>
                  <a:pt x="1753473" y="21304"/>
                </a:lnTo>
                <a:lnTo>
                  <a:pt x="1774864" y="55431"/>
                </a:lnTo>
                <a:lnTo>
                  <a:pt x="1781937" y="104902"/>
                </a:lnTo>
                <a:lnTo>
                  <a:pt x="1781151" y="123571"/>
                </a:lnTo>
                <a:lnTo>
                  <a:pt x="1769364" y="169291"/>
                </a:lnTo>
                <a:lnTo>
                  <a:pt x="1743057" y="197866"/>
                </a:lnTo>
                <a:lnTo>
                  <a:pt x="1731010" y="203200"/>
                </a:lnTo>
                <a:lnTo>
                  <a:pt x="1733677" y="211836"/>
                </a:lnTo>
                <a:lnTo>
                  <a:pt x="1774146" y="187707"/>
                </a:lnTo>
                <a:lnTo>
                  <a:pt x="1796875" y="143335"/>
                </a:lnTo>
                <a:lnTo>
                  <a:pt x="1801240" y="105918"/>
                </a:lnTo>
                <a:lnTo>
                  <a:pt x="1800145" y="86536"/>
                </a:lnTo>
                <a:lnTo>
                  <a:pt x="1783714" y="37084"/>
                </a:lnTo>
                <a:lnTo>
                  <a:pt x="1749014" y="5544"/>
                </a:lnTo>
                <a:lnTo>
                  <a:pt x="1733677" y="0"/>
                </a:lnTo>
                <a:close/>
              </a:path>
              <a:path w="180149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776"/>
                </a:lnTo>
                <a:lnTo>
                  <a:pt x="31877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5030" y="4621529"/>
            <a:ext cx="1591310" cy="212090"/>
          </a:xfrm>
          <a:custGeom>
            <a:avLst/>
            <a:gdLst/>
            <a:ahLst/>
            <a:cxnLst/>
            <a:rect l="l" t="t" r="r" b="b"/>
            <a:pathLst>
              <a:path w="1591309" h="212089">
                <a:moveTo>
                  <a:pt x="1523365" y="0"/>
                </a:moveTo>
                <a:lnTo>
                  <a:pt x="1520317" y="8636"/>
                </a:lnTo>
                <a:lnTo>
                  <a:pt x="1532602" y="13946"/>
                </a:lnTo>
                <a:lnTo>
                  <a:pt x="1543161" y="21304"/>
                </a:lnTo>
                <a:lnTo>
                  <a:pt x="1564552" y="55431"/>
                </a:lnTo>
                <a:lnTo>
                  <a:pt x="1571625" y="104902"/>
                </a:lnTo>
                <a:lnTo>
                  <a:pt x="1570839" y="123571"/>
                </a:lnTo>
                <a:lnTo>
                  <a:pt x="1559052" y="169291"/>
                </a:lnTo>
                <a:lnTo>
                  <a:pt x="1532745" y="197866"/>
                </a:lnTo>
                <a:lnTo>
                  <a:pt x="1520698" y="203200"/>
                </a:lnTo>
                <a:lnTo>
                  <a:pt x="1523365" y="211836"/>
                </a:lnTo>
                <a:lnTo>
                  <a:pt x="1563834" y="187707"/>
                </a:lnTo>
                <a:lnTo>
                  <a:pt x="1586563" y="143335"/>
                </a:lnTo>
                <a:lnTo>
                  <a:pt x="1590928" y="105918"/>
                </a:lnTo>
                <a:lnTo>
                  <a:pt x="1589833" y="86536"/>
                </a:lnTo>
                <a:lnTo>
                  <a:pt x="1573402" y="37084"/>
                </a:lnTo>
                <a:lnTo>
                  <a:pt x="1538702" y="5544"/>
                </a:lnTo>
                <a:lnTo>
                  <a:pt x="1523365" y="0"/>
                </a:lnTo>
                <a:close/>
              </a:path>
              <a:path w="159130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4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776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4017" y="37230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2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6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56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8585" y="372300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2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6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56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7329" y="3690111"/>
            <a:ext cx="1053465" cy="276225"/>
          </a:xfrm>
          <a:custGeom>
            <a:avLst/>
            <a:gdLst/>
            <a:ahLst/>
            <a:cxnLst/>
            <a:rect l="l" t="t" r="r" b="b"/>
            <a:pathLst>
              <a:path w="1053464" h="276225">
                <a:moveTo>
                  <a:pt x="75311" y="9144"/>
                </a:moveTo>
                <a:lnTo>
                  <a:pt x="72517" y="0"/>
                </a:lnTo>
                <a:lnTo>
                  <a:pt x="56159" y="6413"/>
                </a:lnTo>
                <a:lnTo>
                  <a:pt x="41757" y="16446"/>
                </a:lnTo>
                <a:lnTo>
                  <a:pt x="18923" y="47371"/>
                </a:lnTo>
                <a:lnTo>
                  <a:pt x="4737" y="89192"/>
                </a:lnTo>
                <a:lnTo>
                  <a:pt x="0" y="138176"/>
                </a:lnTo>
                <a:lnTo>
                  <a:pt x="1181" y="163372"/>
                </a:lnTo>
                <a:lnTo>
                  <a:pt x="10655" y="208711"/>
                </a:lnTo>
                <a:lnTo>
                  <a:pt x="29349" y="246049"/>
                </a:lnTo>
                <a:lnTo>
                  <a:pt x="72517" y="276098"/>
                </a:lnTo>
                <a:lnTo>
                  <a:pt x="75311" y="266954"/>
                </a:lnTo>
                <a:lnTo>
                  <a:pt x="62661" y="260413"/>
                </a:lnTo>
                <a:lnTo>
                  <a:pt x="51612" y="250863"/>
                </a:lnTo>
                <a:lnTo>
                  <a:pt x="28333" y="204685"/>
                </a:lnTo>
                <a:lnTo>
                  <a:pt x="21424" y="162394"/>
                </a:lnTo>
                <a:lnTo>
                  <a:pt x="20574" y="138049"/>
                </a:lnTo>
                <a:lnTo>
                  <a:pt x="21424" y="113944"/>
                </a:lnTo>
                <a:lnTo>
                  <a:pt x="28333" y="71564"/>
                </a:lnTo>
                <a:lnTo>
                  <a:pt x="51612" y="25311"/>
                </a:lnTo>
                <a:lnTo>
                  <a:pt x="62661" y="15722"/>
                </a:lnTo>
                <a:lnTo>
                  <a:pt x="75311" y="9144"/>
                </a:lnTo>
                <a:close/>
              </a:path>
              <a:path w="1053464" h="276225">
                <a:moveTo>
                  <a:pt x="572008" y="41529"/>
                </a:moveTo>
                <a:lnTo>
                  <a:pt x="568960" y="32893"/>
                </a:lnTo>
                <a:lnTo>
                  <a:pt x="553593" y="38442"/>
                </a:lnTo>
                <a:lnTo>
                  <a:pt x="540131" y="46507"/>
                </a:lnTo>
                <a:lnTo>
                  <a:pt x="511251" y="85064"/>
                </a:lnTo>
                <a:lnTo>
                  <a:pt x="501396" y="138811"/>
                </a:lnTo>
                <a:lnTo>
                  <a:pt x="502488" y="158267"/>
                </a:lnTo>
                <a:lnTo>
                  <a:pt x="518795" y="207645"/>
                </a:lnTo>
                <a:lnTo>
                  <a:pt x="553542" y="239141"/>
                </a:lnTo>
                <a:lnTo>
                  <a:pt x="568960" y="244729"/>
                </a:lnTo>
                <a:lnTo>
                  <a:pt x="571627" y="236093"/>
                </a:lnTo>
                <a:lnTo>
                  <a:pt x="559574" y="230759"/>
                </a:lnTo>
                <a:lnTo>
                  <a:pt x="549160" y="223329"/>
                </a:lnTo>
                <a:lnTo>
                  <a:pt x="527761" y="188658"/>
                </a:lnTo>
                <a:lnTo>
                  <a:pt x="520700" y="137795"/>
                </a:lnTo>
                <a:lnTo>
                  <a:pt x="521474" y="119735"/>
                </a:lnTo>
                <a:lnTo>
                  <a:pt x="533273" y="75057"/>
                </a:lnTo>
                <a:lnTo>
                  <a:pt x="559790" y="46850"/>
                </a:lnTo>
                <a:lnTo>
                  <a:pt x="572008" y="41529"/>
                </a:lnTo>
                <a:close/>
              </a:path>
              <a:path w="1053464" h="276225">
                <a:moveTo>
                  <a:pt x="949325" y="138811"/>
                </a:moveTo>
                <a:lnTo>
                  <a:pt x="939457" y="85064"/>
                </a:lnTo>
                <a:lnTo>
                  <a:pt x="910590" y="46507"/>
                </a:lnTo>
                <a:lnTo>
                  <a:pt x="881761" y="32893"/>
                </a:lnTo>
                <a:lnTo>
                  <a:pt x="878713" y="41529"/>
                </a:lnTo>
                <a:lnTo>
                  <a:pt x="890993" y="46850"/>
                </a:lnTo>
                <a:lnTo>
                  <a:pt x="901547" y="54203"/>
                </a:lnTo>
                <a:lnTo>
                  <a:pt x="922947" y="88353"/>
                </a:lnTo>
                <a:lnTo>
                  <a:pt x="930021" y="137795"/>
                </a:lnTo>
                <a:lnTo>
                  <a:pt x="929233" y="156464"/>
                </a:lnTo>
                <a:lnTo>
                  <a:pt x="917448" y="202184"/>
                </a:lnTo>
                <a:lnTo>
                  <a:pt x="891133" y="230759"/>
                </a:lnTo>
                <a:lnTo>
                  <a:pt x="879094" y="236093"/>
                </a:lnTo>
                <a:lnTo>
                  <a:pt x="881761" y="244729"/>
                </a:lnTo>
                <a:lnTo>
                  <a:pt x="922223" y="220611"/>
                </a:lnTo>
                <a:lnTo>
                  <a:pt x="944956" y="176237"/>
                </a:lnTo>
                <a:lnTo>
                  <a:pt x="948220" y="158267"/>
                </a:lnTo>
                <a:lnTo>
                  <a:pt x="949325" y="138811"/>
                </a:lnTo>
                <a:close/>
              </a:path>
              <a:path w="1053464" h="276225">
                <a:moveTo>
                  <a:pt x="1053084" y="138049"/>
                </a:moveTo>
                <a:lnTo>
                  <a:pt x="1048397" y="89192"/>
                </a:lnTo>
                <a:lnTo>
                  <a:pt x="1034288" y="47371"/>
                </a:lnTo>
                <a:lnTo>
                  <a:pt x="1011428" y="16446"/>
                </a:lnTo>
                <a:lnTo>
                  <a:pt x="980567" y="0"/>
                </a:lnTo>
                <a:lnTo>
                  <a:pt x="977773" y="9144"/>
                </a:lnTo>
                <a:lnTo>
                  <a:pt x="990460" y="15722"/>
                </a:lnTo>
                <a:lnTo>
                  <a:pt x="1001496" y="25311"/>
                </a:lnTo>
                <a:lnTo>
                  <a:pt x="1024750" y="71564"/>
                </a:lnTo>
                <a:lnTo>
                  <a:pt x="1031748" y="113944"/>
                </a:lnTo>
                <a:lnTo>
                  <a:pt x="1032637" y="138176"/>
                </a:lnTo>
                <a:lnTo>
                  <a:pt x="1031748" y="162394"/>
                </a:lnTo>
                <a:lnTo>
                  <a:pt x="1024750" y="204685"/>
                </a:lnTo>
                <a:lnTo>
                  <a:pt x="1001496" y="250863"/>
                </a:lnTo>
                <a:lnTo>
                  <a:pt x="977773" y="266954"/>
                </a:lnTo>
                <a:lnTo>
                  <a:pt x="980567" y="276098"/>
                </a:lnTo>
                <a:lnTo>
                  <a:pt x="1023848" y="246049"/>
                </a:lnTo>
                <a:lnTo>
                  <a:pt x="1042517" y="208711"/>
                </a:lnTo>
                <a:lnTo>
                  <a:pt x="1051902" y="163372"/>
                </a:lnTo>
                <a:lnTo>
                  <a:pt x="1053084" y="1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2833" y="3723004"/>
            <a:ext cx="848994" cy="212090"/>
          </a:xfrm>
          <a:custGeom>
            <a:avLst/>
            <a:gdLst/>
            <a:ahLst/>
            <a:cxnLst/>
            <a:rect l="l" t="t" r="r" b="b"/>
            <a:pathLst>
              <a:path w="848995" h="212089">
                <a:moveTo>
                  <a:pt x="781176" y="0"/>
                </a:moveTo>
                <a:lnTo>
                  <a:pt x="778128" y="8636"/>
                </a:lnTo>
                <a:lnTo>
                  <a:pt x="790414" y="13946"/>
                </a:lnTo>
                <a:lnTo>
                  <a:pt x="800973" y="21304"/>
                </a:lnTo>
                <a:lnTo>
                  <a:pt x="822364" y="55449"/>
                </a:lnTo>
                <a:lnTo>
                  <a:pt x="829437" y="104902"/>
                </a:lnTo>
                <a:lnTo>
                  <a:pt x="828651" y="123571"/>
                </a:lnTo>
                <a:lnTo>
                  <a:pt x="816863" y="169291"/>
                </a:lnTo>
                <a:lnTo>
                  <a:pt x="790557" y="197866"/>
                </a:lnTo>
                <a:lnTo>
                  <a:pt x="778509" y="203200"/>
                </a:lnTo>
                <a:lnTo>
                  <a:pt x="781176" y="211836"/>
                </a:lnTo>
                <a:lnTo>
                  <a:pt x="821646" y="187707"/>
                </a:lnTo>
                <a:lnTo>
                  <a:pt x="844375" y="143335"/>
                </a:lnTo>
                <a:lnTo>
                  <a:pt x="848740" y="105918"/>
                </a:lnTo>
                <a:lnTo>
                  <a:pt x="847645" y="86538"/>
                </a:lnTo>
                <a:lnTo>
                  <a:pt x="831214" y="37211"/>
                </a:lnTo>
                <a:lnTo>
                  <a:pt x="796532" y="5546"/>
                </a:lnTo>
                <a:lnTo>
                  <a:pt x="781176" y="0"/>
                </a:lnTo>
                <a:close/>
              </a:path>
              <a:path w="848995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3660" y="3723004"/>
            <a:ext cx="847725" cy="212090"/>
          </a:xfrm>
          <a:custGeom>
            <a:avLst/>
            <a:gdLst/>
            <a:ahLst/>
            <a:cxnLst/>
            <a:rect l="l" t="t" r="r" b="b"/>
            <a:pathLst>
              <a:path w="847725" h="212089">
                <a:moveTo>
                  <a:pt x="779653" y="0"/>
                </a:moveTo>
                <a:lnTo>
                  <a:pt x="776605" y="8636"/>
                </a:lnTo>
                <a:lnTo>
                  <a:pt x="788890" y="13946"/>
                </a:lnTo>
                <a:lnTo>
                  <a:pt x="799449" y="21304"/>
                </a:lnTo>
                <a:lnTo>
                  <a:pt x="820840" y="55449"/>
                </a:lnTo>
                <a:lnTo>
                  <a:pt x="827913" y="104902"/>
                </a:lnTo>
                <a:lnTo>
                  <a:pt x="827127" y="123571"/>
                </a:lnTo>
                <a:lnTo>
                  <a:pt x="815339" y="169291"/>
                </a:lnTo>
                <a:lnTo>
                  <a:pt x="789033" y="197866"/>
                </a:lnTo>
                <a:lnTo>
                  <a:pt x="776986" y="203200"/>
                </a:lnTo>
                <a:lnTo>
                  <a:pt x="779653" y="211836"/>
                </a:lnTo>
                <a:lnTo>
                  <a:pt x="820122" y="187707"/>
                </a:lnTo>
                <a:lnTo>
                  <a:pt x="842851" y="143335"/>
                </a:lnTo>
                <a:lnTo>
                  <a:pt x="847216" y="105918"/>
                </a:lnTo>
                <a:lnTo>
                  <a:pt x="846121" y="86538"/>
                </a:lnTo>
                <a:lnTo>
                  <a:pt x="829690" y="37211"/>
                </a:lnTo>
                <a:lnTo>
                  <a:pt x="795008" y="5546"/>
                </a:lnTo>
                <a:lnTo>
                  <a:pt x="779653" y="0"/>
                </a:lnTo>
                <a:close/>
              </a:path>
              <a:path w="847725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053" y="988314"/>
            <a:ext cx="10004425" cy="515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939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La suma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el producto de polinomios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realiza mediante la agrupación de términos semejantes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distribución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producto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respecto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" dirty="0">
                <a:latin typeface="Trebuchet MS"/>
                <a:cs typeface="Trebuchet MS"/>
              </a:rPr>
              <a:t> suma.</a:t>
            </a:r>
            <a:endParaRPr sz="1800">
              <a:latin typeface="Trebuchet MS"/>
              <a:cs typeface="Trebuchet MS"/>
            </a:endParaRPr>
          </a:p>
          <a:p>
            <a:pPr marL="175895">
              <a:lnSpc>
                <a:spcPct val="100000"/>
              </a:lnSpc>
              <a:spcBef>
                <a:spcPts val="156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75895">
              <a:lnSpc>
                <a:spcPct val="100000"/>
              </a:lnSpc>
              <a:spcBef>
                <a:spcPts val="805"/>
              </a:spcBef>
              <a:tabLst>
                <a:tab pos="563880" algn="l"/>
                <a:tab pos="1078865" algn="l"/>
                <a:tab pos="2693670" algn="l"/>
                <a:tab pos="3051175" algn="l"/>
                <a:tab pos="3548379" algn="l"/>
              </a:tabLst>
            </a:pPr>
            <a:r>
              <a:rPr sz="2700" baseline="1543" dirty="0">
                <a:latin typeface="Trebuchet MS"/>
                <a:cs typeface="Trebuchet MS"/>
              </a:rPr>
              <a:t>si	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	</a:t>
            </a:r>
            <a:r>
              <a:rPr sz="2700" baseline="1543" dirty="0">
                <a:latin typeface="Trebuchet MS"/>
                <a:cs typeface="Trebuchet MS"/>
              </a:rPr>
              <a:t>y	g</a:t>
            </a:r>
            <a:r>
              <a:rPr sz="2700" spc="292" baseline="1543" dirty="0">
                <a:latin typeface="Trebuchet MS"/>
                <a:cs typeface="Trebuchet MS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𝑥	=</a:t>
            </a:r>
            <a:r>
              <a:rPr sz="2700" spc="135" baseline="1543" dirty="0">
                <a:latin typeface="Cambria Math"/>
                <a:cs typeface="Cambria Math"/>
              </a:rPr>
              <a:t> </a:t>
            </a:r>
            <a:r>
              <a:rPr sz="2700" spc="7" baseline="1543" dirty="0">
                <a:latin typeface="Cambria Math"/>
                <a:cs typeface="Cambria Math"/>
              </a:rPr>
              <a:t>−2</a:t>
            </a:r>
            <a:r>
              <a:rPr sz="2700" spc="-22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+ </a:t>
            </a:r>
            <a:r>
              <a:rPr sz="2700" spc="75" baseline="1543" dirty="0">
                <a:latin typeface="Cambria Math"/>
                <a:cs typeface="Cambria Math"/>
              </a:rPr>
              <a:t>5𝑥</a:t>
            </a:r>
            <a:r>
              <a:rPr sz="1950" spc="75" baseline="29914" dirty="0">
                <a:latin typeface="Cambria Math"/>
                <a:cs typeface="Cambria Math"/>
              </a:rPr>
              <a:t>2</a:t>
            </a:r>
            <a:r>
              <a:rPr sz="1950" spc="247" baseline="29914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−</a:t>
            </a:r>
            <a:r>
              <a:rPr sz="2700" spc="577" baseline="1543" dirty="0">
                <a:latin typeface="Cambria Math"/>
                <a:cs typeface="Cambria Math"/>
              </a:rPr>
              <a:t> </a:t>
            </a:r>
            <a:r>
              <a:rPr sz="2700" spc="112" baseline="1543" dirty="0">
                <a:latin typeface="Cambria Math"/>
                <a:cs typeface="Cambria Math"/>
              </a:rPr>
              <a:t>𝑥</a:t>
            </a:r>
            <a:r>
              <a:rPr sz="1950" spc="112" baseline="29914" dirty="0">
                <a:latin typeface="Cambria Math"/>
                <a:cs typeface="Cambria Math"/>
              </a:rPr>
              <a:t>3</a:t>
            </a:r>
            <a:endParaRPr sz="1950" baseline="29914">
              <a:latin typeface="Cambria Math"/>
              <a:cs typeface="Cambria Math"/>
            </a:endParaRPr>
          </a:p>
          <a:p>
            <a:pPr marL="175895">
              <a:lnSpc>
                <a:spcPct val="100000"/>
              </a:lnSpc>
              <a:spcBef>
                <a:spcPts val="1540"/>
              </a:spcBef>
              <a:tabLst>
                <a:tab pos="1506855" algn="l"/>
                <a:tab pos="2008505" algn="l"/>
                <a:tab pos="2757170" algn="l"/>
                <a:tab pos="3086100" algn="l"/>
                <a:tab pos="3759835" algn="l"/>
                <a:tab pos="4076700" algn="l"/>
                <a:tab pos="5367655" algn="l"/>
              </a:tabLst>
            </a:pPr>
            <a:r>
              <a:rPr sz="1800" spc="-5" dirty="0">
                <a:latin typeface="Trebuchet MS"/>
                <a:cs typeface="Trebuchet MS"/>
              </a:rPr>
              <a:t>entonces:	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	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+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r>
              <a:rPr sz="1800" dirty="0">
                <a:latin typeface="Cambria Math"/>
                <a:cs typeface="Cambria Math"/>
              </a:rPr>
              <a:t> 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9914" dirty="0">
                <a:latin typeface="Cambria Math"/>
                <a:cs typeface="Cambria Math"/>
              </a:rPr>
              <a:t>2</a:t>
            </a:r>
            <a:r>
              <a:rPr sz="1950" spc="254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(0</a:t>
            </a:r>
            <a:r>
              <a:rPr sz="1800" dirty="0">
                <a:latin typeface="Cambria Math"/>
                <a:cs typeface="Cambria Math"/>
              </a:rPr>
              <a:t> 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1)𝑥</a:t>
            </a:r>
            <a:r>
              <a:rPr sz="1950" spc="52" baseline="29914" dirty="0">
                <a:latin typeface="Cambria Math"/>
                <a:cs typeface="Cambria Math"/>
              </a:rPr>
              <a:t>3</a:t>
            </a:r>
            <a:endParaRPr sz="1950" baseline="29914">
              <a:latin typeface="Cambria Math"/>
              <a:cs typeface="Cambria Math"/>
            </a:endParaRPr>
          </a:p>
          <a:p>
            <a:pPr marL="273939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−1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45" dirty="0">
                <a:latin typeface="Cambria Math"/>
                <a:cs typeface="Cambria Math"/>
              </a:rPr>
              <a:t>4𝑥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ambria Math"/>
              <a:cs typeface="Cambria Math"/>
            </a:endParaRPr>
          </a:p>
          <a:p>
            <a:pPr marR="117475" algn="ctr">
              <a:lnSpc>
                <a:spcPct val="100000"/>
              </a:lnSpc>
              <a:tabLst>
                <a:tab pos="501015" algn="l"/>
                <a:tab pos="1249680" algn="l"/>
                <a:tab pos="1588135" algn="l"/>
                <a:tab pos="2083435" algn="l"/>
                <a:tab pos="2628900" algn="l"/>
                <a:tab pos="2947670" algn="l"/>
                <a:tab pos="4236720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	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-5" dirty="0">
                <a:latin typeface="Cambria Math"/>
                <a:cs typeface="Cambria Math"/>
              </a:rPr>
              <a:t>−2	</a:t>
            </a:r>
            <a:r>
              <a:rPr sz="1800" dirty="0">
                <a:latin typeface="Cambria Math"/>
                <a:cs typeface="Cambria Math"/>
              </a:rPr>
              <a:t>+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	</a:t>
            </a:r>
            <a:r>
              <a:rPr sz="1800" spc="5" dirty="0">
                <a:latin typeface="Cambria Math"/>
                <a:cs typeface="Cambria Math"/>
              </a:rPr>
              <a:t>−1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− 5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20" dirty="0">
                <a:latin typeface="Cambria Math"/>
                <a:cs typeface="Cambria Math"/>
              </a:rPr>
              <a:t>(−1))𝑥</a:t>
            </a:r>
            <a:r>
              <a:rPr sz="1950" spc="30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  <a:p>
            <a:pPr marL="2760345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3 −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50" dirty="0">
                <a:latin typeface="Cambria Math"/>
                <a:cs typeface="Cambria Math"/>
              </a:rPr>
              <a:t>6𝑥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  <a:p>
            <a:pPr marL="123189" algn="ctr">
              <a:lnSpc>
                <a:spcPct val="100000"/>
              </a:lnSpc>
              <a:spcBef>
                <a:spcPts val="1730"/>
              </a:spcBef>
              <a:tabLst>
                <a:tab pos="624205" algn="l"/>
                <a:tab pos="1151890" algn="l"/>
                <a:tab pos="1481455" algn="l"/>
                <a:tab pos="3094990" algn="l"/>
                <a:tab pos="3411854" algn="l"/>
                <a:tab pos="5208905" algn="l"/>
                <a:tab pos="552640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𝑔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	</a:t>
            </a:r>
            <a:r>
              <a:rPr sz="1800" spc="5" dirty="0">
                <a:latin typeface="Cambria Math"/>
                <a:cs typeface="Cambria Math"/>
              </a:rPr>
              <a:t>−2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2𝑥</a:t>
            </a:r>
            <a:r>
              <a:rPr sz="1950" spc="82" baseline="27777" dirty="0">
                <a:latin typeface="Cambria Math"/>
                <a:cs typeface="Cambria Math"/>
              </a:rPr>
              <a:t>2	</a:t>
            </a:r>
            <a:r>
              <a:rPr sz="1800" dirty="0">
                <a:latin typeface="Cambria Math"/>
                <a:cs typeface="Cambria Math"/>
              </a:rPr>
              <a:t>+	</a:t>
            </a:r>
            <a:r>
              <a:rPr sz="1800" spc="55" dirty="0">
                <a:latin typeface="Cambria Math"/>
                <a:cs typeface="Cambria Math"/>
              </a:rPr>
              <a:t>5𝑥</a:t>
            </a:r>
            <a:r>
              <a:rPr sz="1950" spc="82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5𝑥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5𝑥</a:t>
            </a:r>
            <a:r>
              <a:rPr sz="1950" spc="75" baseline="27777" dirty="0">
                <a:latin typeface="Cambria Math"/>
                <a:cs typeface="Cambria Math"/>
              </a:rPr>
              <a:t>4	</a:t>
            </a:r>
            <a:r>
              <a:rPr sz="1800" dirty="0">
                <a:latin typeface="Cambria Math"/>
                <a:cs typeface="Cambria Math"/>
              </a:rPr>
              <a:t>+	</a:t>
            </a:r>
            <a:r>
              <a:rPr sz="1800" spc="50" dirty="0">
                <a:latin typeface="Cambria Math"/>
                <a:cs typeface="Cambria Math"/>
              </a:rPr>
              <a:t>−𝑥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3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5</a:t>
            </a:r>
            <a:endParaRPr sz="1950" baseline="2777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mbria Math"/>
              <a:cs typeface="Cambria Math"/>
            </a:endParaRPr>
          </a:p>
          <a:p>
            <a:pPr marL="268541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−2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7𝑥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45" dirty="0">
                <a:latin typeface="Cambria Math"/>
                <a:cs typeface="Cambria Math"/>
              </a:rPr>
              <a:t>6𝑥</a:t>
            </a:r>
            <a:r>
              <a:rPr sz="1950" spc="67" baseline="27777" dirty="0">
                <a:latin typeface="Cambria Math"/>
                <a:cs typeface="Cambria Math"/>
              </a:rPr>
              <a:t>3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45" dirty="0">
                <a:latin typeface="Cambria Math"/>
                <a:cs typeface="Cambria Math"/>
              </a:rPr>
              <a:t>4𝑥</a:t>
            </a:r>
            <a:r>
              <a:rPr sz="1950" spc="67" baseline="27777" dirty="0">
                <a:latin typeface="Cambria Math"/>
                <a:cs typeface="Cambria Math"/>
              </a:rPr>
              <a:t>4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5</a:t>
            </a:r>
            <a:endParaRPr sz="1950" baseline="27777">
              <a:latin typeface="Cambria Math"/>
              <a:cs typeface="Cambria Math"/>
            </a:endParaRPr>
          </a:p>
          <a:p>
            <a:pPr marL="175895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latin typeface="Trebuchet MS"/>
                <a:cs typeface="Trebuchet MS"/>
              </a:rPr>
              <a:t>La división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entre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otro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 no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siempre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existe,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salvo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casos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particulares</a:t>
            </a:r>
            <a:endParaRPr sz="1800">
              <a:latin typeface="Trebuchet MS"/>
              <a:cs typeface="Trebuchet MS"/>
            </a:endParaRPr>
          </a:p>
          <a:p>
            <a:pPr marL="17589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veremos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posteriormente.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14884"/>
            <a:ext cx="435102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FF0000"/>
                </a:solidFill>
                <a:latin typeface="Trebuchet MS"/>
                <a:cs typeface="Trebuchet MS"/>
              </a:rPr>
              <a:t>ALGORITMO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 DE</a:t>
            </a:r>
            <a:r>
              <a:rPr sz="2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DIVISION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8920" y="16535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597" y="165353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234" y="1655952"/>
            <a:ext cx="260350" cy="212090"/>
          </a:xfrm>
          <a:custGeom>
            <a:avLst/>
            <a:gdLst/>
            <a:ahLst/>
            <a:cxnLst/>
            <a:rect l="l" t="t" r="r" b="b"/>
            <a:pathLst>
              <a:path w="260350" h="212089">
                <a:moveTo>
                  <a:pt x="192912" y="0"/>
                </a:moveTo>
                <a:lnTo>
                  <a:pt x="189864" y="8636"/>
                </a:lnTo>
                <a:lnTo>
                  <a:pt x="202132" y="13946"/>
                </a:lnTo>
                <a:lnTo>
                  <a:pt x="212661" y="21304"/>
                </a:lnTo>
                <a:lnTo>
                  <a:pt x="234080" y="55449"/>
                </a:lnTo>
                <a:lnTo>
                  <a:pt x="241045" y="104901"/>
                </a:lnTo>
                <a:lnTo>
                  <a:pt x="240260" y="123571"/>
                </a:lnTo>
                <a:lnTo>
                  <a:pt x="228473" y="169291"/>
                </a:lnTo>
                <a:lnTo>
                  <a:pt x="202291" y="197865"/>
                </a:lnTo>
                <a:lnTo>
                  <a:pt x="190245" y="203200"/>
                </a:lnTo>
                <a:lnTo>
                  <a:pt x="192912" y="211836"/>
                </a:lnTo>
                <a:lnTo>
                  <a:pt x="233310" y="187725"/>
                </a:lnTo>
                <a:lnTo>
                  <a:pt x="256032" y="143383"/>
                </a:lnTo>
                <a:lnTo>
                  <a:pt x="260350" y="105918"/>
                </a:lnTo>
                <a:lnTo>
                  <a:pt x="259274" y="86538"/>
                </a:lnTo>
                <a:lnTo>
                  <a:pt x="242950" y="37211"/>
                </a:lnTo>
                <a:lnTo>
                  <a:pt x="208250" y="5546"/>
                </a:lnTo>
                <a:lnTo>
                  <a:pt x="192912" y="0"/>
                </a:lnTo>
                <a:close/>
              </a:path>
              <a:path w="260350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424"/>
                </a:lnTo>
                <a:lnTo>
                  <a:pt x="17399" y="174751"/>
                </a:lnTo>
                <a:lnTo>
                  <a:pt x="52081" y="206291"/>
                </a:lnTo>
                <a:lnTo>
                  <a:pt x="67437" y="211836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54" y="111632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90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31254" y="7620"/>
                </a:lnTo>
                <a:lnTo>
                  <a:pt x="31254" y="20320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580" y="111632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90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18529" y="203200"/>
                </a:lnTo>
                <a:lnTo>
                  <a:pt x="18529" y="762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516" y="22433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1" y="0"/>
                </a:moveTo>
                <a:lnTo>
                  <a:pt x="208178" y="8636"/>
                </a:lnTo>
                <a:lnTo>
                  <a:pt x="220436" y="13946"/>
                </a:lnTo>
                <a:lnTo>
                  <a:pt x="230979" y="21304"/>
                </a:lnTo>
                <a:lnTo>
                  <a:pt x="252380" y="55429"/>
                </a:lnTo>
                <a:lnTo>
                  <a:pt x="259410" y="104775"/>
                </a:lnTo>
                <a:lnTo>
                  <a:pt x="258626" y="123445"/>
                </a:lnTo>
                <a:lnTo>
                  <a:pt x="246862" y="169291"/>
                </a:lnTo>
                <a:lnTo>
                  <a:pt x="220582" y="197865"/>
                </a:lnTo>
                <a:lnTo>
                  <a:pt x="208521" y="203200"/>
                </a:lnTo>
                <a:lnTo>
                  <a:pt x="211201" y="211709"/>
                </a:lnTo>
                <a:lnTo>
                  <a:pt x="251652" y="187705"/>
                </a:lnTo>
                <a:lnTo>
                  <a:pt x="274373" y="143335"/>
                </a:lnTo>
                <a:lnTo>
                  <a:pt x="278726" y="105918"/>
                </a:lnTo>
                <a:lnTo>
                  <a:pt x="277634" y="86536"/>
                </a:lnTo>
                <a:lnTo>
                  <a:pt x="261251" y="37084"/>
                </a:lnTo>
                <a:lnTo>
                  <a:pt x="226545" y="5544"/>
                </a:lnTo>
                <a:lnTo>
                  <a:pt x="211201" y="0"/>
                </a:lnTo>
                <a:close/>
              </a:path>
              <a:path w="278765" h="212089">
                <a:moveTo>
                  <a:pt x="67538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9" y="206184"/>
                </a:lnTo>
                <a:lnTo>
                  <a:pt x="67538" y="211709"/>
                </a:lnTo>
                <a:lnTo>
                  <a:pt x="70218" y="203200"/>
                </a:lnTo>
                <a:lnTo>
                  <a:pt x="58149" y="197865"/>
                </a:lnTo>
                <a:lnTo>
                  <a:pt x="47737" y="190436"/>
                </a:lnTo>
                <a:lnTo>
                  <a:pt x="26378" y="155692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76" y="42163"/>
                </a:lnTo>
                <a:lnTo>
                  <a:pt x="58337" y="13946"/>
                </a:lnTo>
                <a:lnTo>
                  <a:pt x="70548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8030" y="22433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3" y="104775"/>
                </a:lnTo>
                <a:lnTo>
                  <a:pt x="258548" y="123445"/>
                </a:lnTo>
                <a:lnTo>
                  <a:pt x="246761" y="169291"/>
                </a:lnTo>
                <a:lnTo>
                  <a:pt x="220579" y="197865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598" y="187705"/>
                </a:lnTo>
                <a:lnTo>
                  <a:pt x="274319" y="143335"/>
                </a:lnTo>
                <a:lnTo>
                  <a:pt x="278638" y="105918"/>
                </a:lnTo>
                <a:lnTo>
                  <a:pt x="277562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692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7610" y="22433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3" y="104775"/>
                </a:lnTo>
                <a:lnTo>
                  <a:pt x="258548" y="123445"/>
                </a:lnTo>
                <a:lnTo>
                  <a:pt x="246761" y="169291"/>
                </a:lnTo>
                <a:lnTo>
                  <a:pt x="220579" y="197865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598" y="187705"/>
                </a:lnTo>
                <a:lnTo>
                  <a:pt x="274319" y="143335"/>
                </a:lnTo>
                <a:lnTo>
                  <a:pt x="278638" y="105918"/>
                </a:lnTo>
                <a:lnTo>
                  <a:pt x="277562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692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3223" y="22433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3" y="104775"/>
                </a:lnTo>
                <a:lnTo>
                  <a:pt x="258548" y="123445"/>
                </a:lnTo>
                <a:lnTo>
                  <a:pt x="246760" y="169291"/>
                </a:lnTo>
                <a:lnTo>
                  <a:pt x="220579" y="197865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598" y="187705"/>
                </a:lnTo>
                <a:lnTo>
                  <a:pt x="274319" y="143335"/>
                </a:lnTo>
                <a:lnTo>
                  <a:pt x="278638" y="105918"/>
                </a:lnTo>
                <a:lnTo>
                  <a:pt x="277562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692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3175" y="22433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4" y="104775"/>
                </a:lnTo>
                <a:lnTo>
                  <a:pt x="258548" y="123445"/>
                </a:lnTo>
                <a:lnTo>
                  <a:pt x="246761" y="169291"/>
                </a:lnTo>
                <a:lnTo>
                  <a:pt x="220579" y="197865"/>
                </a:lnTo>
                <a:lnTo>
                  <a:pt x="208534" y="203200"/>
                </a:lnTo>
                <a:lnTo>
                  <a:pt x="211200" y="211709"/>
                </a:lnTo>
                <a:lnTo>
                  <a:pt x="251598" y="187705"/>
                </a:lnTo>
                <a:lnTo>
                  <a:pt x="274320" y="143335"/>
                </a:lnTo>
                <a:lnTo>
                  <a:pt x="278638" y="105918"/>
                </a:lnTo>
                <a:lnTo>
                  <a:pt x="277562" y="86536"/>
                </a:lnTo>
                <a:lnTo>
                  <a:pt x="261238" y="37084"/>
                </a:lnTo>
                <a:lnTo>
                  <a:pt x="226538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692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2266" y="2243327"/>
            <a:ext cx="262255" cy="212090"/>
          </a:xfrm>
          <a:custGeom>
            <a:avLst/>
            <a:gdLst/>
            <a:ahLst/>
            <a:cxnLst/>
            <a:rect l="l" t="t" r="r" b="b"/>
            <a:pathLst>
              <a:path w="262254" h="212089">
                <a:moveTo>
                  <a:pt x="194437" y="0"/>
                </a:moveTo>
                <a:lnTo>
                  <a:pt x="191388" y="8636"/>
                </a:lnTo>
                <a:lnTo>
                  <a:pt x="203656" y="13946"/>
                </a:lnTo>
                <a:lnTo>
                  <a:pt x="214185" y="21304"/>
                </a:lnTo>
                <a:lnTo>
                  <a:pt x="235604" y="55429"/>
                </a:lnTo>
                <a:lnTo>
                  <a:pt x="242570" y="104775"/>
                </a:lnTo>
                <a:lnTo>
                  <a:pt x="241784" y="123445"/>
                </a:lnTo>
                <a:lnTo>
                  <a:pt x="229997" y="169291"/>
                </a:lnTo>
                <a:lnTo>
                  <a:pt x="203815" y="197865"/>
                </a:lnTo>
                <a:lnTo>
                  <a:pt x="191770" y="203200"/>
                </a:lnTo>
                <a:lnTo>
                  <a:pt x="194437" y="211709"/>
                </a:lnTo>
                <a:lnTo>
                  <a:pt x="234834" y="187705"/>
                </a:lnTo>
                <a:lnTo>
                  <a:pt x="257556" y="143335"/>
                </a:lnTo>
                <a:lnTo>
                  <a:pt x="261874" y="105918"/>
                </a:lnTo>
                <a:lnTo>
                  <a:pt x="260798" y="86536"/>
                </a:lnTo>
                <a:lnTo>
                  <a:pt x="244475" y="37084"/>
                </a:lnTo>
                <a:lnTo>
                  <a:pt x="209774" y="5544"/>
                </a:lnTo>
                <a:lnTo>
                  <a:pt x="194437" y="0"/>
                </a:lnTo>
                <a:close/>
              </a:path>
              <a:path w="262254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692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0183" y="1080769"/>
            <a:ext cx="10464165" cy="354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x </a:t>
            </a:r>
            <a:r>
              <a:rPr sz="1800" spc="-155" dirty="0">
                <a:latin typeface="Cambria Math"/>
                <a:cs typeface="Cambria Math"/>
              </a:rPr>
              <a:t> </a:t>
            </a:r>
            <a:r>
              <a:rPr lang="es-ES" sz="1800" spc="-155" dirty="0">
                <a:latin typeface="Cambria Math"/>
                <a:cs typeface="Cambria Math"/>
              </a:rPr>
              <a:t> (Conjunto de polinomios con coeficientes en  K)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lang="es-ES" sz="1800" spc="-110" dirty="0">
                <a:latin typeface="Cambria Math"/>
                <a:cs typeface="Cambria Math"/>
              </a:rPr>
              <a:t>   </a:t>
            </a:r>
            <a:r>
              <a:rPr sz="1800" dirty="0" err="1">
                <a:latin typeface="Cambria Math"/>
                <a:cs typeface="Cambria Math"/>
              </a:rPr>
              <a:t>donde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K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ℤ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ℚ,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ℝ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ó ℂ </a:t>
            </a:r>
            <a:r>
              <a:rPr sz="1800" spc="-5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ienen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p</a:t>
            </a:r>
            <a:r>
              <a:rPr sz="1800" spc="-10" dirty="0">
                <a:latin typeface="Cambria Math"/>
                <a:cs typeface="Cambria Math"/>
              </a:rPr>
              <a:t>r</a:t>
            </a:r>
            <a:r>
              <a:rPr sz="1800" dirty="0">
                <a:latin typeface="Cambria Math"/>
                <a:cs typeface="Cambria Math"/>
              </a:rPr>
              <a:t>opieda</a:t>
            </a:r>
            <a:r>
              <a:rPr sz="1800" spc="-10" dirty="0">
                <a:latin typeface="Cambria Math"/>
                <a:cs typeface="Cambria Math"/>
              </a:rPr>
              <a:t>d</a:t>
            </a:r>
            <a:r>
              <a:rPr sz="1800" dirty="0">
                <a:latin typeface="Cambria Math"/>
                <a:cs typeface="Cambria Math"/>
              </a:rPr>
              <a:t>es </a:t>
            </a:r>
            <a:r>
              <a:rPr sz="1800" spc="-5" dirty="0">
                <a:latin typeface="Cambria Math"/>
                <a:cs typeface="Cambria Math"/>
              </a:rPr>
              <a:t>ana</a:t>
            </a:r>
            <a:r>
              <a:rPr sz="1800" spc="-10" dirty="0">
                <a:latin typeface="Cambria Math"/>
                <a:cs typeface="Cambria Math"/>
              </a:rPr>
              <a:t>l</a:t>
            </a:r>
            <a:r>
              <a:rPr sz="1800" dirty="0">
                <a:latin typeface="Cambria Math"/>
                <a:cs typeface="Cambria Math"/>
              </a:rPr>
              <a:t>ogas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ℤ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3411854" algn="l"/>
              </a:tabLst>
            </a:pPr>
            <a:r>
              <a:rPr sz="1800" spc="-5" dirty="0">
                <a:latin typeface="Arial MT"/>
                <a:cs typeface="Arial MT"/>
              </a:rPr>
              <a:t>Dados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f(x)</a:t>
            </a:r>
            <a:r>
              <a:rPr sz="1800" dirty="0">
                <a:latin typeface="Arial MT"/>
                <a:cs typeface="Arial MT"/>
              </a:rPr>
              <a:t> 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g(x)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K</a:t>
            </a:r>
            <a:r>
              <a:rPr sz="1800" spc="2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2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con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g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	≠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existen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polinomios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Arial MT"/>
                <a:cs typeface="Arial MT"/>
              </a:rPr>
              <a:t>q(x)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-5" dirty="0">
                <a:latin typeface="Arial MT"/>
                <a:cs typeface="Arial MT"/>
              </a:rPr>
              <a:t>r(x),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tabLst>
                <a:tab pos="656590" algn="l"/>
                <a:tab pos="1854200" algn="l"/>
                <a:tab pos="2610485" algn="l"/>
                <a:tab pos="3216910" algn="l"/>
                <a:tab pos="3712210" algn="l"/>
                <a:tab pos="4480560" algn="l"/>
                <a:tab pos="4956175" algn="l"/>
                <a:tab pos="5575300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𝑔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,	𝑟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	ó	𝑔𝑟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𝑟	&lt;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𝑔𝑟(𝑔)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q(x)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r(x)</a:t>
            </a:r>
            <a:r>
              <a:rPr sz="1800" dirty="0">
                <a:latin typeface="Trebuchet MS"/>
                <a:cs typeface="Trebuchet MS"/>
              </a:rPr>
              <a:t> son</a:t>
            </a:r>
            <a:r>
              <a:rPr sz="1800" spc="-5" dirty="0">
                <a:latin typeface="Trebuchet MS"/>
                <a:cs typeface="Trebuchet MS"/>
              </a:rPr>
              <a:t> únicos.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Existen métodos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prácticos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 hallar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cociente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q(x)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5" dirty="0">
                <a:latin typeface="Trebuchet MS"/>
                <a:cs typeface="Trebuchet MS"/>
              </a:rPr>
              <a:t> 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residuo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r(x),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" dirty="0">
                <a:latin typeface="Trebuchet MS"/>
                <a:cs typeface="Trebuchet MS"/>
              </a:rPr>
              <a:t> división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f(x)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 g(x)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010"/>
              </a:spcBef>
              <a:tabLst>
                <a:tab pos="3263265" algn="l"/>
                <a:tab pos="3955415" algn="l"/>
              </a:tabLst>
            </a:pPr>
            <a:r>
              <a:rPr sz="1800" spc="-5" dirty="0">
                <a:latin typeface="Trebuchet MS"/>
                <a:cs typeface="Trebuchet MS"/>
              </a:rPr>
              <a:t>Dividir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7𝑥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	</a:t>
            </a:r>
            <a:r>
              <a:rPr sz="1800" spc="-5" dirty="0">
                <a:latin typeface="Trebuchet MS"/>
                <a:cs typeface="Trebuchet MS"/>
              </a:rPr>
              <a:t>entre	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04" y="330200"/>
            <a:ext cx="418719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355"/>
              </a:spcBef>
              <a:tabLst>
                <a:tab pos="2945765" algn="l"/>
                <a:tab pos="3637915" algn="l"/>
              </a:tabLst>
            </a:pPr>
            <a:r>
              <a:rPr sz="1800" spc="-5" dirty="0">
                <a:latin typeface="Trebuchet MS"/>
                <a:cs typeface="Trebuchet MS"/>
              </a:rPr>
              <a:t>Dividir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7𝑥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2𝑥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	</a:t>
            </a:r>
            <a:r>
              <a:rPr sz="1800" spc="-5" dirty="0">
                <a:latin typeface="Trebuchet MS"/>
                <a:cs typeface="Trebuchet MS"/>
              </a:rPr>
              <a:t>entre	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  <a:p>
            <a:pPr marL="2510790">
              <a:lnSpc>
                <a:spcPct val="100000"/>
              </a:lnSpc>
              <a:spcBef>
                <a:spcPts val="1375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047" y="1685528"/>
            <a:ext cx="2172970" cy="8572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210"/>
              </a:spcBef>
            </a:pPr>
            <a:r>
              <a:rPr sz="1800" spc="50" dirty="0">
                <a:latin typeface="Trebuchet MS"/>
                <a:cs typeface="Trebuchet MS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45" dirty="0">
                <a:latin typeface="Cambria Math"/>
                <a:cs typeface="Cambria Math"/>
              </a:rPr>
              <a:t>7𝑥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8𝑥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559" y="1671573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5458" y="1677161"/>
            <a:ext cx="1856105" cy="868044"/>
          </a:xfrm>
          <a:custGeom>
            <a:avLst/>
            <a:gdLst/>
            <a:ahLst/>
            <a:cxnLst/>
            <a:rect l="l" t="t" r="r" b="b"/>
            <a:pathLst>
              <a:path w="1856104" h="868044">
                <a:moveTo>
                  <a:pt x="0" y="0"/>
                </a:moveTo>
                <a:lnTo>
                  <a:pt x="0" y="867917"/>
                </a:lnTo>
              </a:path>
              <a:path w="1856104" h="868044">
                <a:moveTo>
                  <a:pt x="0" y="368808"/>
                </a:moveTo>
                <a:lnTo>
                  <a:pt x="1856104" y="368808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717" y="2626614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41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1314" y="3452621"/>
            <a:ext cx="1591945" cy="9525"/>
          </a:xfrm>
          <a:custGeom>
            <a:avLst/>
            <a:gdLst/>
            <a:ahLst/>
            <a:cxnLst/>
            <a:rect l="l" t="t" r="r" b="b"/>
            <a:pathLst>
              <a:path w="1591945" h="9525">
                <a:moveTo>
                  <a:pt x="0" y="9525"/>
                </a:moveTo>
                <a:lnTo>
                  <a:pt x="1591945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8805" y="4327397"/>
            <a:ext cx="1073785" cy="0"/>
          </a:xfrm>
          <a:custGeom>
            <a:avLst/>
            <a:gdLst/>
            <a:ahLst/>
            <a:cxnLst/>
            <a:rect l="l" t="t" r="r" b="b"/>
            <a:pathLst>
              <a:path w="1073785">
                <a:moveTo>
                  <a:pt x="0" y="0"/>
                </a:moveTo>
                <a:lnTo>
                  <a:pt x="1073277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4782" y="2628899"/>
            <a:ext cx="2035175" cy="20256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  <a:tabLst>
                <a:tab pos="431165" algn="l"/>
              </a:tabLst>
            </a:pPr>
            <a:r>
              <a:rPr sz="1800" dirty="0">
                <a:latin typeface="Cambria Math"/>
                <a:cs typeface="Cambria Math"/>
              </a:rPr>
              <a:t>0	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30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− 5</a:t>
            </a:r>
            <a:endParaRPr sz="1800">
              <a:latin typeface="Cambria Math"/>
              <a:cs typeface="Cambria Math"/>
            </a:endParaRPr>
          </a:p>
          <a:p>
            <a:pPr marR="6985" algn="ctr">
              <a:lnSpc>
                <a:spcPct val="100000"/>
              </a:lnSpc>
              <a:spcBef>
                <a:spcPts val="855"/>
              </a:spcBef>
            </a:pPr>
            <a:r>
              <a:rPr sz="1800" spc="50" dirty="0">
                <a:latin typeface="Cambria Math"/>
                <a:cs typeface="Cambria Math"/>
              </a:rPr>
              <a:t>−𝑥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950" spc="21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4𝑥</a:t>
            </a:r>
            <a:endParaRPr sz="1800">
              <a:latin typeface="Cambria Math"/>
              <a:cs typeface="Cambria Math"/>
            </a:endParaRPr>
          </a:p>
          <a:p>
            <a:pPr marR="60325" algn="r">
              <a:lnSpc>
                <a:spcPct val="100000"/>
              </a:lnSpc>
              <a:spcBef>
                <a:spcPts val="1019"/>
              </a:spcBef>
              <a:tabLst>
                <a:tab pos="380365" algn="l"/>
              </a:tabLst>
            </a:pPr>
            <a:r>
              <a:rPr sz="1800" dirty="0">
                <a:latin typeface="Cambria Math"/>
                <a:cs typeface="Cambria Math"/>
              </a:rPr>
              <a:t>0	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  <a:p>
            <a:pPr marR="27940" algn="r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mbria Math"/>
                <a:cs typeface="Cambria Math"/>
              </a:rPr>
              <a:t>−2𝑥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  <a:endParaRPr sz="1800">
              <a:latin typeface="Cambria Math"/>
              <a:cs typeface="Cambria Math"/>
            </a:endParaRPr>
          </a:p>
          <a:p>
            <a:pPr marR="17780" algn="r">
              <a:lnSpc>
                <a:spcPct val="100000"/>
              </a:lnSpc>
              <a:spcBef>
                <a:spcPts val="1475"/>
              </a:spcBef>
              <a:tabLst>
                <a:tab pos="431165" algn="l"/>
              </a:tabLst>
            </a:pPr>
            <a:r>
              <a:rPr sz="1800" dirty="0">
                <a:latin typeface="Cambria Math"/>
                <a:cs typeface="Cambria Math"/>
              </a:rPr>
              <a:t>0	+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7284" y="2168144"/>
            <a:ext cx="129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𝑥</a:t>
            </a:r>
            <a:r>
              <a:rPr sz="1800" spc="4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3660" y="4876291"/>
            <a:ext cx="2599055" cy="7499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Trebuchet MS"/>
                <a:cs typeface="Trebuchet MS"/>
              </a:rPr>
              <a:t>Luego:</a:t>
            </a:r>
            <a:endParaRPr sz="1800">
              <a:latin typeface="Trebuchet MS"/>
              <a:cs typeface="Trebuchet MS"/>
            </a:endParaRPr>
          </a:p>
          <a:p>
            <a:pPr marL="394335">
              <a:lnSpc>
                <a:spcPct val="100000"/>
              </a:lnSpc>
              <a:spcBef>
                <a:spcPts val="690"/>
              </a:spcBef>
            </a:pPr>
            <a:r>
              <a:rPr sz="1800" spc="50" dirty="0">
                <a:latin typeface="Trebuchet MS"/>
                <a:cs typeface="Trebuchet MS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27777" dirty="0">
                <a:latin typeface="Cambria Math"/>
                <a:cs typeface="Cambria Math"/>
              </a:rPr>
              <a:t>3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45" dirty="0">
                <a:latin typeface="Cambria Math"/>
                <a:cs typeface="Cambria Math"/>
              </a:rPr>
              <a:t>7𝑥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4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9820" y="5395848"/>
            <a:ext cx="2158365" cy="212090"/>
          </a:xfrm>
          <a:custGeom>
            <a:avLst/>
            <a:gdLst/>
            <a:ahLst/>
            <a:cxnLst/>
            <a:rect l="l" t="t" r="r" b="b"/>
            <a:pathLst>
              <a:path w="2158365" h="212089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526" y="174752"/>
                </a:lnTo>
                <a:lnTo>
                  <a:pt x="52146" y="206197"/>
                </a:lnTo>
                <a:lnTo>
                  <a:pt x="67564" y="211721"/>
                </a:lnTo>
                <a:lnTo>
                  <a:pt x="70231" y="203123"/>
                </a:lnTo>
                <a:lnTo>
                  <a:pt x="58178" y="197777"/>
                </a:lnTo>
                <a:lnTo>
                  <a:pt x="47764" y="190334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28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2158365" h="212089">
                <a:moveTo>
                  <a:pt x="678053" y="105918"/>
                </a:moveTo>
                <a:lnTo>
                  <a:pt x="668235" y="52095"/>
                </a:lnTo>
                <a:lnTo>
                  <a:pt x="639330" y="13550"/>
                </a:lnTo>
                <a:lnTo>
                  <a:pt x="610489" y="0"/>
                </a:lnTo>
                <a:lnTo>
                  <a:pt x="607568" y="8509"/>
                </a:lnTo>
                <a:lnTo>
                  <a:pt x="619772" y="13893"/>
                </a:lnTo>
                <a:lnTo>
                  <a:pt x="630313" y="21297"/>
                </a:lnTo>
                <a:lnTo>
                  <a:pt x="651725" y="55435"/>
                </a:lnTo>
                <a:lnTo>
                  <a:pt x="658749" y="104775"/>
                </a:lnTo>
                <a:lnTo>
                  <a:pt x="657961" y="123444"/>
                </a:lnTo>
                <a:lnTo>
                  <a:pt x="646176" y="169164"/>
                </a:lnTo>
                <a:lnTo>
                  <a:pt x="619912" y="197777"/>
                </a:lnTo>
                <a:lnTo>
                  <a:pt x="607822" y="203123"/>
                </a:lnTo>
                <a:lnTo>
                  <a:pt x="610489" y="211721"/>
                </a:lnTo>
                <a:lnTo>
                  <a:pt x="651002" y="187706"/>
                </a:lnTo>
                <a:lnTo>
                  <a:pt x="673684" y="143344"/>
                </a:lnTo>
                <a:lnTo>
                  <a:pt x="676948" y="125374"/>
                </a:lnTo>
                <a:lnTo>
                  <a:pt x="678053" y="105918"/>
                </a:lnTo>
                <a:close/>
              </a:path>
              <a:path w="2158365" h="212089">
                <a:moveTo>
                  <a:pt x="789940" y="8509"/>
                </a:moveTo>
                <a:lnTo>
                  <a:pt x="786892" y="0"/>
                </a:lnTo>
                <a:lnTo>
                  <a:pt x="771550" y="5537"/>
                </a:lnTo>
                <a:lnTo>
                  <a:pt x="758101" y="13550"/>
                </a:lnTo>
                <a:lnTo>
                  <a:pt x="729183" y="52095"/>
                </a:lnTo>
                <a:lnTo>
                  <a:pt x="719328" y="105918"/>
                </a:lnTo>
                <a:lnTo>
                  <a:pt x="720420" y="125374"/>
                </a:lnTo>
                <a:lnTo>
                  <a:pt x="736854" y="174752"/>
                </a:lnTo>
                <a:lnTo>
                  <a:pt x="771474" y="206197"/>
                </a:lnTo>
                <a:lnTo>
                  <a:pt x="786892" y="211721"/>
                </a:lnTo>
                <a:lnTo>
                  <a:pt x="789559" y="203123"/>
                </a:lnTo>
                <a:lnTo>
                  <a:pt x="777506" y="197777"/>
                </a:lnTo>
                <a:lnTo>
                  <a:pt x="767092" y="190334"/>
                </a:lnTo>
                <a:lnTo>
                  <a:pt x="745693" y="155638"/>
                </a:lnTo>
                <a:lnTo>
                  <a:pt x="738632" y="104775"/>
                </a:lnTo>
                <a:lnTo>
                  <a:pt x="739406" y="86728"/>
                </a:lnTo>
                <a:lnTo>
                  <a:pt x="751205" y="42164"/>
                </a:lnTo>
                <a:lnTo>
                  <a:pt x="777722" y="13893"/>
                </a:lnTo>
                <a:lnTo>
                  <a:pt x="789940" y="8509"/>
                </a:lnTo>
                <a:close/>
              </a:path>
              <a:path w="2158365" h="212089">
                <a:moveTo>
                  <a:pt x="2157857" y="105918"/>
                </a:moveTo>
                <a:lnTo>
                  <a:pt x="2148040" y="52095"/>
                </a:lnTo>
                <a:lnTo>
                  <a:pt x="2119134" y="13550"/>
                </a:lnTo>
                <a:lnTo>
                  <a:pt x="2090293" y="0"/>
                </a:lnTo>
                <a:lnTo>
                  <a:pt x="2087372" y="8509"/>
                </a:lnTo>
                <a:lnTo>
                  <a:pt x="2099576" y="13893"/>
                </a:lnTo>
                <a:lnTo>
                  <a:pt x="2110117" y="21297"/>
                </a:lnTo>
                <a:lnTo>
                  <a:pt x="2131530" y="55435"/>
                </a:lnTo>
                <a:lnTo>
                  <a:pt x="2138553" y="104775"/>
                </a:lnTo>
                <a:lnTo>
                  <a:pt x="2137765" y="123444"/>
                </a:lnTo>
                <a:lnTo>
                  <a:pt x="2125980" y="169164"/>
                </a:lnTo>
                <a:lnTo>
                  <a:pt x="2099716" y="197777"/>
                </a:lnTo>
                <a:lnTo>
                  <a:pt x="2087626" y="203123"/>
                </a:lnTo>
                <a:lnTo>
                  <a:pt x="2090293" y="211721"/>
                </a:lnTo>
                <a:lnTo>
                  <a:pt x="2130806" y="187706"/>
                </a:lnTo>
                <a:lnTo>
                  <a:pt x="2153488" y="143344"/>
                </a:lnTo>
                <a:lnTo>
                  <a:pt x="2156752" y="125374"/>
                </a:lnTo>
                <a:lnTo>
                  <a:pt x="215785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3822" y="5326126"/>
            <a:ext cx="250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0255" algn="l"/>
                <a:tab pos="2222500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	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45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dirty="0">
                <a:latin typeface="Trebuchet MS"/>
                <a:cs typeface="Trebuchet MS"/>
              </a:rPr>
              <a:t>+3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939" y="359981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394" y="3599815"/>
            <a:ext cx="37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617" y="330200"/>
            <a:ext cx="144970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Trebuchet MS"/>
                <a:cs typeface="Trebuchet MS"/>
              </a:rPr>
              <a:t>Dividir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Cambria Math"/>
                <a:cs typeface="Cambria Math"/>
              </a:rPr>
              <a:t>𝑥</a:t>
            </a:r>
            <a:r>
              <a:rPr sz="1950" spc="104" baseline="27777" dirty="0">
                <a:latin typeface="Cambria Math"/>
                <a:cs typeface="Cambria Math"/>
              </a:rPr>
              <a:t>8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4760" y="769365"/>
            <a:ext cx="172910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9615" algn="l"/>
              </a:tabLst>
            </a:pPr>
            <a:r>
              <a:rPr sz="1800" spc="-5" dirty="0">
                <a:latin typeface="Trebuchet MS"/>
                <a:cs typeface="Trebuchet MS"/>
              </a:rPr>
              <a:t>entre	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2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791210">
              <a:lnSpc>
                <a:spcPct val="100000"/>
              </a:lnSpc>
              <a:spcBef>
                <a:spcPts val="1430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1323" y="1787397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2338" y="1792985"/>
            <a:ext cx="1856105" cy="868044"/>
          </a:xfrm>
          <a:custGeom>
            <a:avLst/>
            <a:gdLst/>
            <a:ahLst/>
            <a:cxnLst/>
            <a:rect l="l" t="t" r="r" b="b"/>
            <a:pathLst>
              <a:path w="1856104" h="868044">
                <a:moveTo>
                  <a:pt x="0" y="0"/>
                </a:moveTo>
                <a:lnTo>
                  <a:pt x="0" y="867917"/>
                </a:lnTo>
              </a:path>
              <a:path w="1856104" h="868044">
                <a:moveTo>
                  <a:pt x="0" y="368808"/>
                </a:moveTo>
                <a:lnTo>
                  <a:pt x="1856105" y="368808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3717" y="2618994"/>
            <a:ext cx="3672204" cy="8255"/>
          </a:xfrm>
          <a:custGeom>
            <a:avLst/>
            <a:gdLst/>
            <a:ahLst/>
            <a:cxnLst/>
            <a:rect l="l" t="t" r="r" b="b"/>
            <a:pathLst>
              <a:path w="3672204" h="8255">
                <a:moveTo>
                  <a:pt x="0" y="7746"/>
                </a:moveTo>
                <a:lnTo>
                  <a:pt x="3671697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882" y="3499865"/>
            <a:ext cx="2200275" cy="8255"/>
          </a:xfrm>
          <a:custGeom>
            <a:avLst/>
            <a:gdLst/>
            <a:ahLst/>
            <a:cxnLst/>
            <a:rect l="l" t="t" r="r" b="b"/>
            <a:pathLst>
              <a:path w="2200275" h="8254">
                <a:moveTo>
                  <a:pt x="0" y="0"/>
                </a:moveTo>
                <a:lnTo>
                  <a:pt x="2200021" y="7747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3805" y="3018790"/>
            <a:ext cx="30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12" baseline="-20061" dirty="0">
                <a:latin typeface="Cambria Math"/>
                <a:cs typeface="Cambria Math"/>
              </a:rPr>
              <a:t>𝑥</a:t>
            </a:r>
            <a:r>
              <a:rPr sz="1300" spc="75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622" y="1751838"/>
            <a:ext cx="3775710" cy="128143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19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8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 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825"/>
              </a:spcBef>
              <a:tabLst>
                <a:tab pos="1656080" algn="l"/>
              </a:tabLst>
            </a:pPr>
            <a:r>
              <a:rPr sz="1800" spc="50" dirty="0">
                <a:latin typeface="Cambria Math"/>
                <a:cs typeface="Cambria Math"/>
              </a:rPr>
              <a:t>−𝑥</a:t>
            </a:r>
            <a:r>
              <a:rPr sz="1950" spc="75" baseline="27777" dirty="0">
                <a:latin typeface="Cambria Math"/>
                <a:cs typeface="Cambria Math"/>
              </a:rPr>
              <a:t>8	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endParaRPr sz="1950" baseline="27777">
              <a:latin typeface="Cambria Math"/>
              <a:cs typeface="Cambria Math"/>
            </a:endParaRPr>
          </a:p>
          <a:p>
            <a:pPr marL="180975">
              <a:lnSpc>
                <a:spcPct val="100000"/>
              </a:lnSpc>
              <a:spcBef>
                <a:spcPts val="176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9871" y="3102609"/>
            <a:ext cx="37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6752" y="2276347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9060" y="4964048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Luego: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7588" y="4964048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8</a:t>
            </a:r>
            <a:r>
              <a:rPr sz="1950" spc="22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86226" y="5033645"/>
            <a:ext cx="789305" cy="212090"/>
          </a:xfrm>
          <a:custGeom>
            <a:avLst/>
            <a:gdLst/>
            <a:ahLst/>
            <a:cxnLst/>
            <a:rect l="l" t="t" r="r" b="b"/>
            <a:pathLst>
              <a:path w="789304" h="212089">
                <a:moveTo>
                  <a:pt x="721613" y="0"/>
                </a:moveTo>
                <a:lnTo>
                  <a:pt x="718693" y="8635"/>
                </a:lnTo>
                <a:lnTo>
                  <a:pt x="730906" y="13946"/>
                </a:lnTo>
                <a:lnTo>
                  <a:pt x="741441" y="21304"/>
                </a:lnTo>
                <a:lnTo>
                  <a:pt x="762855" y="55449"/>
                </a:lnTo>
                <a:lnTo>
                  <a:pt x="769874" y="104901"/>
                </a:lnTo>
                <a:lnTo>
                  <a:pt x="769088" y="123570"/>
                </a:lnTo>
                <a:lnTo>
                  <a:pt x="757301" y="169290"/>
                </a:lnTo>
                <a:lnTo>
                  <a:pt x="731047" y="197865"/>
                </a:lnTo>
                <a:lnTo>
                  <a:pt x="718947" y="203199"/>
                </a:lnTo>
                <a:lnTo>
                  <a:pt x="721613" y="211835"/>
                </a:lnTo>
                <a:lnTo>
                  <a:pt x="762136" y="187707"/>
                </a:lnTo>
                <a:lnTo>
                  <a:pt x="784812" y="143335"/>
                </a:lnTo>
                <a:lnTo>
                  <a:pt x="789177" y="105917"/>
                </a:lnTo>
                <a:lnTo>
                  <a:pt x="788084" y="86538"/>
                </a:lnTo>
                <a:lnTo>
                  <a:pt x="771778" y="37210"/>
                </a:lnTo>
                <a:lnTo>
                  <a:pt x="737024" y="5546"/>
                </a:lnTo>
                <a:lnTo>
                  <a:pt x="721613" y="0"/>
                </a:lnTo>
                <a:close/>
              </a:path>
              <a:path w="789304" h="212089">
                <a:moveTo>
                  <a:pt x="67437" y="0"/>
                </a:moveTo>
                <a:lnTo>
                  <a:pt x="27092" y="24163"/>
                </a:lnTo>
                <a:lnTo>
                  <a:pt x="4318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104" y="203199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4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22929" y="4964048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09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16807" y="5033645"/>
            <a:ext cx="791210" cy="212090"/>
          </a:xfrm>
          <a:custGeom>
            <a:avLst/>
            <a:gdLst/>
            <a:ahLst/>
            <a:cxnLst/>
            <a:rect l="l" t="t" r="r" b="b"/>
            <a:pathLst>
              <a:path w="791210" h="212089">
                <a:moveTo>
                  <a:pt x="723138" y="0"/>
                </a:moveTo>
                <a:lnTo>
                  <a:pt x="720216" y="8635"/>
                </a:lnTo>
                <a:lnTo>
                  <a:pt x="732430" y="13946"/>
                </a:lnTo>
                <a:lnTo>
                  <a:pt x="742965" y="21304"/>
                </a:lnTo>
                <a:lnTo>
                  <a:pt x="764379" y="55449"/>
                </a:lnTo>
                <a:lnTo>
                  <a:pt x="771397" y="104901"/>
                </a:lnTo>
                <a:lnTo>
                  <a:pt x="770612" y="123570"/>
                </a:lnTo>
                <a:lnTo>
                  <a:pt x="758825" y="169290"/>
                </a:lnTo>
                <a:lnTo>
                  <a:pt x="732571" y="197865"/>
                </a:lnTo>
                <a:lnTo>
                  <a:pt x="720470" y="203199"/>
                </a:lnTo>
                <a:lnTo>
                  <a:pt x="723138" y="211835"/>
                </a:lnTo>
                <a:lnTo>
                  <a:pt x="763660" y="187707"/>
                </a:lnTo>
                <a:lnTo>
                  <a:pt x="786336" y="143335"/>
                </a:lnTo>
                <a:lnTo>
                  <a:pt x="790701" y="105917"/>
                </a:lnTo>
                <a:lnTo>
                  <a:pt x="789608" y="86538"/>
                </a:lnTo>
                <a:lnTo>
                  <a:pt x="773302" y="37210"/>
                </a:lnTo>
                <a:lnTo>
                  <a:pt x="738548" y="5546"/>
                </a:lnTo>
                <a:lnTo>
                  <a:pt x="723138" y="0"/>
                </a:lnTo>
                <a:close/>
              </a:path>
              <a:path w="791210" h="212089">
                <a:moveTo>
                  <a:pt x="67437" y="0"/>
                </a:moveTo>
                <a:lnTo>
                  <a:pt x="27092" y="24163"/>
                </a:lnTo>
                <a:lnTo>
                  <a:pt x="4317" y="68611"/>
                </a:lnTo>
                <a:lnTo>
                  <a:pt x="0" y="105917"/>
                </a:lnTo>
                <a:lnTo>
                  <a:pt x="1075" y="125370"/>
                </a:lnTo>
                <a:lnTo>
                  <a:pt x="17398" y="174751"/>
                </a:lnTo>
                <a:lnTo>
                  <a:pt x="52081" y="206238"/>
                </a:lnTo>
                <a:lnTo>
                  <a:pt x="67437" y="211835"/>
                </a:lnTo>
                <a:lnTo>
                  <a:pt x="70103" y="203199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3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4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40809" y="4964048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</a:t>
            </a:r>
            <a:r>
              <a:rPr sz="1800" dirty="0">
                <a:latin typeface="Trebuchet MS"/>
                <a:cs typeface="Trebuchet MS"/>
              </a:rPr>
              <a:t>+3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571" y="316991"/>
            <a:ext cx="402971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75"/>
              </a:spcBef>
            </a:pP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TEOREMA</a:t>
            </a:r>
            <a:r>
              <a:rPr sz="2800" spc="-1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DEL</a:t>
            </a:r>
            <a:r>
              <a:rPr sz="2800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rebuchet MS"/>
                <a:cs typeface="Trebuchet MS"/>
              </a:rPr>
              <a:t>RESIDUO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5817" y="114045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5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4367" y="114045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4" h="21335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644" y="1072388"/>
            <a:ext cx="812038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0865" algn="l"/>
                <a:tab pos="5447665" algn="l"/>
              </a:tabLst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5" dirty="0">
                <a:latin typeface="Trebuchet MS"/>
                <a:cs typeface="Trebuchet MS"/>
              </a:rPr>
              <a:t> residuo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la</a:t>
            </a:r>
            <a:r>
              <a:rPr sz="1800" spc="-5" dirty="0">
                <a:latin typeface="Trebuchet MS"/>
                <a:cs typeface="Trebuchet MS"/>
              </a:rPr>
              <a:t> división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polinomio	</a:t>
            </a:r>
            <a:r>
              <a:rPr sz="1800" spc="-5" dirty="0">
                <a:latin typeface="Arial MT"/>
                <a:cs typeface="Arial MT"/>
              </a:rPr>
              <a:t>f(x)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K</a:t>
            </a:r>
            <a:r>
              <a:rPr sz="1800" spc="2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	entre</a:t>
            </a:r>
            <a:r>
              <a:rPr sz="1800" spc="-5" dirty="0">
                <a:latin typeface="Cambria Math"/>
                <a:cs typeface="Cambria Math"/>
              </a:rPr>
              <a:t> (x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a)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f(a),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𝑘.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0473" y="229057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1" y="104901"/>
                </a:lnTo>
                <a:lnTo>
                  <a:pt x="258675" y="123571"/>
                </a:lnTo>
                <a:lnTo>
                  <a:pt x="246887" y="169290"/>
                </a:lnTo>
                <a:lnTo>
                  <a:pt x="220581" y="197865"/>
                </a:lnTo>
                <a:lnTo>
                  <a:pt x="208534" y="203200"/>
                </a:lnTo>
                <a:lnTo>
                  <a:pt x="211200" y="211836"/>
                </a:lnTo>
                <a:lnTo>
                  <a:pt x="251670" y="187725"/>
                </a:lnTo>
                <a:lnTo>
                  <a:pt x="274399" y="143382"/>
                </a:lnTo>
                <a:lnTo>
                  <a:pt x="278764" y="105917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38" y="554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4828" y="2220214"/>
            <a:ext cx="391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78485" algn="l"/>
                <a:tab pos="2299335" algn="l"/>
                <a:tab pos="299275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2𝑥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</a:t>
            </a:r>
            <a:r>
              <a:rPr sz="1800" spc="-5" dirty="0">
                <a:latin typeface="Trebuchet MS"/>
                <a:cs typeface="Trebuchet MS"/>
              </a:rPr>
              <a:t>entre	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es: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491" y="2220214"/>
            <a:ext cx="2766695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residuo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división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R="55244" algn="r">
              <a:lnSpc>
                <a:spcPct val="100000"/>
              </a:lnSpc>
              <a:spcBef>
                <a:spcPts val="1600"/>
              </a:spcBef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  <a:p>
            <a:pPr marR="36195" algn="r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latin typeface="Trebuchet MS"/>
                <a:cs typeface="Trebuchet MS"/>
              </a:rPr>
              <a:t>Escribimos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+ 3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8501" y="3635121"/>
            <a:ext cx="446405" cy="212090"/>
          </a:xfrm>
          <a:custGeom>
            <a:avLst/>
            <a:gdLst/>
            <a:ahLst/>
            <a:cxnLst/>
            <a:rect l="l" t="t" r="r" b="b"/>
            <a:pathLst>
              <a:path w="446405" h="212089">
                <a:moveTo>
                  <a:pt x="378841" y="0"/>
                </a:moveTo>
                <a:lnTo>
                  <a:pt x="375793" y="8508"/>
                </a:lnTo>
                <a:lnTo>
                  <a:pt x="388078" y="13819"/>
                </a:lnTo>
                <a:lnTo>
                  <a:pt x="398637" y="21177"/>
                </a:lnTo>
                <a:lnTo>
                  <a:pt x="420028" y="55322"/>
                </a:lnTo>
                <a:lnTo>
                  <a:pt x="427100" y="104774"/>
                </a:lnTo>
                <a:lnTo>
                  <a:pt x="426315" y="123443"/>
                </a:lnTo>
                <a:lnTo>
                  <a:pt x="414528" y="169163"/>
                </a:lnTo>
                <a:lnTo>
                  <a:pt x="388221" y="197738"/>
                </a:lnTo>
                <a:lnTo>
                  <a:pt x="376174" y="203072"/>
                </a:lnTo>
                <a:lnTo>
                  <a:pt x="378841" y="211708"/>
                </a:lnTo>
                <a:lnTo>
                  <a:pt x="419310" y="187652"/>
                </a:lnTo>
                <a:lnTo>
                  <a:pt x="442039" y="143271"/>
                </a:lnTo>
                <a:lnTo>
                  <a:pt x="446405" y="105917"/>
                </a:lnTo>
                <a:lnTo>
                  <a:pt x="445309" y="86465"/>
                </a:lnTo>
                <a:lnTo>
                  <a:pt x="428879" y="37083"/>
                </a:lnTo>
                <a:lnTo>
                  <a:pt x="394178" y="5526"/>
                </a:lnTo>
                <a:lnTo>
                  <a:pt x="378841" y="0"/>
                </a:lnTo>
                <a:close/>
              </a:path>
              <a:path w="446405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4"/>
                </a:lnTo>
                <a:lnTo>
                  <a:pt x="52153" y="206182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03"/>
                </a:lnTo>
                <a:lnTo>
                  <a:pt x="31877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1122" y="3565017"/>
            <a:ext cx="334645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158875" algn="l"/>
              </a:tabLst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−3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(−3)</a:t>
            </a:r>
            <a:r>
              <a:rPr sz="1950" spc="7" baseline="27777" dirty="0">
                <a:latin typeface="Cambria Math"/>
                <a:cs typeface="Cambria Math"/>
              </a:rPr>
              <a:t>4</a:t>
            </a:r>
            <a:r>
              <a:rPr sz="1950" spc="25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2(−3)</a:t>
            </a:r>
            <a:r>
              <a:rPr sz="1950" spc="15" baseline="27777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+1</a:t>
            </a:r>
            <a:endParaRPr sz="1800">
              <a:latin typeface="Cambria Math"/>
              <a:cs typeface="Cambria Math"/>
            </a:endParaRPr>
          </a:p>
          <a:p>
            <a:pPr marL="1130300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81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" dirty="0">
                <a:latin typeface="Cambria Math"/>
                <a:cs typeface="Cambria Math"/>
              </a:rPr>
              <a:t>2(9)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+ 1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mbria Math"/>
              <a:cs typeface="Cambria Math"/>
            </a:endParaRPr>
          </a:p>
          <a:p>
            <a:pPr marL="11303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64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5857" y="3157473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238" y="0"/>
                </a:moveTo>
                <a:lnTo>
                  <a:pt x="377316" y="8636"/>
                </a:lnTo>
                <a:lnTo>
                  <a:pt x="389530" y="13946"/>
                </a:lnTo>
                <a:lnTo>
                  <a:pt x="400065" y="21304"/>
                </a:lnTo>
                <a:lnTo>
                  <a:pt x="421479" y="55429"/>
                </a:lnTo>
                <a:lnTo>
                  <a:pt x="428497" y="104775"/>
                </a:lnTo>
                <a:lnTo>
                  <a:pt x="427712" y="123444"/>
                </a:lnTo>
                <a:lnTo>
                  <a:pt x="415925" y="169163"/>
                </a:lnTo>
                <a:lnTo>
                  <a:pt x="389671" y="197738"/>
                </a:lnTo>
                <a:lnTo>
                  <a:pt x="377570" y="203073"/>
                </a:lnTo>
                <a:lnTo>
                  <a:pt x="380238" y="211709"/>
                </a:lnTo>
                <a:lnTo>
                  <a:pt x="420760" y="187705"/>
                </a:lnTo>
                <a:lnTo>
                  <a:pt x="443436" y="143335"/>
                </a:lnTo>
                <a:lnTo>
                  <a:pt x="447801" y="105917"/>
                </a:lnTo>
                <a:lnTo>
                  <a:pt x="446708" y="86483"/>
                </a:lnTo>
                <a:lnTo>
                  <a:pt x="430402" y="37084"/>
                </a:lnTo>
                <a:lnTo>
                  <a:pt x="395648" y="5526"/>
                </a:lnTo>
                <a:lnTo>
                  <a:pt x="380238" y="0"/>
                </a:lnTo>
                <a:close/>
              </a:path>
              <a:path w="448310" h="212089">
                <a:moveTo>
                  <a:pt x="67437" y="0"/>
                </a:moveTo>
                <a:lnTo>
                  <a:pt x="27092" y="24056"/>
                </a:lnTo>
                <a:lnTo>
                  <a:pt x="4317" y="68548"/>
                </a:lnTo>
                <a:lnTo>
                  <a:pt x="0" y="105917"/>
                </a:lnTo>
                <a:lnTo>
                  <a:pt x="1075" y="125370"/>
                </a:lnTo>
                <a:lnTo>
                  <a:pt x="17398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073"/>
                </a:lnTo>
                <a:lnTo>
                  <a:pt x="58056" y="197739"/>
                </a:lnTo>
                <a:lnTo>
                  <a:pt x="47640" y="190309"/>
                </a:lnTo>
                <a:lnTo>
                  <a:pt x="26322" y="155638"/>
                </a:lnTo>
                <a:lnTo>
                  <a:pt x="19303" y="104775"/>
                </a:lnTo>
                <a:lnTo>
                  <a:pt x="20087" y="86723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7833" y="3087370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−3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luego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7647" y="5024450"/>
            <a:ext cx="1788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consecuencia: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3711" y="5008879"/>
            <a:ext cx="220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64	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residuo.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0536" y="2474086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364" y="0"/>
                </a:moveTo>
                <a:lnTo>
                  <a:pt x="377316" y="8636"/>
                </a:lnTo>
                <a:lnTo>
                  <a:pt x="389602" y="13946"/>
                </a:lnTo>
                <a:lnTo>
                  <a:pt x="400161" y="21304"/>
                </a:lnTo>
                <a:lnTo>
                  <a:pt x="421552" y="55429"/>
                </a:lnTo>
                <a:lnTo>
                  <a:pt x="428625" y="104775"/>
                </a:lnTo>
                <a:lnTo>
                  <a:pt x="427839" y="123444"/>
                </a:lnTo>
                <a:lnTo>
                  <a:pt x="416051" y="169163"/>
                </a:lnTo>
                <a:lnTo>
                  <a:pt x="389745" y="197846"/>
                </a:lnTo>
                <a:lnTo>
                  <a:pt x="377698" y="203200"/>
                </a:lnTo>
                <a:lnTo>
                  <a:pt x="380364" y="211709"/>
                </a:lnTo>
                <a:lnTo>
                  <a:pt x="420834" y="187705"/>
                </a:lnTo>
                <a:lnTo>
                  <a:pt x="443563" y="143335"/>
                </a:lnTo>
                <a:lnTo>
                  <a:pt x="447928" y="105917"/>
                </a:lnTo>
                <a:lnTo>
                  <a:pt x="446833" y="86536"/>
                </a:lnTo>
                <a:lnTo>
                  <a:pt x="430402" y="37084"/>
                </a:lnTo>
                <a:lnTo>
                  <a:pt x="395720" y="5544"/>
                </a:lnTo>
                <a:lnTo>
                  <a:pt x="380364" y="0"/>
                </a:lnTo>
                <a:close/>
              </a:path>
              <a:path w="44831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0444" y="3066542"/>
            <a:ext cx="446405" cy="212090"/>
          </a:xfrm>
          <a:custGeom>
            <a:avLst/>
            <a:gdLst/>
            <a:ahLst/>
            <a:cxnLst/>
            <a:rect l="l" t="t" r="r" b="b"/>
            <a:pathLst>
              <a:path w="446405" h="212089">
                <a:moveTo>
                  <a:pt x="378841" y="0"/>
                </a:moveTo>
                <a:lnTo>
                  <a:pt x="375793" y="8636"/>
                </a:lnTo>
                <a:lnTo>
                  <a:pt x="388060" y="13946"/>
                </a:lnTo>
                <a:lnTo>
                  <a:pt x="398589" y="21304"/>
                </a:lnTo>
                <a:lnTo>
                  <a:pt x="419955" y="55429"/>
                </a:lnTo>
                <a:lnTo>
                  <a:pt x="426974" y="104775"/>
                </a:lnTo>
                <a:lnTo>
                  <a:pt x="426188" y="123444"/>
                </a:lnTo>
                <a:lnTo>
                  <a:pt x="414400" y="169163"/>
                </a:lnTo>
                <a:lnTo>
                  <a:pt x="388147" y="197792"/>
                </a:lnTo>
                <a:lnTo>
                  <a:pt x="376047" y="203200"/>
                </a:lnTo>
                <a:lnTo>
                  <a:pt x="378841" y="211709"/>
                </a:lnTo>
                <a:lnTo>
                  <a:pt x="419238" y="187706"/>
                </a:lnTo>
                <a:lnTo>
                  <a:pt x="441960" y="143335"/>
                </a:lnTo>
                <a:lnTo>
                  <a:pt x="446278" y="105918"/>
                </a:lnTo>
                <a:lnTo>
                  <a:pt x="445184" y="86483"/>
                </a:lnTo>
                <a:lnTo>
                  <a:pt x="428879" y="37084"/>
                </a:lnTo>
                <a:lnTo>
                  <a:pt x="394178" y="5526"/>
                </a:lnTo>
                <a:lnTo>
                  <a:pt x="378841" y="0"/>
                </a:lnTo>
                <a:close/>
              </a:path>
              <a:path w="446405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200"/>
                </a:lnTo>
                <a:lnTo>
                  <a:pt x="58058" y="197792"/>
                </a:lnTo>
                <a:lnTo>
                  <a:pt x="47656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5507" y="3066542"/>
            <a:ext cx="446405" cy="212090"/>
          </a:xfrm>
          <a:custGeom>
            <a:avLst/>
            <a:gdLst/>
            <a:ahLst/>
            <a:cxnLst/>
            <a:rect l="l" t="t" r="r" b="b"/>
            <a:pathLst>
              <a:path w="446404" h="212089">
                <a:moveTo>
                  <a:pt x="378841" y="0"/>
                </a:moveTo>
                <a:lnTo>
                  <a:pt x="375793" y="8636"/>
                </a:lnTo>
                <a:lnTo>
                  <a:pt x="388060" y="13946"/>
                </a:lnTo>
                <a:lnTo>
                  <a:pt x="398589" y="21304"/>
                </a:lnTo>
                <a:lnTo>
                  <a:pt x="419955" y="55429"/>
                </a:lnTo>
                <a:lnTo>
                  <a:pt x="426974" y="104775"/>
                </a:lnTo>
                <a:lnTo>
                  <a:pt x="426188" y="123444"/>
                </a:lnTo>
                <a:lnTo>
                  <a:pt x="414401" y="169163"/>
                </a:lnTo>
                <a:lnTo>
                  <a:pt x="388147" y="197792"/>
                </a:lnTo>
                <a:lnTo>
                  <a:pt x="376046" y="203200"/>
                </a:lnTo>
                <a:lnTo>
                  <a:pt x="378841" y="211709"/>
                </a:lnTo>
                <a:lnTo>
                  <a:pt x="419238" y="187706"/>
                </a:lnTo>
                <a:lnTo>
                  <a:pt x="441960" y="143335"/>
                </a:lnTo>
                <a:lnTo>
                  <a:pt x="446278" y="105918"/>
                </a:lnTo>
                <a:lnTo>
                  <a:pt x="445184" y="86483"/>
                </a:lnTo>
                <a:lnTo>
                  <a:pt x="428879" y="37084"/>
                </a:lnTo>
                <a:lnTo>
                  <a:pt x="394178" y="5526"/>
                </a:lnTo>
                <a:lnTo>
                  <a:pt x="378841" y="0"/>
                </a:lnTo>
                <a:close/>
              </a:path>
              <a:path w="446404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4" y="203200"/>
                </a:lnTo>
                <a:lnTo>
                  <a:pt x="58058" y="197792"/>
                </a:lnTo>
                <a:lnTo>
                  <a:pt x="47656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9155" y="3066542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365" y="0"/>
                </a:moveTo>
                <a:lnTo>
                  <a:pt x="377317" y="8636"/>
                </a:lnTo>
                <a:lnTo>
                  <a:pt x="389584" y="13946"/>
                </a:lnTo>
                <a:lnTo>
                  <a:pt x="400113" y="21304"/>
                </a:lnTo>
                <a:lnTo>
                  <a:pt x="421479" y="55429"/>
                </a:lnTo>
                <a:lnTo>
                  <a:pt x="428498" y="104775"/>
                </a:lnTo>
                <a:lnTo>
                  <a:pt x="427712" y="123444"/>
                </a:lnTo>
                <a:lnTo>
                  <a:pt x="415925" y="169163"/>
                </a:lnTo>
                <a:lnTo>
                  <a:pt x="389671" y="197792"/>
                </a:lnTo>
                <a:lnTo>
                  <a:pt x="377571" y="203200"/>
                </a:lnTo>
                <a:lnTo>
                  <a:pt x="380365" y="211709"/>
                </a:lnTo>
                <a:lnTo>
                  <a:pt x="420762" y="187706"/>
                </a:lnTo>
                <a:lnTo>
                  <a:pt x="443484" y="143335"/>
                </a:lnTo>
                <a:lnTo>
                  <a:pt x="447802" y="105918"/>
                </a:lnTo>
                <a:lnTo>
                  <a:pt x="446708" y="86483"/>
                </a:lnTo>
                <a:lnTo>
                  <a:pt x="430403" y="37084"/>
                </a:lnTo>
                <a:lnTo>
                  <a:pt x="395702" y="5526"/>
                </a:lnTo>
                <a:lnTo>
                  <a:pt x="380365" y="0"/>
                </a:lnTo>
                <a:close/>
              </a:path>
              <a:path w="448310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4" y="203200"/>
                </a:lnTo>
                <a:lnTo>
                  <a:pt x="58058" y="197792"/>
                </a:lnTo>
                <a:lnTo>
                  <a:pt x="47656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429" y="2403728"/>
            <a:ext cx="425577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08250" algn="l"/>
              </a:tabLst>
            </a:pPr>
            <a:r>
              <a:rPr sz="1800" spc="-5" dirty="0">
                <a:latin typeface="Trebuchet MS"/>
                <a:cs typeface="Trebuchet MS"/>
              </a:rPr>
              <a:t>Escribimos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5" dirty="0">
                <a:latin typeface="Cambria Math"/>
                <a:cs typeface="Cambria Math"/>
              </a:rPr>
              <a:t>−1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luego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rebuchet MS"/>
              <a:cs typeface="Trebuchet MS"/>
            </a:endParaRPr>
          </a:p>
          <a:p>
            <a:pPr marL="109855">
              <a:lnSpc>
                <a:spcPct val="100000"/>
              </a:lnSpc>
              <a:tabLst>
                <a:tab pos="1205230" algn="l"/>
                <a:tab pos="2403475" algn="l"/>
                <a:tab pos="3842385" algn="l"/>
              </a:tabLst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−1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(−1)</a:t>
            </a:r>
            <a:r>
              <a:rPr sz="1950" spc="15" baseline="27777" dirty="0">
                <a:latin typeface="Cambria Math"/>
                <a:cs typeface="Cambria Math"/>
              </a:rPr>
              <a:t>4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</a:t>
            </a:r>
            <a:r>
              <a:rPr sz="1800" spc="-5" dirty="0">
                <a:latin typeface="Cambria Math"/>
                <a:cs typeface="Cambria Math"/>
              </a:rPr>
              <a:t>−1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950" spc="67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−1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mbria Math"/>
              <a:cs typeface="Cambria Math"/>
            </a:endParaRPr>
          </a:p>
          <a:p>
            <a:pPr marL="6985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− 1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− 2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+ 1</a:t>
            </a:r>
            <a:endParaRPr sz="1800">
              <a:latin typeface="Cambria Math"/>
              <a:cs typeface="Cambria Math"/>
            </a:endParaRPr>
          </a:p>
          <a:p>
            <a:pPr marL="6985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−1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8979" y="155193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15" y="55449"/>
                </a:lnTo>
                <a:lnTo>
                  <a:pt x="259334" y="104901"/>
                </a:lnTo>
                <a:lnTo>
                  <a:pt x="258548" y="123571"/>
                </a:lnTo>
                <a:lnTo>
                  <a:pt x="246761" y="169290"/>
                </a:lnTo>
                <a:lnTo>
                  <a:pt x="220507" y="197865"/>
                </a:lnTo>
                <a:lnTo>
                  <a:pt x="208407" y="203200"/>
                </a:lnTo>
                <a:lnTo>
                  <a:pt x="211200" y="211836"/>
                </a:lnTo>
                <a:lnTo>
                  <a:pt x="251598" y="187779"/>
                </a:lnTo>
                <a:lnTo>
                  <a:pt x="274320" y="143398"/>
                </a:lnTo>
                <a:lnTo>
                  <a:pt x="278638" y="106045"/>
                </a:lnTo>
                <a:lnTo>
                  <a:pt x="277544" y="86592"/>
                </a:lnTo>
                <a:lnTo>
                  <a:pt x="261239" y="37211"/>
                </a:lnTo>
                <a:lnTo>
                  <a:pt x="226538" y="5599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8" y="197865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416" y="996441"/>
            <a:ext cx="397891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Trebuchet MS"/>
                <a:cs typeface="Trebuchet MS"/>
              </a:rPr>
              <a:t>Ejemplo</a:t>
            </a:r>
            <a:r>
              <a:rPr sz="1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08585">
              <a:lnSpc>
                <a:spcPct val="100000"/>
              </a:lnSpc>
              <a:spcBef>
                <a:spcPts val="1660"/>
              </a:spcBef>
            </a:pPr>
            <a:r>
              <a:rPr sz="1800" spc="-20" dirty="0">
                <a:latin typeface="Trebuchet MS"/>
                <a:cs typeface="Trebuchet MS"/>
              </a:rPr>
              <a:t>Averiguar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residuo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división 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  <a:p>
            <a:pPr marL="1822450">
              <a:lnSpc>
                <a:spcPct val="100000"/>
              </a:lnSpc>
              <a:spcBef>
                <a:spcPts val="740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Solución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019" y="1481150"/>
            <a:ext cx="3341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88514" algn="l"/>
                <a:tab pos="2780030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4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2x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</a:t>
            </a:r>
            <a:r>
              <a:rPr sz="1800" spc="-5" dirty="0">
                <a:latin typeface="Trebuchet MS"/>
                <a:cs typeface="Trebuchet MS"/>
              </a:rPr>
              <a:t>entre	(x+1)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505" y="4526991"/>
            <a:ext cx="1788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consecuencia: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2595" y="4511420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8519" algn="l"/>
              </a:tabLst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−1	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residuo.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1467</Words>
  <Application>Microsoft Office PowerPoint</Application>
  <PresentationFormat>Panorámica</PresentationFormat>
  <Paragraphs>387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Cambria Math</vt:lpstr>
      <vt:lpstr>Times New Roman</vt:lpstr>
      <vt:lpstr>Trebuchet MS</vt:lpstr>
      <vt:lpstr>Wingdings</vt:lpstr>
      <vt:lpstr>Office Theme</vt:lpstr>
      <vt:lpstr>ESCUELA DE ESTUDIOS GENERALES  ÁREA DE INGENIERÍA Algebra y Geometría Analítica</vt:lpstr>
      <vt:lpstr>Situación problemática</vt:lpstr>
      <vt:lpstr>POLINOMIOS EN UNA VARIABLE REAL (O COMPLEJA)</vt:lpstr>
      <vt:lpstr>OPERACIONES CON POLINOMIOS</vt:lpstr>
      <vt:lpstr>ALGORITMO DE DIVISION</vt:lpstr>
      <vt:lpstr>Presentación de PowerPoint</vt:lpstr>
      <vt:lpstr>Presentación de PowerPoint</vt:lpstr>
      <vt:lpstr>TEOREMA DEL RESIDUO</vt:lpstr>
      <vt:lpstr>Presentación de PowerPoint</vt:lpstr>
      <vt:lpstr>TEOREMA DEL FACTOR</vt:lpstr>
      <vt:lpstr>Presentación de PowerPoint</vt:lpstr>
      <vt:lpstr>MÁXIMO COMUN DIVISOR</vt:lpstr>
      <vt:lpstr>Presentación de PowerPoint</vt:lpstr>
      <vt:lpstr>Ejemplo 2</vt:lpstr>
      <vt:lpstr>Ejemplo 3</vt:lpstr>
      <vt:lpstr>RAICES DE UN POLINOMIO</vt:lpstr>
      <vt:lpstr>TEOREMA FUNDAMENTAL DEL ALGEBRA</vt:lpstr>
      <vt:lpstr>Presentación de PowerPoint</vt:lpstr>
      <vt:lpstr>de f(x) si</vt:lpstr>
      <vt:lpstr>Ejemplo 2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12</dc:title>
  <dc:creator>Jose Vidal Valladolid Salazar</dc:creator>
  <cp:lastModifiedBy>Eduardo Huerto Caqui</cp:lastModifiedBy>
  <cp:revision>12</cp:revision>
  <dcterms:created xsi:type="dcterms:W3CDTF">2023-06-06T15:25:35Z</dcterms:created>
  <dcterms:modified xsi:type="dcterms:W3CDTF">2023-06-06T17:13:53Z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2023-06-06T00:00:00Z</vt:filetime>
  </property>
</Properties>
</file>