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66" r:id="rId2"/>
    <p:sldId id="258" r:id="rId3"/>
    <p:sldId id="259" r:id="rId4"/>
    <p:sldId id="285" r:id="rId5"/>
    <p:sldId id="295" r:id="rId6"/>
    <p:sldId id="274" r:id="rId7"/>
    <p:sldId id="301" r:id="rId8"/>
    <p:sldId id="286" r:id="rId9"/>
    <p:sldId id="273" r:id="rId10"/>
    <p:sldId id="287" r:id="rId11"/>
    <p:sldId id="288" r:id="rId12"/>
    <p:sldId id="270" r:id="rId13"/>
    <p:sldId id="271" r:id="rId14"/>
    <p:sldId id="296" r:id="rId15"/>
    <p:sldId id="297" r:id="rId16"/>
    <p:sldId id="289" r:id="rId17"/>
    <p:sldId id="261" r:id="rId18"/>
    <p:sldId id="302" r:id="rId19"/>
    <p:sldId id="290" r:id="rId20"/>
    <p:sldId id="277" r:id="rId21"/>
    <p:sldId id="279" r:id="rId22"/>
    <p:sldId id="292" r:id="rId23"/>
    <p:sldId id="293" r:id="rId24"/>
    <p:sldId id="294" r:id="rId25"/>
    <p:sldId id="280" r:id="rId26"/>
    <p:sldId id="298" r:id="rId27"/>
    <p:sldId id="299" r:id="rId28"/>
    <p:sldId id="300" r:id="rId29"/>
    <p:sldId id="262" r:id="rId30"/>
    <p:sldId id="263" r:id="rId31"/>
    <p:sldId id="26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085AC-6363-EE46-BC8E-D9B8729680BF}" type="datetimeFigureOut">
              <a:rPr lang="pt-BR" smtClean="0"/>
              <a:t>20/06/2023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8F43B-EA4A-1648-BB85-24413844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C088-B93E-3545-95B7-6D5233C9FBA3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62B-F971-8C42-B4DE-B2F128BECFFF}" type="datetime1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266-7222-3A4C-9E9A-DD0FEFDF8A90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E131-BCFE-F247-A707-E3040978A8D4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4C089DBC-9837-F648-985E-FA824236FA04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369565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6866E98F-ED3B-A94B-9288-653717BC03D6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3071A7DD-B2DA-9042-95EF-BC3023103F9D}"/>
              </a:ext>
            </a:extLst>
          </p:cNvPr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6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5D39196C-B7E0-1447-9D4F-0D69ED92BF2C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1BD90BA3-912F-3E40-A407-A89F8DD23570}"/>
              </a:ext>
            </a:extLst>
          </p:cNvPr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1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01430-C18A-A849-9D51-48A32ED0BBBF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5C9AD792-4020-C448-9200-79981BA7FA67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6918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8DF103D7-611C-0944-85DD-10BE9BBBDB1F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13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2CD70CAD-F6A8-8843-9DB0-1DFBF839AC6B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3D0B-7AC3-9D4D-B44B-423289CB4C01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82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0F554-AF32-1743-A65F-9E691439DB86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F3A-901F-BA47-8951-46DACC1BBEEB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4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BB9-F5FD-5748-A8C6-36596FD12876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0A4-5E03-144F-BAFE-186B30C21A43}" type="datetime1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AF45-1799-8740-8633-9C78195DA18C}" type="datetime1">
              <a:rPr lang="pt-BR" smtClean="0"/>
              <a:t>20/06/2023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C4CC-70CB-9B4D-8141-4A17DFD14E09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7E43-B7F4-1A4B-8652-0077B466AE21}" type="datetime1">
              <a:rPr lang="pt-BR" smtClean="0"/>
              <a:t>20/06/2023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Haga clic para modificar el estilo de texto del patrón</a:t>
            </a:r>
          </a:p>
          <a:p>
            <a:pPr lvl="1"/>
            <a:r>
              <a:rPr lang="pt-BR"/>
              <a:t>Segundo nivel</a:t>
            </a:r>
          </a:p>
          <a:p>
            <a:pPr lvl="2"/>
            <a:r>
              <a:rPr lang="pt-BR"/>
              <a:t>Tercer nivel</a:t>
            </a:r>
          </a:p>
          <a:p>
            <a:pPr lvl="3"/>
            <a:r>
              <a:rPr lang="pt-BR"/>
              <a:t>Cuarto nivel</a:t>
            </a:r>
          </a:p>
          <a:p>
            <a:pPr lvl="4"/>
            <a:r>
              <a:rPr lang="pt-BR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274FB0-4B70-EE4B-AC34-CF7440500FD4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7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7 Imagen">
            <a:extLst>
              <a:ext uri="{FF2B5EF4-FFF2-40B4-BE49-F238E27FC236}">
                <a16:creationId xmlns:a16="http://schemas.microsoft.com/office/drawing/2014/main" id="{340C40BA-A2CD-1947-B0F9-6B6504CF704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33.png"/><Relationship Id="rId7" Type="http://schemas.openxmlformats.org/officeDocument/2006/relationships/image" Target="../media/image1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3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410.pn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80.png"/><Relationship Id="rId4" Type="http://schemas.openxmlformats.org/officeDocument/2006/relationships/image" Target="../media/image7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10.png"/><Relationship Id="rId5" Type="http://schemas.openxmlformats.org/officeDocument/2006/relationships/image" Target="../media/image77.png"/><Relationship Id="rId4" Type="http://schemas.openxmlformats.org/officeDocument/2006/relationships/image" Target="../media/image73.wmf"/><Relationship Id="rId9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DBC346-0DF9-CCA8-0332-69A1A90A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3" y="15779"/>
            <a:ext cx="6413500" cy="35179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B471067-4925-7703-8937-1C91BB30E11F}"/>
              </a:ext>
            </a:extLst>
          </p:cNvPr>
          <p:cNvSpPr txBox="1">
            <a:spLocks/>
          </p:cNvSpPr>
          <p:nvPr/>
        </p:nvSpPr>
        <p:spPr>
          <a:xfrm>
            <a:off x="5808155" y="3821400"/>
            <a:ext cx="6224819" cy="1572236"/>
          </a:xfrm>
          <a:prstGeom prst="rect">
            <a:avLst/>
          </a:prstGeom>
          <a:noFill/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120"/>
              </a:spcBef>
              <a:spcAft>
                <a:spcPts val="0"/>
              </a:spcAft>
              <a:buSzPts val="1000"/>
              <a:tabLst>
                <a:tab pos="180975" algn="l"/>
              </a:tabLst>
            </a:pP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Vectores</a:t>
            </a:r>
            <a:r>
              <a:rPr lang="es-ES" sz="2000" spc="-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es-ES" sz="2000" spc="2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Cambria Math" panose="02040503050406030204" pitchFamily="18" charset="0"/>
                <a:ea typeface="Symbol" panose="05050102010706020507" pitchFamily="18" charset="2"/>
                <a:cs typeface="Symbol" panose="05050102010706020507" pitchFamily="18" charset="2"/>
              </a:rPr>
              <a:t>ℝ</a:t>
            </a:r>
            <a:r>
              <a:rPr lang="es-E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</a:t>
            </a:r>
            <a:endParaRPr lang="es-PE" sz="2000" dirty="0">
              <a:solidFill>
                <a:schemeClr val="tx1"/>
              </a:solidFill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66040" lvl="0">
              <a:spcAft>
                <a:spcPts val="0"/>
              </a:spcAft>
              <a:buSzPts val="1000"/>
              <a:tabLst>
                <a:tab pos="180975" algn="l"/>
              </a:tabLst>
            </a:pP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Operaciones</a:t>
            </a:r>
            <a:r>
              <a:rPr lang="es-ES" sz="2000" spc="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spc="-1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suma</a:t>
            </a:r>
            <a:r>
              <a:rPr lang="es-ES" sz="2000" spc="-8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spc="-1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y</a:t>
            </a:r>
            <a:r>
              <a:rPr lang="es-ES" sz="2000" spc="-5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spc="-1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producto</a:t>
            </a:r>
            <a:r>
              <a:rPr lang="es-ES" sz="2000" spc="-26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por</a:t>
            </a:r>
            <a:r>
              <a:rPr lang="es-ES" sz="2000" spc="-2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un</a:t>
            </a:r>
            <a:r>
              <a:rPr lang="es-ES" sz="2000" spc="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escalar.	Norma </a:t>
            </a:r>
            <a:r>
              <a:rPr lang="es-ES" sz="2000" spc="-2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o</a:t>
            </a:r>
            <a:r>
              <a:rPr lang="es-ES" sz="2000" spc="-26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longitud</a:t>
            </a:r>
            <a:r>
              <a:rPr lang="es-ES" sz="2000" spc="15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es-ES" sz="2000" spc="15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un</a:t>
            </a:r>
            <a:r>
              <a:rPr lang="es-ES" sz="2000" spc="-26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vector,</a:t>
            </a:r>
            <a:r>
              <a:rPr lang="es-ES" sz="2000" spc="5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propiedades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Arial MT"/>
                <a:cs typeface="Arial MT"/>
              </a:rPr>
              <a:t>Producto</a:t>
            </a:r>
            <a:r>
              <a:rPr lang="es-ES" sz="2000" spc="5" dirty="0">
                <a:solidFill>
                  <a:schemeClr val="tx1"/>
                </a:solidFill>
                <a:latin typeface="Arial MT"/>
                <a:ea typeface="Arial MT"/>
                <a:cs typeface="Arial MT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MT"/>
                <a:ea typeface="Arial MT"/>
                <a:cs typeface="Arial MT"/>
              </a:rPr>
              <a:t>escalar,</a:t>
            </a:r>
            <a:r>
              <a:rPr lang="es-ES" sz="2000" spc="5" dirty="0">
                <a:solidFill>
                  <a:schemeClr val="tx1"/>
                </a:solidFill>
                <a:latin typeface="Arial MT"/>
                <a:ea typeface="Arial MT"/>
                <a:cs typeface="Arial MT"/>
              </a:rPr>
              <a:t> </a:t>
            </a:r>
            <a:r>
              <a:rPr lang="es-ES" sz="2000" spc="-5" dirty="0">
                <a:solidFill>
                  <a:schemeClr val="tx1"/>
                </a:solidFill>
                <a:latin typeface="Arial MT"/>
                <a:ea typeface="Arial MT"/>
                <a:cs typeface="Arial MT"/>
              </a:rPr>
              <a:t>propiedades</a:t>
            </a:r>
            <a:endParaRPr lang="pt-BR" sz="60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538B0-FE93-6AEA-7BAD-6304E5F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3" y="15779"/>
            <a:ext cx="4305299" cy="1803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1423B2-605E-FCD7-0302-EC02B498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" y="1819179"/>
            <a:ext cx="5763673" cy="400444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43CF438-198D-48D2-8897-5DAE34E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9F5B-4849-D046-969E-D353BC0DA8C1}" type="datetime1">
              <a:rPr lang="pt-BR" smtClean="0"/>
              <a:t>20/06/2023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9172E-01C2-C97E-7247-F7D3A79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5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1">
                <a:extLst>
                  <a:ext uri="{FF2B5EF4-FFF2-40B4-BE49-F238E27FC236}">
                    <a16:creationId xmlns:a16="http://schemas.microsoft.com/office/drawing/2014/main" id="{8AFB9A2B-821C-4A09-8463-32CA137D7654}"/>
                  </a:ext>
                </a:extLst>
              </p:cNvPr>
              <p:cNvSpPr txBox="1"/>
              <p:nvPr/>
            </p:nvSpPr>
            <p:spPr>
              <a:xfrm>
                <a:off x="604760" y="520786"/>
                <a:ext cx="10182510" cy="580928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12700">
                <a:solidFill>
                  <a:srgbClr val="C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2600" b="1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dirty="0" err="1">
                    <a:latin typeface="Euphemia" panose="020B0503040102020104" pitchFamily="34" charset="0"/>
                  </a:rPr>
                  <a:t>Multiplicación</a:t>
                </a:r>
                <a:r>
                  <a:rPr dirty="0">
                    <a:latin typeface="Euphemia" panose="020B0503040102020104" pitchFamily="34" charset="0"/>
                  </a:rPr>
                  <a:t> de un </a:t>
                </a:r>
                <a:r>
                  <a:rPr dirty="0" err="1">
                    <a:latin typeface="Euphemia" panose="020B0503040102020104" pitchFamily="34" charset="0"/>
                  </a:rPr>
                  <a:t>escalar</a:t>
                </a:r>
                <a:r>
                  <a:rPr dirty="0">
                    <a:latin typeface="Euphemia" panose="020B0503040102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2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32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32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</a:rPr>
                  <a:t> </a:t>
                </a:r>
                <a:r>
                  <a:rPr dirty="0">
                    <a:latin typeface="Euphemia" panose="020B0503040102020104" pitchFamily="34" charset="0"/>
                  </a:rPr>
                  <a:t>(</a:t>
                </a:r>
                <a:r>
                  <a:rPr dirty="0" err="1">
                    <a:latin typeface="Euphemia" panose="020B0503040102020104" pitchFamily="34" charset="0"/>
                  </a:rPr>
                  <a:t>número</a:t>
                </a:r>
                <a:r>
                  <a:rPr dirty="0">
                    <a:latin typeface="Euphemia" panose="020B0503040102020104" pitchFamily="34" charset="0"/>
                  </a:rPr>
                  <a:t> real) </a:t>
                </a:r>
                <a:r>
                  <a:rPr dirty="0" err="1">
                    <a:latin typeface="Euphemia" panose="020B0503040102020104" pitchFamily="34" charset="0"/>
                  </a:rPr>
                  <a:t>por</a:t>
                </a:r>
                <a:r>
                  <a:rPr dirty="0">
                    <a:latin typeface="Euphemia" panose="020B0503040102020104" pitchFamily="34" charset="0"/>
                  </a:rPr>
                  <a:t>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5" name="CuadroTexto 1">
                <a:extLst>
                  <a:ext uri="{FF2B5EF4-FFF2-40B4-BE49-F238E27FC236}">
                    <a16:creationId xmlns:a16="http://schemas.microsoft.com/office/drawing/2014/main" id="{8AFB9A2B-821C-4A09-8463-32CA137D7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60" y="520786"/>
                <a:ext cx="10182510" cy="580928"/>
              </a:xfrm>
              <a:prstGeom prst="rect">
                <a:avLst/>
              </a:prstGeom>
              <a:blipFill>
                <a:blip r:embed="rId2"/>
                <a:stretch>
                  <a:fillRect l="-1435" b="-19388"/>
                </a:stretch>
              </a:blipFill>
              <a:ln w="12700">
                <a:solidFill>
                  <a:srgbClr val="C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6">
            <a:extLst>
              <a:ext uri="{FF2B5EF4-FFF2-40B4-BE49-F238E27FC236}">
                <a16:creationId xmlns:a16="http://schemas.microsoft.com/office/drawing/2014/main" id="{C95F01CC-7093-4027-8A61-5CB0D2EE6856}"/>
              </a:ext>
            </a:extLst>
          </p:cNvPr>
          <p:cNvGrpSpPr/>
          <p:nvPr/>
        </p:nvGrpSpPr>
        <p:grpSpPr>
          <a:xfrm>
            <a:off x="434132" y="2448376"/>
            <a:ext cx="7191465" cy="3581363"/>
            <a:chOff x="0" y="0"/>
            <a:chExt cx="7092870" cy="3204313"/>
          </a:xfrm>
        </p:grpSpPr>
        <p:pic>
          <p:nvPicPr>
            <p:cNvPr id="7" name="Imagen 3" descr="Imagen 3">
              <a:extLst>
                <a:ext uri="{FF2B5EF4-FFF2-40B4-BE49-F238E27FC236}">
                  <a16:creationId xmlns:a16="http://schemas.microsoft.com/office/drawing/2014/main" id="{A57E6296-50FA-434A-B437-7FC477891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091175" cy="2268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n 4" descr="Imagen 4">
              <a:extLst>
                <a:ext uri="{FF2B5EF4-FFF2-40B4-BE49-F238E27FC236}">
                  <a16:creationId xmlns:a16="http://schemas.microsoft.com/office/drawing/2014/main" id="{B6CEEB1A-DA33-4370-B750-C6F08164E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6534" y="5382"/>
              <a:ext cx="2828820" cy="22578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" name="CuadroTexto 12">
              <a:extLst>
                <a:ext uri="{FF2B5EF4-FFF2-40B4-BE49-F238E27FC236}">
                  <a16:creationId xmlns:a16="http://schemas.microsoft.com/office/drawing/2014/main" id="{54A51068-EBDD-4274-A118-BB51026E8108}"/>
                </a:ext>
              </a:extLst>
            </p:cNvPr>
            <p:cNvSpPr txBox="1"/>
            <p:nvPr/>
          </p:nvSpPr>
          <p:spPr>
            <a:xfrm>
              <a:off x="3887597" y="2268629"/>
              <a:ext cx="3205273" cy="935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solidFill>
                    <a:srgbClr val="C00000"/>
                  </a:solidFill>
                </a:defRPr>
              </a:lvl1pPr>
            </a:lstStyle>
            <a:p>
              <a:r>
                <a:rPr lang="es-ES" sz="2800" dirty="0">
                  <a:latin typeface="Euphemia" panose="020B0503040102020104" pitchFamily="34" charset="0"/>
                </a:rPr>
                <a:t>Sentido</a:t>
              </a:r>
              <a:r>
                <a:rPr sz="2800" dirty="0">
                  <a:latin typeface="Euphemia" panose="020B0503040102020104" pitchFamily="34" charset="0"/>
                </a:rPr>
                <a:t> </a:t>
              </a:r>
              <a:r>
                <a:rPr sz="2800" dirty="0" err="1">
                  <a:latin typeface="Euphemia" panose="020B0503040102020104" pitchFamily="34" charset="0"/>
                </a:rPr>
                <a:t>opuest</a:t>
              </a:r>
              <a:r>
                <a:rPr lang="es-ES" sz="2800" dirty="0">
                  <a:latin typeface="Euphemia" panose="020B0503040102020104" pitchFamily="34" charset="0"/>
                </a:rPr>
                <a:t>o y misma dirección</a:t>
              </a:r>
              <a:endParaRPr sz="2800" dirty="0">
                <a:latin typeface="Euphemia" panose="020B05030401020201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92FF61A-CE44-4664-BDD2-BA8B4A8508CF}"/>
                  </a:ext>
                </a:extLst>
              </p:cNvPr>
              <p:cNvSpPr txBox="1"/>
              <p:nvPr/>
            </p:nvSpPr>
            <p:spPr>
              <a:xfrm>
                <a:off x="1199974" y="1505971"/>
                <a:ext cx="5354240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E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32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3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PE" sz="3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3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3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PE" sz="3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3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PE" sz="3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3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PE" sz="3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PE" sz="32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3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3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s-PE" sz="3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3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PE" sz="3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sz="3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3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s-PE" sz="3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3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PE" sz="3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92FF61A-CE44-4664-BDD2-BA8B4A85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974" y="1505971"/>
                <a:ext cx="53542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7FC5029-9D13-4C9C-A5DA-8B455D09311D}"/>
                  </a:ext>
                </a:extLst>
              </p:cNvPr>
              <p:cNvSpPr txBox="1"/>
              <p:nvPr/>
            </p:nvSpPr>
            <p:spPr>
              <a:xfrm>
                <a:off x="7757368" y="1700678"/>
                <a:ext cx="4000500" cy="41892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PE" sz="2000" b="1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Proposición</a:t>
                </a:r>
                <a:endParaRPr lang="es-PE" sz="2000" b="1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PE" sz="2000" dirty="0"/>
                  <a:t>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/>
                  <a:t>y </a:t>
                </a:r>
                <a14:m>
                  <m:oMath xmlns:m="http://schemas.openxmlformats.org/officeDocument/2006/math">
                    <m:r>
                      <a:rPr lang="es-PE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/>
                  <a:t> tienen el mismo sentido y dirección si </a:t>
                </a:r>
                <a14:m>
                  <m:oMath xmlns:m="http://schemas.openxmlformats.org/officeDocument/2006/math">
                    <m:r>
                      <a:rPr lang="es-PE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PE" sz="2000" dirty="0"/>
                  <a:t> es un número real positivo.</a:t>
                </a:r>
              </a:p>
              <a:p>
                <a:pPr>
                  <a:lnSpc>
                    <a:spcPct val="150000"/>
                  </a:lnSpc>
                </a:pPr>
                <a:endParaRPr lang="es-PE" sz="2000" dirty="0"/>
              </a:p>
              <a:p>
                <a:pPr algn="just">
                  <a:lnSpc>
                    <a:spcPct val="150000"/>
                  </a:lnSpc>
                </a:pPr>
                <a:r>
                  <a:rPr lang="es-PE" sz="2000" dirty="0"/>
                  <a:t>Los vectores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/>
                  <a:t>y </a:t>
                </a:r>
                <a14:m>
                  <m:oMath xmlns:m="http://schemas.openxmlformats.org/officeDocument/2006/math">
                    <m:r>
                      <a:rPr lang="es-PE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</a:rPr>
                  <a:t> </a:t>
                </a:r>
                <a:r>
                  <a:rPr lang="es-PE" sz="2000" dirty="0"/>
                  <a:t>tienen sentidos opuestos y misma dirección si </a:t>
                </a:r>
                <a14:m>
                  <m:oMath xmlns:m="http://schemas.openxmlformats.org/officeDocument/2006/math">
                    <m:r>
                      <a:rPr lang="es-PE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PE" sz="2000" dirty="0"/>
                  <a:t> es un número real negativo.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7FC5029-9D13-4C9C-A5DA-8B455D093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68" y="1700678"/>
                <a:ext cx="4000500" cy="4189224"/>
              </a:xfrm>
              <a:prstGeom prst="rect">
                <a:avLst/>
              </a:prstGeom>
              <a:blipFill>
                <a:blip r:embed="rId6"/>
                <a:stretch>
                  <a:fillRect l="-1677" r="-1524" b="-16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5">
            <a:extLst>
              <a:ext uri="{FF2B5EF4-FFF2-40B4-BE49-F238E27FC236}">
                <a16:creationId xmlns:a16="http://schemas.microsoft.com/office/drawing/2014/main" id="{7C091442-16AE-4A7C-B687-FA6135CD9EA5}"/>
              </a:ext>
            </a:extLst>
          </p:cNvPr>
          <p:cNvSpPr txBox="1"/>
          <p:nvPr/>
        </p:nvSpPr>
        <p:spPr>
          <a:xfrm>
            <a:off x="413034" y="4995729"/>
            <a:ext cx="3287013" cy="1034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noAutofit/>
          </a:bodyPr>
          <a:lstStyle>
            <a:lvl1pPr algn="ctr">
              <a:defRPr>
                <a:solidFill>
                  <a:srgbClr val="C00000"/>
                </a:solidFill>
              </a:defRPr>
            </a:lvl1pPr>
          </a:lstStyle>
          <a:p>
            <a:r>
              <a:rPr lang="es-ES" sz="2800" dirty="0">
                <a:latin typeface="Euphemia" panose="020B0503040102020104" pitchFamily="34" charset="0"/>
              </a:rPr>
              <a:t>M</a:t>
            </a:r>
            <a:r>
              <a:rPr sz="2800" dirty="0">
                <a:latin typeface="Euphemia" panose="020B0503040102020104" pitchFamily="34" charset="0"/>
              </a:rPr>
              <a:t>ism</a:t>
            </a:r>
            <a:r>
              <a:rPr lang="es-ES" sz="2800" dirty="0">
                <a:latin typeface="Euphemia" panose="020B0503040102020104" pitchFamily="34" charset="0"/>
              </a:rPr>
              <a:t>o sentido y dirección</a:t>
            </a:r>
            <a:endParaRPr sz="2800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11</a:t>
            </a:fld>
            <a:endParaRPr lang="pt-BR"/>
          </a:p>
        </p:txBody>
      </p:sp>
      <p:sp>
        <p:nvSpPr>
          <p:cNvPr id="9" name="Espaço Reservado para Data 1">
            <a:extLst>
              <a:ext uri="{FF2B5EF4-FFF2-40B4-BE49-F238E27FC236}">
                <a16:creationId xmlns:a16="http://schemas.microsoft.com/office/drawing/2014/main" id="{4D6E7B12-5247-42EA-B3A8-9F6C6744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33DC17E-78D3-4609-BE8D-A4C143A1E7D7}"/>
                  </a:ext>
                </a:extLst>
              </p:cNvPr>
              <p:cNvSpPr txBox="1"/>
              <p:nvPr/>
            </p:nvSpPr>
            <p:spPr>
              <a:xfrm>
                <a:off x="1848597" y="3256721"/>
                <a:ext cx="5657850" cy="2600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PE" sz="2400" kern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Tenga presente que la resta </a:t>
                </a:r>
                <a14:m>
                  <m:oMath xmlns:m="http://schemas.openxmlformats.org/officeDocument/2006/math">
                    <m:r>
                      <a:rPr lang="es-PE" sz="240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s-PE" sz="240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a:rPr lang="es-PE" sz="240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s-PE" sz="240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2400" kern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la suma de </a:t>
                </a:r>
                <a14:m>
                  <m:oMath xmlns:m="http://schemas.openxmlformats.org/officeDocument/2006/math">
                    <m:r>
                      <a:rPr lang="es-PE" sz="24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s-PE" sz="2400" kern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el vector opuesto o negativo de </a:t>
                </a:r>
                <a14:m>
                  <m:oMath xmlns:m="http://schemas.openxmlformats.org/officeDocument/2006/math">
                    <m:r>
                      <a:rPr lang="es-PE" sz="240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s-PE" sz="240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s-PE" sz="2400" kern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PE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PE" sz="2400" kern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Esto es:  </a:t>
                </a:r>
                <a:endParaRPr lang="es-PE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kern="12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s-PE" sz="2400" i="1" kern="12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– </m:t>
                      </m:r>
                      <m:r>
                        <a:rPr lang="es-PE" sz="2400" i="1" kern="12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s-PE" sz="2400" i="1" kern="12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s-PE" sz="2400" i="1" kern="12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s-PE" sz="2400" i="1" kern="12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(– </m:t>
                      </m:r>
                      <m:r>
                        <a:rPr lang="es-PE" sz="2400" i="1" kern="12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s-PE" sz="2400" i="1" kern="120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s-PE" sz="24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33DC17E-78D3-4609-BE8D-A4C143A1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97" y="3256721"/>
                <a:ext cx="5657850" cy="2600712"/>
              </a:xfrm>
              <a:prstGeom prst="rect">
                <a:avLst/>
              </a:prstGeom>
              <a:blipFill>
                <a:blip r:embed="rId2"/>
                <a:stretch>
                  <a:fillRect l="-1616" t="-703" r="-14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0">
                <a:extLst>
                  <a:ext uri="{FF2B5EF4-FFF2-40B4-BE49-F238E27FC236}">
                    <a16:creationId xmlns:a16="http://schemas.microsoft.com/office/drawing/2014/main" id="{00B23528-C99C-4A65-8130-B26F7AADB7CF}"/>
                  </a:ext>
                </a:extLst>
              </p:cNvPr>
              <p:cNvSpPr txBox="1"/>
              <p:nvPr/>
            </p:nvSpPr>
            <p:spPr>
              <a:xfrm>
                <a:off x="1722782" y="504421"/>
                <a:ext cx="5155095" cy="21882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r>
                  <a:rPr lang="es-PE" sz="2200" i="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El opuesto o negativo de </a:t>
                </a:r>
                <a:r>
                  <a:rPr lang="es-PE" sz="2200" b="1" i="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:</a:t>
                </a:r>
                <a:endParaRPr lang="es-PE" sz="2200" b="1" i="1" dirty="0">
                  <a:solidFill>
                    <a:schemeClr val="tx1"/>
                  </a:solidFill>
                  <a:latin typeface="Euphemia" panose="020B05030401020201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ar-AE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ar-AE" sz="2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s-PE" sz="2200" i="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es</a:t>
                </a:r>
                <a:endParaRPr lang="es-PE" sz="2200" i="1" dirty="0">
                  <a:solidFill>
                    <a:schemeClr val="tx1"/>
                  </a:solidFill>
                  <a:latin typeface="Euphemia" panose="020B05030401020201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E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P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ar-AE" sz="2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ar-AE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s-PE" sz="2200" i="0" dirty="0">
                    <a:solidFill>
                      <a:schemeClr val="tx1"/>
                    </a:solidFill>
                    <a:latin typeface="Euphemia" panose="020B0503040102020104" pitchFamily="34" charset="0"/>
                  </a:rPr>
                  <a:t>tal que </a:t>
                </a:r>
                <a:endParaRPr lang="es-PE" sz="2200" i="1" dirty="0">
                  <a:solidFill>
                    <a:schemeClr val="tx1"/>
                  </a:solidFill>
                  <a:latin typeface="Euphemia" panose="020B05030401020201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s-E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b="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ar-AE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ar-A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uadroTexto 10">
                <a:extLst>
                  <a:ext uri="{FF2B5EF4-FFF2-40B4-BE49-F238E27FC236}">
                    <a16:creationId xmlns:a16="http://schemas.microsoft.com/office/drawing/2014/main" id="{00B23528-C99C-4A65-8130-B26F7AAD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82" y="504421"/>
                <a:ext cx="5155095" cy="2188291"/>
              </a:xfrm>
              <a:prstGeom prst="rect">
                <a:avLst/>
              </a:prstGeom>
              <a:blipFill>
                <a:blip r:embed="rId3"/>
                <a:stretch>
                  <a:fillRect l="-2361" t="-1662"/>
                </a:stretch>
              </a:blipFill>
              <a:ln w="12700">
                <a:solidFill>
                  <a:srgbClr val="C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3E632179-33A9-4011-BA3C-C8214676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0541" y="6275669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12</a:t>
            </a:fld>
            <a:endParaRPr lang="pt-BR"/>
          </a:p>
        </p:txBody>
      </p:sp>
      <p:sp>
        <p:nvSpPr>
          <p:cNvPr id="9" name="Espaço Reservado para Data 1">
            <a:extLst>
              <a:ext uri="{FF2B5EF4-FFF2-40B4-BE49-F238E27FC236}">
                <a16:creationId xmlns:a16="http://schemas.microsoft.com/office/drawing/2014/main" id="{322B50C7-6A80-48B6-A693-7201BC6D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31" name="CuadroTexto 4">
            <a:extLst>
              <a:ext uri="{FF2B5EF4-FFF2-40B4-BE49-F238E27FC236}">
                <a16:creationId xmlns:a16="http://schemas.microsoft.com/office/drawing/2014/main" id="{F4A5D645-C501-44B2-91FB-8DEA00DBA6A3}"/>
              </a:ext>
            </a:extLst>
          </p:cNvPr>
          <p:cNvSpPr txBox="1"/>
          <p:nvPr/>
        </p:nvSpPr>
        <p:spPr>
          <a:xfrm>
            <a:off x="588247" y="293160"/>
            <a:ext cx="1055023" cy="40011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sz="2000" b="0" dirty="0" err="1">
                <a:solidFill>
                  <a:srgbClr val="C00000"/>
                </a:solidFill>
                <a:latin typeface="Euphemia" panose="020B0503040102020104" pitchFamily="34" charset="0"/>
              </a:rPr>
              <a:t>Ejemplo</a:t>
            </a:r>
            <a:endParaRPr sz="2000" b="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6">
                <a:extLst>
                  <a:ext uri="{FF2B5EF4-FFF2-40B4-BE49-F238E27FC236}">
                    <a16:creationId xmlns:a16="http://schemas.microsoft.com/office/drawing/2014/main" id="{52014367-AC83-484C-AD0C-09514AE2B44F}"/>
                  </a:ext>
                </a:extLst>
              </p:cNvPr>
              <p:cNvSpPr txBox="1"/>
              <p:nvPr/>
            </p:nvSpPr>
            <p:spPr>
              <a:xfrm>
                <a:off x="560538" y="785452"/>
                <a:ext cx="8543705" cy="834716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2000" b="1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lang="es-PE" dirty="0">
                    <a:latin typeface="Euphemia" panose="020B0503040102020104" pitchFamily="34" charset="0"/>
                    <a:cs typeface="Arial" panose="020B0604020202020204" pitchFamily="34" charset="0"/>
                  </a:rPr>
                  <a:t>Dados </a:t>
                </a:r>
                <a:r>
                  <a:rPr lang="es-PE" dirty="0" err="1">
                    <a:latin typeface="Euphemia" panose="020B0503040102020104" pitchFamily="34" charset="0"/>
                    <a:cs typeface="Arial" panose="020B0604020202020204" pitchFamily="34" charset="0"/>
                  </a:rPr>
                  <a:t>los</a:t>
                </a:r>
                <a:r>
                  <a:rPr lang="es-PE" dirty="0">
                    <a:latin typeface="Euphemia" panose="020B0503040102020104" pitchFamily="34" charset="0"/>
                    <a:cs typeface="Arial" panose="020B0604020202020204" pitchFamily="34" charset="0"/>
                  </a:rPr>
                  <a:t> </a:t>
                </a:r>
                <a:r>
                  <a:rPr lang="es-PE" dirty="0" err="1">
                    <a:latin typeface="Euphemia" panose="020B0503040102020104" pitchFamily="34" charset="0"/>
                    <a:cs typeface="Arial" panose="020B0604020202020204" pitchFamily="34" charset="0"/>
                  </a:rPr>
                  <a:t>vectores</a:t>
                </a:r>
                <a:r>
                  <a:rPr lang="es-PE" dirty="0">
                    <a:latin typeface="Euphemia" panose="020B0503040102020104" pitchFamily="34" charset="0"/>
                    <a:cs typeface="Arial" panose="020B0604020202020204" pitchFamily="34" charset="0"/>
                  </a:rPr>
                  <a:t> de </a:t>
                </a:r>
                <a:r>
                  <a:rPr lang="es-PE" dirty="0" err="1">
                    <a:latin typeface="Euphemia" panose="020B0503040102020104" pitchFamily="34" charset="0"/>
                    <a:cs typeface="Arial" panose="020B0604020202020204" pitchFamily="34" charset="0"/>
                  </a:rPr>
                  <a:t>posición</a:t>
                </a:r>
                <a:r>
                  <a:rPr lang="es-PE" dirty="0">
                    <a:latin typeface="Euphemia" panose="020B05030401020201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(– 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 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  <a:cs typeface="Arial" panose="020B0604020202020204" pitchFamily="34" charset="0"/>
                  </a:rPr>
                  <a:t>y  </a:t>
                </a:r>
                <a14:m>
                  <m:oMath xmlns:m="http://schemas.openxmlformats.org/officeDocument/2006/math"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(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s-PE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</m:oMath>
                </a14:m>
                <a:r>
                  <a:rPr lang="es-PE" dirty="0">
                    <a:latin typeface="Euphemia" panose="020B0503040102020104" pitchFamily="34" charset="0"/>
                    <a:cs typeface="Arial" panose="020B0604020202020204" pitchFamily="34" charset="0"/>
                  </a:rPr>
                  <a:t> encontrar:</a:t>
                </a:r>
              </a:p>
              <a:p>
                <a:pPr marL="457200" indent="-457200">
                  <a:buSzPct val="100000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ar-AE" sz="2000" b="1" dirty="0"/>
                  <a:t>    </a:t>
                </a:r>
                <a:r>
                  <a:rPr lang="ar-AE" sz="2000" dirty="0"/>
                  <a:t>                  </a:t>
                </a:r>
                <a:r>
                  <a:rPr lang="es-PE" sz="2000" dirty="0"/>
                  <a:t>b.    </a:t>
                </a:r>
                <a14:m>
                  <m:oMath xmlns:m="http://schemas.openxmlformats.org/officeDocument/2006/math">
                    <m:r>
                      <a:rPr lang="es-PE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PE" sz="2000" b="1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s-PE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PE" sz="2000" b="1" i="1" dirty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r>
                  <a:rPr lang="es-PE" sz="2000" dirty="0"/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ar-AE" sz="2000" b="1" dirty="0"/>
                  <a:t> </a:t>
                </a:r>
                <a14:m>
                  <m:oMath xmlns:m="http://schemas.openxmlformats.org/officeDocument/2006/math">
                    <m:r>
                      <a:rPr lang="ar-AE" sz="2000" b="1" i="1" dirty="0" smtClean="0">
                        <a:latin typeface="Cambria Math" panose="02040503050406030204" pitchFamily="18" charset="0"/>
                      </a:rPr>
                      <m:t>  +   </m:t>
                    </m:r>
                    <m:r>
                      <a:rPr lang="es-PE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PE" sz="2000" b="1" dirty="0"/>
                  <a:t>     </a:t>
                </a:r>
                <a:endParaRPr sz="2000" dirty="0"/>
              </a:p>
            </p:txBody>
          </p:sp>
        </mc:Choice>
        <mc:Fallback xmlns="">
          <p:sp>
            <p:nvSpPr>
              <p:cNvPr id="32" name="CuadroTexto 6">
                <a:extLst>
                  <a:ext uri="{FF2B5EF4-FFF2-40B4-BE49-F238E27FC236}">
                    <a16:creationId xmlns:a16="http://schemas.microsoft.com/office/drawing/2014/main" id="{52014367-AC83-484C-AD0C-09514AE2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8" y="785452"/>
                <a:ext cx="8543705" cy="834716"/>
              </a:xfrm>
              <a:prstGeom prst="rect">
                <a:avLst/>
              </a:prstGeom>
              <a:blipFill>
                <a:blip r:embed="rId2"/>
                <a:stretch>
                  <a:fillRect l="-1285" t="-5109" b="-438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7">
                <a:extLst>
                  <a:ext uri="{FF2B5EF4-FFF2-40B4-BE49-F238E27FC236}">
                    <a16:creationId xmlns:a16="http://schemas.microsoft.com/office/drawing/2014/main" id="{8B2F40D0-CA67-449C-BD0A-840C0C234986}"/>
                  </a:ext>
                </a:extLst>
              </p:cNvPr>
              <p:cNvSpPr txBox="1"/>
              <p:nvPr/>
            </p:nvSpPr>
            <p:spPr>
              <a:xfrm>
                <a:off x="405886" y="2340599"/>
                <a:ext cx="6258415" cy="1199174"/>
              </a:xfrm>
              <a:prstGeom prst="rect">
                <a:avLst/>
              </a:prstGeom>
              <a:solidFill>
                <a:schemeClr val="bg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endParaRPr lang="ar-AE" dirty="0"/>
              </a:p>
              <a:p>
                <a:pPr>
                  <a:defRPr sz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ar-AE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        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ar-A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ar-A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ar-A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) 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3" name="CuadroTexto 7">
                <a:extLst>
                  <a:ext uri="{FF2B5EF4-FFF2-40B4-BE49-F238E27FC236}">
                    <a16:creationId xmlns:a16="http://schemas.microsoft.com/office/drawing/2014/main" id="{8B2F40D0-CA67-449C-BD0A-840C0C234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6" y="2340599"/>
                <a:ext cx="6258415" cy="1199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11">
                <a:extLst>
                  <a:ext uri="{FF2B5EF4-FFF2-40B4-BE49-F238E27FC236}">
                    <a16:creationId xmlns:a16="http://schemas.microsoft.com/office/drawing/2014/main" id="{E31CD28C-1E0E-4FB6-A560-D12E81669E1C}"/>
                  </a:ext>
                </a:extLst>
              </p:cNvPr>
              <p:cNvSpPr txBox="1"/>
              <p:nvPr/>
            </p:nvSpPr>
            <p:spPr>
              <a:xfrm>
                <a:off x="560538" y="3909095"/>
                <a:ext cx="5747497" cy="984885"/>
              </a:xfrm>
              <a:prstGeom prst="rect">
                <a:avLst/>
              </a:prstGeom>
              <a:solidFill>
                <a:schemeClr val="bg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endParaRPr dirty="0"/>
              </a:p>
              <a:p>
                <a:pPr marL="457200" indent="-457200">
                  <a:buSzPct val="100000"/>
                  <a:buAutoNum type="alphaLcPeriod" startAt="2"/>
                </a:pPr>
                <a14:m>
                  <m:oMath xmlns:m="http://schemas.openxmlformats.org/officeDocument/2006/math">
                    <m:r>
                      <a:rPr lang="ar-A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ar-A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ar-A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ar-A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ar-AE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ar-A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ar-A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ar-AE" sz="2000" dirty="0">
                    <a:solidFill>
                      <a:srgbClr val="C00000"/>
                    </a:solidFill>
                    <a:latin typeface="Cambria Math"/>
                    <a:ea typeface="Cambria Math"/>
                    <a:cs typeface="Cambria Math"/>
                    <a:sym typeface="Cambria Math"/>
                  </a:rPr>
                  <a:t> </a:t>
                </a:r>
              </a:p>
              <a:p>
                <a:r>
                  <a:rPr lang="ar-AE" sz="2000" dirty="0">
                    <a:solidFill>
                      <a:srgbClr val="C00000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ar-A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ar-A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ar-A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ar-A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ar-A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CuadroTexto 11">
                <a:extLst>
                  <a:ext uri="{FF2B5EF4-FFF2-40B4-BE49-F238E27FC236}">
                    <a16:creationId xmlns:a16="http://schemas.microsoft.com/office/drawing/2014/main" id="{E31CD28C-1E0E-4FB6-A560-D12E81669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8" y="3909095"/>
                <a:ext cx="5747497" cy="984885"/>
              </a:xfrm>
              <a:prstGeom prst="rect">
                <a:avLst/>
              </a:prstGeom>
              <a:blipFill>
                <a:blip r:embed="rId4"/>
                <a:stretch>
                  <a:fillRect l="-2015" b="-1049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12">
                <a:extLst>
                  <a:ext uri="{FF2B5EF4-FFF2-40B4-BE49-F238E27FC236}">
                    <a16:creationId xmlns:a16="http://schemas.microsoft.com/office/drawing/2014/main" id="{091E424B-A63F-4718-8354-99E71868003B}"/>
                  </a:ext>
                </a:extLst>
              </p:cNvPr>
              <p:cNvSpPr txBox="1"/>
              <p:nvPr/>
            </p:nvSpPr>
            <p:spPr>
              <a:xfrm>
                <a:off x="588247" y="5282008"/>
                <a:ext cx="5021606" cy="1003160"/>
              </a:xfrm>
              <a:prstGeom prst="rect">
                <a:avLst/>
              </a:prstGeom>
              <a:solidFill>
                <a:schemeClr val="bg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endParaRPr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ar-AE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f>
                        <m:fPr>
                          <m:ctrlP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ar-AE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ar-A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uadroTexto 12">
                <a:extLst>
                  <a:ext uri="{FF2B5EF4-FFF2-40B4-BE49-F238E27FC236}">
                    <a16:creationId xmlns:a16="http://schemas.microsoft.com/office/drawing/2014/main" id="{091E424B-A63F-4718-8354-99E718680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7" y="5282008"/>
                <a:ext cx="5021606" cy="1003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uadroTexto 35">
            <a:extLst>
              <a:ext uri="{FF2B5EF4-FFF2-40B4-BE49-F238E27FC236}">
                <a16:creationId xmlns:a16="http://schemas.microsoft.com/office/drawing/2014/main" id="{935E2209-5BA4-47A3-84AE-AF0A056B0A01}"/>
              </a:ext>
            </a:extLst>
          </p:cNvPr>
          <p:cNvSpPr txBox="1"/>
          <p:nvPr/>
        </p:nvSpPr>
        <p:spPr>
          <a:xfrm>
            <a:off x="560538" y="1903573"/>
            <a:ext cx="1404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Solución</a:t>
            </a:r>
            <a:endParaRPr lang="es-PE" sz="200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p:pic>
        <p:nvPicPr>
          <p:cNvPr id="10" name="Imagen 9" descr="Imagen 9">
            <a:extLst>
              <a:ext uri="{FF2B5EF4-FFF2-40B4-BE49-F238E27FC236}">
                <a16:creationId xmlns:a16="http://schemas.microsoft.com/office/drawing/2014/main" id="{8A6D3404-A3C2-405F-8325-0F294847D8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71" t="2738" r="5008" b="3724"/>
          <a:stretch/>
        </p:blipFill>
        <p:spPr>
          <a:xfrm>
            <a:off x="6737682" y="2635050"/>
            <a:ext cx="5048432" cy="32503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00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 advAuto="0"/>
      <p:bldP spid="34" grpId="0" animBg="1" advAuto="0"/>
      <p:bldP spid="35" grpId="0" animBg="1" advAuto="0"/>
      <p:bldP spid="36" grpId="0"/>
      <p:bldP spid="10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13</a:t>
            </a:fld>
            <a:endParaRPr lang="pt-BR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DCA1CC74-A041-4963-8D68-55C26D96C621}"/>
              </a:ext>
            </a:extLst>
          </p:cNvPr>
          <p:cNvSpPr txBox="1">
            <a:spLocks/>
          </p:cNvSpPr>
          <p:nvPr/>
        </p:nvSpPr>
        <p:spPr>
          <a:xfrm>
            <a:off x="3234337" y="240851"/>
            <a:ext cx="4791821" cy="626303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619">
              <a:spcBef>
                <a:spcPts val="84"/>
              </a:spcBef>
            </a:pPr>
            <a:r>
              <a:rPr lang="es-ES" sz="4000" spc="353" dirty="0">
                <a:solidFill>
                  <a:srgbClr val="C00000"/>
                </a:solidFill>
                <a:latin typeface="Euphemia" panose="020B0503040102020104" pitchFamily="34" charset="0"/>
              </a:rPr>
              <a:t>VECTORES</a:t>
            </a:r>
            <a:r>
              <a:rPr lang="es-ES" sz="4000" spc="-97" dirty="0">
                <a:solidFill>
                  <a:srgbClr val="C00000"/>
                </a:solidFill>
                <a:latin typeface="Euphemia" panose="020B0503040102020104" pitchFamily="34" charset="0"/>
              </a:rPr>
              <a:t> </a:t>
            </a:r>
            <a:r>
              <a:rPr lang="es-ES" sz="4000" spc="454" dirty="0">
                <a:solidFill>
                  <a:srgbClr val="C00000"/>
                </a:solidFill>
                <a:latin typeface="Euphemia" panose="020B0503040102020104" pitchFamily="34" charset="0"/>
              </a:rPr>
              <a:t>EN</a:t>
            </a:r>
            <a:r>
              <a:rPr lang="es-ES" sz="4000" spc="-101" dirty="0">
                <a:solidFill>
                  <a:srgbClr val="C00000"/>
                </a:solidFill>
                <a:latin typeface="Euphemia" panose="020B0503040102020104" pitchFamily="34" charset="0"/>
              </a:rPr>
              <a:t> </a:t>
            </a:r>
            <a:r>
              <a:rPr lang="es-ES" sz="4000" spc="66" dirty="0">
                <a:solidFill>
                  <a:srgbClr val="C00000"/>
                </a:solidFill>
                <a:latin typeface="Euphemia" panose="020B0503040102020104" pitchFamily="34" charset="0"/>
                <a:cs typeface="Cambria Math"/>
              </a:rPr>
              <a:t>ℝ</a:t>
            </a:r>
            <a:r>
              <a:rPr lang="es-ES" sz="4000" spc="99" baseline="27777" dirty="0">
                <a:solidFill>
                  <a:srgbClr val="C00000"/>
                </a:solidFill>
                <a:latin typeface="Euphemia" panose="020B0503040102020104" pitchFamily="34" charset="0"/>
                <a:cs typeface="Cambria Math"/>
              </a:rPr>
              <a:t>2</a:t>
            </a:r>
            <a:endParaRPr lang="es-ES" sz="4000" baseline="27777" dirty="0">
              <a:solidFill>
                <a:srgbClr val="C00000"/>
              </a:solidFill>
              <a:latin typeface="Euphemia" panose="020B0503040102020104" pitchFamily="34" charset="0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77D4B62-C915-472F-A813-5B5E3747AECC}"/>
                  </a:ext>
                </a:extLst>
              </p:cNvPr>
              <p:cNvSpPr txBox="1"/>
              <p:nvPr/>
            </p:nvSpPr>
            <p:spPr>
              <a:xfrm>
                <a:off x="775096" y="697094"/>
                <a:ext cx="5668565" cy="5850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es-PE" sz="28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Propiedades de los vectores</a:t>
                </a:r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+(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)=(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3) 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entonces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acc>
                  </m:oMath>
                </a14:m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5)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6) </a:t>
                </a:r>
                <a14:m>
                  <m:oMath xmlns:m="http://schemas.openxmlformats.org/officeDocument/2006/math"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7) </a:t>
                </a:r>
                <a14:m>
                  <m:oMath xmlns:m="http://schemas.openxmlformats.org/officeDocument/2006/math"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8) </a:t>
                </a:r>
                <a14:m>
                  <m:oMath xmlns:m="http://schemas.openxmlformats.org/officeDocument/2006/math"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77D4B62-C915-472F-A813-5B5E3747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6" y="697094"/>
                <a:ext cx="5668565" cy="5850256"/>
              </a:xfrm>
              <a:prstGeom prst="rect">
                <a:avLst/>
              </a:prstGeom>
              <a:blipFill>
                <a:blip r:embed="rId2"/>
                <a:stretch>
                  <a:fillRect l="-2151" b="-7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AFA52EC9-532D-43D8-8E09-A3EAD6062B42}"/>
              </a:ext>
            </a:extLst>
          </p:cNvPr>
          <p:cNvGrpSpPr/>
          <p:nvPr/>
        </p:nvGrpSpPr>
        <p:grpSpPr>
          <a:xfrm>
            <a:off x="4729163" y="1500187"/>
            <a:ext cx="7000875" cy="4843463"/>
            <a:chOff x="5932114" y="2128838"/>
            <a:chExt cx="4026274" cy="3827312"/>
          </a:xfrm>
        </p:grpSpPr>
        <p:grpSp>
          <p:nvGrpSpPr>
            <p:cNvPr id="29" name="object 11">
              <a:extLst>
                <a:ext uri="{FF2B5EF4-FFF2-40B4-BE49-F238E27FC236}">
                  <a16:creationId xmlns:a16="http://schemas.microsoft.com/office/drawing/2014/main" id="{8478182A-E460-4F23-AF1A-D7484A36CFF5}"/>
                </a:ext>
              </a:extLst>
            </p:cNvPr>
            <p:cNvGrpSpPr/>
            <p:nvPr/>
          </p:nvGrpSpPr>
          <p:grpSpPr>
            <a:xfrm>
              <a:off x="7200900" y="3874264"/>
              <a:ext cx="1428750" cy="1012061"/>
              <a:chOff x="6229349" y="4374641"/>
              <a:chExt cx="1758695" cy="1219199"/>
            </a:xfrm>
          </p:grpSpPr>
          <p:pic>
            <p:nvPicPr>
              <p:cNvPr id="42" name="object 13">
                <a:extLst>
                  <a:ext uri="{FF2B5EF4-FFF2-40B4-BE49-F238E27FC236}">
                    <a16:creationId xmlns:a16="http://schemas.microsoft.com/office/drawing/2014/main" id="{214D9270-7630-4FBB-9FF0-C2E75DFAA20F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29349" y="5455157"/>
                <a:ext cx="149351" cy="138683"/>
              </a:xfrm>
              <a:prstGeom prst="rect">
                <a:avLst/>
              </a:prstGeom>
            </p:spPr>
          </p:pic>
          <p:pic>
            <p:nvPicPr>
              <p:cNvPr id="43" name="object 14">
                <a:extLst>
                  <a:ext uri="{FF2B5EF4-FFF2-40B4-BE49-F238E27FC236}">
                    <a16:creationId xmlns:a16="http://schemas.microsoft.com/office/drawing/2014/main" id="{4291E986-2099-4948-8EBA-21F4E2C9786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37169" y="4374641"/>
                <a:ext cx="150875" cy="138683"/>
              </a:xfrm>
              <a:prstGeom prst="rect">
                <a:avLst/>
              </a:prstGeom>
            </p:spPr>
          </p:pic>
        </p:grpSp>
        <p:sp>
          <p:nvSpPr>
            <p:cNvPr id="30" name="object 15">
              <a:extLst>
                <a:ext uri="{FF2B5EF4-FFF2-40B4-BE49-F238E27FC236}">
                  <a16:creationId xmlns:a16="http://schemas.microsoft.com/office/drawing/2014/main" id="{C4CDA10F-613E-46E1-BFCC-6A7DF47E4706}"/>
                </a:ext>
              </a:extLst>
            </p:cNvPr>
            <p:cNvSpPr txBox="1"/>
            <p:nvPr/>
          </p:nvSpPr>
          <p:spPr>
            <a:xfrm>
              <a:off x="8017153" y="4363688"/>
              <a:ext cx="505290" cy="308991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22413">
                <a:spcBef>
                  <a:spcPts val="88"/>
                </a:spcBef>
              </a:pPr>
              <a:r>
                <a:rPr sz="2400" b="1" spc="-424" baseline="-10802" dirty="0">
                  <a:latin typeface="Arial" panose="020B0604020202020204" pitchFamily="34" charset="0"/>
                  <a:cs typeface="Arial" panose="020B0604020202020204" pitchFamily="34" charset="0"/>
                </a:rPr>
                <a:t>𝐴</a:t>
              </a:r>
              <a:r>
                <a:rPr sz="2400" b="1" spc="-282" dirty="0">
                  <a:latin typeface="Arial" panose="020B0604020202020204" pitchFamily="34" charset="0"/>
                  <a:cs typeface="Arial" panose="020B0604020202020204" pitchFamily="34" charset="0"/>
                </a:rPr>
                <a:t>⃗</a:t>
              </a:r>
              <a:endParaRPr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object 16">
              <a:extLst>
                <a:ext uri="{FF2B5EF4-FFF2-40B4-BE49-F238E27FC236}">
                  <a16:creationId xmlns:a16="http://schemas.microsoft.com/office/drawing/2014/main" id="{1AC5B71D-FED4-49AA-ACB8-08593317DE6A}"/>
                </a:ext>
              </a:extLst>
            </p:cNvPr>
            <p:cNvGrpSpPr/>
            <p:nvPr/>
          </p:nvGrpSpPr>
          <p:grpSpPr>
            <a:xfrm>
              <a:off x="5932114" y="2128838"/>
              <a:ext cx="4026274" cy="3827312"/>
              <a:chOff x="4892040" y="2412683"/>
              <a:chExt cx="4563111" cy="4337620"/>
            </a:xfrm>
          </p:grpSpPr>
          <p:sp>
            <p:nvSpPr>
              <p:cNvPr id="37" name="object 17">
                <a:extLst>
                  <a:ext uri="{FF2B5EF4-FFF2-40B4-BE49-F238E27FC236}">
                    <a16:creationId xmlns:a16="http://schemas.microsoft.com/office/drawing/2014/main" id="{5C4C0178-D428-4743-895F-3717364A9E12}"/>
                  </a:ext>
                </a:extLst>
              </p:cNvPr>
              <p:cNvSpPr/>
              <p:nvPr/>
            </p:nvSpPr>
            <p:spPr>
              <a:xfrm>
                <a:off x="6281928" y="4404360"/>
                <a:ext cx="1675130" cy="1137285"/>
              </a:xfrm>
              <a:custGeom>
                <a:avLst/>
                <a:gdLst/>
                <a:ahLst/>
                <a:cxnLst/>
                <a:rect l="l" t="t" r="r" b="b"/>
                <a:pathLst>
                  <a:path w="1675129" h="1137285">
                    <a:moveTo>
                      <a:pt x="1569538" y="46971"/>
                    </a:moveTo>
                    <a:lnTo>
                      <a:pt x="0" y="1104900"/>
                    </a:lnTo>
                    <a:lnTo>
                      <a:pt x="21336" y="1136903"/>
                    </a:lnTo>
                    <a:lnTo>
                      <a:pt x="1590874" y="78975"/>
                    </a:lnTo>
                    <a:lnTo>
                      <a:pt x="1569538" y="46971"/>
                    </a:lnTo>
                    <a:close/>
                  </a:path>
                  <a:path w="1675129" h="1137285">
                    <a:moveTo>
                      <a:pt x="1654333" y="36575"/>
                    </a:moveTo>
                    <a:lnTo>
                      <a:pt x="1584960" y="36575"/>
                    </a:lnTo>
                    <a:lnTo>
                      <a:pt x="1606296" y="68579"/>
                    </a:lnTo>
                    <a:lnTo>
                      <a:pt x="1590874" y="78975"/>
                    </a:lnTo>
                    <a:lnTo>
                      <a:pt x="1612392" y="111251"/>
                    </a:lnTo>
                    <a:lnTo>
                      <a:pt x="1654333" y="36575"/>
                    </a:lnTo>
                    <a:close/>
                  </a:path>
                  <a:path w="1675129" h="1137285">
                    <a:moveTo>
                      <a:pt x="1584960" y="36575"/>
                    </a:moveTo>
                    <a:lnTo>
                      <a:pt x="1569538" y="46971"/>
                    </a:lnTo>
                    <a:lnTo>
                      <a:pt x="1590874" y="78975"/>
                    </a:lnTo>
                    <a:lnTo>
                      <a:pt x="1606296" y="68579"/>
                    </a:lnTo>
                    <a:lnTo>
                      <a:pt x="1584960" y="36575"/>
                    </a:lnTo>
                    <a:close/>
                  </a:path>
                  <a:path w="1675129" h="1137285">
                    <a:moveTo>
                      <a:pt x="1674876" y="0"/>
                    </a:moveTo>
                    <a:lnTo>
                      <a:pt x="1548383" y="15239"/>
                    </a:lnTo>
                    <a:lnTo>
                      <a:pt x="1569538" y="46971"/>
                    </a:lnTo>
                    <a:lnTo>
                      <a:pt x="1584960" y="36575"/>
                    </a:lnTo>
                    <a:lnTo>
                      <a:pt x="1654333" y="36575"/>
                    </a:lnTo>
                    <a:lnTo>
                      <a:pt x="1674876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bject 18">
                <a:extLst>
                  <a:ext uri="{FF2B5EF4-FFF2-40B4-BE49-F238E27FC236}">
                    <a16:creationId xmlns:a16="http://schemas.microsoft.com/office/drawing/2014/main" id="{A46EFFC2-3377-49C4-9642-8AC0F4C8F55D}"/>
                  </a:ext>
                </a:extLst>
              </p:cNvPr>
              <p:cNvSpPr/>
              <p:nvPr/>
            </p:nvSpPr>
            <p:spPr>
              <a:xfrm>
                <a:off x="4892040" y="5420868"/>
                <a:ext cx="456311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3918584" h="100964">
                    <a:moveTo>
                      <a:pt x="3841154" y="33723"/>
                    </a:moveTo>
                    <a:lnTo>
                      <a:pt x="0" y="91439"/>
                    </a:lnTo>
                    <a:lnTo>
                      <a:pt x="0" y="100583"/>
                    </a:lnTo>
                    <a:lnTo>
                      <a:pt x="3841337" y="42865"/>
                    </a:lnTo>
                    <a:lnTo>
                      <a:pt x="3841154" y="33723"/>
                    </a:lnTo>
                    <a:close/>
                  </a:path>
                  <a:path w="3918584" h="100964">
                    <a:moveTo>
                      <a:pt x="3911727" y="33527"/>
                    </a:moveTo>
                    <a:lnTo>
                      <a:pt x="3854195" y="33527"/>
                    </a:lnTo>
                    <a:lnTo>
                      <a:pt x="3854195" y="42671"/>
                    </a:lnTo>
                    <a:lnTo>
                      <a:pt x="3841337" y="42865"/>
                    </a:lnTo>
                    <a:lnTo>
                      <a:pt x="3842004" y="76199"/>
                    </a:lnTo>
                    <a:lnTo>
                      <a:pt x="3918204" y="36575"/>
                    </a:lnTo>
                    <a:lnTo>
                      <a:pt x="3911727" y="33527"/>
                    </a:lnTo>
                    <a:close/>
                  </a:path>
                  <a:path w="3918584" h="100964">
                    <a:moveTo>
                      <a:pt x="3854195" y="33527"/>
                    </a:moveTo>
                    <a:lnTo>
                      <a:pt x="3841154" y="33723"/>
                    </a:lnTo>
                    <a:lnTo>
                      <a:pt x="3841337" y="42865"/>
                    </a:lnTo>
                    <a:lnTo>
                      <a:pt x="3854195" y="42671"/>
                    </a:lnTo>
                    <a:lnTo>
                      <a:pt x="3854195" y="33527"/>
                    </a:lnTo>
                    <a:close/>
                  </a:path>
                  <a:path w="3918584" h="100964">
                    <a:moveTo>
                      <a:pt x="3840480" y="0"/>
                    </a:moveTo>
                    <a:lnTo>
                      <a:pt x="3841154" y="33723"/>
                    </a:lnTo>
                    <a:lnTo>
                      <a:pt x="3854195" y="33527"/>
                    </a:lnTo>
                    <a:lnTo>
                      <a:pt x="3911727" y="33527"/>
                    </a:lnTo>
                    <a:lnTo>
                      <a:pt x="3840480" y="0"/>
                    </a:lnTo>
                    <a:close/>
                  </a:path>
                </a:pathLst>
              </a:custGeom>
              <a:solidFill>
                <a:srgbClr val="262626"/>
              </a:solidFill>
            </p:spPr>
            <p:txBody>
              <a:bodyPr wrap="square" lIns="0" tIns="0" rIns="0" bIns="0" rtlCol="0"/>
              <a:lstStyle/>
              <a:p>
                <a:endParaRPr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bject 19">
                <a:extLst>
                  <a:ext uri="{FF2B5EF4-FFF2-40B4-BE49-F238E27FC236}">
                    <a16:creationId xmlns:a16="http://schemas.microsoft.com/office/drawing/2014/main" id="{292E1907-CF31-4CDA-BE14-CEB998D3A0FC}"/>
                  </a:ext>
                </a:extLst>
              </p:cNvPr>
              <p:cNvSpPr/>
              <p:nvPr/>
            </p:nvSpPr>
            <p:spPr>
              <a:xfrm>
                <a:off x="6278881" y="2412683"/>
                <a:ext cx="51815" cy="433762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3380740">
                    <a:moveTo>
                      <a:pt x="42719" y="75345"/>
                    </a:moveTo>
                    <a:lnTo>
                      <a:pt x="33569" y="75528"/>
                    </a:lnTo>
                    <a:lnTo>
                      <a:pt x="44195" y="3380232"/>
                    </a:lnTo>
                    <a:lnTo>
                      <a:pt x="54863" y="3380232"/>
                    </a:lnTo>
                    <a:lnTo>
                      <a:pt x="42719" y="75345"/>
                    </a:lnTo>
                    <a:close/>
                  </a:path>
                  <a:path w="76200" h="3380740">
                    <a:moveTo>
                      <a:pt x="38100" y="0"/>
                    </a:moveTo>
                    <a:lnTo>
                      <a:pt x="0" y="76200"/>
                    </a:lnTo>
                    <a:lnTo>
                      <a:pt x="33569" y="75528"/>
                    </a:lnTo>
                    <a:lnTo>
                      <a:pt x="33527" y="62484"/>
                    </a:lnTo>
                    <a:lnTo>
                      <a:pt x="69979" y="62484"/>
                    </a:lnTo>
                    <a:lnTo>
                      <a:pt x="38100" y="0"/>
                    </a:lnTo>
                    <a:close/>
                  </a:path>
                  <a:path w="76200" h="3380740">
                    <a:moveTo>
                      <a:pt x="42671" y="62484"/>
                    </a:moveTo>
                    <a:lnTo>
                      <a:pt x="33527" y="62484"/>
                    </a:lnTo>
                    <a:lnTo>
                      <a:pt x="33569" y="75528"/>
                    </a:lnTo>
                    <a:lnTo>
                      <a:pt x="42719" y="75345"/>
                    </a:lnTo>
                    <a:lnTo>
                      <a:pt x="42671" y="62484"/>
                    </a:lnTo>
                    <a:close/>
                  </a:path>
                  <a:path w="76200" h="3380740">
                    <a:moveTo>
                      <a:pt x="69979" y="62484"/>
                    </a:moveTo>
                    <a:lnTo>
                      <a:pt x="42671" y="62484"/>
                    </a:lnTo>
                    <a:lnTo>
                      <a:pt x="42719" y="75345"/>
                    </a:lnTo>
                    <a:lnTo>
                      <a:pt x="76200" y="74675"/>
                    </a:lnTo>
                    <a:lnTo>
                      <a:pt x="69979" y="6248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object 20">
                <a:extLst>
                  <a:ext uri="{FF2B5EF4-FFF2-40B4-BE49-F238E27FC236}">
                    <a16:creationId xmlns:a16="http://schemas.microsoft.com/office/drawing/2014/main" id="{3E15F03F-63D1-4F1A-8F80-E29A94369E03}"/>
                  </a:ext>
                </a:extLst>
              </p:cNvPr>
              <p:cNvSpPr/>
              <p:nvPr/>
            </p:nvSpPr>
            <p:spPr>
              <a:xfrm>
                <a:off x="6284976" y="2714243"/>
                <a:ext cx="1876425" cy="2775585"/>
              </a:xfrm>
              <a:custGeom>
                <a:avLst/>
                <a:gdLst/>
                <a:ahLst/>
                <a:cxnLst/>
                <a:rect l="l" t="t" r="r" b="b"/>
                <a:pathLst>
                  <a:path w="1876425" h="2775585">
                    <a:moveTo>
                      <a:pt x="263652" y="1191768"/>
                    </a:moveTo>
                    <a:lnTo>
                      <a:pt x="253923" y="1164336"/>
                    </a:lnTo>
                    <a:lnTo>
                      <a:pt x="220980" y="1071372"/>
                    </a:lnTo>
                    <a:lnTo>
                      <a:pt x="150876" y="1179576"/>
                    </a:lnTo>
                    <a:lnTo>
                      <a:pt x="188201" y="1183614"/>
                    </a:lnTo>
                    <a:lnTo>
                      <a:pt x="0" y="2770632"/>
                    </a:lnTo>
                    <a:lnTo>
                      <a:pt x="38100" y="2775204"/>
                    </a:lnTo>
                    <a:lnTo>
                      <a:pt x="226364" y="1187742"/>
                    </a:lnTo>
                    <a:lnTo>
                      <a:pt x="263652" y="1191768"/>
                    </a:lnTo>
                    <a:close/>
                  </a:path>
                  <a:path w="1876425" h="2775585">
                    <a:moveTo>
                      <a:pt x="1876044" y="120396"/>
                    </a:moveTo>
                    <a:lnTo>
                      <a:pt x="1866315" y="92964"/>
                    </a:lnTo>
                    <a:lnTo>
                      <a:pt x="1833372" y="0"/>
                    </a:lnTo>
                    <a:lnTo>
                      <a:pt x="1763268" y="106680"/>
                    </a:lnTo>
                    <a:lnTo>
                      <a:pt x="1800720" y="111239"/>
                    </a:lnTo>
                    <a:lnTo>
                      <a:pt x="1612392" y="1699260"/>
                    </a:lnTo>
                    <a:lnTo>
                      <a:pt x="1650492" y="1703832"/>
                    </a:lnTo>
                    <a:lnTo>
                      <a:pt x="1838807" y="115874"/>
                    </a:lnTo>
                    <a:lnTo>
                      <a:pt x="1876044" y="120396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bject 21">
                <a:extLst>
                  <a:ext uri="{FF2B5EF4-FFF2-40B4-BE49-F238E27FC236}">
                    <a16:creationId xmlns:a16="http://schemas.microsoft.com/office/drawing/2014/main" id="{0FC7E0E8-3532-4893-B608-506555DCF9D5}"/>
                  </a:ext>
                </a:extLst>
              </p:cNvPr>
              <p:cNvSpPr/>
              <p:nvPr/>
            </p:nvSpPr>
            <p:spPr>
              <a:xfrm>
                <a:off x="6443472" y="2695955"/>
                <a:ext cx="1675130" cy="1138555"/>
              </a:xfrm>
              <a:custGeom>
                <a:avLst/>
                <a:gdLst/>
                <a:ahLst/>
                <a:cxnLst/>
                <a:rect l="l" t="t" r="r" b="b"/>
                <a:pathLst>
                  <a:path w="1675129" h="1138554">
                    <a:moveTo>
                      <a:pt x="1568725" y="49042"/>
                    </a:moveTo>
                    <a:lnTo>
                      <a:pt x="0" y="1106424"/>
                    </a:lnTo>
                    <a:lnTo>
                      <a:pt x="21336" y="1138428"/>
                    </a:lnTo>
                    <a:lnTo>
                      <a:pt x="1590298" y="80887"/>
                    </a:lnTo>
                    <a:lnTo>
                      <a:pt x="1568725" y="49042"/>
                    </a:lnTo>
                    <a:close/>
                  </a:path>
                  <a:path w="1675129" h="1138554">
                    <a:moveTo>
                      <a:pt x="1652955" y="38100"/>
                    </a:moveTo>
                    <a:lnTo>
                      <a:pt x="1584959" y="38100"/>
                    </a:lnTo>
                    <a:lnTo>
                      <a:pt x="1606296" y="70104"/>
                    </a:lnTo>
                    <a:lnTo>
                      <a:pt x="1590298" y="80887"/>
                    </a:lnTo>
                    <a:lnTo>
                      <a:pt x="1610868" y="111252"/>
                    </a:lnTo>
                    <a:lnTo>
                      <a:pt x="1652955" y="38100"/>
                    </a:lnTo>
                    <a:close/>
                  </a:path>
                  <a:path w="1675129" h="1138554">
                    <a:moveTo>
                      <a:pt x="1584959" y="38100"/>
                    </a:moveTo>
                    <a:lnTo>
                      <a:pt x="1568725" y="49042"/>
                    </a:lnTo>
                    <a:lnTo>
                      <a:pt x="1590298" y="80887"/>
                    </a:lnTo>
                    <a:lnTo>
                      <a:pt x="1606296" y="70104"/>
                    </a:lnTo>
                    <a:lnTo>
                      <a:pt x="1584959" y="38100"/>
                    </a:lnTo>
                    <a:close/>
                  </a:path>
                  <a:path w="1675129" h="1138554">
                    <a:moveTo>
                      <a:pt x="1674876" y="0"/>
                    </a:moveTo>
                    <a:lnTo>
                      <a:pt x="1546859" y="16764"/>
                    </a:lnTo>
                    <a:lnTo>
                      <a:pt x="1568725" y="49042"/>
                    </a:lnTo>
                    <a:lnTo>
                      <a:pt x="1584959" y="38100"/>
                    </a:lnTo>
                    <a:lnTo>
                      <a:pt x="1652955" y="38100"/>
                    </a:lnTo>
                    <a:lnTo>
                      <a:pt x="1674876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bject 22">
                  <a:extLst>
                    <a:ext uri="{FF2B5EF4-FFF2-40B4-BE49-F238E27FC236}">
                      <a16:creationId xmlns:a16="http://schemas.microsoft.com/office/drawing/2014/main" id="{AEDAEADB-9DBD-4A9B-802B-3E1E34F1FF82}"/>
                    </a:ext>
                  </a:extLst>
                </p:cNvPr>
                <p:cNvSpPr txBox="1"/>
                <p:nvPr/>
              </p:nvSpPr>
              <p:spPr>
                <a:xfrm>
                  <a:off x="7786688" y="2443163"/>
                  <a:ext cx="327110" cy="346208"/>
                </a:xfrm>
                <a:prstGeom prst="rect">
                  <a:avLst/>
                </a:prstGeom>
              </p:spPr>
              <p:txBody>
                <a:bodyPr vert="horz" wrap="square" lIns="0" tIns="11206" rIns="0" bIns="0" rtlCol="0">
                  <a:spAutoFit/>
                </a:bodyPr>
                <a:lstStyle/>
                <a:p>
                  <a:pPr marL="22413">
                    <a:spcBef>
                      <a:spcPts val="88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688" y="2443163"/>
                  <a:ext cx="327110" cy="3462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bject 25">
                  <a:extLst>
                    <a:ext uri="{FF2B5EF4-FFF2-40B4-BE49-F238E27FC236}">
                      <a16:creationId xmlns:a16="http://schemas.microsoft.com/office/drawing/2014/main" id="{8D4522BA-B0D3-4E64-B450-442B4E903A6B}"/>
                    </a:ext>
                  </a:extLst>
                </p:cNvPr>
                <p:cNvSpPr txBox="1"/>
                <p:nvPr/>
              </p:nvSpPr>
              <p:spPr>
                <a:xfrm>
                  <a:off x="8759499" y="3236034"/>
                  <a:ext cx="357188" cy="345322"/>
                </a:xfrm>
                <a:prstGeom prst="rect">
                  <a:avLst/>
                </a:prstGeom>
              </p:spPr>
              <p:txBody>
                <a:bodyPr vert="horz" wrap="square" lIns="0" tIns="11206" rIns="0" bIns="0" rtlCol="0">
                  <a:spAutoFit/>
                </a:bodyPr>
                <a:lstStyle/>
                <a:p>
                  <a:pPr>
                    <a:spcBef>
                      <a:spcPts val="88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object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9499" y="3236034"/>
                  <a:ext cx="357188" cy="345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bject 26">
              <a:extLst>
                <a:ext uri="{FF2B5EF4-FFF2-40B4-BE49-F238E27FC236}">
                  <a16:creationId xmlns:a16="http://schemas.microsoft.com/office/drawing/2014/main" id="{9C6A8B8B-7D29-46F9-AD32-F2237C6134D5}"/>
                </a:ext>
              </a:extLst>
            </p:cNvPr>
            <p:cNvSpPr/>
            <p:nvPr/>
          </p:nvSpPr>
          <p:spPr>
            <a:xfrm>
              <a:off x="7150922" y="2461316"/>
              <a:ext cx="1925252" cy="2403101"/>
            </a:xfrm>
            <a:custGeom>
              <a:avLst/>
              <a:gdLst/>
              <a:ahLst/>
              <a:cxnLst/>
              <a:rect l="l" t="t" r="r" b="b"/>
              <a:pathLst>
                <a:path w="2085340" h="2723515">
                  <a:moveTo>
                    <a:pt x="85344" y="2627376"/>
                  </a:moveTo>
                  <a:lnTo>
                    <a:pt x="60960" y="2612136"/>
                  </a:lnTo>
                  <a:lnTo>
                    <a:pt x="0" y="2708148"/>
                  </a:lnTo>
                  <a:lnTo>
                    <a:pt x="22860" y="2723388"/>
                  </a:lnTo>
                  <a:lnTo>
                    <a:pt x="85344" y="2627376"/>
                  </a:lnTo>
                  <a:close/>
                </a:path>
                <a:path w="2085340" h="2723515">
                  <a:moveTo>
                    <a:pt x="193548" y="2458212"/>
                  </a:moveTo>
                  <a:lnTo>
                    <a:pt x="169164" y="2442972"/>
                  </a:lnTo>
                  <a:lnTo>
                    <a:pt x="106680" y="2540508"/>
                  </a:lnTo>
                  <a:lnTo>
                    <a:pt x="131064" y="2555748"/>
                  </a:lnTo>
                  <a:lnTo>
                    <a:pt x="193548" y="2458212"/>
                  </a:lnTo>
                  <a:close/>
                </a:path>
                <a:path w="2085340" h="2723515">
                  <a:moveTo>
                    <a:pt x="300228" y="2290572"/>
                  </a:moveTo>
                  <a:lnTo>
                    <a:pt x="277368" y="2275332"/>
                  </a:lnTo>
                  <a:lnTo>
                    <a:pt x="214871" y="2371344"/>
                  </a:lnTo>
                  <a:lnTo>
                    <a:pt x="239268" y="2386584"/>
                  </a:lnTo>
                  <a:lnTo>
                    <a:pt x="300228" y="2290572"/>
                  </a:lnTo>
                  <a:close/>
                </a:path>
                <a:path w="2085340" h="2723515">
                  <a:moveTo>
                    <a:pt x="408432" y="2121408"/>
                  </a:moveTo>
                  <a:lnTo>
                    <a:pt x="384048" y="2106168"/>
                  </a:lnTo>
                  <a:lnTo>
                    <a:pt x="323075" y="2202180"/>
                  </a:lnTo>
                  <a:lnTo>
                    <a:pt x="347472" y="2218944"/>
                  </a:lnTo>
                  <a:lnTo>
                    <a:pt x="408432" y="2121408"/>
                  </a:lnTo>
                  <a:close/>
                </a:path>
                <a:path w="2085340" h="2723515">
                  <a:moveTo>
                    <a:pt x="516636" y="1953768"/>
                  </a:moveTo>
                  <a:lnTo>
                    <a:pt x="492252" y="1938528"/>
                  </a:lnTo>
                  <a:lnTo>
                    <a:pt x="431292" y="2034540"/>
                  </a:lnTo>
                  <a:lnTo>
                    <a:pt x="454152" y="2049780"/>
                  </a:lnTo>
                  <a:lnTo>
                    <a:pt x="516636" y="1953768"/>
                  </a:lnTo>
                  <a:close/>
                </a:path>
                <a:path w="2085340" h="2723515">
                  <a:moveTo>
                    <a:pt x="624840" y="1784604"/>
                  </a:moveTo>
                  <a:lnTo>
                    <a:pt x="600456" y="1769364"/>
                  </a:lnTo>
                  <a:lnTo>
                    <a:pt x="537972" y="1865376"/>
                  </a:lnTo>
                  <a:lnTo>
                    <a:pt x="562356" y="1880616"/>
                  </a:lnTo>
                  <a:lnTo>
                    <a:pt x="624840" y="1784604"/>
                  </a:lnTo>
                  <a:close/>
                </a:path>
                <a:path w="2085340" h="2723515">
                  <a:moveTo>
                    <a:pt x="731520" y="1616964"/>
                  </a:moveTo>
                  <a:lnTo>
                    <a:pt x="708660" y="1601724"/>
                  </a:lnTo>
                  <a:lnTo>
                    <a:pt x="646176" y="1697748"/>
                  </a:lnTo>
                  <a:lnTo>
                    <a:pt x="670560" y="1712976"/>
                  </a:lnTo>
                  <a:lnTo>
                    <a:pt x="731520" y="1616964"/>
                  </a:lnTo>
                  <a:close/>
                </a:path>
                <a:path w="2085340" h="2723515">
                  <a:moveTo>
                    <a:pt x="839724" y="1447800"/>
                  </a:moveTo>
                  <a:lnTo>
                    <a:pt x="815340" y="1432560"/>
                  </a:lnTo>
                  <a:lnTo>
                    <a:pt x="754380" y="1528572"/>
                  </a:lnTo>
                  <a:lnTo>
                    <a:pt x="778764" y="1543812"/>
                  </a:lnTo>
                  <a:lnTo>
                    <a:pt x="839724" y="1447800"/>
                  </a:lnTo>
                  <a:close/>
                </a:path>
                <a:path w="2085340" h="2723515">
                  <a:moveTo>
                    <a:pt x="947928" y="1280160"/>
                  </a:moveTo>
                  <a:lnTo>
                    <a:pt x="923544" y="1264920"/>
                  </a:lnTo>
                  <a:lnTo>
                    <a:pt x="862584" y="1360932"/>
                  </a:lnTo>
                  <a:lnTo>
                    <a:pt x="886968" y="1376172"/>
                  </a:lnTo>
                  <a:lnTo>
                    <a:pt x="947928" y="1280160"/>
                  </a:lnTo>
                  <a:close/>
                </a:path>
                <a:path w="2085340" h="2723515">
                  <a:moveTo>
                    <a:pt x="1056132" y="1110996"/>
                  </a:moveTo>
                  <a:lnTo>
                    <a:pt x="1031748" y="1095756"/>
                  </a:lnTo>
                  <a:lnTo>
                    <a:pt x="970788" y="1191768"/>
                  </a:lnTo>
                  <a:lnTo>
                    <a:pt x="993648" y="1207008"/>
                  </a:lnTo>
                  <a:lnTo>
                    <a:pt x="1056132" y="1110996"/>
                  </a:lnTo>
                  <a:close/>
                </a:path>
                <a:path w="2085340" h="2723515">
                  <a:moveTo>
                    <a:pt x="1164336" y="943356"/>
                  </a:moveTo>
                  <a:lnTo>
                    <a:pt x="1139952" y="928116"/>
                  </a:lnTo>
                  <a:lnTo>
                    <a:pt x="1077468" y="1024128"/>
                  </a:lnTo>
                  <a:lnTo>
                    <a:pt x="1101852" y="1039368"/>
                  </a:lnTo>
                  <a:lnTo>
                    <a:pt x="1164336" y="943356"/>
                  </a:lnTo>
                  <a:close/>
                </a:path>
                <a:path w="2085340" h="2723515">
                  <a:moveTo>
                    <a:pt x="1271016" y="774192"/>
                  </a:moveTo>
                  <a:lnTo>
                    <a:pt x="1248156" y="758952"/>
                  </a:lnTo>
                  <a:lnTo>
                    <a:pt x="1185672" y="854964"/>
                  </a:lnTo>
                  <a:lnTo>
                    <a:pt x="1210056" y="870204"/>
                  </a:lnTo>
                  <a:lnTo>
                    <a:pt x="1271016" y="774192"/>
                  </a:lnTo>
                  <a:close/>
                </a:path>
                <a:path w="2085340" h="2723515">
                  <a:moveTo>
                    <a:pt x="1379220" y="606552"/>
                  </a:moveTo>
                  <a:lnTo>
                    <a:pt x="1354836" y="589788"/>
                  </a:lnTo>
                  <a:lnTo>
                    <a:pt x="1293876" y="687324"/>
                  </a:lnTo>
                  <a:lnTo>
                    <a:pt x="1318260" y="702564"/>
                  </a:lnTo>
                  <a:lnTo>
                    <a:pt x="1379220" y="606552"/>
                  </a:lnTo>
                  <a:close/>
                </a:path>
                <a:path w="2085340" h="2723515">
                  <a:moveTo>
                    <a:pt x="1487424" y="437388"/>
                  </a:moveTo>
                  <a:lnTo>
                    <a:pt x="1463040" y="422148"/>
                  </a:lnTo>
                  <a:lnTo>
                    <a:pt x="1402080" y="518160"/>
                  </a:lnTo>
                  <a:lnTo>
                    <a:pt x="1424940" y="533400"/>
                  </a:lnTo>
                  <a:lnTo>
                    <a:pt x="1487424" y="437388"/>
                  </a:lnTo>
                  <a:close/>
                </a:path>
                <a:path w="2085340" h="2723515">
                  <a:moveTo>
                    <a:pt x="1595628" y="268224"/>
                  </a:moveTo>
                  <a:lnTo>
                    <a:pt x="1571244" y="252984"/>
                  </a:lnTo>
                  <a:lnTo>
                    <a:pt x="1508760" y="350520"/>
                  </a:lnTo>
                  <a:lnTo>
                    <a:pt x="1533144" y="365760"/>
                  </a:lnTo>
                  <a:lnTo>
                    <a:pt x="1595628" y="268224"/>
                  </a:lnTo>
                  <a:close/>
                </a:path>
                <a:path w="2085340" h="2723515">
                  <a:moveTo>
                    <a:pt x="1702308" y="100584"/>
                  </a:moveTo>
                  <a:lnTo>
                    <a:pt x="1679448" y="85344"/>
                  </a:lnTo>
                  <a:lnTo>
                    <a:pt x="1616964" y="181356"/>
                  </a:lnTo>
                  <a:lnTo>
                    <a:pt x="1641348" y="196596"/>
                  </a:lnTo>
                  <a:lnTo>
                    <a:pt x="1702308" y="100584"/>
                  </a:lnTo>
                  <a:close/>
                </a:path>
                <a:path w="2085340" h="2723515">
                  <a:moveTo>
                    <a:pt x="1751076" y="0"/>
                  </a:moveTo>
                  <a:lnTo>
                    <a:pt x="1668780" y="48768"/>
                  </a:lnTo>
                  <a:lnTo>
                    <a:pt x="1740408" y="94488"/>
                  </a:lnTo>
                  <a:lnTo>
                    <a:pt x="1751076" y="0"/>
                  </a:lnTo>
                  <a:close/>
                </a:path>
                <a:path w="2085340" h="2723515">
                  <a:moveTo>
                    <a:pt x="2084832" y="612648"/>
                  </a:moveTo>
                  <a:lnTo>
                    <a:pt x="2055876" y="588264"/>
                  </a:lnTo>
                  <a:lnTo>
                    <a:pt x="2049780" y="595884"/>
                  </a:lnTo>
                  <a:lnTo>
                    <a:pt x="2068068" y="611124"/>
                  </a:lnTo>
                  <a:lnTo>
                    <a:pt x="1956816" y="611124"/>
                  </a:lnTo>
                  <a:lnTo>
                    <a:pt x="1956816" y="621792"/>
                  </a:lnTo>
                  <a:lnTo>
                    <a:pt x="2068068" y="621792"/>
                  </a:lnTo>
                  <a:lnTo>
                    <a:pt x="2049780" y="637032"/>
                  </a:lnTo>
                  <a:lnTo>
                    <a:pt x="2055876" y="643128"/>
                  </a:lnTo>
                  <a:lnTo>
                    <a:pt x="2084832" y="620268"/>
                  </a:lnTo>
                  <a:lnTo>
                    <a:pt x="2084832" y="612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bject 27">
                  <a:extLst>
                    <a:ext uri="{FF2B5EF4-FFF2-40B4-BE49-F238E27FC236}">
                      <a16:creationId xmlns:a16="http://schemas.microsoft.com/office/drawing/2014/main" id="{CA270A63-4150-4187-9201-0B0E4E9C28D9}"/>
                    </a:ext>
                  </a:extLst>
                </p:cNvPr>
                <p:cNvSpPr txBox="1"/>
                <p:nvPr/>
              </p:nvSpPr>
              <p:spPr>
                <a:xfrm>
                  <a:off x="7372953" y="3120114"/>
                  <a:ext cx="910154" cy="346208"/>
                </a:xfrm>
                <a:prstGeom prst="rect">
                  <a:avLst/>
                </a:prstGeom>
              </p:spPr>
              <p:txBody>
                <a:bodyPr vert="horz" wrap="square" lIns="0" tIns="11206" rIns="0" bIns="0" rtlCol="0">
                  <a:spAutoFit/>
                </a:bodyPr>
                <a:lstStyle/>
                <a:p>
                  <a:pPr>
                    <a:spcBef>
                      <a:spcPts val="88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PE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PE" sz="2400" b="1" i="1" dirty="0">
                                <a:latin typeface="Cambria Math" panose="02040503050406030204" pitchFamily="18" charset="0"/>
                                <a:cs typeface="Cambria Math"/>
                              </a:rPr>
                              <m:t>𝑨</m:t>
                            </m:r>
                            <m:r>
                              <a:rPr lang="es-PE" sz="2400" b="1" i="1" spc="-26" dirty="0">
                                <a:latin typeface="Cambria Math" panose="02040503050406030204" pitchFamily="18" charset="0"/>
                                <a:cs typeface="Cambria Math"/>
                              </a:rPr>
                              <m:t> </m:t>
                            </m:r>
                            <m:r>
                              <a:rPr lang="es-PE" sz="2400" b="1" i="1" dirty="0">
                                <a:latin typeface="Cambria Math" panose="02040503050406030204" pitchFamily="18" charset="0"/>
                                <a:cs typeface="Cambria Math"/>
                              </a:rPr>
                              <m:t>+</m:t>
                            </m:r>
                            <m:r>
                              <a:rPr lang="es-PE" sz="2400" b="1" i="1" spc="-40" dirty="0">
                                <a:latin typeface="Cambria Math" panose="02040503050406030204" pitchFamily="18" charset="0"/>
                                <a:cs typeface="Cambria Math"/>
                              </a:rPr>
                              <m:t> </m:t>
                            </m:r>
                            <m:r>
                              <a:rPr lang="es-PE" sz="2400" b="1" i="1" dirty="0">
                                <a:latin typeface="Cambria Math" panose="02040503050406030204" pitchFamily="18" charset="0"/>
                                <a:cs typeface="Cambria Math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953" y="3120114"/>
                  <a:ext cx="910154" cy="3462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bject 25">
                  <a:extLst>
                    <a:ext uri="{FF2B5EF4-FFF2-40B4-BE49-F238E27FC236}">
                      <a16:creationId xmlns:a16="http://schemas.microsoft.com/office/drawing/2014/main" id="{3C90505B-76A6-40D1-9B17-1B5009E8B675}"/>
                    </a:ext>
                  </a:extLst>
                </p:cNvPr>
                <p:cNvSpPr txBox="1"/>
                <p:nvPr/>
              </p:nvSpPr>
              <p:spPr>
                <a:xfrm>
                  <a:off x="6767524" y="3695704"/>
                  <a:ext cx="357188" cy="345322"/>
                </a:xfrm>
                <a:prstGeom prst="rect">
                  <a:avLst/>
                </a:prstGeom>
              </p:spPr>
              <p:txBody>
                <a:bodyPr vert="horz" wrap="square" lIns="0" tIns="11206" rIns="0" bIns="0" rtlCol="0">
                  <a:spAutoFit/>
                </a:bodyPr>
                <a:lstStyle/>
                <a:p>
                  <a:pPr>
                    <a:spcBef>
                      <a:spcPts val="88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PE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object 25">
                  <a:extLst>
                    <a:ext uri="{FF2B5EF4-FFF2-40B4-BE49-F238E27FC236}">
                      <a16:creationId xmlns:a16="http://schemas.microsoft.com/office/drawing/2014/main" id="{5098F4D2-0A15-5B05-D47C-EB6D3C47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524" y="3695704"/>
                  <a:ext cx="357188" cy="34532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37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7051C-91CC-4308-91CF-FA17692A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1430-C18A-A849-9D51-48A32ED0BBBF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E5F0DA-3B25-49EC-BDFE-B60F753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14</a:t>
            </a:fld>
            <a:endParaRPr lang="pt-BR"/>
          </a:p>
        </p:txBody>
      </p:sp>
      <p:sp>
        <p:nvSpPr>
          <p:cNvPr id="48" name="object 19">
            <a:extLst>
              <a:ext uri="{FF2B5EF4-FFF2-40B4-BE49-F238E27FC236}">
                <a16:creationId xmlns:a16="http://schemas.microsoft.com/office/drawing/2014/main" id="{93AE31CE-B329-44AB-B3FC-3AE882ED6818}"/>
              </a:ext>
            </a:extLst>
          </p:cNvPr>
          <p:cNvSpPr txBox="1"/>
          <p:nvPr/>
        </p:nvSpPr>
        <p:spPr>
          <a:xfrm>
            <a:off x="7018991" y="1069624"/>
            <a:ext cx="4171950" cy="5182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208429" rIns="0" bIns="0" rtlCol="0" anchor="ctr">
            <a:spAutoFit/>
          </a:bodyPr>
          <a:lstStyle/>
          <a:p>
            <a:pPr marL="236457" algn="ctr">
              <a:spcBef>
                <a:spcPts val="1641"/>
              </a:spcBef>
            </a:pPr>
            <a:r>
              <a:rPr sz="2000" spc="-57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Ubicar</a:t>
            </a:r>
            <a:r>
              <a:rPr sz="2000" spc="-40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 </a:t>
            </a:r>
            <a:r>
              <a:rPr sz="2000" spc="-62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dichos</a:t>
            </a:r>
            <a:r>
              <a:rPr sz="2000" spc="-53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 </a:t>
            </a:r>
            <a:r>
              <a:rPr sz="2000" spc="-62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puntos</a:t>
            </a:r>
            <a:r>
              <a:rPr sz="2000" spc="-53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 </a:t>
            </a:r>
            <a:r>
              <a:rPr sz="2000" spc="-93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en</a:t>
            </a:r>
            <a:r>
              <a:rPr sz="2000" spc="-40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 </a:t>
            </a:r>
            <a:r>
              <a:rPr sz="2000" spc="-101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e</a:t>
            </a:r>
            <a:r>
              <a:rPr sz="2000" spc="-124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l</a:t>
            </a:r>
            <a:r>
              <a:rPr sz="2000" spc="-40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 </a:t>
            </a:r>
            <a:r>
              <a:rPr sz="2000" spc="-141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p</a:t>
            </a:r>
            <a:r>
              <a:rPr sz="2000" spc="-71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lan</a:t>
            </a:r>
            <a:r>
              <a:rPr sz="2000" spc="-115" dirty="0">
                <a:solidFill>
                  <a:srgbClr val="C00000"/>
                </a:solidFill>
                <a:latin typeface="Euphemia" panose="020B0503040102020104" pitchFamily="34" charset="0"/>
                <a:cs typeface="Trebuchet MS"/>
              </a:rPr>
              <a:t>o</a:t>
            </a:r>
            <a:r>
              <a:rPr sz="2000" spc="-238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911AA4CC-D607-4266-92BD-873D4B9B39D4}"/>
              </a:ext>
            </a:extLst>
          </p:cNvPr>
          <p:cNvGrpSpPr/>
          <p:nvPr/>
        </p:nvGrpSpPr>
        <p:grpSpPr>
          <a:xfrm>
            <a:off x="5845155" y="1717956"/>
            <a:ext cx="5586036" cy="4557713"/>
            <a:chOff x="3112460" y="2483358"/>
            <a:chExt cx="3353696" cy="332814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95F19011-DFA2-4E2B-A235-6F3B4BA38B7C}"/>
                </a:ext>
              </a:extLst>
            </p:cNvPr>
            <p:cNvGrpSpPr/>
            <p:nvPr/>
          </p:nvGrpSpPr>
          <p:grpSpPr>
            <a:xfrm>
              <a:off x="3112460" y="2483358"/>
              <a:ext cx="3353696" cy="3328147"/>
              <a:chOff x="3126747" y="2454783"/>
              <a:chExt cx="3353696" cy="3328147"/>
            </a:xfrm>
          </p:grpSpPr>
          <p:grpSp>
            <p:nvGrpSpPr>
              <p:cNvPr id="68" name="object 20">
                <a:extLst>
                  <a:ext uri="{FF2B5EF4-FFF2-40B4-BE49-F238E27FC236}">
                    <a16:creationId xmlns:a16="http://schemas.microsoft.com/office/drawing/2014/main" id="{F7E522A7-C199-4A10-9E44-45FC96E424C8}"/>
                  </a:ext>
                </a:extLst>
              </p:cNvPr>
              <p:cNvGrpSpPr/>
              <p:nvPr/>
            </p:nvGrpSpPr>
            <p:grpSpPr>
              <a:xfrm>
                <a:off x="3126747" y="2454783"/>
                <a:ext cx="3353696" cy="3328147"/>
                <a:chOff x="1664046" y="2782087"/>
                <a:chExt cx="3800855" cy="3771900"/>
              </a:xfrm>
            </p:grpSpPr>
            <p:pic>
              <p:nvPicPr>
                <p:cNvPr id="70" name="object 21">
                  <a:extLst>
                    <a:ext uri="{FF2B5EF4-FFF2-40B4-BE49-F238E27FC236}">
                      <a16:creationId xmlns:a16="http://schemas.microsoft.com/office/drawing/2014/main" id="{A8AD98FA-B04C-4A4B-BCFB-3B9974843129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64046" y="2782087"/>
                  <a:ext cx="3800855" cy="3771900"/>
                </a:xfrm>
                <a:prstGeom prst="rect">
                  <a:avLst/>
                </a:prstGeom>
              </p:spPr>
            </p:pic>
            <p:sp>
              <p:nvSpPr>
                <p:cNvPr id="71" name="object 22">
                  <a:extLst>
                    <a:ext uri="{FF2B5EF4-FFF2-40B4-BE49-F238E27FC236}">
                      <a16:creationId xmlns:a16="http://schemas.microsoft.com/office/drawing/2014/main" id="{C67B576B-1A91-4B32-ABBD-27B995667DCF}"/>
                    </a:ext>
                  </a:extLst>
                </p:cNvPr>
                <p:cNvSpPr/>
                <p:nvPr/>
              </p:nvSpPr>
              <p:spPr>
                <a:xfrm>
                  <a:off x="3509772" y="4331207"/>
                  <a:ext cx="37528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85" h="365760">
                      <a:moveTo>
                        <a:pt x="303916" y="49408"/>
                      </a:moveTo>
                      <a:lnTo>
                        <a:pt x="0" y="345947"/>
                      </a:lnTo>
                      <a:lnTo>
                        <a:pt x="19812" y="365759"/>
                      </a:lnTo>
                      <a:lnTo>
                        <a:pt x="323728" y="69220"/>
                      </a:lnTo>
                      <a:lnTo>
                        <a:pt x="303916" y="49408"/>
                      </a:lnTo>
                      <a:close/>
                    </a:path>
                    <a:path w="375285" h="365760">
                      <a:moveTo>
                        <a:pt x="361472" y="39624"/>
                      </a:moveTo>
                      <a:lnTo>
                        <a:pt x="313943" y="39624"/>
                      </a:lnTo>
                      <a:lnTo>
                        <a:pt x="333755" y="59436"/>
                      </a:lnTo>
                      <a:lnTo>
                        <a:pt x="323728" y="69220"/>
                      </a:lnTo>
                      <a:lnTo>
                        <a:pt x="344424" y="89915"/>
                      </a:lnTo>
                      <a:lnTo>
                        <a:pt x="361472" y="39624"/>
                      </a:lnTo>
                      <a:close/>
                    </a:path>
                    <a:path w="375285" h="365760">
                      <a:moveTo>
                        <a:pt x="313943" y="39624"/>
                      </a:moveTo>
                      <a:lnTo>
                        <a:pt x="303916" y="49408"/>
                      </a:lnTo>
                      <a:lnTo>
                        <a:pt x="323728" y="69220"/>
                      </a:lnTo>
                      <a:lnTo>
                        <a:pt x="333755" y="59436"/>
                      </a:lnTo>
                      <a:lnTo>
                        <a:pt x="313943" y="39624"/>
                      </a:lnTo>
                      <a:close/>
                    </a:path>
                    <a:path w="375285" h="365760">
                      <a:moveTo>
                        <a:pt x="374903" y="0"/>
                      </a:moveTo>
                      <a:lnTo>
                        <a:pt x="283463" y="28955"/>
                      </a:lnTo>
                      <a:lnTo>
                        <a:pt x="303916" y="49408"/>
                      </a:lnTo>
                      <a:lnTo>
                        <a:pt x="313943" y="39624"/>
                      </a:lnTo>
                      <a:lnTo>
                        <a:pt x="361472" y="39624"/>
                      </a:lnTo>
                      <a:lnTo>
                        <a:pt x="374903" y="0"/>
                      </a:lnTo>
                      <a:close/>
                    </a:path>
                  </a:pathLst>
                </a:custGeom>
                <a:solidFill>
                  <a:srgbClr val="3891A7"/>
                </a:solidFill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bject 24">
                    <a:extLst>
                      <a:ext uri="{FF2B5EF4-FFF2-40B4-BE49-F238E27FC236}">
                        <a16:creationId xmlns:a16="http://schemas.microsoft.com/office/drawing/2014/main" id="{066F2215-654E-4887-BCF5-3008E9A627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6083" y="3320729"/>
                    <a:ext cx="303804" cy="361067"/>
                  </a:xfrm>
                  <a:prstGeom prst="rect">
                    <a:avLst/>
                  </a:prstGeom>
                </p:spPr>
                <p:txBody>
                  <a:bodyPr vert="horz" wrap="square" lIns="0" tIns="11206" rIns="0" bIns="0" rtlCol="0">
                    <a:spAutoFit/>
                  </a:bodyPr>
                  <a:lstStyle/>
                  <a:p>
                    <a:pPr marL="11206">
                      <a:spcBef>
                        <a:spcPts val="88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PE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sz="2800" dirty="0">
                      <a:latin typeface="Cambria Math"/>
                      <a:cs typeface="Cambria Math"/>
                    </a:endParaRPr>
                  </a:p>
                </p:txBody>
              </p:sp>
            </mc:Choice>
            <mc:Fallback xmlns="">
              <p:sp>
                <p:nvSpPr>
                  <p:cNvPr id="24" name="object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083" y="3320729"/>
                    <a:ext cx="303804" cy="36106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E9497F51-C7E4-4A85-93B7-07B58F3172F0}"/>
                </a:ext>
              </a:extLst>
            </p:cNvPr>
            <p:cNvGrpSpPr/>
            <p:nvPr/>
          </p:nvGrpSpPr>
          <p:grpSpPr>
            <a:xfrm>
              <a:off x="4436625" y="3502959"/>
              <a:ext cx="957531" cy="638735"/>
              <a:chOff x="4436625" y="3502959"/>
              <a:chExt cx="957531" cy="6387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bject 23">
                    <a:extLst>
                      <a:ext uri="{FF2B5EF4-FFF2-40B4-BE49-F238E27FC236}">
                        <a16:creationId xmlns:a16="http://schemas.microsoft.com/office/drawing/2014/main" id="{E4A99418-288A-431B-B714-175B144DF103}"/>
                      </a:ext>
                    </a:extLst>
                  </p:cNvPr>
                  <p:cNvSpPr txBox="1"/>
                  <p:nvPr/>
                </p:nvSpPr>
                <p:spPr>
                  <a:xfrm>
                    <a:off x="5123494" y="3581503"/>
                    <a:ext cx="270662" cy="413928"/>
                  </a:xfrm>
                  <a:prstGeom prst="rect">
                    <a:avLst/>
                  </a:prstGeom>
                </p:spPr>
                <p:txBody>
                  <a:bodyPr vert="horz" wrap="square" lIns="0" tIns="11206" rIns="0" bIns="0" rtlCol="0">
                    <a:spAutoFit/>
                  </a:bodyPr>
                  <a:lstStyle/>
                  <a:p>
                    <a:pPr marL="33619">
                      <a:spcBef>
                        <a:spcPts val="88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PE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sz="3200" dirty="0">
                      <a:latin typeface="Cambria Math"/>
                      <a:cs typeface="Cambria Math"/>
                    </a:endParaRPr>
                  </a:p>
                </p:txBody>
              </p:sp>
            </mc:Choice>
            <mc:Fallback xmlns="">
              <p:sp>
                <p:nvSpPr>
                  <p:cNvPr id="23" name="object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3494" y="3581503"/>
                    <a:ext cx="270662" cy="4139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bject 27">
                <a:extLst>
                  <a:ext uri="{FF2B5EF4-FFF2-40B4-BE49-F238E27FC236}">
                    <a16:creationId xmlns:a16="http://schemas.microsoft.com/office/drawing/2014/main" id="{C879CB8C-7FB7-472A-BD42-69D05C2353A0}"/>
                  </a:ext>
                </a:extLst>
              </p:cNvPr>
              <p:cNvSpPr/>
              <p:nvPr/>
            </p:nvSpPr>
            <p:spPr>
              <a:xfrm>
                <a:off x="4436625" y="3502959"/>
                <a:ext cx="336176" cy="63873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723900">
                    <a:moveTo>
                      <a:pt x="52457" y="69526"/>
                    </a:moveTo>
                    <a:lnTo>
                      <a:pt x="26450" y="83049"/>
                    </a:lnTo>
                    <a:lnTo>
                      <a:pt x="355092" y="723899"/>
                    </a:lnTo>
                    <a:lnTo>
                      <a:pt x="381000" y="710183"/>
                    </a:lnTo>
                    <a:lnTo>
                      <a:pt x="52457" y="69526"/>
                    </a:lnTo>
                    <a:close/>
                  </a:path>
                  <a:path w="381000" h="723900">
                    <a:moveTo>
                      <a:pt x="0" y="0"/>
                    </a:moveTo>
                    <a:lnTo>
                      <a:pt x="1524" y="96012"/>
                    </a:lnTo>
                    <a:lnTo>
                      <a:pt x="26450" y="83049"/>
                    </a:lnTo>
                    <a:lnTo>
                      <a:pt x="19812" y="70103"/>
                    </a:lnTo>
                    <a:lnTo>
                      <a:pt x="45720" y="56387"/>
                    </a:lnTo>
                    <a:lnTo>
                      <a:pt x="77724" y="56387"/>
                    </a:lnTo>
                    <a:lnTo>
                      <a:pt x="0" y="0"/>
                    </a:lnTo>
                    <a:close/>
                  </a:path>
                  <a:path w="381000" h="723900">
                    <a:moveTo>
                      <a:pt x="45720" y="56387"/>
                    </a:moveTo>
                    <a:lnTo>
                      <a:pt x="19812" y="70103"/>
                    </a:lnTo>
                    <a:lnTo>
                      <a:pt x="26450" y="83049"/>
                    </a:lnTo>
                    <a:lnTo>
                      <a:pt x="52457" y="69526"/>
                    </a:lnTo>
                    <a:lnTo>
                      <a:pt x="45720" y="56387"/>
                    </a:lnTo>
                    <a:close/>
                  </a:path>
                  <a:path w="381000" h="723900">
                    <a:moveTo>
                      <a:pt x="77724" y="56387"/>
                    </a:moveTo>
                    <a:lnTo>
                      <a:pt x="45720" y="56387"/>
                    </a:lnTo>
                    <a:lnTo>
                      <a:pt x="52457" y="69526"/>
                    </a:lnTo>
                    <a:lnTo>
                      <a:pt x="77724" y="56387"/>
                    </a:lnTo>
                    <a:close/>
                  </a:path>
                </a:pathLst>
              </a:custGeom>
              <a:solidFill>
                <a:srgbClr val="3891A7"/>
              </a:solidFill>
            </p:spPr>
            <p:txBody>
              <a:bodyPr wrap="square" lIns="0" tIns="0" rIns="0" bIns="0" rtlCol="0"/>
              <a:lstStyle/>
              <a:p>
                <a:endParaRPr sz="1588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09E06986-B1C1-488C-BF9F-647501F91FD7}"/>
                  </a:ext>
                </a:extLst>
              </p:cNvPr>
              <p:cNvSpPr txBox="1"/>
              <p:nvPr/>
            </p:nvSpPr>
            <p:spPr>
              <a:xfrm>
                <a:off x="760809" y="420857"/>
                <a:ext cx="6682979" cy="4444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es-PE" sz="20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</a:t>
                </a:r>
                <a:r>
                  <a:rPr lang="es-PE" sz="1800" b="1" dirty="0">
                    <a:solidFill>
                      <a:srgbClr val="00B0F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Dados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Determinar y graficar: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Solución</a:t>
                </a:r>
              </a:p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)=(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P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es-PE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)+(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)=(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s-E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P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)=(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P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ES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PE" sz="1800" b="1" dirty="0">
                  <a:solidFill>
                    <a:srgbClr val="0070C0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09E06986-B1C1-488C-BF9F-647501F91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9" y="420857"/>
                <a:ext cx="6682979" cy="4444294"/>
              </a:xfrm>
              <a:prstGeom prst="rect">
                <a:avLst/>
              </a:prstGeom>
              <a:blipFill>
                <a:blip r:embed="rId5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56A043-3F28-4BBC-81C2-991D2B33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6744FD-3659-4E0C-BE50-078FB13E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15</a:t>
            </a:fld>
            <a:endParaRPr lang="pt-B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410AF4-61CD-4652-87BA-2AC761D33CC2}"/>
              </a:ext>
            </a:extLst>
          </p:cNvPr>
          <p:cNvSpPr txBox="1"/>
          <p:nvPr/>
        </p:nvSpPr>
        <p:spPr>
          <a:xfrm>
            <a:off x="4785508" y="2966171"/>
            <a:ext cx="7135385" cy="142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PE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forma gr</a:t>
            </a:r>
            <a:r>
              <a:rPr lang="es-P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lang="es-PE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fica podemos ver que ambos son paralelos, por lo tanto, tienen la misma direcci</a:t>
            </a:r>
            <a:r>
              <a:rPr lang="es-P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s-PE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 Luego, tienen la misma longitud. Finalmente, poseen el mismo sentido. Calculando: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4637C3D-9295-41B7-8572-2750A6251C2F}"/>
                  </a:ext>
                </a:extLst>
              </p:cNvPr>
              <p:cNvSpPr txBox="1"/>
              <p:nvPr/>
            </p:nvSpPr>
            <p:spPr>
              <a:xfrm>
                <a:off x="939706" y="1003919"/>
                <a:ext cx="8864670" cy="1119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Dados dos puntos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entonces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del segmento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dirigido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esta dado por:</a:t>
                </a:r>
                <a:r>
                  <a:rPr lang="es-PE" dirty="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𝑃𝑄</m:t>
                        </m:r>
                      </m:e>
                    </m:acc>
                    <m:r>
                      <a:rPr lang="es-PE" sz="18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s-PE" sz="18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sz="18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18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PE" sz="18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4637C3D-9295-41B7-8572-2750A6251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6" y="1003919"/>
                <a:ext cx="8864670" cy="1119537"/>
              </a:xfrm>
              <a:prstGeom prst="rect">
                <a:avLst/>
              </a:prstGeom>
              <a:blipFill>
                <a:blip r:embed="rId2"/>
                <a:stretch>
                  <a:fillRect l="-550" b="-8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790B848-E641-4B8F-B66B-47A191C19AE1}"/>
                  </a:ext>
                </a:extLst>
              </p:cNvPr>
              <p:cNvSpPr txBox="1"/>
              <p:nvPr/>
            </p:nvSpPr>
            <p:spPr>
              <a:xfrm>
                <a:off x="939706" y="2184005"/>
                <a:ext cx="7989141" cy="681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18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</a:t>
                </a:r>
                <a:r>
                  <a:rPr lang="es-PE" sz="1800" dirty="0">
                    <a:solidFill>
                      <a:srgbClr val="00B0F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Dados los puntos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s-PE" sz="1800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Verificar que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s-PE" sz="1800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𝑀𝑁</m:t>
                        </m:r>
                      </m:e>
                    </m:acc>
                  </m:oMath>
                </a14:m>
                <a:r>
                  <a:rPr lang="es-PE" sz="1800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son iguales, dibujar en el gráfico.</a:t>
                </a:r>
                <a:endParaRPr lang="es-PE" dirty="0">
                  <a:solidFill>
                    <a:srgbClr val="C00000"/>
                  </a:solidFill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790B848-E641-4B8F-B66B-47A191C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6" y="2184005"/>
                <a:ext cx="7989141" cy="681790"/>
              </a:xfrm>
              <a:prstGeom prst="rect">
                <a:avLst/>
              </a:prstGeom>
              <a:blipFill>
                <a:blip r:embed="rId3"/>
                <a:stretch>
                  <a:fillRect l="-610" t="-5357" r="-1068" b="-11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2">
            <a:extLst>
              <a:ext uri="{FF2B5EF4-FFF2-40B4-BE49-F238E27FC236}">
                <a16:creationId xmlns:a16="http://schemas.microsoft.com/office/drawing/2014/main" id="{E4190449-EC42-46E6-A10A-C3AFDD710E69}"/>
              </a:ext>
            </a:extLst>
          </p:cNvPr>
          <p:cNvSpPr txBox="1">
            <a:spLocks/>
          </p:cNvSpPr>
          <p:nvPr/>
        </p:nvSpPr>
        <p:spPr>
          <a:xfrm>
            <a:off x="3373529" y="485809"/>
            <a:ext cx="4691233" cy="626303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619">
              <a:spcBef>
                <a:spcPts val="84"/>
              </a:spcBef>
            </a:pPr>
            <a:r>
              <a:rPr lang="es-ES" sz="4000" spc="353" dirty="0">
                <a:solidFill>
                  <a:srgbClr val="C00000"/>
                </a:solidFill>
                <a:latin typeface="Euphemia" panose="020B0503040102020104" pitchFamily="34" charset="0"/>
              </a:rPr>
              <a:t>VECTORES</a:t>
            </a:r>
            <a:r>
              <a:rPr lang="es-ES" sz="4000" spc="-97" dirty="0">
                <a:solidFill>
                  <a:srgbClr val="C00000"/>
                </a:solidFill>
                <a:latin typeface="Euphemia" panose="020B0503040102020104" pitchFamily="34" charset="0"/>
              </a:rPr>
              <a:t> </a:t>
            </a:r>
            <a:r>
              <a:rPr lang="es-ES" sz="4000" spc="454" dirty="0">
                <a:solidFill>
                  <a:srgbClr val="C00000"/>
                </a:solidFill>
                <a:latin typeface="Euphemia" panose="020B0503040102020104" pitchFamily="34" charset="0"/>
              </a:rPr>
              <a:t>EN</a:t>
            </a:r>
            <a:r>
              <a:rPr lang="es-ES" sz="4000" spc="-101" dirty="0">
                <a:solidFill>
                  <a:srgbClr val="C00000"/>
                </a:solidFill>
                <a:latin typeface="Euphemia" panose="020B0503040102020104" pitchFamily="34" charset="0"/>
              </a:rPr>
              <a:t> </a:t>
            </a:r>
            <a:r>
              <a:rPr lang="es-ES" sz="4000" spc="66" dirty="0">
                <a:solidFill>
                  <a:srgbClr val="C00000"/>
                </a:solidFill>
                <a:latin typeface="Euphemia" panose="020B0503040102020104" pitchFamily="34" charset="0"/>
                <a:cs typeface="Cambria Math"/>
              </a:rPr>
              <a:t>ℝ</a:t>
            </a:r>
            <a:r>
              <a:rPr lang="es-ES" sz="4000" spc="99" baseline="27777" dirty="0">
                <a:solidFill>
                  <a:srgbClr val="C00000"/>
                </a:solidFill>
                <a:latin typeface="Euphemia" panose="020B0503040102020104" pitchFamily="34" charset="0"/>
                <a:cs typeface="Cambria Math"/>
              </a:rPr>
              <a:t>2</a:t>
            </a:r>
            <a:endParaRPr lang="es-ES" sz="4000" baseline="27777" dirty="0">
              <a:solidFill>
                <a:srgbClr val="C00000"/>
              </a:solidFill>
              <a:latin typeface="Euphemia" panose="020B0503040102020104" pitchFamily="34" charset="0"/>
              <a:cs typeface="Cambria Math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669DBCB5-2679-4880-9219-85B82A3C30B4}"/>
              </a:ext>
            </a:extLst>
          </p:cNvPr>
          <p:cNvGrpSpPr/>
          <p:nvPr/>
        </p:nvGrpSpPr>
        <p:grpSpPr>
          <a:xfrm>
            <a:off x="1164040" y="3495014"/>
            <a:ext cx="3306857" cy="2788101"/>
            <a:chOff x="2161032" y="4151376"/>
            <a:chExt cx="2872740" cy="2853055"/>
          </a:xfrm>
        </p:grpSpPr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8F340D43-8B37-49A8-A7E0-524C1E0E8A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1032" y="4151376"/>
              <a:ext cx="2872740" cy="2852928"/>
            </a:xfrm>
            <a:prstGeom prst="rect">
              <a:avLst/>
            </a:prstGeom>
          </p:spPr>
        </p:pic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B235217-EC84-4B63-B055-86E0C64EF7BB}"/>
                </a:ext>
              </a:extLst>
            </p:cNvPr>
            <p:cNvSpPr/>
            <p:nvPr/>
          </p:nvSpPr>
          <p:spPr>
            <a:xfrm>
              <a:off x="4046220" y="4158996"/>
              <a:ext cx="455930" cy="948055"/>
            </a:xfrm>
            <a:custGeom>
              <a:avLst/>
              <a:gdLst/>
              <a:ahLst/>
              <a:cxnLst/>
              <a:rect l="l" t="t" r="r" b="b"/>
              <a:pathLst>
                <a:path w="455929" h="948054">
                  <a:moveTo>
                    <a:pt x="403800" y="71093"/>
                  </a:moveTo>
                  <a:lnTo>
                    <a:pt x="0" y="935735"/>
                  </a:lnTo>
                  <a:lnTo>
                    <a:pt x="25907" y="947927"/>
                  </a:lnTo>
                  <a:lnTo>
                    <a:pt x="429904" y="82865"/>
                  </a:lnTo>
                  <a:lnTo>
                    <a:pt x="403800" y="71093"/>
                  </a:lnTo>
                  <a:close/>
                </a:path>
                <a:path w="455929" h="948054">
                  <a:moveTo>
                    <a:pt x="454496" y="57912"/>
                  </a:moveTo>
                  <a:lnTo>
                    <a:pt x="409955" y="57912"/>
                  </a:lnTo>
                  <a:lnTo>
                    <a:pt x="435863" y="70103"/>
                  </a:lnTo>
                  <a:lnTo>
                    <a:pt x="429904" y="82865"/>
                  </a:lnTo>
                  <a:lnTo>
                    <a:pt x="455675" y="94487"/>
                  </a:lnTo>
                  <a:lnTo>
                    <a:pt x="454496" y="57912"/>
                  </a:lnTo>
                  <a:close/>
                </a:path>
                <a:path w="455929" h="948054">
                  <a:moveTo>
                    <a:pt x="409955" y="57912"/>
                  </a:moveTo>
                  <a:lnTo>
                    <a:pt x="403800" y="71093"/>
                  </a:lnTo>
                  <a:lnTo>
                    <a:pt x="429904" y="82865"/>
                  </a:lnTo>
                  <a:lnTo>
                    <a:pt x="435863" y="70103"/>
                  </a:lnTo>
                  <a:lnTo>
                    <a:pt x="409955" y="57912"/>
                  </a:lnTo>
                  <a:close/>
                </a:path>
                <a:path w="455929" h="948054">
                  <a:moveTo>
                    <a:pt x="452627" y="0"/>
                  </a:moveTo>
                  <a:lnTo>
                    <a:pt x="377951" y="59436"/>
                  </a:lnTo>
                  <a:lnTo>
                    <a:pt x="403800" y="71093"/>
                  </a:lnTo>
                  <a:lnTo>
                    <a:pt x="409955" y="57912"/>
                  </a:lnTo>
                  <a:lnTo>
                    <a:pt x="454496" y="57912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0D39BE74-0CF9-4C4B-BEBC-6EE670793110}"/>
              </a:ext>
            </a:extLst>
          </p:cNvPr>
          <p:cNvSpPr txBox="1"/>
          <p:nvPr/>
        </p:nvSpPr>
        <p:spPr>
          <a:xfrm>
            <a:off x="3362392" y="3606864"/>
            <a:ext cx="322477" cy="25629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ambria Math"/>
                <a:cs typeface="Cambria Math"/>
              </a:rPr>
              <a:t>𝑃𝑄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DFB4F262-DE8B-4C8C-A341-0CCCA23A4C6B}"/>
              </a:ext>
            </a:extLst>
          </p:cNvPr>
          <p:cNvSpPr/>
          <p:nvPr/>
        </p:nvSpPr>
        <p:spPr>
          <a:xfrm>
            <a:off x="3373529" y="3620693"/>
            <a:ext cx="295127" cy="48863"/>
          </a:xfrm>
          <a:custGeom>
            <a:avLst/>
            <a:gdLst/>
            <a:ahLst/>
            <a:cxnLst/>
            <a:rect l="l" t="t" r="r" b="b"/>
            <a:pathLst>
              <a:path w="294639" h="55245">
                <a:moveTo>
                  <a:pt x="266700" y="0"/>
                </a:moveTo>
                <a:lnTo>
                  <a:pt x="260603" y="6096"/>
                </a:lnTo>
                <a:lnTo>
                  <a:pt x="278891" y="22860"/>
                </a:lnTo>
                <a:lnTo>
                  <a:pt x="0" y="22860"/>
                </a:lnTo>
                <a:lnTo>
                  <a:pt x="0" y="33527"/>
                </a:lnTo>
                <a:lnTo>
                  <a:pt x="278891" y="33527"/>
                </a:lnTo>
                <a:lnTo>
                  <a:pt x="260603" y="48768"/>
                </a:lnTo>
                <a:lnTo>
                  <a:pt x="266700" y="54863"/>
                </a:lnTo>
                <a:lnTo>
                  <a:pt x="294132" y="30480"/>
                </a:lnTo>
                <a:lnTo>
                  <a:pt x="294132" y="24384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05325D0A-6CD8-47EC-85B6-AD69FC4F4EBE}"/>
              </a:ext>
            </a:extLst>
          </p:cNvPr>
          <p:cNvSpPr txBox="1"/>
          <p:nvPr/>
        </p:nvSpPr>
        <p:spPr>
          <a:xfrm>
            <a:off x="1923422" y="5340123"/>
            <a:ext cx="387990" cy="25629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Cambria Math"/>
                <a:cs typeface="Cambria Math"/>
              </a:rPr>
              <a:t>𝑀𝑁</a:t>
            </a:r>
            <a:endParaRPr sz="1588">
              <a:latin typeface="Cambria Math"/>
              <a:cs typeface="Cambria Math"/>
            </a:endParaRPr>
          </a:p>
        </p:txBody>
      </p: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A6471E5C-111D-4A28-9089-E5962F210565}"/>
              </a:ext>
            </a:extLst>
          </p:cNvPr>
          <p:cNvGrpSpPr/>
          <p:nvPr/>
        </p:nvGrpSpPr>
        <p:grpSpPr>
          <a:xfrm>
            <a:off x="1936039" y="5133487"/>
            <a:ext cx="639866" cy="876179"/>
            <a:chOff x="2962655" y="6016752"/>
            <a:chExt cx="638810" cy="990600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AF205125-CC32-42EF-A338-E70CFC26ECFD}"/>
                </a:ext>
              </a:extLst>
            </p:cNvPr>
            <p:cNvSpPr/>
            <p:nvPr/>
          </p:nvSpPr>
          <p:spPr>
            <a:xfrm>
              <a:off x="2962655" y="6269736"/>
              <a:ext cx="361315" cy="55244"/>
            </a:xfrm>
            <a:custGeom>
              <a:avLst/>
              <a:gdLst/>
              <a:ahLst/>
              <a:cxnLst/>
              <a:rect l="l" t="t" r="r" b="b"/>
              <a:pathLst>
                <a:path w="361314" h="55245">
                  <a:moveTo>
                    <a:pt x="333756" y="0"/>
                  </a:moveTo>
                  <a:lnTo>
                    <a:pt x="327659" y="6095"/>
                  </a:lnTo>
                  <a:lnTo>
                    <a:pt x="345947" y="21335"/>
                  </a:lnTo>
                  <a:lnTo>
                    <a:pt x="0" y="21335"/>
                  </a:lnTo>
                  <a:lnTo>
                    <a:pt x="0" y="32003"/>
                  </a:lnTo>
                  <a:lnTo>
                    <a:pt x="345947" y="32003"/>
                  </a:lnTo>
                  <a:lnTo>
                    <a:pt x="327659" y="47243"/>
                  </a:lnTo>
                  <a:lnTo>
                    <a:pt x="333756" y="54863"/>
                  </a:lnTo>
                  <a:lnTo>
                    <a:pt x="361188" y="30479"/>
                  </a:lnTo>
                  <a:lnTo>
                    <a:pt x="361188" y="24383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ED43941F-E00F-487D-A2ED-FD5D4AA72CDF}"/>
                </a:ext>
              </a:extLst>
            </p:cNvPr>
            <p:cNvSpPr/>
            <p:nvPr/>
          </p:nvSpPr>
          <p:spPr>
            <a:xfrm>
              <a:off x="3131819" y="6016752"/>
              <a:ext cx="469900" cy="990600"/>
            </a:xfrm>
            <a:custGeom>
              <a:avLst/>
              <a:gdLst/>
              <a:ahLst/>
              <a:cxnLst/>
              <a:rect l="l" t="t" r="r" b="b"/>
              <a:pathLst>
                <a:path w="469900" h="990600">
                  <a:moveTo>
                    <a:pt x="417966" y="71811"/>
                  </a:moveTo>
                  <a:lnTo>
                    <a:pt x="0" y="978408"/>
                  </a:lnTo>
                  <a:lnTo>
                    <a:pt x="25907" y="990600"/>
                  </a:lnTo>
                  <a:lnTo>
                    <a:pt x="443305" y="83736"/>
                  </a:lnTo>
                  <a:lnTo>
                    <a:pt x="417966" y="71811"/>
                  </a:lnTo>
                  <a:close/>
                </a:path>
                <a:path w="469900" h="990600">
                  <a:moveTo>
                    <a:pt x="468230" y="59436"/>
                  </a:moveTo>
                  <a:lnTo>
                    <a:pt x="423671" y="59436"/>
                  </a:lnTo>
                  <a:lnTo>
                    <a:pt x="449580" y="70104"/>
                  </a:lnTo>
                  <a:lnTo>
                    <a:pt x="443305" y="83736"/>
                  </a:lnTo>
                  <a:lnTo>
                    <a:pt x="469392" y="96012"/>
                  </a:lnTo>
                  <a:lnTo>
                    <a:pt x="468230" y="59436"/>
                  </a:lnTo>
                  <a:close/>
                </a:path>
                <a:path w="469900" h="990600">
                  <a:moveTo>
                    <a:pt x="423671" y="59436"/>
                  </a:moveTo>
                  <a:lnTo>
                    <a:pt x="417966" y="71811"/>
                  </a:lnTo>
                  <a:lnTo>
                    <a:pt x="443305" y="83736"/>
                  </a:lnTo>
                  <a:lnTo>
                    <a:pt x="449580" y="70104"/>
                  </a:lnTo>
                  <a:lnTo>
                    <a:pt x="423671" y="59436"/>
                  </a:lnTo>
                  <a:close/>
                </a:path>
                <a:path w="469900" h="990600">
                  <a:moveTo>
                    <a:pt x="466344" y="0"/>
                  </a:moveTo>
                  <a:lnTo>
                    <a:pt x="391668" y="59436"/>
                  </a:lnTo>
                  <a:lnTo>
                    <a:pt x="417966" y="71811"/>
                  </a:lnTo>
                  <a:lnTo>
                    <a:pt x="423671" y="59436"/>
                  </a:lnTo>
                  <a:lnTo>
                    <a:pt x="468230" y="59436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3E5904B-EAB3-460B-AD6F-567D8AD28091}"/>
                  </a:ext>
                </a:extLst>
              </p:cNvPr>
              <p:cNvSpPr txBox="1"/>
              <p:nvPr/>
            </p:nvSpPr>
            <p:spPr>
              <a:xfrm>
                <a:off x="6560271" y="5050054"/>
                <a:ext cx="2844800" cy="712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𝑀𝑁</m:t>
                          </m:r>
                        </m:e>
                      </m:acc>
                      <m:r>
                        <a:rPr lang="es-PE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PE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sz="18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s-PE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s-PE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PE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E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3E5904B-EAB3-460B-AD6F-567D8AD28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271" y="5050054"/>
                <a:ext cx="2844800" cy="712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2FDCE07-D531-4E13-BBB2-270B24BB0278}"/>
                  </a:ext>
                </a:extLst>
              </p:cNvPr>
              <p:cNvSpPr txBox="1"/>
              <p:nvPr/>
            </p:nvSpPr>
            <p:spPr>
              <a:xfrm>
                <a:off x="6061472" y="4728696"/>
                <a:ext cx="309578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𝑃𝑄</m:t>
                          </m:r>
                        </m:e>
                      </m:acc>
                      <m:r>
                        <a:rPr lang="es-PE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2FDCE07-D531-4E13-BBB2-270B24BB0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72" y="4728696"/>
                <a:ext cx="3095780" cy="404791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A5CD5EBF-97A2-45FA-B782-73455D86EF56}"/>
              </a:ext>
            </a:extLst>
          </p:cNvPr>
          <p:cNvSpPr txBox="1"/>
          <p:nvPr/>
        </p:nvSpPr>
        <p:spPr>
          <a:xfrm>
            <a:off x="928687" y="2880649"/>
            <a:ext cx="1232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C00000"/>
                </a:solidFill>
                <a:effectLst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AF0C5BF-FC58-4516-93DC-4365754683EF}"/>
                  </a:ext>
                </a:extLst>
              </p:cNvPr>
              <p:cNvSpPr txBox="1"/>
              <p:nvPr/>
            </p:nvSpPr>
            <p:spPr>
              <a:xfrm>
                <a:off x="6061472" y="5584617"/>
                <a:ext cx="3306857" cy="714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800" smtClean="0"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Por</m:t>
                      </m:r>
                      <m:r>
                        <m:rPr>
                          <m:nor/>
                        </m:rPr>
                        <a:rPr lang="es-PE" sz="1800" smtClean="0"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800" smtClean="0"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s-PE" sz="1800" smtClean="0"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1800" smtClean="0"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tanto</m:t>
                      </m:r>
                      <m:r>
                        <m:rPr>
                          <m:nor/>
                        </m:rPr>
                        <a:rPr lang="es-PE" sz="1800" smtClean="0">
                          <a:latin typeface="Georgia" panose="020405020504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s-PE" sz="1800" i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box>
                        <m:boxPr>
                          <m:ctrlPr>
                            <a:rPr lang="es-PE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s-PE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acc>
                        <m:accPr>
                          <m:chr m:val="⃗"/>
                          <m:ctrlPr>
                            <a:rPr lang="es-PE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𝑃𝑄</m:t>
                          </m:r>
                        </m:e>
                      </m:acc>
                      <m:r>
                        <a:rPr lang="es-PE" sz="1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𝑀𝑁</m:t>
                          </m:r>
                        </m:e>
                      </m:acc>
                    </m:oMath>
                  </m:oMathPara>
                </a14:m>
                <a:endPara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AF0C5BF-FC58-4516-93DC-436575468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72" y="5584617"/>
                <a:ext cx="3306857" cy="7149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1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  <p:bldP spid="18" grpId="0" animBg="1"/>
      <p:bldP spid="19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1D7A8E1-6325-46F2-89F3-59CAD7D5052D}"/>
                  </a:ext>
                </a:extLst>
              </p:cNvPr>
              <p:cNvSpPr txBox="1"/>
              <p:nvPr/>
            </p:nvSpPr>
            <p:spPr>
              <a:xfrm>
                <a:off x="305297" y="1046377"/>
                <a:ext cx="5605111" cy="55944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Dado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definimos su norma por</a:t>
                </a:r>
              </a:p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es-P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s-PE" sz="18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∥=</m:t>
                      </m:r>
                      <m:rad>
                        <m:radPr>
                          <m:degHide m:val="on"/>
                          <m:ctrlPr>
                            <a:rPr lang="es-PE" sz="18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PE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PE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sz="18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8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PE" sz="18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sz="1800" dirty="0">
                  <a:solidFill>
                    <a:srgbClr val="C00000"/>
                  </a:solidFill>
                  <a:effectLst/>
                  <a:latin typeface="Euphemia" panose="020B05030401020201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es-PE" sz="18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Nota</a:t>
                </a: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 norma coincide con la longitud o el m</a:t>
                </a:r>
                <a:r>
                  <a:rPr lang="es-PE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</a:t>
                </a: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dulo del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18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Propiedades</a:t>
                </a:r>
                <a:r>
                  <a:rPr lang="es-PE" dirty="0">
                    <a:solidFill>
                      <a:srgbClr val="C00000"/>
                    </a:solidFill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Sean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s-PE" sz="1800" dirty="0">
                    <a:solidFill>
                      <a:schemeClr val="tx1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s-PE" sz="1800" dirty="0">
                    <a:solidFill>
                      <a:srgbClr val="0070C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∥=|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|∥</m:t>
                    </m:r>
                    <m:acc>
                      <m:accPr>
                        <m:chr m:val="⃗"/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||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donde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es un escalar</a:t>
                </a: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∥≤∥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∥+∥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</m:oMath>
                </a14:m>
                <a:endPara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∥=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1D7A8E1-6325-46F2-89F3-59CAD7D5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7" y="1046377"/>
                <a:ext cx="5605111" cy="5594417"/>
              </a:xfrm>
              <a:prstGeom prst="rect">
                <a:avLst/>
              </a:prstGeom>
              <a:blipFill>
                <a:blip r:embed="rId2"/>
                <a:stretch>
                  <a:fillRect l="-759" b="-5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37">
                <a:extLst>
                  <a:ext uri="{FF2B5EF4-FFF2-40B4-BE49-F238E27FC236}">
                    <a16:creationId xmlns:a16="http://schemas.microsoft.com/office/drawing/2014/main" id="{56BD9AF6-2B24-4614-935A-F2B0722457D5}"/>
                  </a:ext>
                </a:extLst>
              </p:cNvPr>
              <p:cNvSpPr txBox="1"/>
              <p:nvPr/>
            </p:nvSpPr>
            <p:spPr>
              <a:xfrm>
                <a:off x="1271588" y="235419"/>
                <a:ext cx="9658350" cy="776431"/>
              </a:xfrm>
              <a:prstGeom prst="rect">
                <a:avLst/>
              </a:prstGeom>
              <a:solidFill>
                <a:schemeClr val="bg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ctr">
                  <a:defRPr sz="3000" b="1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  <a:r>
                  <a:rPr lang="es-PE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Cálculo de la </a:t>
                </a:r>
                <a:r>
                  <a:rPr lang="es-PE" dirty="0" err="1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magnitud</a:t>
                </a:r>
                <a:r>
                  <a:rPr lang="es-PE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sz="45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455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ar-AE" sz="455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o </a:t>
                </a:r>
                <a:r>
                  <a:rPr lang="es-PE" dirty="0" err="1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longitud</a:t>
                </a:r>
                <a:r>
                  <a:rPr lang="es-PE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de un vector</a:t>
                </a:r>
              </a:p>
            </p:txBody>
          </p:sp>
        </mc:Choice>
        <mc:Fallback xmlns="">
          <p:sp>
            <p:nvSpPr>
              <p:cNvPr id="23" name="CuadroTexto 37">
                <a:extLst>
                  <a:ext uri="{FF2B5EF4-FFF2-40B4-BE49-F238E27FC236}">
                    <a16:creationId xmlns:a16="http://schemas.microsoft.com/office/drawing/2014/main" id="{56BD9AF6-2B24-4614-935A-F2B07224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88" y="235419"/>
                <a:ext cx="9658350" cy="776431"/>
              </a:xfrm>
              <a:prstGeom prst="rect">
                <a:avLst/>
              </a:prstGeom>
              <a:blipFill>
                <a:blip r:embed="rId3"/>
                <a:stretch>
                  <a:fillRect l="-63" b="-1732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AD2748EA-600B-4742-9AA2-19FD67255A0D}"/>
              </a:ext>
            </a:extLst>
          </p:cNvPr>
          <p:cNvGrpSpPr/>
          <p:nvPr/>
        </p:nvGrpSpPr>
        <p:grpSpPr>
          <a:xfrm>
            <a:off x="6191492" y="1500190"/>
            <a:ext cx="5508141" cy="4184993"/>
            <a:chOff x="7363688" y="3186114"/>
            <a:chExt cx="4062044" cy="3000376"/>
          </a:xfrm>
        </p:grpSpPr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E0707557-AB73-41CB-87FC-7FBE17839F59}"/>
                </a:ext>
              </a:extLst>
            </p:cNvPr>
            <p:cNvSpPr txBox="1"/>
            <p:nvPr/>
          </p:nvSpPr>
          <p:spPr>
            <a:xfrm>
              <a:off x="10310790" y="5285863"/>
              <a:ext cx="188224" cy="319092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2000" dirty="0">
                  <a:latin typeface="Cambria Math"/>
                  <a:cs typeface="Cambria Math"/>
                </a:rPr>
                <a:t>𝑎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0E2B6DA-02B5-4F13-B8D5-0878D638B0B6}"/>
                </a:ext>
              </a:extLst>
            </p:cNvPr>
            <p:cNvSpPr txBox="1"/>
            <p:nvPr/>
          </p:nvSpPr>
          <p:spPr>
            <a:xfrm>
              <a:off x="8004571" y="3630100"/>
              <a:ext cx="5250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2000" dirty="0">
                  <a:latin typeface="Cambria Math"/>
                  <a:cs typeface="Cambria Math"/>
                </a:rPr>
                <a:t>𝑏</a:t>
              </a:r>
              <a:endParaRPr lang="es-PE" sz="2000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2D64E024-2DD3-45DF-A862-B762C765CA14}"/>
                </a:ext>
              </a:extLst>
            </p:cNvPr>
            <p:cNvGrpSpPr/>
            <p:nvPr/>
          </p:nvGrpSpPr>
          <p:grpSpPr>
            <a:xfrm>
              <a:off x="7363688" y="3186114"/>
              <a:ext cx="4062044" cy="3000376"/>
              <a:chOff x="7363688" y="3186114"/>
              <a:chExt cx="4062044" cy="3000376"/>
            </a:xfrm>
          </p:grpSpPr>
          <p:grpSp>
            <p:nvGrpSpPr>
              <p:cNvPr id="28" name="object 8">
                <a:extLst>
                  <a:ext uri="{FF2B5EF4-FFF2-40B4-BE49-F238E27FC236}">
                    <a16:creationId xmlns:a16="http://schemas.microsoft.com/office/drawing/2014/main" id="{E7C2EB5B-C8DC-429F-B2E1-79F4FFF610BA}"/>
                  </a:ext>
                </a:extLst>
              </p:cNvPr>
              <p:cNvGrpSpPr/>
              <p:nvPr/>
            </p:nvGrpSpPr>
            <p:grpSpPr>
              <a:xfrm>
                <a:off x="7363688" y="3186114"/>
                <a:ext cx="4062044" cy="3000376"/>
                <a:chOff x="1694688" y="3444042"/>
                <a:chExt cx="3302635" cy="2232925"/>
              </a:xfrm>
            </p:grpSpPr>
            <p:sp>
              <p:nvSpPr>
                <p:cNvPr id="30" name="object 9">
                  <a:extLst>
                    <a:ext uri="{FF2B5EF4-FFF2-40B4-BE49-F238E27FC236}">
                      <a16:creationId xmlns:a16="http://schemas.microsoft.com/office/drawing/2014/main" id="{24DF14DF-37F7-40AF-A91F-875E41E8B461}"/>
                    </a:ext>
                  </a:extLst>
                </p:cNvPr>
                <p:cNvSpPr/>
                <p:nvPr/>
              </p:nvSpPr>
              <p:spPr>
                <a:xfrm>
                  <a:off x="1694688" y="3563111"/>
                  <a:ext cx="3037840" cy="200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840" h="2009139">
                      <a:moveTo>
                        <a:pt x="0" y="2008631"/>
                      </a:moveTo>
                      <a:lnTo>
                        <a:pt x="3037331" y="0"/>
                      </a:lnTo>
                    </a:path>
                  </a:pathLst>
                </a:custGeom>
                <a:ln w="9143">
                  <a:solidFill>
                    <a:srgbClr val="3891A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  <p:pic>
              <p:nvPicPr>
                <p:cNvPr id="31" name="object 10">
                  <a:extLst>
                    <a:ext uri="{FF2B5EF4-FFF2-40B4-BE49-F238E27FC236}">
                      <a16:creationId xmlns:a16="http://schemas.microsoft.com/office/drawing/2014/main" id="{3E82EC89-17EC-4F35-B3DB-1A13497900CD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416302" y="4982717"/>
                  <a:ext cx="149351" cy="140207"/>
                </a:xfrm>
                <a:prstGeom prst="rect">
                  <a:avLst/>
                </a:prstGeom>
              </p:spPr>
            </p:pic>
            <p:pic>
              <p:nvPicPr>
                <p:cNvPr id="32" name="object 11">
                  <a:extLst>
                    <a:ext uri="{FF2B5EF4-FFF2-40B4-BE49-F238E27FC236}">
                      <a16:creationId xmlns:a16="http://schemas.microsoft.com/office/drawing/2014/main" id="{92691963-8FDE-40B8-9116-E8D12E847EE5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024122" y="3902201"/>
                  <a:ext cx="150875" cy="138683"/>
                </a:xfrm>
                <a:prstGeom prst="rect">
                  <a:avLst/>
                </a:prstGeom>
              </p:spPr>
            </p:pic>
            <p:sp>
              <p:nvSpPr>
                <p:cNvPr id="33" name="object 12">
                  <a:extLst>
                    <a:ext uri="{FF2B5EF4-FFF2-40B4-BE49-F238E27FC236}">
                      <a16:creationId xmlns:a16="http://schemas.microsoft.com/office/drawing/2014/main" id="{0FC74720-BA51-40A8-A05A-70D55CF57B03}"/>
                    </a:ext>
                  </a:extLst>
                </p:cNvPr>
                <p:cNvSpPr/>
                <p:nvPr/>
              </p:nvSpPr>
              <p:spPr>
                <a:xfrm>
                  <a:off x="2468880" y="3931919"/>
                  <a:ext cx="1675130" cy="1137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129" h="1137285">
                      <a:moveTo>
                        <a:pt x="1569538" y="46971"/>
                      </a:moveTo>
                      <a:lnTo>
                        <a:pt x="0" y="1104899"/>
                      </a:lnTo>
                      <a:lnTo>
                        <a:pt x="21336" y="1136903"/>
                      </a:lnTo>
                      <a:lnTo>
                        <a:pt x="1590874" y="78975"/>
                      </a:lnTo>
                      <a:lnTo>
                        <a:pt x="1569538" y="46971"/>
                      </a:lnTo>
                      <a:close/>
                    </a:path>
                    <a:path w="1675129" h="1137285">
                      <a:moveTo>
                        <a:pt x="1654333" y="36575"/>
                      </a:moveTo>
                      <a:lnTo>
                        <a:pt x="1584959" y="36575"/>
                      </a:lnTo>
                      <a:lnTo>
                        <a:pt x="1606295" y="68579"/>
                      </a:lnTo>
                      <a:lnTo>
                        <a:pt x="1590874" y="78975"/>
                      </a:lnTo>
                      <a:lnTo>
                        <a:pt x="1612392" y="111251"/>
                      </a:lnTo>
                      <a:lnTo>
                        <a:pt x="1654333" y="36575"/>
                      </a:lnTo>
                      <a:close/>
                    </a:path>
                    <a:path w="1675129" h="1137285">
                      <a:moveTo>
                        <a:pt x="1584959" y="36575"/>
                      </a:moveTo>
                      <a:lnTo>
                        <a:pt x="1569538" y="46971"/>
                      </a:lnTo>
                      <a:lnTo>
                        <a:pt x="1590874" y="78975"/>
                      </a:lnTo>
                      <a:lnTo>
                        <a:pt x="1606295" y="68579"/>
                      </a:lnTo>
                      <a:lnTo>
                        <a:pt x="1584959" y="36575"/>
                      </a:lnTo>
                      <a:close/>
                    </a:path>
                    <a:path w="1675129" h="1137285">
                      <a:moveTo>
                        <a:pt x="1674875" y="0"/>
                      </a:moveTo>
                      <a:lnTo>
                        <a:pt x="1548383" y="15239"/>
                      </a:lnTo>
                      <a:lnTo>
                        <a:pt x="1569538" y="46971"/>
                      </a:lnTo>
                      <a:lnTo>
                        <a:pt x="1584959" y="36575"/>
                      </a:lnTo>
                      <a:lnTo>
                        <a:pt x="1654333" y="36575"/>
                      </a:lnTo>
                      <a:lnTo>
                        <a:pt x="167487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  <p:sp>
              <p:nvSpPr>
                <p:cNvPr id="34" name="object 13">
                  <a:extLst>
                    <a:ext uri="{FF2B5EF4-FFF2-40B4-BE49-F238E27FC236}">
                      <a16:creationId xmlns:a16="http://schemas.microsoft.com/office/drawing/2014/main" id="{53C211CA-C4A5-431A-8B2E-95F8EA6DA954}"/>
                    </a:ext>
                  </a:extLst>
                </p:cNvPr>
                <p:cNvSpPr/>
                <p:nvPr/>
              </p:nvSpPr>
              <p:spPr>
                <a:xfrm>
                  <a:off x="1694688" y="4949951"/>
                  <a:ext cx="3302635" cy="1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635" h="108585">
                      <a:moveTo>
                        <a:pt x="3225429" y="32268"/>
                      </a:moveTo>
                      <a:lnTo>
                        <a:pt x="0" y="97536"/>
                      </a:lnTo>
                      <a:lnTo>
                        <a:pt x="0" y="108204"/>
                      </a:lnTo>
                      <a:lnTo>
                        <a:pt x="3225612" y="41414"/>
                      </a:lnTo>
                      <a:lnTo>
                        <a:pt x="3225429" y="32268"/>
                      </a:lnTo>
                      <a:close/>
                    </a:path>
                    <a:path w="3302635" h="108585">
                      <a:moveTo>
                        <a:pt x="3292792" y="32004"/>
                      </a:moveTo>
                      <a:lnTo>
                        <a:pt x="3238500" y="32004"/>
                      </a:lnTo>
                      <a:lnTo>
                        <a:pt x="3238500" y="41148"/>
                      </a:lnTo>
                      <a:lnTo>
                        <a:pt x="3225612" y="41414"/>
                      </a:lnTo>
                      <a:lnTo>
                        <a:pt x="3226308" y="76200"/>
                      </a:lnTo>
                      <a:lnTo>
                        <a:pt x="3302508" y="36575"/>
                      </a:lnTo>
                      <a:lnTo>
                        <a:pt x="3292792" y="32004"/>
                      </a:lnTo>
                      <a:close/>
                    </a:path>
                    <a:path w="3302635" h="108585">
                      <a:moveTo>
                        <a:pt x="3238500" y="32004"/>
                      </a:moveTo>
                      <a:lnTo>
                        <a:pt x="3225429" y="32268"/>
                      </a:lnTo>
                      <a:lnTo>
                        <a:pt x="3225612" y="41414"/>
                      </a:lnTo>
                      <a:lnTo>
                        <a:pt x="3238500" y="41148"/>
                      </a:lnTo>
                      <a:lnTo>
                        <a:pt x="3238500" y="32004"/>
                      </a:lnTo>
                      <a:close/>
                    </a:path>
                    <a:path w="3302635" h="108585">
                      <a:moveTo>
                        <a:pt x="3224784" y="0"/>
                      </a:moveTo>
                      <a:lnTo>
                        <a:pt x="3225429" y="32268"/>
                      </a:lnTo>
                      <a:lnTo>
                        <a:pt x="3238500" y="32004"/>
                      </a:lnTo>
                      <a:lnTo>
                        <a:pt x="3292792" y="32004"/>
                      </a:lnTo>
                      <a:lnTo>
                        <a:pt x="3224784" y="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  <p:sp>
              <p:nvSpPr>
                <p:cNvPr id="35" name="object 14">
                  <a:extLst>
                    <a:ext uri="{FF2B5EF4-FFF2-40B4-BE49-F238E27FC236}">
                      <a16:creationId xmlns:a16="http://schemas.microsoft.com/office/drawing/2014/main" id="{2EF26BD6-83DE-45D9-9369-FEA6BD5DD055}"/>
                    </a:ext>
                  </a:extLst>
                </p:cNvPr>
                <p:cNvSpPr/>
                <p:nvPr/>
              </p:nvSpPr>
              <p:spPr>
                <a:xfrm>
                  <a:off x="2433565" y="3444042"/>
                  <a:ext cx="1698329" cy="223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295" h="3380740">
                      <a:moveTo>
                        <a:pt x="76200" y="76200"/>
                      </a:moveTo>
                      <a:lnTo>
                        <a:pt x="69342" y="62484"/>
                      </a:lnTo>
                      <a:lnTo>
                        <a:pt x="38100" y="0"/>
                      </a:lnTo>
                      <a:lnTo>
                        <a:pt x="0" y="76200"/>
                      </a:lnTo>
                      <a:lnTo>
                        <a:pt x="33566" y="76200"/>
                      </a:lnTo>
                      <a:lnTo>
                        <a:pt x="44196" y="3380232"/>
                      </a:lnTo>
                      <a:lnTo>
                        <a:pt x="54864" y="3380232"/>
                      </a:lnTo>
                      <a:lnTo>
                        <a:pt x="42710" y="76200"/>
                      </a:lnTo>
                      <a:lnTo>
                        <a:pt x="76200" y="76200"/>
                      </a:lnTo>
                      <a:close/>
                    </a:path>
                    <a:path w="1725295" h="3380740">
                      <a:moveTo>
                        <a:pt x="1706880" y="1114044"/>
                      </a:moveTo>
                      <a:lnTo>
                        <a:pt x="1697736" y="1114044"/>
                      </a:lnTo>
                      <a:lnTo>
                        <a:pt x="1697736" y="1152144"/>
                      </a:lnTo>
                      <a:lnTo>
                        <a:pt x="1706880" y="1152144"/>
                      </a:lnTo>
                      <a:lnTo>
                        <a:pt x="1706880" y="1114044"/>
                      </a:lnTo>
                      <a:close/>
                    </a:path>
                    <a:path w="1725295" h="3380740">
                      <a:moveTo>
                        <a:pt x="1708404" y="1181100"/>
                      </a:moveTo>
                      <a:lnTo>
                        <a:pt x="1697736" y="1181100"/>
                      </a:lnTo>
                      <a:lnTo>
                        <a:pt x="1699260" y="1219200"/>
                      </a:lnTo>
                      <a:lnTo>
                        <a:pt x="1708404" y="1219200"/>
                      </a:lnTo>
                      <a:lnTo>
                        <a:pt x="1708404" y="1181100"/>
                      </a:lnTo>
                      <a:close/>
                    </a:path>
                    <a:path w="1725295" h="3380740">
                      <a:moveTo>
                        <a:pt x="1709928" y="1284732"/>
                      </a:moveTo>
                      <a:lnTo>
                        <a:pt x="1708404" y="1246632"/>
                      </a:lnTo>
                      <a:lnTo>
                        <a:pt x="1699260" y="1248156"/>
                      </a:lnTo>
                      <a:lnTo>
                        <a:pt x="1700784" y="1286256"/>
                      </a:lnTo>
                      <a:lnTo>
                        <a:pt x="1709928" y="1284732"/>
                      </a:lnTo>
                      <a:close/>
                    </a:path>
                    <a:path w="1725295" h="3380740">
                      <a:moveTo>
                        <a:pt x="1711452" y="1351788"/>
                      </a:moveTo>
                      <a:lnTo>
                        <a:pt x="1709928" y="1313688"/>
                      </a:lnTo>
                      <a:lnTo>
                        <a:pt x="1700784" y="1313688"/>
                      </a:lnTo>
                      <a:lnTo>
                        <a:pt x="1700784" y="1351788"/>
                      </a:lnTo>
                      <a:lnTo>
                        <a:pt x="1711452" y="1351788"/>
                      </a:lnTo>
                      <a:close/>
                    </a:path>
                    <a:path w="1725295" h="3380740">
                      <a:moveTo>
                        <a:pt x="1712976" y="1447800"/>
                      </a:moveTo>
                      <a:lnTo>
                        <a:pt x="1703832" y="1447800"/>
                      </a:lnTo>
                      <a:lnTo>
                        <a:pt x="1703832" y="1485900"/>
                      </a:lnTo>
                      <a:lnTo>
                        <a:pt x="1712976" y="1485900"/>
                      </a:lnTo>
                      <a:lnTo>
                        <a:pt x="1712976" y="1447800"/>
                      </a:lnTo>
                      <a:close/>
                    </a:path>
                    <a:path w="1725295" h="3380740">
                      <a:moveTo>
                        <a:pt x="1712976" y="1418844"/>
                      </a:moveTo>
                      <a:lnTo>
                        <a:pt x="1711452" y="1380744"/>
                      </a:lnTo>
                      <a:lnTo>
                        <a:pt x="1702308" y="1380744"/>
                      </a:lnTo>
                      <a:lnTo>
                        <a:pt x="1702308" y="1418844"/>
                      </a:lnTo>
                      <a:lnTo>
                        <a:pt x="1712976" y="1418844"/>
                      </a:lnTo>
                      <a:close/>
                    </a:path>
                    <a:path w="1725295" h="3380740">
                      <a:moveTo>
                        <a:pt x="1714500" y="1513332"/>
                      </a:moveTo>
                      <a:lnTo>
                        <a:pt x="1703832" y="1514856"/>
                      </a:lnTo>
                      <a:lnTo>
                        <a:pt x="1705356" y="1552956"/>
                      </a:lnTo>
                      <a:lnTo>
                        <a:pt x="1714500" y="1551432"/>
                      </a:lnTo>
                      <a:lnTo>
                        <a:pt x="1714500" y="1513332"/>
                      </a:lnTo>
                      <a:close/>
                    </a:path>
                    <a:path w="1725295" h="3380740">
                      <a:moveTo>
                        <a:pt x="1716024" y="1580388"/>
                      </a:moveTo>
                      <a:lnTo>
                        <a:pt x="1705356" y="1580388"/>
                      </a:lnTo>
                      <a:lnTo>
                        <a:pt x="1706880" y="1618488"/>
                      </a:lnTo>
                      <a:lnTo>
                        <a:pt x="1716024" y="1618488"/>
                      </a:lnTo>
                      <a:lnTo>
                        <a:pt x="1716024" y="1580388"/>
                      </a:lnTo>
                      <a:close/>
                    </a:path>
                    <a:path w="1725295" h="3380740">
                      <a:moveTo>
                        <a:pt x="1717548" y="1685544"/>
                      </a:moveTo>
                      <a:lnTo>
                        <a:pt x="1716024" y="1647444"/>
                      </a:lnTo>
                      <a:lnTo>
                        <a:pt x="1706880" y="1647444"/>
                      </a:lnTo>
                      <a:lnTo>
                        <a:pt x="1708404" y="1685544"/>
                      </a:lnTo>
                      <a:lnTo>
                        <a:pt x="1717548" y="1685544"/>
                      </a:lnTo>
                      <a:close/>
                    </a:path>
                    <a:path w="1725295" h="3380740">
                      <a:moveTo>
                        <a:pt x="1719072" y="1780032"/>
                      </a:moveTo>
                      <a:lnTo>
                        <a:pt x="1709928" y="1780032"/>
                      </a:lnTo>
                      <a:lnTo>
                        <a:pt x="1709928" y="1818132"/>
                      </a:lnTo>
                      <a:lnTo>
                        <a:pt x="1719072" y="1818132"/>
                      </a:lnTo>
                      <a:lnTo>
                        <a:pt x="1719072" y="1780032"/>
                      </a:lnTo>
                      <a:close/>
                    </a:path>
                    <a:path w="1725295" h="3380740">
                      <a:moveTo>
                        <a:pt x="1719072" y="1752600"/>
                      </a:moveTo>
                      <a:lnTo>
                        <a:pt x="1717548" y="1714500"/>
                      </a:lnTo>
                      <a:lnTo>
                        <a:pt x="1708404" y="1714500"/>
                      </a:lnTo>
                      <a:lnTo>
                        <a:pt x="1708404" y="1752600"/>
                      </a:lnTo>
                      <a:lnTo>
                        <a:pt x="1719072" y="1752600"/>
                      </a:lnTo>
                      <a:close/>
                    </a:path>
                    <a:path w="1725295" h="3380740">
                      <a:moveTo>
                        <a:pt x="1720596" y="1847088"/>
                      </a:moveTo>
                      <a:lnTo>
                        <a:pt x="1709928" y="1847088"/>
                      </a:lnTo>
                      <a:lnTo>
                        <a:pt x="1711452" y="1885188"/>
                      </a:lnTo>
                      <a:lnTo>
                        <a:pt x="1720596" y="1885188"/>
                      </a:lnTo>
                      <a:lnTo>
                        <a:pt x="1720596" y="1847088"/>
                      </a:lnTo>
                      <a:close/>
                    </a:path>
                    <a:path w="1725295" h="3380740">
                      <a:moveTo>
                        <a:pt x="1722120" y="1914144"/>
                      </a:moveTo>
                      <a:lnTo>
                        <a:pt x="1711452" y="1914144"/>
                      </a:lnTo>
                      <a:lnTo>
                        <a:pt x="1712976" y="1952244"/>
                      </a:lnTo>
                      <a:lnTo>
                        <a:pt x="1722120" y="1952244"/>
                      </a:lnTo>
                      <a:lnTo>
                        <a:pt x="1722120" y="1914144"/>
                      </a:lnTo>
                      <a:close/>
                    </a:path>
                    <a:path w="1725295" h="3380740">
                      <a:moveTo>
                        <a:pt x="1723644" y="2019300"/>
                      </a:moveTo>
                      <a:lnTo>
                        <a:pt x="1722120" y="1981200"/>
                      </a:lnTo>
                      <a:lnTo>
                        <a:pt x="1712976" y="1981200"/>
                      </a:lnTo>
                      <a:lnTo>
                        <a:pt x="1714500" y="2019300"/>
                      </a:lnTo>
                      <a:lnTo>
                        <a:pt x="1723644" y="2019300"/>
                      </a:lnTo>
                      <a:close/>
                    </a:path>
                    <a:path w="1725295" h="3380740">
                      <a:moveTo>
                        <a:pt x="1725168" y="2084832"/>
                      </a:moveTo>
                      <a:lnTo>
                        <a:pt x="1723644" y="2046732"/>
                      </a:lnTo>
                      <a:lnTo>
                        <a:pt x="1714500" y="2046732"/>
                      </a:lnTo>
                      <a:lnTo>
                        <a:pt x="1714500" y="2084832"/>
                      </a:lnTo>
                      <a:lnTo>
                        <a:pt x="1725168" y="2084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  <p:sp>
              <p:nvSpPr>
                <p:cNvPr id="36" name="object 15">
                  <a:extLst>
                    <a:ext uri="{FF2B5EF4-FFF2-40B4-BE49-F238E27FC236}">
                      <a16:creationId xmlns:a16="http://schemas.microsoft.com/office/drawing/2014/main" id="{1E452D3C-31E8-4696-B739-818660A31A6E}"/>
                    </a:ext>
                  </a:extLst>
                </p:cNvPr>
                <p:cNvSpPr/>
                <p:nvPr/>
              </p:nvSpPr>
              <p:spPr>
                <a:xfrm>
                  <a:off x="2479548" y="3915155"/>
                  <a:ext cx="16205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520">
                      <a:moveTo>
                        <a:pt x="0" y="0"/>
                      </a:moveTo>
                      <a:lnTo>
                        <a:pt x="1620012" y="0"/>
                      </a:lnTo>
                    </a:path>
                  </a:pathLst>
                </a:custGeom>
                <a:ln w="28575">
                  <a:solidFill>
                    <a:srgbClr val="000000"/>
                  </a:solidFill>
                  <a:prstDash val="dash"/>
                </a:ln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</p:grp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070CF608-475C-4729-895E-998ADF557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0199" y="3943356"/>
                <a:ext cx="0" cy="1341122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68714C0-0B70-47D8-AFF7-7DE408CE763C}"/>
              </a:ext>
            </a:extLst>
          </p:cNvPr>
          <p:cNvSpPr txBox="1"/>
          <p:nvPr/>
        </p:nvSpPr>
        <p:spPr>
          <a:xfrm>
            <a:off x="8597659" y="2010119"/>
            <a:ext cx="21751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2768">
              <a:lnSpc>
                <a:spcPts val="1809"/>
              </a:lnSpc>
              <a:spcBef>
                <a:spcPts val="88"/>
              </a:spcBef>
            </a:pPr>
            <a:r>
              <a:rPr lang="es-PE" sz="1800" spc="-565" dirty="0">
                <a:latin typeface="Cambria Math"/>
                <a:cs typeface="Cambria Math"/>
              </a:rPr>
              <a:t>𝐴</a:t>
            </a:r>
            <a:r>
              <a:rPr lang="es-PE" sz="2800" baseline="10802" dirty="0">
                <a:latin typeface="Cambria Math"/>
                <a:cs typeface="Cambria Math"/>
              </a:rPr>
              <a:t>⃗</a:t>
            </a:r>
            <a:r>
              <a:rPr lang="es-PE" sz="2800" spc="119" baseline="10802" dirty="0">
                <a:latin typeface="Cambria Math"/>
                <a:cs typeface="Cambria Math"/>
              </a:rPr>
              <a:t> </a:t>
            </a:r>
            <a:r>
              <a:rPr lang="es-PE" sz="1800" dirty="0">
                <a:latin typeface="Cambria Math"/>
                <a:cs typeface="Cambria Math"/>
              </a:rPr>
              <a:t>=</a:t>
            </a:r>
            <a:r>
              <a:rPr lang="es-PE" sz="1800" spc="93" dirty="0">
                <a:latin typeface="Cambria Math"/>
                <a:cs typeface="Cambria Math"/>
              </a:rPr>
              <a:t> </a:t>
            </a:r>
            <a:r>
              <a:rPr lang="es-PE" sz="1800" spc="-4" dirty="0">
                <a:latin typeface="Cambria Math"/>
                <a:cs typeface="Cambria Math"/>
              </a:rPr>
              <a:t>(</a:t>
            </a:r>
            <a:r>
              <a:rPr lang="es-PE" sz="1800" spc="35" dirty="0">
                <a:latin typeface="Cambria Math"/>
                <a:cs typeface="Cambria Math"/>
              </a:rPr>
              <a:t>𝑎</a:t>
            </a:r>
            <a:r>
              <a:rPr lang="es-PE" sz="1800" dirty="0">
                <a:latin typeface="Cambria Math"/>
                <a:cs typeface="Cambria Math"/>
              </a:rPr>
              <a:t>,</a:t>
            </a:r>
            <a:r>
              <a:rPr lang="es-PE" sz="1800" spc="-84" dirty="0">
                <a:latin typeface="Cambria Math"/>
                <a:cs typeface="Cambria Math"/>
              </a:rPr>
              <a:t> </a:t>
            </a:r>
            <a:r>
              <a:rPr lang="es-PE" sz="1800" spc="44" dirty="0">
                <a:latin typeface="Cambria Math"/>
                <a:cs typeface="Cambria Math"/>
              </a:rPr>
              <a:t>𝑏</a:t>
            </a:r>
            <a:r>
              <a:rPr lang="es-PE" sz="1800" dirty="0">
                <a:latin typeface="Cambria Math"/>
                <a:cs typeface="Cambria Math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8F431DE-B742-4EFA-B6D5-420C6D4D08A4}"/>
                  </a:ext>
                </a:extLst>
              </p:cNvPr>
              <p:cNvSpPr txBox="1"/>
              <p:nvPr/>
            </p:nvSpPr>
            <p:spPr>
              <a:xfrm>
                <a:off x="7990285" y="3105160"/>
                <a:ext cx="129659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∥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78F431DE-B742-4EFA-B6D5-420C6D4D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85" y="3105160"/>
                <a:ext cx="1296590" cy="404791"/>
              </a:xfrm>
              <a:prstGeom prst="rect">
                <a:avLst/>
              </a:prstGeom>
              <a:blipFill>
                <a:blip r:embed="rId6"/>
                <a:stretch>
                  <a:fillRect t="-20896" b="-14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47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34">
                <a:extLst>
                  <a:ext uri="{FF2B5EF4-FFF2-40B4-BE49-F238E27FC236}">
                    <a16:creationId xmlns:a16="http://schemas.microsoft.com/office/drawing/2014/main" id="{5880BEB6-7E51-43F2-95D3-3E4DB72B5212}"/>
                  </a:ext>
                </a:extLst>
              </p:cNvPr>
              <p:cNvSpPr txBox="1"/>
              <p:nvPr/>
            </p:nvSpPr>
            <p:spPr>
              <a:xfrm>
                <a:off x="412889" y="1593362"/>
                <a:ext cx="4950044" cy="2432269"/>
              </a:xfrm>
              <a:prstGeom prst="rect">
                <a:avLst/>
              </a:prstGeom>
              <a:solidFill>
                <a:srgbClr val="FFFFFF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dirty="0"/>
                  <a:t> La congruencia de estos estos dos triángulos permite demostrar que el vector libre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ar-AE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lim>
                        <m:r>
                          <a:rPr lang="ar-AE" b="0" i="1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rPr lang="ar-AE" dirty="0"/>
                  <a:t> </a:t>
                </a:r>
                <a:r>
                  <a:rPr lang="es-ES" dirty="0"/>
                  <a:t>es equivalente a un único vector de posición, </a:t>
                </a:r>
                <a:endParaRPr lang="ar-AE" dirty="0"/>
              </a:p>
              <a:p>
                <a:pPr>
                  <a:lnSpc>
                    <a:spcPct val="150000"/>
                  </a:lnSpc>
                </a:pPr>
                <a:r>
                  <a:rPr lang="es-ES" dirty="0"/>
                  <a:t>v =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ar-AE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lim>
                        <m:r>
                          <a:rPr lang="ar-AE" b="0" i="1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ar-AE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56" name="CuadroTexto 34">
                <a:extLst>
                  <a:ext uri="{FF2B5EF4-FFF2-40B4-BE49-F238E27FC236}">
                    <a16:creationId xmlns:a16="http://schemas.microsoft.com/office/drawing/2014/main" id="{5880BEB6-7E51-43F2-95D3-3E4DB72B5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9" y="1593362"/>
                <a:ext cx="4950044" cy="2432269"/>
              </a:xfrm>
              <a:prstGeom prst="rect">
                <a:avLst/>
              </a:prstGeom>
              <a:blipFill>
                <a:blip r:embed="rId2"/>
                <a:stretch>
                  <a:fillRect l="-1970" r="-739" b="-100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adroTexto 37">
            <a:extLst>
              <a:ext uri="{FF2B5EF4-FFF2-40B4-BE49-F238E27FC236}">
                <a16:creationId xmlns:a16="http://schemas.microsoft.com/office/drawing/2014/main" id="{EEF3E72A-B248-4F07-AFC1-7ABFFBE573BF}"/>
              </a:ext>
            </a:extLst>
          </p:cNvPr>
          <p:cNvSpPr txBox="1"/>
          <p:nvPr/>
        </p:nvSpPr>
        <p:spPr>
          <a:xfrm>
            <a:off x="1143629" y="716414"/>
            <a:ext cx="921526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sz="2400" b="0" dirty="0" err="1">
                <a:solidFill>
                  <a:srgbClr val="C00000"/>
                </a:solidFill>
                <a:latin typeface="Euphemia" panose="020B0503040102020104" pitchFamily="34" charset="0"/>
              </a:rPr>
              <a:t>Todo</a:t>
            </a:r>
            <a:r>
              <a:rPr sz="2400" b="0" dirty="0">
                <a:solidFill>
                  <a:srgbClr val="C00000"/>
                </a:solidFill>
                <a:latin typeface="Euphemia" panose="020B0503040102020104" pitchFamily="34" charset="0"/>
              </a:rPr>
              <a:t> vector libre es </a:t>
            </a:r>
            <a:r>
              <a:rPr sz="2400" b="0" dirty="0" err="1">
                <a:solidFill>
                  <a:srgbClr val="C00000"/>
                </a:solidFill>
                <a:latin typeface="Euphemia" panose="020B0503040102020104" pitchFamily="34" charset="0"/>
              </a:rPr>
              <a:t>equivalente</a:t>
            </a:r>
            <a:r>
              <a:rPr sz="2400" b="0" dirty="0">
                <a:solidFill>
                  <a:srgbClr val="C00000"/>
                </a:solidFill>
                <a:latin typeface="Euphemia" panose="020B0503040102020104" pitchFamily="34" charset="0"/>
              </a:rPr>
              <a:t> a un vector de </a:t>
            </a:r>
            <a:r>
              <a:rPr sz="2400" b="0" dirty="0" err="1">
                <a:solidFill>
                  <a:srgbClr val="C00000"/>
                </a:solidFill>
                <a:latin typeface="Euphemia" panose="020B0503040102020104" pitchFamily="34" charset="0"/>
              </a:rPr>
              <a:t>Posición</a:t>
            </a:r>
            <a:r>
              <a:rPr sz="2400" b="0" dirty="0">
                <a:solidFill>
                  <a:srgbClr val="C00000"/>
                </a:solidFill>
                <a:latin typeface="Euphemia" panose="020B0503040102020104" pitchFamily="34" charset="0"/>
              </a:rPr>
              <a:t> </a:t>
            </a:r>
            <a:r>
              <a:rPr sz="2400" b="0" dirty="0" err="1">
                <a:solidFill>
                  <a:srgbClr val="C00000"/>
                </a:solidFill>
                <a:latin typeface="Euphemia" panose="020B0503040102020104" pitchFamily="34" charset="0"/>
              </a:rPr>
              <a:t>Estándar</a:t>
            </a:r>
            <a:endParaRPr sz="2400" b="0" dirty="0">
              <a:solidFill>
                <a:srgbClr val="C00000"/>
              </a:solidFill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10">
                <a:extLst>
                  <a:ext uri="{FF2B5EF4-FFF2-40B4-BE49-F238E27FC236}">
                    <a16:creationId xmlns:a16="http://schemas.microsoft.com/office/drawing/2014/main" id="{686E190A-6B88-4F5F-9FD9-C760F14C5165}"/>
                  </a:ext>
                </a:extLst>
              </p:cNvPr>
              <p:cNvSpPr txBox="1"/>
              <p:nvPr/>
            </p:nvSpPr>
            <p:spPr>
              <a:xfrm>
                <a:off x="535784" y="4754761"/>
                <a:ext cx="4203521" cy="1025665"/>
              </a:xfrm>
              <a:prstGeom prst="rect">
                <a:avLst/>
              </a:prstGeom>
              <a:solidFill>
                <a:schemeClr val="bg1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just"/>
                <a:r>
                  <a:rPr lang="es-PE" dirty="0">
                    <a:latin typeface="Arial" panose="020B0604020202020204" pitchFamily="34" charset="0"/>
                    <a:cs typeface="Arial" panose="020B0604020202020204" pitchFamily="34" charset="0"/>
                  </a:rPr>
                  <a:t>Las componentes del vector libre,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PE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b="0" i="1">
                        <a:latin typeface="Cambria Math" panose="02040503050406030204" pitchFamily="18" charset="0"/>
                      </a:rPr>
                      <m:t> = </m:t>
                    </m:r>
                    <m:limUpp>
                      <m:limUpp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s-PE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lim>
                        <m:r>
                          <a:rPr lang="es-PE" b="0" i="1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rPr lang="es-PE" dirty="0">
                    <a:latin typeface="Arial" panose="020B0604020202020204" pitchFamily="34" charset="0"/>
                    <a:cs typeface="Arial" panose="020B0604020202020204" pitchFamily="34" charset="0"/>
                  </a:rPr>
                  <a:t>; son las mismas del vector de posición, </a:t>
                </a:r>
                <a14:m>
                  <m:oMath xmlns:m="http://schemas.openxmlformats.org/officeDocument/2006/math">
                    <m:r>
                      <a:rPr lang="es-PE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PE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8" name="CuadroTexto 10">
                <a:extLst>
                  <a:ext uri="{FF2B5EF4-FFF2-40B4-BE49-F238E27FC236}">
                    <a16:creationId xmlns:a16="http://schemas.microsoft.com/office/drawing/2014/main" id="{686E190A-6B88-4F5F-9FD9-C760F14C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4" y="4754761"/>
                <a:ext cx="4203521" cy="1025665"/>
              </a:xfrm>
              <a:prstGeom prst="rect">
                <a:avLst/>
              </a:prstGeom>
              <a:blipFill>
                <a:blip r:embed="rId3"/>
                <a:stretch>
                  <a:fillRect l="-2322" t="-3571" r="-2322" b="-892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upo 8">
            <a:extLst>
              <a:ext uri="{FF2B5EF4-FFF2-40B4-BE49-F238E27FC236}">
                <a16:creationId xmlns:a16="http://schemas.microsoft.com/office/drawing/2014/main" id="{412CF07C-4CE4-4AEE-A5FF-B8503BEA6275}"/>
              </a:ext>
            </a:extLst>
          </p:cNvPr>
          <p:cNvGrpSpPr/>
          <p:nvPr/>
        </p:nvGrpSpPr>
        <p:grpSpPr>
          <a:xfrm>
            <a:off x="5552652" y="1488072"/>
            <a:ext cx="6000780" cy="4736368"/>
            <a:chOff x="1199228" y="223092"/>
            <a:chExt cx="5916076" cy="4929964"/>
          </a:xfrm>
        </p:grpSpPr>
        <p:grpSp>
          <p:nvGrpSpPr>
            <p:cNvPr id="60" name="Grupo 1">
              <a:extLst>
                <a:ext uri="{FF2B5EF4-FFF2-40B4-BE49-F238E27FC236}">
                  <a16:creationId xmlns:a16="http://schemas.microsoft.com/office/drawing/2014/main" id="{3FF4E962-2608-40D5-B5AA-6551317C362A}"/>
                </a:ext>
              </a:extLst>
            </p:cNvPr>
            <p:cNvGrpSpPr/>
            <p:nvPr/>
          </p:nvGrpSpPr>
          <p:grpSpPr>
            <a:xfrm>
              <a:off x="1199228" y="223092"/>
              <a:ext cx="5916076" cy="4929964"/>
              <a:chOff x="1199228" y="223093"/>
              <a:chExt cx="5916074" cy="4929962"/>
            </a:xfrm>
          </p:grpSpPr>
          <p:sp>
            <p:nvSpPr>
              <p:cNvPr id="87" name="Conector recto de flecha 2">
                <a:extLst>
                  <a:ext uri="{FF2B5EF4-FFF2-40B4-BE49-F238E27FC236}">
                    <a16:creationId xmlns:a16="http://schemas.microsoft.com/office/drawing/2014/main" id="{66E0CB9F-0C8A-4298-B24F-D3EA742D003C}"/>
                  </a:ext>
                </a:extLst>
              </p:cNvPr>
              <p:cNvSpPr/>
              <p:nvPr/>
            </p:nvSpPr>
            <p:spPr>
              <a:xfrm flipV="1">
                <a:off x="1407925" y="223093"/>
                <a:ext cx="24159" cy="45271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Conector recto de flecha 3">
                <a:extLst>
                  <a:ext uri="{FF2B5EF4-FFF2-40B4-BE49-F238E27FC236}">
                    <a16:creationId xmlns:a16="http://schemas.microsoft.com/office/drawing/2014/main" id="{E69DECA4-86A3-4524-B9C9-2A1B8C3EC5B7}"/>
                  </a:ext>
                </a:extLst>
              </p:cNvPr>
              <p:cNvSpPr/>
              <p:nvPr/>
            </p:nvSpPr>
            <p:spPr>
              <a:xfrm>
                <a:off x="1199228" y="4599512"/>
                <a:ext cx="5916074" cy="309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uadroTexto 4">
                    <a:extLst>
                      <a:ext uri="{FF2B5EF4-FFF2-40B4-BE49-F238E27FC236}">
                        <a16:creationId xmlns:a16="http://schemas.microsoft.com/office/drawing/2014/main" id="{E6500CC5-11F6-49EE-BACE-05DDA218431E}"/>
                      </a:ext>
                    </a:extLst>
                  </p:cNvPr>
                  <p:cNvSpPr txBox="1"/>
                  <p:nvPr/>
                </p:nvSpPr>
                <p:spPr>
                  <a:xfrm>
                    <a:off x="6785083" y="4760242"/>
                    <a:ext cx="263948" cy="392813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89" name="CuadroTexto 4">
                    <a:extLst>
                      <a:ext uri="{FF2B5EF4-FFF2-40B4-BE49-F238E27FC236}">
                        <a16:creationId xmlns:a16="http://schemas.microsoft.com/office/drawing/2014/main" id="{E6500CC5-11F6-49EE-BACE-05DDA21843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5083" y="4760242"/>
                    <a:ext cx="263948" cy="3928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45"/>
                    </a:stretch>
                  </a:blip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  </a:ext>
                  </a:extLst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5">
                    <a:extLst>
                      <a:ext uri="{FF2B5EF4-FFF2-40B4-BE49-F238E27FC236}">
                        <a16:creationId xmlns:a16="http://schemas.microsoft.com/office/drawing/2014/main" id="{019A213C-CFE5-4C9C-AA91-AC9545C04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079" y="333181"/>
                    <a:ext cx="308112" cy="384426"/>
                  </a:xfrm>
                  <a:prstGeom prst="rect">
                    <a:avLst/>
                  </a:prstGeom>
                  <a:solidFill>
                    <a:srgbClr val="DAE3F3"/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0" name="CuadroTexto 5">
                    <a:extLst>
                      <a:ext uri="{FF2B5EF4-FFF2-40B4-BE49-F238E27FC236}">
                        <a16:creationId xmlns:a16="http://schemas.microsoft.com/office/drawing/2014/main" id="{019A213C-CFE5-4C9C-AA91-AC9545C04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079" y="333181"/>
                    <a:ext cx="308112" cy="3844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725" b="-9836"/>
                    </a:stretch>
                  </a:blip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  </a:ext>
                  </a:extLst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Triángulo rectángulo 7">
              <a:extLst>
                <a:ext uri="{FF2B5EF4-FFF2-40B4-BE49-F238E27FC236}">
                  <a16:creationId xmlns:a16="http://schemas.microsoft.com/office/drawing/2014/main" id="{FA1E94D1-C5DB-4203-9224-64B77BC9F7E9}"/>
                </a:ext>
              </a:extLst>
            </p:cNvPr>
            <p:cNvSpPr/>
            <p:nvPr/>
          </p:nvSpPr>
          <p:spPr>
            <a:xfrm flipH="1">
              <a:off x="3008124" y="963254"/>
              <a:ext cx="3114250" cy="2687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Elipse 12">
              <a:extLst>
                <a:ext uri="{FF2B5EF4-FFF2-40B4-BE49-F238E27FC236}">
                  <a16:creationId xmlns:a16="http://schemas.microsoft.com/office/drawing/2014/main" id="{025CC6BB-0124-4D69-BD2B-E7EBDCEC648A}"/>
                </a:ext>
              </a:extLst>
            </p:cNvPr>
            <p:cNvSpPr/>
            <p:nvPr/>
          </p:nvSpPr>
          <p:spPr>
            <a:xfrm>
              <a:off x="2936339" y="3492281"/>
              <a:ext cx="192929" cy="17026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Elipse 14">
              <a:extLst>
                <a:ext uri="{FF2B5EF4-FFF2-40B4-BE49-F238E27FC236}">
                  <a16:creationId xmlns:a16="http://schemas.microsoft.com/office/drawing/2014/main" id="{CC72E8B0-3FB3-44D3-83EF-EB57963D23D1}"/>
                </a:ext>
              </a:extLst>
            </p:cNvPr>
            <p:cNvSpPr/>
            <p:nvPr/>
          </p:nvSpPr>
          <p:spPr>
            <a:xfrm>
              <a:off x="6031233" y="847555"/>
              <a:ext cx="192929" cy="17026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Conector recto de flecha 20">
              <a:extLst>
                <a:ext uri="{FF2B5EF4-FFF2-40B4-BE49-F238E27FC236}">
                  <a16:creationId xmlns:a16="http://schemas.microsoft.com/office/drawing/2014/main" id="{74937854-B677-4DE9-BD25-20DD524B20AA}"/>
                </a:ext>
              </a:extLst>
            </p:cNvPr>
            <p:cNvSpPr/>
            <p:nvPr/>
          </p:nvSpPr>
          <p:spPr>
            <a:xfrm flipV="1">
              <a:off x="3058201" y="992883"/>
              <a:ext cx="3043492" cy="2605620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26749333-176B-481E-96C1-EDA15FD3897E}"/>
                </a:ext>
              </a:extLst>
            </p:cNvPr>
            <p:cNvGrpSpPr/>
            <p:nvPr/>
          </p:nvGrpSpPr>
          <p:grpSpPr>
            <a:xfrm>
              <a:off x="6428939" y="1081678"/>
              <a:ext cx="18084" cy="2568785"/>
              <a:chOff x="69933" y="86920"/>
              <a:chExt cx="18084" cy="2568784"/>
            </a:xfrm>
          </p:grpSpPr>
          <p:sp>
            <p:nvSpPr>
              <p:cNvPr id="85" name="Conector recto de flecha 24">
                <a:extLst>
                  <a:ext uri="{FF2B5EF4-FFF2-40B4-BE49-F238E27FC236}">
                    <a16:creationId xmlns:a16="http://schemas.microsoft.com/office/drawing/2014/main" id="{017BB951-2C0A-4026-A030-4667EE58A0BD}"/>
                  </a:ext>
                </a:extLst>
              </p:cNvPr>
              <p:cNvSpPr/>
              <p:nvPr/>
            </p:nvSpPr>
            <p:spPr>
              <a:xfrm>
                <a:off x="80755" y="1528142"/>
                <a:ext cx="7262" cy="112756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Conector recto de flecha 26">
                <a:extLst>
                  <a:ext uri="{FF2B5EF4-FFF2-40B4-BE49-F238E27FC236}">
                    <a16:creationId xmlns:a16="http://schemas.microsoft.com/office/drawing/2014/main" id="{075F2482-17CB-4CE1-AEE8-E2AA5CAF7DEA}"/>
                  </a:ext>
                </a:extLst>
              </p:cNvPr>
              <p:cNvSpPr/>
              <p:nvPr/>
            </p:nvSpPr>
            <p:spPr>
              <a:xfrm flipH="1" flipV="1">
                <a:off x="69933" y="86920"/>
                <a:ext cx="1266" cy="156124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>
                  <a:extLst>
                    <a:ext uri="{FF2B5EF4-FFF2-40B4-BE49-F238E27FC236}">
                      <a16:creationId xmlns:a16="http://schemas.microsoft.com/office/drawing/2014/main" id="{D0A5E351-0D4A-4F7C-9B7C-5A202ED77D32}"/>
                    </a:ext>
                  </a:extLst>
                </p:cNvPr>
                <p:cNvSpPr txBox="1"/>
                <p:nvPr/>
              </p:nvSpPr>
              <p:spPr>
                <a:xfrm>
                  <a:off x="4499699" y="2893548"/>
                  <a:ext cx="988068" cy="3928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2000"/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1800" dirty="0"/>
                </a:p>
              </p:txBody>
            </p:sp>
          </mc:Choice>
          <mc:Fallback xmlns="">
            <p:sp>
              <p:nvSpPr>
                <p:cNvPr id="67" name="CuadroTexto 66">
                  <a:extLst>
                    <a:ext uri="{FF2B5EF4-FFF2-40B4-BE49-F238E27FC236}">
                      <a16:creationId xmlns:a16="http://schemas.microsoft.com/office/drawing/2014/main" id="{D0A5E351-0D4A-4F7C-9B7C-5A202ED77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99" y="2893548"/>
                  <a:ext cx="988068" cy="392815"/>
                </a:xfrm>
                <a:prstGeom prst="rect">
                  <a:avLst/>
                </a:prstGeom>
                <a:blipFill>
                  <a:blip r:embed="rId6"/>
                  <a:stretch>
                    <a:fillRect b="-6452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279E4A44-BF7F-4AF7-B18C-F814A765A2CC}"/>
                </a:ext>
              </a:extLst>
            </p:cNvPr>
            <p:cNvSpPr/>
            <p:nvPr/>
          </p:nvSpPr>
          <p:spPr>
            <a:xfrm>
              <a:off x="5745002" y="3179533"/>
              <a:ext cx="385242" cy="448599"/>
            </a:xfrm>
            <a:prstGeom prst="rect">
              <a:avLst/>
            </a:pr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9" name="Grupo 38">
              <a:extLst>
                <a:ext uri="{FF2B5EF4-FFF2-40B4-BE49-F238E27FC236}">
                  <a16:creationId xmlns:a16="http://schemas.microsoft.com/office/drawing/2014/main" id="{52DF0148-12E7-4494-8760-9253CF030A8E}"/>
                </a:ext>
              </a:extLst>
            </p:cNvPr>
            <p:cNvGrpSpPr/>
            <p:nvPr/>
          </p:nvGrpSpPr>
          <p:grpSpPr>
            <a:xfrm>
              <a:off x="2992611" y="3981153"/>
              <a:ext cx="3139837" cy="11697"/>
              <a:chOff x="0" y="0"/>
              <a:chExt cx="3139835" cy="11697"/>
            </a:xfrm>
          </p:grpSpPr>
          <p:sp>
            <p:nvSpPr>
              <p:cNvPr id="83" name="Conector recto de flecha 35">
                <a:extLst>
                  <a:ext uri="{FF2B5EF4-FFF2-40B4-BE49-F238E27FC236}">
                    <a16:creationId xmlns:a16="http://schemas.microsoft.com/office/drawing/2014/main" id="{92F3815C-C876-4CEF-96DC-CA24C586EE42}"/>
                  </a:ext>
                </a:extLst>
              </p:cNvPr>
              <p:cNvSpPr/>
              <p:nvPr/>
            </p:nvSpPr>
            <p:spPr>
              <a:xfrm>
                <a:off x="1868865" y="11696"/>
                <a:ext cx="1270970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Conector recto de flecha 36">
                <a:extLst>
                  <a:ext uri="{FF2B5EF4-FFF2-40B4-BE49-F238E27FC236}">
                    <a16:creationId xmlns:a16="http://schemas.microsoft.com/office/drawing/2014/main" id="{A00470E6-2DDF-45C6-B11A-B1B20B00EDD4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97632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40">
                  <a:extLst>
                    <a:ext uri="{FF2B5EF4-FFF2-40B4-BE49-F238E27FC236}">
                      <a16:creationId xmlns:a16="http://schemas.microsoft.com/office/drawing/2014/main" id="{75D1705B-BE9F-4206-91E9-8A3FBDF5FC65}"/>
                    </a:ext>
                  </a:extLst>
                </p:cNvPr>
                <p:cNvSpPr txBox="1"/>
                <p:nvPr/>
              </p:nvSpPr>
              <p:spPr>
                <a:xfrm>
                  <a:off x="4401469" y="3966475"/>
                  <a:ext cx="920019" cy="3928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2000"/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sSub>
                          <m:sSubPr>
                            <m:ctrlPr>
                              <a:rPr lang="es-E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1800" dirty="0"/>
                </a:p>
              </p:txBody>
            </p:sp>
          </mc:Choice>
          <mc:Fallback xmlns="">
            <p:sp>
              <p:nvSpPr>
                <p:cNvPr id="70" name="CuadroTexto 40">
                  <a:extLst>
                    <a:ext uri="{FF2B5EF4-FFF2-40B4-BE49-F238E27FC236}">
                      <a16:creationId xmlns:a16="http://schemas.microsoft.com/office/drawing/2014/main" id="{75D1705B-BE9F-4206-91E9-8A3FBDF5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69" y="3966475"/>
                  <a:ext cx="920019" cy="3928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onector recto de flecha 41">
              <a:extLst>
                <a:ext uri="{FF2B5EF4-FFF2-40B4-BE49-F238E27FC236}">
                  <a16:creationId xmlns:a16="http://schemas.microsoft.com/office/drawing/2014/main" id="{A2BABFAA-0D67-4EEB-B4D3-E9D7EB0F0881}"/>
                </a:ext>
              </a:extLst>
            </p:cNvPr>
            <p:cNvSpPr/>
            <p:nvPr/>
          </p:nvSpPr>
          <p:spPr>
            <a:xfrm flipV="1">
              <a:off x="1414592" y="1958445"/>
              <a:ext cx="3043492" cy="2605619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43">
                  <a:extLst>
                    <a:ext uri="{FF2B5EF4-FFF2-40B4-BE49-F238E27FC236}">
                      <a16:creationId xmlns:a16="http://schemas.microsoft.com/office/drawing/2014/main" id="{07868CB4-F757-4621-AAC3-F18ECC89942A}"/>
                    </a:ext>
                  </a:extLst>
                </p:cNvPr>
                <p:cNvSpPr txBox="1"/>
                <p:nvPr/>
              </p:nvSpPr>
              <p:spPr>
                <a:xfrm>
                  <a:off x="2520834" y="3660178"/>
                  <a:ext cx="1134938" cy="28832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>
                    <a:defRPr sz="2000"/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800" dirty="0"/>
                </a:p>
              </p:txBody>
            </p:sp>
          </mc:Choice>
          <mc:Fallback xmlns="">
            <p:sp>
              <p:nvSpPr>
                <p:cNvPr id="72" name="CuadroTexto 43">
                  <a:extLst>
                    <a:ext uri="{FF2B5EF4-FFF2-40B4-BE49-F238E27FC236}">
                      <a16:creationId xmlns:a16="http://schemas.microsoft.com/office/drawing/2014/main" id="{07868CB4-F757-4621-AAC3-F18ECC899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834" y="3660178"/>
                  <a:ext cx="1134938" cy="288321"/>
                </a:xfrm>
                <a:prstGeom prst="rect">
                  <a:avLst/>
                </a:prstGeom>
                <a:blipFill>
                  <a:blip r:embed="rId8"/>
                  <a:stretch>
                    <a:fillRect b="-40000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46">
                  <a:extLst>
                    <a:ext uri="{FF2B5EF4-FFF2-40B4-BE49-F238E27FC236}">
                      <a16:creationId xmlns:a16="http://schemas.microsoft.com/office/drawing/2014/main" id="{B2A45A20-371E-430D-BA8B-EC144BFCC494}"/>
                    </a:ext>
                  </a:extLst>
                </p:cNvPr>
                <p:cNvSpPr txBox="1"/>
                <p:nvPr/>
              </p:nvSpPr>
              <p:spPr>
                <a:xfrm>
                  <a:off x="4650613" y="2212982"/>
                  <a:ext cx="988068" cy="3515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sz="19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sz="19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limUpp>
                        <m:limUppPr>
                          <m:ctrlPr>
                            <a:rPr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𝐀𝐁</m:t>
                          </m:r>
                        </m:e>
                        <m:lim>
                          <m:r>
                            <a:rPr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</m:oMath>
                  </a14:m>
                  <a:r>
                    <a:rPr sz="2000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51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0613" y="2212982"/>
                  <a:ext cx="988068" cy="3515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upo 50">
              <a:extLst>
                <a:ext uri="{FF2B5EF4-FFF2-40B4-BE49-F238E27FC236}">
                  <a16:creationId xmlns:a16="http://schemas.microsoft.com/office/drawing/2014/main" id="{1431EB24-2405-45E7-AC9B-6AAAAD4EE069}"/>
                </a:ext>
              </a:extLst>
            </p:cNvPr>
            <p:cNvGrpSpPr/>
            <p:nvPr/>
          </p:nvGrpSpPr>
          <p:grpSpPr>
            <a:xfrm>
              <a:off x="4473065" y="1960484"/>
              <a:ext cx="15422" cy="2639028"/>
              <a:chOff x="-26661" y="39602"/>
              <a:chExt cx="15422" cy="2639027"/>
            </a:xfrm>
          </p:grpSpPr>
          <p:sp>
            <p:nvSpPr>
              <p:cNvPr id="81" name="Conector recto de flecha 51">
                <a:extLst>
                  <a:ext uri="{FF2B5EF4-FFF2-40B4-BE49-F238E27FC236}">
                    <a16:creationId xmlns:a16="http://schemas.microsoft.com/office/drawing/2014/main" id="{B2D0CB35-2711-4BD4-BE9B-8125CA51DECB}"/>
                  </a:ext>
                </a:extLst>
              </p:cNvPr>
              <p:cNvSpPr/>
              <p:nvPr/>
            </p:nvSpPr>
            <p:spPr>
              <a:xfrm flipH="1">
                <a:off x="-26661" y="1567111"/>
                <a:ext cx="2" cy="111151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Conector recto de flecha 52">
                <a:extLst>
                  <a:ext uri="{FF2B5EF4-FFF2-40B4-BE49-F238E27FC236}">
                    <a16:creationId xmlns:a16="http://schemas.microsoft.com/office/drawing/2014/main" id="{B0EF79AA-78E4-47CA-94C7-0B4C2111BEB1}"/>
                  </a:ext>
                </a:extLst>
              </p:cNvPr>
              <p:cNvSpPr/>
              <p:nvPr/>
            </p:nvSpPr>
            <p:spPr>
              <a:xfrm flipV="1">
                <a:off x="-11241" y="39602"/>
                <a:ext cx="2" cy="1622300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6" name="Grupo 55">
              <a:extLst>
                <a:ext uri="{FF2B5EF4-FFF2-40B4-BE49-F238E27FC236}">
                  <a16:creationId xmlns:a16="http://schemas.microsoft.com/office/drawing/2014/main" id="{7C5C9550-C4FE-44D5-B1F7-EB365AE75E84}"/>
                </a:ext>
              </a:extLst>
            </p:cNvPr>
            <p:cNvGrpSpPr/>
            <p:nvPr/>
          </p:nvGrpSpPr>
          <p:grpSpPr>
            <a:xfrm>
              <a:off x="1428909" y="4700182"/>
              <a:ext cx="3070791" cy="20022"/>
              <a:chOff x="-11512" y="27106"/>
              <a:chExt cx="3070789" cy="20022"/>
            </a:xfrm>
          </p:grpSpPr>
          <p:sp>
            <p:nvSpPr>
              <p:cNvPr id="79" name="Conector recto de flecha 56">
                <a:extLst>
                  <a:ext uri="{FF2B5EF4-FFF2-40B4-BE49-F238E27FC236}">
                    <a16:creationId xmlns:a16="http://schemas.microsoft.com/office/drawing/2014/main" id="{61C49B79-20FD-4DBE-B405-1F2FCB952860}"/>
                  </a:ext>
                </a:extLst>
              </p:cNvPr>
              <p:cNvSpPr/>
              <p:nvPr/>
            </p:nvSpPr>
            <p:spPr>
              <a:xfrm>
                <a:off x="1788307" y="47127"/>
                <a:ext cx="1270970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0" name="Conector recto de flecha 57">
                <a:extLst>
                  <a:ext uri="{FF2B5EF4-FFF2-40B4-BE49-F238E27FC236}">
                    <a16:creationId xmlns:a16="http://schemas.microsoft.com/office/drawing/2014/main" id="{4FC5052D-BC5C-46A2-9C1A-ADA1E1EA329D}"/>
                  </a:ext>
                </a:extLst>
              </p:cNvPr>
              <p:cNvSpPr/>
              <p:nvPr/>
            </p:nvSpPr>
            <p:spPr>
              <a:xfrm flipH="1" flipV="1">
                <a:off x="-11512" y="27106"/>
                <a:ext cx="197632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59">
                  <a:extLst>
                    <a:ext uri="{FF2B5EF4-FFF2-40B4-BE49-F238E27FC236}">
                      <a16:creationId xmlns:a16="http://schemas.microsoft.com/office/drawing/2014/main" id="{DFF33E9F-BD24-45E3-AD7E-7D21A8846895}"/>
                    </a:ext>
                  </a:extLst>
                </p:cNvPr>
                <p:cNvSpPr txBox="1"/>
                <p:nvPr/>
              </p:nvSpPr>
              <p:spPr>
                <a:xfrm>
                  <a:off x="2440930" y="4720204"/>
                  <a:ext cx="894129" cy="3928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2000"/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sSub>
                          <m:sSubPr>
                            <m:ctrlPr>
                              <a:rPr lang="es-E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1800" dirty="0"/>
                </a:p>
              </p:txBody>
            </p:sp>
          </mc:Choice>
          <mc:Fallback xmlns="">
            <p:sp>
              <p:nvSpPr>
                <p:cNvPr id="77" name="CuadroTexto 59">
                  <a:extLst>
                    <a:ext uri="{FF2B5EF4-FFF2-40B4-BE49-F238E27FC236}">
                      <a16:creationId xmlns:a16="http://schemas.microsoft.com/office/drawing/2014/main" id="{DFF33E9F-BD24-45E3-AD7E-7D21A8846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30" y="4720204"/>
                  <a:ext cx="894129" cy="3928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o">
                  <a:extLst>
                    <a:ext uri="{FF2B5EF4-FFF2-40B4-BE49-F238E27FC236}">
                      <a16:creationId xmlns:a16="http://schemas.microsoft.com/office/drawing/2014/main" id="{C7146BC4-2876-4331-8A35-FFEAE43F34AF}"/>
                    </a:ext>
                  </a:extLst>
                </p:cNvPr>
                <p:cNvSpPr txBox="1"/>
                <p:nvPr/>
              </p:nvSpPr>
              <p:spPr>
                <a:xfrm>
                  <a:off x="2163301" y="1581443"/>
                  <a:ext cx="2275128" cy="3844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i="1" dirty="0"/>
                </a:p>
              </p:txBody>
            </p:sp>
          </mc:Choice>
          <mc:Fallback xmlns="">
            <p:sp>
              <p:nvSpPr>
                <p:cNvPr id="78" name="Texto">
                  <a:extLst>
                    <a:ext uri="{FF2B5EF4-FFF2-40B4-BE49-F238E27FC236}">
                      <a16:creationId xmlns:a16="http://schemas.microsoft.com/office/drawing/2014/main" id="{C7146BC4-2876-4331-8A35-FFEAE43F3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301" y="1581443"/>
                  <a:ext cx="2275128" cy="384426"/>
                </a:xfrm>
                <a:prstGeom prst="rect">
                  <a:avLst/>
                </a:prstGeom>
                <a:blipFill>
                  <a:blip r:embed="rId11"/>
                  <a:stretch>
                    <a:fillRect l="-528" b="-9836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43">
                <a:extLst>
                  <a:ext uri="{FF2B5EF4-FFF2-40B4-BE49-F238E27FC236}">
                    <a16:creationId xmlns:a16="http://schemas.microsoft.com/office/drawing/2014/main" id="{697FCFFF-B029-4463-8C3C-7C214B6173D0}"/>
                  </a:ext>
                </a:extLst>
              </p:cNvPr>
              <p:cNvSpPr txBox="1"/>
              <p:nvPr/>
            </p:nvSpPr>
            <p:spPr>
              <a:xfrm>
                <a:off x="10266472" y="1690183"/>
                <a:ext cx="1218223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2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91" name="CuadroTexto 43">
                <a:extLst>
                  <a:ext uri="{FF2B5EF4-FFF2-40B4-BE49-F238E27FC236}">
                    <a16:creationId xmlns:a16="http://schemas.microsoft.com/office/drawing/2014/main" id="{697FCFFF-B029-4463-8C3C-7C214B61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472" y="1690183"/>
                <a:ext cx="1218223" cy="276999"/>
              </a:xfrm>
              <a:prstGeom prst="rect">
                <a:avLst/>
              </a:prstGeom>
              <a:blipFill>
                <a:blip r:embed="rId12"/>
                <a:stretch>
                  <a:fillRect b="-36957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D6760C30-1629-4393-BA9A-609694B2F59F}"/>
                  </a:ext>
                </a:extLst>
              </p:cNvPr>
              <p:cNvSpPr txBox="1"/>
              <p:nvPr/>
            </p:nvSpPr>
            <p:spPr>
              <a:xfrm>
                <a:off x="10858506" y="3119192"/>
                <a:ext cx="102396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D6760C30-1629-4393-BA9A-609694B2F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6" y="3119192"/>
                <a:ext cx="1023969" cy="369330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44D0E4C-A0B1-42DC-A711-7CF60DD7492C}"/>
                  </a:ext>
                </a:extLst>
              </p:cNvPr>
              <p:cNvSpPr txBox="1"/>
              <p:nvPr/>
            </p:nvSpPr>
            <p:spPr>
              <a:xfrm>
                <a:off x="1580484" y="3119192"/>
                <a:ext cx="2260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44D0E4C-A0B1-42DC-A711-7CF60DD74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84" y="3119192"/>
                <a:ext cx="2260875" cy="276999"/>
              </a:xfrm>
              <a:prstGeom prst="rect">
                <a:avLst/>
              </a:prstGeom>
              <a:blipFill>
                <a:blip r:embed="rId14"/>
                <a:stretch>
                  <a:fillRect l="-539" b="-3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1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 advAuto="0"/>
      <p:bldP spid="91" grpId="0"/>
      <p:bldP spid="9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1B196F-CB80-42E2-88AA-159FE0B3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05C103-977C-4531-B05A-B415D1A9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18</a:t>
            </a:fld>
            <a:endParaRPr lang="pt-BR"/>
          </a:p>
        </p:txBody>
      </p:sp>
      <p:sp>
        <p:nvSpPr>
          <p:cNvPr id="4" name="CuadroTexto 60">
            <a:extLst>
              <a:ext uri="{FF2B5EF4-FFF2-40B4-BE49-F238E27FC236}">
                <a16:creationId xmlns:a16="http://schemas.microsoft.com/office/drawing/2014/main" id="{CFDBE405-4440-4FA8-8E17-8327B69420C4}"/>
              </a:ext>
            </a:extLst>
          </p:cNvPr>
          <p:cNvSpPr txBox="1"/>
          <p:nvPr/>
        </p:nvSpPr>
        <p:spPr>
          <a:xfrm>
            <a:off x="1864725" y="2413337"/>
            <a:ext cx="8199422" cy="13234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="http://schemas.openxmlformats.org/officeDocument/2006/math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sz="2000" dirty="0" err="1">
                <a:solidFill>
                  <a:srgbClr val="C00000"/>
                </a:solidFill>
                <a:latin typeface="Euphemia" panose="020B0503040102020104" pitchFamily="34" charset="0"/>
              </a:rPr>
              <a:t>Definición</a:t>
            </a:r>
            <a:r>
              <a:rPr sz="2000" dirty="0">
                <a:solidFill>
                  <a:srgbClr val="C00000"/>
                </a:solidFill>
                <a:latin typeface="Euphemia" panose="020B0503040102020104" pitchFamily="34" charset="0"/>
              </a:rPr>
              <a:t> </a:t>
            </a:r>
            <a:r>
              <a:rPr sz="2000" dirty="0" err="1">
                <a:solidFill>
                  <a:srgbClr val="C00000"/>
                </a:solidFill>
                <a:latin typeface="Euphemia" panose="020B0503040102020104" pitchFamily="34" charset="0"/>
              </a:rPr>
              <a:t>matemática</a:t>
            </a:r>
            <a:endParaRPr lang="es-ES" sz="2000" dirty="0">
              <a:solidFill>
                <a:srgbClr val="C00000"/>
              </a:solidFill>
              <a:latin typeface="Euphemia" panose="020B0503040102020104" pitchFamily="34" charset="0"/>
            </a:endParaRPr>
          </a:p>
          <a:p>
            <a:pPr algn="ctr">
              <a:defRPr sz="2400" b="1"/>
            </a:pPr>
            <a:endParaRPr lang="es-ES" sz="2000" dirty="0">
              <a:solidFill>
                <a:srgbClr val="C00000"/>
              </a:solidFill>
              <a:latin typeface="Euphemia" panose="020B0503040102020104" pitchFamily="34" charset="0"/>
            </a:endParaRPr>
          </a:p>
          <a:p>
            <a:pPr algn="ctr">
              <a:defRPr sz="2400" b="1"/>
            </a:pPr>
            <a:r>
              <a:rPr sz="2000" dirty="0"/>
              <a:t> </a:t>
            </a:r>
            <a:r>
              <a:rPr sz="2000" b="0" dirty="0"/>
              <a:t>(</a:t>
            </a:r>
            <a:r>
              <a:rPr sz="2000" b="0" dirty="0" err="1"/>
              <a:t>basada</a:t>
            </a:r>
            <a:r>
              <a:rPr sz="2000" b="0" dirty="0"/>
              <a:t> </a:t>
            </a:r>
            <a:r>
              <a:rPr sz="2000" b="0" dirty="0" err="1"/>
              <a:t>en</a:t>
            </a:r>
            <a:r>
              <a:rPr sz="2000" b="0" dirty="0"/>
              <a:t> la </a:t>
            </a:r>
            <a:r>
              <a:rPr sz="2000" b="0" dirty="0" err="1"/>
              <a:t>equivalencia</a:t>
            </a:r>
            <a:r>
              <a:rPr sz="2000" b="0" dirty="0"/>
              <a:t> de un vector libre con </a:t>
            </a:r>
            <a:r>
              <a:rPr sz="2000" b="0" dirty="0" err="1"/>
              <a:t>su</a:t>
            </a:r>
            <a:r>
              <a:rPr sz="2000" b="0" dirty="0"/>
              <a:t> vector de </a:t>
            </a:r>
            <a:r>
              <a:rPr sz="2000" b="0" dirty="0" err="1"/>
              <a:t>posición</a:t>
            </a:r>
            <a:r>
              <a:rPr sz="2000" b="0" dirty="0"/>
              <a:t>): </a:t>
            </a:r>
            <a:endParaRPr lang="es-ES" sz="2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9">
                <a:extLst>
                  <a:ext uri="{FF2B5EF4-FFF2-40B4-BE49-F238E27FC236}">
                    <a16:creationId xmlns:a16="http://schemas.microsoft.com/office/drawing/2014/main" id="{71A62D86-8FD8-4DA1-8354-B14F42DC634B}"/>
                  </a:ext>
                </a:extLst>
              </p:cNvPr>
              <p:cNvSpPr txBox="1"/>
              <p:nvPr/>
            </p:nvSpPr>
            <p:spPr>
              <a:xfrm>
                <a:off x="2934590" y="1467647"/>
                <a:ext cx="5514628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s-E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phemia" panose="020B0503040102020104" pitchFamily="34" charset="0"/>
                  </a:rPr>
                  <a:t>Los </a:t>
                </a:r>
                <a:r>
                  <a:rPr lang="es-ES" b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phemia" panose="020B0503040102020104" pitchFamily="34" charset="0"/>
                  </a:rPr>
                  <a:t>vectores</a:t>
                </a:r>
                <a:r>
                  <a:rPr lang="es-E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phemia" panose="020B0503040102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ES" b="0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y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phemia" panose="020B0503040102020104" pitchFamily="34" charset="0"/>
                  </a:rPr>
                  <a:t>son </a:t>
                </a:r>
                <a:r>
                  <a:rPr lang="es-ES" b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phemia" panose="020B0503040102020104" pitchFamily="34" charset="0"/>
                  </a:rPr>
                  <a:t>equivalentes</a:t>
                </a:r>
                <a:r>
                  <a:rPr lang="es-E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phemia" panose="020B05030401020201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uadroTexto 49">
                <a:extLst>
                  <a:ext uri="{FF2B5EF4-FFF2-40B4-BE49-F238E27FC236}">
                    <a16:creationId xmlns:a16="http://schemas.microsoft.com/office/drawing/2014/main" id="{71A62D86-8FD8-4DA1-8354-B14F42DC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590" y="1467647"/>
                <a:ext cx="5514628" cy="461663"/>
              </a:xfrm>
              <a:prstGeom prst="rect">
                <a:avLst/>
              </a:prstGeom>
              <a:blipFill>
                <a:blip r:embed="rId2"/>
                <a:stretch>
                  <a:fillRect l="-2541" t="-12000" b="-29333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E9AF02B3-76AF-4D70-9C1A-CEE607CB9669}"/>
                  </a:ext>
                </a:extLst>
              </p:cNvPr>
              <p:cNvSpPr/>
              <p:nvPr/>
            </p:nvSpPr>
            <p:spPr>
              <a:xfrm>
                <a:off x="2462031" y="3913027"/>
                <a:ext cx="7267937" cy="6745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ar-A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E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ar-AE" sz="2400" i="1" dirty="0"/>
              </a:p>
            </p:txBody>
          </p:sp>
        </mc:Choice>
        <mc:Fallback xmlns=""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E9AF02B3-76AF-4D70-9C1A-CEE607CB9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31" y="3913027"/>
                <a:ext cx="7267937" cy="6745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8">
                <a:extLst>
                  <a:ext uri="{FF2B5EF4-FFF2-40B4-BE49-F238E27FC236}">
                    <a16:creationId xmlns:a16="http://schemas.microsoft.com/office/drawing/2014/main" id="{FB51FAE7-552E-487B-9762-3B2CA31CED24}"/>
                  </a:ext>
                </a:extLst>
              </p:cNvPr>
              <p:cNvSpPr txBox="1"/>
              <p:nvPr/>
            </p:nvSpPr>
            <p:spPr>
              <a:xfrm>
                <a:off x="1140660" y="3369466"/>
                <a:ext cx="9538417" cy="25117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206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2400"/>
                </a:pPr>
                <a:r>
                  <a:rPr dirty="0" err="1"/>
                  <a:t>Así</a:t>
                </a:r>
                <a:r>
                  <a:rPr dirty="0"/>
                  <a:t> </a:t>
                </a:r>
                <a:r>
                  <a:rPr dirty="0" err="1"/>
                  <a:t>tenemos</a:t>
                </a:r>
                <a:r>
                  <a:rPr dirty="0"/>
                  <a:t>, dada la </a:t>
                </a:r>
                <a:r>
                  <a:rPr dirty="0" err="1"/>
                  <a:t>equivalencia</a:t>
                </a:r>
                <a:r>
                  <a:rPr dirty="0"/>
                  <a:t> entre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dirty="0"/>
                  <a:t> y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dirty="0"/>
                  <a:t>, que la </a:t>
                </a:r>
                <a:r>
                  <a:rPr dirty="0" err="1"/>
                  <a:t>longitud</a:t>
                </a:r>
                <a:r>
                  <a:rPr dirty="0"/>
                  <a:t> de </a:t>
                </a:r>
                <a14:m>
                  <m:oMath xmlns:m="http://schemas.openxmlformats.org/officeDocument/2006/math">
                    <m:r>
                      <a:rPr lang="es-PE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está</a:t>
                </a:r>
                <a:r>
                  <a:rPr dirty="0"/>
                  <a:t> dada </a:t>
                </a:r>
                <a:r>
                  <a:rPr dirty="0" err="1"/>
                  <a:t>por</a:t>
                </a:r>
                <a:r>
                  <a:rPr dirty="0"/>
                  <a:t> la </a:t>
                </a:r>
                <a:r>
                  <a:rPr dirty="0" err="1"/>
                  <a:t>misma</a:t>
                </a:r>
                <a:r>
                  <a:rPr dirty="0"/>
                  <a:t> </a:t>
                </a:r>
                <a:r>
                  <a:rPr dirty="0" err="1"/>
                  <a:t>medida</a:t>
                </a:r>
                <a:r>
                  <a:rPr dirty="0"/>
                  <a:t>:</a:t>
                </a:r>
              </a:p>
              <a:p>
                <a:pPr>
                  <a:defRPr sz="2400"/>
                </a:pPr>
                <a:endParaRPr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sz="295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95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sz="295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95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8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800" i="1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800" i="1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800" i="1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2800" i="1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2800" i="1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2800" i="1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800" i="1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2800" i="1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8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28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28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8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sz="2800" i="1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800" i="1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ar-AE" sz="28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2800" i="1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800" i="1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8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28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sz="2400" dirty="0"/>
              </a:p>
              <a:p>
                <a:pPr>
                  <a:defRPr sz="2400"/>
                </a:pPr>
                <a:endParaRPr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sz="255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55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sz="255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distancia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entre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sz="2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7" name="CuadroTexto 18">
                <a:extLst>
                  <a:ext uri="{FF2B5EF4-FFF2-40B4-BE49-F238E27FC236}">
                    <a16:creationId xmlns:a16="http://schemas.microsoft.com/office/drawing/2014/main" id="{FB51FAE7-552E-487B-9762-3B2CA31CE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60" y="3369466"/>
                <a:ext cx="9538417" cy="2511778"/>
              </a:xfrm>
              <a:prstGeom prst="rect">
                <a:avLst/>
              </a:prstGeom>
              <a:blipFill>
                <a:blip r:embed="rId2"/>
                <a:stretch>
                  <a:fillRect l="-1404" t="-1691" r="-1914"/>
                </a:stretch>
              </a:blipFill>
              <a:ln w="12700">
                <a:solidFill>
                  <a:srgbClr val="00206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6">
                <a:extLst>
                  <a:ext uri="{FF2B5EF4-FFF2-40B4-BE49-F238E27FC236}">
                    <a16:creationId xmlns:a16="http://schemas.microsoft.com/office/drawing/2014/main" id="{62C634DB-DF49-4FF6-9B3D-4A6660250C82}"/>
                  </a:ext>
                </a:extLst>
              </p:cNvPr>
              <p:cNvSpPr txBox="1"/>
              <p:nvPr/>
            </p:nvSpPr>
            <p:spPr>
              <a:xfrm>
                <a:off x="1140660" y="701598"/>
                <a:ext cx="9593602" cy="22734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defRPr sz="2400"/>
                </a:pPr>
                <a:r>
                  <a:rPr lang="es-ES" dirty="0"/>
                  <a:t>De la </a:t>
                </a:r>
                <a:r>
                  <a:rPr lang="es-ES" dirty="0" err="1"/>
                  <a:t>figura</a:t>
                </a:r>
                <a:r>
                  <a:rPr lang="es-ES" dirty="0"/>
                  <a:t> se deduce, </a:t>
                </a:r>
                <a:r>
                  <a:rPr lang="es-ES" dirty="0" err="1"/>
                  <a:t>por</a:t>
                </a:r>
                <a:r>
                  <a:rPr lang="es-ES" dirty="0"/>
                  <a:t> </a:t>
                </a:r>
                <a:r>
                  <a:rPr lang="es-ES" dirty="0" err="1"/>
                  <a:t>el</a:t>
                </a:r>
                <a:r>
                  <a:rPr lang="es-ES" dirty="0"/>
                  <a:t> </a:t>
                </a:r>
                <a:r>
                  <a:rPr lang="es-ES" dirty="0" err="1"/>
                  <a:t>teorema</a:t>
                </a:r>
                <a:r>
                  <a:rPr lang="es-ES" dirty="0"/>
                  <a:t> de </a:t>
                </a:r>
                <a:r>
                  <a:rPr lang="es-ES" dirty="0" err="1"/>
                  <a:t>Pitágoras</a:t>
                </a:r>
                <a:r>
                  <a:rPr lang="es-ES" dirty="0"/>
                  <a:t>, que la </a:t>
                </a:r>
                <a:r>
                  <a:rPr lang="es-ES" dirty="0" err="1"/>
                  <a:t>longitud</a:t>
                </a:r>
                <a:r>
                  <a:rPr lang="es-ES" dirty="0"/>
                  <a:t> del vector de </a:t>
                </a:r>
                <a:r>
                  <a:rPr lang="es-ES" dirty="0" err="1"/>
                  <a:t>posición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s-ES" b="1" dirty="0"/>
                  <a:t>, </a:t>
                </a:r>
                <a:r>
                  <a:rPr lang="es-ES" dirty="0" err="1"/>
                  <a:t>denotada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ar-AE" b="1" dirty="0"/>
                  <a:t> </a:t>
                </a:r>
                <a:r>
                  <a:rPr lang="es-ES" dirty="0"/>
                  <a:t>es:</a:t>
                </a:r>
              </a:p>
              <a:p>
                <a:pPr>
                  <a:defRPr sz="2400"/>
                </a:pPr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ar-AE" sz="295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9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ar-AE" sz="295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295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95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29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29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9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ar-AE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9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29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8" name="CuadroTexto 6">
                <a:extLst>
                  <a:ext uri="{FF2B5EF4-FFF2-40B4-BE49-F238E27FC236}">
                    <a16:creationId xmlns:a16="http://schemas.microsoft.com/office/drawing/2014/main" id="{62C634DB-DF49-4FF6-9B3D-4A6660250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60" y="701598"/>
                <a:ext cx="9593602" cy="2273443"/>
              </a:xfrm>
              <a:prstGeom prst="rect">
                <a:avLst/>
              </a:prstGeom>
              <a:blipFill>
                <a:blip r:embed="rId3"/>
                <a:stretch>
                  <a:fillRect l="-1396" t="-1867"/>
                </a:stretch>
              </a:blipFill>
              <a:ln w="12700">
                <a:solidFill>
                  <a:srgbClr val="C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7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dvAuto="0"/>
      <p:bldP spid="1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>
            <a:extLst>
              <a:ext uri="{FF2B5EF4-FFF2-40B4-BE49-F238E27FC236}">
                <a16:creationId xmlns:a16="http://schemas.microsoft.com/office/drawing/2014/main" id="{1DF50BB3-2E11-1B98-C53B-B5676D642FFF}"/>
              </a:ext>
            </a:extLst>
          </p:cNvPr>
          <p:cNvSpPr txBox="1">
            <a:spLocks/>
          </p:cNvSpPr>
          <p:nvPr/>
        </p:nvSpPr>
        <p:spPr>
          <a:xfrm>
            <a:off x="4409929" y="382547"/>
            <a:ext cx="48245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latin typeface="GothamRounded-Book"/>
              </a:rPr>
              <a:t>LOGRO DE LA SESIÓN</a:t>
            </a:r>
            <a:endParaRPr lang="es-PE" sz="3200" dirty="0">
              <a:latin typeface="GothamRounded-Boo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2 Marcador de contenido">
                <a:extLst>
                  <a:ext uri="{FF2B5EF4-FFF2-40B4-BE49-F238E27FC236}">
                    <a16:creationId xmlns:a16="http://schemas.microsoft.com/office/drawing/2014/main" id="{51AEE442-7791-29A2-D6EC-897FCE2F3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12979" y="1934367"/>
                <a:ext cx="6057386" cy="2359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s-PE" dirty="0">
                  <a:latin typeface="GothamRounded-Book"/>
                </a:endParaRPr>
              </a:p>
              <a:p>
                <a:pPr algn="just"/>
                <a:r>
                  <a:rPr lang="es-PE" dirty="0">
                    <a:latin typeface="GothamRounded-Book"/>
                  </a:rPr>
                  <a:t>“</a:t>
                </a:r>
                <a:r>
                  <a:rPr lang="es-PE" b="1" dirty="0">
                    <a:latin typeface="GothamRounded-Book"/>
                  </a:rPr>
                  <a:t>Al finalizar la sesión de aprendizaje, el estudiante resuelve ejercicios y problemas  que involucran vectores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PE" b="1" dirty="0">
                    <a:latin typeface="GothamRounded-Book"/>
                  </a:rPr>
                  <a:t>, mediante la definición, teoremas y propiedades de vectores</a:t>
                </a:r>
                <a:r>
                  <a:rPr lang="es-PE" dirty="0">
                    <a:latin typeface="GothamRounded-Book"/>
                  </a:rPr>
                  <a:t>”.</a:t>
                </a:r>
              </a:p>
            </p:txBody>
          </p:sp>
        </mc:Choice>
        <mc:Fallback xmlns="">
          <p:sp>
            <p:nvSpPr>
              <p:cNvPr id="10" name="2 Marcador de contenido">
                <a:extLst>
                  <a:ext uri="{FF2B5EF4-FFF2-40B4-BE49-F238E27FC236}">
                    <a16:creationId xmlns:a16="http://schemas.microsoft.com/office/drawing/2014/main" id="{51AEE442-7791-29A2-D6EC-897FCE2F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979" y="1934367"/>
                <a:ext cx="6057386" cy="2359338"/>
              </a:xfrm>
              <a:prstGeom prst="rect">
                <a:avLst/>
              </a:prstGeom>
              <a:blipFill>
                <a:blip r:embed="rId2"/>
                <a:stretch>
                  <a:fillRect l="-1611" r="-16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http://4.bp.blogspot.com/-t0tKVzaUv44/UpkZSmaFdgI/AAAAAAAAGsI/7pcXIt4kYj8/s1600/goal.png">
            <a:extLst>
              <a:ext uri="{FF2B5EF4-FFF2-40B4-BE49-F238E27FC236}">
                <a16:creationId xmlns:a16="http://schemas.microsoft.com/office/drawing/2014/main" id="{AB213BD9-3B7F-299A-0FEB-437CB2B9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4" y="1669323"/>
            <a:ext cx="4578394" cy="3958966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B746E6F-10C1-6421-AEF3-33E8FA9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7C6-29C2-744B-A82A-10EAAAF0A300}" type="datetime1">
              <a:rPr lang="pt-BR" smtClean="0"/>
              <a:t>20/06/2023</a:t>
            </a:fld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1A5FD02-3AE2-5E0E-CA87-A5D3250A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E9F3BAA-7BCF-4042-BE31-37631AE15F70}"/>
                  </a:ext>
                </a:extLst>
              </p:cNvPr>
              <p:cNvSpPr txBox="1"/>
              <p:nvPr/>
            </p:nvSpPr>
            <p:spPr>
              <a:xfrm>
                <a:off x="200024" y="270970"/>
                <a:ext cx="8400637" cy="3982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s-PE" sz="2000" kern="12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E</a:t>
                </a:r>
                <a:r>
                  <a:rPr lang="es-ES" sz="2000" kern="1200" dirty="0" err="1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jemplo</a:t>
                </a:r>
                <a:r>
                  <a:rPr lang="es-ES" sz="2000" kern="12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 </a:t>
                </a:r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𝑣</m:t>
                    </m:r>
                  </m:oMath>
                </a14:m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 un vector libre, con punto inicial, </a:t>
                </a:r>
                <a14:m>
                  <m:oMath xmlns:m="http://schemas.openxmlformats.org/officeDocument/2006/math"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𝐴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(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2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, 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5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), </m:t>
                    </m:r>
                  </m:oMath>
                </a14:m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y punto final, </a:t>
                </a:r>
                <a14:m>
                  <m:oMath xmlns:m="http://schemas.openxmlformats.org/officeDocument/2006/math"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𝐵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(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8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, 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13</m:t>
                    </m:r>
                    <m:r>
                      <a:rPr lang="es-PE" sz="2000" b="0" i="1" kern="12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),  </m:t>
                    </m:r>
                  </m:oMath>
                </a14:m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y sea el vector de posición estándar</a:t>
                </a:r>
                <a14:m>
                  <m:oMath xmlns:m="http://schemas.openxmlformats.org/officeDocument/2006/math">
                    <m:r>
                      <a:rPr lang="es-PE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PE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 </m:t>
                    </m:r>
                  </m:oMath>
                </a14:m>
                <a:endParaRPr lang="es-PE" sz="2000" dirty="0">
                  <a:effectLst/>
                  <a:latin typeface="Euphemia" panose="020B05030401020201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Realizar las siguientes operaciones.</a:t>
                </a:r>
                <a:endParaRPr lang="es-PE" sz="2000" dirty="0">
                  <a:effectLst/>
                  <a:latin typeface="Euphemia" panose="020B05030401020201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lphaUcParenR"/>
                  <a:tabLst>
                    <a:tab pos="457200" algn="l"/>
                  </a:tabLst>
                </a:pPr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Expresar el vector </a:t>
                </a:r>
                <a14:m>
                  <m:oMath xmlns:m="http://schemas.openxmlformats.org/officeDocument/2006/math">
                    <m:r>
                      <a:rPr lang="es-PE" sz="200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𝑣</m:t>
                    </m:r>
                    <m:r>
                      <a:rPr lang="es-PE" sz="200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</m:t>
                    </m:r>
                  </m:oMath>
                </a14:m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en términos de sus componentes y </a:t>
                </a:r>
              </a:p>
              <a:p>
                <a:pPr lvl="0">
                  <a:lnSpc>
                    <a:spcPct val="150000"/>
                  </a:lnSpc>
                  <a:tabLst>
                    <a:tab pos="457200" algn="l"/>
                  </a:tabLst>
                </a:pPr>
                <a:r>
                  <a:rPr lang="es-PE" sz="2000" dirty="0">
                    <a:solidFill>
                      <a:srgbClr val="000000"/>
                    </a:solidFill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    </a:t>
                </a:r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calcular </a:t>
                </a:r>
                <a14:m>
                  <m:oMath xmlns:m="http://schemas.openxmlformats.org/officeDocument/2006/math"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||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𝑣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||,</m:t>
                    </m:r>
                  </m:oMath>
                </a14:m>
                <a:endParaRPr lang="es-PE" sz="2000" dirty="0">
                  <a:effectLst/>
                  <a:latin typeface="Euphemia" panose="020B05030401020201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tabLst>
                    <a:tab pos="457200" algn="l"/>
                  </a:tabLst>
                </a:pPr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B) Realizar la operación de Adición, </a:t>
                </a:r>
                <a14:m>
                  <m:oMath xmlns:m="http://schemas.openxmlformats.org/officeDocument/2006/math"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𝑣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+ 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𝑤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</m:t>
                    </m:r>
                  </m:oMath>
                </a14:m>
                <a:endParaRPr lang="es-PE" sz="2000" dirty="0">
                  <a:effectLst/>
                  <a:latin typeface="Euphemia" panose="020B05030401020201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tabLst>
                    <a:tab pos="457200" algn="l"/>
                  </a:tabLst>
                </a:pPr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C) Encontrar </a:t>
                </a:r>
                <a14:m>
                  <m:oMath xmlns:m="http://schemas.openxmlformats.org/officeDocument/2006/math"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3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𝑣</m:t>
                    </m:r>
                  </m:oMath>
                </a14:m>
                <a:r>
                  <a:rPr lang="es-PE" sz="2000" kern="12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  </a:t>
                </a:r>
                <a:endParaRPr lang="es-PE" sz="2000" dirty="0">
                  <a:effectLst/>
                  <a:latin typeface="Euphemia" panose="020B05030401020201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1000"/>
                  </a:spcAft>
                  <a:tabLst>
                    <a:tab pos="457200" algn="l"/>
                  </a:tabLst>
                </a:pPr>
                <a:r>
                  <a:rPr lang="es-PE" sz="2000" kern="1200" dirty="0">
                    <a:solidFill>
                      <a:srgbClr val="000000"/>
                    </a:solidFill>
                    <a:effectLst/>
                    <a:latin typeface="Euphemia" panose="020B0503040102020104" pitchFamily="34" charset="0"/>
                    <a:ea typeface="Comic Sans MS" panose="030F0702030302020204" pitchFamily="66" charset="0"/>
                    <a:cs typeface="Comic Sans MS" panose="030F0702030302020204" pitchFamily="66" charset="0"/>
                  </a:rPr>
                  <a:t>D) Calcular </a:t>
                </a:r>
                <a14:m>
                  <m:oMath xmlns:m="http://schemas.openxmlformats.org/officeDocument/2006/math"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𝑣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− 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2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𝑤</m:t>
                    </m:r>
                    <m:r>
                      <a:rPr lang="es-PE" sz="2000" b="0" i="1" kern="120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omic Sans MS" panose="030F0702030302020204" pitchFamily="66" charset="0"/>
                        <a:cs typeface="Comic Sans MS" panose="030F0702030302020204" pitchFamily="66" charset="0"/>
                      </a:rPr>
                      <m:t>  </m:t>
                    </m:r>
                  </m:oMath>
                </a14:m>
                <a:endParaRPr lang="es-PE" sz="2000" dirty="0">
                  <a:effectLst/>
                  <a:latin typeface="Euphemia" panose="020B05030401020201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E9F3BAA-7BCF-4042-BE31-37631AE15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" y="270970"/>
                <a:ext cx="8400637" cy="3982757"/>
              </a:xfrm>
              <a:prstGeom prst="rect">
                <a:avLst/>
              </a:prstGeom>
              <a:blipFill>
                <a:blip r:embed="rId2"/>
                <a:stretch>
                  <a:fillRect l="-943" b="-15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09B5F83-5A48-4222-B381-D882150242D9}"/>
              </a:ext>
            </a:extLst>
          </p:cNvPr>
          <p:cNvSpPr txBox="1"/>
          <p:nvPr/>
        </p:nvSpPr>
        <p:spPr>
          <a:xfrm>
            <a:off x="702365" y="4270868"/>
            <a:ext cx="1219200" cy="450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s-PE" sz="1800" kern="1200" dirty="0">
                <a:solidFill>
                  <a:srgbClr val="C00000"/>
                </a:solidFill>
                <a:effectLst/>
                <a:latin typeface="Euphemia" panose="020B05030401020201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Solución</a:t>
            </a:r>
            <a:endParaRPr lang="es-PE" sz="1800" dirty="0">
              <a:solidFill>
                <a:srgbClr val="C00000"/>
              </a:solidFill>
              <a:effectLst/>
              <a:latin typeface="Euphemia" panose="020B05030401020201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21</a:t>
            </a:fld>
            <a:endParaRPr lang="pt-BR"/>
          </a:p>
        </p:txBody>
      </p:sp>
      <p:sp>
        <p:nvSpPr>
          <p:cNvPr id="18" name="3 Rectángulo">
            <a:extLst>
              <a:ext uri="{FF2B5EF4-FFF2-40B4-BE49-F238E27FC236}">
                <a16:creationId xmlns:a16="http://schemas.microsoft.com/office/drawing/2014/main" id="{B4A6446B-1A51-4657-9D99-9031FF23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791" y="392967"/>
            <a:ext cx="4525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altLang="es-MX" sz="36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s-ES" altLang="es-MX" sz="3600" dirty="0">
                <a:solidFill>
                  <a:srgbClr val="C00000"/>
                </a:solidFill>
                <a:latin typeface="Euphemia" panose="020B0503040102020104" pitchFamily="34" charset="0"/>
                <a:ea typeface="Cambria" panose="02040503050406030204" pitchFamily="18" charset="0"/>
                <a:cs typeface="Arial" pitchFamily="34" charset="0"/>
              </a:rPr>
              <a:t>Vector Unitario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9308F8C9-4984-43CC-9286-0B16BBB7D0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1449" y="1275302"/>
                <a:ext cx="11598324" cy="1563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411480" indent="24766" algn="just" defTabSz="54864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FA82F"/>
                  </a:buClr>
                  <a:defRPr/>
                </a:pPr>
                <a:r>
                  <a:rPr lang="es-ES" sz="2000" dirty="0">
                    <a:solidFill>
                      <a:srgbClr val="272727"/>
                    </a:solidFill>
                    <a:ea typeface="MS PGothic" pitchFamily="34" charset="-128"/>
                  </a:rPr>
                  <a:t>Un vector unitario es un vector sin unidades cuyo módulo es exactamente la unidad. Se utilizan para especificar dirección y sentido. Por ejemplo, dado un vector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es-P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s-P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groupChr>
                  </m:oMath>
                </a14:m>
                <a:r>
                  <a:rPr lang="es-ES" sz="2000" dirty="0">
                    <a:solidFill>
                      <a:srgbClr val="272727"/>
                    </a:solidFill>
                    <a:ea typeface="MS PGothic" pitchFamily="34" charset="-128"/>
                  </a:rPr>
                  <a:t>, podemos hallar un vector unitario en la dirección y sentido de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es-P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s-P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groupChr>
                  </m:oMath>
                </a14:m>
                <a:r>
                  <a:rPr lang="es-ES" sz="2000" dirty="0">
                    <a:solidFill>
                      <a:srgbClr val="272727"/>
                    </a:solidFill>
                    <a:ea typeface="MS PGothic" pitchFamily="34" charset="-128"/>
                  </a:rPr>
                  <a:t>, sin más que escribir:</a:t>
                </a: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9308F8C9-4984-43CC-9286-0B16BBB7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49" y="1275302"/>
                <a:ext cx="11598324" cy="1563689"/>
              </a:xfrm>
              <a:prstGeom prst="rect">
                <a:avLst/>
              </a:prstGeom>
              <a:blipFill>
                <a:blip r:embed="rId2"/>
                <a:stretch>
                  <a:fillRect t="-1556" r="-3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1">
            <a:extLst>
              <a:ext uri="{FF2B5EF4-FFF2-40B4-BE49-F238E27FC236}">
                <a16:creationId xmlns:a16="http://schemas.microsoft.com/office/drawing/2014/main" id="{B1D86BFC-6943-4738-885D-4369E5D4770B}"/>
              </a:ext>
            </a:extLst>
          </p:cNvPr>
          <p:cNvSpPr txBox="1"/>
          <p:nvPr/>
        </p:nvSpPr>
        <p:spPr bwMode="auto">
          <a:xfrm>
            <a:off x="3001223" y="2104249"/>
            <a:ext cx="720209" cy="57430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es-PE" sz="2880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BF1D523-EF38-4CF5-8A88-838AF06C7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8671" t="34656" r="63037" b="45478"/>
          <a:stretch>
            <a:fillRect/>
          </a:stretch>
        </p:blipFill>
        <p:spPr bwMode="auto">
          <a:xfrm>
            <a:off x="1517442" y="2838991"/>
            <a:ext cx="3687769" cy="267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6BFA7FE6-75AB-452C-93F2-B5E9F7770113}"/>
                  </a:ext>
                </a:extLst>
              </p:cNvPr>
              <p:cNvSpPr txBox="1"/>
              <p:nvPr/>
            </p:nvSpPr>
            <p:spPr bwMode="auto">
              <a:xfrm>
                <a:off x="6096000" y="3694131"/>
                <a:ext cx="4434541" cy="1563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groupChr>
                        </m:sub>
                      </m:sSub>
                      <m:r>
                        <a:rPr lang="es-PE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∥=</m:t>
                      </m:r>
                      <m:r>
                        <a:rPr lang="es-PE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E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groupChr>
                        </m:sub>
                      </m:sSub>
                      <m:r>
                        <a:rPr lang="es-PE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groupChr>
                            <m:groupChrPr>
                              <m:chr m:val="→"/>
                              <m:pos m:val="top"/>
                              <m:vertJc m:val="bot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groupCh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groupChr>
                                <m:groupChrPr>
                                  <m:chr m:val="→"/>
                                  <m:pos m:val="top"/>
                                  <m:vertJc m:val="bot"/>
                                  <m:ctrlPr>
                                    <a:rPr lang="es-PE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s-PE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groupChr>
                            </m:e>
                          </m:d>
                        </m:den>
                      </m:f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6BFA7FE6-75AB-452C-93F2-B5E9F777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694131"/>
                <a:ext cx="4434541" cy="1563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0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22</a:t>
            </a:fld>
            <a:endParaRPr lang="pt-BR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0C8AFF6-529E-49E7-A6CB-E6192AB22101}"/>
              </a:ext>
            </a:extLst>
          </p:cNvPr>
          <p:cNvSpPr txBox="1">
            <a:spLocks/>
          </p:cNvSpPr>
          <p:nvPr/>
        </p:nvSpPr>
        <p:spPr>
          <a:xfrm>
            <a:off x="3403722" y="638818"/>
            <a:ext cx="4398309" cy="626869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619">
              <a:spcBef>
                <a:spcPts val="88"/>
              </a:spcBef>
            </a:pPr>
            <a:r>
              <a:rPr lang="es-ES" altLang="es-MX" sz="4000" dirty="0">
                <a:solidFill>
                  <a:srgbClr val="C00000"/>
                </a:solidFill>
                <a:latin typeface="Euphemia" panose="020B0503040102020104" pitchFamily="34" charset="0"/>
                <a:ea typeface="Cambria" panose="02040503050406030204" pitchFamily="18" charset="0"/>
                <a:cs typeface="Arial" pitchFamily="34" charset="0"/>
              </a:rPr>
              <a:t>Vector Unitario</a:t>
            </a:r>
            <a:endParaRPr lang="es-ES" sz="4236" baseline="27777" dirty="0">
              <a:solidFill>
                <a:srgbClr val="C00000"/>
              </a:solidFill>
              <a:latin typeface="Euphemia" panose="020B0503040102020104" pitchFamily="34" charset="0"/>
              <a:cs typeface="Cambria Math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3934BD7-F6FE-42C7-8D9F-2F3AE10CF8F2}"/>
              </a:ext>
            </a:extLst>
          </p:cNvPr>
          <p:cNvSpPr txBox="1">
            <a:spLocks/>
          </p:cNvSpPr>
          <p:nvPr/>
        </p:nvSpPr>
        <p:spPr bwMode="auto">
          <a:xfrm>
            <a:off x="5602876" y="2888084"/>
            <a:ext cx="1974574" cy="58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411480" indent="24766" algn="just" defTabSz="548640" fontAlgn="base">
              <a:spcBef>
                <a:spcPct val="20000"/>
              </a:spcBef>
              <a:spcAft>
                <a:spcPct val="0"/>
              </a:spcAft>
              <a:buClr>
                <a:srgbClr val="EFA82F"/>
              </a:buClr>
              <a:defRPr/>
            </a:pPr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  <a:ea typeface="MS PGothic" pitchFamily="34" charset="-128"/>
              </a:rPr>
              <a:t>Solución</a:t>
            </a:r>
            <a:endParaRPr lang="es-ES" sz="2000" dirty="0">
              <a:solidFill>
                <a:srgbClr val="272727"/>
              </a:solidFill>
              <a:ea typeface="MS PGothic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3952885-F2A7-449E-B1A3-4AB4F658CA27}"/>
                  </a:ext>
                </a:extLst>
              </p:cNvPr>
              <p:cNvSpPr txBox="1"/>
              <p:nvPr/>
            </p:nvSpPr>
            <p:spPr>
              <a:xfrm>
                <a:off x="6035051" y="1445425"/>
                <a:ext cx="5787591" cy="128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18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 </a:t>
                </a: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Determinar los vectores unitarios asociados a: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P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E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acc>
                        <m:accPr>
                          <m:chr m:val="⃗"/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P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PE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E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acc>
                        <m:accPr>
                          <m:chr m:val="⃗"/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PE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s-PE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3952885-F2A7-449E-B1A3-4AB4F658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51" y="1445425"/>
                <a:ext cx="5787591" cy="1284326"/>
              </a:xfrm>
              <a:prstGeom prst="rect">
                <a:avLst/>
              </a:prstGeo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84498DC-CA1D-4040-B749-B8C81F477A00}"/>
                  </a:ext>
                </a:extLst>
              </p:cNvPr>
              <p:cNvSpPr txBox="1"/>
              <p:nvPr/>
            </p:nvSpPr>
            <p:spPr>
              <a:xfrm>
                <a:off x="729685" y="1445425"/>
                <a:ext cx="4873191" cy="1279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18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</a:t>
                </a:r>
                <a:r>
                  <a:rPr lang="es-PE" b="1" dirty="0">
                    <a:solidFill>
                      <a:srgbClr val="00B0F0"/>
                    </a:solidFill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son vectores unitarios.</a:t>
                </a:r>
                <a:endParaRPr lang="es-PE" dirty="0">
                  <a:solidFill>
                    <a:srgbClr val="00B0F0"/>
                  </a:solidFill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E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PE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PE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PE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P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s-P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s-PE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ES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sen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s-PE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84498DC-CA1D-4040-B749-B8C81F47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5" y="1445425"/>
                <a:ext cx="4873191" cy="1279004"/>
              </a:xfrm>
              <a:prstGeom prst="rect">
                <a:avLst/>
              </a:prstGeom>
              <a:blipFill>
                <a:blip r:embed="rId3"/>
                <a:stretch>
                  <a:fillRect l="-1126" b="-9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0FC20F83-2011-44E7-A38E-6D0951BE3166}"/>
              </a:ext>
            </a:extLst>
          </p:cNvPr>
          <p:cNvSpPr txBox="1">
            <a:spLocks/>
          </p:cNvSpPr>
          <p:nvPr/>
        </p:nvSpPr>
        <p:spPr bwMode="auto">
          <a:xfrm>
            <a:off x="401175" y="2872891"/>
            <a:ext cx="1974574" cy="58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411480" indent="24766" algn="just" defTabSz="548640" fontAlgn="base">
              <a:spcBef>
                <a:spcPct val="20000"/>
              </a:spcBef>
              <a:spcAft>
                <a:spcPct val="0"/>
              </a:spcAft>
              <a:buClr>
                <a:srgbClr val="EFA82F"/>
              </a:buClr>
              <a:defRPr/>
            </a:pPr>
            <a:r>
              <a:rPr lang="es-ES" sz="2000" dirty="0">
                <a:solidFill>
                  <a:srgbClr val="C00000"/>
                </a:solidFill>
                <a:latin typeface="Euphemia" panose="020B0503040102020104" pitchFamily="34" charset="0"/>
                <a:ea typeface="MS PGothic" pitchFamily="34" charset="-128"/>
              </a:rPr>
              <a:t>Solución</a:t>
            </a:r>
            <a:endParaRPr lang="es-ES" sz="2000" dirty="0">
              <a:solidFill>
                <a:srgbClr val="272727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23</a:t>
            </a:fld>
            <a:endParaRPr lang="pt-BR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6FDCE74-258C-4F98-A4A3-D90AA8C8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30" y="371770"/>
            <a:ext cx="9876528" cy="20890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9F8AD8A-0628-4DD0-8A9E-81A6A9B8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97" y="2694543"/>
            <a:ext cx="2829320" cy="29531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7ABAD7D-3AC3-46EF-9E3F-14ACC10B0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843" y="2727885"/>
            <a:ext cx="2867425" cy="288647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6221D0-0E99-424D-B0E2-CE1B6590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885" y="5837809"/>
            <a:ext cx="248637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24</a:t>
            </a:fld>
            <a:endParaRPr lang="pt-BR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64F27623-EC79-4F8A-B3ED-58C1F700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71" y="3697121"/>
            <a:ext cx="5599447" cy="2986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1D69D39C-7D59-48A8-ABFA-1F4385416627}"/>
                  </a:ext>
                </a:extLst>
              </p:cNvPr>
              <p:cNvSpPr txBox="1"/>
              <p:nvPr/>
            </p:nvSpPr>
            <p:spPr>
              <a:xfrm>
                <a:off x="1321175" y="169766"/>
                <a:ext cx="9476814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20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COMPONENTES HORIZONTALES Y VERTICALES DE UN VECTOR</a:t>
                </a:r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 vector con magnitud </a:t>
                </a:r>
                <a14:m>
                  <m:oMath xmlns:m="http://schemas.openxmlformats.org/officeDocument/2006/math">
                    <m:r>
                      <a:rPr lang="es-PE" sz="20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s-P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direcci</a:t>
                </a:r>
                <a:r>
                  <a:rPr lang="es-P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s-PE" sz="20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Entonces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E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s-ES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20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sz="20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𝐢</m:t>
                    </m:r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sz="20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PE" sz="2000" b="1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𝐣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donde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sz="20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PE" sz="2000" b="1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20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PE" sz="20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box>
                            <m:boxPr>
                              <m:ctrlPr>
                                <a:rPr lang="es-PE" sz="2000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r>
                                <a:rPr lang="es-PE" sz="20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box>
                        </m:e>
                      </m:func>
                      <m:r>
                        <a:rPr lang="es-E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m:rPr>
                          <m:sty m:val="p"/>
                        </m:rPr>
                        <a:rPr lang="es-PE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y</m:t>
                      </m:r>
                      <m:box>
                        <m:boxPr>
                          <m:ctrlPr>
                            <a:rPr lang="es-PE" sz="200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s-ES" sz="2000" b="0" i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                 </m:t>
                          </m:r>
                          <m:r>
                            <a:rPr lang="es-PE" sz="200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r>
                        <a:rPr lang="es-PE" sz="20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=|</m:t>
                      </m:r>
                      <m:acc>
                        <m:accPr>
                          <m:chr m:val="⃗"/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sen</m:t>
                      </m:r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s-PE" sz="20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s-PE" sz="2000" dirty="0"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Por lo tanto, podemos expresar </a:t>
                </a:r>
                <a14:m>
                  <m:oMath xmlns:m="http://schemas.openxmlformats.org/officeDocument/2006/math">
                    <m:r>
                      <a:rPr lang="es-PE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𝐯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como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=|</m:t>
                      </m:r>
                      <m:acc>
                        <m:accPr>
                          <m:chr m:val="⃗"/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s-PE" sz="20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s-PE" sz="2000" b="1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𝐢</m:t>
                      </m:r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+|</m:t>
                      </m:r>
                      <m:acc>
                        <m:accPr>
                          <m:chr m:val="⃗"/>
                          <m:ctrlPr>
                            <a:rPr lang="es-PE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sen</m:t>
                      </m:r>
                      <m:r>
                        <a:rPr lang="es-PE" sz="20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s-PE" sz="20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s-PE" sz="2000" b="1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𝐣</m:t>
                      </m:r>
                    </m:oMath>
                  </m:oMathPara>
                </a14:m>
                <a:endParaRPr lang="es-PE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1D69D39C-7D59-48A8-ABFA-1F438541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75" y="169766"/>
                <a:ext cx="9476814" cy="3323987"/>
              </a:xfrm>
              <a:prstGeom prst="rect">
                <a:avLst/>
              </a:prstGeom>
              <a:blipFill>
                <a:blip r:embed="rId3"/>
                <a:stretch>
                  <a:fillRect l="-64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1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01E8DDD-A107-458F-A872-6EB79FF05607}"/>
                  </a:ext>
                </a:extLst>
              </p:cNvPr>
              <p:cNvSpPr txBox="1"/>
              <p:nvPr/>
            </p:nvSpPr>
            <p:spPr>
              <a:xfrm>
                <a:off x="671513" y="626389"/>
                <a:ext cx="10601325" cy="1545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Dados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20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20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PE" sz="20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20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20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s-PE" sz="2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2000" dirty="0"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LL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amamos producto escalar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PE" sz="20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s-PE" sz="2000" dirty="0">
                    <a:solidFill>
                      <a:srgbClr val="C0000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40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s-PE" sz="24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PE" sz="24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s-PE" sz="24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4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𝑎𝑐</m:t>
                      </m:r>
                      <m:r>
                        <a:rPr lang="es-PE" sz="24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24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𝑏𝑑</m:t>
                      </m:r>
                    </m:oMath>
                  </m:oMathPara>
                </a14:m>
                <a:endParaRPr lang="es-PE" sz="24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01E8DDD-A107-458F-A872-6EB79FF0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3" y="626389"/>
                <a:ext cx="10601325" cy="1545616"/>
              </a:xfrm>
              <a:prstGeom prst="rect">
                <a:avLst/>
              </a:prstGeom>
              <a:blipFill>
                <a:blip r:embed="rId2"/>
                <a:stretch>
                  <a:fillRect l="-51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E487014-2B7F-4D4C-BDCA-BC37E40C904F}"/>
                  </a:ext>
                </a:extLst>
              </p:cNvPr>
              <p:cNvSpPr txBox="1"/>
              <p:nvPr/>
            </p:nvSpPr>
            <p:spPr>
              <a:xfrm>
                <a:off x="772354" y="2307523"/>
                <a:ext cx="10158413" cy="101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20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</a:t>
                </a:r>
                <a:r>
                  <a:rPr lang="es-PE" sz="2000" dirty="0">
                    <a:solidFill>
                      <a:srgbClr val="C00000"/>
                    </a:solidFill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solidFill>
                      <a:srgbClr val="00B0F0"/>
                    </a:solidFill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Dado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Determinar </a:t>
                </a:r>
                <a14:m>
                  <m:oMath xmlns:m="http://schemas.openxmlformats.org/officeDocument/2006/math"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Solución </a:t>
                </a: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E487014-2B7F-4D4C-BDCA-BC37E40C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4" y="2307523"/>
                <a:ext cx="10158413" cy="1011174"/>
              </a:xfrm>
              <a:prstGeom prst="rect">
                <a:avLst/>
              </a:prstGeom>
              <a:blipFill>
                <a:blip r:embed="rId3"/>
                <a:stretch>
                  <a:fillRect l="-660" b="-103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9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C2F17D-A9CA-4A08-A6FC-A0836BCE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DDEC58-0FAD-4FC5-82E0-5F6490AE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4" name="Object 28">
            <a:extLst>
              <a:ext uri="{FF2B5EF4-FFF2-40B4-BE49-F238E27FC236}">
                <a16:creationId xmlns:a16="http://schemas.microsoft.com/office/drawing/2014/main" id="{75842BCF-CDAD-4D75-862D-78715F994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546604"/>
              </p:ext>
            </p:extLst>
          </p:nvPr>
        </p:nvGraphicFramePr>
        <p:xfrm>
          <a:off x="2200275" y="3055938"/>
          <a:ext cx="41433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cuación" r:id="rId3" imgW="1028254" imgH="253890" progId="Equation.3">
                  <p:embed/>
                </p:oleObj>
              </mc:Choice>
              <mc:Fallback>
                <p:oleObj name="Ecuación" r:id="rId3" imgW="1028254" imgH="253890" progId="Equation.3">
                  <p:embed/>
                  <p:pic>
                    <p:nvPicPr>
                      <p:cNvPr id="123932" name="Object 28">
                        <a:extLst>
                          <a:ext uri="{FF2B5EF4-FFF2-40B4-BE49-F238E27FC236}">
                            <a16:creationId xmlns:a16="http://schemas.microsoft.com/office/drawing/2014/main" id="{B22CE8AF-24F1-DC6F-EBAF-95E405A6C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055938"/>
                        <a:ext cx="4143375" cy="10017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0">
            <a:extLst>
              <a:ext uri="{FF2B5EF4-FFF2-40B4-BE49-F238E27FC236}">
                <a16:creationId xmlns:a16="http://schemas.microsoft.com/office/drawing/2014/main" id="{77476D45-B4E1-4B32-9FA0-22AB37F6627D}"/>
              </a:ext>
            </a:extLst>
          </p:cNvPr>
          <p:cNvSpPr txBox="1">
            <a:spLocks noChangeArrowheads="1"/>
          </p:cNvSpPr>
          <p:nvPr/>
        </p:nvSpPr>
        <p:spPr>
          <a:xfrm>
            <a:off x="2020093" y="424657"/>
            <a:ext cx="7787483" cy="87788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s-ES" sz="4000" dirty="0">
                <a:solidFill>
                  <a:srgbClr val="C00000"/>
                </a:solidFill>
                <a:latin typeface="Euphemia" panose="020B0503040102020104" pitchFamily="34" charset="0"/>
              </a:rPr>
              <a:t>Propiedad del producto escalar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CB990EC-E7F8-4BC3-88BF-E033E2AE149D}"/>
              </a:ext>
            </a:extLst>
          </p:cNvPr>
          <p:cNvGrpSpPr>
            <a:grpSpLocks/>
          </p:cNvGrpSpPr>
          <p:nvPr/>
        </p:nvGrpSpPr>
        <p:grpSpPr bwMode="auto">
          <a:xfrm>
            <a:off x="1731964" y="1384301"/>
            <a:ext cx="7799387" cy="874713"/>
            <a:chOff x="221" y="998"/>
            <a:chExt cx="4913" cy="551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A05187F1-E7D6-4C07-99D4-83BBF2A1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" y="998"/>
              <a:ext cx="4913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0000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»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ES" sz="2400" dirty="0"/>
                <a:t>Si </a:t>
              </a:r>
              <a:r>
                <a:rPr lang="es-PE" altLang="es-ES" sz="3200" i="1" dirty="0">
                  <a:latin typeface="Times New Roman" panose="02020603050405020304" pitchFamily="18" charset="0"/>
                </a:rPr>
                <a:t>u</a:t>
              </a:r>
              <a:r>
                <a:rPr lang="es-PE" altLang="es-ES" sz="2400" dirty="0"/>
                <a:t> y </a:t>
              </a:r>
              <a:r>
                <a:rPr lang="es-PE" altLang="es-ES" sz="3200" i="1" dirty="0">
                  <a:latin typeface="Times New Roman" panose="02020603050405020304" pitchFamily="18" charset="0"/>
                </a:rPr>
                <a:t>v</a:t>
              </a:r>
              <a:r>
                <a:rPr lang="es-PE" altLang="es-ES" sz="2400" b="1" dirty="0"/>
                <a:t> </a:t>
              </a:r>
              <a:r>
                <a:rPr lang="es-PE" altLang="es-ES" sz="2400" dirty="0"/>
                <a:t>son vectores, se cumple que: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ES" sz="1800" dirty="0">
                  <a:latin typeface="Arial" panose="020B0604020202020204" pitchFamily="34" charset="0"/>
                </a:rPr>
                <a:t>	</a:t>
              </a:r>
              <a:endParaRPr lang="es-ES" altLang="es-ES" sz="1800" dirty="0">
                <a:latin typeface="Arial" panose="020B0604020202020204" pitchFamily="34" charset="0"/>
              </a:endParaRPr>
            </a:p>
          </p:txBody>
        </p:sp>
        <p:sp>
          <p:nvSpPr>
            <p:cNvPr id="8" name="Line 31">
              <a:extLst>
                <a:ext uri="{FF2B5EF4-FFF2-40B4-BE49-F238E27FC236}">
                  <a16:creationId xmlns:a16="http://schemas.microsoft.com/office/drawing/2014/main" id="{29644695-00D6-49E5-9FE1-FC43382A7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1103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Line 32">
              <a:extLst>
                <a:ext uri="{FF2B5EF4-FFF2-40B4-BE49-F238E27FC236}">
                  <a16:creationId xmlns:a16="http://schemas.microsoft.com/office/drawing/2014/main" id="{BE6B37ED-D616-4A84-9ACD-29DEE62CF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1101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id="{3CA56D56-320C-4259-9B0E-6E080A235B80}"/>
              </a:ext>
            </a:extLst>
          </p:cNvPr>
          <p:cNvGrpSpPr>
            <a:grpSpLocks/>
          </p:cNvGrpSpPr>
          <p:nvPr/>
        </p:nvGrpSpPr>
        <p:grpSpPr bwMode="auto">
          <a:xfrm>
            <a:off x="7096125" y="2414589"/>
            <a:ext cx="2711450" cy="1700214"/>
            <a:chOff x="3501" y="1813"/>
            <a:chExt cx="1708" cy="806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2335A794-64DE-4F66-BE49-77D449535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1813"/>
              <a:ext cx="1708" cy="806"/>
              <a:chOff x="3581" y="1797"/>
              <a:chExt cx="1708" cy="806"/>
            </a:xfrm>
          </p:grpSpPr>
          <p:sp>
            <p:nvSpPr>
              <p:cNvPr id="14" name="Line 6">
                <a:extLst>
                  <a:ext uri="{FF2B5EF4-FFF2-40B4-BE49-F238E27FC236}">
                    <a16:creationId xmlns:a16="http://schemas.microsoft.com/office/drawing/2014/main" id="{05159685-76E6-4D8C-9BD8-A182FA28D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" y="1872"/>
                <a:ext cx="787" cy="672"/>
              </a:xfrm>
              <a:prstGeom prst="line">
                <a:avLst/>
              </a:prstGeom>
              <a:ln>
                <a:headEnd/>
                <a:tailEnd type="triangle" w="sm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15" name="Line 7">
                <a:extLst>
                  <a:ext uri="{FF2B5EF4-FFF2-40B4-BE49-F238E27FC236}">
                    <a16:creationId xmlns:a16="http://schemas.microsoft.com/office/drawing/2014/main" id="{CC254EC7-697D-40EC-BB10-13E3B5BD6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0" y="2132"/>
                <a:ext cx="1699" cy="413"/>
              </a:xfrm>
              <a:prstGeom prst="line">
                <a:avLst/>
              </a:prstGeom>
              <a:ln>
                <a:headEnd/>
                <a:tailEnd type="triangle" w="sm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16" name="Arc 8">
                <a:extLst>
                  <a:ext uri="{FF2B5EF4-FFF2-40B4-BE49-F238E27FC236}">
                    <a16:creationId xmlns:a16="http://schemas.microsoft.com/office/drawing/2014/main" id="{88FFC6BD-FA95-4E83-80CC-06ED3DCC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55"/>
                <a:ext cx="291" cy="348"/>
              </a:xfrm>
              <a:custGeom>
                <a:avLst/>
                <a:gdLst>
                  <a:gd name="T0" fmla="*/ 0 w 19814"/>
                  <a:gd name="T1" fmla="*/ 0 h 18625"/>
                  <a:gd name="T2" fmla="*/ 0 w 19814"/>
                  <a:gd name="T3" fmla="*/ 0 h 18625"/>
                  <a:gd name="T4" fmla="*/ 0 w 19814"/>
                  <a:gd name="T5" fmla="*/ 0 h 186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814" h="18625" fill="none" extrusionOk="0">
                    <a:moveTo>
                      <a:pt x="10939" y="0"/>
                    </a:moveTo>
                    <a:cubicBezTo>
                      <a:pt x="14885" y="2317"/>
                      <a:pt x="17992" y="5827"/>
                      <a:pt x="19814" y="10024"/>
                    </a:cubicBezTo>
                  </a:path>
                  <a:path w="19814" h="18625" stroke="0" extrusionOk="0">
                    <a:moveTo>
                      <a:pt x="10939" y="0"/>
                    </a:moveTo>
                    <a:cubicBezTo>
                      <a:pt x="14885" y="2317"/>
                      <a:pt x="17992" y="5827"/>
                      <a:pt x="19814" y="10024"/>
                    </a:cubicBezTo>
                    <a:lnTo>
                      <a:pt x="0" y="18625"/>
                    </a:lnTo>
                    <a:lnTo>
                      <a:pt x="10939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0477C0A5-1D65-4A2E-B27F-8B9FCAE7C0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5" y="2151"/>
                <a:ext cx="29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PE" altLang="es-ES" sz="2400">
                    <a:sym typeface="Symbol" panose="05050102010706020507" pitchFamily="18" charset="2"/>
                  </a:rPr>
                  <a:t> </a:t>
                </a:r>
                <a:r>
                  <a:rPr lang="es-PE" altLang="es-ES" sz="1800">
                    <a:latin typeface="Arial" panose="020B0604020202020204" pitchFamily="34" charset="0"/>
                  </a:rPr>
                  <a:t>	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72B45760-5308-49C6-A6F1-EE4CBC2BE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2257"/>
                <a:ext cx="276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PE" altLang="es-ES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s-PE" altLang="es-ES" sz="2400">
                    <a:sym typeface="Symbol" panose="05050102010706020507" pitchFamily="18" charset="2"/>
                  </a:rPr>
                  <a:t> </a:t>
                </a:r>
                <a:r>
                  <a:rPr lang="es-PE" altLang="es-ES" sz="1800">
                    <a:latin typeface="Arial" panose="020B0604020202020204" pitchFamily="34" charset="0"/>
                  </a:rPr>
                  <a:t>	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B45A12BF-3586-48CD-A3BD-01772A3A88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797"/>
                <a:ext cx="276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PE" altLang="es-ES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s-PE" altLang="es-ES" sz="2400">
                    <a:sym typeface="Symbol" panose="05050102010706020507" pitchFamily="18" charset="2"/>
                  </a:rPr>
                  <a:t> </a:t>
                </a:r>
                <a:r>
                  <a:rPr lang="es-PE" altLang="es-ES" sz="1800">
                    <a:latin typeface="Arial" panose="020B0604020202020204" pitchFamily="34" charset="0"/>
                  </a:rPr>
                  <a:t>	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423F4841-414A-40CF-AE51-713137C02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1888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Line 34">
              <a:extLst>
                <a:ext uri="{FF2B5EF4-FFF2-40B4-BE49-F238E27FC236}">
                  <a16:creationId xmlns:a16="http://schemas.microsoft.com/office/drawing/2014/main" id="{177234C9-440D-4F4B-8949-BF635DA45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2365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ABBE0360-356D-4246-89D8-7199440A2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7300" y="4560888"/>
                <a:ext cx="8643939" cy="874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PE" altLang="es-ES" sz="2400" dirty="0"/>
                  <a:t>donde </a:t>
                </a:r>
                <a:r>
                  <a:rPr lang="es-PE" altLang="es-ES" sz="2400" dirty="0">
                    <a:sym typeface="Symbol" panose="05050102010706020507" pitchFamily="18" charset="2"/>
                  </a:rPr>
                  <a:t> es el ángulo que forman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32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s-ES" altLang="es-ES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altLang="es-ES" sz="2400" dirty="0">
                    <a:sym typeface="Symbol" panose="05050102010706020507" pitchFamily="18" charset="2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32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s-ES" altLang="es-ES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acc>
                  </m:oMath>
                </a14:m>
                <a:endParaRPr lang="es-PE" altLang="es-ES" sz="3200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PE" altLang="es-ES" sz="1800" dirty="0">
                    <a:latin typeface="Arial" panose="020B0604020202020204" pitchFamily="34" charset="0"/>
                  </a:rPr>
                  <a:t>	</a:t>
                </a:r>
                <a:endParaRPr lang="es-ES" altLang="es-E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ABBE0360-356D-4246-89D8-7199440A2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300" y="4560888"/>
                <a:ext cx="8643939" cy="874712"/>
              </a:xfrm>
              <a:prstGeom prst="rect">
                <a:avLst/>
              </a:prstGeom>
              <a:blipFill>
                <a:blip r:embed="rId5"/>
                <a:stretch>
                  <a:fillRect l="-1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1 Circular">
            <a:extLst>
              <a:ext uri="{FF2B5EF4-FFF2-40B4-BE49-F238E27FC236}">
                <a16:creationId xmlns:a16="http://schemas.microsoft.com/office/drawing/2014/main" id="{DC212CCA-137B-4D60-ABC3-680569565232}"/>
              </a:ext>
            </a:extLst>
          </p:cNvPr>
          <p:cNvSpPr/>
          <p:nvPr/>
        </p:nvSpPr>
        <p:spPr>
          <a:xfrm>
            <a:off x="6552887" y="3379459"/>
            <a:ext cx="1248400" cy="1107058"/>
          </a:xfrm>
          <a:prstGeom prst="pie">
            <a:avLst>
              <a:gd name="adj1" fmla="val 18451106"/>
              <a:gd name="adj2" fmla="val 20993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216EB9-4E4A-46A6-B7AE-2A83E618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9788" y="6291933"/>
            <a:ext cx="2844800" cy="365125"/>
          </a:xfrm>
        </p:spPr>
        <p:txBody>
          <a:bodyPr/>
          <a:lstStyle/>
          <a:p>
            <a:fld id="{F2D2DB9F-81DE-D64F-9FBE-590D2397B608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E754AC-2970-4887-AD81-A212A7BE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1014" y="6218517"/>
            <a:ext cx="1320800" cy="365125"/>
          </a:xfrm>
        </p:spPr>
        <p:txBody>
          <a:bodyPr/>
          <a:lstStyle/>
          <a:p>
            <a:fld id="{61164B59-82C0-5740-8D93-9D5F79A1BA58}" type="slidenum">
              <a:rPr lang="pt-BR" smtClean="0"/>
              <a:t>27</a:t>
            </a:fld>
            <a:endParaRPr lang="pt-BR"/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4CB96044-7EEB-4545-844C-8A9367435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31361"/>
              </p:ext>
            </p:extLst>
          </p:nvPr>
        </p:nvGraphicFramePr>
        <p:xfrm>
          <a:off x="4648201" y="3099500"/>
          <a:ext cx="21399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cuación" r:id="rId3" imgW="787058" imgH="444307" progId="Equation.3">
                  <p:embed/>
                </p:oleObj>
              </mc:Choice>
              <mc:Fallback>
                <p:oleObj name="Ecuación" r:id="rId3" imgW="787058" imgH="444307" progId="Equation.3">
                  <p:embed/>
                  <p:pic>
                    <p:nvPicPr>
                      <p:cNvPr id="124945" name="Object 17">
                        <a:extLst>
                          <a:ext uri="{FF2B5EF4-FFF2-40B4-BE49-F238E27FC236}">
                            <a16:creationId xmlns:a16="http://schemas.microsoft.com/office/drawing/2014/main" id="{D3F0C708-C722-0A88-AF83-F4F6B1222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3099500"/>
                        <a:ext cx="2139950" cy="9001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>
            <a:extLst>
              <a:ext uri="{FF2B5EF4-FFF2-40B4-BE49-F238E27FC236}">
                <a16:creationId xmlns:a16="http://schemas.microsoft.com/office/drawing/2014/main" id="{3A85C5F7-6B76-49CC-AA80-32D91352C455}"/>
              </a:ext>
            </a:extLst>
          </p:cNvPr>
          <p:cNvSpPr txBox="1">
            <a:spLocks noChangeArrowheads="1"/>
          </p:cNvSpPr>
          <p:nvPr/>
        </p:nvSpPr>
        <p:spPr>
          <a:xfrm>
            <a:off x="2822713" y="157163"/>
            <a:ext cx="4516300" cy="771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s-ES" sz="4400" dirty="0">
                <a:solidFill>
                  <a:srgbClr val="C00000"/>
                </a:solidFill>
                <a:latin typeface="Euphemia" panose="020B0503040102020104" pitchFamily="34" charset="0"/>
              </a:rPr>
              <a:t>Consecuencias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9">
                <a:extLst>
                  <a:ext uri="{FF2B5EF4-FFF2-40B4-BE49-F238E27FC236}">
                    <a16:creationId xmlns:a16="http://schemas.microsoft.com/office/drawing/2014/main" id="{2721E6A6-412F-4C4B-9003-BF6F667D3CC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33715" y="1128713"/>
                <a:ext cx="3228973" cy="4826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8713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PE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PE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Object 19">
                <a:extLst>
                  <a:ext uri="{FF2B5EF4-FFF2-40B4-BE49-F238E27FC236}">
                    <a16:creationId xmlns:a16="http://schemas.microsoft.com/office/drawing/2014/main" id="{2721E6A6-412F-4C4B-9003-BF6F667D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3715" y="1128713"/>
                <a:ext cx="3228973" cy="48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>
            <a:extLst>
              <a:ext uri="{FF2B5EF4-FFF2-40B4-BE49-F238E27FC236}">
                <a16:creationId xmlns:a16="http://schemas.microsoft.com/office/drawing/2014/main" id="{BF29C6A9-FF81-44B9-AC1D-C6A24D0FE059}"/>
              </a:ext>
            </a:extLst>
          </p:cNvPr>
          <p:cNvGrpSpPr>
            <a:grpSpLocks/>
          </p:cNvGrpSpPr>
          <p:nvPr/>
        </p:nvGrpSpPr>
        <p:grpSpPr bwMode="auto">
          <a:xfrm>
            <a:off x="7096125" y="725488"/>
            <a:ext cx="2711450" cy="1279525"/>
            <a:chOff x="3501" y="1813"/>
            <a:chExt cx="1708" cy="806"/>
          </a:xfrm>
        </p:grpSpPr>
        <p:grpSp>
          <p:nvGrpSpPr>
            <p:cNvPr id="8" name="Group 22">
              <a:extLst>
                <a:ext uri="{FF2B5EF4-FFF2-40B4-BE49-F238E27FC236}">
                  <a16:creationId xmlns:a16="http://schemas.microsoft.com/office/drawing/2014/main" id="{2BCFFC10-C061-4D50-9A3D-D62253933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1813"/>
              <a:ext cx="1708" cy="806"/>
              <a:chOff x="3581" y="1797"/>
              <a:chExt cx="1708" cy="806"/>
            </a:xfrm>
          </p:grpSpPr>
          <p:sp>
            <p:nvSpPr>
              <p:cNvPr id="11" name="Line 23">
                <a:extLst>
                  <a:ext uri="{FF2B5EF4-FFF2-40B4-BE49-F238E27FC236}">
                    <a16:creationId xmlns:a16="http://schemas.microsoft.com/office/drawing/2014/main" id="{C849D3A0-2593-4E9E-9DBE-33AF37457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" y="1872"/>
                <a:ext cx="787" cy="672"/>
              </a:xfrm>
              <a:prstGeom prst="line">
                <a:avLst/>
              </a:prstGeom>
              <a:ln>
                <a:headEnd/>
                <a:tailEnd type="triangle" w="sm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73F501BA-5157-4E9F-8C4E-B21E23F94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0" y="2132"/>
                <a:ext cx="1699" cy="413"/>
              </a:xfrm>
              <a:prstGeom prst="line">
                <a:avLst/>
              </a:prstGeom>
              <a:ln>
                <a:headEnd/>
                <a:tailEnd type="triangle" w="sm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13" name="Arc 25">
                <a:extLst>
                  <a:ext uri="{FF2B5EF4-FFF2-40B4-BE49-F238E27FC236}">
                    <a16:creationId xmlns:a16="http://schemas.microsoft.com/office/drawing/2014/main" id="{9F780531-857C-41CA-8A45-B92CA2A7E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55"/>
                <a:ext cx="291" cy="348"/>
              </a:xfrm>
              <a:custGeom>
                <a:avLst/>
                <a:gdLst>
                  <a:gd name="T0" fmla="*/ 0 w 19814"/>
                  <a:gd name="T1" fmla="*/ 0 h 18625"/>
                  <a:gd name="T2" fmla="*/ 0 w 19814"/>
                  <a:gd name="T3" fmla="*/ 0 h 18625"/>
                  <a:gd name="T4" fmla="*/ 0 w 19814"/>
                  <a:gd name="T5" fmla="*/ 0 h 186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814" h="18625" fill="none" extrusionOk="0">
                    <a:moveTo>
                      <a:pt x="10939" y="0"/>
                    </a:moveTo>
                    <a:cubicBezTo>
                      <a:pt x="14885" y="2317"/>
                      <a:pt x="17992" y="5827"/>
                      <a:pt x="19814" y="10024"/>
                    </a:cubicBezTo>
                  </a:path>
                  <a:path w="19814" h="18625" stroke="0" extrusionOk="0">
                    <a:moveTo>
                      <a:pt x="10939" y="0"/>
                    </a:moveTo>
                    <a:cubicBezTo>
                      <a:pt x="14885" y="2317"/>
                      <a:pt x="17992" y="5827"/>
                      <a:pt x="19814" y="10024"/>
                    </a:cubicBezTo>
                    <a:lnTo>
                      <a:pt x="0" y="18625"/>
                    </a:lnTo>
                    <a:lnTo>
                      <a:pt x="10939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" name="Text Box 26">
                <a:extLst>
                  <a:ext uri="{FF2B5EF4-FFF2-40B4-BE49-F238E27FC236}">
                    <a16:creationId xmlns:a16="http://schemas.microsoft.com/office/drawing/2014/main" id="{BAD56DB8-97AC-4E13-8DBD-9793D5428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5" y="2151"/>
                <a:ext cx="29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PE" altLang="es-ES" sz="2400">
                    <a:sym typeface="Symbol" panose="05050102010706020507" pitchFamily="18" charset="2"/>
                  </a:rPr>
                  <a:t> </a:t>
                </a:r>
                <a:r>
                  <a:rPr lang="es-PE" altLang="es-ES" sz="1800">
                    <a:latin typeface="Arial" panose="020B0604020202020204" pitchFamily="34" charset="0"/>
                  </a:rPr>
                  <a:t>	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Text Box 27">
                <a:extLst>
                  <a:ext uri="{FF2B5EF4-FFF2-40B4-BE49-F238E27FC236}">
                    <a16:creationId xmlns:a16="http://schemas.microsoft.com/office/drawing/2014/main" id="{F31591A8-985C-423B-A0EC-41FA5554B1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0" y="2257"/>
                <a:ext cx="276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PE" altLang="es-ES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s-PE" altLang="es-ES" sz="2400">
                    <a:sym typeface="Symbol" panose="05050102010706020507" pitchFamily="18" charset="2"/>
                  </a:rPr>
                  <a:t> </a:t>
                </a:r>
                <a:r>
                  <a:rPr lang="es-PE" altLang="es-ES" sz="1800">
                    <a:latin typeface="Arial" panose="020B0604020202020204" pitchFamily="34" charset="0"/>
                  </a:rPr>
                  <a:t>	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28">
                <a:extLst>
                  <a:ext uri="{FF2B5EF4-FFF2-40B4-BE49-F238E27FC236}">
                    <a16:creationId xmlns:a16="http://schemas.microsoft.com/office/drawing/2014/main" id="{50F0A2D0-301C-440A-AD45-AB8A2A126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797"/>
                <a:ext cx="276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PE" altLang="es-ES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s-PE" altLang="es-ES" sz="2400">
                    <a:sym typeface="Symbol" panose="05050102010706020507" pitchFamily="18" charset="2"/>
                  </a:rPr>
                  <a:t> </a:t>
                </a:r>
                <a:r>
                  <a:rPr lang="es-PE" altLang="es-ES" sz="1800">
                    <a:latin typeface="Arial" panose="020B0604020202020204" pitchFamily="34" charset="0"/>
                  </a:rPr>
                  <a:t>	</a:t>
                </a:r>
                <a:endParaRPr lang="es-ES" altLang="es-E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9760B1E1-284E-4178-B877-9CBE6299E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2" y="1888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73ED8300-D6D8-41B7-88DA-729111475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9" y="2365"/>
              <a:ext cx="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9804931F-F8F2-4D89-9DDF-EF6027B42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0" y="2089148"/>
                <a:ext cx="10529887" cy="482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s-PE" altLang="es-E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altLang="es-E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altLang="es-E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son vectores no nulos, ellos son perpendiculares si y solo 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ES" altLang="es-ES" sz="2000" b="0" i="1" dirty="0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ES" altLang="es-E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altLang="es-E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alt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9804931F-F8F2-4D89-9DDF-EF6027B42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2089148"/>
                <a:ext cx="10529887" cy="482602"/>
              </a:xfrm>
              <a:prstGeom prst="rect">
                <a:avLst/>
              </a:prstGeom>
              <a:blipFill>
                <a:blip r:embed="rId6"/>
                <a:stretch>
                  <a:fillRect l="-579" t="-12658" b="-63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D64DEAE-8A64-4F14-B79A-14E8BFA75FEF}"/>
                  </a:ext>
                </a:extLst>
              </p:cNvPr>
              <p:cNvSpPr txBox="1"/>
              <p:nvPr/>
            </p:nvSpPr>
            <p:spPr>
              <a:xfrm>
                <a:off x="785814" y="2533309"/>
                <a:ext cx="105156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None/>
                </a:pPr>
                <a:r>
                  <a:rPr lang="es-PE" altLang="es-E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PE" altLang="es-E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altLang="es-E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PE" altLang="es-E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son vectores no nulos, el ángulo que forman se puede calcular a partir de la ecuación:</a:t>
                </a:r>
                <a:endParaRPr lang="es-ES" alt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D64DEAE-8A64-4F14-B79A-14E8BFA7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4" y="2533309"/>
                <a:ext cx="10515600" cy="707886"/>
              </a:xfrm>
              <a:prstGeom prst="rect">
                <a:avLst/>
              </a:prstGeom>
              <a:blipFill>
                <a:blip r:embed="rId7"/>
                <a:stretch>
                  <a:fillRect l="-638" t="-8621" b="-155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8B87065-7E27-44FD-B381-7026262A93FC}"/>
                  </a:ext>
                </a:extLst>
              </p:cNvPr>
              <p:cNvSpPr txBox="1"/>
              <p:nvPr/>
            </p:nvSpPr>
            <p:spPr>
              <a:xfrm>
                <a:off x="406377" y="4131807"/>
                <a:ext cx="6754415" cy="10927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PE" sz="18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</a:t>
                </a:r>
                <a:r>
                  <a:rPr lang="es-PE" sz="1800" b="1" dirty="0">
                    <a:solidFill>
                      <a:srgbClr val="00B0F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P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s-P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s-P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PE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PE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s-PE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Verificar que dichos vectores son perpendiculares.</a:t>
                </a:r>
                <a:endParaRPr lang="es-PE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8B87065-7E27-44FD-B381-7026262A9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7" y="4131807"/>
                <a:ext cx="6754415" cy="1092735"/>
              </a:xfrm>
              <a:prstGeom prst="rect">
                <a:avLst/>
              </a:prstGeom>
              <a:blipFill>
                <a:blip r:embed="rId8"/>
                <a:stretch>
                  <a:fillRect l="-812" r="-271" b="-83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14">
            <a:extLst>
              <a:ext uri="{FF2B5EF4-FFF2-40B4-BE49-F238E27FC236}">
                <a16:creationId xmlns:a16="http://schemas.microsoft.com/office/drawing/2014/main" id="{348B68FD-6288-468E-BF73-0B60D0E9DE9C}"/>
              </a:ext>
            </a:extLst>
          </p:cNvPr>
          <p:cNvSpPr/>
          <p:nvPr/>
        </p:nvSpPr>
        <p:spPr>
          <a:xfrm>
            <a:off x="7893759" y="4699895"/>
            <a:ext cx="112059" cy="48745"/>
          </a:xfrm>
          <a:custGeom>
            <a:avLst/>
            <a:gdLst/>
            <a:ahLst/>
            <a:cxnLst/>
            <a:rect l="l" t="t" r="r" b="b"/>
            <a:pathLst>
              <a:path w="127000" h="55245">
                <a:moveTo>
                  <a:pt x="97536" y="0"/>
                </a:moveTo>
                <a:lnTo>
                  <a:pt x="91439" y="7619"/>
                </a:lnTo>
                <a:lnTo>
                  <a:pt x="109727" y="22860"/>
                </a:lnTo>
                <a:lnTo>
                  <a:pt x="0" y="22860"/>
                </a:lnTo>
                <a:lnTo>
                  <a:pt x="0" y="33527"/>
                </a:lnTo>
                <a:lnTo>
                  <a:pt x="109727" y="33527"/>
                </a:lnTo>
                <a:lnTo>
                  <a:pt x="91439" y="48768"/>
                </a:lnTo>
                <a:lnTo>
                  <a:pt x="97536" y="54863"/>
                </a:lnTo>
                <a:lnTo>
                  <a:pt x="126491" y="30480"/>
                </a:lnTo>
                <a:lnTo>
                  <a:pt x="126491" y="24383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15">
            <a:extLst>
              <a:ext uri="{FF2B5EF4-FFF2-40B4-BE49-F238E27FC236}">
                <a16:creationId xmlns:a16="http://schemas.microsoft.com/office/drawing/2014/main" id="{B4C0371F-390F-43FC-A390-77F862EA7B23}"/>
              </a:ext>
            </a:extLst>
          </p:cNvPr>
          <p:cNvGrpSpPr/>
          <p:nvPr/>
        </p:nvGrpSpPr>
        <p:grpSpPr>
          <a:xfrm>
            <a:off x="8143875" y="4027338"/>
            <a:ext cx="3635187" cy="1945901"/>
            <a:chOff x="4270247" y="4841747"/>
            <a:chExt cx="4119879" cy="2205355"/>
          </a:xfrm>
          <a:solidFill>
            <a:schemeClr val="accent6"/>
          </a:solidFill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1E47CF-D5E4-4C4F-83F0-D58E749D7675}"/>
                </a:ext>
              </a:extLst>
            </p:cNvPr>
            <p:cNvSpPr/>
            <p:nvPr/>
          </p:nvSpPr>
          <p:spPr>
            <a:xfrm>
              <a:off x="4270248" y="4841747"/>
              <a:ext cx="4119879" cy="2205355"/>
            </a:xfrm>
            <a:custGeom>
              <a:avLst/>
              <a:gdLst/>
              <a:ahLst/>
              <a:cxnLst/>
              <a:rect l="l" t="t" r="r" b="b"/>
              <a:pathLst>
                <a:path w="4119879" h="2205354">
                  <a:moveTo>
                    <a:pt x="4119372" y="1685544"/>
                  </a:moveTo>
                  <a:lnTo>
                    <a:pt x="4110228" y="1680972"/>
                  </a:lnTo>
                  <a:lnTo>
                    <a:pt x="4043172" y="1647444"/>
                  </a:lnTo>
                  <a:lnTo>
                    <a:pt x="4043172" y="1680972"/>
                  </a:lnTo>
                  <a:lnTo>
                    <a:pt x="1241602" y="1680972"/>
                  </a:lnTo>
                  <a:lnTo>
                    <a:pt x="1198206" y="75349"/>
                  </a:lnTo>
                  <a:lnTo>
                    <a:pt x="1231392" y="74676"/>
                  </a:lnTo>
                  <a:lnTo>
                    <a:pt x="1224915" y="62484"/>
                  </a:lnTo>
                  <a:lnTo>
                    <a:pt x="1191768" y="0"/>
                  </a:lnTo>
                  <a:lnTo>
                    <a:pt x="1155192" y="76200"/>
                  </a:lnTo>
                  <a:lnTo>
                    <a:pt x="1189062" y="75526"/>
                  </a:lnTo>
                  <a:lnTo>
                    <a:pt x="1231303" y="1680972"/>
                  </a:lnTo>
                  <a:lnTo>
                    <a:pt x="0" y="1680972"/>
                  </a:lnTo>
                  <a:lnTo>
                    <a:pt x="0" y="1690116"/>
                  </a:lnTo>
                  <a:lnTo>
                    <a:pt x="1231544" y="1690116"/>
                  </a:lnTo>
                  <a:lnTo>
                    <a:pt x="1245108" y="2205228"/>
                  </a:lnTo>
                  <a:lnTo>
                    <a:pt x="1255776" y="2205228"/>
                  </a:lnTo>
                  <a:lnTo>
                    <a:pt x="1241844" y="1690116"/>
                  </a:lnTo>
                  <a:lnTo>
                    <a:pt x="4043172" y="1690116"/>
                  </a:lnTo>
                  <a:lnTo>
                    <a:pt x="4043172" y="1723644"/>
                  </a:lnTo>
                  <a:lnTo>
                    <a:pt x="4110228" y="1690116"/>
                  </a:lnTo>
                  <a:lnTo>
                    <a:pt x="4119372" y="16855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797F4DEB-D926-40C4-AF85-EE78C6F2968C}"/>
                </a:ext>
              </a:extLst>
            </p:cNvPr>
            <p:cNvSpPr/>
            <p:nvPr/>
          </p:nvSpPr>
          <p:spPr>
            <a:xfrm>
              <a:off x="5507735" y="5579363"/>
              <a:ext cx="329565" cy="952500"/>
            </a:xfrm>
            <a:custGeom>
              <a:avLst/>
              <a:gdLst/>
              <a:ahLst/>
              <a:cxnLst/>
              <a:rect l="l" t="t" r="r" b="b"/>
              <a:pathLst>
                <a:path w="329564" h="952500">
                  <a:moveTo>
                    <a:pt x="274761" y="77031"/>
                  </a:moveTo>
                  <a:lnTo>
                    <a:pt x="0" y="943356"/>
                  </a:lnTo>
                  <a:lnTo>
                    <a:pt x="25908" y="952500"/>
                  </a:lnTo>
                  <a:lnTo>
                    <a:pt x="302272" y="85856"/>
                  </a:lnTo>
                  <a:lnTo>
                    <a:pt x="274761" y="77031"/>
                  </a:lnTo>
                  <a:close/>
                </a:path>
                <a:path w="329564" h="952500">
                  <a:moveTo>
                    <a:pt x="324759" y="64008"/>
                  </a:moveTo>
                  <a:lnTo>
                    <a:pt x="278891" y="64008"/>
                  </a:lnTo>
                  <a:lnTo>
                    <a:pt x="306324" y="73152"/>
                  </a:lnTo>
                  <a:lnTo>
                    <a:pt x="302272" y="85856"/>
                  </a:lnTo>
                  <a:lnTo>
                    <a:pt x="329184" y="94487"/>
                  </a:lnTo>
                  <a:lnTo>
                    <a:pt x="324759" y="64008"/>
                  </a:lnTo>
                  <a:close/>
                </a:path>
                <a:path w="329564" h="952500">
                  <a:moveTo>
                    <a:pt x="278891" y="64008"/>
                  </a:moveTo>
                  <a:lnTo>
                    <a:pt x="274761" y="77031"/>
                  </a:lnTo>
                  <a:lnTo>
                    <a:pt x="302272" y="85856"/>
                  </a:lnTo>
                  <a:lnTo>
                    <a:pt x="306324" y="73152"/>
                  </a:lnTo>
                  <a:lnTo>
                    <a:pt x="278891" y="64008"/>
                  </a:lnTo>
                  <a:close/>
                </a:path>
                <a:path w="329564" h="952500">
                  <a:moveTo>
                    <a:pt x="315467" y="0"/>
                  </a:moveTo>
                  <a:lnTo>
                    <a:pt x="248412" y="68580"/>
                  </a:lnTo>
                  <a:lnTo>
                    <a:pt x="274761" y="77031"/>
                  </a:lnTo>
                  <a:lnTo>
                    <a:pt x="278891" y="64008"/>
                  </a:lnTo>
                  <a:lnTo>
                    <a:pt x="324759" y="64008"/>
                  </a:lnTo>
                  <a:lnTo>
                    <a:pt x="3154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0912011C-29AB-48F2-9BC5-5E0EAE91D57C}"/>
                </a:ext>
              </a:extLst>
            </p:cNvPr>
            <p:cNvSpPr/>
            <p:nvPr/>
          </p:nvSpPr>
          <p:spPr>
            <a:xfrm>
              <a:off x="4687824" y="5617463"/>
              <a:ext cx="637540" cy="414655"/>
            </a:xfrm>
            <a:custGeom>
              <a:avLst/>
              <a:gdLst/>
              <a:ahLst/>
              <a:cxnLst/>
              <a:rect l="l" t="t" r="r" b="b"/>
              <a:pathLst>
                <a:path w="637539" h="414654">
                  <a:moveTo>
                    <a:pt x="274320" y="0"/>
                  </a:moveTo>
                  <a:lnTo>
                    <a:pt x="131064" y="0"/>
                  </a:lnTo>
                  <a:lnTo>
                    <a:pt x="76200" y="190500"/>
                  </a:lnTo>
                  <a:lnTo>
                    <a:pt x="36576" y="103632"/>
                  </a:lnTo>
                  <a:lnTo>
                    <a:pt x="0" y="120396"/>
                  </a:lnTo>
                  <a:lnTo>
                    <a:pt x="3048" y="129540"/>
                  </a:lnTo>
                  <a:lnTo>
                    <a:pt x="22860" y="120396"/>
                  </a:lnTo>
                  <a:lnTo>
                    <a:pt x="68580" y="220980"/>
                  </a:lnTo>
                  <a:lnTo>
                    <a:pt x="79248" y="220980"/>
                  </a:lnTo>
                  <a:lnTo>
                    <a:pt x="140208" y="15240"/>
                  </a:lnTo>
                  <a:lnTo>
                    <a:pt x="274320" y="15240"/>
                  </a:lnTo>
                  <a:lnTo>
                    <a:pt x="274320" y="0"/>
                  </a:lnTo>
                  <a:close/>
                </a:path>
                <a:path w="637539" h="414654">
                  <a:moveTo>
                    <a:pt x="637032" y="193548"/>
                  </a:moveTo>
                  <a:lnTo>
                    <a:pt x="493776" y="193548"/>
                  </a:lnTo>
                  <a:lnTo>
                    <a:pt x="438912" y="384048"/>
                  </a:lnTo>
                  <a:lnTo>
                    <a:pt x="399288" y="297180"/>
                  </a:lnTo>
                  <a:lnTo>
                    <a:pt x="362712" y="313944"/>
                  </a:lnTo>
                  <a:lnTo>
                    <a:pt x="365760" y="323088"/>
                  </a:lnTo>
                  <a:lnTo>
                    <a:pt x="385572" y="313944"/>
                  </a:lnTo>
                  <a:lnTo>
                    <a:pt x="431292" y="414528"/>
                  </a:lnTo>
                  <a:lnTo>
                    <a:pt x="441960" y="414528"/>
                  </a:lnTo>
                  <a:lnTo>
                    <a:pt x="502920" y="208788"/>
                  </a:lnTo>
                  <a:lnTo>
                    <a:pt x="637032" y="208788"/>
                  </a:lnTo>
                  <a:lnTo>
                    <a:pt x="637032" y="19354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19">
            <a:extLst>
              <a:ext uri="{FF2B5EF4-FFF2-40B4-BE49-F238E27FC236}">
                <a16:creationId xmlns:a16="http://schemas.microsoft.com/office/drawing/2014/main" id="{4E382A22-A4D2-4D38-ADB3-2C9E6302CA27}"/>
              </a:ext>
            </a:extLst>
          </p:cNvPr>
          <p:cNvSpPr txBox="1"/>
          <p:nvPr/>
        </p:nvSpPr>
        <p:spPr>
          <a:xfrm>
            <a:off x="8951594" y="4850053"/>
            <a:ext cx="134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1ECE0883-CE1B-4C7E-A584-8F86EB36016C}"/>
              </a:ext>
            </a:extLst>
          </p:cNvPr>
          <p:cNvSpPr/>
          <p:nvPr/>
        </p:nvSpPr>
        <p:spPr>
          <a:xfrm>
            <a:off x="8829675" y="4833021"/>
            <a:ext cx="244849" cy="13447"/>
          </a:xfrm>
          <a:custGeom>
            <a:avLst/>
            <a:gdLst/>
            <a:ahLst/>
            <a:cxnLst/>
            <a:rect l="l" t="t" r="r" b="b"/>
            <a:pathLst>
              <a:path w="277495" h="15239">
                <a:moveTo>
                  <a:pt x="277367" y="0"/>
                </a:moveTo>
                <a:lnTo>
                  <a:pt x="0" y="0"/>
                </a:lnTo>
                <a:lnTo>
                  <a:pt x="0" y="15240"/>
                </a:lnTo>
                <a:lnTo>
                  <a:pt x="277367" y="15240"/>
                </a:lnTo>
                <a:lnTo>
                  <a:pt x="277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F6877A8A-D6EB-40FA-A030-CF3E3C4CE9D9}"/>
              </a:ext>
            </a:extLst>
          </p:cNvPr>
          <p:cNvSpPr txBox="1"/>
          <p:nvPr/>
        </p:nvSpPr>
        <p:spPr>
          <a:xfrm>
            <a:off x="7838559" y="4531359"/>
            <a:ext cx="2681007" cy="42168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056771">
              <a:lnSpc>
                <a:spcPts val="1557"/>
              </a:lnSpc>
              <a:spcBef>
                <a:spcPts val="88"/>
              </a:spcBef>
              <a:tabLst>
                <a:tab pos="1808166" algn="l"/>
              </a:tabLst>
            </a:pPr>
            <a:r>
              <a:rPr sz="1588" dirty="0">
                <a:latin typeface="Cambria Math"/>
                <a:cs typeface="Cambria Math"/>
              </a:rPr>
              <a:t>1	</a:t>
            </a:r>
            <a:r>
              <a:rPr sz="2382" spc="-847" baseline="1543" dirty="0">
                <a:latin typeface="Cambria Math"/>
                <a:cs typeface="Cambria Math"/>
              </a:rPr>
              <a:t>𝐴</a:t>
            </a:r>
            <a:r>
              <a:rPr sz="2382" baseline="12345" dirty="0">
                <a:latin typeface="Cambria Math"/>
                <a:cs typeface="Cambria Math"/>
              </a:rPr>
              <a:t>⃗</a:t>
            </a:r>
            <a:r>
              <a:rPr sz="2382" spc="119" baseline="12345" dirty="0">
                <a:latin typeface="Cambria Math"/>
                <a:cs typeface="Cambria Math"/>
              </a:rPr>
              <a:t> </a:t>
            </a:r>
            <a:r>
              <a:rPr sz="2382" baseline="1543" dirty="0">
                <a:latin typeface="Cambria Math"/>
                <a:cs typeface="Cambria Math"/>
              </a:rPr>
              <a:t>=</a:t>
            </a:r>
            <a:r>
              <a:rPr sz="2382" spc="139" baseline="1543" dirty="0">
                <a:latin typeface="Cambria Math"/>
                <a:cs typeface="Cambria Math"/>
              </a:rPr>
              <a:t> </a:t>
            </a:r>
            <a:r>
              <a:rPr sz="2382" spc="6" baseline="1543" dirty="0">
                <a:latin typeface="Cambria Math"/>
                <a:cs typeface="Cambria Math"/>
              </a:rPr>
              <a:t>(</a:t>
            </a:r>
            <a:r>
              <a:rPr sz="2382" spc="-6" baseline="1543" dirty="0">
                <a:latin typeface="Cambria Math"/>
                <a:cs typeface="Cambria Math"/>
              </a:rPr>
              <a:t>1</a:t>
            </a:r>
            <a:r>
              <a:rPr sz="2382" baseline="1543" dirty="0">
                <a:latin typeface="Cambria Math"/>
                <a:cs typeface="Cambria Math"/>
              </a:rPr>
              <a:t>,</a:t>
            </a:r>
            <a:r>
              <a:rPr sz="2382" spc="13" baseline="1543" dirty="0">
                <a:latin typeface="Cambria Math"/>
                <a:cs typeface="Cambria Math"/>
              </a:rPr>
              <a:t>3</a:t>
            </a:r>
            <a:r>
              <a:rPr sz="2382" baseline="1543" dirty="0">
                <a:latin typeface="Cambria Math"/>
                <a:cs typeface="Cambria Math"/>
              </a:rPr>
              <a:t>)</a:t>
            </a:r>
          </a:p>
          <a:p>
            <a:pPr marL="33619">
              <a:lnSpc>
                <a:spcPts val="1557"/>
              </a:lnSpc>
              <a:tabLst>
                <a:tab pos="804065" algn="l"/>
                <a:tab pos="1235514" algn="l"/>
              </a:tabLst>
            </a:pPr>
            <a:r>
              <a:rPr sz="1588" dirty="0">
                <a:latin typeface="Cambria Math"/>
                <a:cs typeface="Cambria Math"/>
              </a:rPr>
              <a:t>𝐵</a:t>
            </a:r>
            <a:r>
              <a:rPr sz="1588" spc="14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93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(−	3,	)</a:t>
            </a:r>
          </a:p>
        </p:txBody>
      </p:sp>
      <p:grpSp>
        <p:nvGrpSpPr>
          <p:cNvPr id="28" name="object 22">
            <a:extLst>
              <a:ext uri="{FF2B5EF4-FFF2-40B4-BE49-F238E27FC236}">
                <a16:creationId xmlns:a16="http://schemas.microsoft.com/office/drawing/2014/main" id="{C01BA4C4-AD92-4A20-AA40-FCE98F400A27}"/>
              </a:ext>
            </a:extLst>
          </p:cNvPr>
          <p:cNvGrpSpPr/>
          <p:nvPr/>
        </p:nvGrpSpPr>
        <p:grpSpPr>
          <a:xfrm>
            <a:off x="8773196" y="5305684"/>
            <a:ext cx="523875" cy="218515"/>
            <a:chOff x="4983479" y="6287261"/>
            <a:chExt cx="593725" cy="247650"/>
          </a:xfrm>
        </p:grpSpPr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19F1AF5B-7B69-4C51-B0D6-B34957062EAE}"/>
                </a:ext>
              </a:extLst>
            </p:cNvPr>
            <p:cNvSpPr/>
            <p:nvPr/>
          </p:nvSpPr>
          <p:spPr>
            <a:xfrm>
              <a:off x="4983479" y="6294120"/>
              <a:ext cx="551815" cy="241300"/>
            </a:xfrm>
            <a:custGeom>
              <a:avLst/>
              <a:gdLst/>
              <a:ahLst/>
              <a:cxnLst/>
              <a:rect l="l" t="t" r="r" b="b"/>
              <a:pathLst>
                <a:path w="551814" h="241300">
                  <a:moveTo>
                    <a:pt x="85701" y="25530"/>
                  </a:moveTo>
                  <a:lnTo>
                    <a:pt x="74696" y="52782"/>
                  </a:lnTo>
                  <a:lnTo>
                    <a:pt x="541020" y="240791"/>
                  </a:lnTo>
                  <a:lnTo>
                    <a:pt x="551688" y="214883"/>
                  </a:lnTo>
                  <a:lnTo>
                    <a:pt x="85701" y="25530"/>
                  </a:lnTo>
                  <a:close/>
                </a:path>
                <a:path w="551814" h="241300">
                  <a:moveTo>
                    <a:pt x="96012" y="0"/>
                  </a:moveTo>
                  <a:lnTo>
                    <a:pt x="0" y="6095"/>
                  </a:lnTo>
                  <a:lnTo>
                    <a:pt x="64008" y="79247"/>
                  </a:lnTo>
                  <a:lnTo>
                    <a:pt x="74696" y="52782"/>
                  </a:lnTo>
                  <a:lnTo>
                    <a:pt x="60960" y="47243"/>
                  </a:lnTo>
                  <a:lnTo>
                    <a:pt x="71628" y="19811"/>
                  </a:lnTo>
                  <a:lnTo>
                    <a:pt x="88011" y="19811"/>
                  </a:lnTo>
                  <a:lnTo>
                    <a:pt x="96012" y="0"/>
                  </a:lnTo>
                  <a:close/>
                </a:path>
                <a:path w="551814" h="241300">
                  <a:moveTo>
                    <a:pt x="71628" y="19811"/>
                  </a:moveTo>
                  <a:lnTo>
                    <a:pt x="60960" y="47243"/>
                  </a:lnTo>
                  <a:lnTo>
                    <a:pt x="74696" y="52782"/>
                  </a:lnTo>
                  <a:lnTo>
                    <a:pt x="85701" y="25530"/>
                  </a:lnTo>
                  <a:lnTo>
                    <a:pt x="71628" y="19811"/>
                  </a:lnTo>
                  <a:close/>
                </a:path>
                <a:path w="551814" h="241300">
                  <a:moveTo>
                    <a:pt x="88011" y="19811"/>
                  </a:moveTo>
                  <a:lnTo>
                    <a:pt x="71628" y="19811"/>
                  </a:lnTo>
                  <a:lnTo>
                    <a:pt x="85701" y="25530"/>
                  </a:lnTo>
                  <a:lnTo>
                    <a:pt x="88011" y="1981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0" name="object 24">
              <a:extLst>
                <a:ext uri="{FF2B5EF4-FFF2-40B4-BE49-F238E27FC236}">
                  <a16:creationId xmlns:a16="http://schemas.microsoft.com/office/drawing/2014/main" id="{526428E3-C38B-4F36-B1AD-4DA3EF34386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1149" y="6287261"/>
              <a:ext cx="185927" cy="243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51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19" grpId="0" animBg="1"/>
      <p:bldP spid="20" grpId="0" animBg="1"/>
      <p:bldP spid="25" grpId="0"/>
      <p:bldP spid="26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93454A-1F94-42C3-805F-E88F8733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1AEBDB5-BB24-4680-AF76-FFE62FEE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79DC0F-999E-4A69-BA45-6F597FEE681B}"/>
                  </a:ext>
                </a:extLst>
              </p:cNvPr>
              <p:cNvSpPr txBox="1"/>
              <p:nvPr/>
            </p:nvSpPr>
            <p:spPr>
              <a:xfrm>
                <a:off x="6051176" y="836847"/>
                <a:ext cx="5755341" cy="1934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s-PE" sz="20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</a:t>
                </a:r>
                <a:r>
                  <a:rPr lang="es-PE" sz="2000" b="1" dirty="0">
                    <a:solidFill>
                      <a:srgbClr val="00B0F0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Sean los vectores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Determinar el coseno del </a:t>
                </a:r>
                <a:r>
                  <a:rPr lang="es-P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á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ngulo entre dichos vectores.</a:t>
                </a:r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Solución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79DC0F-999E-4A69-BA45-6F597FEE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76" y="836847"/>
                <a:ext cx="5755341" cy="1934504"/>
              </a:xfrm>
              <a:prstGeom prst="rect">
                <a:avLst/>
              </a:prstGeom>
              <a:blipFill>
                <a:blip r:embed="rId2"/>
                <a:stretch>
                  <a:fillRect l="-1165" r="-1059" b="-44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831658A-0468-4B8D-800A-8292AB289ADB}"/>
                  </a:ext>
                </a:extLst>
              </p:cNvPr>
              <p:cNvSpPr txBox="1"/>
              <p:nvPr/>
            </p:nvSpPr>
            <p:spPr>
              <a:xfrm>
                <a:off x="489711" y="637434"/>
                <a:ext cx="5301489" cy="5583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es-PE" sz="2400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Propiedades</a:t>
                </a:r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s-P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)=(</m:t>
                    </m:r>
                    <m:r>
                      <a:rPr lang="es-P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⋅(</m:t>
                    </m:r>
                    <m:r>
                      <a:rPr lang="es-P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⋅(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∥</m:t>
                        </m:r>
                      </m:e>
                      <m:sup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5) </a:t>
                </a:r>
                <a14:m>
                  <m:oMath xmlns:m="http://schemas.openxmlformats.org/officeDocument/2006/math"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∥</m:t>
                        </m:r>
                      </m:e>
                      <m:sup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∥</m:t>
                        </m:r>
                      </m:e>
                      <m:sup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∥</m:t>
                        </m:r>
                      </m:e>
                      <m:sup>
                        <m:r>
                          <a:rPr lang="es-P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∥∥</m:t>
                    </m:r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∥</m:t>
                    </m:r>
                    <m:r>
                      <m:rPr>
                        <m:sty m:val="p"/>
                      </m:rP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s-P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P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P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es el </a:t>
                </a:r>
                <a:r>
                  <a:rPr lang="es-P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á</a:t>
                </a:r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ngulo entre los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s-PE" sz="20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s-PE" sz="20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831658A-0468-4B8D-800A-8292AB289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11" y="637434"/>
                <a:ext cx="5301489" cy="5583131"/>
              </a:xfrm>
              <a:prstGeom prst="rect">
                <a:avLst/>
              </a:prstGeom>
              <a:blipFill>
                <a:blip r:embed="rId3"/>
                <a:stretch>
                  <a:fillRect l="-1606" b="-9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1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9659BAB2-2351-DA34-51F6-F3863F7CCC05}"/>
              </a:ext>
            </a:extLst>
          </p:cNvPr>
          <p:cNvSpPr txBox="1"/>
          <p:nvPr/>
        </p:nvSpPr>
        <p:spPr>
          <a:xfrm>
            <a:off x="1331640" y="548680"/>
            <a:ext cx="386981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CONCLUSIONES</a:t>
            </a:r>
          </a:p>
        </p:txBody>
      </p:sp>
      <p:grpSp>
        <p:nvGrpSpPr>
          <p:cNvPr id="6" name="Grupo 15">
            <a:extLst>
              <a:ext uri="{FF2B5EF4-FFF2-40B4-BE49-F238E27FC236}">
                <a16:creationId xmlns:a16="http://schemas.microsoft.com/office/drawing/2014/main" id="{275FE841-5B2B-B32B-DC41-6D48D1913661}"/>
              </a:ext>
            </a:extLst>
          </p:cNvPr>
          <p:cNvGrpSpPr/>
          <p:nvPr/>
        </p:nvGrpSpPr>
        <p:grpSpPr>
          <a:xfrm>
            <a:off x="1028548" y="3954457"/>
            <a:ext cx="703732" cy="745956"/>
            <a:chOff x="1101537" y="3155618"/>
            <a:chExt cx="757800" cy="803268"/>
          </a:xfrm>
        </p:grpSpPr>
        <p:pic>
          <p:nvPicPr>
            <p:cNvPr id="7" name="Imagen 16">
              <a:extLst>
                <a:ext uri="{FF2B5EF4-FFF2-40B4-BE49-F238E27FC236}">
                  <a16:creationId xmlns:a16="http://schemas.microsoft.com/office/drawing/2014/main" id="{604A2D8A-DD7E-F5E6-444D-92AC7E956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3155618"/>
              <a:ext cx="757800" cy="803268"/>
            </a:xfrm>
            <a:prstGeom prst="rect">
              <a:avLst/>
            </a:prstGeom>
          </p:spPr>
        </p:pic>
        <p:sp>
          <p:nvSpPr>
            <p:cNvPr id="8" name="CuadroTexto 17">
              <a:extLst>
                <a:ext uri="{FF2B5EF4-FFF2-40B4-BE49-F238E27FC236}">
                  <a16:creationId xmlns:a16="http://schemas.microsoft.com/office/drawing/2014/main" id="{B31AC16D-6B0A-1D0A-DBB6-AD8583241054}"/>
                </a:ext>
              </a:extLst>
            </p:cNvPr>
            <p:cNvSpPr txBox="1"/>
            <p:nvPr/>
          </p:nvSpPr>
          <p:spPr>
            <a:xfrm>
              <a:off x="1116710" y="3283524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9" name="Grupo 18">
            <a:extLst>
              <a:ext uri="{FF2B5EF4-FFF2-40B4-BE49-F238E27FC236}">
                <a16:creationId xmlns:a16="http://schemas.microsoft.com/office/drawing/2014/main" id="{A6FEB38A-62C8-BBFD-A02E-5802BF294DF1}"/>
              </a:ext>
            </a:extLst>
          </p:cNvPr>
          <p:cNvGrpSpPr/>
          <p:nvPr/>
        </p:nvGrpSpPr>
        <p:grpSpPr>
          <a:xfrm>
            <a:off x="1028548" y="2777598"/>
            <a:ext cx="703732" cy="745956"/>
            <a:chOff x="1094204" y="2395290"/>
            <a:chExt cx="757800" cy="803268"/>
          </a:xfrm>
        </p:grpSpPr>
        <p:pic>
          <p:nvPicPr>
            <p:cNvPr id="10" name="Imagen 19">
              <a:extLst>
                <a:ext uri="{FF2B5EF4-FFF2-40B4-BE49-F238E27FC236}">
                  <a16:creationId xmlns:a16="http://schemas.microsoft.com/office/drawing/2014/main" id="{793F4BEF-41D5-A939-E730-B81E4E7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04" y="2395290"/>
              <a:ext cx="757800" cy="803268"/>
            </a:xfrm>
            <a:prstGeom prst="rect">
              <a:avLst/>
            </a:prstGeom>
          </p:spPr>
        </p:pic>
        <p:sp>
          <p:nvSpPr>
            <p:cNvPr id="11" name="CuadroTexto 20">
              <a:extLst>
                <a:ext uri="{FF2B5EF4-FFF2-40B4-BE49-F238E27FC236}">
                  <a16:creationId xmlns:a16="http://schemas.microsoft.com/office/drawing/2014/main" id="{8A21CCD3-FC3E-4DA4-B020-ECCB63878F26}"/>
                </a:ext>
              </a:extLst>
            </p:cNvPr>
            <p:cNvSpPr txBox="1"/>
            <p:nvPr/>
          </p:nvSpPr>
          <p:spPr>
            <a:xfrm>
              <a:off x="1109377" y="2523196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upo 21">
            <a:extLst>
              <a:ext uri="{FF2B5EF4-FFF2-40B4-BE49-F238E27FC236}">
                <a16:creationId xmlns:a16="http://schemas.microsoft.com/office/drawing/2014/main" id="{E4B9DE3A-2EB1-8FCF-C212-F4B51D5CE06C}"/>
              </a:ext>
            </a:extLst>
          </p:cNvPr>
          <p:cNvGrpSpPr/>
          <p:nvPr/>
        </p:nvGrpSpPr>
        <p:grpSpPr>
          <a:xfrm>
            <a:off x="1028548" y="1556792"/>
            <a:ext cx="703732" cy="745956"/>
            <a:chOff x="1101537" y="1358981"/>
            <a:chExt cx="757800" cy="803268"/>
          </a:xfrm>
        </p:grpSpPr>
        <p:pic>
          <p:nvPicPr>
            <p:cNvPr id="13" name="Imagen 22">
              <a:extLst>
                <a:ext uri="{FF2B5EF4-FFF2-40B4-BE49-F238E27FC236}">
                  <a16:creationId xmlns:a16="http://schemas.microsoft.com/office/drawing/2014/main" id="{3B94996C-06A9-29B6-46C9-C8207393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1358981"/>
              <a:ext cx="757800" cy="803268"/>
            </a:xfrm>
            <a:prstGeom prst="rect">
              <a:avLst/>
            </a:prstGeom>
          </p:spPr>
        </p:pic>
        <p:sp>
          <p:nvSpPr>
            <p:cNvPr id="14" name="CuadroTexto 23">
              <a:extLst>
                <a:ext uri="{FF2B5EF4-FFF2-40B4-BE49-F238E27FC236}">
                  <a16:creationId xmlns:a16="http://schemas.microsoft.com/office/drawing/2014/main" id="{5CE0D3FB-E451-608F-139B-BCE1878D6CE8}"/>
                </a:ext>
              </a:extLst>
            </p:cNvPr>
            <p:cNvSpPr txBox="1"/>
            <p:nvPr/>
          </p:nvSpPr>
          <p:spPr>
            <a:xfrm>
              <a:off x="1116710" y="1486887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5" name="CuadroTexto 24">
            <a:extLst>
              <a:ext uri="{FF2B5EF4-FFF2-40B4-BE49-F238E27FC236}">
                <a16:creationId xmlns:a16="http://schemas.microsoft.com/office/drawing/2014/main" id="{A7C4CADD-31D3-6474-3764-F1E7A84DA3E7}"/>
              </a:ext>
            </a:extLst>
          </p:cNvPr>
          <p:cNvSpPr txBox="1"/>
          <p:nvPr/>
        </p:nvSpPr>
        <p:spPr>
          <a:xfrm>
            <a:off x="1775398" y="1755494"/>
            <a:ext cx="4787153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s-ES" sz="2000" dirty="0">
                <a:latin typeface="GothamRounded-Book"/>
                <a:ea typeface="Calibri" panose="020F0502020204030204" pitchFamily="34" charset="0"/>
                <a:cs typeface="GothamRounded-Book"/>
              </a:rPr>
              <a:t> </a:t>
            </a:r>
          </a:p>
        </p:txBody>
      </p:sp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67CE0E47-F815-2CA7-4459-53AACCC1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E2DE-B2E0-F84B-A2D9-DC49FEB33A09}" type="datetime1">
              <a:rPr lang="pt-BR" smtClean="0"/>
              <a:t>20/06/2023</a:t>
            </a:fld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CE022287-8060-4D83-EB64-179061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29</a:t>
            </a:fld>
            <a:endParaRPr lang="pt-BR"/>
          </a:p>
        </p:txBody>
      </p:sp>
      <p:sp>
        <p:nvSpPr>
          <p:cNvPr id="22" name="CuadroTexto 25">
            <a:extLst>
              <a:ext uri="{FF2B5EF4-FFF2-40B4-BE49-F238E27FC236}">
                <a16:creationId xmlns:a16="http://schemas.microsoft.com/office/drawing/2014/main" id="{FAB7FEAF-7381-40F2-B343-83C4FC0AA651}"/>
              </a:ext>
            </a:extLst>
          </p:cNvPr>
          <p:cNvSpPr txBox="1"/>
          <p:nvPr/>
        </p:nvSpPr>
        <p:spPr>
          <a:xfrm>
            <a:off x="2081611" y="1567427"/>
            <a:ext cx="9067751" cy="104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>
                <a:latin typeface="Euphemia" panose="020B0503040102020104" pitchFamily="34" charset="0"/>
              </a:rPr>
              <a:t>En algebra abstracta se define los espacios vectoriales, el conjunto de los números reales satisfacen dicha definición y sus elementos se llaman vectores, es decir, un número real es un vector.</a:t>
            </a:r>
          </a:p>
        </p:txBody>
      </p:sp>
      <p:sp>
        <p:nvSpPr>
          <p:cNvPr id="23" name="CuadroTexto 25">
            <a:extLst>
              <a:ext uri="{FF2B5EF4-FFF2-40B4-BE49-F238E27FC236}">
                <a16:creationId xmlns:a16="http://schemas.microsoft.com/office/drawing/2014/main" id="{F2A46143-4959-4BFB-843F-B1F9A1722F74}"/>
              </a:ext>
            </a:extLst>
          </p:cNvPr>
          <p:cNvSpPr txBox="1"/>
          <p:nvPr/>
        </p:nvSpPr>
        <p:spPr>
          <a:xfrm>
            <a:off x="2081609" y="2896617"/>
            <a:ext cx="8810349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>
                <a:latin typeface="Euphemia" panose="020B0503040102020104" pitchFamily="34" charset="0"/>
              </a:rPr>
              <a:t>El producto escalar entre vectores, también es llamado producto punto o producto interno.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5">
                <a:extLst>
                  <a:ext uri="{FF2B5EF4-FFF2-40B4-BE49-F238E27FC236}">
                    <a16:creationId xmlns:a16="http://schemas.microsoft.com/office/drawing/2014/main" id="{E178DC4C-44B1-4E50-8A1B-B267EB12DD4E}"/>
                  </a:ext>
                </a:extLst>
              </p:cNvPr>
              <p:cNvSpPr txBox="1"/>
              <p:nvPr/>
            </p:nvSpPr>
            <p:spPr>
              <a:xfrm>
                <a:off x="2028091" y="4136267"/>
                <a:ext cx="8135817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E"/>
                </a:defPPr>
                <a:lvl1pPr>
                  <a:lnSpc>
                    <a:spcPct val="107000"/>
                  </a:lnSpc>
                  <a:defRPr sz="2000">
                    <a:latin typeface="GothamRounded-Book"/>
                    <a:ea typeface="Calibri" panose="020F0502020204030204" pitchFamily="34" charset="0"/>
                    <a:cs typeface="GothamRounded-Book"/>
                  </a:defRPr>
                </a:lvl1pPr>
              </a:lstStyle>
              <a:p>
                <a:r>
                  <a:rPr lang="es-ES" dirty="0">
                    <a:latin typeface="Euphemia" panose="020B0503040102020104" pitchFamily="34" charset="0"/>
                  </a:rPr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E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acc>
                      <m:accPr>
                        <m:chr m:val="⃗"/>
                        <m:ctrlP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</a:t>
                </a:r>
                <a:r>
                  <a:rPr lang="es-ES" dirty="0">
                    <a:latin typeface="Euphemia" panose="020B0503040102020104" pitchFamily="34" charset="0"/>
                  </a:rPr>
                  <a:t>vectores, si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PE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</a:t>
                </a:r>
                <a:r>
                  <a:rPr lang="es-ES" dirty="0">
                    <a:latin typeface="Euphemia" panose="020B0503040102020104" pitchFamily="34" charset="0"/>
                  </a:rPr>
                  <a:t>no implica 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s-E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</a:t>
                </a:r>
                <a:r>
                  <a:rPr lang="es-ES" dirty="0">
                    <a:latin typeface="Euphemia" panose="020B0503040102020104" pitchFamily="34" charset="0"/>
                  </a:rPr>
                  <a:t>ó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ES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4" name="CuadroTexto 25">
                <a:extLst>
                  <a:ext uri="{FF2B5EF4-FFF2-40B4-BE49-F238E27FC236}">
                    <a16:creationId xmlns:a16="http://schemas.microsoft.com/office/drawing/2014/main" id="{E178DC4C-44B1-4E50-8A1B-B267EB12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91" y="4136267"/>
                <a:ext cx="8135817" cy="427938"/>
              </a:xfrm>
              <a:prstGeom prst="rect">
                <a:avLst/>
              </a:prstGeom>
              <a:blipFill>
                <a:blip r:embed="rId5"/>
                <a:stretch>
                  <a:fillRect l="-825" t="-20000" b="-2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7A6D88F-2647-5692-F769-1C2947C160D9}"/>
              </a:ext>
            </a:extLst>
          </p:cNvPr>
          <p:cNvSpPr txBox="1">
            <a:spLocks/>
          </p:cNvSpPr>
          <p:nvPr/>
        </p:nvSpPr>
        <p:spPr>
          <a:xfrm>
            <a:off x="2613483" y="779670"/>
            <a:ext cx="6488953" cy="1160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GothamRounded-Book"/>
              </a:rPr>
              <a:t>« Vectores»</a:t>
            </a:r>
            <a:br>
              <a:rPr lang="es-ES" sz="2800" b="1" dirty="0">
                <a:latin typeface="GothamRounded-Book"/>
              </a:rPr>
            </a:br>
            <a:endParaRPr lang="es-PE" sz="2800" dirty="0">
              <a:latin typeface="GothamRounded-Book"/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2B59DDCA-BC41-4733-A44B-F713A8671B33}"/>
              </a:ext>
            </a:extLst>
          </p:cNvPr>
          <p:cNvSpPr txBox="1">
            <a:spLocks/>
          </p:cNvSpPr>
          <p:nvPr/>
        </p:nvSpPr>
        <p:spPr>
          <a:xfrm>
            <a:off x="2116620" y="1821831"/>
            <a:ext cx="6985816" cy="2882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u="sng" dirty="0">
                <a:latin typeface="GothamRounded-Book"/>
              </a:rPr>
              <a:t>ÍNDICE:</a:t>
            </a:r>
            <a:endParaRPr lang="es-PE" dirty="0">
              <a:latin typeface="GothamRounded-Book"/>
            </a:endParaRPr>
          </a:p>
          <a:p>
            <a:pPr marL="342900" indent="-342900" algn="l">
              <a:buAutoNum type="arabicPeriod"/>
            </a:pP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Vectores</a:t>
            </a:r>
            <a:r>
              <a:rPr lang="es-ES" spc="-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es-ES" spc="2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Cambria Math" panose="02040503050406030204" pitchFamily="18" charset="0"/>
                <a:ea typeface="Symbol" panose="05050102010706020507" pitchFamily="18" charset="2"/>
                <a:cs typeface="Symbol" panose="05050102010706020507" pitchFamily="18" charset="2"/>
              </a:rPr>
              <a:t>ℝ</a:t>
            </a:r>
            <a:r>
              <a:rPr lang="es-ES" baseline="30000" dirty="0">
                <a:latin typeface="Cambria Math" panose="020405030504060302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</a:t>
            </a:r>
            <a:endParaRPr lang="es-PE" baseline="300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 algn="l">
              <a:buAutoNum type="arabicPeriod"/>
            </a:pP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Operaciones</a:t>
            </a:r>
            <a:r>
              <a:rPr lang="es-ES" spc="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pc="-1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suma</a:t>
            </a:r>
            <a:r>
              <a:rPr lang="es-ES" spc="-8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pc="-1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y</a:t>
            </a:r>
            <a:r>
              <a:rPr lang="es-ES" spc="-5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pc="-1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producto</a:t>
            </a:r>
            <a:r>
              <a:rPr lang="es-ES" spc="-26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por</a:t>
            </a:r>
            <a:r>
              <a:rPr lang="es-ES" spc="-2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un</a:t>
            </a:r>
            <a:r>
              <a:rPr lang="es-ES" spc="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escalar.</a:t>
            </a:r>
            <a:endParaRPr lang="es-PE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 algn="l">
              <a:buAutoNum type="arabicPeriod"/>
            </a:pP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Norma </a:t>
            </a:r>
            <a:r>
              <a:rPr lang="es-ES" spc="-2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o</a:t>
            </a:r>
            <a:r>
              <a:rPr lang="es-ES" spc="-26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longitud</a:t>
            </a:r>
            <a:r>
              <a:rPr lang="es-ES" spc="15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es-ES" spc="15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un</a:t>
            </a:r>
            <a:r>
              <a:rPr lang="es-ES" spc="-26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vector,</a:t>
            </a:r>
            <a:r>
              <a:rPr lang="es-ES" spc="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propiedades.</a:t>
            </a:r>
            <a:endParaRPr lang="es-PE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 algn="l">
              <a:buAutoNum type="arabicPeriod"/>
            </a:pPr>
            <a:r>
              <a:rPr lang="es-ES" dirty="0">
                <a:latin typeface="Arial MT"/>
                <a:ea typeface="Arial MT"/>
                <a:cs typeface="Arial MT"/>
              </a:rPr>
              <a:t>Producto</a:t>
            </a:r>
            <a:r>
              <a:rPr lang="es-ES" spc="5" dirty="0">
                <a:latin typeface="Arial MT"/>
                <a:ea typeface="Arial MT"/>
                <a:cs typeface="Arial MT"/>
              </a:rPr>
              <a:t> </a:t>
            </a:r>
            <a:r>
              <a:rPr lang="es-ES" dirty="0">
                <a:latin typeface="Arial MT"/>
                <a:ea typeface="Arial MT"/>
                <a:cs typeface="Arial MT"/>
              </a:rPr>
              <a:t>escalar,</a:t>
            </a:r>
            <a:r>
              <a:rPr lang="es-ES" spc="5" dirty="0">
                <a:latin typeface="Arial MT"/>
                <a:ea typeface="Arial MT"/>
                <a:cs typeface="Arial MT"/>
              </a:rPr>
              <a:t> </a:t>
            </a:r>
            <a:r>
              <a:rPr lang="es-ES" spc="-5" dirty="0">
                <a:latin typeface="Arial MT"/>
                <a:ea typeface="Arial MT"/>
                <a:cs typeface="Arial MT"/>
              </a:rPr>
              <a:t>propiedades.</a:t>
            </a:r>
            <a:endParaRPr lang="es-PE" dirty="0">
              <a:latin typeface="GothamRounded-Book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52A4B-0AE5-B060-B971-F0A2A4D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1BAF-56E1-6C4C-BA37-40AC5EF550C6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C39D46-6C98-F5E8-5D49-3A7870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144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75B5F78C-604C-FB19-F2C4-A0D9611BA47C}"/>
              </a:ext>
            </a:extLst>
          </p:cNvPr>
          <p:cNvSpPr txBox="1"/>
          <p:nvPr/>
        </p:nvSpPr>
        <p:spPr>
          <a:xfrm>
            <a:off x="635831" y="443015"/>
            <a:ext cx="358178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BIBLIOGRAFÍA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59D0E-CB39-BDB1-D250-A21D26328E11}"/>
              </a:ext>
            </a:extLst>
          </p:cNvPr>
          <p:cNvSpPr txBox="1"/>
          <p:nvPr/>
        </p:nvSpPr>
        <p:spPr>
          <a:xfrm>
            <a:off x="457200" y="1280151"/>
            <a:ext cx="10909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</a:t>
            </a:r>
            <a:r>
              <a:rPr lang="es-ES" sz="2000" dirty="0"/>
              <a:t> 3ª </a:t>
            </a:r>
            <a:r>
              <a:rPr lang="es-ES" sz="2000" dirty="0" err="1"/>
              <a:t>ed</a:t>
            </a:r>
            <a:r>
              <a:rPr lang="es-ES" sz="2000" dirty="0"/>
              <a:t> .Lima: </a:t>
            </a:r>
            <a:r>
              <a:rPr lang="es-PE" sz="2000" dirty="0"/>
              <a:t>UNMSM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Chavez C. (2012) </a:t>
            </a:r>
            <a:r>
              <a:rPr lang="es-PE" sz="2000" i="1" dirty="0"/>
              <a:t>Notas de Algebra</a:t>
            </a:r>
            <a:r>
              <a:rPr lang="es-PE" sz="2000" dirty="0"/>
              <a:t>.1ra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 </a:t>
            </a:r>
            <a:r>
              <a:rPr lang="es-ES" sz="2000" dirty="0"/>
              <a:t>Perú:</a:t>
            </a:r>
            <a:r>
              <a:rPr lang="es-PE" sz="2000" dirty="0"/>
              <a:t> UNMSM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EspinozaE</a:t>
            </a:r>
            <a:r>
              <a:rPr lang="es-ES" sz="2000" dirty="0"/>
              <a:t> (2005) </a:t>
            </a:r>
            <a:r>
              <a:rPr lang="es-ES" sz="2000" i="1" dirty="0"/>
              <a:t>Matemática Básica. 2</a:t>
            </a:r>
            <a:r>
              <a:rPr lang="es-PE" sz="2000" dirty="0"/>
              <a:t>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Grossman S.I., Flores, G &amp; </a:t>
            </a:r>
            <a:r>
              <a:rPr lang="en-US" sz="2000" dirty="0" err="1"/>
              <a:t>Damy</a:t>
            </a:r>
            <a:r>
              <a:rPr lang="en-US" sz="2000" dirty="0"/>
              <a:t>, S, </a:t>
            </a:r>
            <a:r>
              <a:rPr lang="en-US" sz="2000" i="1" dirty="0" err="1"/>
              <a:t>Álgebra</a:t>
            </a:r>
            <a:r>
              <a:rPr lang="en-US" sz="2000" i="1" dirty="0"/>
              <a:t> lineal. </a:t>
            </a:r>
            <a:r>
              <a:rPr lang="en-US" sz="2000" dirty="0"/>
              <a:t>(2008). México: McGraw-Hill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Grimaldi R. (1998) .</a:t>
            </a:r>
            <a:r>
              <a:rPr lang="es-ES" sz="2000" i="1" dirty="0"/>
              <a:t>Matemática discreta y combinatoria</a:t>
            </a:r>
            <a:r>
              <a:rPr lang="es-ES" sz="2000" dirty="0"/>
              <a:t>. Ed.3 </a:t>
            </a:r>
            <a:r>
              <a:rPr lang="es-ES" sz="2000" dirty="0" err="1"/>
              <a:t>USA:Weles</a:t>
            </a:r>
            <a:r>
              <a:rPr lang="es-ES" sz="2000" dirty="0"/>
              <a:t> Iberoamericana.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Hasser</a:t>
            </a:r>
            <a:r>
              <a:rPr lang="es-ES" sz="2000" dirty="0"/>
              <a:t> N., La Salle J. y Sullivan J. (2001) 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Rojo A. </a:t>
            </a:r>
            <a:r>
              <a:rPr lang="es-ES" sz="2000" i="1" dirty="0"/>
              <a:t>Algebra I</a:t>
            </a:r>
            <a:r>
              <a:rPr lang="es-ES" sz="2000" dirty="0"/>
              <a:t>. (1998). Buenos Aires:</a:t>
            </a:r>
            <a:r>
              <a:rPr lang="es-PE" sz="2000" dirty="0"/>
              <a:t> Eudeba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Stewart J., Redlin L. &amp; Watson S. (2012). </a:t>
            </a:r>
            <a:r>
              <a:rPr lang="es-ES" sz="2000" i="1" dirty="0"/>
              <a:t>Precálculo. Matemáticas para el cálculo</a:t>
            </a:r>
            <a:r>
              <a:rPr lang="es-ES" sz="2000" dirty="0"/>
              <a:t> (6 Ed). México. Cengage </a:t>
            </a:r>
            <a:r>
              <a:rPr lang="es-ES" sz="2000" dirty="0" err="1"/>
              <a:t>Learning</a:t>
            </a:r>
            <a:r>
              <a:rPr lang="es-ES" sz="2000" dirty="0"/>
              <a:t>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Lehmann, C. (1994). </a:t>
            </a:r>
            <a:r>
              <a:rPr lang="es-ES" sz="2000" i="1" dirty="0"/>
              <a:t>Geometría Analítica. </a:t>
            </a:r>
            <a:r>
              <a:rPr lang="es-ES" sz="2000" dirty="0"/>
              <a:t>México: Limusa.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Leithold</a:t>
            </a:r>
            <a:r>
              <a:rPr lang="es-ES" sz="2000" dirty="0"/>
              <a:t>, L. </a:t>
            </a:r>
            <a:r>
              <a:rPr lang="es-ES" sz="2000" i="1" dirty="0"/>
              <a:t>El Cálculo con Geometría Analítica. </a:t>
            </a:r>
            <a:r>
              <a:rPr lang="es-ES" sz="2000" dirty="0"/>
              <a:t>México: </a:t>
            </a:r>
            <a:r>
              <a:rPr lang="es-ES" sz="2000" dirty="0" err="1"/>
              <a:t>Harla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Venero, A. (2012 ) </a:t>
            </a:r>
            <a:r>
              <a:rPr lang="es-ES" sz="2000" i="1" dirty="0"/>
              <a:t>Matemática Básica.</a:t>
            </a:r>
            <a:r>
              <a:rPr lang="es-ES" sz="2000" dirty="0"/>
              <a:t>  Lima: </a:t>
            </a:r>
            <a:r>
              <a:rPr lang="es-ES" sz="2000" dirty="0" err="1"/>
              <a:t>Gemar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Venero A. (2005). Introducción al análisis matemático. </a:t>
            </a:r>
            <a:r>
              <a:rPr lang="en-US" sz="2000" dirty="0"/>
              <a:t>Perú: </a:t>
            </a:r>
            <a:r>
              <a:rPr lang="en-US" sz="2000" dirty="0" err="1"/>
              <a:t>Gemar</a:t>
            </a:r>
            <a:r>
              <a:rPr lang="en-US" sz="2000" dirty="0"/>
              <a:t>. 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56029-E892-8847-4A9D-E583CE31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D3D-890D-6641-AED4-C7891402B955}" type="datetime1">
              <a:rPr lang="pt-BR" smtClean="0"/>
              <a:t>20/06/2023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38FFE-3287-4EDD-D7D5-72233BF6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30</a:t>
            </a:fld>
            <a:endParaRPr lang="pt-BR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FCE722F4-9ECE-D79D-BDB1-294BD85E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93" y="4275321"/>
            <a:ext cx="2046648" cy="1764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3BA51E-EA40-C76B-D311-72916F48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84" y="2282310"/>
            <a:ext cx="4924561" cy="41049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A1724A7-F0C2-51F8-391A-F73ED9B3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470701"/>
            <a:ext cx="4305300" cy="1803400"/>
          </a:xfrm>
          <a:prstGeom prst="rect">
            <a:avLst/>
          </a:prstGeo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00C74-39F7-56B7-95C5-7DE66551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271E-1F3B-4947-AFDF-CCDA8D3765E8}" type="datetime1">
              <a:rPr lang="pt-BR" smtClean="0"/>
              <a:t>20/06/2023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5BDFD-D011-3478-0357-BB6EFC24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1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4</a:t>
            </a:fld>
            <a:endParaRPr lang="pt-B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E86922-4106-45D7-B8A8-1EF85AA9A7D7}"/>
              </a:ext>
            </a:extLst>
          </p:cNvPr>
          <p:cNvSpPr txBox="1"/>
          <p:nvPr/>
        </p:nvSpPr>
        <p:spPr>
          <a:xfrm>
            <a:off x="1276038" y="942778"/>
            <a:ext cx="9914903" cy="176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  <a:spcAft>
                <a:spcPts val="1200"/>
              </a:spcAft>
            </a:pPr>
            <a:r>
              <a:rPr lang="es-PE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Magnitud escalar </a:t>
            </a:r>
            <a:r>
              <a:rPr lang="es-P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Cualquier magnitud matemática o física que se pueda representar solamente por un número real. Ejemplos: longitud, área, volumen, temperatura, etc</a:t>
            </a:r>
            <a:r>
              <a:rPr lang="es-PE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3B45B0-BD43-4F4B-81D5-E3751BB682E0}"/>
              </a:ext>
            </a:extLst>
          </p:cNvPr>
          <p:cNvSpPr txBox="1"/>
          <p:nvPr/>
        </p:nvSpPr>
        <p:spPr>
          <a:xfrm>
            <a:off x="1390426" y="2915458"/>
            <a:ext cx="9326165" cy="246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PE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Magnitud vectorial </a:t>
            </a:r>
            <a:r>
              <a:rPr lang="es-P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 aquellas entidades en las que además del número que las determina, se requiere conocer la dirección. Ejemplos: desplazamiento, fuerza, aceleración, etc. El ente matemático que representa a estas magnitudes se llama vector.</a:t>
            </a:r>
            <a:endParaRPr lang="es-PE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B6B7B35-99D9-4D5D-AD61-36C389F6D759}"/>
              </a:ext>
            </a:extLst>
          </p:cNvPr>
          <p:cNvSpPr txBox="1"/>
          <p:nvPr/>
        </p:nvSpPr>
        <p:spPr>
          <a:xfrm>
            <a:off x="4249594" y="475062"/>
            <a:ext cx="2962299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82296" indent="0" algn="ctr">
              <a:buNone/>
            </a:pPr>
            <a:r>
              <a:rPr lang="es-PE" sz="2800" dirty="0">
                <a:solidFill>
                  <a:srgbClr val="C00000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0977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60C08EA-C8F0-4D84-B075-625E17BEA159}"/>
                  </a:ext>
                </a:extLst>
              </p:cNvPr>
              <p:cNvSpPr txBox="1"/>
              <p:nvPr/>
            </p:nvSpPr>
            <p:spPr>
              <a:xfrm>
                <a:off x="3162659" y="466942"/>
                <a:ext cx="3529689" cy="5232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82296" indent="0" algn="ctr">
                  <a:buNone/>
                </a:pPr>
                <a:r>
                  <a:rPr lang="es-PE" sz="28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anose="020B0604020202020204" pitchFamily="34" charset="0"/>
                  </a:rPr>
                  <a:t>Vectores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s-PE" sz="2800" dirty="0">
                  <a:solidFill>
                    <a:srgbClr val="C00000"/>
                  </a:solidFill>
                  <a:latin typeface="Euphemia" panose="020B05030401020201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60C08EA-C8F0-4D84-B075-625E17BEA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59" y="466942"/>
                <a:ext cx="3529689" cy="523220"/>
              </a:xfrm>
              <a:prstGeom prst="rect">
                <a:avLst/>
              </a:prstGeom>
              <a:blipFill>
                <a:blip r:embed="rId2"/>
                <a:stretch>
                  <a:fillRect t="-14118" b="-317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FF19833C-BB2C-4C08-B885-6A93F1175A12}"/>
                  </a:ext>
                </a:extLst>
              </p:cNvPr>
              <p:cNvSpPr txBox="1"/>
              <p:nvPr/>
            </p:nvSpPr>
            <p:spPr>
              <a:xfrm>
                <a:off x="755373" y="1262219"/>
                <a:ext cx="11095967" cy="166011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10646" rIns="0" bIns="0" rtlCol="0">
                <a:spAutoFit/>
              </a:bodyPr>
              <a:lstStyle/>
              <a:p>
                <a:pPr marL="228600" algn="just">
                  <a:lnSpc>
                    <a:spcPct val="150000"/>
                  </a:lnSpc>
                </a:pPr>
                <a:r>
                  <a:rPr lang="es-PE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Noción matemática que es ampliamente usada tanto desde las matemáticas puras o aplicadas como</a:t>
                </a:r>
              </a:p>
              <a:p>
                <a:pPr marL="228600" algn="just">
                  <a:lnSpc>
                    <a:spcPct val="150000"/>
                  </a:lnSpc>
                </a:pPr>
                <a:r>
                  <a:rPr lang="es-PE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 la física, de gran utilidad para modelamiento físico y matemático.</a:t>
                </a:r>
                <a:endParaRPr lang="es-PE" dirty="0">
                  <a:latin typeface="Euphemia" panose="020B05030401020201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50000"/>
                  </a:lnSpc>
                </a:pPr>
                <a:r>
                  <a:rPr lang="es-PE" dirty="0">
                    <a:solidFill>
                      <a:srgbClr val="C00000"/>
                    </a:solidFill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Definición</a:t>
                </a:r>
                <a:endParaRPr lang="es-PE" dirty="0">
                  <a:solidFill>
                    <a:srgbClr val="C00000"/>
                  </a:solidFill>
                  <a:effectLst/>
                  <a:latin typeface="Euphemia" panose="020B05030401020201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algn="just">
                  <a:lnSpc>
                    <a:spcPct val="150000"/>
                  </a:lnSpc>
                </a:pPr>
                <a:r>
                  <a:rPr lang="es-PE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Un vector es un segmento orientado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PE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s-PE" dirty="0">
                    <a:effectLst/>
                    <a:latin typeface="Euphemia" panose="020B05030401020201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que se caracteriza por tener: dirección, norma y sentido</a:t>
                </a:r>
                <a:r>
                  <a:rPr spc="-371" dirty="0">
                    <a:latin typeface="Euphemia" panose="020B0503040102020104" pitchFamily="34" charset="0"/>
                    <a:cs typeface="Arial" panose="020B0604020202020204" pitchFamily="34" charset="0"/>
                  </a:rPr>
                  <a:t>.</a:t>
                </a:r>
                <a:endParaRPr dirty="0">
                  <a:latin typeface="Euphemia" panose="020B05030401020201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FF19833C-BB2C-4C08-B885-6A93F117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3" y="1262219"/>
                <a:ext cx="11095967" cy="1660112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5">
            <a:extLst>
              <a:ext uri="{FF2B5EF4-FFF2-40B4-BE49-F238E27FC236}">
                <a16:creationId xmlns:a16="http://schemas.microsoft.com/office/drawing/2014/main" id="{AD6790EF-3300-4BD0-924E-B52A7FB1F545}"/>
              </a:ext>
            </a:extLst>
          </p:cNvPr>
          <p:cNvSpPr txBox="1"/>
          <p:nvPr/>
        </p:nvSpPr>
        <p:spPr>
          <a:xfrm>
            <a:off x="1341229" y="3501228"/>
            <a:ext cx="1482933" cy="494366"/>
          </a:xfrm>
          <a:prstGeom prst="rect">
            <a:avLst/>
          </a:prstGeom>
          <a:solidFill>
            <a:srgbClr val="D7DDEB"/>
          </a:solidFill>
        </p:spPr>
        <p:txBody>
          <a:bodyPr vert="horz" wrap="square" lIns="0" tIns="123825" rIns="0" bIns="0" rtlCol="0">
            <a:spAutoFit/>
          </a:bodyPr>
          <a:lstStyle/>
          <a:p>
            <a:pPr marL="189389">
              <a:spcBef>
                <a:spcPts val="975"/>
              </a:spcBef>
            </a:pPr>
            <a:r>
              <a:rPr sz="2400" spc="-44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  <a:endParaRPr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E0C46289-D051-431E-AEF6-C317E3BC1F42}"/>
              </a:ext>
            </a:extLst>
          </p:cNvPr>
          <p:cNvSpPr txBox="1"/>
          <p:nvPr/>
        </p:nvSpPr>
        <p:spPr>
          <a:xfrm>
            <a:off x="1338261" y="4337666"/>
            <a:ext cx="1428751" cy="503419"/>
          </a:xfrm>
          <a:prstGeom prst="rect">
            <a:avLst/>
          </a:prstGeom>
          <a:solidFill>
            <a:srgbClr val="D7DDEB"/>
          </a:solidFill>
        </p:spPr>
        <p:txBody>
          <a:bodyPr vert="horz" wrap="square" lIns="0" tIns="132790" rIns="0" bIns="0" rtlCol="0">
            <a:spAutoFit/>
          </a:bodyPr>
          <a:lstStyle/>
          <a:p>
            <a:pPr marL="295851">
              <a:spcBef>
                <a:spcPts val="1046"/>
              </a:spcBef>
            </a:pPr>
            <a:r>
              <a:rPr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</a:t>
            </a: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C81A938C-D184-4917-A3B2-F3298B69CFEB}"/>
              </a:ext>
            </a:extLst>
          </p:cNvPr>
          <p:cNvSpPr txBox="1"/>
          <p:nvPr/>
        </p:nvSpPr>
        <p:spPr>
          <a:xfrm>
            <a:off x="1341229" y="5116922"/>
            <a:ext cx="1454358" cy="494366"/>
          </a:xfrm>
          <a:prstGeom prst="rect">
            <a:avLst/>
          </a:prstGeom>
          <a:solidFill>
            <a:srgbClr val="D7DDEB"/>
          </a:solidFill>
        </p:spPr>
        <p:txBody>
          <a:bodyPr vert="horz" wrap="square" lIns="0" tIns="123825" rIns="0" bIns="0" rtlCol="0">
            <a:spAutoFit/>
          </a:bodyPr>
          <a:lstStyle/>
          <a:p>
            <a:pPr marL="281843">
              <a:spcBef>
                <a:spcPts val="975"/>
              </a:spcBef>
            </a:pPr>
            <a:r>
              <a:rPr sz="2400" spc="-7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endParaRPr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806696E3-F9CB-4F7E-AB5B-71DCADDEB152}"/>
              </a:ext>
            </a:extLst>
          </p:cNvPr>
          <p:cNvSpPr txBox="1"/>
          <p:nvPr/>
        </p:nvSpPr>
        <p:spPr>
          <a:xfrm>
            <a:off x="2867023" y="3486940"/>
            <a:ext cx="7372349" cy="43281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229733">
              <a:spcBef>
                <a:spcPts val="975"/>
              </a:spcBef>
            </a:pPr>
            <a:r>
              <a:rPr sz="2000" spc="-49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41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97" dirty="0">
                <a:latin typeface="Arial" panose="020B0604020202020204" pitchFamily="34" charset="0"/>
                <a:cs typeface="Arial" panose="020B0604020202020204" pitchFamily="34" charset="0"/>
              </a:rPr>
              <a:t>recta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6" dirty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6" dirty="0">
                <a:latin typeface="Arial" panose="020B0604020202020204" pitchFamily="34" charset="0"/>
                <a:cs typeface="Arial" panose="020B0604020202020204" pitchFamily="34" charset="0"/>
              </a:rPr>
              <a:t>ubica</a:t>
            </a:r>
            <a:r>
              <a:rPr sz="2000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1" dirty="0">
                <a:latin typeface="Arial" panose="020B0604020202020204" pitchFamily="34" charset="0"/>
                <a:cs typeface="Arial" panose="020B0604020202020204" pitchFamily="34" charset="0"/>
              </a:rPr>
              <a:t>dicho</a:t>
            </a:r>
            <a:r>
              <a:rPr sz="2000" spc="-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10" dirty="0">
                <a:latin typeface="Arial" panose="020B0604020202020204" pitchFamily="34" charset="0"/>
                <a:cs typeface="Arial" panose="020B0604020202020204" pitchFamily="34" charset="0"/>
              </a:rPr>
              <a:t>vector,</a:t>
            </a:r>
            <a:r>
              <a:rPr sz="2000" spc="-1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2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93" dirty="0">
                <a:latin typeface="Arial" panose="020B0604020202020204" pitchFamily="34" charset="0"/>
                <a:cs typeface="Arial" panose="020B0604020202020204" pitchFamily="34" charset="0"/>
              </a:rPr>
              <a:t>cualquier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15" dirty="0">
                <a:latin typeface="Arial" panose="020B0604020202020204" pitchFamily="34" charset="0"/>
                <a:cs typeface="Arial" panose="020B0604020202020204" pitchFamily="34" charset="0"/>
              </a:rPr>
              <a:t>paralela</a:t>
            </a:r>
            <a:r>
              <a:rPr sz="2000" spc="-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1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1B03CBAA-CC80-4CE9-B9A9-5564B857E2BA}"/>
              </a:ext>
            </a:extLst>
          </p:cNvPr>
          <p:cNvSpPr txBox="1"/>
          <p:nvPr/>
        </p:nvSpPr>
        <p:spPr>
          <a:xfrm>
            <a:off x="3066151" y="4337665"/>
            <a:ext cx="4872935" cy="43281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1121">
              <a:spcBef>
                <a:spcPts val="975"/>
              </a:spcBef>
            </a:pPr>
            <a:r>
              <a:rPr sz="2000" spc="-49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41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88" dirty="0">
                <a:latin typeface="Arial" panose="020B0604020202020204" pitchFamily="34" charset="0"/>
                <a:cs typeface="Arial" panose="020B0604020202020204" pitchFamily="34" charset="0"/>
              </a:rPr>
              <a:t>longitud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93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1" dirty="0">
                <a:latin typeface="Arial" panose="020B0604020202020204" pitchFamily="34" charset="0"/>
                <a:cs typeface="Arial" panose="020B0604020202020204" pitchFamily="34" charset="0"/>
              </a:rPr>
              <a:t>dicho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1" dirty="0">
                <a:latin typeface="Arial" panose="020B0604020202020204" pitchFamily="34" charset="0"/>
                <a:cs typeface="Arial" panose="020B0604020202020204" pitchFamily="34" charset="0"/>
              </a:rPr>
              <a:t>segmento.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7E368BDA-5250-46B4-B069-040E933AD49A}"/>
              </a:ext>
            </a:extLst>
          </p:cNvPr>
          <p:cNvSpPr txBox="1"/>
          <p:nvPr/>
        </p:nvSpPr>
        <p:spPr>
          <a:xfrm>
            <a:off x="3080439" y="5131210"/>
            <a:ext cx="5827059" cy="43281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2802">
              <a:spcBef>
                <a:spcPts val="975"/>
              </a:spcBef>
            </a:pPr>
            <a:r>
              <a:rPr sz="2000" spc="-49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41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1" dirty="0">
                <a:latin typeface="Arial" panose="020B0604020202020204" pitchFamily="34" charset="0"/>
                <a:cs typeface="Arial" panose="020B0604020202020204" pitchFamily="34" charset="0"/>
              </a:rPr>
              <a:t>orientación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000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9" dirty="0"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r>
              <a:rPr sz="20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9" dirty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sz="2000" spc="-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41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97" dirty="0">
                <a:latin typeface="Arial" panose="020B0604020202020204" pitchFamily="34" charset="0"/>
                <a:cs typeface="Arial" panose="020B0604020202020204" pitchFamily="34" charset="0"/>
              </a:rPr>
              <a:t>recta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78B6247-D57B-74DC-704D-EABCCC6FBC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07625" y="542618"/>
                <a:ext cx="8709801" cy="1153660"/>
              </a:xfrm>
            </p:spPr>
            <p:txBody>
              <a:bodyPr/>
              <a:lstStyle/>
              <a:p>
                <a:r>
                  <a:rPr lang="es-ES" sz="6000" baseline="30000" dirty="0">
                    <a:solidFill>
                      <a:schemeClr val="tx1"/>
                    </a:solidFill>
                  </a:rPr>
                  <a:t>La dirección de un vector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6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6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6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ES" sz="6000" dirty="0">
                    <a:solidFill>
                      <a:schemeClr val="tx1"/>
                    </a:solidFill>
                  </a:rPr>
                </a:br>
                <a:endParaRPr lang="pt-BR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78B6247-D57B-74DC-704D-EABCCC6FB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07625" y="542618"/>
                <a:ext cx="8709801" cy="11536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20/06/2023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6</a:t>
            </a:fld>
            <a:endParaRPr lang="pt-BR"/>
          </a:p>
        </p:txBody>
      </p:sp>
      <p:sp>
        <p:nvSpPr>
          <p:cNvPr id="17" name="La dirección de un vector se refiere a la trayectoria, determinada por la recta Soporte S del vector, y la flecha indica el sentido de orientación del movimiento (el cual ocurre en alguno de los dos sentidos opuestos).…">
            <a:extLst>
              <a:ext uri="{FF2B5EF4-FFF2-40B4-BE49-F238E27FC236}">
                <a16:creationId xmlns:a16="http://schemas.microsoft.com/office/drawing/2014/main" id="{01F8C349-AAEA-4703-A908-3E960258C7B5}"/>
              </a:ext>
            </a:extLst>
          </p:cNvPr>
          <p:cNvSpPr txBox="1"/>
          <p:nvPr/>
        </p:nvSpPr>
        <p:spPr>
          <a:xfrm>
            <a:off x="931621" y="2444243"/>
            <a:ext cx="10133944" cy="2081917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PE" sz="2000" dirty="0">
                <a:effectLst/>
                <a:latin typeface="Euphemia" panose="020B05030401020201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dirección de un vector se refiere a la trayectoria, determinada por la recta Soporte S del vector, y la flecha indica el sentido de orientación del movimiento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PE" sz="2000" dirty="0">
                <a:effectLst/>
                <a:latin typeface="Euphemia" panose="020B05030401020201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(el cual ocurre en alguno de los dos sentidos opuestos).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PE" sz="2000" dirty="0">
                <a:effectLst/>
                <a:latin typeface="Euphemia" panose="020B05030401020201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necesario que las rectas soporte de dos vectores sean paralelas para que los vectores tengan la misma dirección.</a:t>
            </a:r>
          </a:p>
        </p:txBody>
      </p:sp>
    </p:spTree>
    <p:extLst>
      <p:ext uri="{BB962C8B-B14F-4D97-AF65-F5344CB8AC3E}">
        <p14:creationId xmlns:p14="http://schemas.microsoft.com/office/powerpoint/2010/main" val="9723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563A30-5FFD-44C1-917F-9F1D89C3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6D1E2BF-026C-40E4-8336-3CB3B59D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7</a:t>
            </a:fld>
            <a:endParaRPr lang="pt-BR"/>
          </a:p>
        </p:txBody>
      </p:sp>
      <p:pic>
        <p:nvPicPr>
          <p:cNvPr id="4" name="Captura de pantalla 2020-11-23 a la(s) 7.15.23 p. m..png" descr="Captura de pantalla 2020-11-23 a la(s) 7.15.23 p. m..png">
            <a:extLst>
              <a:ext uri="{FF2B5EF4-FFF2-40B4-BE49-F238E27FC236}">
                <a16:creationId xmlns:a16="http://schemas.microsoft.com/office/drawing/2014/main" id="{C1A824C5-1146-4A62-BACF-2438BCDA2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5" t="3153" r="1277"/>
          <a:stretch/>
        </p:blipFill>
        <p:spPr>
          <a:xfrm>
            <a:off x="1974573" y="1086677"/>
            <a:ext cx="8666923" cy="421419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5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8</a:t>
            </a:fld>
            <a:endParaRPr lang="pt-BR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6D61A29-67BE-4CBC-ACFF-93E2A449E4A5}"/>
              </a:ext>
            </a:extLst>
          </p:cNvPr>
          <p:cNvSpPr txBox="1">
            <a:spLocks/>
          </p:cNvSpPr>
          <p:nvPr/>
        </p:nvSpPr>
        <p:spPr>
          <a:xfrm>
            <a:off x="2808536" y="273768"/>
            <a:ext cx="5520483" cy="71863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619">
              <a:spcBef>
                <a:spcPts val="84"/>
              </a:spcBef>
            </a:pPr>
            <a:r>
              <a:rPr lang="es-ES" spc="353" dirty="0">
                <a:solidFill>
                  <a:srgbClr val="C00000"/>
                </a:solidFill>
                <a:latin typeface="Euphemia" panose="020B0503040102020104" pitchFamily="34" charset="0"/>
              </a:rPr>
              <a:t>VECTORES</a:t>
            </a:r>
            <a:r>
              <a:rPr lang="es-ES" spc="-97" dirty="0">
                <a:solidFill>
                  <a:srgbClr val="C00000"/>
                </a:solidFill>
                <a:latin typeface="Euphemia" panose="020B0503040102020104" pitchFamily="34" charset="0"/>
              </a:rPr>
              <a:t> </a:t>
            </a:r>
            <a:r>
              <a:rPr lang="es-ES" spc="454" dirty="0">
                <a:solidFill>
                  <a:srgbClr val="C00000"/>
                </a:solidFill>
                <a:latin typeface="Euphemia" panose="020B0503040102020104" pitchFamily="34" charset="0"/>
              </a:rPr>
              <a:t>EN</a:t>
            </a:r>
            <a:r>
              <a:rPr lang="es-ES" spc="-101" dirty="0">
                <a:solidFill>
                  <a:srgbClr val="C00000"/>
                </a:solidFill>
                <a:latin typeface="Euphemia" panose="020B0503040102020104" pitchFamily="34" charset="0"/>
              </a:rPr>
              <a:t> </a:t>
            </a:r>
            <a:r>
              <a:rPr lang="es-ES" spc="66" dirty="0">
                <a:solidFill>
                  <a:srgbClr val="C00000"/>
                </a:solidFill>
                <a:latin typeface="Cambria Math"/>
                <a:cs typeface="Cambria Math"/>
              </a:rPr>
              <a:t>ℝ</a:t>
            </a:r>
            <a:r>
              <a:rPr lang="es-ES" sz="4103" spc="99" baseline="27777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lang="es-ES" sz="4103" baseline="27777" dirty="0">
              <a:solidFill>
                <a:srgbClr val="C00000"/>
              </a:solidFill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2C5AC78-3295-4243-8794-05E69EAAFE14}"/>
                  </a:ext>
                </a:extLst>
              </p:cNvPr>
              <p:cNvSpPr txBox="1"/>
              <p:nvPr/>
            </p:nvSpPr>
            <p:spPr>
              <a:xfrm>
                <a:off x="646383" y="1399760"/>
                <a:ext cx="10726340" cy="14208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9"/>
                  </a:spcBef>
                </a:pPr>
                <a:r>
                  <a:rPr lang="es-ES" sz="2000" dirty="0">
                    <a:solidFill>
                      <a:srgbClr val="C00000"/>
                    </a:solidFill>
                    <a:latin typeface="Euphemia" panose="020B0503040102020104" pitchFamily="34" charset="0"/>
                    <a:cs typeface="Trebuchet MS"/>
                  </a:rPr>
                  <a:t>Definición</a:t>
                </a:r>
                <a:r>
                  <a:rPr lang="es-ES" sz="2000" dirty="0">
                    <a:solidFill>
                      <a:srgbClr val="00B0F0"/>
                    </a:solidFill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lang="es-ES" sz="2000" dirty="0">
                    <a:latin typeface="Euphemia" panose="020B0503040102020104" pitchFamily="34" charset="0"/>
                    <a:cs typeface="Trebuchet MS"/>
                  </a:rPr>
                  <a:t>(Definición algebraica de un vector)</a:t>
                </a:r>
              </a:p>
              <a:p>
                <a:pPr>
                  <a:lnSpc>
                    <a:spcPct val="150000"/>
                  </a:lnSpc>
                  <a:spcBef>
                    <a:spcPts val="9"/>
                  </a:spcBef>
                </a:pPr>
                <a:r>
                  <a:rPr lang="es-ES" sz="2000" dirty="0">
                    <a:latin typeface="Euphemia" panose="020B0503040102020104" pitchFamily="34" charset="0"/>
                    <a:cs typeface="Trebuchet MS"/>
                  </a:rPr>
                  <a:t>Un vector </a:t>
                </a:r>
                <a14:m>
                  <m:oMath xmlns:m="http://schemas.openxmlformats.org/officeDocument/2006/math">
                    <m:r>
                      <a:rPr lang="es-E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E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rgbClr val="C00000"/>
                    </a:solidFill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lang="es-ES" sz="2000" dirty="0">
                    <a:latin typeface="Euphemia" panose="020B0503040102020104" pitchFamily="34" charset="0"/>
                    <a:cs typeface="Trebuchet MS"/>
                  </a:rPr>
                  <a:t>del plano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sz="2000" i="1" dirty="0">
                    <a:solidFill>
                      <a:srgbClr val="C00000"/>
                    </a:solidFill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lang="es-ES" sz="2000" dirty="0">
                    <a:latin typeface="Euphemia" panose="020B0503040102020104" pitchFamily="34" charset="0"/>
                    <a:cs typeface="Trebuchet MS"/>
                  </a:rPr>
                  <a:t>es un par ordenado de números reales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(</m:t>
                    </m:r>
                    <m:r>
                      <a:rPr lang="es-E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𝑎</m:t>
                    </m:r>
                    <m:r>
                      <a:rPr lang="es-E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; </m:t>
                    </m:r>
                    <m:r>
                      <a:rPr lang="es-E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𝑏</m:t>
                    </m:r>
                    <m:r>
                      <a:rPr lang="es-E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), 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cs typeface="Trebuchet MS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𝑎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cs typeface="Trebuchet MS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𝑏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cs typeface="Trebuchet MS"/>
                  </a:rPr>
                  <a:t> se llaman componentes del vector.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2C5AC78-3295-4243-8794-05E69EAA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3" y="1399760"/>
                <a:ext cx="10726340" cy="1420838"/>
              </a:xfrm>
              <a:prstGeom prst="rect">
                <a:avLst/>
              </a:prstGeom>
              <a:blipFill>
                <a:blip r:embed="rId2"/>
                <a:stretch>
                  <a:fillRect l="-511" b="-553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F7F39B4-546E-4E55-AD3B-1851BC9B5AE2}"/>
                  </a:ext>
                </a:extLst>
              </p:cNvPr>
              <p:cNvSpPr txBox="1"/>
              <p:nvPr/>
            </p:nvSpPr>
            <p:spPr>
              <a:xfrm>
                <a:off x="793967" y="3720993"/>
                <a:ext cx="6106659" cy="13849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E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sz="2800" i="1" dirty="0" smtClean="0"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</m:oMath>
                </a14:m>
                <a:r>
                  <a:rPr lang="es-ES" sz="2800" dirty="0">
                    <a:latin typeface="Euphemia" panose="020B0503040102020104" pitchFamily="34" charset="0"/>
                    <a:cs typeface="Arial" panose="020B0604020202020204" pitchFamily="34" charset="0"/>
                  </a:rPr>
                  <a:t>se llama vector de posición, cuyo punto de inicial es el origen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2800" i="1" dirty="0"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</m:oMath>
                </a14:m>
                <a:r>
                  <a:rPr lang="es-ES" sz="2800" dirty="0">
                    <a:latin typeface="Euphemia" panose="020B0503040102020104" pitchFamily="34" charset="0"/>
                    <a:cs typeface="Arial" panose="020B0604020202020204" pitchFamily="34" charset="0"/>
                  </a:rPr>
                  <a:t> </a:t>
                </a:r>
                <a:endParaRPr lang="es-PE" sz="2800" dirty="0">
                  <a:latin typeface="Euphemia" panose="020B05030401020201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F7F39B4-546E-4E55-AD3B-1851BC9B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7" y="3720993"/>
                <a:ext cx="6106659" cy="1384995"/>
              </a:xfrm>
              <a:prstGeom prst="rect">
                <a:avLst/>
              </a:prstGeom>
              <a:blipFill>
                <a:blip r:embed="rId3"/>
                <a:stretch>
                  <a:fillRect l="-1892" t="-4348" r="-1992" b="-1000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EA274B68-4984-4680-9FB5-6A83A01C8D84}"/>
              </a:ext>
            </a:extLst>
          </p:cNvPr>
          <p:cNvGrpSpPr/>
          <p:nvPr/>
        </p:nvGrpSpPr>
        <p:grpSpPr>
          <a:xfrm>
            <a:off x="7363688" y="3186114"/>
            <a:ext cx="4062044" cy="3000376"/>
            <a:chOff x="7363688" y="3186114"/>
            <a:chExt cx="4062044" cy="3000376"/>
          </a:xfrm>
        </p:grpSpPr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F5D2C3BE-41FC-4CF2-A41A-16851DD7FAD6}"/>
                </a:ext>
              </a:extLst>
            </p:cNvPr>
            <p:cNvSpPr txBox="1"/>
            <p:nvPr/>
          </p:nvSpPr>
          <p:spPr>
            <a:xfrm>
              <a:off x="10310790" y="5285863"/>
              <a:ext cx="188224" cy="319092"/>
            </a:xfrm>
            <a:prstGeom prst="rect">
              <a:avLst/>
            </a:prstGeom>
          </p:spPr>
          <p:txBody>
            <a:bodyPr vert="horz" wrap="square" lIns="0" tIns="11206" rIns="0" bIns="0" rtlCol="0">
              <a:spAutoFit/>
            </a:bodyPr>
            <a:lstStyle/>
            <a:p>
              <a:pPr marL="11206">
                <a:spcBef>
                  <a:spcPts val="88"/>
                </a:spcBef>
              </a:pPr>
              <a:r>
                <a:rPr sz="2000" dirty="0">
                  <a:latin typeface="Cambria Math"/>
                  <a:cs typeface="Cambria Math"/>
                </a:rPr>
                <a:t>𝑎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B52ED721-D12B-413B-8763-CA92D0283ACF}"/>
                </a:ext>
              </a:extLst>
            </p:cNvPr>
            <p:cNvSpPr txBox="1"/>
            <p:nvPr/>
          </p:nvSpPr>
          <p:spPr>
            <a:xfrm>
              <a:off x="8004571" y="3630100"/>
              <a:ext cx="5250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sz="2000" dirty="0">
                  <a:latin typeface="Cambria Math"/>
                  <a:cs typeface="Cambria Math"/>
                </a:rPr>
                <a:t>𝑏</a:t>
              </a:r>
              <a:endParaRPr lang="es-PE" sz="2000" dirty="0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55CF938-BE8D-4A6B-AF06-3AED562DA7DF}"/>
                </a:ext>
              </a:extLst>
            </p:cNvPr>
            <p:cNvGrpSpPr/>
            <p:nvPr/>
          </p:nvGrpSpPr>
          <p:grpSpPr>
            <a:xfrm>
              <a:off x="7363688" y="3186114"/>
              <a:ext cx="4062044" cy="3000376"/>
              <a:chOff x="7363688" y="3186114"/>
              <a:chExt cx="4062044" cy="3000376"/>
            </a:xfrm>
          </p:grpSpPr>
          <p:grpSp>
            <p:nvGrpSpPr>
              <p:cNvPr id="20" name="object 8">
                <a:extLst>
                  <a:ext uri="{FF2B5EF4-FFF2-40B4-BE49-F238E27FC236}">
                    <a16:creationId xmlns:a16="http://schemas.microsoft.com/office/drawing/2014/main" id="{73EF1B4D-8569-47A2-86BB-6B8B2E7618E2}"/>
                  </a:ext>
                </a:extLst>
              </p:cNvPr>
              <p:cNvGrpSpPr/>
              <p:nvPr/>
            </p:nvGrpSpPr>
            <p:grpSpPr>
              <a:xfrm>
                <a:off x="7363688" y="3186114"/>
                <a:ext cx="4062044" cy="3000376"/>
                <a:chOff x="1694688" y="3444042"/>
                <a:chExt cx="3302635" cy="2232925"/>
              </a:xfrm>
            </p:grpSpPr>
            <p:sp>
              <p:nvSpPr>
                <p:cNvPr id="22" name="object 9">
                  <a:extLst>
                    <a:ext uri="{FF2B5EF4-FFF2-40B4-BE49-F238E27FC236}">
                      <a16:creationId xmlns:a16="http://schemas.microsoft.com/office/drawing/2014/main" id="{A679DCFA-C6EB-4BDA-BE94-061191794224}"/>
                    </a:ext>
                  </a:extLst>
                </p:cNvPr>
                <p:cNvSpPr/>
                <p:nvPr/>
              </p:nvSpPr>
              <p:spPr>
                <a:xfrm>
                  <a:off x="1694688" y="3563111"/>
                  <a:ext cx="3037840" cy="200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840" h="2009139">
                      <a:moveTo>
                        <a:pt x="0" y="2008631"/>
                      </a:moveTo>
                      <a:lnTo>
                        <a:pt x="3037331" y="0"/>
                      </a:lnTo>
                    </a:path>
                  </a:pathLst>
                </a:custGeom>
                <a:ln w="9143">
                  <a:solidFill>
                    <a:srgbClr val="3891A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  <p:pic>
              <p:nvPicPr>
                <p:cNvPr id="23" name="object 10">
                  <a:extLst>
                    <a:ext uri="{FF2B5EF4-FFF2-40B4-BE49-F238E27FC236}">
                      <a16:creationId xmlns:a16="http://schemas.microsoft.com/office/drawing/2014/main" id="{2B984457-F475-403A-A5CC-6F38316E2670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416302" y="4982717"/>
                  <a:ext cx="149351" cy="140207"/>
                </a:xfrm>
                <a:prstGeom prst="rect">
                  <a:avLst/>
                </a:prstGeom>
              </p:spPr>
            </p:pic>
            <p:pic>
              <p:nvPicPr>
                <p:cNvPr id="24" name="object 11">
                  <a:extLst>
                    <a:ext uri="{FF2B5EF4-FFF2-40B4-BE49-F238E27FC236}">
                      <a16:creationId xmlns:a16="http://schemas.microsoft.com/office/drawing/2014/main" id="{B5BD0057-50FE-4843-9C77-4C534087FC68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024122" y="3902201"/>
                  <a:ext cx="150875" cy="138683"/>
                </a:xfrm>
                <a:prstGeom prst="rect">
                  <a:avLst/>
                </a:prstGeom>
              </p:spPr>
            </p:pic>
            <p:sp>
              <p:nvSpPr>
                <p:cNvPr id="25" name="object 12">
                  <a:extLst>
                    <a:ext uri="{FF2B5EF4-FFF2-40B4-BE49-F238E27FC236}">
                      <a16:creationId xmlns:a16="http://schemas.microsoft.com/office/drawing/2014/main" id="{C976C557-B0FB-445E-9525-3CFF86191E32}"/>
                    </a:ext>
                  </a:extLst>
                </p:cNvPr>
                <p:cNvSpPr/>
                <p:nvPr/>
              </p:nvSpPr>
              <p:spPr>
                <a:xfrm>
                  <a:off x="2468880" y="3931919"/>
                  <a:ext cx="1675130" cy="1137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129" h="1137285">
                      <a:moveTo>
                        <a:pt x="1569538" y="46971"/>
                      </a:moveTo>
                      <a:lnTo>
                        <a:pt x="0" y="1104899"/>
                      </a:lnTo>
                      <a:lnTo>
                        <a:pt x="21336" y="1136903"/>
                      </a:lnTo>
                      <a:lnTo>
                        <a:pt x="1590874" y="78975"/>
                      </a:lnTo>
                      <a:lnTo>
                        <a:pt x="1569538" y="46971"/>
                      </a:lnTo>
                      <a:close/>
                    </a:path>
                    <a:path w="1675129" h="1137285">
                      <a:moveTo>
                        <a:pt x="1654333" y="36575"/>
                      </a:moveTo>
                      <a:lnTo>
                        <a:pt x="1584959" y="36575"/>
                      </a:lnTo>
                      <a:lnTo>
                        <a:pt x="1606295" y="68579"/>
                      </a:lnTo>
                      <a:lnTo>
                        <a:pt x="1590874" y="78975"/>
                      </a:lnTo>
                      <a:lnTo>
                        <a:pt x="1612392" y="111251"/>
                      </a:lnTo>
                      <a:lnTo>
                        <a:pt x="1654333" y="36575"/>
                      </a:lnTo>
                      <a:close/>
                    </a:path>
                    <a:path w="1675129" h="1137285">
                      <a:moveTo>
                        <a:pt x="1584959" y="36575"/>
                      </a:moveTo>
                      <a:lnTo>
                        <a:pt x="1569538" y="46971"/>
                      </a:lnTo>
                      <a:lnTo>
                        <a:pt x="1590874" y="78975"/>
                      </a:lnTo>
                      <a:lnTo>
                        <a:pt x="1606295" y="68579"/>
                      </a:lnTo>
                      <a:lnTo>
                        <a:pt x="1584959" y="36575"/>
                      </a:lnTo>
                      <a:close/>
                    </a:path>
                    <a:path w="1675129" h="1137285">
                      <a:moveTo>
                        <a:pt x="1674875" y="0"/>
                      </a:moveTo>
                      <a:lnTo>
                        <a:pt x="1548383" y="15239"/>
                      </a:lnTo>
                      <a:lnTo>
                        <a:pt x="1569538" y="46971"/>
                      </a:lnTo>
                      <a:lnTo>
                        <a:pt x="1584959" y="36575"/>
                      </a:lnTo>
                      <a:lnTo>
                        <a:pt x="1654333" y="36575"/>
                      </a:lnTo>
                      <a:lnTo>
                        <a:pt x="1674875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  <p:sp>
              <p:nvSpPr>
                <p:cNvPr id="26" name="object 13">
                  <a:extLst>
                    <a:ext uri="{FF2B5EF4-FFF2-40B4-BE49-F238E27FC236}">
                      <a16:creationId xmlns:a16="http://schemas.microsoft.com/office/drawing/2014/main" id="{09309299-78C0-45DC-BC99-5788DD2F12E1}"/>
                    </a:ext>
                  </a:extLst>
                </p:cNvPr>
                <p:cNvSpPr/>
                <p:nvPr/>
              </p:nvSpPr>
              <p:spPr>
                <a:xfrm>
                  <a:off x="1694688" y="4949951"/>
                  <a:ext cx="3302635" cy="1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635" h="108585">
                      <a:moveTo>
                        <a:pt x="3225429" y="32268"/>
                      </a:moveTo>
                      <a:lnTo>
                        <a:pt x="0" y="97536"/>
                      </a:lnTo>
                      <a:lnTo>
                        <a:pt x="0" y="108204"/>
                      </a:lnTo>
                      <a:lnTo>
                        <a:pt x="3225612" y="41414"/>
                      </a:lnTo>
                      <a:lnTo>
                        <a:pt x="3225429" y="32268"/>
                      </a:lnTo>
                      <a:close/>
                    </a:path>
                    <a:path w="3302635" h="108585">
                      <a:moveTo>
                        <a:pt x="3292792" y="32004"/>
                      </a:moveTo>
                      <a:lnTo>
                        <a:pt x="3238500" y="32004"/>
                      </a:lnTo>
                      <a:lnTo>
                        <a:pt x="3238500" y="41148"/>
                      </a:lnTo>
                      <a:lnTo>
                        <a:pt x="3225612" y="41414"/>
                      </a:lnTo>
                      <a:lnTo>
                        <a:pt x="3226308" y="76200"/>
                      </a:lnTo>
                      <a:lnTo>
                        <a:pt x="3302508" y="36575"/>
                      </a:lnTo>
                      <a:lnTo>
                        <a:pt x="3292792" y="32004"/>
                      </a:lnTo>
                      <a:close/>
                    </a:path>
                    <a:path w="3302635" h="108585">
                      <a:moveTo>
                        <a:pt x="3238500" y="32004"/>
                      </a:moveTo>
                      <a:lnTo>
                        <a:pt x="3225429" y="32268"/>
                      </a:lnTo>
                      <a:lnTo>
                        <a:pt x="3225612" y="41414"/>
                      </a:lnTo>
                      <a:lnTo>
                        <a:pt x="3238500" y="41148"/>
                      </a:lnTo>
                      <a:lnTo>
                        <a:pt x="3238500" y="32004"/>
                      </a:lnTo>
                      <a:close/>
                    </a:path>
                    <a:path w="3302635" h="108585">
                      <a:moveTo>
                        <a:pt x="3224784" y="0"/>
                      </a:moveTo>
                      <a:lnTo>
                        <a:pt x="3225429" y="32268"/>
                      </a:lnTo>
                      <a:lnTo>
                        <a:pt x="3238500" y="32004"/>
                      </a:lnTo>
                      <a:lnTo>
                        <a:pt x="3292792" y="32004"/>
                      </a:lnTo>
                      <a:lnTo>
                        <a:pt x="3224784" y="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  <p:sp>
              <p:nvSpPr>
                <p:cNvPr id="27" name="object 14">
                  <a:extLst>
                    <a:ext uri="{FF2B5EF4-FFF2-40B4-BE49-F238E27FC236}">
                      <a16:creationId xmlns:a16="http://schemas.microsoft.com/office/drawing/2014/main" id="{D9F2C999-7592-4475-9973-FE78210AEE61}"/>
                    </a:ext>
                  </a:extLst>
                </p:cNvPr>
                <p:cNvSpPr/>
                <p:nvPr/>
              </p:nvSpPr>
              <p:spPr>
                <a:xfrm>
                  <a:off x="2433566" y="3444042"/>
                  <a:ext cx="1698329" cy="223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295" h="3380740">
                      <a:moveTo>
                        <a:pt x="76200" y="76200"/>
                      </a:moveTo>
                      <a:lnTo>
                        <a:pt x="69342" y="62484"/>
                      </a:lnTo>
                      <a:lnTo>
                        <a:pt x="38100" y="0"/>
                      </a:lnTo>
                      <a:lnTo>
                        <a:pt x="0" y="76200"/>
                      </a:lnTo>
                      <a:lnTo>
                        <a:pt x="33566" y="76200"/>
                      </a:lnTo>
                      <a:lnTo>
                        <a:pt x="44196" y="3380232"/>
                      </a:lnTo>
                      <a:lnTo>
                        <a:pt x="54864" y="3380232"/>
                      </a:lnTo>
                      <a:lnTo>
                        <a:pt x="42710" y="76200"/>
                      </a:lnTo>
                      <a:lnTo>
                        <a:pt x="76200" y="76200"/>
                      </a:lnTo>
                      <a:close/>
                    </a:path>
                    <a:path w="1725295" h="3380740">
                      <a:moveTo>
                        <a:pt x="1706880" y="1114044"/>
                      </a:moveTo>
                      <a:lnTo>
                        <a:pt x="1697736" y="1114044"/>
                      </a:lnTo>
                      <a:lnTo>
                        <a:pt x="1697736" y="1152144"/>
                      </a:lnTo>
                      <a:lnTo>
                        <a:pt x="1706880" y="1152144"/>
                      </a:lnTo>
                      <a:lnTo>
                        <a:pt x="1706880" y="1114044"/>
                      </a:lnTo>
                      <a:close/>
                    </a:path>
                    <a:path w="1725295" h="3380740">
                      <a:moveTo>
                        <a:pt x="1708404" y="1181100"/>
                      </a:moveTo>
                      <a:lnTo>
                        <a:pt x="1697736" y="1181100"/>
                      </a:lnTo>
                      <a:lnTo>
                        <a:pt x="1699260" y="1219200"/>
                      </a:lnTo>
                      <a:lnTo>
                        <a:pt x="1708404" y="1219200"/>
                      </a:lnTo>
                      <a:lnTo>
                        <a:pt x="1708404" y="1181100"/>
                      </a:lnTo>
                      <a:close/>
                    </a:path>
                    <a:path w="1725295" h="3380740">
                      <a:moveTo>
                        <a:pt x="1709928" y="1284732"/>
                      </a:moveTo>
                      <a:lnTo>
                        <a:pt x="1708404" y="1246632"/>
                      </a:lnTo>
                      <a:lnTo>
                        <a:pt x="1699260" y="1248156"/>
                      </a:lnTo>
                      <a:lnTo>
                        <a:pt x="1700784" y="1286256"/>
                      </a:lnTo>
                      <a:lnTo>
                        <a:pt x="1709928" y="1284732"/>
                      </a:lnTo>
                      <a:close/>
                    </a:path>
                    <a:path w="1725295" h="3380740">
                      <a:moveTo>
                        <a:pt x="1711452" y="1351788"/>
                      </a:moveTo>
                      <a:lnTo>
                        <a:pt x="1709928" y="1313688"/>
                      </a:lnTo>
                      <a:lnTo>
                        <a:pt x="1700784" y="1313688"/>
                      </a:lnTo>
                      <a:lnTo>
                        <a:pt x="1700784" y="1351788"/>
                      </a:lnTo>
                      <a:lnTo>
                        <a:pt x="1711452" y="1351788"/>
                      </a:lnTo>
                      <a:close/>
                    </a:path>
                    <a:path w="1725295" h="3380740">
                      <a:moveTo>
                        <a:pt x="1712976" y="1447800"/>
                      </a:moveTo>
                      <a:lnTo>
                        <a:pt x="1703832" y="1447800"/>
                      </a:lnTo>
                      <a:lnTo>
                        <a:pt x="1703832" y="1485900"/>
                      </a:lnTo>
                      <a:lnTo>
                        <a:pt x="1712976" y="1485900"/>
                      </a:lnTo>
                      <a:lnTo>
                        <a:pt x="1712976" y="1447800"/>
                      </a:lnTo>
                      <a:close/>
                    </a:path>
                    <a:path w="1725295" h="3380740">
                      <a:moveTo>
                        <a:pt x="1712976" y="1418844"/>
                      </a:moveTo>
                      <a:lnTo>
                        <a:pt x="1711452" y="1380744"/>
                      </a:lnTo>
                      <a:lnTo>
                        <a:pt x="1702308" y="1380744"/>
                      </a:lnTo>
                      <a:lnTo>
                        <a:pt x="1702308" y="1418844"/>
                      </a:lnTo>
                      <a:lnTo>
                        <a:pt x="1712976" y="1418844"/>
                      </a:lnTo>
                      <a:close/>
                    </a:path>
                    <a:path w="1725295" h="3380740">
                      <a:moveTo>
                        <a:pt x="1714500" y="1513332"/>
                      </a:moveTo>
                      <a:lnTo>
                        <a:pt x="1703832" y="1514856"/>
                      </a:lnTo>
                      <a:lnTo>
                        <a:pt x="1705356" y="1552956"/>
                      </a:lnTo>
                      <a:lnTo>
                        <a:pt x="1714500" y="1551432"/>
                      </a:lnTo>
                      <a:lnTo>
                        <a:pt x="1714500" y="1513332"/>
                      </a:lnTo>
                      <a:close/>
                    </a:path>
                    <a:path w="1725295" h="3380740">
                      <a:moveTo>
                        <a:pt x="1716024" y="1580388"/>
                      </a:moveTo>
                      <a:lnTo>
                        <a:pt x="1705356" y="1580388"/>
                      </a:lnTo>
                      <a:lnTo>
                        <a:pt x="1706880" y="1618488"/>
                      </a:lnTo>
                      <a:lnTo>
                        <a:pt x="1716024" y="1618488"/>
                      </a:lnTo>
                      <a:lnTo>
                        <a:pt x="1716024" y="1580388"/>
                      </a:lnTo>
                      <a:close/>
                    </a:path>
                    <a:path w="1725295" h="3380740">
                      <a:moveTo>
                        <a:pt x="1717548" y="1685544"/>
                      </a:moveTo>
                      <a:lnTo>
                        <a:pt x="1716024" y="1647444"/>
                      </a:lnTo>
                      <a:lnTo>
                        <a:pt x="1706880" y="1647444"/>
                      </a:lnTo>
                      <a:lnTo>
                        <a:pt x="1708404" y="1685544"/>
                      </a:lnTo>
                      <a:lnTo>
                        <a:pt x="1717548" y="1685544"/>
                      </a:lnTo>
                      <a:close/>
                    </a:path>
                    <a:path w="1725295" h="3380740">
                      <a:moveTo>
                        <a:pt x="1719072" y="1780032"/>
                      </a:moveTo>
                      <a:lnTo>
                        <a:pt x="1709928" y="1780032"/>
                      </a:lnTo>
                      <a:lnTo>
                        <a:pt x="1709928" y="1818132"/>
                      </a:lnTo>
                      <a:lnTo>
                        <a:pt x="1719072" y="1818132"/>
                      </a:lnTo>
                      <a:lnTo>
                        <a:pt x="1719072" y="1780032"/>
                      </a:lnTo>
                      <a:close/>
                    </a:path>
                    <a:path w="1725295" h="3380740">
                      <a:moveTo>
                        <a:pt x="1719072" y="1752600"/>
                      </a:moveTo>
                      <a:lnTo>
                        <a:pt x="1717548" y="1714500"/>
                      </a:lnTo>
                      <a:lnTo>
                        <a:pt x="1708404" y="1714500"/>
                      </a:lnTo>
                      <a:lnTo>
                        <a:pt x="1708404" y="1752600"/>
                      </a:lnTo>
                      <a:lnTo>
                        <a:pt x="1719072" y="1752600"/>
                      </a:lnTo>
                      <a:close/>
                    </a:path>
                    <a:path w="1725295" h="3380740">
                      <a:moveTo>
                        <a:pt x="1720596" y="1847088"/>
                      </a:moveTo>
                      <a:lnTo>
                        <a:pt x="1709928" y="1847088"/>
                      </a:lnTo>
                      <a:lnTo>
                        <a:pt x="1711452" y="1885188"/>
                      </a:lnTo>
                      <a:lnTo>
                        <a:pt x="1720596" y="1885188"/>
                      </a:lnTo>
                      <a:lnTo>
                        <a:pt x="1720596" y="1847088"/>
                      </a:lnTo>
                      <a:close/>
                    </a:path>
                    <a:path w="1725295" h="3380740">
                      <a:moveTo>
                        <a:pt x="1722120" y="1914144"/>
                      </a:moveTo>
                      <a:lnTo>
                        <a:pt x="1711452" y="1914144"/>
                      </a:lnTo>
                      <a:lnTo>
                        <a:pt x="1712976" y="1952244"/>
                      </a:lnTo>
                      <a:lnTo>
                        <a:pt x="1722120" y="1952244"/>
                      </a:lnTo>
                      <a:lnTo>
                        <a:pt x="1722120" y="1914144"/>
                      </a:lnTo>
                      <a:close/>
                    </a:path>
                    <a:path w="1725295" h="3380740">
                      <a:moveTo>
                        <a:pt x="1723644" y="2019300"/>
                      </a:moveTo>
                      <a:lnTo>
                        <a:pt x="1722120" y="1981200"/>
                      </a:lnTo>
                      <a:lnTo>
                        <a:pt x="1712976" y="1981200"/>
                      </a:lnTo>
                      <a:lnTo>
                        <a:pt x="1714500" y="2019300"/>
                      </a:lnTo>
                      <a:lnTo>
                        <a:pt x="1723644" y="2019300"/>
                      </a:lnTo>
                      <a:close/>
                    </a:path>
                    <a:path w="1725295" h="3380740">
                      <a:moveTo>
                        <a:pt x="1725168" y="2084832"/>
                      </a:moveTo>
                      <a:lnTo>
                        <a:pt x="1723644" y="2046732"/>
                      </a:lnTo>
                      <a:lnTo>
                        <a:pt x="1714500" y="2046732"/>
                      </a:lnTo>
                      <a:lnTo>
                        <a:pt x="1714500" y="2084832"/>
                      </a:lnTo>
                      <a:lnTo>
                        <a:pt x="1725168" y="2084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  <p:sp>
              <p:nvSpPr>
                <p:cNvPr id="28" name="object 15">
                  <a:extLst>
                    <a:ext uri="{FF2B5EF4-FFF2-40B4-BE49-F238E27FC236}">
                      <a16:creationId xmlns:a16="http://schemas.microsoft.com/office/drawing/2014/main" id="{DED2AE62-0DAA-47DF-9B1B-4A4B7240F549}"/>
                    </a:ext>
                  </a:extLst>
                </p:cNvPr>
                <p:cNvSpPr/>
                <p:nvPr/>
              </p:nvSpPr>
              <p:spPr>
                <a:xfrm>
                  <a:off x="2479548" y="3915155"/>
                  <a:ext cx="162052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520">
                      <a:moveTo>
                        <a:pt x="0" y="0"/>
                      </a:moveTo>
                      <a:lnTo>
                        <a:pt x="1620012" y="0"/>
                      </a:lnTo>
                    </a:path>
                  </a:pathLst>
                </a:custGeom>
                <a:ln w="28575">
                  <a:solidFill>
                    <a:srgbClr val="000000"/>
                  </a:solidFill>
                  <a:prstDash val="dash"/>
                </a:ln>
              </p:spPr>
              <p:txBody>
                <a:bodyPr wrap="square" lIns="0" tIns="0" rIns="0" bIns="0" rtlCol="0"/>
                <a:lstStyle/>
                <a:p>
                  <a:endParaRPr sz="1588"/>
                </a:p>
              </p:txBody>
            </p:sp>
          </p:grp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E891D85C-85A0-42E5-B23A-2E1E5AFF8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9862" y="3943356"/>
                <a:ext cx="66655" cy="1370336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6C555C3-6C8D-45D7-956B-3DBC7F528010}"/>
                  </a:ext>
                </a:extLst>
              </p:cNvPr>
              <p:cNvSpPr txBox="1"/>
              <p:nvPr/>
            </p:nvSpPr>
            <p:spPr>
              <a:xfrm>
                <a:off x="8434923" y="3410293"/>
                <a:ext cx="2380714" cy="327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2768">
                  <a:lnSpc>
                    <a:spcPts val="1809"/>
                  </a:lnSpc>
                  <a:spcBef>
                    <a:spcPts val="88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1800" i="1" dirty="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s-PE" sz="1800" i="1" spc="93" dirty="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s-PE" sz="1800" i="1" spc="-4" dirty="0" smtClean="0">
                          <a:latin typeface="Cambria Math" panose="02040503050406030204" pitchFamily="18" charset="0"/>
                          <a:cs typeface="Cambria Math"/>
                        </a:rPr>
                        <m:t>(</m:t>
                      </m:r>
                      <m:r>
                        <a:rPr lang="es-PE" sz="1800" i="1" spc="35" dirty="0" smtClean="0">
                          <a:latin typeface="Cambria Math" panose="02040503050406030204" pitchFamily="18" charset="0"/>
                          <a:cs typeface="Cambria Math"/>
                        </a:rPr>
                        <m:t>𝑎</m:t>
                      </m:r>
                      <m:r>
                        <a:rPr lang="es-PE" sz="1800" i="1" dirty="0" smtClean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s-PE" sz="1800" i="1" spc="-84" dirty="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s-PE" sz="1800" i="1" spc="44" dirty="0" smtClean="0">
                          <a:latin typeface="Cambria Math" panose="02040503050406030204" pitchFamily="18" charset="0"/>
                          <a:cs typeface="Cambria Math"/>
                        </a:rPr>
                        <m:t>𝑏</m:t>
                      </m:r>
                      <m:r>
                        <a:rPr lang="es-PE" sz="1800" i="1" dirty="0" smtClean="0">
                          <a:latin typeface="Cambria Math" panose="02040503050406030204" pitchFamily="18" charset="0"/>
                          <a:cs typeface="Cambria Math"/>
                        </a:rPr>
                        <m:t>)</m:t>
                      </m:r>
                    </m:oMath>
                  </m:oMathPara>
                </a14:m>
                <a:endParaRPr lang="es-PE" sz="18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6C555C3-6C8D-45D7-956B-3DBC7F528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923" y="3410293"/>
                <a:ext cx="2380714" cy="327013"/>
              </a:xfrm>
              <a:prstGeom prst="rect">
                <a:avLst/>
              </a:prstGeom>
              <a:blipFill>
                <a:blip r:embed="rId6"/>
                <a:stretch>
                  <a:fillRect t="-37037" b="-1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9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78B6247-D57B-74DC-704D-EABCCC6FBC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86678" y="325374"/>
                <a:ext cx="9264569" cy="916988"/>
              </a:xfrm>
            </p:spPr>
            <p:txBody>
              <a:bodyPr/>
              <a:lstStyle/>
              <a:p>
                <a:r>
                  <a:rPr lang="es-ES" sz="6000" baseline="30000" dirty="0">
                    <a:solidFill>
                      <a:schemeClr val="tx1"/>
                    </a:solidFill>
                  </a:rPr>
                  <a:t>Operaciones con Vectores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6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PE" sz="6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s-ES" sz="6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6000" baseline="30000" dirty="0">
                    <a:solidFill>
                      <a:schemeClr val="tx1"/>
                    </a:solidFill>
                  </a:rPr>
                  <a:t> </a:t>
                </a:r>
                <a:br>
                  <a:rPr lang="es-ES" sz="6000" dirty="0">
                    <a:solidFill>
                      <a:schemeClr val="tx1"/>
                    </a:solidFill>
                  </a:rPr>
                </a:br>
                <a:endParaRPr lang="pt-BR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78B6247-D57B-74DC-704D-EABCCC6FB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6678" y="325374"/>
                <a:ext cx="9264569" cy="9169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9</a:t>
            </a:fld>
            <a:endParaRPr lang="pt-BR"/>
          </a:p>
        </p:txBody>
      </p:sp>
      <p:sp>
        <p:nvSpPr>
          <p:cNvPr id="9" name="Espaço Reservado para Data 1">
            <a:extLst>
              <a:ext uri="{FF2B5EF4-FFF2-40B4-BE49-F238E27FC236}">
                <a16:creationId xmlns:a16="http://schemas.microsoft.com/office/drawing/2014/main" id="{4D6E7B12-5247-42EA-B3A8-9F6C6744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447" y="6275669"/>
            <a:ext cx="2844800" cy="365125"/>
          </a:xfrm>
        </p:spPr>
        <p:txBody>
          <a:bodyPr/>
          <a:lstStyle/>
          <a:p>
            <a:fld id="{4B016B5B-0A90-3F48-A7CD-CD65C45570C7}" type="datetime1">
              <a:rPr lang="pt-BR" smtClean="0"/>
              <a:t>20/06/2023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06A8B3AA-1F80-420A-96C8-0A0C755EB481}"/>
                  </a:ext>
                </a:extLst>
              </p:cNvPr>
              <p:cNvSpPr txBox="1"/>
              <p:nvPr/>
            </p:nvSpPr>
            <p:spPr>
              <a:xfrm>
                <a:off x="1086678" y="1473782"/>
                <a:ext cx="9629775" cy="405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1030">
                  <a:lnSpc>
                    <a:spcPct val="150000"/>
                  </a:lnSpc>
                </a:pPr>
                <a:r>
                  <a:rPr sz="2000" spc="-66" dirty="0" err="1">
                    <a:latin typeface="Euphemia" panose="020B0503040102020104" pitchFamily="34" charset="0"/>
                    <a:cs typeface="Trebuchet MS"/>
                  </a:rPr>
                  <a:t>En</a:t>
                </a:r>
                <a:r>
                  <a:rPr sz="2000" spc="-35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115" dirty="0">
                    <a:latin typeface="Euphemia" panose="020B0503040102020104" pitchFamily="34" charset="0"/>
                    <a:cs typeface="Trebuchet MS"/>
                  </a:rPr>
                  <a:t>el</a:t>
                </a:r>
                <a:r>
                  <a:rPr sz="2000" spc="-35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84" dirty="0">
                    <a:latin typeface="Euphemia" panose="020B0503040102020104" pitchFamily="34" charset="0"/>
                    <a:cs typeface="Trebuchet MS"/>
                  </a:rPr>
                  <a:t>plano</a:t>
                </a:r>
                <a:r>
                  <a:rPr sz="2000" spc="-49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93" dirty="0">
                    <a:latin typeface="Euphemia" panose="020B0503040102020104" pitchFamily="34" charset="0"/>
                    <a:cs typeface="Trebuchet MS"/>
                  </a:rPr>
                  <a:t>euclideano</a:t>
                </a:r>
                <a:r>
                  <a:rPr sz="2000" spc="-71" dirty="0">
                    <a:latin typeface="Euphemia" panose="020B0503040102020104" pitchFamily="34" charset="0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 i="1" spc="18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ℝ</m:t>
                    </m:r>
                    <m:r>
                      <a:rPr lang="es-PE" sz="2000" i="1" spc="26" baseline="27777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2</m:t>
                    </m:r>
                  </m:oMath>
                </a14:m>
                <a:r>
                  <a:rPr sz="2000" spc="383" baseline="27777" dirty="0">
                    <a:latin typeface="Cambria Math"/>
                    <a:cs typeface="Cambria Math"/>
                  </a:rPr>
                  <a:t> </a:t>
                </a:r>
                <a:r>
                  <a:rPr sz="2000" spc="-75" dirty="0">
                    <a:latin typeface="Euphemia" panose="020B0503040102020104" pitchFamily="34" charset="0"/>
                    <a:cs typeface="Trebuchet MS"/>
                  </a:rPr>
                  <a:t>un</a:t>
                </a:r>
                <a:r>
                  <a:rPr sz="2000" spc="-44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62" dirty="0">
                    <a:latin typeface="Euphemia" panose="020B0503040102020104" pitchFamily="34" charset="0"/>
                    <a:cs typeface="Trebuchet MS"/>
                  </a:rPr>
                  <a:t>vector</a:t>
                </a:r>
                <a:r>
                  <a:rPr sz="2000" spc="-49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71" dirty="0">
                    <a:latin typeface="Euphemia" panose="020B0503040102020104" pitchFamily="34" charset="0"/>
                    <a:cs typeface="Trebuchet MS"/>
                  </a:rPr>
                  <a:t>se</a:t>
                </a:r>
                <a:r>
                  <a:rPr sz="2000" spc="-40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93" dirty="0">
                    <a:latin typeface="Euphemia" panose="020B0503040102020104" pitchFamily="34" charset="0"/>
                    <a:cs typeface="Trebuchet MS"/>
                  </a:rPr>
                  <a:t>puede</a:t>
                </a:r>
                <a:r>
                  <a:rPr sz="2000" spc="-40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75" dirty="0">
                    <a:latin typeface="Euphemia" panose="020B0503040102020104" pitchFamily="34" charset="0"/>
                    <a:cs typeface="Trebuchet MS"/>
                  </a:rPr>
                  <a:t>representar</a:t>
                </a:r>
                <a:r>
                  <a:rPr sz="2000" spc="-53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22" dirty="0">
                    <a:latin typeface="Euphemia" panose="020B0503040102020104" pitchFamily="34" charset="0"/>
                    <a:cs typeface="Trebuchet MS"/>
                  </a:rPr>
                  <a:t>por</a:t>
                </a:r>
                <a:r>
                  <a:rPr sz="2000" spc="-40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75" dirty="0">
                    <a:latin typeface="Euphemia" panose="020B0503040102020104" pitchFamily="34" charset="0"/>
                    <a:cs typeface="Trebuchet MS"/>
                  </a:rPr>
                  <a:t>un</a:t>
                </a:r>
                <a:r>
                  <a:rPr sz="2000" spc="-40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79" dirty="0">
                    <a:latin typeface="Euphemia" panose="020B0503040102020104" pitchFamily="34" charset="0"/>
                    <a:cs typeface="Trebuchet MS"/>
                  </a:rPr>
                  <a:t>par</a:t>
                </a:r>
                <a:r>
                  <a:rPr sz="2000" spc="-40" dirty="0">
                    <a:latin typeface="Euphemia" panose="020B0503040102020104" pitchFamily="34" charset="0"/>
                    <a:cs typeface="Trebuchet MS"/>
                  </a:rPr>
                  <a:t> </a:t>
                </a:r>
                <a:r>
                  <a:rPr sz="2000" spc="-62" dirty="0">
                    <a:latin typeface="Euphemia" panose="020B0503040102020104" pitchFamily="34" charset="0"/>
                    <a:cs typeface="Trebuchet MS"/>
                  </a:rPr>
                  <a:t>ordenado</a:t>
                </a:r>
                <a:r>
                  <a:rPr lang="es-ES" sz="2000" dirty="0">
                    <a:latin typeface="Euphemia" panose="020B0503040102020104" pitchFamily="34" charset="0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 i="1" spc="4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(</m:t>
                    </m:r>
                    <m:r>
                      <a:rPr lang="es-PE" sz="2000" i="1" spc="3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𝑎</m:t>
                    </m:r>
                    <m:r>
                      <a:rPr lang="es-PE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,</m:t>
                    </m:r>
                    <m:r>
                      <a:rPr lang="es-PE" sz="2000" i="1" spc="-84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s-PE" sz="2000" i="1" spc="3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𝑏</m:t>
                    </m:r>
                    <m:r>
                      <a:rPr lang="es-PE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)</m:t>
                    </m:r>
                  </m:oMath>
                </a14:m>
                <a:endParaRPr lang="es-ES"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06A8B3AA-1F80-420A-96C8-0A0C755E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78" y="1473782"/>
                <a:ext cx="9629775" cy="405047"/>
              </a:xfrm>
              <a:prstGeom prst="rect">
                <a:avLst/>
              </a:prstGeom>
              <a:blipFill>
                <a:blip r:embed="rId3"/>
                <a:stretch>
                  <a:fillRect l="-253" b="-3235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object 8">
            <a:extLst>
              <a:ext uri="{FF2B5EF4-FFF2-40B4-BE49-F238E27FC236}">
                <a16:creationId xmlns:a16="http://schemas.microsoft.com/office/drawing/2014/main" id="{3D3F1939-54FB-4465-9BE1-31E21486D059}"/>
              </a:ext>
            </a:extLst>
          </p:cNvPr>
          <p:cNvGrpSpPr/>
          <p:nvPr/>
        </p:nvGrpSpPr>
        <p:grpSpPr>
          <a:xfrm>
            <a:off x="920025" y="2185987"/>
            <a:ext cx="4062044" cy="4129087"/>
            <a:chOff x="1694688" y="3029355"/>
            <a:chExt cx="3302635" cy="3072929"/>
          </a:xfrm>
        </p:grpSpPr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1CC1116C-2E05-46D4-AF4F-DE48C6CA96EE}"/>
                </a:ext>
              </a:extLst>
            </p:cNvPr>
            <p:cNvSpPr/>
            <p:nvPr/>
          </p:nvSpPr>
          <p:spPr>
            <a:xfrm>
              <a:off x="1694688" y="3563111"/>
              <a:ext cx="3037840" cy="2009139"/>
            </a:xfrm>
            <a:custGeom>
              <a:avLst/>
              <a:gdLst/>
              <a:ahLst/>
              <a:cxnLst/>
              <a:rect l="l" t="t" r="r" b="b"/>
              <a:pathLst>
                <a:path w="3037840" h="2009139">
                  <a:moveTo>
                    <a:pt x="0" y="2008631"/>
                  </a:moveTo>
                  <a:lnTo>
                    <a:pt x="3037331" y="0"/>
                  </a:lnTo>
                </a:path>
              </a:pathLst>
            </a:custGeom>
            <a:ln w="9143">
              <a:solidFill>
                <a:srgbClr val="3891A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" name="object 10">
              <a:extLst>
                <a:ext uri="{FF2B5EF4-FFF2-40B4-BE49-F238E27FC236}">
                  <a16:creationId xmlns:a16="http://schemas.microsoft.com/office/drawing/2014/main" id="{764BDC46-6B9F-44EC-96F5-41989745882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6302" y="4982717"/>
              <a:ext cx="149351" cy="140207"/>
            </a:xfrm>
            <a:prstGeom prst="rect">
              <a:avLst/>
            </a:prstGeom>
          </p:spPr>
        </p:pic>
        <p:pic>
          <p:nvPicPr>
            <p:cNvPr id="27" name="object 11">
              <a:extLst>
                <a:ext uri="{FF2B5EF4-FFF2-40B4-BE49-F238E27FC236}">
                  <a16:creationId xmlns:a16="http://schemas.microsoft.com/office/drawing/2014/main" id="{6D213468-3F3A-4BC2-B53E-F2A0287232C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4122" y="3902201"/>
              <a:ext cx="150875" cy="138683"/>
            </a:xfrm>
            <a:prstGeom prst="rect">
              <a:avLst/>
            </a:prstGeom>
          </p:spPr>
        </p:pic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32EE1C41-4AC2-4FC6-B163-C419BBFFB57C}"/>
                </a:ext>
              </a:extLst>
            </p:cNvPr>
            <p:cNvSpPr/>
            <p:nvPr/>
          </p:nvSpPr>
          <p:spPr>
            <a:xfrm>
              <a:off x="2468880" y="3931919"/>
              <a:ext cx="1675130" cy="1137285"/>
            </a:xfrm>
            <a:custGeom>
              <a:avLst/>
              <a:gdLst/>
              <a:ahLst/>
              <a:cxnLst/>
              <a:rect l="l" t="t" r="r" b="b"/>
              <a:pathLst>
                <a:path w="1675129" h="1137285">
                  <a:moveTo>
                    <a:pt x="1569538" y="46971"/>
                  </a:moveTo>
                  <a:lnTo>
                    <a:pt x="0" y="1104899"/>
                  </a:lnTo>
                  <a:lnTo>
                    <a:pt x="21336" y="1136903"/>
                  </a:lnTo>
                  <a:lnTo>
                    <a:pt x="1590874" y="78975"/>
                  </a:lnTo>
                  <a:lnTo>
                    <a:pt x="1569538" y="46971"/>
                  </a:lnTo>
                  <a:close/>
                </a:path>
                <a:path w="1675129" h="1137285">
                  <a:moveTo>
                    <a:pt x="1654333" y="36575"/>
                  </a:moveTo>
                  <a:lnTo>
                    <a:pt x="1584959" y="36575"/>
                  </a:lnTo>
                  <a:lnTo>
                    <a:pt x="1606295" y="68579"/>
                  </a:lnTo>
                  <a:lnTo>
                    <a:pt x="1590874" y="78975"/>
                  </a:lnTo>
                  <a:lnTo>
                    <a:pt x="1612392" y="111251"/>
                  </a:lnTo>
                  <a:lnTo>
                    <a:pt x="1654333" y="36575"/>
                  </a:lnTo>
                  <a:close/>
                </a:path>
                <a:path w="1675129" h="1137285">
                  <a:moveTo>
                    <a:pt x="1584959" y="36575"/>
                  </a:moveTo>
                  <a:lnTo>
                    <a:pt x="1569538" y="46971"/>
                  </a:lnTo>
                  <a:lnTo>
                    <a:pt x="1590874" y="78975"/>
                  </a:lnTo>
                  <a:lnTo>
                    <a:pt x="1606295" y="68579"/>
                  </a:lnTo>
                  <a:lnTo>
                    <a:pt x="1584959" y="36575"/>
                  </a:lnTo>
                  <a:close/>
                </a:path>
                <a:path w="1675129" h="1137285">
                  <a:moveTo>
                    <a:pt x="1674875" y="0"/>
                  </a:moveTo>
                  <a:lnTo>
                    <a:pt x="1548383" y="15239"/>
                  </a:lnTo>
                  <a:lnTo>
                    <a:pt x="1569538" y="46971"/>
                  </a:lnTo>
                  <a:lnTo>
                    <a:pt x="1584959" y="36575"/>
                  </a:lnTo>
                  <a:lnTo>
                    <a:pt x="1654333" y="36575"/>
                  </a:lnTo>
                  <a:lnTo>
                    <a:pt x="16748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CF275E08-519B-4E11-B982-8842D1D16D27}"/>
                </a:ext>
              </a:extLst>
            </p:cNvPr>
            <p:cNvSpPr/>
            <p:nvPr/>
          </p:nvSpPr>
          <p:spPr>
            <a:xfrm>
              <a:off x="1694688" y="4949951"/>
              <a:ext cx="3302635" cy="108585"/>
            </a:xfrm>
            <a:custGeom>
              <a:avLst/>
              <a:gdLst/>
              <a:ahLst/>
              <a:cxnLst/>
              <a:rect l="l" t="t" r="r" b="b"/>
              <a:pathLst>
                <a:path w="3302635" h="108585">
                  <a:moveTo>
                    <a:pt x="3225429" y="32268"/>
                  </a:moveTo>
                  <a:lnTo>
                    <a:pt x="0" y="97536"/>
                  </a:lnTo>
                  <a:lnTo>
                    <a:pt x="0" y="108204"/>
                  </a:lnTo>
                  <a:lnTo>
                    <a:pt x="3225612" y="41414"/>
                  </a:lnTo>
                  <a:lnTo>
                    <a:pt x="3225429" y="32268"/>
                  </a:lnTo>
                  <a:close/>
                </a:path>
                <a:path w="3302635" h="108585">
                  <a:moveTo>
                    <a:pt x="3292792" y="32004"/>
                  </a:moveTo>
                  <a:lnTo>
                    <a:pt x="3238500" y="32004"/>
                  </a:lnTo>
                  <a:lnTo>
                    <a:pt x="3238500" y="41148"/>
                  </a:lnTo>
                  <a:lnTo>
                    <a:pt x="3225612" y="41414"/>
                  </a:lnTo>
                  <a:lnTo>
                    <a:pt x="3226308" y="76200"/>
                  </a:lnTo>
                  <a:lnTo>
                    <a:pt x="3302508" y="36575"/>
                  </a:lnTo>
                  <a:lnTo>
                    <a:pt x="3292792" y="32004"/>
                  </a:lnTo>
                  <a:close/>
                </a:path>
                <a:path w="3302635" h="108585">
                  <a:moveTo>
                    <a:pt x="3238500" y="32004"/>
                  </a:moveTo>
                  <a:lnTo>
                    <a:pt x="3225429" y="32268"/>
                  </a:lnTo>
                  <a:lnTo>
                    <a:pt x="3225612" y="41414"/>
                  </a:lnTo>
                  <a:lnTo>
                    <a:pt x="3238500" y="41148"/>
                  </a:lnTo>
                  <a:lnTo>
                    <a:pt x="3238500" y="32004"/>
                  </a:lnTo>
                  <a:close/>
                </a:path>
                <a:path w="3302635" h="108585">
                  <a:moveTo>
                    <a:pt x="3224784" y="0"/>
                  </a:moveTo>
                  <a:lnTo>
                    <a:pt x="3225429" y="32268"/>
                  </a:lnTo>
                  <a:lnTo>
                    <a:pt x="3238500" y="32004"/>
                  </a:lnTo>
                  <a:lnTo>
                    <a:pt x="3292792" y="32004"/>
                  </a:lnTo>
                  <a:lnTo>
                    <a:pt x="3224784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2A41F115-6B67-4B8B-B5D1-34760A37771D}"/>
                </a:ext>
              </a:extLst>
            </p:cNvPr>
            <p:cNvSpPr/>
            <p:nvPr/>
          </p:nvSpPr>
          <p:spPr>
            <a:xfrm>
              <a:off x="2418215" y="3029355"/>
              <a:ext cx="1725295" cy="3072929"/>
            </a:xfrm>
            <a:custGeom>
              <a:avLst/>
              <a:gdLst/>
              <a:ahLst/>
              <a:cxnLst/>
              <a:rect l="l" t="t" r="r" b="b"/>
              <a:pathLst>
                <a:path w="1725295" h="3380740">
                  <a:moveTo>
                    <a:pt x="76200" y="76200"/>
                  </a:moveTo>
                  <a:lnTo>
                    <a:pt x="69342" y="62484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566" y="76200"/>
                  </a:lnTo>
                  <a:lnTo>
                    <a:pt x="44196" y="3380232"/>
                  </a:lnTo>
                  <a:lnTo>
                    <a:pt x="54864" y="3380232"/>
                  </a:lnTo>
                  <a:lnTo>
                    <a:pt x="42710" y="76200"/>
                  </a:lnTo>
                  <a:lnTo>
                    <a:pt x="76200" y="76200"/>
                  </a:lnTo>
                  <a:close/>
                </a:path>
                <a:path w="1725295" h="3380740">
                  <a:moveTo>
                    <a:pt x="1706880" y="1114044"/>
                  </a:moveTo>
                  <a:lnTo>
                    <a:pt x="1697736" y="1114044"/>
                  </a:lnTo>
                  <a:lnTo>
                    <a:pt x="1697736" y="1152144"/>
                  </a:lnTo>
                  <a:lnTo>
                    <a:pt x="1706880" y="1152144"/>
                  </a:lnTo>
                  <a:lnTo>
                    <a:pt x="1706880" y="1114044"/>
                  </a:lnTo>
                  <a:close/>
                </a:path>
                <a:path w="1725295" h="3380740">
                  <a:moveTo>
                    <a:pt x="1708404" y="1181100"/>
                  </a:moveTo>
                  <a:lnTo>
                    <a:pt x="1697736" y="1181100"/>
                  </a:lnTo>
                  <a:lnTo>
                    <a:pt x="1699260" y="1219200"/>
                  </a:lnTo>
                  <a:lnTo>
                    <a:pt x="1708404" y="1219200"/>
                  </a:lnTo>
                  <a:lnTo>
                    <a:pt x="1708404" y="1181100"/>
                  </a:lnTo>
                  <a:close/>
                </a:path>
                <a:path w="1725295" h="3380740">
                  <a:moveTo>
                    <a:pt x="1709928" y="1284732"/>
                  </a:moveTo>
                  <a:lnTo>
                    <a:pt x="1708404" y="1246632"/>
                  </a:lnTo>
                  <a:lnTo>
                    <a:pt x="1699260" y="1248156"/>
                  </a:lnTo>
                  <a:lnTo>
                    <a:pt x="1700784" y="1286256"/>
                  </a:lnTo>
                  <a:lnTo>
                    <a:pt x="1709928" y="1284732"/>
                  </a:lnTo>
                  <a:close/>
                </a:path>
                <a:path w="1725295" h="3380740">
                  <a:moveTo>
                    <a:pt x="1711452" y="1351788"/>
                  </a:moveTo>
                  <a:lnTo>
                    <a:pt x="1709928" y="1313688"/>
                  </a:lnTo>
                  <a:lnTo>
                    <a:pt x="1700784" y="1313688"/>
                  </a:lnTo>
                  <a:lnTo>
                    <a:pt x="1700784" y="1351788"/>
                  </a:lnTo>
                  <a:lnTo>
                    <a:pt x="1711452" y="1351788"/>
                  </a:lnTo>
                  <a:close/>
                </a:path>
                <a:path w="1725295" h="3380740">
                  <a:moveTo>
                    <a:pt x="1712976" y="1447800"/>
                  </a:moveTo>
                  <a:lnTo>
                    <a:pt x="1703832" y="1447800"/>
                  </a:lnTo>
                  <a:lnTo>
                    <a:pt x="1703832" y="1485900"/>
                  </a:lnTo>
                  <a:lnTo>
                    <a:pt x="1712976" y="1485900"/>
                  </a:lnTo>
                  <a:lnTo>
                    <a:pt x="1712976" y="1447800"/>
                  </a:lnTo>
                  <a:close/>
                </a:path>
                <a:path w="1725295" h="3380740">
                  <a:moveTo>
                    <a:pt x="1712976" y="1418844"/>
                  </a:moveTo>
                  <a:lnTo>
                    <a:pt x="1711452" y="1380744"/>
                  </a:lnTo>
                  <a:lnTo>
                    <a:pt x="1702308" y="1380744"/>
                  </a:lnTo>
                  <a:lnTo>
                    <a:pt x="1702308" y="1418844"/>
                  </a:lnTo>
                  <a:lnTo>
                    <a:pt x="1712976" y="1418844"/>
                  </a:lnTo>
                  <a:close/>
                </a:path>
                <a:path w="1725295" h="3380740">
                  <a:moveTo>
                    <a:pt x="1714500" y="1513332"/>
                  </a:moveTo>
                  <a:lnTo>
                    <a:pt x="1703832" y="1514856"/>
                  </a:lnTo>
                  <a:lnTo>
                    <a:pt x="1705356" y="1552956"/>
                  </a:lnTo>
                  <a:lnTo>
                    <a:pt x="1714500" y="1551432"/>
                  </a:lnTo>
                  <a:lnTo>
                    <a:pt x="1714500" y="1513332"/>
                  </a:lnTo>
                  <a:close/>
                </a:path>
                <a:path w="1725295" h="3380740">
                  <a:moveTo>
                    <a:pt x="1716024" y="1580388"/>
                  </a:moveTo>
                  <a:lnTo>
                    <a:pt x="1705356" y="1580388"/>
                  </a:lnTo>
                  <a:lnTo>
                    <a:pt x="1706880" y="1618488"/>
                  </a:lnTo>
                  <a:lnTo>
                    <a:pt x="1716024" y="1618488"/>
                  </a:lnTo>
                  <a:lnTo>
                    <a:pt x="1716024" y="1580388"/>
                  </a:lnTo>
                  <a:close/>
                </a:path>
                <a:path w="1725295" h="3380740">
                  <a:moveTo>
                    <a:pt x="1717548" y="1685544"/>
                  </a:moveTo>
                  <a:lnTo>
                    <a:pt x="1716024" y="1647444"/>
                  </a:lnTo>
                  <a:lnTo>
                    <a:pt x="1706880" y="1647444"/>
                  </a:lnTo>
                  <a:lnTo>
                    <a:pt x="1708404" y="1685544"/>
                  </a:lnTo>
                  <a:lnTo>
                    <a:pt x="1717548" y="1685544"/>
                  </a:lnTo>
                  <a:close/>
                </a:path>
                <a:path w="1725295" h="3380740">
                  <a:moveTo>
                    <a:pt x="1719072" y="1780032"/>
                  </a:moveTo>
                  <a:lnTo>
                    <a:pt x="1709928" y="1780032"/>
                  </a:lnTo>
                  <a:lnTo>
                    <a:pt x="1709928" y="1818132"/>
                  </a:lnTo>
                  <a:lnTo>
                    <a:pt x="1719072" y="1818132"/>
                  </a:lnTo>
                  <a:lnTo>
                    <a:pt x="1719072" y="1780032"/>
                  </a:lnTo>
                  <a:close/>
                </a:path>
                <a:path w="1725295" h="3380740">
                  <a:moveTo>
                    <a:pt x="1719072" y="1752600"/>
                  </a:moveTo>
                  <a:lnTo>
                    <a:pt x="1717548" y="1714500"/>
                  </a:lnTo>
                  <a:lnTo>
                    <a:pt x="1708404" y="1714500"/>
                  </a:lnTo>
                  <a:lnTo>
                    <a:pt x="1708404" y="1752600"/>
                  </a:lnTo>
                  <a:lnTo>
                    <a:pt x="1719072" y="1752600"/>
                  </a:lnTo>
                  <a:close/>
                </a:path>
                <a:path w="1725295" h="3380740">
                  <a:moveTo>
                    <a:pt x="1720596" y="1847088"/>
                  </a:moveTo>
                  <a:lnTo>
                    <a:pt x="1709928" y="1847088"/>
                  </a:lnTo>
                  <a:lnTo>
                    <a:pt x="1711452" y="1885188"/>
                  </a:lnTo>
                  <a:lnTo>
                    <a:pt x="1720596" y="1885188"/>
                  </a:lnTo>
                  <a:lnTo>
                    <a:pt x="1720596" y="1847088"/>
                  </a:lnTo>
                  <a:close/>
                </a:path>
                <a:path w="1725295" h="3380740">
                  <a:moveTo>
                    <a:pt x="1722120" y="1914144"/>
                  </a:moveTo>
                  <a:lnTo>
                    <a:pt x="1711452" y="1914144"/>
                  </a:lnTo>
                  <a:lnTo>
                    <a:pt x="1712976" y="1952244"/>
                  </a:lnTo>
                  <a:lnTo>
                    <a:pt x="1722120" y="1952244"/>
                  </a:lnTo>
                  <a:lnTo>
                    <a:pt x="1722120" y="1914144"/>
                  </a:lnTo>
                  <a:close/>
                </a:path>
                <a:path w="1725295" h="3380740">
                  <a:moveTo>
                    <a:pt x="1723644" y="2019300"/>
                  </a:moveTo>
                  <a:lnTo>
                    <a:pt x="1722120" y="1981200"/>
                  </a:lnTo>
                  <a:lnTo>
                    <a:pt x="1712976" y="1981200"/>
                  </a:lnTo>
                  <a:lnTo>
                    <a:pt x="1714500" y="2019300"/>
                  </a:lnTo>
                  <a:lnTo>
                    <a:pt x="1723644" y="2019300"/>
                  </a:lnTo>
                  <a:close/>
                </a:path>
                <a:path w="1725295" h="3380740">
                  <a:moveTo>
                    <a:pt x="1725168" y="2084832"/>
                  </a:moveTo>
                  <a:lnTo>
                    <a:pt x="1723644" y="2046732"/>
                  </a:lnTo>
                  <a:lnTo>
                    <a:pt x="1714500" y="2046732"/>
                  </a:lnTo>
                  <a:lnTo>
                    <a:pt x="1714500" y="2084832"/>
                  </a:lnTo>
                  <a:lnTo>
                    <a:pt x="1725168" y="2084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BE97CD6D-BC85-4690-AD43-779ED39A605B}"/>
                </a:ext>
              </a:extLst>
            </p:cNvPr>
            <p:cNvSpPr/>
            <p:nvPr/>
          </p:nvSpPr>
          <p:spPr>
            <a:xfrm>
              <a:off x="2479548" y="3915155"/>
              <a:ext cx="1620520" cy="0"/>
            </a:xfrm>
            <a:custGeom>
              <a:avLst/>
              <a:gdLst/>
              <a:ahLst/>
              <a:cxnLst/>
              <a:rect l="l" t="t" r="r" b="b"/>
              <a:pathLst>
                <a:path w="1620520">
                  <a:moveTo>
                    <a:pt x="0" y="0"/>
                  </a:moveTo>
                  <a:lnTo>
                    <a:pt x="1620012" y="0"/>
                  </a:lnTo>
                </a:path>
              </a:pathLst>
            </a:custGeom>
            <a:ln w="91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2" name="object 16">
            <a:extLst>
              <a:ext uri="{FF2B5EF4-FFF2-40B4-BE49-F238E27FC236}">
                <a16:creationId xmlns:a16="http://schemas.microsoft.com/office/drawing/2014/main" id="{60F50DDD-4D96-478D-9411-F0504048CAD1}"/>
              </a:ext>
            </a:extLst>
          </p:cNvPr>
          <p:cNvSpPr txBox="1"/>
          <p:nvPr/>
        </p:nvSpPr>
        <p:spPr>
          <a:xfrm>
            <a:off x="3895705" y="4714360"/>
            <a:ext cx="18822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7">
                <a:extLst>
                  <a:ext uri="{FF2B5EF4-FFF2-40B4-BE49-F238E27FC236}">
                    <a16:creationId xmlns:a16="http://schemas.microsoft.com/office/drawing/2014/main" id="{6270C268-10FC-4E50-B3B7-8DD150E73F3A}"/>
                  </a:ext>
                </a:extLst>
              </p:cNvPr>
              <p:cNvSpPr txBox="1"/>
              <p:nvPr/>
            </p:nvSpPr>
            <p:spPr>
              <a:xfrm>
                <a:off x="2442228" y="2879979"/>
                <a:ext cx="1958323" cy="472980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912768">
                  <a:lnSpc>
                    <a:spcPts val="1809"/>
                  </a:lnSpc>
                  <a:spcBef>
                    <a:spcPts val="88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PE" sz="1588" i="1" dirty="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s-PE" sz="1588" i="1" spc="93" dirty="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s-PE" sz="1588" i="1" spc="-4" dirty="0" smtClean="0">
                          <a:latin typeface="Cambria Math" panose="02040503050406030204" pitchFamily="18" charset="0"/>
                          <a:cs typeface="Cambria Math"/>
                        </a:rPr>
                        <m:t>(</m:t>
                      </m:r>
                      <m:r>
                        <a:rPr lang="es-PE" sz="1588" i="1" spc="35" dirty="0" smtClean="0">
                          <a:latin typeface="Cambria Math" panose="02040503050406030204" pitchFamily="18" charset="0"/>
                          <a:cs typeface="Cambria Math"/>
                        </a:rPr>
                        <m:t>𝑎</m:t>
                      </m:r>
                      <m:r>
                        <a:rPr lang="es-PE" sz="1588" i="1" dirty="0" smtClean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s-PE" sz="1588" i="1" spc="-84" dirty="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s-PE" sz="1588" i="1" spc="44" dirty="0">
                          <a:latin typeface="Cambria Math" panose="02040503050406030204" pitchFamily="18" charset="0"/>
                          <a:cs typeface="Cambria Math"/>
                        </a:rPr>
                        <m:t>𝑏</m:t>
                      </m:r>
                      <m:r>
                        <a:rPr lang="es-PE" sz="1588" i="1" dirty="0">
                          <a:latin typeface="Cambria Math" panose="02040503050406030204" pitchFamily="18" charset="0"/>
                          <a:cs typeface="Cambria Math"/>
                        </a:rPr>
                        <m:t>)</m:t>
                      </m:r>
                    </m:oMath>
                  </m:oMathPara>
                </a14:m>
                <a:endParaRPr sz="1588" dirty="0">
                  <a:latin typeface="Cambria Math"/>
                  <a:cs typeface="Cambria Math"/>
                </a:endParaRPr>
              </a:p>
              <a:p>
                <a:pPr marL="33619">
                  <a:lnSpc>
                    <a:spcPts val="1809"/>
                  </a:lnSpc>
                  <a:tabLst>
                    <a:tab pos="1661921" algn="l"/>
                  </a:tabLst>
                </a:pPr>
                <a:r>
                  <a:rPr sz="1588" dirty="0">
                    <a:latin typeface="Cambria Math"/>
                    <a:cs typeface="Cambria Math"/>
                  </a:rPr>
                  <a:t> </a:t>
                </a:r>
                <a:r>
                  <a:rPr sz="1588" spc="9" dirty="0">
                    <a:latin typeface="Cambria Math"/>
                    <a:cs typeface="Cambria Math"/>
                  </a:rPr>
                  <a:t> </a:t>
                </a:r>
                <a:r>
                  <a:rPr sz="1588" dirty="0">
                    <a:latin typeface="Times New Roman"/>
                    <a:cs typeface="Times New Roman"/>
                  </a:rPr>
                  <a:t> 	</a:t>
                </a:r>
              </a:p>
            </p:txBody>
          </p:sp>
        </mc:Choice>
        <mc:Fallback xmlns="">
          <p:sp>
            <p:nvSpPr>
              <p:cNvPr id="33" name="object 17">
                <a:extLst>
                  <a:ext uri="{FF2B5EF4-FFF2-40B4-BE49-F238E27FC236}">
                    <a16:creationId xmlns:a16="http://schemas.microsoft.com/office/drawing/2014/main" id="{6270C268-10FC-4E50-B3B7-8DD150E7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228" y="2879979"/>
                <a:ext cx="1958323" cy="472980"/>
              </a:xfrm>
              <a:prstGeom prst="rect">
                <a:avLst/>
              </a:prstGeom>
              <a:blipFill>
                <a:blip r:embed="rId6"/>
                <a:stretch>
                  <a:fillRect t="-17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4EA682B-590C-4917-87EB-0F73C7A32E44}"/>
                  </a:ext>
                </a:extLst>
              </p:cNvPr>
              <p:cNvSpPr txBox="1"/>
              <p:nvPr/>
            </p:nvSpPr>
            <p:spPr>
              <a:xfrm>
                <a:off x="5489973" y="2263112"/>
                <a:ext cx="5768577" cy="34346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88"/>
                  </a:spcBef>
                </a:pPr>
                <a:r>
                  <a:rPr lang="es-ES" sz="2000" spc="13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Operaciones</a:t>
                </a:r>
                <a:r>
                  <a:rPr lang="es-ES" sz="2000" spc="-53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spc="4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con</a:t>
                </a:r>
                <a:r>
                  <a:rPr lang="es-ES" sz="2000" spc="-35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los</a:t>
                </a:r>
                <a:r>
                  <a:rPr lang="es-ES" sz="2000" spc="-44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spc="-18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vectores</a:t>
                </a:r>
                <a:endParaRPr lang="es-ES" sz="2000" dirty="0">
                  <a:latin typeface="Trebuchet MS"/>
                  <a:cs typeface="Trebuchet MS"/>
                </a:endParaRPr>
              </a:p>
              <a:p>
                <a:pPr marL="302015" marR="4483" indent="-302015">
                  <a:lnSpc>
                    <a:spcPct val="150000"/>
                  </a:lnSpc>
                  <a:buFont typeface="Arial MT"/>
                  <a:buChar char="•"/>
                  <a:tabLst>
                    <a:tab pos="302015" algn="l"/>
                    <a:tab pos="302575" algn="l"/>
                  </a:tabLst>
                </a:pPr>
                <a:r>
                  <a:rPr lang="es-ES" sz="2000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Multiplicación</a:t>
                </a:r>
                <a:r>
                  <a:rPr lang="es-ES" sz="2000" spc="-71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spc="-18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de</a:t>
                </a:r>
                <a:r>
                  <a:rPr lang="es-ES" sz="2000" spc="-57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spc="-13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un</a:t>
                </a:r>
                <a:r>
                  <a:rPr lang="es-ES" sz="2000" spc="-44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spc="-9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vector</a:t>
                </a:r>
                <a:r>
                  <a:rPr lang="es-ES" sz="2000" spc="-49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spc="4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por </a:t>
                </a:r>
                <a:r>
                  <a:rPr lang="es-ES" sz="2000" spc="-463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spc="-13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un</a:t>
                </a:r>
                <a:r>
                  <a:rPr lang="es-ES" sz="2000" spc="-40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s-ES" sz="2000" spc="-49" dirty="0">
                    <a:solidFill>
                      <a:srgbClr val="C00000"/>
                    </a:solidFill>
                    <a:latin typeface="Trebuchet MS"/>
                    <a:cs typeface="Trebuchet MS"/>
                  </a:rPr>
                  <a:t>escalar</a:t>
                </a:r>
                <a:endParaRPr lang="es-PE" sz="2000" kern="1200" spc="220" dirty="0">
                  <a:solidFill>
                    <a:srgbClr val="C00000"/>
                  </a:solidFill>
                  <a:effectLst/>
                  <a:latin typeface="Trebuchet MS" panose="020B0603020202020204" pitchFamily="34" charset="0"/>
                  <a:ea typeface="Calibri" panose="020F0502020204030204" pitchFamily="34" charset="0"/>
                  <a:cs typeface="Trebuchet MS" panose="020B0603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320"/>
                  </a:spcBef>
                </a:pPr>
                <a:r>
                  <a:rPr lang="es-PE" sz="2000" kern="1200" spc="22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D</a:t>
                </a:r>
                <a:r>
                  <a:rPr lang="es-PE" sz="2000" kern="1200" spc="-11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a</a:t>
                </a:r>
                <a:r>
                  <a:rPr lang="es-PE" sz="2000" kern="1200" spc="-13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d</a:t>
                </a:r>
                <a:r>
                  <a:rPr lang="es-PE" sz="2000" kern="1200" spc="2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o</a:t>
                </a:r>
                <a:r>
                  <a:rPr lang="es-PE" sz="2000" kern="1200" spc="-5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7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un</a:t>
                </a:r>
                <a:r>
                  <a:rPr lang="es-PE" sz="2000" kern="1200" spc="-4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11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vec</a:t>
                </a:r>
                <a:r>
                  <a:rPr lang="es-PE" sz="2000" kern="1200" spc="-8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t</a:t>
                </a:r>
                <a:r>
                  <a:rPr lang="es-PE" sz="2000" kern="1200" spc="2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ar-AE" sz="2000" b="0" i="1" kern="1200" spc="22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2000" b="0" i="1" kern="1200" spc="9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ar-AE" sz="2000" b="0" i="1" kern="1200" spc="-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sz="2000" b="0" i="1" kern="1200" spc="17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ar-AE" sz="2000" b="0" i="1" kern="1200" spc="22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ar-AE" sz="2000" b="0" i="1" kern="1200" spc="-8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000" b="0" i="1" kern="1200" spc="19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ar-AE" sz="2000" b="0" i="1" kern="1200" spc="22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ar-AE" sz="2000" b="0" i="1" kern="1200" spc="9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2000" kern="1200" spc="-9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y</a:t>
                </a:r>
                <a:r>
                  <a:rPr lang="es-PE" sz="2000" kern="1200" spc="-4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7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un</a:t>
                </a:r>
                <a:r>
                  <a:rPr lang="es-PE" sz="2000" kern="1200" spc="-4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7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esc</a:t>
                </a:r>
                <a:r>
                  <a:rPr lang="es-PE" sz="2000" kern="1200" spc="-10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alar</a:t>
                </a:r>
                <a:r>
                  <a:rPr lang="es-PE" sz="2000" kern="1200" spc="-6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 b="1" i="1" spc="2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s-PE" sz="2000" kern="1200" spc="545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</a:t>
                </a:r>
                <a:endParaRPr lang="es-PE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35"/>
                  </a:spcBef>
                </a:pPr>
                <a:r>
                  <a:rPr lang="es-PE" sz="2000" kern="1200" spc="-7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enton</a:t>
                </a:r>
                <a:r>
                  <a:rPr lang="es-PE" sz="2000" kern="1200" spc="-6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c</a:t>
                </a:r>
                <a:r>
                  <a:rPr lang="es-PE" sz="2000" kern="1200" spc="-7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es</a:t>
                </a:r>
                <a:r>
                  <a:rPr lang="es-PE" sz="2000" kern="1200" spc="-5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9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d</a:t>
                </a:r>
                <a:r>
                  <a:rPr lang="es-PE" sz="2000" kern="1200" spc="-17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e</a:t>
                </a:r>
                <a:r>
                  <a:rPr lang="es-PE" sz="2000" kern="1200" spc="-12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f</a:t>
                </a:r>
                <a:r>
                  <a:rPr lang="es-PE" sz="2000" kern="1200" spc="-8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ini</a:t>
                </a:r>
                <a:r>
                  <a:rPr lang="es-PE" sz="2000" kern="1200" spc="-16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m</a:t>
                </a:r>
                <a:r>
                  <a:rPr lang="es-PE" sz="2000" kern="1200" spc="-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os</a:t>
                </a:r>
                <a:r>
                  <a:rPr lang="es-PE" sz="2000" kern="1200" spc="-5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000" b="0" i="1" kern="1200" spc="2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ar-AE" sz="2000" b="0" i="1" kern="1200" spc="-7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2000" b="0" i="1" kern="1200" spc="9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ar-AE" sz="2000" b="0" i="1" kern="1200" spc="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sz="2000" i="1" spc="2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s-PE" sz="2000" b="0" i="1" kern="1200" spc="175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ar-AE" sz="2000" b="0" i="1" kern="1200" spc="-7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sz="2000" i="1" spc="2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s-ES" sz="2000" b="0" i="1" spc="2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ar-AE" sz="2000" b="0" i="1" kern="1200" spc="-7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PE" sz="200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 MT"/>
                  <a:buChar char="•"/>
                  <a:tabLst>
                    <a:tab pos="302260" algn="l"/>
                    <a:tab pos="457200" algn="l"/>
                  </a:tabLst>
                </a:pPr>
                <a:r>
                  <a:rPr lang="es-PE" sz="2000" kern="1200" spc="70" dirty="0">
                    <a:solidFill>
                      <a:srgbClr val="C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Suma</a:t>
                </a:r>
                <a:r>
                  <a:rPr lang="es-PE" sz="2000" kern="1200" spc="-55" dirty="0">
                    <a:solidFill>
                      <a:srgbClr val="C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20" dirty="0">
                    <a:solidFill>
                      <a:srgbClr val="C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de</a:t>
                </a:r>
                <a:r>
                  <a:rPr lang="es-PE" sz="2000" kern="1200" spc="-60" dirty="0">
                    <a:solidFill>
                      <a:srgbClr val="C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10" dirty="0">
                    <a:solidFill>
                      <a:srgbClr val="C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dos</a:t>
                </a:r>
                <a:r>
                  <a:rPr lang="es-PE" sz="2000" kern="1200" spc="-55" dirty="0">
                    <a:solidFill>
                      <a:srgbClr val="C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30" dirty="0">
                    <a:solidFill>
                      <a:srgbClr val="C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vectores</a:t>
                </a:r>
                <a:endParaRPr lang="es-PE" sz="2000" dirty="0">
                  <a:solidFill>
                    <a:srgbClr val="00B0F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36830">
                  <a:lnSpc>
                    <a:spcPct val="150000"/>
                  </a:lnSpc>
                </a:pPr>
                <a:r>
                  <a:rPr lang="es-PE" sz="2000" kern="1200" spc="22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D</a:t>
                </a:r>
                <a:r>
                  <a:rPr lang="es-PE" sz="2000" kern="1200" spc="-11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a</a:t>
                </a:r>
                <a:r>
                  <a:rPr lang="es-PE" sz="2000" kern="1200" spc="-13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d</a:t>
                </a:r>
                <a:r>
                  <a:rPr lang="es-PE" sz="2000" kern="1200" spc="-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os</a:t>
                </a:r>
                <a14:m>
                  <m:oMath xmlns:m="http://schemas.openxmlformats.org/officeDocument/2006/math">
                    <m:r>
                      <a:rPr lang="es-ES" sz="2000" b="0" i="0" kern="1200" spc="7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s-PE" sz="2000" i="1" kern="1200" spc="7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b="0" i="1" kern="1200" spc="7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ar-A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2000" b="0" i="1" kern="1200" spc="9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ar-AE" sz="2000" b="0" i="1" kern="1200" spc="-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sz="2000" b="0" i="1" kern="1200" spc="17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ar-A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ar-AE" sz="2000" b="0" i="1" kern="1200" spc="-8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000" b="0" i="1" kern="1200" spc="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ar-A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ar-AE" sz="2000" b="0" i="1" kern="1200" spc="7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2000" kern="1200" spc="-9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y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kern="1200" spc="7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b="0" i="1" kern="1200" spc="7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ar-A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2000" b="0" i="1" kern="1200" spc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ar-AE" sz="2000" b="0" i="1" kern="1200" spc="-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PE" sz="2000" b="0" i="1" kern="1200" spc="15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ar-A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ar-AE" sz="2000" b="0" i="1" kern="1200" spc="-8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000" b="0" i="1" kern="1200" spc="17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ar-A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ar-AE" sz="2000" b="0" i="1" kern="1200" spc="8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PE" sz="2000" kern="1200" spc="-9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defini</a:t>
                </a:r>
                <a:r>
                  <a:rPr lang="es-PE" sz="2000" kern="1200" spc="-17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m</a:t>
                </a:r>
                <a:r>
                  <a:rPr lang="es-PE" sz="2000" kern="1200" spc="-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os la</a:t>
                </a:r>
                <a:r>
                  <a:rPr lang="es-PE" sz="2000" kern="1200" spc="-4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3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s</a:t>
                </a:r>
                <a:r>
                  <a:rPr lang="es-PE" sz="2000" kern="1200" spc="-110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uma:</a:t>
                </a:r>
                <a:r>
                  <a:rPr lang="es-PE" sz="2000" kern="1200" spc="-5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:r>
                  <a:rPr lang="es-PE" sz="2000" kern="1200" spc="-105" dirty="0">
                    <a:solidFill>
                      <a:srgbClr val="000000"/>
                    </a:solidFill>
                    <a:effectLst/>
                    <a:latin typeface="Trebuchet MS" panose="020B0603020202020204" pitchFamily="34" charset="0"/>
                    <a:ea typeface="Calibri" panose="020F0502020204030204" pitchFamily="34" charset="0"/>
                    <a:cs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2000" i="1" kern="1200" spc="7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2000" b="0" i="1" kern="1200" spc="7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s-P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PE" sz="2000" i="1" kern="1200" spc="7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2000" b="0" i="1" kern="1200" spc="7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s-P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s-PE" sz="2000" b="0" i="1" kern="1200" spc="9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s-PE" sz="2000" b="0" i="1" kern="1200" spc="-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s-PE" sz="2000" b="0" i="1" kern="1200" spc="18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s-PE" sz="2000" b="0" i="1" kern="1200" spc="-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s-P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s-PE" sz="2000" b="0" i="1" kern="1200" spc="1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s-PE" sz="2000" b="0" i="1" kern="1200" spc="15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es-P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s-PE" sz="2000" b="0" i="1" kern="1200" spc="-7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s-PE" sz="2000" b="0" i="1" kern="1200" spc="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s-PE" sz="2000" b="0" i="1" kern="1200" spc="-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s-P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s-PE" sz="2000" b="0" i="1" kern="1200" spc="-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s-PE" sz="2000" b="0" i="1" kern="1200" spc="175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s-PE" sz="2000" b="0" i="1" kern="1200" spc="22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s-PE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4EA682B-590C-4917-87EB-0F73C7A3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73" y="2263112"/>
                <a:ext cx="5768577" cy="3434658"/>
              </a:xfrm>
              <a:prstGeom prst="rect">
                <a:avLst/>
              </a:prstGeom>
              <a:blipFill>
                <a:blip r:embed="rId7"/>
                <a:stretch>
                  <a:fillRect l="-1055" b="-176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DD9D1B3A-5A9D-469D-8B4F-29835A53EAAA}"/>
              </a:ext>
            </a:extLst>
          </p:cNvPr>
          <p:cNvSpPr txBox="1"/>
          <p:nvPr/>
        </p:nvSpPr>
        <p:spPr>
          <a:xfrm>
            <a:off x="1575198" y="3101459"/>
            <a:ext cx="525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latin typeface="Cambria Math"/>
                <a:cs typeface="Cambria Math"/>
              </a:rPr>
              <a:t>𝑏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55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/>
      <p:bldP spid="33" grpId="0"/>
      <p:bldP spid="34" grpId="0" animBg="1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se_unac1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ose_unac1" id="{59B79E81-3D33-B64C-B9B0-2485E2D2CC8F}" vid="{AA3F0D85-5A37-9249-B738-E615865643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Jose_unac1</Template>
  <TotalTime>987</TotalTime>
  <Words>1765</Words>
  <Application>Microsoft Office PowerPoint</Application>
  <PresentationFormat>Panorámica</PresentationFormat>
  <Paragraphs>272</Paragraphs>
  <Slides>31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50" baseType="lpstr">
      <vt:lpstr>MS PGothic</vt:lpstr>
      <vt:lpstr>Arial</vt:lpstr>
      <vt:lpstr>Arial MT</vt:lpstr>
      <vt:lpstr>Calibri</vt:lpstr>
      <vt:lpstr>Cambria</vt:lpstr>
      <vt:lpstr>Cambria Math</vt:lpstr>
      <vt:lpstr>Comic Sans MS</vt:lpstr>
      <vt:lpstr>Euphemia</vt:lpstr>
      <vt:lpstr>Georgia</vt:lpstr>
      <vt:lpstr>GothamRounded-Book</vt:lpstr>
      <vt:lpstr>News Gothic MT</vt:lpstr>
      <vt:lpstr>Symbol</vt:lpstr>
      <vt:lpstr>Times New Roman</vt:lpstr>
      <vt:lpstr>Trebuchet MS</vt:lpstr>
      <vt:lpstr>Verdana</vt:lpstr>
      <vt:lpstr>Wingdings</vt:lpstr>
      <vt:lpstr>Wingdings 2</vt:lpstr>
      <vt:lpstr>Jose_unac1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dirección de un vector en R^2 </vt:lpstr>
      <vt:lpstr>Presentación de PowerPoint</vt:lpstr>
      <vt:lpstr>Presentación de PowerPoint</vt:lpstr>
      <vt:lpstr>Operaciones con Vectores en R^2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Eduardo Huerto Caqui</cp:lastModifiedBy>
  <cp:revision>30</cp:revision>
  <dcterms:created xsi:type="dcterms:W3CDTF">2022-05-06T18:33:14Z</dcterms:created>
  <dcterms:modified xsi:type="dcterms:W3CDTF">2023-06-20T16:45:11Z</dcterms:modified>
</cp:coreProperties>
</file>