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60" r:id="rId5"/>
    <p:sldId id="263" r:id="rId6"/>
    <p:sldId id="264" r:id="rId7"/>
    <p:sldId id="265" r:id="rId8"/>
    <p:sldId id="266" r:id="rId9"/>
    <p:sldId id="261" r:id="rId10"/>
    <p:sldId id="276" r:id="rId11"/>
    <p:sldId id="262" r:id="rId12"/>
    <p:sldId id="268" r:id="rId13"/>
    <p:sldId id="281" r:id="rId14"/>
    <p:sldId id="275" r:id="rId15"/>
    <p:sldId id="278" r:id="rId16"/>
    <p:sldId id="279" r:id="rId17"/>
    <p:sldId id="257"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6C6B5-B0A4-4F60-B66D-A5B4A799D3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65EFC-A969-4BA6-A044-F3BDC6023C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关键字：大数据、驾驭、未来</a:t>
            </a:r>
            <a:endParaRPr lang="zh-CN" altLang="en-US" dirty="0"/>
          </a:p>
          <a:p>
            <a:r>
              <a:rPr lang="en-US" altLang="zh-CN" dirty="0"/>
              <a:t>1.</a:t>
            </a:r>
            <a:r>
              <a:rPr lang="zh-CN" altLang="en-US" dirty="0"/>
              <a:t>大数据：大数据的概念</a:t>
            </a:r>
            <a:endParaRPr lang="zh-CN" altLang="en-US" dirty="0"/>
          </a:p>
          <a:p>
            <a:r>
              <a:rPr lang="en-US" altLang="zh-CN" dirty="0"/>
              <a:t>2.</a:t>
            </a:r>
            <a:r>
              <a:rPr lang="zh-CN" altLang="en-US" dirty="0"/>
              <a:t>驾驭：作者结合自身在阿里巴巴的大数据实践案例。</a:t>
            </a:r>
            <a:endParaRPr lang="zh-CN" altLang="en-US" dirty="0"/>
          </a:p>
          <a:p>
            <a:r>
              <a:rPr lang="en-US" altLang="zh-CN" dirty="0"/>
              <a:t>3.</a:t>
            </a:r>
            <a:r>
              <a:rPr lang="zh-CN" altLang="en-US" dirty="0"/>
              <a:t>未来：未来大数据的趋势，了解趋势</a:t>
            </a:r>
            <a:endParaRPr lang="zh-CN" altLang="en-US" dirty="0"/>
          </a:p>
        </p:txBody>
      </p:sp>
      <p:sp>
        <p:nvSpPr>
          <p:cNvPr id="4" name="灯片编号占位符 3"/>
          <p:cNvSpPr>
            <a:spLocks noGrp="1"/>
          </p:cNvSpPr>
          <p:nvPr>
            <p:ph type="sldNum" sz="quarter" idx="10"/>
          </p:nvPr>
        </p:nvSpPr>
        <p:spPr/>
        <p:txBody>
          <a:bodyPr/>
          <a:lstStyle/>
          <a:p>
            <a:fld id="{F7E65EFC-A969-4BA6-A044-F3BDC6023C8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通：数据分析师与业务混熟之后，看到某些数据就会明白它和商业决策有无关系及重要性坚持带着业务问题来观察或者带着数据来观察业务，</a:t>
            </a:r>
            <a:endParaRPr lang="zh-CN" altLang="en-US" dirty="0"/>
          </a:p>
          <a:p>
            <a:r>
              <a:rPr lang="zh-CN" altLang="en-US" dirty="0"/>
              <a:t>兼备二者的敏感，就做到了通</a:t>
            </a:r>
            <a:endParaRPr lang="zh-CN" altLang="en-US" dirty="0"/>
          </a:p>
          <a:p>
            <a:r>
              <a:rPr lang="zh-CN" altLang="en-US" dirty="0"/>
              <a:t>晒：一种在混和通的基础上产生出来的最终数据表现，通过业务和数据的结合，来形成竞争力</a:t>
            </a:r>
            <a:endParaRPr lang="zh-CN" altLang="en-US" dirty="0"/>
          </a:p>
          <a:p>
            <a:r>
              <a:rPr lang="zh-CN" altLang="en-US" dirty="0"/>
              <a:t>人和事是分不开的。</a:t>
            </a:r>
            <a:endParaRPr lang="zh-CN" altLang="en-US" dirty="0"/>
          </a:p>
        </p:txBody>
      </p:sp>
      <p:sp>
        <p:nvSpPr>
          <p:cNvPr id="4" name="灯片编号占位符 3"/>
          <p:cNvSpPr>
            <a:spLocks noGrp="1"/>
          </p:cNvSpPr>
          <p:nvPr>
            <p:ph type="sldNum" sz="quarter" idx="10"/>
          </p:nvPr>
        </p:nvSpPr>
        <p:spPr/>
        <p:txBody>
          <a:bodyPr/>
          <a:lstStyle/>
          <a:p>
            <a:fld id="{F7E65EFC-A969-4BA6-A044-F3BDC6023C8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r>
              <a:rPr lang="zh-CN" altLang="en-US">
                <a:sym typeface="+mn-ea"/>
              </a:rPr>
              <a:t>企业主动性的，有目的性的收集用户数据</a:t>
            </a:r>
            <a:endParaRPr lang="zh-CN" altLang="en-US">
              <a:sym typeface="+mn-ea"/>
            </a:endParaRPr>
          </a:p>
          <a:p>
            <a:r>
              <a:rPr lang="zh-CN" altLang="en-US">
                <a:sym typeface="+mn-ea"/>
              </a:rPr>
              <a:t>数据分析师要有用户意识，特定的分析方法，特殊处理模式对数据分析</a:t>
            </a:r>
            <a:endParaRPr lang="zh-CN" altLang="en-US">
              <a:sym typeface="+mn-ea"/>
            </a:endParaRPr>
          </a:p>
          <a:p>
            <a:r>
              <a:rPr lang="zh-CN" altLang="en-US">
                <a:sym typeface="+mn-ea"/>
              </a:rPr>
              <a:t>最后使用数据的人 利用数据影响用户，利用数据产生数据，反哺数据收集和数据分析阶段。</a:t>
            </a:r>
            <a:endParaRPr lang="zh-CN" altLang="en-US">
              <a:sym typeface="+mn-ea"/>
            </a:endParaRPr>
          </a:p>
          <a:p>
            <a:endParaRPr lang="zh-CN" altLang="en-US">
              <a:sym typeface="+mn-ea"/>
            </a:endParaRPr>
          </a:p>
          <a:p>
            <a:r>
              <a:rPr lang="zh-CN" altLang="en-US">
                <a:sym typeface="+mn-ea"/>
              </a:rPr>
              <a:t>收集数据不是目的，让收集起来的数据产生价值才是最终的目的。</a:t>
            </a:r>
            <a:endParaRPr lang="zh-CN" altLang="en-US">
              <a:sym typeface="+mn-ea"/>
            </a:endParaRPr>
          </a:p>
          <a:p>
            <a:endParaRPr lang="zh-CN" altLang="en-US">
              <a:sym typeface="+mn-ea"/>
            </a:endParaRPr>
          </a:p>
          <a:p>
            <a:r>
              <a:rPr lang="zh-CN" altLang="en-US">
                <a:sym typeface="+mn-ea"/>
              </a:rPr>
              <a:t>数据化运营：就是用数据去解决问题</a:t>
            </a:r>
            <a:endParaRPr lang="zh-CN" altLang="en-US">
              <a:sym typeface="+mn-ea"/>
            </a:endParaRPr>
          </a:p>
          <a:p>
            <a:r>
              <a:rPr lang="zh-CN" altLang="en-US">
                <a:sym typeface="+mn-ea"/>
              </a:rPr>
              <a:t>运营数据：要使大数据产生真正的商业价值</a:t>
            </a:r>
            <a:endParaRPr lang="zh-CN" altLang="en-US">
              <a:sym typeface="+mn-ea"/>
            </a:endParaRPr>
          </a:p>
          <a:p>
            <a:endParaRPr lang="zh-CN" altLang="en-US">
              <a:sym typeface="+mn-ea"/>
            </a:endParaRPr>
          </a:p>
          <a:p>
            <a:r>
              <a:rPr lang="zh-CN" altLang="en-US">
                <a:sym typeface="+mn-ea"/>
              </a:rPr>
              <a:t>数据与数据的连接。大数据最重要的是数据与数据之间的关系，而不是数据本身。这就是知识图谱</a:t>
            </a:r>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这是我在网络上阅读他人评论发现的一张图，帮助理解大数据与阿里巴巴的大数据实践</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E65EFC-A969-4BA6-A044-F3BDC6023C8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决策实时化：数据即时反馈，根据反馈做出相应决策，决策又随之影响数据。</a:t>
            </a:r>
            <a:endParaRPr lang="zh-CN" altLang="en-US"/>
          </a:p>
          <a:p>
            <a:r>
              <a:rPr lang="zh-CN" altLang="en-US"/>
              <a:t>人类智能化：比如健康手环</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以数据十诫总结</a:t>
            </a:r>
            <a:endParaRPr lang="zh-CN" altLang="en-US"/>
          </a:p>
          <a:p>
            <a:r>
              <a:rPr lang="zh-CN" altLang="en-US"/>
              <a:t>我最喜欢的一句话 </a:t>
            </a:r>
            <a:r>
              <a:rPr lang="zh-CN" altLang="en-US" dirty="0">
                <a:sym typeface="+mn-ea"/>
              </a:rPr>
              <a:t>让人做人擅长做的事，让机器做机器擅长做的事</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大数据：巨量数据集合</a:t>
            </a:r>
            <a:endParaRPr lang="zh-CN" altLang="en-US" dirty="0"/>
          </a:p>
          <a:p>
            <a:r>
              <a:rPr lang="zh-CN" altLang="en-US" dirty="0"/>
              <a:t>大数据是</a:t>
            </a:r>
            <a:r>
              <a:rPr lang="zh-CN" altLang="en-US" dirty="0"/>
              <a:t>我们无法以常规的分析数据的方法去处理的数据，大数据是一中信息资产，它是有价值的。</a:t>
            </a:r>
            <a:endParaRPr lang="zh-CN" altLang="en-US" dirty="0"/>
          </a:p>
          <a:p>
            <a:r>
              <a:rPr lang="zh-CN" altLang="en-US" dirty="0"/>
              <a:t>大数据最重要的是</a:t>
            </a:r>
            <a:r>
              <a:rPr lang="zh-CN" altLang="en-US" dirty="0"/>
              <a:t>数据与数据的连接，而不是数据本身。</a:t>
            </a:r>
            <a:endParaRPr lang="zh-CN" altLang="en-US" dirty="0"/>
          </a:p>
        </p:txBody>
      </p:sp>
      <p:sp>
        <p:nvSpPr>
          <p:cNvPr id="4" name="灯片编号占位符 3"/>
          <p:cNvSpPr>
            <a:spLocks noGrp="1"/>
          </p:cNvSpPr>
          <p:nvPr>
            <p:ph type="sldNum" sz="quarter" idx="10"/>
          </p:nvPr>
        </p:nvSpPr>
        <p:spPr/>
        <p:txBody>
          <a:bodyPr/>
          <a:lstStyle/>
          <a:p>
            <a:fld id="{F7E65EFC-A969-4BA6-A044-F3BDC6023C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从死数据看活数据，能够进行分析和使用的数据，能够产生价值的数据，不仅仅只在数据库中存在的数据</a:t>
            </a:r>
            <a:endParaRPr lang="en-US" altLang="zh-CN" dirty="0"/>
          </a:p>
          <a:p>
            <a:r>
              <a:rPr lang="zh-CN" altLang="en-US" dirty="0"/>
              <a:t>避免将数据变成死数据是数据收集重要的一步，也决定了这把利器锋不锋利</a:t>
            </a:r>
            <a:endParaRPr lang="zh-CN" altLang="en-US" dirty="0"/>
          </a:p>
          <a:p>
            <a:endParaRPr lang="zh-CN" altLang="en-US" dirty="0"/>
          </a:p>
          <a:p>
            <a:r>
              <a:rPr lang="zh-CN" altLang="en-US" dirty="0"/>
              <a:t>开头我们提到了大数据的本质就是还原用户的真实需求</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7E65EFC-A969-4BA6-A044-F3BDC6023C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更多的用户参与进来为数据产生做贡献</a:t>
            </a:r>
            <a:endParaRPr lang="en-US" altLang="zh-CN" dirty="0"/>
          </a:p>
          <a:p>
            <a:pPr marL="228600" indent="-228600">
              <a:buAutoNum type="arabicPeriod" startAt="2"/>
            </a:pPr>
            <a:r>
              <a:rPr lang="zh-CN" altLang="en-US" dirty="0"/>
              <a:t>用户更多的数据被记录</a:t>
            </a:r>
            <a:endParaRPr lang="en-US" altLang="zh-CN" dirty="0"/>
          </a:p>
          <a:p>
            <a:pPr marL="228600" indent="-228600">
              <a:buAutoNum type="arabicPeriod" startAt="2"/>
            </a:pPr>
            <a:r>
              <a:rPr lang="zh-CN" altLang="en-US" dirty="0"/>
              <a:t>数据产生的速度被加快</a:t>
            </a:r>
            <a:endParaRPr lang="zh-CN" altLang="en-US" dirty="0"/>
          </a:p>
        </p:txBody>
      </p:sp>
      <p:sp>
        <p:nvSpPr>
          <p:cNvPr id="4" name="灯片编号占位符 3"/>
          <p:cNvSpPr>
            <a:spLocks noGrp="1"/>
          </p:cNvSpPr>
          <p:nvPr>
            <p:ph type="sldNum" sz="quarter" idx="10"/>
          </p:nvPr>
        </p:nvSpPr>
        <p:spPr/>
        <p:txBody>
          <a:bodyPr/>
          <a:lstStyle/>
          <a:p>
            <a:fld id="{F7E65EFC-A969-4BA6-A044-F3BDC6023C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健康 </a:t>
            </a:r>
            <a:endParaRPr lang="en-US" altLang="zh-CN" dirty="0"/>
          </a:p>
          <a:p>
            <a:r>
              <a:rPr lang="zh-CN" altLang="en-US" dirty="0"/>
              <a:t>根据数据描述这个人的健康度第一时间进行分析与回馈（描述价值，时间价值）</a:t>
            </a:r>
            <a:endParaRPr lang="en-US" altLang="zh-CN" dirty="0"/>
          </a:p>
          <a:p>
            <a:r>
              <a:rPr lang="zh-CN" altLang="en-US" dirty="0"/>
              <a:t>依据一个人的日常健康数据，预测未来这个人的健康趋势（产出数据价值，预测价值）</a:t>
            </a:r>
            <a:endParaRPr lang="en-US" altLang="zh-CN" dirty="0"/>
          </a:p>
          <a:p>
            <a:r>
              <a:rPr lang="zh-CN" altLang="en-US" dirty="0"/>
              <a:t>个体与个体间的健康数据联系（识别和串联价值）</a:t>
            </a:r>
            <a:endParaRPr lang="en-US" altLang="zh-CN" dirty="0"/>
          </a:p>
        </p:txBody>
      </p:sp>
      <p:sp>
        <p:nvSpPr>
          <p:cNvPr id="4" name="灯片编号占位符 3"/>
          <p:cNvSpPr>
            <a:spLocks noGrp="1"/>
          </p:cNvSpPr>
          <p:nvPr>
            <p:ph type="sldNum" sz="quarter" idx="10"/>
          </p:nvPr>
        </p:nvSpPr>
        <p:spPr/>
        <p:txBody>
          <a:bodyPr/>
          <a:lstStyle/>
          <a:p>
            <a:fld id="{F7E65EFC-A969-4BA6-A044-F3BDC6023C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这是本书贯穿全文的一个思考方式，结合案例帮助理解数据化思考，如何去进行数据化思考</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作者提出的几个案例参考</a:t>
            </a:r>
            <a:endParaRPr lang="zh-CN" altLang="en-US"/>
          </a:p>
          <a:p>
            <a:r>
              <a:rPr lang="zh-CN" altLang="en-US"/>
              <a:t>比如</a:t>
            </a:r>
            <a:r>
              <a:rPr lang="en-US" altLang="zh-CN"/>
              <a:t>CEO</a:t>
            </a:r>
            <a:r>
              <a:rPr lang="zh-CN" altLang="en-US"/>
              <a:t>们关心的哪三个问题，问题关键不在于答案，而在于思考的过程，</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数据化运营</a:t>
            </a:r>
            <a:r>
              <a:rPr lang="zh-CN" altLang="en-US" dirty="0">
                <a:sym typeface="+mn-ea"/>
              </a:rPr>
              <a:t>培养数据人才</a:t>
            </a:r>
            <a:endParaRPr lang="zh-CN" altLang="en-US" dirty="0">
              <a:sym typeface="+mn-ea"/>
            </a:endParaRPr>
          </a:p>
          <a:p>
            <a:r>
              <a:rPr lang="zh-CN" altLang="en-US" dirty="0"/>
              <a:t>运营数据</a:t>
            </a:r>
            <a:r>
              <a:rPr lang="zh-CN" altLang="en-US" dirty="0">
                <a:sym typeface="+mn-ea"/>
              </a:rPr>
              <a:t>数据应用</a:t>
            </a:r>
            <a:endParaRPr lang="zh-CN" altLang="en-US" dirty="0"/>
          </a:p>
        </p:txBody>
      </p:sp>
      <p:sp>
        <p:nvSpPr>
          <p:cNvPr id="4" name="灯片编号占位符 3"/>
          <p:cNvSpPr>
            <a:spLocks noGrp="1"/>
          </p:cNvSpPr>
          <p:nvPr>
            <p:ph type="sldNum" sz="quarter" idx="10"/>
          </p:nvPr>
        </p:nvSpPr>
        <p:spPr/>
        <p:txBody>
          <a:bodyPr/>
          <a:lstStyle/>
          <a:p>
            <a:fld id="{F7E65EFC-A969-4BA6-A044-F3BDC6023C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3867912" y="868680"/>
            <a:ext cx="7315200" cy="5120640"/>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5586B75A-687E-405C-8A0B-8D00578BA2C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8" name="Date Placeholder 7"/>
          <p:cNvSpPr>
            <a:spLocks noGrp="1"/>
          </p:cNvSpPr>
          <p:nvPr>
            <p:ph type="dt" sz="half" idx="10"/>
          </p:nvPr>
        </p:nvSpPr>
        <p:spPr/>
        <p:txBody>
          <a:bodyPr/>
          <a:lstStyle/>
          <a:p>
            <a:fld id="{5586B75A-687E-405C-8A0B-8D00578BA2C3}"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8" name="Date Placeholder 7"/>
          <p:cNvSpPr>
            <a:spLocks noGrp="1"/>
          </p:cNvSpPr>
          <p:nvPr>
            <p:ph type="dt" sz="half" idx="10"/>
          </p:nvPr>
        </p:nvSpPr>
        <p:spPr/>
        <p:txBody>
          <a:bodyPr/>
          <a:lstStyle/>
          <a:p>
            <a:fld id="{5586B75A-687E-405C-8A0B-8D00578BA2C3}" type="datetimeFigureOut">
              <a:rPr lang="en-US" dirty="0"/>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11.xml"/><Relationship Id="rId14" Type="http://schemas.openxmlformats.org/officeDocument/2006/relationships/slideLayout" Target="../slideLayouts/slideLayout2.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读书分享</a:t>
            </a:r>
            <a:endParaRPr lang="en-US" altLang="zh-CN" dirty="0"/>
          </a:p>
        </p:txBody>
      </p:sp>
      <p:sp>
        <p:nvSpPr>
          <p:cNvPr id="3" name="副标题 2"/>
          <p:cNvSpPr>
            <a:spLocks noGrp="1"/>
          </p:cNvSpPr>
          <p:nvPr>
            <p:ph type="subTitle" idx="1"/>
          </p:nvPr>
        </p:nvSpPr>
        <p:spPr/>
        <p:txBody>
          <a:bodyPr/>
          <a:lstStyle/>
          <a:p>
            <a:r>
              <a:rPr lang="en-US" altLang="zh-CN" dirty="0"/>
              <a:t>——《</a:t>
            </a:r>
            <a:r>
              <a:rPr lang="zh-CN" altLang="en-US" dirty="0"/>
              <a:t>决战大数据</a:t>
            </a:r>
            <a:r>
              <a:rPr lang="en-US" altLang="zh-CN" dirty="0"/>
              <a:t>-</a:t>
            </a:r>
            <a:r>
              <a:rPr lang="zh-CN" altLang="en-US" dirty="0"/>
              <a:t>驾驭未来商业的利器</a:t>
            </a:r>
            <a:r>
              <a:rPr lang="en-US" altLang="zh-CN" dirty="0"/>
              <a:t>》</a:t>
            </a:r>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大数据秘密</a:t>
            </a:r>
            <a:endParaRPr lang="zh-CN" altLang="en-US" dirty="0"/>
          </a:p>
        </p:txBody>
      </p:sp>
      <p:sp>
        <p:nvSpPr>
          <p:cNvPr id="3" name="文本占位符 2"/>
          <p:cNvSpPr>
            <a:spLocks noGrp="1"/>
          </p:cNvSpPr>
          <p:nvPr>
            <p:ph type="body" idx="1"/>
          </p:nvPr>
        </p:nvSpPr>
        <p:spPr/>
        <p:txBody>
          <a:bodyPr/>
          <a:lstStyle/>
          <a:p>
            <a:r>
              <a:rPr lang="zh-CN" altLang="en-US" dirty="0"/>
              <a:t>混、通、晒</a:t>
            </a:r>
            <a:endParaRPr lang="zh-CN" altLang="en-US" dirty="0"/>
          </a:p>
        </p:txBody>
      </p:sp>
      <p:sp>
        <p:nvSpPr>
          <p:cNvPr id="4" name="内容占位符 3"/>
          <p:cNvSpPr>
            <a:spLocks noGrp="1"/>
          </p:cNvSpPr>
          <p:nvPr>
            <p:ph sz="half" idx="2"/>
          </p:nvPr>
        </p:nvSpPr>
        <p:spPr/>
        <p:txBody>
          <a:bodyPr/>
          <a:lstStyle/>
          <a:p>
            <a:r>
              <a:rPr lang="zh-CN" altLang="en-US" dirty="0"/>
              <a:t>混：数据分析师常跟业务部门混在一起，了解业务部门在做什么，才有可能服务于他们</a:t>
            </a:r>
            <a:endParaRPr lang="zh-CN" altLang="en-US" dirty="0"/>
          </a:p>
          <a:p>
            <a:r>
              <a:rPr lang="zh-CN" altLang="en-US" dirty="0"/>
              <a:t>通：数据分析对业务理解通畅了，也就是“混”的结果。</a:t>
            </a:r>
            <a:endParaRPr lang="zh-CN" altLang="en-US" dirty="0"/>
          </a:p>
          <a:p>
            <a:r>
              <a:rPr lang="zh-CN" altLang="en-US" dirty="0"/>
              <a:t>晒：一种在混和通的基础上产生出来的最终数据表现，通过业务和数据的结合，来形成竞争力</a:t>
            </a:r>
            <a:endParaRPr lang="zh-CN" altLang="en-US" dirty="0"/>
          </a:p>
        </p:txBody>
      </p:sp>
      <p:sp>
        <p:nvSpPr>
          <p:cNvPr id="5" name="文本占位符 4"/>
          <p:cNvSpPr>
            <a:spLocks noGrp="1"/>
          </p:cNvSpPr>
          <p:nvPr>
            <p:ph type="body" sz="quarter" idx="3"/>
          </p:nvPr>
        </p:nvSpPr>
        <p:spPr/>
        <p:txBody>
          <a:bodyPr/>
          <a:lstStyle/>
          <a:p>
            <a:r>
              <a:rPr lang="zh-CN" altLang="en-US" dirty="0"/>
              <a:t>存、管、用</a:t>
            </a:r>
            <a:endParaRPr lang="zh-CN" altLang="en-US" dirty="0"/>
          </a:p>
        </p:txBody>
      </p:sp>
      <p:sp>
        <p:nvSpPr>
          <p:cNvPr id="6" name="内容占位符 5"/>
          <p:cNvSpPr>
            <a:spLocks noGrp="1"/>
          </p:cNvSpPr>
          <p:nvPr>
            <p:ph sz="quarter" idx="4"/>
          </p:nvPr>
        </p:nvSpPr>
        <p:spPr/>
        <p:txBody>
          <a:bodyPr/>
          <a:lstStyle/>
          <a:p>
            <a:r>
              <a:rPr lang="zh-CN" altLang="en-US" dirty="0"/>
              <a:t>存：数据收集</a:t>
            </a:r>
            <a:endParaRPr lang="en-US" altLang="zh-CN" dirty="0"/>
          </a:p>
          <a:p>
            <a:r>
              <a:rPr lang="zh-CN" altLang="en-US" dirty="0"/>
              <a:t>管：对存储的数据进行管理</a:t>
            </a:r>
            <a:endParaRPr lang="en-US" altLang="zh-CN" dirty="0"/>
          </a:p>
          <a:p>
            <a:r>
              <a:rPr lang="zh-CN" altLang="en-US" dirty="0"/>
              <a:t>用：用数据解决问题</a:t>
            </a:r>
            <a:endParaRPr lang="zh-CN" alt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数据处理</a:t>
            </a:r>
            <a:endParaRPr lang="zh-CN" altLang="en-US"/>
          </a:p>
        </p:txBody>
      </p:sp>
      <p:grpSp>
        <p:nvGrpSpPr>
          <p:cNvPr id="4" name="组合 3"/>
          <p:cNvGrpSpPr/>
          <p:nvPr>
            <p:custDataLst>
              <p:tags r:id="rId1"/>
            </p:custDataLst>
          </p:nvPr>
        </p:nvGrpSpPr>
        <p:grpSpPr>
          <a:xfrm>
            <a:off x="3400208" y="1702429"/>
            <a:ext cx="8577580" cy="3529978"/>
            <a:chOff x="1530138" y="2376259"/>
            <a:chExt cx="8764283" cy="3606813"/>
          </a:xfrm>
        </p:grpSpPr>
        <p:sp>
          <p:nvSpPr>
            <p:cNvPr id="37" name="文本框 36"/>
            <p:cNvSpPr txBox="1"/>
            <p:nvPr>
              <p:custDataLst>
                <p:tags r:id="rId2"/>
              </p:custDataLst>
            </p:nvPr>
          </p:nvSpPr>
          <p:spPr>
            <a:xfrm>
              <a:off x="7834371" y="3773558"/>
              <a:ext cx="2319502" cy="449677"/>
            </a:xfrm>
            <a:prstGeom prst="rect">
              <a:avLst/>
            </a:prstGeom>
            <a:noFill/>
          </p:spPr>
          <p:txBody>
            <a:bodyPr wrap="square" lIns="90000" tIns="46800" rIns="90000" bIns="46800" rtlCol="0" anchor="ctr" anchorCtr="0">
              <a:normAutofit/>
            </a:bodyPr>
            <a:p>
              <a:pPr>
                <a:lnSpc>
                  <a:spcPct val="120000"/>
                </a:lnSpc>
              </a:pPr>
              <a:r>
                <a:rPr lang="zh-CN" altLang="en-US" b="1" dirty="0">
                  <a:solidFill>
                    <a:srgbClr val="27B1B4"/>
                  </a:solidFill>
                  <a:latin typeface="Arial" panose="020B0604020202020204" pitchFamily="34" charset="0"/>
                  <a:ea typeface="黑体" panose="02010609060101010101" charset="-122"/>
                  <a:cs typeface="+mn-ea"/>
                  <a:sym typeface="Arial" panose="020B0604020202020204" pitchFamily="34" charset="0"/>
                </a:rPr>
                <a:t>数据分析</a:t>
              </a:r>
              <a:endParaRPr lang="zh-CN" altLang="en-US" b="1" dirty="0">
                <a:solidFill>
                  <a:srgbClr val="27B1B4"/>
                </a:solidFill>
                <a:latin typeface="Arial" panose="020B0604020202020204" pitchFamily="34" charset="0"/>
                <a:ea typeface="黑体" panose="02010609060101010101" charset="-122"/>
                <a:cs typeface="+mn-ea"/>
                <a:sym typeface="Arial" panose="020B0604020202020204" pitchFamily="34" charset="0"/>
              </a:endParaRPr>
            </a:p>
          </p:txBody>
        </p:sp>
        <p:sp>
          <p:nvSpPr>
            <p:cNvPr id="38" name="文本框 37"/>
            <p:cNvSpPr txBox="1"/>
            <p:nvPr>
              <p:custDataLst>
                <p:tags r:id="rId3"/>
              </p:custDataLst>
            </p:nvPr>
          </p:nvSpPr>
          <p:spPr>
            <a:xfrm>
              <a:off x="7834089" y="4189716"/>
              <a:ext cx="2460332" cy="847361"/>
            </a:xfrm>
            <a:prstGeom prst="rect">
              <a:avLst/>
            </a:prstGeom>
            <a:noFill/>
          </p:spPr>
          <p:txBody>
            <a:bodyPr wrap="square" lIns="90000" tIns="46800" rIns="90000" bIns="46800" rtlCol="0" anchor="t" anchorCtr="0">
              <a:normAutofit fontScale="90000"/>
            </a:bodyPr>
            <a:p>
              <a:r>
                <a:rPr lang="zh-CN" altLang="en-US" dirty="0">
                  <a:solidFill>
                    <a:sysClr val="windowText" lastClr="000000">
                      <a:lumMod val="50000"/>
                      <a:lumOff val="50000"/>
                    </a:sysClr>
                  </a:solidFill>
                  <a:sym typeface="Arial" panose="020B0604020202020204" pitchFamily="34" charset="0"/>
                </a:rPr>
                <a:t>特定处理模式</a:t>
              </a:r>
              <a:endParaRPr lang="zh-CN" altLang="en-US" dirty="0">
                <a:solidFill>
                  <a:sysClr val="windowText" lastClr="000000">
                    <a:lumMod val="50000"/>
                    <a:lumOff val="50000"/>
                  </a:sysClr>
                </a:solidFill>
                <a:sym typeface="Arial" panose="020B0604020202020204" pitchFamily="34" charset="0"/>
              </a:endParaRPr>
            </a:p>
            <a:p>
              <a:r>
                <a:rPr lang="zh-CN" altLang="en-US" dirty="0">
                  <a:solidFill>
                    <a:sysClr val="windowText" lastClr="000000">
                      <a:lumMod val="50000"/>
                      <a:lumOff val="50000"/>
                    </a:sysClr>
                  </a:solidFill>
                  <a:sym typeface="Arial" panose="020B0604020202020204" pitchFamily="34" charset="0"/>
                </a:rPr>
                <a:t>分析方法</a:t>
              </a:r>
              <a:endParaRPr lang="zh-CN" altLang="en-US" dirty="0">
                <a:solidFill>
                  <a:sysClr val="windowText" lastClr="000000">
                    <a:lumMod val="50000"/>
                    <a:lumOff val="50000"/>
                  </a:sysClr>
                </a:solidFill>
                <a:sym typeface="Arial" panose="020B0604020202020204" pitchFamily="34" charset="0"/>
              </a:endParaRPr>
            </a:p>
            <a:p>
              <a:r>
                <a:rPr lang="zh-CN" altLang="zh-CN" dirty="0">
                  <a:solidFill>
                    <a:sysClr val="windowText" lastClr="000000">
                      <a:lumMod val="50000"/>
                      <a:lumOff val="50000"/>
                    </a:sysClr>
                  </a:solidFill>
                  <a:sym typeface="Arial" panose="020B0604020202020204" pitchFamily="34" charset="0"/>
                </a:rPr>
                <a:t>用户意识</a:t>
              </a:r>
              <a:endParaRPr lang="zh-CN" altLang="zh-CN" dirty="0">
                <a:solidFill>
                  <a:sysClr val="windowText" lastClr="000000">
                    <a:lumMod val="50000"/>
                    <a:lumOff val="50000"/>
                  </a:sysClr>
                </a:solidFill>
                <a:sym typeface="Arial" panose="020B0604020202020204" pitchFamily="34" charset="0"/>
              </a:endParaRPr>
            </a:p>
          </p:txBody>
        </p:sp>
        <p:cxnSp>
          <p:nvCxnSpPr>
            <p:cNvPr id="40" name="直接连接符 39"/>
            <p:cNvCxnSpPr/>
            <p:nvPr>
              <p:custDataLst>
                <p:tags r:id="rId4"/>
              </p:custDataLst>
            </p:nvPr>
          </p:nvCxnSpPr>
          <p:spPr>
            <a:xfrm>
              <a:off x="7159063" y="3967820"/>
              <a:ext cx="428603" cy="0"/>
            </a:xfrm>
            <a:prstGeom prst="line">
              <a:avLst/>
            </a:prstGeom>
            <a:noFill/>
            <a:ln w="12700" cap="flat" cmpd="sng" algn="ctr">
              <a:solidFill>
                <a:srgbClr val="27B1B4">
                  <a:lumMod val="40000"/>
                  <a:lumOff val="60000"/>
                </a:srgbClr>
              </a:solidFill>
              <a:prstDash val="solid"/>
              <a:miter lim="800000"/>
              <a:tailEnd type="oval"/>
            </a:ln>
            <a:effectLst/>
          </p:spPr>
        </p:cxnSp>
        <p:sp>
          <p:nvSpPr>
            <p:cNvPr id="42" name="任意多边形 41"/>
            <p:cNvSpPr/>
            <p:nvPr>
              <p:custDataLst>
                <p:tags r:id="rId5"/>
              </p:custDataLst>
            </p:nvPr>
          </p:nvSpPr>
          <p:spPr>
            <a:xfrm>
              <a:off x="4284898" y="2590759"/>
              <a:ext cx="1176559" cy="252121"/>
            </a:xfrm>
            <a:custGeom>
              <a:avLst/>
              <a:gdLst>
                <a:gd name="connsiteX0" fmla="*/ 1016000 w 1016000"/>
                <a:gd name="connsiteY0" fmla="*/ 217715 h 217715"/>
                <a:gd name="connsiteX1" fmla="*/ 783771 w 1016000"/>
                <a:gd name="connsiteY1" fmla="*/ 0 h 217715"/>
                <a:gd name="connsiteX2" fmla="*/ 0 w 1016000"/>
                <a:gd name="connsiteY2" fmla="*/ 0 h 217715"/>
              </a:gdLst>
              <a:ahLst/>
              <a:cxnLst>
                <a:cxn ang="0">
                  <a:pos x="connsiteX0" y="connsiteY0"/>
                </a:cxn>
                <a:cxn ang="0">
                  <a:pos x="connsiteX1" y="connsiteY1"/>
                </a:cxn>
                <a:cxn ang="0">
                  <a:pos x="connsiteX2" y="connsiteY2"/>
                </a:cxn>
              </a:cxnLst>
              <a:rect l="l" t="t" r="r" b="b"/>
              <a:pathLst>
                <a:path w="1016000" h="217715">
                  <a:moveTo>
                    <a:pt x="1016000" y="217715"/>
                  </a:moveTo>
                  <a:lnTo>
                    <a:pt x="783771" y="0"/>
                  </a:lnTo>
                  <a:lnTo>
                    <a:pt x="0" y="0"/>
                  </a:lnTo>
                </a:path>
              </a:pathLst>
            </a:custGeom>
            <a:noFill/>
            <a:ln w="12700" cap="flat" cmpd="sng" algn="ctr">
              <a:solidFill>
                <a:srgbClr val="27B1B4">
                  <a:lumMod val="40000"/>
                  <a:lumOff val="60000"/>
                </a:srgbClr>
              </a:solidFill>
              <a:prstDash val="solid"/>
              <a:miter lim="800000"/>
              <a:tailEnd type="oval"/>
            </a:ln>
            <a:effectLst/>
          </p:spPr>
          <p:txBody>
            <a:bodyPr rtlCol="0" anchor="ctr">
              <a:normAutofit fontScale="50000" lnSpcReduction="20000"/>
            </a:bodyPr>
            <a:p>
              <a:pPr algn="ctr"/>
              <a:endParaRPr lang="zh-CN" altLang="en-US">
                <a:sym typeface="Arial" panose="020B0604020202020204" pitchFamily="34" charset="0"/>
              </a:endParaRPr>
            </a:p>
          </p:txBody>
        </p:sp>
        <p:sp>
          <p:nvSpPr>
            <p:cNvPr id="44" name="文本框 43"/>
            <p:cNvSpPr txBox="1"/>
            <p:nvPr>
              <p:custDataLst>
                <p:tags r:id="rId6"/>
              </p:custDataLst>
            </p:nvPr>
          </p:nvSpPr>
          <p:spPr>
            <a:xfrm>
              <a:off x="1745059" y="2376259"/>
              <a:ext cx="2319502" cy="449677"/>
            </a:xfrm>
            <a:prstGeom prst="rect">
              <a:avLst/>
            </a:prstGeom>
            <a:noFill/>
          </p:spPr>
          <p:txBody>
            <a:bodyPr wrap="square" lIns="90000" tIns="46800" rIns="90000" bIns="46800" rtlCol="0" anchor="ctr" anchorCtr="0">
              <a:normAutofit/>
            </a:bodyPr>
            <a:p>
              <a:pPr algn="r">
                <a:lnSpc>
                  <a:spcPct val="120000"/>
                </a:lnSpc>
              </a:pPr>
              <a:r>
                <a:rPr lang="zh-CN" altLang="en-US" b="1" dirty="0">
                  <a:solidFill>
                    <a:srgbClr val="27B1B4"/>
                  </a:solidFill>
                  <a:latin typeface="Arial" panose="020B0604020202020204" pitchFamily="34" charset="0"/>
                  <a:ea typeface="黑体" panose="02010609060101010101" charset="-122"/>
                  <a:cs typeface="+mn-ea"/>
                  <a:sym typeface="Arial" panose="020B0604020202020204" pitchFamily="34" charset="0"/>
                </a:rPr>
                <a:t>数据收集</a:t>
              </a:r>
              <a:endParaRPr lang="zh-CN" altLang="en-US" b="1" dirty="0">
                <a:solidFill>
                  <a:srgbClr val="27B1B4"/>
                </a:solidFill>
                <a:latin typeface="Arial" panose="020B0604020202020204" pitchFamily="34" charset="0"/>
                <a:ea typeface="黑体" panose="02010609060101010101" charset="-122"/>
                <a:cs typeface="+mn-ea"/>
                <a:sym typeface="Arial" panose="020B0604020202020204" pitchFamily="34" charset="0"/>
              </a:endParaRPr>
            </a:p>
          </p:txBody>
        </p:sp>
        <p:sp>
          <p:nvSpPr>
            <p:cNvPr id="45" name="文本框 44"/>
            <p:cNvSpPr txBox="1"/>
            <p:nvPr>
              <p:custDataLst>
                <p:tags r:id="rId7"/>
              </p:custDataLst>
            </p:nvPr>
          </p:nvSpPr>
          <p:spPr>
            <a:xfrm>
              <a:off x="1745059" y="2792095"/>
              <a:ext cx="2319502" cy="630563"/>
            </a:xfrm>
            <a:prstGeom prst="rect">
              <a:avLst/>
            </a:prstGeom>
            <a:noFill/>
          </p:spPr>
          <p:txBody>
            <a:bodyPr wrap="square" lIns="90000" tIns="46800" rIns="90000" bIns="46800" rtlCol="0" anchor="t" anchorCtr="0">
              <a:normAutofit lnSpcReduction="10000"/>
            </a:bodyPr>
            <a:p>
              <a:pPr algn="r"/>
              <a:r>
                <a:rPr lang="zh-CN" altLang="en-US" dirty="0">
                  <a:solidFill>
                    <a:sysClr val="windowText" lastClr="000000">
                      <a:lumMod val="50000"/>
                      <a:lumOff val="50000"/>
                    </a:sysClr>
                  </a:solidFill>
                  <a:sym typeface="Arial" panose="020B0604020202020204" pitchFamily="34" charset="0"/>
                </a:rPr>
                <a:t>主动性</a:t>
              </a:r>
              <a:endParaRPr lang="zh-CN" altLang="en-US" dirty="0">
                <a:solidFill>
                  <a:sysClr val="windowText" lastClr="000000">
                    <a:lumMod val="50000"/>
                    <a:lumOff val="50000"/>
                  </a:sysClr>
                </a:solidFill>
                <a:sym typeface="Arial" panose="020B0604020202020204" pitchFamily="34" charset="0"/>
              </a:endParaRPr>
            </a:p>
            <a:p>
              <a:pPr algn="r"/>
              <a:r>
                <a:rPr lang="zh-CN" altLang="en-US" dirty="0">
                  <a:solidFill>
                    <a:sysClr val="windowText" lastClr="000000">
                      <a:lumMod val="50000"/>
                      <a:lumOff val="50000"/>
                    </a:sysClr>
                  </a:solidFill>
                  <a:sym typeface="Arial" panose="020B0604020202020204" pitchFamily="34" charset="0"/>
                </a:rPr>
                <a:t>目的性</a:t>
              </a:r>
              <a:endParaRPr lang="zh-CN" altLang="en-US" dirty="0">
                <a:solidFill>
                  <a:sysClr val="windowText" lastClr="000000">
                    <a:lumMod val="50000"/>
                    <a:lumOff val="50000"/>
                  </a:sysClr>
                </a:solidFill>
                <a:sym typeface="Arial" panose="020B0604020202020204" pitchFamily="34" charset="0"/>
              </a:endParaRPr>
            </a:p>
          </p:txBody>
        </p:sp>
        <p:sp>
          <p:nvSpPr>
            <p:cNvPr id="46" name="任意多边形 45"/>
            <p:cNvSpPr/>
            <p:nvPr>
              <p:custDataLst>
                <p:tags r:id="rId8"/>
              </p:custDataLst>
            </p:nvPr>
          </p:nvSpPr>
          <p:spPr>
            <a:xfrm flipV="1">
              <a:off x="4046880" y="4911461"/>
              <a:ext cx="1176559" cy="252121"/>
            </a:xfrm>
            <a:custGeom>
              <a:avLst/>
              <a:gdLst>
                <a:gd name="connsiteX0" fmla="*/ 1016000 w 1016000"/>
                <a:gd name="connsiteY0" fmla="*/ 217715 h 217715"/>
                <a:gd name="connsiteX1" fmla="*/ 783771 w 1016000"/>
                <a:gd name="connsiteY1" fmla="*/ 0 h 217715"/>
                <a:gd name="connsiteX2" fmla="*/ 0 w 1016000"/>
                <a:gd name="connsiteY2" fmla="*/ 0 h 217715"/>
              </a:gdLst>
              <a:ahLst/>
              <a:cxnLst>
                <a:cxn ang="0">
                  <a:pos x="connsiteX0" y="connsiteY0"/>
                </a:cxn>
                <a:cxn ang="0">
                  <a:pos x="connsiteX1" y="connsiteY1"/>
                </a:cxn>
                <a:cxn ang="0">
                  <a:pos x="connsiteX2" y="connsiteY2"/>
                </a:cxn>
              </a:cxnLst>
              <a:rect l="l" t="t" r="r" b="b"/>
              <a:pathLst>
                <a:path w="1016000" h="217715">
                  <a:moveTo>
                    <a:pt x="1016000" y="217715"/>
                  </a:moveTo>
                  <a:lnTo>
                    <a:pt x="783771" y="0"/>
                  </a:lnTo>
                  <a:lnTo>
                    <a:pt x="0" y="0"/>
                  </a:lnTo>
                </a:path>
              </a:pathLst>
            </a:custGeom>
            <a:noFill/>
            <a:ln w="12700" cap="flat" cmpd="sng" algn="ctr">
              <a:solidFill>
                <a:srgbClr val="27B1B4">
                  <a:lumMod val="40000"/>
                  <a:lumOff val="60000"/>
                </a:srgbClr>
              </a:solidFill>
              <a:prstDash val="solid"/>
              <a:miter lim="800000"/>
              <a:tailEnd type="oval"/>
            </a:ln>
            <a:effectLst/>
          </p:spPr>
          <p:txBody>
            <a:bodyPr rtlCol="0" anchor="ctr">
              <a:normAutofit fontScale="50000" lnSpcReduction="20000"/>
            </a:bodyPr>
            <a:p>
              <a:pPr algn="ctr"/>
              <a:endParaRPr lang="zh-CN" altLang="en-US">
                <a:sym typeface="Arial" panose="020B0604020202020204" pitchFamily="34" charset="0"/>
              </a:endParaRPr>
            </a:p>
          </p:txBody>
        </p:sp>
        <p:sp>
          <p:nvSpPr>
            <p:cNvPr id="24" name="任意多边形 23"/>
            <p:cNvSpPr/>
            <p:nvPr>
              <p:custDataLst>
                <p:tags r:id="rId9"/>
              </p:custDataLst>
            </p:nvPr>
          </p:nvSpPr>
          <p:spPr>
            <a:xfrm rot="229356">
              <a:off x="4761333" y="2616084"/>
              <a:ext cx="1751062" cy="1131259"/>
            </a:xfrm>
            <a:custGeom>
              <a:avLst/>
              <a:gdLst>
                <a:gd name="connsiteX0" fmla="*/ 1282270 w 1766358"/>
                <a:gd name="connsiteY0" fmla="*/ 0 h 1141141"/>
                <a:gd name="connsiteX1" fmla="*/ 1666403 w 1766358"/>
                <a:gd name="connsiteY1" fmla="*/ 58076 h 1141141"/>
                <a:gd name="connsiteX2" fmla="*/ 1766358 w 1766358"/>
                <a:gd name="connsiteY2" fmla="*/ 94660 h 1141141"/>
                <a:gd name="connsiteX3" fmla="*/ 1496141 w 1766358"/>
                <a:gd name="connsiteY3" fmla="*/ 562689 h 1141141"/>
                <a:gd name="connsiteX4" fmla="*/ 1436087 w 1766358"/>
                <a:gd name="connsiteY4" fmla="*/ 544047 h 1141141"/>
                <a:gd name="connsiteX5" fmla="*/ 1282270 w 1766358"/>
                <a:gd name="connsiteY5" fmla="*/ 528541 h 1141141"/>
                <a:gd name="connsiteX6" fmla="*/ 534546 w 1766358"/>
                <a:gd name="connsiteY6" fmla="*/ 1137954 h 1141141"/>
                <a:gd name="connsiteX7" fmla="*/ 534060 w 1766358"/>
                <a:gd name="connsiteY7" fmla="*/ 1141141 h 1141141"/>
                <a:gd name="connsiteX8" fmla="*/ 0 w 1766358"/>
                <a:gd name="connsiteY8" fmla="*/ 1141141 h 1141141"/>
                <a:gd name="connsiteX9" fmla="*/ 16743 w 1766358"/>
                <a:gd name="connsiteY9" fmla="*/ 1031434 h 1141141"/>
                <a:gd name="connsiteX10" fmla="*/ 1282270 w 1766358"/>
                <a:gd name="connsiteY10" fmla="*/ 0 h 114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6358" h="1141141">
                  <a:moveTo>
                    <a:pt x="1282270" y="0"/>
                  </a:moveTo>
                  <a:cubicBezTo>
                    <a:pt x="1416037" y="0"/>
                    <a:pt x="1545056" y="20333"/>
                    <a:pt x="1666403" y="58076"/>
                  </a:cubicBezTo>
                  <a:lnTo>
                    <a:pt x="1766358" y="94660"/>
                  </a:lnTo>
                  <a:lnTo>
                    <a:pt x="1496141" y="562689"/>
                  </a:lnTo>
                  <a:lnTo>
                    <a:pt x="1436087" y="544047"/>
                  </a:lnTo>
                  <a:cubicBezTo>
                    <a:pt x="1386403" y="533880"/>
                    <a:pt x="1334960" y="528541"/>
                    <a:pt x="1282270" y="528541"/>
                  </a:cubicBezTo>
                  <a:cubicBezTo>
                    <a:pt x="913440" y="528541"/>
                    <a:pt x="605715" y="790163"/>
                    <a:pt x="534546" y="1137954"/>
                  </a:cubicBezTo>
                  <a:lnTo>
                    <a:pt x="534060" y="1141141"/>
                  </a:lnTo>
                  <a:lnTo>
                    <a:pt x="0" y="1141141"/>
                  </a:lnTo>
                  <a:lnTo>
                    <a:pt x="16743" y="1031434"/>
                  </a:lnTo>
                  <a:cubicBezTo>
                    <a:pt x="137196" y="442796"/>
                    <a:pt x="658023" y="0"/>
                    <a:pt x="1282270" y="0"/>
                  </a:cubicBezTo>
                  <a:close/>
                </a:path>
              </a:pathLst>
            </a:custGeom>
            <a:solidFill>
              <a:srgbClr val="27B1B4"/>
            </a:solidFill>
            <a:ln w="12700" cap="flat" cmpd="sng" algn="ctr">
              <a:noFill/>
              <a:prstDash val="solid"/>
              <a:miter lim="800000"/>
            </a:ln>
            <a:effectLst/>
          </p:spPr>
          <p:txBody>
            <a:bodyPr rtlCol="0" anchor="ctr">
              <a:normAutofit/>
            </a:bodyPr>
            <a:p>
              <a:pPr algn="ctr"/>
              <a:endParaRPr lang="zh-CN" altLang="en-US">
                <a:solidFill>
                  <a:sysClr val="windowText" lastClr="000000"/>
                </a:solidFill>
                <a:sym typeface="Arial" panose="020B0604020202020204" pitchFamily="34" charset="0"/>
              </a:endParaRPr>
            </a:p>
          </p:txBody>
        </p:sp>
        <p:sp>
          <p:nvSpPr>
            <p:cNvPr id="23" name="任意多边形 22"/>
            <p:cNvSpPr/>
            <p:nvPr>
              <p:custDataLst>
                <p:tags r:id="rId10"/>
              </p:custDataLst>
            </p:nvPr>
          </p:nvSpPr>
          <p:spPr>
            <a:xfrm rot="229356">
              <a:off x="6470680" y="2957172"/>
              <a:ext cx="791567" cy="2056250"/>
            </a:xfrm>
            <a:custGeom>
              <a:avLst/>
              <a:gdLst>
                <a:gd name="connsiteX0" fmla="*/ 281055 w 798482"/>
                <a:gd name="connsiteY0" fmla="*/ 0 h 2074212"/>
                <a:gd name="connsiteX1" fmla="*/ 328397 w 798482"/>
                <a:gd name="connsiteY1" fmla="*/ 35402 h 2074212"/>
                <a:gd name="connsiteX2" fmla="*/ 798482 w 798482"/>
                <a:gd name="connsiteY2" fmla="*/ 1032195 h 2074212"/>
                <a:gd name="connsiteX3" fmla="*/ 328397 w 798482"/>
                <a:gd name="connsiteY3" fmla="*/ 2028988 h 2074212"/>
                <a:gd name="connsiteX4" fmla="*/ 267921 w 798482"/>
                <a:gd name="connsiteY4" fmla="*/ 2074212 h 2074212"/>
                <a:gd name="connsiteX5" fmla="*/ 0 w 798482"/>
                <a:gd name="connsiteY5" fmla="*/ 1610160 h 2074212"/>
                <a:gd name="connsiteX6" fmla="*/ 46396 w 798482"/>
                <a:gd name="connsiteY6" fmla="*/ 1571880 h 2074212"/>
                <a:gd name="connsiteX7" fmla="*/ 269941 w 798482"/>
                <a:gd name="connsiteY7" fmla="*/ 1032195 h 2074212"/>
                <a:gd name="connsiteX8" fmla="*/ 46396 w 798482"/>
                <a:gd name="connsiteY8" fmla="*/ 492510 h 2074212"/>
                <a:gd name="connsiteX9" fmla="*/ 12738 w 798482"/>
                <a:gd name="connsiteY9" fmla="*/ 464739 h 2074212"/>
                <a:gd name="connsiteX10" fmla="*/ 281055 w 798482"/>
                <a:gd name="connsiteY10" fmla="*/ 0 h 207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8482" h="2074212">
                  <a:moveTo>
                    <a:pt x="281055" y="0"/>
                  </a:moveTo>
                  <a:lnTo>
                    <a:pt x="328397" y="35402"/>
                  </a:lnTo>
                  <a:cubicBezTo>
                    <a:pt x="615490" y="272332"/>
                    <a:pt x="798482" y="630894"/>
                    <a:pt x="798482" y="1032195"/>
                  </a:cubicBezTo>
                  <a:cubicBezTo>
                    <a:pt x="798482" y="1433497"/>
                    <a:pt x="615490" y="1792058"/>
                    <a:pt x="328397" y="2028988"/>
                  </a:cubicBezTo>
                  <a:lnTo>
                    <a:pt x="267921" y="2074212"/>
                  </a:lnTo>
                  <a:lnTo>
                    <a:pt x="0" y="1610160"/>
                  </a:lnTo>
                  <a:lnTo>
                    <a:pt x="46396" y="1571880"/>
                  </a:lnTo>
                  <a:cubicBezTo>
                    <a:pt x="184514" y="1433763"/>
                    <a:pt x="269941" y="1242955"/>
                    <a:pt x="269941" y="1032195"/>
                  </a:cubicBezTo>
                  <a:cubicBezTo>
                    <a:pt x="269941" y="821435"/>
                    <a:pt x="184514" y="630628"/>
                    <a:pt x="46396" y="492510"/>
                  </a:cubicBezTo>
                  <a:lnTo>
                    <a:pt x="12738" y="464739"/>
                  </a:lnTo>
                  <a:lnTo>
                    <a:pt x="281055" y="0"/>
                  </a:lnTo>
                  <a:close/>
                </a:path>
              </a:pathLst>
            </a:custGeom>
            <a:solidFill>
              <a:srgbClr val="27B1B4"/>
            </a:solidFill>
            <a:ln w="12700" cap="flat" cmpd="sng" algn="ctr">
              <a:noFill/>
              <a:prstDash val="solid"/>
              <a:miter lim="800000"/>
            </a:ln>
            <a:effectLst/>
          </p:spPr>
          <p:txBody>
            <a:bodyPr rtlCol="0" anchor="ctr">
              <a:normAutofit/>
            </a:bodyPr>
            <a:p>
              <a:pPr algn="ctr"/>
              <a:endParaRPr lang="zh-CN" altLang="en-US">
                <a:solidFill>
                  <a:sysClr val="windowText" lastClr="000000"/>
                </a:solidFill>
                <a:sym typeface="Arial" panose="020B0604020202020204" pitchFamily="34" charset="0"/>
              </a:endParaRPr>
            </a:p>
          </p:txBody>
        </p:sp>
        <p:sp>
          <p:nvSpPr>
            <p:cNvPr id="20" name="任意多边形 19"/>
            <p:cNvSpPr/>
            <p:nvPr>
              <p:custDataLst>
                <p:tags r:id="rId11"/>
              </p:custDataLst>
            </p:nvPr>
          </p:nvSpPr>
          <p:spPr>
            <a:xfrm rot="229356">
              <a:off x="4669869" y="4074714"/>
              <a:ext cx="1730745" cy="1098973"/>
            </a:xfrm>
            <a:custGeom>
              <a:avLst/>
              <a:gdLst>
                <a:gd name="connsiteX0" fmla="*/ 0 w 1745863"/>
                <a:gd name="connsiteY0" fmla="*/ 0 h 1108573"/>
                <a:gd name="connsiteX1" fmla="*/ 538697 w 1745863"/>
                <a:gd name="connsiteY1" fmla="*/ 0 h 1108573"/>
                <a:gd name="connsiteX2" fmla="*/ 574048 w 1745863"/>
                <a:gd name="connsiteY2" fmla="*/ 113885 h 1108573"/>
                <a:gd name="connsiteX3" fmla="*/ 1277300 w 1745863"/>
                <a:gd name="connsiteY3" fmla="*/ 580032 h 1108573"/>
                <a:gd name="connsiteX4" fmla="*/ 1431117 w 1745863"/>
                <a:gd name="connsiteY4" fmla="*/ 564526 h 1108573"/>
                <a:gd name="connsiteX5" fmla="*/ 1475224 w 1745863"/>
                <a:gd name="connsiteY5" fmla="*/ 550835 h 1108573"/>
                <a:gd name="connsiteX6" fmla="*/ 1745863 w 1745863"/>
                <a:gd name="connsiteY6" fmla="*/ 1019596 h 1108573"/>
                <a:gd name="connsiteX7" fmla="*/ 1661433 w 1745863"/>
                <a:gd name="connsiteY7" fmla="*/ 1050497 h 1108573"/>
                <a:gd name="connsiteX8" fmla="*/ 1277300 w 1745863"/>
                <a:gd name="connsiteY8" fmla="*/ 1108573 h 1108573"/>
                <a:gd name="connsiteX9" fmla="*/ 11773 w 1745863"/>
                <a:gd name="connsiteY9" fmla="*/ 77139 h 1108573"/>
                <a:gd name="connsiteX10" fmla="*/ 0 w 1745863"/>
                <a:gd name="connsiteY10" fmla="*/ 0 h 110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5863" h="1108573">
                  <a:moveTo>
                    <a:pt x="0" y="0"/>
                  </a:moveTo>
                  <a:lnTo>
                    <a:pt x="538697" y="0"/>
                  </a:lnTo>
                  <a:lnTo>
                    <a:pt x="574048" y="113885"/>
                  </a:lnTo>
                  <a:cubicBezTo>
                    <a:pt x="689913" y="387820"/>
                    <a:pt x="961160" y="580032"/>
                    <a:pt x="1277300" y="580032"/>
                  </a:cubicBezTo>
                  <a:cubicBezTo>
                    <a:pt x="1329990" y="580032"/>
                    <a:pt x="1381433" y="574693"/>
                    <a:pt x="1431117" y="564526"/>
                  </a:cubicBezTo>
                  <a:lnTo>
                    <a:pt x="1475224" y="550835"/>
                  </a:lnTo>
                  <a:lnTo>
                    <a:pt x="1745863" y="1019596"/>
                  </a:lnTo>
                  <a:lnTo>
                    <a:pt x="1661433" y="1050497"/>
                  </a:lnTo>
                  <a:cubicBezTo>
                    <a:pt x="1540086" y="1088241"/>
                    <a:pt x="1411067" y="1108573"/>
                    <a:pt x="1277300" y="1108573"/>
                  </a:cubicBezTo>
                  <a:cubicBezTo>
                    <a:pt x="653053" y="1108573"/>
                    <a:pt x="132226" y="665777"/>
                    <a:pt x="11773" y="77139"/>
                  </a:cubicBezTo>
                  <a:lnTo>
                    <a:pt x="0" y="0"/>
                  </a:lnTo>
                  <a:close/>
                </a:path>
              </a:pathLst>
            </a:custGeom>
            <a:solidFill>
              <a:srgbClr val="27B1B4"/>
            </a:solidFill>
            <a:ln w="12700" cap="flat" cmpd="sng" algn="ctr">
              <a:noFill/>
              <a:prstDash val="solid"/>
              <a:miter lim="800000"/>
            </a:ln>
            <a:effectLst/>
          </p:spPr>
          <p:txBody>
            <a:bodyPr rtlCol="0" anchor="ctr">
              <a:normAutofit/>
            </a:bodyPr>
            <a:p>
              <a:pPr algn="ctr"/>
              <a:endParaRPr lang="zh-CN" altLang="en-US">
                <a:solidFill>
                  <a:sysClr val="windowText" lastClr="000000"/>
                </a:solidFill>
                <a:sym typeface="Arial" panose="020B0604020202020204" pitchFamily="34" charset="0"/>
              </a:endParaRPr>
            </a:p>
          </p:txBody>
        </p:sp>
        <p:sp>
          <p:nvSpPr>
            <p:cNvPr id="48" name="文本框 47"/>
            <p:cNvSpPr txBox="1"/>
            <p:nvPr>
              <p:custDataLst>
                <p:tags r:id="rId12"/>
              </p:custDataLst>
            </p:nvPr>
          </p:nvSpPr>
          <p:spPr>
            <a:xfrm>
              <a:off x="1530138" y="4936673"/>
              <a:ext cx="2319502" cy="449677"/>
            </a:xfrm>
            <a:prstGeom prst="rect">
              <a:avLst/>
            </a:prstGeom>
            <a:noFill/>
          </p:spPr>
          <p:txBody>
            <a:bodyPr wrap="square" lIns="90000" tIns="46800" rIns="90000" bIns="46800" rtlCol="0" anchor="ctr" anchorCtr="0">
              <a:normAutofit/>
            </a:bodyPr>
            <a:p>
              <a:pPr algn="r">
                <a:lnSpc>
                  <a:spcPct val="120000"/>
                </a:lnSpc>
              </a:pPr>
              <a:r>
                <a:rPr lang="zh-CN" altLang="en-US" b="1" dirty="0">
                  <a:solidFill>
                    <a:srgbClr val="27B1B4"/>
                  </a:solidFill>
                  <a:latin typeface="Arial" panose="020B0604020202020204" pitchFamily="34" charset="0"/>
                  <a:ea typeface="黑体" panose="02010609060101010101" charset="-122"/>
                  <a:cs typeface="+mn-ea"/>
                  <a:sym typeface="Arial" panose="020B0604020202020204" pitchFamily="34" charset="0"/>
                </a:rPr>
                <a:t>运营数据</a:t>
              </a:r>
              <a:endParaRPr lang="zh-CN" altLang="en-US" b="1" dirty="0">
                <a:solidFill>
                  <a:srgbClr val="27B1B4"/>
                </a:solidFill>
                <a:latin typeface="Arial" panose="020B0604020202020204" pitchFamily="34" charset="0"/>
                <a:ea typeface="黑体" panose="02010609060101010101" charset="-122"/>
                <a:cs typeface="+mn-ea"/>
                <a:sym typeface="Arial" panose="020B0604020202020204" pitchFamily="34" charset="0"/>
              </a:endParaRPr>
            </a:p>
          </p:txBody>
        </p:sp>
        <p:sp>
          <p:nvSpPr>
            <p:cNvPr id="49" name="文本框 48"/>
            <p:cNvSpPr txBox="1"/>
            <p:nvPr>
              <p:custDataLst>
                <p:tags r:id="rId13"/>
              </p:custDataLst>
            </p:nvPr>
          </p:nvSpPr>
          <p:spPr>
            <a:xfrm>
              <a:off x="1530138" y="5352509"/>
              <a:ext cx="2319502" cy="630563"/>
            </a:xfrm>
            <a:prstGeom prst="rect">
              <a:avLst/>
            </a:prstGeom>
            <a:noFill/>
          </p:spPr>
          <p:txBody>
            <a:bodyPr wrap="square" lIns="90000" tIns="46800" rIns="90000" bIns="46800" rtlCol="0" anchor="t" anchorCtr="0">
              <a:normAutofit lnSpcReduction="10000"/>
            </a:bodyPr>
            <a:p>
              <a:pPr algn="r"/>
              <a:r>
                <a:rPr lang="zh-CN" altLang="en-US" dirty="0">
                  <a:solidFill>
                    <a:sysClr val="windowText" lastClr="000000">
                      <a:lumMod val="50000"/>
                      <a:lumOff val="50000"/>
                    </a:sysClr>
                  </a:solidFill>
                  <a:sym typeface="Arial" panose="020B0604020202020204" pitchFamily="34" charset="0"/>
                </a:rPr>
                <a:t>数据化运营</a:t>
              </a:r>
              <a:endParaRPr lang="zh-CN" altLang="en-US" dirty="0">
                <a:solidFill>
                  <a:sysClr val="windowText" lastClr="000000">
                    <a:lumMod val="50000"/>
                    <a:lumOff val="50000"/>
                  </a:sysClr>
                </a:solidFill>
                <a:sym typeface="Arial" panose="020B0604020202020204" pitchFamily="34" charset="0"/>
              </a:endParaRPr>
            </a:p>
            <a:p>
              <a:pPr algn="r"/>
              <a:r>
                <a:rPr lang="zh-CN" altLang="en-US" dirty="0">
                  <a:solidFill>
                    <a:sysClr val="windowText" lastClr="000000">
                      <a:lumMod val="50000"/>
                      <a:lumOff val="50000"/>
                    </a:sysClr>
                  </a:solidFill>
                  <a:sym typeface="Arial" panose="020B0604020202020204" pitchFamily="34" charset="0"/>
                </a:rPr>
                <a:t>养数据</a:t>
              </a:r>
              <a:endParaRPr lang="zh-CN" altLang="en-US" dirty="0">
                <a:solidFill>
                  <a:sysClr val="windowText" lastClr="000000">
                    <a:lumMod val="50000"/>
                    <a:lumOff val="50000"/>
                  </a:sysClr>
                </a:solidFill>
                <a:sym typeface="Arial" panose="020B0604020202020204" pitchFamily="34" charset="0"/>
              </a:endParaRPr>
            </a:p>
          </p:txBody>
        </p:sp>
      </p:gr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大数据秘密</a:t>
            </a:r>
            <a:endParaRPr lang="zh-CN" altLang="zh-CN"/>
          </a:p>
        </p:txBody>
      </p:sp>
      <p:pic>
        <p:nvPicPr>
          <p:cNvPr id="4" name="内容占位符 3" descr="大数据"/>
          <p:cNvPicPr>
            <a:picLocks noChangeAspect="1"/>
          </p:cNvPicPr>
          <p:nvPr>
            <p:ph idx="1"/>
          </p:nvPr>
        </p:nvPicPr>
        <p:blipFill>
          <a:blip r:embed="rId1"/>
          <a:stretch>
            <a:fillRect/>
          </a:stretch>
        </p:blipFill>
        <p:spPr>
          <a:xfrm>
            <a:off x="3887470" y="864235"/>
            <a:ext cx="7277735" cy="512064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大数据在未来的应用趋势</a:t>
            </a:r>
            <a:endParaRPr lang="zh-CN" altLang="en-US" dirty="0"/>
          </a:p>
        </p:txBody>
      </p:sp>
      <p:sp>
        <p:nvSpPr>
          <p:cNvPr id="3" name="文本占位符 2"/>
          <p:cNvSpPr>
            <a:spLocks noGrp="1"/>
          </p:cNvSpPr>
          <p:nvPr>
            <p:ph type="body" idx="1"/>
          </p:nvPr>
        </p:nvSpPr>
        <p:spPr/>
        <p:txBody>
          <a:bodyPr/>
          <a:lstStyle/>
          <a:p>
            <a:r>
              <a:rPr lang="zh-CN" altLang="en-US" dirty="0"/>
              <a:t>应用无线化、信息数据化、交易无纸化、人类智能化、决策实时化、线下线上化</a:t>
            </a:r>
            <a:endParaRPr lang="zh-CN" alt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应用趋势</a:t>
            </a:r>
            <a:endParaRPr lang="zh-CN" altLang="en-US"/>
          </a:p>
        </p:txBody>
      </p:sp>
      <p:sp>
        <p:nvSpPr>
          <p:cNvPr id="3" name="内容占位符 2"/>
          <p:cNvSpPr>
            <a:spLocks noGrp="1"/>
          </p:cNvSpPr>
          <p:nvPr>
            <p:ph idx="1"/>
          </p:nvPr>
        </p:nvSpPr>
        <p:spPr/>
        <p:txBody>
          <a:bodyPr/>
          <a:p>
            <a:r>
              <a:rPr lang="zh-CN" altLang="en-US"/>
              <a:t>信息数据化：未来会有更多的信息数据化</a:t>
            </a:r>
            <a:endParaRPr lang="zh-CN" altLang="en-US"/>
          </a:p>
          <a:p>
            <a:r>
              <a:rPr lang="zh-CN" altLang="en-US"/>
              <a:t>决策实时化</a:t>
            </a:r>
            <a:endParaRPr lang="zh-CN" altLang="en-US"/>
          </a:p>
          <a:p>
            <a:r>
              <a:rPr lang="zh-CN" altLang="en-US"/>
              <a:t>人类智能化：随着可穿戴设备的出现，人和数据开始真正融为一体，将人体的活动即时数据化。</a:t>
            </a:r>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数据十诫</a:t>
            </a:r>
            <a:endParaRPr lang="zh-CN" altLang="en-US" dirty="0"/>
          </a:p>
        </p:txBody>
      </p:sp>
      <p:sp>
        <p:nvSpPr>
          <p:cNvPr id="3" name="内容占位符 2"/>
          <p:cNvSpPr>
            <a:spLocks noGrp="1"/>
          </p:cNvSpPr>
          <p:nvPr>
            <p:ph idx="1"/>
          </p:nvPr>
        </p:nvSpPr>
        <p:spPr/>
        <p:txBody>
          <a:bodyPr/>
          <a:lstStyle/>
          <a:p>
            <a:r>
              <a:rPr lang="zh-CN" altLang="en-US" dirty="0"/>
              <a:t>好的问题，答案就在里面</a:t>
            </a:r>
            <a:endParaRPr lang="en-US" altLang="zh-CN" dirty="0"/>
          </a:p>
          <a:p>
            <a:r>
              <a:rPr lang="zh-CN" altLang="en-US" dirty="0"/>
              <a:t>在实践中提炼数据</a:t>
            </a:r>
            <a:endParaRPr lang="en-US" altLang="zh-CN" dirty="0"/>
          </a:p>
          <a:p>
            <a:r>
              <a:rPr lang="zh-CN" altLang="en-US" dirty="0"/>
              <a:t>让数据变成科技，惠及更多人</a:t>
            </a:r>
            <a:endParaRPr lang="en-US" altLang="zh-CN" dirty="0"/>
          </a:p>
          <a:p>
            <a:r>
              <a:rPr lang="zh-CN" altLang="en-US" dirty="0"/>
              <a:t>让数据跟着“人”走</a:t>
            </a:r>
            <a:endParaRPr lang="en-US" altLang="zh-CN" dirty="0"/>
          </a:p>
          <a:p>
            <a:r>
              <a:rPr lang="zh-CN" altLang="en-US" dirty="0"/>
              <a:t>木有数据质量，神马数据都是浮云</a:t>
            </a:r>
            <a:endParaRPr lang="en-US" altLang="zh-CN" dirty="0"/>
          </a:p>
          <a:p>
            <a:r>
              <a:rPr lang="zh-CN" altLang="en-US" dirty="0"/>
              <a:t>以“假定数据是可获取的”去思考问题</a:t>
            </a:r>
            <a:endParaRPr lang="en-US" altLang="zh-CN" dirty="0"/>
          </a:p>
          <a:p>
            <a:r>
              <a:rPr lang="zh-CN" altLang="en-US" dirty="0"/>
              <a:t>大数据安全，不是监管</a:t>
            </a:r>
            <a:endParaRPr lang="en-US" altLang="zh-CN" dirty="0"/>
          </a:p>
          <a:p>
            <a:r>
              <a:rPr lang="zh-CN" altLang="en-US" dirty="0"/>
              <a:t>利用数据拿到更有用的数据</a:t>
            </a:r>
            <a:endParaRPr lang="en-US" altLang="zh-CN" dirty="0"/>
          </a:p>
          <a:p>
            <a:r>
              <a:rPr lang="zh-CN" altLang="en-US" dirty="0"/>
              <a:t>建立数据的数据，才有进步</a:t>
            </a:r>
            <a:endParaRPr lang="en-US" altLang="zh-CN" dirty="0"/>
          </a:p>
          <a:p>
            <a:r>
              <a:rPr lang="zh-CN" altLang="en-US" dirty="0"/>
              <a:t>让人做人擅长做的事，让机器做机器擅长做的事</a:t>
            </a:r>
            <a:endParaRPr lang="en-US" altLang="zh-CN" dirty="0"/>
          </a:p>
          <a:p>
            <a:endParaRPr lang="zh-CN" alt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9848" y="2866644"/>
            <a:ext cx="7315200" cy="1124712"/>
          </a:xfrm>
        </p:spPr>
        <p:txBody>
          <a:bodyPr/>
          <a:lstStyle/>
          <a:p>
            <a:pPr algn="ctr"/>
            <a:r>
              <a:rPr lang="zh-CN" altLang="en-US" dirty="0"/>
              <a:t>谢谢大家</a:t>
            </a:r>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a:t>
            </a:r>
            <a:endParaRPr lang="zh-CN" altLang="en-US" dirty="0"/>
          </a:p>
        </p:txBody>
      </p:sp>
      <p:sp>
        <p:nvSpPr>
          <p:cNvPr id="3" name="文本占位符 2"/>
          <p:cNvSpPr>
            <a:spLocks noGrp="1"/>
          </p:cNvSpPr>
          <p:nvPr>
            <p:ph type="body" idx="1"/>
          </p:nvPr>
        </p:nvSpPr>
        <p:spPr/>
        <p:txBody>
          <a:bodyPr/>
          <a:lstStyle/>
          <a:p>
            <a:r>
              <a:rPr lang="zh-CN" altLang="en-US" dirty="0"/>
              <a:t>从商业的角度讲，大数据的本质就是还原用户的真实需求</a:t>
            </a:r>
            <a:endParaRPr lang="zh-CN" alt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大数据定义</a:t>
            </a:r>
            <a:endParaRPr lang="zh-CN" altLang="en-US" dirty="0"/>
          </a:p>
        </p:txBody>
      </p:sp>
      <p:sp>
        <p:nvSpPr>
          <p:cNvPr id="3" name="文本占位符 2"/>
          <p:cNvSpPr>
            <a:spLocks noGrp="1"/>
          </p:cNvSpPr>
          <p:nvPr>
            <p:ph type="body" idx="1"/>
          </p:nvPr>
        </p:nvSpPr>
        <p:spPr/>
        <p:txBody>
          <a:bodyPr/>
          <a:lstStyle/>
          <a:p>
            <a:r>
              <a:rPr lang="zh-CN" altLang="en-US" dirty="0"/>
              <a:t>百度百科</a:t>
            </a:r>
            <a:endParaRPr lang="zh-CN" altLang="en-US" dirty="0"/>
          </a:p>
        </p:txBody>
      </p:sp>
      <p:sp>
        <p:nvSpPr>
          <p:cNvPr id="4" name="内容占位符 3"/>
          <p:cNvSpPr>
            <a:spLocks noGrp="1"/>
          </p:cNvSpPr>
          <p:nvPr>
            <p:ph sz="half" idx="2"/>
          </p:nvPr>
        </p:nvSpPr>
        <p:spPr/>
        <p:txBody>
          <a:bodyPr>
            <a:normAutofit/>
          </a:bodyPr>
          <a:lstStyle/>
          <a:p>
            <a:pPr marL="0" indent="0">
              <a:buNone/>
            </a:pPr>
            <a:r>
              <a:rPr lang="zh-CN" altLang="en-US" sz="2400" dirty="0"/>
              <a:t>大数据指无法在一定时间范围内用常规软件工具进行捕捉、管理和处理的数据集合，需要新处理模式才能具有更强的决策力、洞察发现力和流程优化能力来适应海量、高增长率和多样化的信息资产。</a:t>
            </a:r>
            <a:endParaRPr lang="zh-CN" altLang="en-US" sz="2400" dirty="0"/>
          </a:p>
        </p:txBody>
      </p:sp>
      <p:sp>
        <p:nvSpPr>
          <p:cNvPr id="5" name="文本占位符 4"/>
          <p:cNvSpPr>
            <a:spLocks noGrp="1"/>
          </p:cNvSpPr>
          <p:nvPr>
            <p:ph type="body" sz="quarter" idx="3"/>
          </p:nvPr>
        </p:nvSpPr>
        <p:spPr/>
        <p:txBody>
          <a:bodyPr/>
          <a:lstStyle/>
          <a:p>
            <a:r>
              <a:rPr lang="zh-CN" altLang="en-US" dirty="0"/>
              <a:t>决战大数据</a:t>
            </a:r>
            <a:endParaRPr lang="zh-CN" altLang="en-US" dirty="0"/>
          </a:p>
        </p:txBody>
      </p:sp>
      <p:sp>
        <p:nvSpPr>
          <p:cNvPr id="6" name="内容占位符 5"/>
          <p:cNvSpPr>
            <a:spLocks noGrp="1"/>
          </p:cNvSpPr>
          <p:nvPr>
            <p:ph sz="quarter" idx="4"/>
          </p:nvPr>
        </p:nvSpPr>
        <p:spPr/>
        <p:txBody>
          <a:bodyPr>
            <a:normAutofit/>
          </a:bodyPr>
          <a:lstStyle/>
          <a:p>
            <a:r>
              <a:rPr lang="en-US" altLang="zh-CN" sz="2400" dirty="0"/>
              <a:t>“</a:t>
            </a:r>
            <a:r>
              <a:rPr lang="zh-CN" altLang="en-US" sz="2400" dirty="0">
                <a:sym typeface="+mn-ea"/>
              </a:rPr>
              <a:t>活</a:t>
            </a:r>
            <a:r>
              <a:rPr lang="en-US" altLang="zh-CN" sz="2400" dirty="0"/>
              <a:t>”</a:t>
            </a:r>
            <a:r>
              <a:rPr lang="zh-CN" altLang="en-US" sz="2400" dirty="0"/>
              <a:t>的数据才是大数据。</a:t>
            </a:r>
            <a:endParaRPr lang="zh-CN" altLang="en-US" sz="24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sym typeface="+mn-ea"/>
              </a:rPr>
              <a:t>“</a:t>
            </a:r>
            <a:r>
              <a:rPr lang="zh-CN" altLang="en-US" dirty="0">
                <a:sym typeface="+mn-ea"/>
              </a:rPr>
              <a:t>活</a:t>
            </a:r>
            <a:r>
              <a:rPr lang="en-US" altLang="zh-CN" dirty="0">
                <a:sym typeface="+mn-ea"/>
              </a:rPr>
              <a:t>”</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sym typeface="+mn-ea"/>
              </a:rPr>
              <a:t>死</a:t>
            </a:r>
            <a:r>
              <a:rPr lang="en-US" altLang="zh-CN" dirty="0"/>
              <a:t>”</a:t>
            </a:r>
            <a:r>
              <a:rPr lang="zh-CN" altLang="en-US" dirty="0"/>
              <a:t>数据：单纯存在数据库中，无法进行分析和使用，并不能产生价值的数据。</a:t>
            </a:r>
            <a:endParaRPr lang="en-US" altLang="zh-CN" dirty="0"/>
          </a:p>
          <a:p>
            <a:r>
              <a:rPr lang="en-US" altLang="zh-CN" dirty="0"/>
              <a:t>“</a:t>
            </a:r>
            <a:r>
              <a:rPr lang="zh-CN" altLang="en-US" dirty="0">
                <a:sym typeface="+mn-ea"/>
              </a:rPr>
              <a:t>活</a:t>
            </a:r>
            <a:r>
              <a:rPr lang="en-US" altLang="zh-CN" dirty="0"/>
              <a:t>”</a:t>
            </a:r>
            <a:r>
              <a:rPr lang="zh-CN" altLang="en-US" dirty="0"/>
              <a:t>做数据：跳出既定思维的框架，从相关联的行业和业务去收集能够为现在所用的数据。</a:t>
            </a:r>
            <a:endParaRPr lang="en-US" altLang="zh-CN" dirty="0"/>
          </a:p>
          <a:p>
            <a:r>
              <a:rPr lang="en-US" altLang="zh-CN" dirty="0">
                <a:sym typeface="+mn-ea"/>
              </a:rPr>
              <a:t>“</a:t>
            </a:r>
            <a:r>
              <a:rPr lang="zh-CN" altLang="en-US" dirty="0">
                <a:sym typeface="+mn-ea"/>
              </a:rPr>
              <a:t>活</a:t>
            </a:r>
            <a:r>
              <a:rPr lang="en-US" altLang="zh-CN" dirty="0">
                <a:sym typeface="+mn-ea"/>
              </a:rPr>
              <a:t>”</a:t>
            </a:r>
            <a:r>
              <a:rPr lang="zh-CN" altLang="en-US" dirty="0"/>
              <a:t>看数据指标，动态使用数据，收集到的数据，必须要用场景去验证，灵活使用数据。</a:t>
            </a:r>
            <a:endParaRPr lang="en-US" altLang="zh-CN" dirty="0"/>
          </a:p>
          <a:p>
            <a:r>
              <a:rPr lang="en-US" altLang="zh-CN" dirty="0">
                <a:sym typeface="+mn-ea"/>
              </a:rPr>
              <a:t>“</a:t>
            </a:r>
            <a:r>
              <a:rPr lang="zh-CN" altLang="en-US" dirty="0">
                <a:sym typeface="+mn-ea"/>
              </a:rPr>
              <a:t>活</a:t>
            </a:r>
            <a:r>
              <a:rPr lang="en-US" altLang="zh-CN" dirty="0">
                <a:sym typeface="+mn-ea"/>
              </a:rPr>
              <a:t>”</a:t>
            </a:r>
            <a:r>
              <a:rPr lang="zh-CN" altLang="en-US" dirty="0"/>
              <a:t>用数据</a:t>
            </a:r>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大数据来源</a:t>
            </a:r>
            <a:endParaRPr lang="zh-CN" altLang="en-US" dirty="0"/>
          </a:p>
        </p:txBody>
      </p:sp>
      <p:sp>
        <p:nvSpPr>
          <p:cNvPr id="3" name="内容占位符 2"/>
          <p:cNvSpPr>
            <a:spLocks noGrp="1"/>
          </p:cNvSpPr>
          <p:nvPr>
            <p:ph idx="1"/>
          </p:nvPr>
        </p:nvSpPr>
        <p:spPr/>
        <p:txBody>
          <a:bodyPr/>
          <a:lstStyle/>
          <a:p>
            <a:r>
              <a:rPr lang="en-US" altLang="zh-CN" dirty="0"/>
              <a:t> 2012</a:t>
            </a:r>
            <a:r>
              <a:rPr lang="zh-CN" altLang="en-US" dirty="0"/>
              <a:t>年，大数据一词就开始被越来越多的被提及。</a:t>
            </a:r>
            <a:endParaRPr lang="en-US" altLang="zh-CN" dirty="0"/>
          </a:p>
          <a:p>
            <a:r>
              <a:rPr lang="zh-CN" altLang="en-US" dirty="0"/>
              <a:t>互联网的普及</a:t>
            </a:r>
            <a:endParaRPr lang="en-US" altLang="zh-CN" dirty="0"/>
          </a:p>
          <a:p>
            <a:r>
              <a:rPr lang="zh-CN" altLang="en-US" dirty="0"/>
              <a:t>移动互联网的发展</a:t>
            </a:r>
            <a:endParaRPr lang="en-US" altLang="zh-CN" dirty="0"/>
          </a:p>
          <a:p>
            <a:r>
              <a:rPr lang="en-US" altLang="zh-CN" dirty="0"/>
              <a:t>4G</a:t>
            </a:r>
            <a:r>
              <a:rPr lang="zh-CN" altLang="en-US" dirty="0"/>
              <a:t>时代以及</a:t>
            </a:r>
            <a:r>
              <a:rPr lang="en-US" altLang="zh-CN" dirty="0"/>
              <a:t>5G</a:t>
            </a:r>
            <a:r>
              <a:rPr lang="zh-CN" altLang="en-US" dirty="0"/>
              <a:t>时代的到来</a:t>
            </a:r>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数据价值</a:t>
            </a:r>
            <a:endParaRPr lang="zh-CN" altLang="en-US" dirty="0"/>
          </a:p>
        </p:txBody>
      </p:sp>
      <p:sp>
        <p:nvSpPr>
          <p:cNvPr id="3" name="文本占位符 2"/>
          <p:cNvSpPr>
            <a:spLocks noGrp="1"/>
          </p:cNvSpPr>
          <p:nvPr>
            <p:ph type="body" idx="1"/>
          </p:nvPr>
        </p:nvSpPr>
        <p:spPr/>
        <p:txBody>
          <a:bodyPr/>
          <a:lstStyle/>
          <a:p>
            <a:r>
              <a:rPr lang="zh-CN" altLang="en-US" dirty="0"/>
              <a:t>数据价值前的思考</a:t>
            </a:r>
            <a:endParaRPr lang="zh-CN" altLang="en-US" dirty="0"/>
          </a:p>
        </p:txBody>
      </p:sp>
      <p:sp>
        <p:nvSpPr>
          <p:cNvPr id="4" name="内容占位符 3"/>
          <p:cNvSpPr>
            <a:spLocks noGrp="1"/>
          </p:cNvSpPr>
          <p:nvPr>
            <p:ph sz="half" idx="2"/>
          </p:nvPr>
        </p:nvSpPr>
        <p:spPr/>
        <p:txBody>
          <a:bodyPr/>
          <a:lstStyle/>
          <a:p>
            <a:r>
              <a:rPr lang="zh-CN" altLang="en-US" dirty="0"/>
              <a:t>你是否可以清楚地识别用户的身份？</a:t>
            </a:r>
            <a:endParaRPr lang="en-US" altLang="zh-CN" dirty="0"/>
          </a:p>
          <a:p>
            <a:r>
              <a:rPr lang="zh-CN" altLang="en-US" dirty="0"/>
              <a:t>你能否搞清楚收集数据对你的价值是什么？</a:t>
            </a:r>
            <a:endParaRPr lang="en-US" altLang="zh-CN" dirty="0"/>
          </a:p>
          <a:p>
            <a:r>
              <a:rPr lang="zh-CN" altLang="en-US" dirty="0"/>
              <a:t>收集数据时的场景是什么？</a:t>
            </a:r>
            <a:endParaRPr lang="en-US" altLang="zh-CN" dirty="0"/>
          </a:p>
        </p:txBody>
      </p:sp>
      <p:sp>
        <p:nvSpPr>
          <p:cNvPr id="5" name="文本占位符 4"/>
          <p:cNvSpPr>
            <a:spLocks noGrp="1"/>
          </p:cNvSpPr>
          <p:nvPr>
            <p:ph type="body" sz="quarter" idx="3"/>
          </p:nvPr>
        </p:nvSpPr>
        <p:spPr/>
        <p:txBody>
          <a:bodyPr/>
          <a:lstStyle/>
          <a:p>
            <a:r>
              <a:rPr lang="zh-CN" altLang="en-US" dirty="0"/>
              <a:t>数据</a:t>
            </a:r>
            <a:r>
              <a:rPr lang="en-US" altLang="zh-CN" dirty="0"/>
              <a:t>5</a:t>
            </a:r>
            <a:r>
              <a:rPr lang="zh-CN" altLang="en-US" dirty="0"/>
              <a:t>大价值</a:t>
            </a:r>
            <a:endParaRPr lang="zh-CN" altLang="en-US" dirty="0"/>
          </a:p>
        </p:txBody>
      </p:sp>
      <p:sp>
        <p:nvSpPr>
          <p:cNvPr id="6" name="内容占位符 5"/>
          <p:cNvSpPr>
            <a:spLocks noGrp="1"/>
          </p:cNvSpPr>
          <p:nvPr>
            <p:ph sz="quarter" idx="4"/>
          </p:nvPr>
        </p:nvSpPr>
        <p:spPr/>
        <p:txBody>
          <a:bodyPr/>
          <a:lstStyle/>
          <a:p>
            <a:r>
              <a:rPr lang="zh-CN" altLang="en-US" dirty="0"/>
              <a:t>识别和串联价值</a:t>
            </a:r>
            <a:endParaRPr lang="en-US" altLang="zh-CN" dirty="0"/>
          </a:p>
          <a:p>
            <a:r>
              <a:rPr lang="zh-CN" altLang="en-US" dirty="0"/>
              <a:t>描述价值</a:t>
            </a:r>
            <a:endParaRPr lang="en-US" altLang="zh-CN" dirty="0"/>
          </a:p>
          <a:p>
            <a:r>
              <a:rPr lang="zh-CN" altLang="en-US" dirty="0"/>
              <a:t>时间价值</a:t>
            </a:r>
            <a:endParaRPr lang="en-US" altLang="zh-CN" dirty="0"/>
          </a:p>
          <a:p>
            <a:r>
              <a:rPr lang="zh-CN" altLang="en-US" dirty="0"/>
              <a:t>预测价值</a:t>
            </a:r>
            <a:endParaRPr lang="en-US" altLang="zh-CN" dirty="0"/>
          </a:p>
          <a:p>
            <a:r>
              <a:rPr lang="zh-CN" altLang="en-US" dirty="0"/>
              <a:t>产出数据的价值</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数据化思考</a:t>
            </a:r>
            <a:endParaRPr lang="zh-CN" altLang="en-US" dirty="0"/>
          </a:p>
        </p:txBody>
      </p:sp>
      <p:sp>
        <p:nvSpPr>
          <p:cNvPr id="3" name="文本占位符 2"/>
          <p:cNvSpPr>
            <a:spLocks noGrp="1"/>
          </p:cNvSpPr>
          <p:nvPr>
            <p:ph type="body" idx="1"/>
          </p:nvPr>
        </p:nvSpPr>
        <p:spPr/>
        <p:txBody>
          <a:bodyPr/>
          <a:lstStyle/>
          <a:p>
            <a:r>
              <a:rPr lang="zh-CN" altLang="en-US" dirty="0"/>
              <a:t>数据力和思考力的合力</a:t>
            </a:r>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数据化思考</a:t>
            </a:r>
            <a:endParaRPr lang="zh-CN" altLang="zh-CN"/>
          </a:p>
        </p:txBody>
      </p:sp>
      <p:sp>
        <p:nvSpPr>
          <p:cNvPr id="3" name="内容占位符 2"/>
          <p:cNvSpPr>
            <a:spLocks noGrp="1"/>
          </p:cNvSpPr>
          <p:nvPr>
            <p:ph idx="1"/>
          </p:nvPr>
        </p:nvSpPr>
        <p:spPr/>
        <p:txBody>
          <a:bodyPr/>
          <a:p>
            <a:r>
              <a:rPr lang="zh-CN" altLang="en-US"/>
              <a:t>问题就是答案</a:t>
            </a:r>
            <a:endParaRPr lang="zh-CN" altLang="en-US"/>
          </a:p>
          <a:p>
            <a:r>
              <a:rPr lang="en-US" altLang="zh-CN"/>
              <a:t>CEO</a:t>
            </a:r>
            <a:r>
              <a:rPr lang="zh-CN" altLang="en-US"/>
              <a:t>们关心哪三个问题</a:t>
            </a:r>
            <a:endParaRPr lang="zh-CN" altLang="en-US"/>
          </a:p>
          <a:p>
            <a:r>
              <a:rPr lang="zh-CN" altLang="en-US"/>
              <a:t>别再做</a:t>
            </a:r>
            <a:r>
              <a:rPr lang="en-US" altLang="zh-CN"/>
              <a:t>“</a:t>
            </a:r>
            <a:r>
              <a:rPr lang="zh-CN" altLang="en-US">
                <a:sym typeface="+mn-ea"/>
              </a:rPr>
              <a:t>碰巧游戏</a:t>
            </a:r>
            <a:r>
              <a:rPr lang="en-US" altLang="zh-CN"/>
              <a:t>”</a:t>
            </a:r>
            <a:endParaRPr lang="en-US" altLang="zh-CN"/>
          </a:p>
          <a:p>
            <a:r>
              <a:rPr lang="zh-CN" altLang="en-US"/>
              <a:t>用傻瓜的视角去观察</a:t>
            </a:r>
            <a:endParaRPr lang="zh-CN" altLang="en-US"/>
          </a:p>
          <a:p>
            <a:r>
              <a:rPr lang="en-US" altLang="zh-CN"/>
              <a:t>“</a:t>
            </a:r>
            <a:r>
              <a:rPr lang="zh-CN" altLang="en-US">
                <a:sym typeface="+mn-ea"/>
              </a:rPr>
              <a:t>远离</a:t>
            </a:r>
            <a:r>
              <a:rPr lang="en-US" altLang="zh-CN"/>
              <a:t>”</a:t>
            </a:r>
            <a:r>
              <a:rPr lang="zh-CN" altLang="en-US"/>
              <a:t>或</a:t>
            </a:r>
            <a:r>
              <a:rPr lang="en-US" altLang="zh-CN"/>
              <a:t>“</a:t>
            </a:r>
            <a:r>
              <a:rPr lang="zh-CN" altLang="en-US">
                <a:sym typeface="+mn-ea"/>
              </a:rPr>
              <a:t>选择</a:t>
            </a:r>
            <a:r>
              <a:rPr lang="en-US" altLang="zh-CN"/>
              <a:t>”</a:t>
            </a:r>
            <a:endParaRPr lang="en-US" altLang="zh-CN"/>
          </a:p>
          <a:p>
            <a:r>
              <a:rPr lang="zh-CN" altLang="en-US"/>
              <a:t>为什么数据会骗人：常态、时态、变态</a:t>
            </a:r>
            <a:endParaRPr lang="zh-CN" altLang="en-US"/>
          </a:p>
          <a:p>
            <a:r>
              <a:rPr lang="zh-CN" altLang="en-US"/>
              <a:t>先开枪，后瞄准</a:t>
            </a:r>
            <a:endParaRPr lang="zh-CN" altLang="en-US"/>
          </a:p>
          <a:p>
            <a:r>
              <a:rPr lang="zh-CN" altLang="en-US"/>
              <a:t>忽略了趋势，过去的价值一文不值</a:t>
            </a:r>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阿里巴巴的大数据秘密</a:t>
            </a:r>
            <a:endParaRPr lang="zh-CN" altLang="en-US" dirty="0"/>
          </a:p>
        </p:txBody>
      </p:sp>
      <p:sp>
        <p:nvSpPr>
          <p:cNvPr id="3" name="文本占位符 2"/>
          <p:cNvSpPr>
            <a:spLocks noGrp="1"/>
          </p:cNvSpPr>
          <p:nvPr>
            <p:ph type="body" idx="1"/>
          </p:nvPr>
        </p:nvSpPr>
        <p:spPr/>
        <p:txBody>
          <a:bodyPr/>
          <a:lstStyle/>
          <a:p>
            <a:r>
              <a:rPr lang="zh-CN" altLang="en-US" dirty="0"/>
              <a:t>培养数据人才的内三板斧</a:t>
            </a:r>
            <a:r>
              <a:rPr lang="en-US" altLang="zh-CN" dirty="0"/>
              <a:t>——</a:t>
            </a:r>
            <a:r>
              <a:rPr lang="zh-CN" altLang="en-US" dirty="0"/>
              <a:t>混、通、晒</a:t>
            </a:r>
            <a:r>
              <a:rPr lang="en-US" altLang="zh-CN" dirty="0"/>
              <a:t>    </a:t>
            </a:r>
            <a:endParaRPr lang="en-US" altLang="zh-CN" dirty="0"/>
          </a:p>
          <a:p>
            <a:r>
              <a:rPr lang="zh-CN" altLang="en-US" dirty="0"/>
              <a:t>数据应用的外三板斧</a:t>
            </a:r>
            <a:r>
              <a:rPr lang="en-US" altLang="zh-CN" dirty="0"/>
              <a:t>——</a:t>
            </a:r>
            <a:r>
              <a:rPr lang="zh-CN" altLang="en-US" dirty="0"/>
              <a:t>存、管、用</a:t>
            </a:r>
            <a:endParaRPr lang="zh-CN" altLang="en-US" dirty="0"/>
          </a:p>
        </p:txBody>
      </p:sp>
    </p:spTree>
  </p:cSld>
  <p:clrMapOvr>
    <a:masterClrMapping/>
  </p:clrMapOvr>
  <p:transition>
    <p:fade/>
  </p:transition>
</p:sld>
</file>

<file path=ppt/tags/tag1.xml><?xml version="1.0" encoding="utf-8"?>
<p:tagLst xmlns:p="http://schemas.openxmlformats.org/presentationml/2006/main">
  <p:tag name="KSO_WM_TAG_VERSION" val="1.0"/>
  <p:tag name="KSO_WM_BEAUTIFY_FLAG" val="#wm#"/>
  <p:tag name="KSO_WM_UNIT_TYPE" val="i"/>
  <p:tag name="KSO_WM_UNIT_ID" val="diagram160334_2*i*0"/>
  <p:tag name="KSO_WM_TEMPLATE_CATEGORY" val="diagram"/>
  <p:tag name="KSO_WM_TEMPLATE_INDEX" val="160334"/>
  <p:tag name="KSO_WM_UNIT_INDEX" val="0"/>
</p:tagLst>
</file>

<file path=ppt/tags/tag10.xml><?xml version="1.0" encoding="utf-8"?>
<p:tagLst xmlns:p="http://schemas.openxmlformats.org/presentationml/2006/main">
  <p:tag name="KSO_WM_TEMPLATE_CATEGORY" val="diagram"/>
  <p:tag name="KSO_WM_TEMPLATE_INDEX" val="160334"/>
  <p:tag name="KSO_WM_TAG_VERSION" val="1.0"/>
  <p:tag name="KSO_WM_BEAUTIFY_FLAG" val="#wm#"/>
  <p:tag name="KSO_WM_DIAGRAM_GROUP_CODE" val="q1-1"/>
  <p:tag name="KSO_WM_UNIT_TYPE" val="q_i"/>
  <p:tag name="KSO_WM_UNIT_INDEX" val="1_5"/>
  <p:tag name="KSO_WM_UNIT_ID" val="diagram160334_2*q_i*1_5"/>
  <p:tag name="KSO_WM_UNIT_CLEAR" val="1"/>
  <p:tag name="KSO_WM_UNIT_LAYERLEVEL" val="1_1"/>
  <p:tag name="KSO_WM_UNIT_FILL_FORE_SCHEMECOLOR_INDEX" val="5"/>
  <p:tag name="KSO_WM_UNIT_FILL_TYPE" val="1"/>
  <p:tag name="KSO_WM_UNIT_TEXT_FILL_FORE_SCHEMECOLOR_INDEX" val="13"/>
  <p:tag name="KSO_WM_UNIT_TEXT_FILL_TYPE" val="1"/>
</p:tagLst>
</file>

<file path=ppt/tags/tag11.xml><?xml version="1.0" encoding="utf-8"?>
<p:tagLst xmlns:p="http://schemas.openxmlformats.org/presentationml/2006/main">
  <p:tag name="KSO_WM_TEMPLATE_CATEGORY" val="diagram"/>
  <p:tag name="KSO_WM_TEMPLATE_INDEX" val="160334"/>
  <p:tag name="KSO_WM_TAG_VERSION" val="1.0"/>
  <p:tag name="KSO_WM_BEAUTIFY_FLAG" val="#wm#"/>
  <p:tag name="KSO_WM_DIAGRAM_GROUP_CODE" val="q1-1"/>
  <p:tag name="KSO_WM_UNIT_TYPE" val="q_i"/>
  <p:tag name="KSO_WM_UNIT_INDEX" val="1_6"/>
  <p:tag name="KSO_WM_UNIT_ID" val="diagram160334_2*q_i*1_6"/>
  <p:tag name="KSO_WM_UNIT_CLEAR" val="1"/>
  <p:tag name="KSO_WM_UNIT_LAYERLEVEL" val="1_1"/>
  <p:tag name="KSO_WM_UNIT_FILL_FORE_SCHEMECOLOR_INDEX" val="5"/>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TEMPLATE_CATEGORY" val="diagram"/>
  <p:tag name="KSO_WM_TEMPLATE_INDEX" val="160334"/>
  <p:tag name="KSO_WM_TAG_VERSION" val="1.0"/>
  <p:tag name="KSO_WM_BEAUTIFY_FLAG" val="#wm#"/>
  <p:tag name="KSO_WM_UNIT_TYPE" val="q_h_a"/>
  <p:tag name="KSO_WM_UNIT_INDEX" val="1_3_1"/>
  <p:tag name="KSO_WM_UNIT_ID" val="diagram160334_2*q_h_a*1_3_1"/>
  <p:tag name="KSO_WM_UNIT_CLEAR" val="1"/>
  <p:tag name="KSO_WM_UNIT_LAYERLEVEL" val="1_1_1"/>
  <p:tag name="KSO_WM_UNIT_VALUE" val="9"/>
  <p:tag name="KSO_WM_UNIT_HIGHLIGHT" val="0"/>
  <p:tag name="KSO_WM_UNIT_COMPATIBLE" val="0"/>
  <p:tag name="KSO_WM_UNIT_PRESET_TEXT_INDEX" val="3"/>
  <p:tag name="KSO_WM_UNIT_PRESET_TEXT_LEN" val="12"/>
  <p:tag name="KSO_WM_DIAGRAM_GROUP_CODE" val="q1-1"/>
  <p:tag name="KSO_WM_UNIT_TEXT_FILL_FORE_SCHEMECOLOR_INDEX" val="5"/>
  <p:tag name="KSO_WM_UNIT_TEXT_FILL_TYPE" val="1"/>
</p:tagLst>
</file>

<file path=ppt/tags/tag13.xml><?xml version="1.0" encoding="utf-8"?>
<p:tagLst xmlns:p="http://schemas.openxmlformats.org/presentationml/2006/main">
  <p:tag name="KSO_WM_TEMPLATE_CATEGORY" val="diagram"/>
  <p:tag name="KSO_WM_TEMPLATE_INDEX" val="160334"/>
  <p:tag name="KSO_WM_TAG_VERSION" val="1.0"/>
  <p:tag name="KSO_WM_BEAUTIFY_FLAG" val="#wm#"/>
  <p:tag name="KSO_WM_UNIT_TYPE" val="q_h_f"/>
  <p:tag name="KSO_WM_UNIT_INDEX" val="1_3_1"/>
  <p:tag name="KSO_WM_UNIT_ID" val="diagram160334_2*q_h_f*1_3_1"/>
  <p:tag name="KSO_WM_UNIT_CLEAR" val="1"/>
  <p:tag name="KSO_WM_UNIT_LAYERLEVEL" val="1_1_1"/>
  <p:tag name="KSO_WM_UNIT_VALUE" val="18"/>
  <p:tag name="KSO_WM_UNIT_HIGHLIGHT" val="0"/>
  <p:tag name="KSO_WM_UNIT_COMPATIBLE" val="0"/>
  <p:tag name="KSO_WM_UNIT_PRESET_TEXT_INDEX" val="4"/>
  <p:tag name="KSO_WM_UNIT_PRESET_TEXT_LEN" val="26"/>
  <p:tag name="KSO_WM_DIAGRAM_GROUP_CODE" val="q1-1"/>
  <p:tag name="KSO_WM_UNIT_TEXT_FILL_FORE_SCHEMECOLOR_INDEX" val="13"/>
  <p:tag name="KSO_WM_UNIT_TEXT_FILL_TYPE" val="1"/>
</p:tagLst>
</file>

<file path=ppt/tags/tag2.xml><?xml version="1.0" encoding="utf-8"?>
<p:tagLst xmlns:p="http://schemas.openxmlformats.org/presentationml/2006/main">
  <p:tag name="KSO_WM_TEMPLATE_CATEGORY" val="diagram"/>
  <p:tag name="KSO_WM_TEMPLATE_INDEX" val="160334"/>
  <p:tag name="KSO_WM_TAG_VERSION" val="1.0"/>
  <p:tag name="KSO_WM_BEAUTIFY_FLAG" val="#wm#"/>
  <p:tag name="KSO_WM_UNIT_TYPE" val="q_h_a"/>
  <p:tag name="KSO_WM_UNIT_INDEX" val="1_2_1"/>
  <p:tag name="KSO_WM_UNIT_ID" val="diagram160334_2*q_h_a*1_2_1"/>
  <p:tag name="KSO_WM_UNIT_CLEAR" val="1"/>
  <p:tag name="KSO_WM_UNIT_LAYERLEVEL" val="1_1_1"/>
  <p:tag name="KSO_WM_UNIT_VALUE" val="9"/>
  <p:tag name="KSO_WM_UNIT_HIGHLIGHT" val="0"/>
  <p:tag name="KSO_WM_UNIT_COMPATIBLE" val="0"/>
  <p:tag name="KSO_WM_UNIT_PRESET_TEXT_INDEX" val="3"/>
  <p:tag name="KSO_WM_UNIT_PRESET_TEXT_LEN" val="12"/>
  <p:tag name="KSO_WM_DIAGRAM_GROUP_CODE" val="q1-1"/>
  <p:tag name="KSO_WM_UNIT_TEXT_FILL_FORE_SCHEMECOLOR_INDEX" val="5"/>
  <p:tag name="KSO_WM_UNIT_TEXT_FILL_TYPE" val="1"/>
</p:tagLst>
</file>

<file path=ppt/tags/tag3.xml><?xml version="1.0" encoding="utf-8"?>
<p:tagLst xmlns:p="http://schemas.openxmlformats.org/presentationml/2006/main">
  <p:tag name="KSO_WM_TEMPLATE_CATEGORY" val="diagram"/>
  <p:tag name="KSO_WM_TEMPLATE_INDEX" val="160334"/>
  <p:tag name="KSO_WM_TAG_VERSION" val="1.0"/>
  <p:tag name="KSO_WM_BEAUTIFY_FLAG" val="#wm#"/>
  <p:tag name="KSO_WM_UNIT_TYPE" val="q_h_f"/>
  <p:tag name="KSO_WM_UNIT_INDEX" val="1_2_1"/>
  <p:tag name="KSO_WM_UNIT_ID" val="diagram160334_2*q_h_f*1_2_1"/>
  <p:tag name="KSO_WM_UNIT_CLEAR" val="1"/>
  <p:tag name="KSO_WM_UNIT_LAYERLEVEL" val="1_1_1"/>
  <p:tag name="KSO_WM_UNIT_VALUE" val="18"/>
  <p:tag name="KSO_WM_UNIT_HIGHLIGHT" val="0"/>
  <p:tag name="KSO_WM_UNIT_COMPATIBLE" val="0"/>
  <p:tag name="KSO_WM_UNIT_PRESET_TEXT_INDEX" val="4"/>
  <p:tag name="KSO_WM_UNIT_PRESET_TEXT_LEN" val="26"/>
  <p:tag name="KSO_WM_DIAGRAM_GROUP_CODE" val="q1-1"/>
  <p:tag name="KSO_WM_UNIT_TEXT_FILL_FORE_SCHEMECOLOR_INDEX" val="13"/>
  <p:tag name="KSO_WM_UNIT_TEXT_FILL_TYPE" val="1"/>
</p:tagLst>
</file>

<file path=ppt/tags/tag4.xml><?xml version="1.0" encoding="utf-8"?>
<p:tagLst xmlns:p="http://schemas.openxmlformats.org/presentationml/2006/main">
  <p:tag name="KSO_WM_TEMPLATE_CATEGORY" val="diagram"/>
  <p:tag name="KSO_WM_TEMPLATE_INDEX" val="160334"/>
  <p:tag name="KSO_WM_TAG_VERSION" val="1.0"/>
  <p:tag name="KSO_WM_BEAUTIFY_FLAG" val="#wm#"/>
  <p:tag name="KSO_WM_DIAGRAM_GROUP_CODE" val="q1-1"/>
  <p:tag name="KSO_WM_UNIT_TYPE" val="q_i"/>
  <p:tag name="KSO_WM_UNIT_INDEX" val="1_1"/>
  <p:tag name="KSO_WM_UNIT_ID" val="diagram160334_2*q_i*1_1"/>
  <p:tag name="KSO_WM_UNIT_CLEAR" val="1"/>
  <p:tag name="KSO_WM_UNIT_LAYERLEVEL" val="1_1"/>
  <p:tag name="KSO_WM_UNIT_LINE_FORE_SCHEMECOLOR_INDEX" val="5"/>
  <p:tag name="KSO_WM_UNIT_LINE_FILL_TYPE" val="2"/>
</p:tagLst>
</file>

<file path=ppt/tags/tag5.xml><?xml version="1.0" encoding="utf-8"?>
<p:tagLst xmlns:p="http://schemas.openxmlformats.org/presentationml/2006/main">
  <p:tag name="KSO_WM_TEMPLATE_CATEGORY" val="diagram"/>
  <p:tag name="KSO_WM_TEMPLATE_INDEX" val="160334"/>
  <p:tag name="KSO_WM_TAG_VERSION" val="1.0"/>
  <p:tag name="KSO_WM_BEAUTIFY_FLAG" val="#wm#"/>
  <p:tag name="KSO_WM_DIAGRAM_GROUP_CODE" val="q1-1"/>
  <p:tag name="KSO_WM_UNIT_TYPE" val="q_i"/>
  <p:tag name="KSO_WM_UNIT_INDEX" val="1_2"/>
  <p:tag name="KSO_WM_UNIT_ID" val="diagram160334_2*q_i*1_2"/>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6.xml><?xml version="1.0" encoding="utf-8"?>
<p:tagLst xmlns:p="http://schemas.openxmlformats.org/presentationml/2006/main">
  <p:tag name="KSO_WM_TEMPLATE_CATEGORY" val="diagram"/>
  <p:tag name="KSO_WM_TEMPLATE_INDEX" val="160334"/>
  <p:tag name="KSO_WM_TAG_VERSION" val="1.0"/>
  <p:tag name="KSO_WM_BEAUTIFY_FLAG" val="#wm#"/>
  <p:tag name="KSO_WM_UNIT_TYPE" val="q_h_a"/>
  <p:tag name="KSO_WM_UNIT_INDEX" val="1_1_1"/>
  <p:tag name="KSO_WM_UNIT_ID" val="diagram160334_2*q_h_a*1_1_1"/>
  <p:tag name="KSO_WM_UNIT_CLEAR" val="1"/>
  <p:tag name="KSO_WM_UNIT_LAYERLEVEL" val="1_1_1"/>
  <p:tag name="KSO_WM_UNIT_VALUE" val="9"/>
  <p:tag name="KSO_WM_UNIT_HIGHLIGHT" val="0"/>
  <p:tag name="KSO_WM_UNIT_COMPATIBLE" val="0"/>
  <p:tag name="KSO_WM_UNIT_PRESET_TEXT_INDEX" val="3"/>
  <p:tag name="KSO_WM_UNIT_PRESET_TEXT_LEN" val="12"/>
  <p:tag name="KSO_WM_DIAGRAM_GROUP_CODE" val="q1-1"/>
  <p:tag name="KSO_WM_UNIT_TEXT_FILL_FORE_SCHEMECOLOR_INDEX" val="5"/>
  <p:tag name="KSO_WM_UNIT_TEXT_FILL_TYPE" val="1"/>
</p:tagLst>
</file>

<file path=ppt/tags/tag7.xml><?xml version="1.0" encoding="utf-8"?>
<p:tagLst xmlns:p="http://schemas.openxmlformats.org/presentationml/2006/main">
  <p:tag name="KSO_WM_TEMPLATE_CATEGORY" val="diagram"/>
  <p:tag name="KSO_WM_TEMPLATE_INDEX" val="160334"/>
  <p:tag name="KSO_WM_TAG_VERSION" val="1.0"/>
  <p:tag name="KSO_WM_BEAUTIFY_FLAG" val="#wm#"/>
  <p:tag name="KSO_WM_UNIT_TYPE" val="q_h_f"/>
  <p:tag name="KSO_WM_UNIT_INDEX" val="1_1_1"/>
  <p:tag name="KSO_WM_UNIT_ID" val="diagram160334_2*q_h_f*1_1_1"/>
  <p:tag name="KSO_WM_UNIT_CLEAR" val="1"/>
  <p:tag name="KSO_WM_UNIT_LAYERLEVEL" val="1_1_1"/>
  <p:tag name="KSO_WM_UNIT_VALUE" val="18"/>
  <p:tag name="KSO_WM_UNIT_HIGHLIGHT" val="0"/>
  <p:tag name="KSO_WM_UNIT_COMPATIBLE" val="0"/>
  <p:tag name="KSO_WM_UNIT_PRESET_TEXT_INDEX" val="4"/>
  <p:tag name="KSO_WM_UNIT_PRESET_TEXT_LEN" val="26"/>
  <p:tag name="KSO_WM_DIAGRAM_GROUP_CODE" val="q1-1"/>
  <p:tag name="KSO_WM_UNIT_TEXT_FILL_FORE_SCHEMECOLOR_INDEX" val="13"/>
  <p:tag name="KSO_WM_UNIT_TEXT_FILL_TYPE" val="1"/>
</p:tagLst>
</file>

<file path=ppt/tags/tag8.xml><?xml version="1.0" encoding="utf-8"?>
<p:tagLst xmlns:p="http://schemas.openxmlformats.org/presentationml/2006/main">
  <p:tag name="KSO_WM_TEMPLATE_CATEGORY" val="diagram"/>
  <p:tag name="KSO_WM_TEMPLATE_INDEX" val="160334"/>
  <p:tag name="KSO_WM_TAG_VERSION" val="1.0"/>
  <p:tag name="KSO_WM_BEAUTIFY_FLAG" val="#wm#"/>
  <p:tag name="KSO_WM_DIAGRAM_GROUP_CODE" val="q1-1"/>
  <p:tag name="KSO_WM_UNIT_TYPE" val="q_i"/>
  <p:tag name="KSO_WM_UNIT_INDEX" val="1_3"/>
  <p:tag name="KSO_WM_UNIT_ID" val="diagram160334_2*q_i*1_3"/>
  <p:tag name="KSO_WM_UNIT_CLEAR" val="1"/>
  <p:tag name="KSO_WM_UNIT_LAYERLEVEL" val="1_1"/>
  <p:tag name="KSO_WM_UNIT_LINE_FORE_SCHEMECOLOR_INDEX" val="5"/>
  <p:tag name="KSO_WM_UNIT_LINE_FILL_TYPE" val="2"/>
  <p:tag name="KSO_WM_UNIT_TEXT_FILL_FORE_SCHEMECOLOR_INDEX" val="2"/>
  <p:tag name="KSO_WM_UNIT_TEXT_FILL_TYPE" val="1"/>
</p:tagLst>
</file>

<file path=ppt/tags/tag9.xml><?xml version="1.0" encoding="utf-8"?>
<p:tagLst xmlns:p="http://schemas.openxmlformats.org/presentationml/2006/main">
  <p:tag name="KSO_WM_TEMPLATE_CATEGORY" val="diagram"/>
  <p:tag name="KSO_WM_TEMPLATE_INDEX" val="160334"/>
  <p:tag name="KSO_WM_TAG_VERSION" val="1.0"/>
  <p:tag name="KSO_WM_BEAUTIFY_FLAG" val="#wm#"/>
  <p:tag name="KSO_WM_DIAGRAM_GROUP_CODE" val="q1-1"/>
  <p:tag name="KSO_WM_UNIT_TYPE" val="q_i"/>
  <p:tag name="KSO_WM_UNIT_INDEX" val="1_4"/>
  <p:tag name="KSO_WM_UNIT_ID" val="diagram160334_2*q_i*1_4"/>
  <p:tag name="KSO_WM_UNIT_CLEAR" val="1"/>
  <p:tag name="KSO_WM_UNIT_LAYERLEVEL" val="1_1"/>
  <p:tag name="KSO_WM_UNIT_FILL_FORE_SCHEMECOLOR_INDEX" val="5"/>
  <p:tag name="KSO_WM_UNIT_FILL_TYPE" val="1"/>
  <p:tag name="KSO_WM_UNIT_TEXT_FILL_FORE_SCHEMECOLOR_INDEX" val="13"/>
  <p:tag name="KSO_WM_UNIT_TEXT_FILL_TYPE" val="1"/>
</p:tagLst>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0</TotalTime>
  <Words>1035</Words>
  <Application>WPS 演示</Application>
  <PresentationFormat>宽屏</PresentationFormat>
  <Paragraphs>128</Paragraphs>
  <Slides>16</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Wingdings 2</vt:lpstr>
      <vt:lpstr>黑体</vt:lpstr>
      <vt:lpstr>幼圆</vt:lpstr>
      <vt:lpstr>Corbel</vt:lpstr>
      <vt:lpstr>微软雅黑</vt:lpstr>
      <vt:lpstr>Arial Unicode MS</vt:lpstr>
      <vt:lpstr>等线</vt:lpstr>
      <vt:lpstr>Wingdings</vt:lpstr>
      <vt:lpstr>框架</vt:lpstr>
      <vt:lpstr>读书分享</vt:lpstr>
      <vt:lpstr>大数据</vt:lpstr>
      <vt:lpstr>大数据定义</vt:lpstr>
      <vt:lpstr>“活”</vt:lpstr>
      <vt:lpstr>大数据来源</vt:lpstr>
      <vt:lpstr>数据价值</vt:lpstr>
      <vt:lpstr>数据化思考</vt:lpstr>
      <vt:lpstr>数据化思考</vt:lpstr>
      <vt:lpstr>阿里巴巴的大数据秘密</vt:lpstr>
      <vt:lpstr>大数据秘密</vt:lpstr>
      <vt:lpstr>数据处理</vt:lpstr>
      <vt:lpstr>大数据秘密</vt:lpstr>
      <vt:lpstr>大数据在未来的应用趋势</vt:lpstr>
      <vt:lpstr>应用趋势</vt:lpstr>
      <vt:lpstr>数据十诫</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决战大数据</dc:title>
  <dc:creator>zhou qiang</dc:creator>
  <cp:lastModifiedBy>30°的仰望</cp:lastModifiedBy>
  <cp:revision>37</cp:revision>
  <dcterms:created xsi:type="dcterms:W3CDTF">2018-06-10T12:54:00Z</dcterms:created>
  <dcterms:modified xsi:type="dcterms:W3CDTF">2018-06-11T09:29:00Z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