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65" r:id="rId3"/>
    <p:sldId id="257" r:id="rId4"/>
    <p:sldId id="277" r:id="rId5"/>
    <p:sldId id="266" r:id="rId6"/>
    <p:sldId id="269" r:id="rId7"/>
    <p:sldId id="258" r:id="rId8"/>
    <p:sldId id="259" r:id="rId9"/>
    <p:sldId id="271" r:id="rId10"/>
    <p:sldId id="272" r:id="rId11"/>
    <p:sldId id="273" r:id="rId12"/>
    <p:sldId id="274" r:id="rId13"/>
    <p:sldId id="275" r:id="rId14"/>
    <p:sldId id="27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2F133-1B3C-4660-878D-1A5A79747A98}" v="3" dt="2021-10-25T10:40:29.842"/>
    <p1510:client id="{213ECE96-7290-4E17-8AD8-8D3F9EF17E1D}" v="62" dt="2021-10-23T05:10:30.578"/>
    <p1510:client id="{532B59FC-9A08-48EF-B055-2FE47AE96A0E}" v="20" dt="2021-10-23T08:13:42.478"/>
    <p1510:client id="{6A507785-6796-4A5D-8285-0D07EDE1C28B}" v="393" dt="2021-10-25T10:31:10.386"/>
    <p1510:client id="{B170D1FE-A51A-4ED4-98E2-8CFF1E365BEC}" v="104" dt="2021-10-23T05:24:59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82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35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37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815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862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340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024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5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37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67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767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181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74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24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026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ED2-1596-469E-BD4F-6594104F7480}" type="datetimeFigureOut">
              <a:rPr lang="ru-RU" smtClean="0"/>
              <a:t>26.10.2021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44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63ED2-1596-469E-BD4F-6594104F7480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2CAD42-A56F-44C7-A987-9D4006AB3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F842B41-B2AD-4C9A-B7E3-1C06F6062FB3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1999" cy="51571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600" dirty="0">
                <a:solidFill>
                  <a:schemeClr val="tx1"/>
                </a:solidFill>
              </a:rPr>
              <a:t/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Министерство образования и науки Челябинской области </a:t>
            </a:r>
            <a:r>
              <a:rPr lang="ru-RU" sz="1800" b="1" dirty="0">
                <a:latin typeface="Times New Roman"/>
                <a:cs typeface="Times New Roman" panose="02020603050405020304" pitchFamily="18" charset="0"/>
              </a:rPr>
              <a:t/>
            </a:r>
            <a:br>
              <a:rPr lang="ru-RU" sz="1800" b="1" dirty="0">
                <a:latin typeface="Times New Roman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Муниципальное автономное общеобразовательное учреждение</a:t>
            </a:r>
            <a:r>
              <a:rPr lang="ru-RU" sz="1800" b="1" dirty="0">
                <a:latin typeface="Times New Roman"/>
                <a:cs typeface="Times New Roman" panose="02020603050405020304" pitchFamily="18" charset="0"/>
              </a:rPr>
              <a:t/>
            </a:r>
            <a:br>
              <a:rPr lang="ru-RU" sz="1800" b="1" dirty="0">
                <a:latin typeface="Times New Roman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«Миасская средняя общеобразовательная школа №16»</a:t>
            </a:r>
            <a:r>
              <a:rPr lang="ru-RU" sz="1800" b="1" dirty="0">
                <a:latin typeface="Times New Roman"/>
                <a:cs typeface="Times New Roman" panose="02020603050405020304" pitchFamily="18" charset="0"/>
              </a:rPr>
              <a:t/>
            </a:r>
            <a:br>
              <a:rPr lang="ru-RU" sz="1800" b="1" dirty="0">
                <a:latin typeface="Times New Roman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/>
                <a:cs typeface="Times New Roman" panose="02020603050405020304" pitchFamily="18" charset="0"/>
              </a:rPr>
              <a:t/>
            </a:r>
            <a:br>
              <a:rPr lang="ru-RU" sz="1800" b="1" dirty="0">
                <a:latin typeface="Times New Roman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/>
                <a:cs typeface="Times New Roman" panose="02020603050405020304" pitchFamily="18" charset="0"/>
              </a:rPr>
              <a:t/>
            </a:r>
            <a:br>
              <a:rPr lang="ru-RU" sz="1800" b="1" dirty="0">
                <a:latin typeface="Times New Roman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/>
                <a:cs typeface="Times New Roman" panose="02020603050405020304" pitchFamily="18" charset="0"/>
              </a:rPr>
              <a:t/>
            </a:r>
            <a:br>
              <a:rPr lang="ru-RU" sz="1800" b="1" dirty="0">
                <a:latin typeface="Times New Roman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/>
                <a:cs typeface="Times New Roman" panose="02020603050405020304" pitchFamily="18" charset="0"/>
              </a:rPr>
              <a:t/>
            </a:r>
            <a:br>
              <a:rPr lang="ru-RU" sz="1800" b="1" dirty="0">
                <a:latin typeface="Times New Roman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chemeClr val="tx1"/>
                </a:solidFill>
                <a:latin typeface="Times New Roman"/>
                <a:cs typeface="Times New Roman"/>
              </a:rPr>
              <a:t>Совместный проект </a:t>
            </a:r>
            <a:r>
              <a:rPr lang="ru-RU" sz="3200" dirty="0">
                <a:latin typeface="Times New Roman"/>
                <a:cs typeface="Times New Roman"/>
              </a:rPr>
              <a:t/>
            </a:r>
            <a:br>
              <a:rPr lang="ru-RU" sz="3200" dirty="0">
                <a:latin typeface="Times New Roman"/>
                <a:cs typeface="Times New Roman"/>
              </a:rPr>
            </a:br>
            <a:r>
              <a:rPr lang="ru-RU" sz="3200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Реализация генератора задач по выполнению и анализу простых алгоритмов ЕГЭ по информатике на языке JavaScript</a:t>
            </a:r>
            <a:r>
              <a:rPr lang="ru-RU" sz="3200" dirty="0">
                <a:latin typeface="Times New Roman"/>
              </a:rPr>
              <a:t/>
            </a:r>
            <a:br>
              <a:rPr lang="ru-RU" sz="3200" dirty="0">
                <a:latin typeface="Times New Roman"/>
              </a:rPr>
            </a:br>
            <a:r>
              <a:rPr lang="ru-RU" sz="3200" dirty="0">
                <a:solidFill>
                  <a:schemeClr val="tx1"/>
                </a:solidFill>
                <a:latin typeface="Times New Roman"/>
                <a:cs typeface="Times New Roman"/>
              </a:rPr>
              <a:t>Тип проекта: </a:t>
            </a:r>
            <a:r>
              <a:rPr lang="ru-RU" sz="3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информационно-познавательный</a:t>
            </a:r>
            <a:r>
              <a:rPr lang="ru-RU" sz="3200" dirty="0">
                <a:latin typeface="Times New Roman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/>
                <a:cs typeface="Times New Roman"/>
              </a:rPr>
              <a:t> </a:t>
            </a:r>
            <a:r>
              <a:rPr lang="ru-RU" sz="1800" b="1" dirty="0">
                <a:latin typeface="Times New Roman"/>
                <a:cs typeface="Times New Roman" panose="02020603050405020304" pitchFamily="18" charset="0"/>
              </a:rPr>
              <a:t/>
            </a:r>
            <a:br>
              <a:rPr lang="ru-RU" sz="1800" b="1" dirty="0">
                <a:latin typeface="Times New Roman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/>
              </a:rPr>
              <a:t/>
            </a:r>
            <a:br>
              <a:rPr lang="ru-RU" sz="1800" dirty="0">
                <a:latin typeface="Times New Roman"/>
              </a:rPr>
            </a:br>
            <a:r>
              <a:rPr lang="ru-RU" sz="1800" dirty="0">
                <a:latin typeface="Times New Roman"/>
              </a:rPr>
              <a:t/>
            </a:r>
            <a:br>
              <a:rPr lang="ru-RU" sz="1800" dirty="0">
                <a:latin typeface="Times New Roman"/>
              </a:rPr>
            </a:br>
            <a:r>
              <a:rPr lang="ru-RU" sz="1600" dirty="0">
                <a:latin typeface="Times New Roman"/>
              </a:rPr>
              <a:t/>
            </a:r>
            <a:br>
              <a:rPr lang="ru-RU" sz="1600" dirty="0">
                <a:latin typeface="Times New Roman"/>
              </a:rPr>
            </a:br>
            <a:r>
              <a:rPr lang="ru-RU" sz="1600" dirty="0">
                <a:latin typeface="Times New Roman"/>
              </a:rPr>
              <a:t/>
            </a:r>
            <a:br>
              <a:rPr lang="ru-RU" sz="1600" dirty="0">
                <a:latin typeface="Times New Roman"/>
              </a:rPr>
            </a:br>
            <a:r>
              <a:rPr lang="ru-RU" sz="1600" dirty="0">
                <a:latin typeface="Times New Roman"/>
              </a:rPr>
              <a:t/>
            </a:r>
            <a:br>
              <a:rPr lang="ru-RU" sz="1600" dirty="0">
                <a:latin typeface="Times New Roman"/>
              </a:rPr>
            </a:br>
            <a:endParaRPr lang="ru-RU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CE46677-B779-4724-BEC9-DA4D400C2A2E}"/>
              </a:ext>
            </a:extLst>
          </p:cNvPr>
          <p:cNvSpPr>
            <a:spLocks noGrp="1"/>
          </p:cNvSpPr>
          <p:nvPr/>
        </p:nvSpPr>
        <p:spPr>
          <a:xfrm>
            <a:off x="5698228" y="4167704"/>
            <a:ext cx="6127013" cy="1728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Авторы</a:t>
            </a:r>
            <a:r>
              <a:rPr lang="ru-RU" sz="1800" dirty="0">
                <a:solidFill>
                  <a:schemeClr val="tx1"/>
                </a:solidFill>
                <a:latin typeface="Times New Roman"/>
                <a:cs typeface="Times New Roman"/>
              </a:rPr>
              <a:t> проекта: </a:t>
            </a:r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Зверев Денис, Дорожкин Сергей,</a:t>
            </a:r>
          </a:p>
          <a:p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Обучающиеся 11-В класса </a:t>
            </a:r>
            <a:endParaRPr lang="ru-RU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ru-RU" sz="1800" dirty="0">
                <a:solidFill>
                  <a:schemeClr val="tx1"/>
                </a:solidFill>
                <a:latin typeface="Times New Roman"/>
                <a:cs typeface="Times New Roman"/>
              </a:rPr>
              <a:t>Наставник проекта: </a:t>
            </a:r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Горяинов Сергей Игоревич</a:t>
            </a:r>
            <a:r>
              <a:rPr lang="ru-RU" sz="1800" dirty="0">
                <a:solidFill>
                  <a:schemeClr val="tx1"/>
                </a:solidFill>
                <a:latin typeface="Times New Roman"/>
                <a:cs typeface="Times New Roman"/>
              </a:rPr>
              <a:t>, учитель информатики</a:t>
            </a:r>
            <a:r>
              <a:rPr lang="ru-RU" dirty="0">
                <a:solidFill>
                  <a:schemeClr val="tx1"/>
                </a:solidFill>
                <a:latin typeface="Book Antiqua"/>
              </a:rPr>
              <a:t> </a:t>
            </a:r>
            <a:endParaRPr lang="ru-RU" sz="180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07E21615-719D-4B57-BB3C-CD105786EE7C}"/>
              </a:ext>
            </a:extLst>
          </p:cNvPr>
          <p:cNvSpPr txBox="1">
            <a:spLocks/>
          </p:cNvSpPr>
          <p:nvPr/>
        </p:nvSpPr>
        <p:spPr>
          <a:xfrm>
            <a:off x="5350805" y="5962747"/>
            <a:ext cx="1152128" cy="805025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ru-RU" sz="1800" dirty="0">
                <a:latin typeface="Times New Roman"/>
                <a:cs typeface="Times New Roman"/>
              </a:rPr>
              <a:t>Миасс</a:t>
            </a:r>
          </a:p>
          <a:p>
            <a:pPr algn="ctr">
              <a:spcBef>
                <a:spcPts val="0"/>
              </a:spcBef>
            </a:pPr>
            <a:r>
              <a:rPr lang="ru-RU" sz="1800" dirty="0">
                <a:latin typeface="Times New Roman"/>
                <a:cs typeface="Times New Roman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7610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сайта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2347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Однако после добавления </a:t>
            </a:r>
            <a:r>
              <a:rPr lang="en-US" dirty="0" smtClean="0"/>
              <a:t>CSS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Materialize, страница стала выглядеть заметно красивее, разборчивее и понятнее по сравнению с прошлой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8708" y="2175934"/>
            <a:ext cx="7297357" cy="3352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387" y="3696673"/>
            <a:ext cx="8047016" cy="30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5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генератора задач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77334" y="1333426"/>
            <a:ext cx="4292599" cy="5524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генераторе прежде чем составлять текст задачи сначала случайным образом получаются некоторые числа, по которым уже строится сама задача.</a:t>
            </a:r>
          </a:p>
          <a:p>
            <a:pPr marL="0" indent="0">
              <a:buNone/>
            </a:pPr>
            <a:r>
              <a:rPr lang="ru-RU" dirty="0" smtClean="0"/>
              <a:t>В этой системе пункты и задачи и её условие формируются независимо, что обеспечивает уникальность составленных задач.</a:t>
            </a:r>
          </a:p>
          <a:p>
            <a:pPr marL="0" indent="0">
              <a:buNone/>
            </a:pPr>
            <a:r>
              <a:rPr lang="ru-RU" dirty="0" smtClean="0"/>
              <a:t>Всего подобным образом можно получить, без учёта значений переменной, 21 уникальную задачу.</a:t>
            </a:r>
          </a:p>
          <a:p>
            <a:pPr marL="0" indent="0">
              <a:buNone/>
            </a:pPr>
            <a:r>
              <a:rPr lang="ru-RU" dirty="0" smtClean="0"/>
              <a:t>Однако это ещё не предел, в генерацию можно добавить и другие условия, например</a:t>
            </a:r>
            <a:r>
              <a:rPr lang="en-US" dirty="0" smtClean="0"/>
              <a:t>,</a:t>
            </a:r>
            <a:r>
              <a:rPr lang="ru-RU" dirty="0" smtClean="0"/>
              <a:t> поменя</a:t>
            </a:r>
            <a:r>
              <a:rPr lang="ru-RU" dirty="0" smtClean="0"/>
              <a:t>ть какие-нибудь пункты местами и получится уже новая задача.</a:t>
            </a:r>
            <a:endParaRPr 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24" y="1333426"/>
            <a:ext cx="4057278" cy="507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генератора ответов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822266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этом этапе у меня </a:t>
            </a:r>
            <a:r>
              <a:rPr lang="ru-RU" dirty="0" smtClean="0"/>
              <a:t>возникла трудность </a:t>
            </a:r>
            <a:r>
              <a:rPr lang="ru-RU" dirty="0"/>
              <a:t>– у меня были готовые функции, которые давали правильные </a:t>
            </a:r>
            <a:r>
              <a:rPr lang="ru-RU" dirty="0" smtClean="0"/>
              <a:t>ответы, но мне некуда было их записать.</a:t>
            </a:r>
          </a:p>
          <a:p>
            <a:pPr marL="0" indent="0">
              <a:buNone/>
            </a:pPr>
            <a:r>
              <a:rPr lang="ru-RU" dirty="0" smtClean="0"/>
              <a:t>Я примерно понимал, как можно сделать это кодом, но в таком случае </a:t>
            </a:r>
            <a:r>
              <a:rPr lang="ru-RU" dirty="0"/>
              <a:t>программа работала бы </a:t>
            </a:r>
            <a:r>
              <a:rPr lang="ru-RU" dirty="0" smtClean="0"/>
              <a:t>очень долго, а сам код было бы тяжело разобрать.</a:t>
            </a:r>
          </a:p>
          <a:p>
            <a:pPr marL="0" indent="0">
              <a:buNone/>
            </a:pPr>
            <a:r>
              <a:rPr lang="ru-RU" dirty="0" smtClean="0"/>
              <a:t>Однако, изучив объекты в </a:t>
            </a:r>
            <a:r>
              <a:rPr lang="en-US" dirty="0" smtClean="0"/>
              <a:t>JavaScript</a:t>
            </a:r>
            <a:r>
              <a:rPr lang="ru-RU" dirty="0" smtClean="0"/>
              <a:t>, стало понятно, что есть решение намного более эффективное и простое, чем предложенное мною ранее.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Википедия </a:t>
            </a:r>
            <a:r>
              <a:rPr lang="ru-RU" dirty="0"/>
              <a:t>– https://ru.wikipedia.org</a:t>
            </a:r>
            <a:endParaRPr lang="en-US" dirty="0"/>
          </a:p>
          <a:p>
            <a:r>
              <a:rPr lang="en-US" dirty="0" smtClean="0"/>
              <a:t>Materialize </a:t>
            </a:r>
            <a:r>
              <a:rPr lang="en-US" dirty="0"/>
              <a:t>– https://materializecss.com</a:t>
            </a:r>
          </a:p>
          <a:p>
            <a:r>
              <a:rPr lang="ru-RU" dirty="0" smtClean="0"/>
              <a:t>Сайт </a:t>
            </a:r>
            <a:r>
              <a:rPr lang="ru-RU" dirty="0"/>
              <a:t>Полякова </a:t>
            </a:r>
            <a:r>
              <a:rPr lang="en-US" dirty="0"/>
              <a:t>– https://</a:t>
            </a:r>
            <a:r>
              <a:rPr lang="en-US" dirty="0" smtClean="0"/>
              <a:t>kpolyakov.spb.ru</a:t>
            </a:r>
          </a:p>
          <a:p>
            <a:r>
              <a:rPr lang="ru-RU" dirty="0"/>
              <a:t>СДАМ </a:t>
            </a:r>
            <a:r>
              <a:rPr lang="ru-RU" dirty="0" smtClean="0"/>
              <a:t>ГИА - </a:t>
            </a:r>
            <a:r>
              <a:rPr lang="en-US" dirty="0"/>
              <a:t>https://</a:t>
            </a:r>
            <a:r>
              <a:rPr lang="en-US" dirty="0" smtClean="0"/>
              <a:t>ege.sdamgia.ru</a:t>
            </a:r>
            <a:endParaRPr lang="ru-RU" dirty="0" smtClean="0"/>
          </a:p>
          <a:p>
            <a:r>
              <a:rPr lang="ru-RU" dirty="0" err="1"/>
              <a:t>л</a:t>
            </a:r>
            <a:r>
              <a:rPr lang="ru-RU" dirty="0" err="1" smtClean="0"/>
              <a:t>абы</a:t>
            </a:r>
            <a:r>
              <a:rPr lang="ru-RU" dirty="0" smtClean="0"/>
              <a:t> по информатике, </a:t>
            </a:r>
            <a:r>
              <a:rPr lang="ru-RU" dirty="0" err="1" smtClean="0"/>
              <a:t>егэ</a:t>
            </a:r>
            <a:r>
              <a:rPr lang="ru-RU" dirty="0" smtClean="0"/>
              <a:t> - </a:t>
            </a:r>
            <a:r>
              <a:rPr lang="en-US" dirty="0"/>
              <a:t>https://labs-org.ru/ege-5</a:t>
            </a:r>
            <a:r>
              <a:rPr lang="en-US" dirty="0" smtClean="0"/>
              <a:t>/</a:t>
            </a:r>
            <a:endParaRPr lang="ru-RU" dirty="0" smtClean="0"/>
          </a:p>
          <a:p>
            <a:r>
              <a:rPr lang="ru-RU" dirty="0"/>
              <a:t>Современный учебник </a:t>
            </a:r>
            <a:r>
              <a:rPr lang="en-US" dirty="0" smtClean="0"/>
              <a:t>JavaScript</a:t>
            </a:r>
            <a:r>
              <a:rPr lang="ru-RU" dirty="0" smtClean="0"/>
              <a:t> - </a:t>
            </a:r>
            <a:r>
              <a:rPr lang="en-US" dirty="0"/>
              <a:t>https://learn.javascript.ru/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5267" y="2753256"/>
            <a:ext cx="5926667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V="1">
            <a:off x="2345267" y="5460999"/>
            <a:ext cx="2379133" cy="53339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69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47C08-43D0-47D0-B377-704D5D58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1359" y="122246"/>
            <a:ext cx="12194464" cy="73242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Актуальность нашего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9E73A5-502F-4F84-AAF1-2F35D77AF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12" y="1526337"/>
            <a:ext cx="8523788" cy="5331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Выбранная тема является актуальной, потому что кол-во сдающих информатику с каждым годом растёт, а средний процент выполнения равен 74%, это значит, что эту задачу в среднем решает всего 7 человек из 10</a:t>
            </a:r>
            <a:r>
              <a:rPr lang="ru-RU" dirty="0" smtClean="0"/>
              <a:t>. На самом деле для базового задания это не так уж и много.</a:t>
            </a:r>
          </a:p>
          <a:p>
            <a:pPr marL="0" indent="0">
              <a:buNone/>
            </a:pPr>
            <a:r>
              <a:rPr lang="ru-RU" dirty="0" smtClean="0"/>
              <a:t>Даже</a:t>
            </a:r>
            <a:r>
              <a:rPr lang="ru-RU" dirty="0"/>
              <a:t>, решая эти задачи самостоятельно, мы иногда допускали незначительные на первый взгляд ошибки, которые всё же приводили нас к неправильному ответу.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endParaRPr lang="ru-RU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37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856853" y="0"/>
            <a:ext cx="12192000" cy="82140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901" y="821409"/>
            <a:ext cx="5538492" cy="50369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Цель: разработка генератора задач номер 5 ЕГЭ.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dirty="0"/>
              <a:t>Изучить HTML и CSS.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dirty="0"/>
              <a:t>Выделить различные подвиды задач.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dirty="0"/>
              <a:t>Научиться решать данные задачи.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dirty="0"/>
              <a:t>Ознакомиться с языком программирования JavaScript.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dirty="0"/>
              <a:t>Написать генератор задач с использованием скриптов JavaScript.</a:t>
            </a:r>
          </a:p>
          <a:p>
            <a:pPr>
              <a:buClrTx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4B71D-73AC-4FFF-8883-4B44E06B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3965" y="0"/>
            <a:ext cx="12194464" cy="906041"/>
          </a:xfrm>
        </p:spPr>
        <p:txBody>
          <a:bodyPr/>
          <a:lstStyle/>
          <a:p>
            <a:pPr algn="ctr"/>
            <a:r>
              <a:rPr lang="ru-RU" dirty="0" smtClean="0"/>
              <a:t>План работы</a:t>
            </a:r>
            <a:r>
              <a:rPr lang="ru-RU" dirty="0"/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B6A0B-6B63-45DA-BE0D-3AB20313CF83}"/>
              </a:ext>
            </a:extLst>
          </p:cNvPr>
          <p:cNvSpPr txBox="1"/>
          <p:nvPr/>
        </p:nvSpPr>
        <p:spPr>
          <a:xfrm>
            <a:off x="731134" y="1309868"/>
            <a:ext cx="5644266" cy="2672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Анализ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задач для генератора.</a:t>
            </a:r>
          </a:p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ыделение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их разновидностей и типов.</a:t>
            </a:r>
          </a:p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ыведение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алгоритма решения этих задач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Создание сайта с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генератором.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Создание генератора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задач.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Создание генератора ответов по выведенному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алгоритму.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1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BCCAB2A-BE1D-4D4A-A8D6-CF3FBDDDE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57037" y="-696036"/>
            <a:ext cx="10780966" cy="9475339"/>
          </a:xfrm>
        </p:spPr>
      </p:pic>
    </p:spTree>
    <p:extLst>
      <p:ext uri="{BB962C8B-B14F-4D97-AF65-F5344CB8AC3E}">
        <p14:creationId xmlns:p14="http://schemas.microsoft.com/office/powerpoint/2010/main" val="13176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F1C1D-0069-4233-822D-862B6667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44493" y="338666"/>
            <a:ext cx="12194464" cy="72277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Закономерности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17841-A0F5-4C3E-A742-84072A7E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572" y="1540038"/>
            <a:ext cx="6268335" cy="5317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В ходе решения задач были выведены некоторые закономерности, например, кол-во пунктов влияло на то, как и на сколько нужно изменить </a:t>
            </a:r>
            <a:r>
              <a:rPr lang="ru-RU" dirty="0" smtClean="0"/>
              <a:t>число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Какие-то </a:t>
            </a:r>
            <a:r>
              <a:rPr lang="ru-RU" dirty="0"/>
              <a:t>из пунктов хоть и отличались по формулировке, но представляли собой одно и то же действие.</a:t>
            </a:r>
          </a:p>
        </p:txBody>
      </p:sp>
    </p:spTree>
    <p:extLst>
      <p:ext uri="{BB962C8B-B14F-4D97-AF65-F5344CB8AC3E}">
        <p14:creationId xmlns:p14="http://schemas.microsoft.com/office/powerpoint/2010/main" val="193434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46842" y="101601"/>
            <a:ext cx="9711269" cy="829733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ru-RU" dirty="0"/>
              <a:t>Типы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2732" y="1273100"/>
            <a:ext cx="7361695" cy="5584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dirty="0"/>
              <a:t>У нас могут быть задачи трёх типов: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dirty="0"/>
              <a:t>Задачи с двумя пунктами.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dirty="0"/>
              <a:t>Задачи с тремя пунктами.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dirty="0"/>
              <a:t>Задачи с четырьмя пунктам.</a:t>
            </a:r>
          </a:p>
          <a:p>
            <a:pPr marL="0" indent="0" algn="just">
              <a:buNone/>
            </a:pPr>
            <a:r>
              <a:rPr lang="ru-RU" dirty="0"/>
              <a:t>Независимо от пунктов и типа задач у нас имеются разные условия, которые подходят к любой сгенерированной задаче.</a:t>
            </a:r>
          </a:p>
        </p:txBody>
      </p:sp>
    </p:spTree>
    <p:extLst>
      <p:ext uri="{BB962C8B-B14F-4D97-AF65-F5344CB8AC3E}">
        <p14:creationId xmlns:p14="http://schemas.microsoft.com/office/powerpoint/2010/main" val="27534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-2777066" y="200528"/>
            <a:ext cx="12191999" cy="743918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ru-RU" dirty="0"/>
              <a:t>Примеры задач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16468" y="1096846"/>
            <a:ext cx="2802466" cy="57611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На вход алгоритма подаётся натуральное число N. Алгоритм строит по нему новое число R следующим образом.</a:t>
            </a:r>
          </a:p>
          <a:p>
            <a:pPr marL="0" indent="0">
              <a:buNone/>
            </a:pPr>
            <a:r>
              <a:rPr lang="ru-RU" dirty="0" smtClean="0"/>
              <a:t>1) Строится двоичная запись числа N.</a:t>
            </a:r>
            <a:br>
              <a:rPr lang="ru-RU" dirty="0" smtClean="0"/>
            </a:br>
            <a:r>
              <a:rPr lang="ru-RU" dirty="0" smtClean="0"/>
              <a:t>2)Складываются все цифры двоичной записи числа. Если сумма четная, то в конец числа (справа) дописывается 0, а если нечетная, то дописывается 1. Например, запись числа 10 преобразуется в запись 101;</a:t>
            </a:r>
            <a:br>
              <a:rPr lang="ru-RU" dirty="0" smtClean="0"/>
            </a:br>
            <a:r>
              <a:rPr lang="ru-RU" dirty="0" smtClean="0"/>
              <a:t>3) К полученному результату применяется еще раз пункт 2 этого алгоритма.</a:t>
            </a:r>
            <a:br>
              <a:rPr lang="ru-RU" dirty="0" smtClean="0"/>
            </a:br>
            <a:r>
              <a:rPr lang="ru-RU" dirty="0" smtClean="0"/>
              <a:t>4) К полученному результату дописывается ещё один бит чётности так, чтобы количество единиц в двоичной записи полученного числа стало чётным.</a:t>
            </a:r>
          </a:p>
          <a:p>
            <a:pPr marL="0" indent="0">
              <a:buNone/>
            </a:pPr>
            <a:r>
              <a:rPr lang="ru-RU" dirty="0" smtClean="0"/>
              <a:t>Укажите минимальное число N, после обработки которого автомат получает число, большее 93. В ответе это число запишите в десятичной системе.</a:t>
            </a:r>
          </a:p>
          <a:p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3318935" y="1096846"/>
            <a:ext cx="2793998" cy="5761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вход алгоритма подаётся натуральное число N. Алгоритм строит по нему новое число R следующим образом.</a:t>
            </a:r>
          </a:p>
          <a:p>
            <a:pPr marL="0" indent="0">
              <a:buNone/>
            </a:pPr>
            <a:r>
              <a:rPr lang="ru-RU" dirty="0"/>
              <a:t>1) Строится двоичная запись числа N.</a:t>
            </a:r>
            <a:br>
              <a:rPr lang="ru-RU" dirty="0"/>
            </a:br>
            <a:r>
              <a:rPr lang="ru-RU" dirty="0"/>
              <a:t>2) К этой </a:t>
            </a:r>
            <a:r>
              <a:rPr lang="ru-RU" sz="1600" dirty="0"/>
              <a:t>записи</a:t>
            </a:r>
            <a:r>
              <a:rPr lang="ru-RU" dirty="0"/>
              <a:t> дописывается (дублируется) последняя цифра.</a:t>
            </a:r>
            <a:br>
              <a:rPr lang="ru-RU" dirty="0"/>
            </a:br>
            <a:r>
              <a:rPr lang="ru-RU" dirty="0"/>
              <a:t>3) Затем справа дописывается бит чётности: 0, если в двоичном коде полученного числа чётное число единиц, и 1, если нечётное.</a:t>
            </a:r>
          </a:p>
          <a:p>
            <a:pPr marL="0" indent="0">
              <a:buNone/>
            </a:pPr>
            <a:r>
              <a:rPr lang="ru-RU" dirty="0"/>
              <a:t>Укажите минимальное число R, большее 112, которое может быть получено в результате работы этого алгоритма. В ответе это число запишите в десятичной системе.</a:t>
            </a:r>
          </a:p>
          <a:p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6299199" y="1096846"/>
            <a:ext cx="2675467" cy="5761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 smtClean="0"/>
              <a:t>На </a:t>
            </a:r>
            <a:r>
              <a:rPr lang="ru-RU" sz="1400" dirty="0"/>
              <a:t>вход алгоритма подаётся натуральное число N. Алгоритм строит по нему новое число R следующим образом.</a:t>
            </a:r>
          </a:p>
          <a:p>
            <a:pPr marL="0" indent="0">
              <a:buNone/>
            </a:pPr>
            <a:r>
              <a:rPr lang="ru-RU" sz="1400" dirty="0"/>
              <a:t>1) Строится двоичная запись числа N.</a:t>
            </a:r>
            <a:br>
              <a:rPr lang="ru-RU" sz="1400" dirty="0"/>
            </a:br>
            <a:r>
              <a:rPr lang="ru-RU" sz="1400" dirty="0"/>
              <a:t>2) Затем справа дописываются два разряда: символы 01, если число N чётное, и 10, если нечётное.</a:t>
            </a:r>
          </a:p>
          <a:p>
            <a:pPr marL="0" indent="0">
              <a:buNone/>
            </a:pPr>
            <a:r>
              <a:rPr lang="ru-RU" sz="1400" dirty="0"/>
              <a:t>Укажите максимальное число R, меньшее 87, которое может быть получено в результате работы этого алгоритма. В ответе это число запишите в десятичной системе.</a:t>
            </a:r>
          </a:p>
          <a:p>
            <a:pPr marL="0" indent="0">
              <a:buNone/>
            </a:pPr>
            <a:endParaRPr lang="ru-RU" sz="1400" dirty="0" smtClean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217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4633" y="417095"/>
            <a:ext cx="8596668" cy="1320800"/>
          </a:xfrm>
        </p:spPr>
        <p:txBody>
          <a:bodyPr/>
          <a:lstStyle/>
          <a:p>
            <a:r>
              <a:rPr lang="ru-RU" dirty="0" smtClean="0"/>
              <a:t>Создание сайта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25930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 smtClean="0"/>
              <a:t>начале работы </a:t>
            </a:r>
            <a:r>
              <a:rPr lang="ru-RU" dirty="0" smtClean="0"/>
              <a:t>основная страница представляла собой непонятный, неразборчивый и несвязанный текст</a:t>
            </a:r>
          </a:p>
          <a:p>
            <a:pPr marL="0" indent="0">
              <a:buNone/>
            </a:pPr>
            <a:r>
              <a:rPr lang="ru-RU" dirty="0" smtClean="0"/>
              <a:t>// увеличить масштаб сайта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733"/>
            <a:ext cx="10052226" cy="50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1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717</TotalTime>
  <Words>528</Words>
  <Application>Microsoft Office PowerPoint</Application>
  <PresentationFormat>Широкоэкранный</PresentationFormat>
  <Paragraphs>67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Arial,Sans-Serif</vt:lpstr>
      <vt:lpstr>Book Antiqua</vt:lpstr>
      <vt:lpstr>Times New Roman</vt:lpstr>
      <vt:lpstr>Trebuchet MS</vt:lpstr>
      <vt:lpstr>Wingdings 3</vt:lpstr>
      <vt:lpstr>Аспект</vt:lpstr>
      <vt:lpstr>Презентация PowerPoint</vt:lpstr>
      <vt:lpstr>Актуальность нашего проекта</vt:lpstr>
      <vt:lpstr>Цели и задачи</vt:lpstr>
      <vt:lpstr>План работы </vt:lpstr>
      <vt:lpstr>Презентация PowerPoint</vt:lpstr>
      <vt:lpstr>Закономерности</vt:lpstr>
      <vt:lpstr>Типы задач</vt:lpstr>
      <vt:lpstr>Примеры задач</vt:lpstr>
      <vt:lpstr>Создание сайта</vt:lpstr>
      <vt:lpstr>Создание сайта</vt:lpstr>
      <vt:lpstr>Создание генератора задач</vt:lpstr>
      <vt:lpstr>Создание генератора ответов</vt:lpstr>
      <vt:lpstr>Список литературы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305-5</dc:creator>
  <cp:lastModifiedBy>iu Gwnkjell</cp:lastModifiedBy>
  <cp:revision>306</cp:revision>
  <dcterms:created xsi:type="dcterms:W3CDTF">2021-10-22T04:22:50Z</dcterms:created>
  <dcterms:modified xsi:type="dcterms:W3CDTF">2021-10-26T13:17:40Z</dcterms:modified>
</cp:coreProperties>
</file>