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49" autoAdjust="0"/>
  </p:normalViewPr>
  <p:slideViewPr>
    <p:cSldViewPr>
      <p:cViewPr varScale="1">
        <p:scale>
          <a:sx n="75" d="100"/>
          <a:sy n="75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 sz="36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96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71BAFC00-778B-447A-8FB0-77C8ADF606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643E3-0748-4A88-8FBD-EA75198AF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8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21717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3627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CFA19-0371-4FBA-BE31-0E0B111677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B63E2-9A93-4125-8919-3902E9F60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5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EE0CE-AFEA-4BB5-A923-F962735F72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5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ACDB0-AADB-45A4-88D4-213689ADC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2FB69-F649-41DF-9CD4-E149FC486E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91D97-EA65-444C-924D-46C1FC0B5A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E7192-F67C-486E-8295-7E544D2818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4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9CFD3-FCA3-49F9-8451-467705978D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82FC7-8A56-499C-86BC-3BAF69A2BF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868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21B65A1-6531-4EEE-AE41-0E0F3796E8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CHAPTER 8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>
                    <a:lumMod val="85000"/>
                  </a:schemeClr>
                </a:solidFill>
              </a:rPr>
              <a:t>SIMULATORS FOR BASIC FORMALISMS</a:t>
            </a:r>
            <a:endParaRPr lang="id-ID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id-ID" sz="3600" dirty="0" smtClean="0"/>
              <a:t>SIMULATOR FOR MODULAR DEVS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In a simulator for a DEVS coupled model, each model component is handled by its own simulator. 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 coordinator, assigned to the network, is responsible for the correct synchronization of the component simulators and handling of external events arriving at the network inputs. 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To perform its task, the coordinator makes use of the protocols of its subordinates and provides the same protocol to its parent.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id-ID" sz="3600" dirty="0" smtClean="0"/>
              <a:t>SIMULATOR FOR MODULAR DEVS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The coordinator implements an event list algorithm to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synchroniz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its components. 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It maintains an event list with times of next event. 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This list is sorted by the event times 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tn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and, when the 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tn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of components are equal, by the Select function of the coupled model. 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The first component in the event list defines the next internal event within the scope of the coordinator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id-ID" sz="3600" dirty="0" smtClean="0"/>
              <a:t>SIMULATOR FOR MODULAR DEVS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just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This minimum next event time </a:t>
            </a:r>
            <a:endParaRPr lang="id-ID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= min{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tnd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|d ∈ D} </a:t>
            </a:r>
            <a:endParaRPr lang="id-ID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is provided to the parent of the coordinator as its next event time. </a:t>
            </a:r>
            <a:endParaRPr lang="id-ID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In a similar way, the time of last event of the coordinator is computed by </a:t>
            </a:r>
            <a:endParaRPr lang="id-ID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tl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= max{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tld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|d ∈ D} </a:t>
            </a:r>
            <a:endParaRPr lang="id-ID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 the last time when an event occurred in one of the subordinate simulators. </a:t>
            </a:r>
            <a:endParaRPr lang="id-ID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Additionally, a coordinator has to handle input events arriving at the network’s input interface.</a:t>
            </a:r>
            <a:endParaRPr lang="id-ID" sz="1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just"/>
            <a:r>
              <a:rPr lang="en-US" sz="3200" dirty="0" smtClean="0"/>
              <a:t>Simulator for </a:t>
            </a:r>
            <a:r>
              <a:rPr lang="id-ID" sz="3200" dirty="0" smtClean="0"/>
              <a:t>Modular</a:t>
            </a:r>
            <a:r>
              <a:rPr lang="en-US" sz="3200" dirty="0" smtClean="0"/>
              <a:t> DEVS</a:t>
            </a:r>
            <a:r>
              <a:rPr lang="id-ID" sz="3200" dirty="0"/>
              <a:t> </a:t>
            </a:r>
            <a:r>
              <a:rPr lang="en-US" sz="3200" dirty="0" smtClean="0"/>
              <a:t>Algorithm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1682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6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id-ID" sz="3600" dirty="0" smtClean="0"/>
              <a:t>THE ROOT-COORDINATOR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The root-coordinator implements the overall simulation loop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It accomplishes its task by sending messages to its direct subordinate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we call the message to initiate a new simulation cycle for an event a ∗-message. 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The subordinate of the root coordinator responds by reporting back its time of next state transition 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62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l"/>
            <a:r>
              <a:rPr lang="en-US" sz="3200" dirty="0" smtClean="0"/>
              <a:t>Root-coordinator for DEVS abstract simulator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7070"/>
            <a:ext cx="7935282" cy="345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8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id-ID" sz="3600" dirty="0" smtClean="0"/>
              <a:t>DEVS BUS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717032"/>
            <a:ext cx="8686800" cy="2376264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just"/>
            <a:r>
              <a:rPr lang="id-ID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eveloping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simulators for event scheduling and activity scanning/process interaction formalisms.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The simulators exploit these extensions to adhere to the DEVS bus protocol.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7"/>
            <a:ext cx="5899568" cy="251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4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en-US" sz="2800" dirty="0"/>
              <a:t>SIMULATOR FOR EVENT SCHEDULING MULTI-COMPONENT DEVS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pPr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The simulator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is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similar to simulators of basic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DEVS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but realizes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its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own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event handling for the model components. 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algn="just">
              <a:buNone/>
            </a:pPr>
            <a:r>
              <a:rPr lang="id-ID" sz="2800" dirty="0" smtClean="0">
                <a:solidFill>
                  <a:schemeClr val="bg1"/>
                </a:solidFill>
              </a:rPr>
              <a:t>				tl</a:t>
            </a:r>
            <a:r>
              <a:rPr lang="id-ID" sz="2800" baseline="-25000" dirty="0" smtClean="0">
                <a:solidFill>
                  <a:schemeClr val="bg1"/>
                </a:solidFill>
              </a:rPr>
              <a:t>d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r>
              <a:rPr lang="id-ID" sz="2800" dirty="0">
                <a:solidFill>
                  <a:schemeClr val="bg1"/>
                </a:solidFill>
              </a:rPr>
              <a:t>= t − </a:t>
            </a:r>
            <a:r>
              <a:rPr lang="id-ID" sz="2800" dirty="0" smtClean="0">
                <a:solidFill>
                  <a:schemeClr val="bg1"/>
                </a:solidFill>
              </a:rPr>
              <a:t>e</a:t>
            </a:r>
            <a:r>
              <a:rPr lang="id-ID" sz="2800" baseline="-25000" dirty="0" smtClean="0">
                <a:solidFill>
                  <a:schemeClr val="bg1"/>
                </a:solidFill>
              </a:rPr>
              <a:t>d</a:t>
            </a:r>
          </a:p>
          <a:p>
            <a:pPr marL="400050" lvl="1" indent="0" algn="just">
              <a:buNone/>
            </a:pPr>
            <a:r>
              <a:rPr lang="id-ID" sz="2400" dirty="0" smtClean="0">
                <a:solidFill>
                  <a:schemeClr val="bg1"/>
                </a:solidFill>
              </a:rPr>
              <a:t>			</a:t>
            </a:r>
          </a:p>
          <a:p>
            <a:pPr marL="400050" lvl="1" indent="0" algn="just">
              <a:buNone/>
            </a:pPr>
            <a:r>
              <a:rPr lang="id-ID" sz="2400" dirty="0">
                <a:solidFill>
                  <a:schemeClr val="bg1"/>
                </a:solidFill>
              </a:rPr>
              <a:t>	</a:t>
            </a:r>
            <a:r>
              <a:rPr lang="id-ID" sz="2400" dirty="0" smtClean="0">
                <a:solidFill>
                  <a:schemeClr val="bg1"/>
                </a:solidFill>
              </a:rPr>
              <a:t>		tn</a:t>
            </a:r>
            <a:r>
              <a:rPr lang="id-ID" sz="2400" baseline="-25000" dirty="0" smtClean="0">
                <a:solidFill>
                  <a:schemeClr val="bg1"/>
                </a:solidFill>
              </a:rPr>
              <a:t>d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>
                <a:solidFill>
                  <a:schemeClr val="bg1"/>
                </a:solidFill>
              </a:rPr>
              <a:t>= tl</a:t>
            </a:r>
            <a:r>
              <a:rPr lang="id-ID" sz="2400" baseline="-25000" dirty="0">
                <a:solidFill>
                  <a:schemeClr val="bg1"/>
                </a:solidFill>
              </a:rPr>
              <a:t>d</a:t>
            </a:r>
            <a:r>
              <a:rPr lang="id-ID" sz="2400" dirty="0">
                <a:solidFill>
                  <a:schemeClr val="bg1"/>
                </a:solidFill>
              </a:rPr>
              <a:t> + ta</a:t>
            </a:r>
            <a:r>
              <a:rPr lang="id-ID" sz="2400" baseline="-25000" dirty="0">
                <a:solidFill>
                  <a:schemeClr val="bg1"/>
                </a:solidFill>
              </a:rPr>
              <a:t>d</a:t>
            </a:r>
            <a:r>
              <a:rPr lang="id-ID" sz="2400" dirty="0">
                <a:solidFill>
                  <a:schemeClr val="bg1"/>
                </a:solidFill>
              </a:rPr>
              <a:t> ((..., q</a:t>
            </a:r>
            <a:r>
              <a:rPr lang="id-ID" sz="2400" baseline="-25000" dirty="0">
                <a:solidFill>
                  <a:schemeClr val="bg1"/>
                </a:solidFill>
              </a:rPr>
              <a:t>i</a:t>
            </a:r>
            <a:r>
              <a:rPr lang="id-ID" sz="2400" dirty="0">
                <a:solidFill>
                  <a:schemeClr val="bg1"/>
                </a:solidFill>
              </a:rPr>
              <a:t>, ...))),</a:t>
            </a:r>
          </a:p>
          <a:p>
            <a:pPr algn="just"/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id-ID" sz="2800" dirty="0" smtClean="0">
                <a:solidFill>
                  <a:schemeClr val="bg1"/>
                </a:solidFill>
              </a:rPr>
              <a:t>Variable : </a:t>
            </a:r>
          </a:p>
          <a:p>
            <a:pPr lvl="4" algn="just"/>
            <a:r>
              <a:rPr lang="en-US" sz="1600" dirty="0" smtClean="0">
                <a:solidFill>
                  <a:schemeClr val="bg1"/>
                </a:solidFill>
              </a:rPr>
              <a:t>time of last event </a:t>
            </a:r>
            <a:r>
              <a:rPr lang="id-ID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tl</a:t>
            </a:r>
            <a:r>
              <a:rPr lang="id-ID" sz="1600" dirty="0" smtClean="0">
                <a:solidFill>
                  <a:schemeClr val="bg1"/>
                </a:solidFill>
              </a:rPr>
              <a:t>)</a:t>
            </a:r>
            <a:r>
              <a:rPr lang="en-US" sz="1600" dirty="0" smtClean="0">
                <a:solidFill>
                  <a:schemeClr val="bg1"/>
                </a:solidFill>
              </a:rPr>
              <a:t> and </a:t>
            </a:r>
            <a:endParaRPr lang="id-ID" sz="1600" dirty="0" smtClean="0">
              <a:solidFill>
                <a:schemeClr val="bg1"/>
              </a:solidFill>
            </a:endParaRPr>
          </a:p>
          <a:p>
            <a:pPr lvl="4" algn="just"/>
            <a:r>
              <a:rPr lang="en-US" sz="1600" dirty="0" smtClean="0">
                <a:solidFill>
                  <a:schemeClr val="bg1"/>
                </a:solidFill>
              </a:rPr>
              <a:t>time </a:t>
            </a:r>
            <a:r>
              <a:rPr lang="en-US" sz="1600" dirty="0">
                <a:solidFill>
                  <a:schemeClr val="bg1"/>
                </a:solidFill>
              </a:rPr>
              <a:t>of next event </a:t>
            </a:r>
            <a:r>
              <a:rPr lang="id-ID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tn</a:t>
            </a:r>
            <a:r>
              <a:rPr lang="id-ID" sz="1600" dirty="0" smtClean="0">
                <a:solidFill>
                  <a:schemeClr val="bg1"/>
                </a:solidFill>
              </a:rPr>
              <a:t>)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</a:rPr>
              <a:t>as well as variables </a:t>
            </a:r>
            <a:r>
              <a:rPr lang="id-ID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tld</a:t>
            </a:r>
            <a:r>
              <a:rPr lang="id-ID" sz="1600" dirty="0" smtClean="0">
                <a:solidFill>
                  <a:schemeClr val="bg1"/>
                </a:solidFill>
              </a:rPr>
              <a:t>)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id-ID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tnd</a:t>
            </a:r>
            <a:r>
              <a:rPr lang="id-ID" sz="1600" dirty="0" smtClean="0">
                <a:solidFill>
                  <a:schemeClr val="bg1"/>
                </a:solidFill>
              </a:rPr>
              <a:t>)</a:t>
            </a:r>
            <a:endParaRPr lang="id-ID" sz="1600" dirty="0">
              <a:solidFill>
                <a:schemeClr val="bg1"/>
              </a:solidFill>
            </a:endParaRPr>
          </a:p>
          <a:p>
            <a:pPr algn="just"/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just"/>
            <a:r>
              <a:rPr lang="en-US" sz="2800" dirty="0"/>
              <a:t>SIMULATOR FOR EVENT SCHEDULING MULTI-COMPONENT </a:t>
            </a:r>
            <a:r>
              <a:rPr lang="en-US" sz="2800" dirty="0" smtClean="0"/>
              <a:t>DEVS</a:t>
            </a:r>
            <a:r>
              <a:rPr lang="id-ID" sz="2800" dirty="0" smtClean="0"/>
              <a:t> </a:t>
            </a:r>
            <a:r>
              <a:rPr lang="en-US" sz="2800" dirty="0" smtClean="0"/>
              <a:t>ALGORITHM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58776"/>
            <a:ext cx="684076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9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en-US" sz="2000" dirty="0"/>
              <a:t>SIMULATOR FOR ACTIVITY SCANNING AND PROCESS INTERACTION MULTI-COMPONENT DEVS</a:t>
            </a:r>
            <a:endParaRPr lang="id-ID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A simulator object for activity scanning DEVS employs two </a:t>
            </a:r>
            <a:r>
              <a:rPr lang="en-US" sz="2800" dirty="0" smtClean="0">
                <a:solidFill>
                  <a:schemeClr val="bg1"/>
                </a:solidFill>
              </a:rPr>
              <a:t>lists</a:t>
            </a:r>
            <a:r>
              <a:rPr lang="id-ID" sz="2800" dirty="0" smtClean="0">
                <a:solidFill>
                  <a:schemeClr val="bg1"/>
                </a:solidFill>
              </a:rPr>
              <a:t> :</a:t>
            </a:r>
          </a:p>
          <a:p>
            <a:pPr marL="0" indent="0" algn="just">
              <a:buNone/>
            </a:pPr>
            <a:endParaRPr lang="id-ID" sz="2800" dirty="0" smtClean="0">
              <a:solidFill>
                <a:schemeClr val="bg1"/>
              </a:solidFill>
            </a:endParaRPr>
          </a:p>
          <a:p>
            <a:pPr marL="914400" lvl="1" indent="-514350" algn="just">
              <a:buFont typeface="+mj-lt"/>
              <a:buAutoNum type="arabicPeriod"/>
            </a:pPr>
            <a:r>
              <a:rPr lang="id-ID" sz="2400" dirty="0" smtClean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he </a:t>
            </a:r>
            <a:r>
              <a:rPr lang="en-US" sz="2400" dirty="0">
                <a:solidFill>
                  <a:schemeClr val="bg1"/>
                </a:solidFill>
              </a:rPr>
              <a:t>future event list (</a:t>
            </a:r>
            <a:r>
              <a:rPr lang="en-US" sz="2400" dirty="0" smtClean="0">
                <a:solidFill>
                  <a:schemeClr val="bg1"/>
                </a:solidFill>
              </a:rPr>
              <a:t>FEL)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</a:p>
          <a:p>
            <a:pPr marL="400050" lvl="1" indent="0" algn="just">
              <a:buNone/>
            </a:pPr>
            <a:r>
              <a:rPr lang="id-ID" sz="24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which serves to store the events scheduled for the future</a:t>
            </a:r>
            <a:r>
              <a:rPr lang="id-ID" sz="2000" dirty="0" smtClean="0">
                <a:solidFill>
                  <a:schemeClr val="bg1"/>
                </a:solidFill>
              </a:rPr>
              <a:t>.</a:t>
            </a:r>
          </a:p>
          <a:p>
            <a:pPr marL="400050" lvl="1" indent="0" algn="just">
              <a:buNone/>
            </a:pPr>
            <a:endParaRPr lang="id-ID" sz="2000" dirty="0" smtClean="0">
              <a:solidFill>
                <a:schemeClr val="bg1"/>
              </a:solidFill>
            </a:endParaRPr>
          </a:p>
          <a:p>
            <a:pPr marL="857250" lvl="1" indent="-457200" algn="just">
              <a:buAutoNum type="arabicPeriod" startAt="2"/>
            </a:pPr>
            <a:r>
              <a:rPr lang="id-ID" sz="2400" dirty="0" smtClean="0">
                <a:solidFill>
                  <a:schemeClr val="bg1"/>
                </a:solidFill>
              </a:rPr>
              <a:t>The </a:t>
            </a:r>
            <a:r>
              <a:rPr lang="id-ID" sz="2400" dirty="0">
                <a:solidFill>
                  <a:schemeClr val="bg1"/>
                </a:solidFill>
              </a:rPr>
              <a:t>current-events-list (CEL</a:t>
            </a:r>
            <a:r>
              <a:rPr lang="id-ID" sz="2400" dirty="0" smtClean="0">
                <a:solidFill>
                  <a:schemeClr val="bg1"/>
                </a:solidFill>
              </a:rPr>
              <a:t>)</a:t>
            </a:r>
          </a:p>
          <a:p>
            <a:pPr marL="400050" lvl="1" indent="0" algn="just">
              <a:buNone/>
            </a:pPr>
            <a:r>
              <a:rPr lang="id-ID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which is used to store the components whose event </a:t>
            </a:r>
            <a:r>
              <a:rPr lang="id-ID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times </a:t>
            </a:r>
            <a:r>
              <a:rPr lang="en-US" sz="2400" dirty="0">
                <a:solidFill>
                  <a:schemeClr val="bg1"/>
                </a:solidFill>
              </a:rPr>
              <a:t>have come.</a:t>
            </a:r>
            <a:endParaRPr lang="id-ID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86800" cy="838200"/>
          </a:xfrm>
        </p:spPr>
        <p:txBody>
          <a:bodyPr/>
          <a:lstStyle/>
          <a:p>
            <a:r>
              <a:rPr lang="id-ID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86800" cy="5040560"/>
          </a:xfrm>
          <a:solidFill>
            <a:srgbClr val="00206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</a:rPr>
              <a:t>Simulators for DEVS </a:t>
            </a:r>
          </a:p>
          <a:p>
            <a:pPr lvl="1" algn="just"/>
            <a:r>
              <a:rPr lang="id-ID" sz="1600" dirty="0" smtClean="0">
                <a:solidFill>
                  <a:schemeClr val="bg1">
                    <a:lumMod val="95000"/>
                  </a:schemeClr>
                </a:solidFill>
              </a:rPr>
              <a:t>Simulator for Basic DEVS</a:t>
            </a:r>
          </a:p>
          <a:p>
            <a:pPr lvl="1" algn="just"/>
            <a:r>
              <a:rPr lang="id-ID" sz="1600" dirty="0" smtClean="0">
                <a:solidFill>
                  <a:schemeClr val="bg1">
                    <a:lumMod val="95000"/>
                  </a:schemeClr>
                </a:solidFill>
              </a:rPr>
              <a:t>Simulators for Modular DEVS </a:t>
            </a:r>
          </a:p>
          <a:p>
            <a:pPr lvl="1" algn="just"/>
            <a:r>
              <a:rPr lang="id-ID" sz="1600" dirty="0" smtClean="0">
                <a:solidFill>
                  <a:schemeClr val="bg1">
                    <a:lumMod val="95000"/>
                  </a:schemeClr>
                </a:solidFill>
              </a:rPr>
              <a:t>The Root-Coordinator </a:t>
            </a:r>
          </a:p>
          <a:p>
            <a:pPr algn="just"/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</a:rPr>
              <a:t>DEVS Bus </a:t>
            </a:r>
          </a:p>
          <a:p>
            <a:pPr lvl="1" algn="just"/>
            <a:r>
              <a:rPr lang="id-ID" sz="1600" dirty="0" smtClean="0">
                <a:solidFill>
                  <a:schemeClr val="bg1">
                    <a:lumMod val="95000"/>
                  </a:schemeClr>
                </a:solidFill>
              </a:rPr>
              <a:t>Simulator for Event Scheduling Multi-Component </a:t>
            </a:r>
          </a:p>
          <a:p>
            <a:pPr lvl="1" algn="just"/>
            <a:r>
              <a:rPr lang="id-ID" sz="1600" dirty="0" smtClean="0">
                <a:solidFill>
                  <a:schemeClr val="bg1">
                    <a:lumMod val="95000"/>
                  </a:schemeClr>
                </a:solidFill>
              </a:rPr>
              <a:t>Simulator for Activity Scanning and Process Interaction Multi-Component DEVS</a:t>
            </a:r>
          </a:p>
          <a:p>
            <a:pPr algn="just"/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</a:rPr>
              <a:t>Simulators for DTSS</a:t>
            </a:r>
          </a:p>
          <a:p>
            <a:pPr lvl="1" algn="just"/>
            <a:r>
              <a:rPr lang="id-ID" sz="1600" dirty="0" smtClean="0">
                <a:solidFill>
                  <a:schemeClr val="bg1">
                    <a:lumMod val="95000"/>
                  </a:schemeClr>
                </a:solidFill>
              </a:rPr>
              <a:t>Simulator for Atomic DTSS </a:t>
            </a:r>
          </a:p>
          <a:p>
            <a:pPr lvl="1" algn="just"/>
            <a:r>
              <a:rPr lang="id-ID" sz="1600" dirty="0" smtClean="0">
                <a:solidFill>
                  <a:schemeClr val="bg1">
                    <a:lumMod val="95000"/>
                  </a:schemeClr>
                </a:solidFill>
              </a:rPr>
              <a:t>Simulator for Instantaneous Functions </a:t>
            </a:r>
          </a:p>
          <a:p>
            <a:pPr lvl="1" algn="just"/>
            <a:r>
              <a:rPr lang="id-ID" sz="1600" dirty="0" smtClean="0">
                <a:solidFill>
                  <a:schemeClr val="bg1">
                    <a:lumMod val="95000"/>
                  </a:schemeClr>
                </a:solidFill>
              </a:rPr>
              <a:t>Simulator for Non-Modular Multi-Component DTSS </a:t>
            </a:r>
          </a:p>
          <a:p>
            <a:pPr lvl="1" algn="just"/>
            <a:r>
              <a:rPr lang="id-ID" sz="1600" dirty="0" smtClean="0">
                <a:solidFill>
                  <a:schemeClr val="bg1">
                    <a:lumMod val="95000"/>
                  </a:schemeClr>
                </a:solidFill>
              </a:rPr>
              <a:t>Simulators for Coupled DTSS </a:t>
            </a:r>
          </a:p>
          <a:p>
            <a:pPr lvl="1" algn="just"/>
            <a:r>
              <a:rPr lang="id-ID" sz="1600" dirty="0" smtClean="0">
                <a:solidFill>
                  <a:schemeClr val="bg1">
                    <a:lumMod val="95000"/>
                  </a:schemeClr>
                </a:solidFill>
              </a:rPr>
              <a:t>The Root-Coordinator </a:t>
            </a:r>
          </a:p>
          <a:p>
            <a:pPr algn="just"/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</a:rPr>
              <a:t>Simulators for DESS </a:t>
            </a:r>
          </a:p>
          <a:p>
            <a:pPr lvl="1" algn="just"/>
            <a:r>
              <a:rPr lang="id-ID" sz="1600" dirty="0" smtClean="0">
                <a:solidFill>
                  <a:schemeClr val="bg1">
                    <a:lumMod val="95000"/>
                  </a:schemeClr>
                </a:solidFill>
              </a:rPr>
              <a:t>Causal Simulator for DESS </a:t>
            </a:r>
          </a:p>
          <a:p>
            <a:pPr lvl="1" algn="just"/>
            <a:r>
              <a:rPr lang="id-ID" sz="1600" dirty="0" smtClean="0">
                <a:solidFill>
                  <a:schemeClr val="bg1">
                    <a:lumMod val="95000"/>
                  </a:schemeClr>
                </a:solidFill>
              </a:rPr>
              <a:t>Non-Causal Simulator for DESS</a:t>
            </a:r>
            <a:endParaRPr lang="id-ID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just"/>
            <a:r>
              <a:rPr lang="en-US" sz="2000" dirty="0"/>
              <a:t>SIMULATOR FOR ACTIVITY SCANNING AND PROCESS INTERACTION MULTI-COMPONENT </a:t>
            </a:r>
            <a:r>
              <a:rPr lang="en-US" sz="2000" dirty="0" smtClean="0"/>
              <a:t>DEVS</a:t>
            </a:r>
            <a:r>
              <a:rPr lang="id-ID" sz="2000" dirty="0" smtClean="0"/>
              <a:t> </a:t>
            </a:r>
            <a:r>
              <a:rPr lang="en-US" sz="2000" dirty="0" smtClean="0"/>
              <a:t>ALGORITHM</a:t>
            </a:r>
            <a:endParaRPr lang="id-ID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43" y="908719"/>
            <a:ext cx="6207885" cy="560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9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en-US" sz="3200" dirty="0"/>
              <a:t>SIMULATOR FOR ATOMIC DTSS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implements the simulation algorithm for an atomic DTSS (of the Moore-type</a:t>
            </a:r>
            <a:r>
              <a:rPr lang="en-US" sz="2800" dirty="0" smtClean="0">
                <a:solidFill>
                  <a:schemeClr val="bg1"/>
                </a:solidFill>
              </a:rPr>
              <a:t>).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id-ID" sz="2400" dirty="0" smtClean="0">
                <a:solidFill>
                  <a:schemeClr val="bg1"/>
                </a:solidFill>
              </a:rPr>
              <a:t>DTSS</a:t>
            </a:r>
            <a:r>
              <a:rPr lang="id-ID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simulator </a:t>
            </a:r>
            <a:r>
              <a:rPr lang="en-US" sz="2400" dirty="0">
                <a:solidFill>
                  <a:schemeClr val="bg1"/>
                </a:solidFill>
              </a:rPr>
              <a:t>provides two messages at each time step. </a:t>
            </a:r>
            <a:endParaRPr lang="id-ID" sz="2400" dirty="0" smtClean="0">
              <a:solidFill>
                <a:schemeClr val="bg1"/>
              </a:solidFill>
            </a:endParaRP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The∗</a:t>
            </a:r>
            <a:r>
              <a:rPr lang="en-US" sz="2000" dirty="0">
                <a:solidFill>
                  <a:schemeClr val="bg1"/>
                </a:solidFill>
              </a:rPr>
              <a:t>-message is used to generate the output and </a:t>
            </a:r>
            <a:endParaRPr lang="id-ID" sz="2000" dirty="0" smtClean="0">
              <a:solidFill>
                <a:schemeClr val="bg1"/>
              </a:solidFill>
            </a:endParaRP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x-message is used to </a:t>
            </a:r>
            <a:r>
              <a:rPr lang="en-US" sz="2000" dirty="0" smtClean="0">
                <a:solidFill>
                  <a:schemeClr val="bg1"/>
                </a:solidFill>
              </a:rPr>
              <a:t>execute </a:t>
            </a:r>
            <a:r>
              <a:rPr lang="en-US" sz="2000" dirty="0">
                <a:solidFill>
                  <a:schemeClr val="bg1"/>
                </a:solidFill>
              </a:rPr>
              <a:t>the state transition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id-ID" sz="2000" dirty="0" smtClean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id-ID" sz="2000" dirty="0" smtClean="0"/>
          </a:p>
          <a:p>
            <a:pPr marL="457200" lvl="1" indent="0" algn="just">
              <a:buNone/>
            </a:pPr>
            <a:endParaRPr lang="id-ID" sz="2000" dirty="0"/>
          </a:p>
          <a:p>
            <a:pPr marL="457200" lvl="1" indent="0" algn="just">
              <a:buNone/>
            </a:pPr>
            <a:endParaRPr lang="id-ID" sz="2000" dirty="0" smtClean="0"/>
          </a:p>
          <a:p>
            <a:pPr marL="457200" lvl="1" indent="0" algn="just">
              <a:buNone/>
            </a:pPr>
            <a:endParaRPr lang="id-ID" sz="2000" dirty="0"/>
          </a:p>
          <a:p>
            <a:pPr marL="457200" lvl="1" indent="0" algn="just">
              <a:buNone/>
            </a:pPr>
            <a:endParaRPr lang="id-ID" sz="2000" dirty="0" smtClean="0"/>
          </a:p>
          <a:p>
            <a:pPr marL="457200" lvl="1" indent="0" algn="just">
              <a:buNone/>
            </a:pPr>
            <a:endParaRPr lang="id-ID" sz="2000" dirty="0"/>
          </a:p>
          <a:p>
            <a:pPr marL="457200" lvl="1" indent="0" algn="just">
              <a:buNone/>
            </a:pPr>
            <a:r>
              <a:rPr lang="id-ID" sz="2000" dirty="0" smtClean="0"/>
              <a:t>			          </a:t>
            </a:r>
            <a:r>
              <a:rPr lang="id-ID" sz="1400" dirty="0" smtClean="0">
                <a:solidFill>
                  <a:schemeClr val="bg1"/>
                </a:solidFill>
              </a:rPr>
              <a:t>DTSS simulator protocol.</a:t>
            </a:r>
            <a:r>
              <a:rPr lang="id-ID" sz="2000" dirty="0" smtClean="0"/>
              <a:t> </a:t>
            </a:r>
            <a:endParaRPr lang="id-ID" sz="20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84984"/>
            <a:ext cx="266429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1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just"/>
            <a:r>
              <a:rPr lang="en-US" sz="2400" dirty="0"/>
              <a:t>SIMULATOR FOR ATOMIC DTSS</a:t>
            </a:r>
            <a:r>
              <a:rPr lang="id-ID" sz="2400" dirty="0" smtClean="0"/>
              <a:t> </a:t>
            </a:r>
            <a:r>
              <a:rPr lang="en-US" sz="2400" dirty="0" smtClean="0"/>
              <a:t>ALGORITHM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728722" cy="4927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4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id-ID" sz="2400" dirty="0"/>
              <a:t>SIMULATOR FOR INSTANTANEOUS FUNCTIONS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pPr algn="just">
              <a:lnSpc>
                <a:spcPct val="150000"/>
              </a:lnSpc>
            </a:pPr>
            <a:r>
              <a:rPr lang="id-ID" sz="2800" dirty="0">
                <a:solidFill>
                  <a:schemeClr val="bg1"/>
                </a:solidFill>
              </a:rPr>
              <a:t>F</a:t>
            </a:r>
            <a:r>
              <a:rPr lang="en-US" sz="2800" dirty="0" smtClean="0">
                <a:solidFill>
                  <a:schemeClr val="bg1"/>
                </a:solidFill>
              </a:rPr>
              <a:t>unction </a:t>
            </a:r>
            <a:r>
              <a:rPr lang="en-US" sz="2800" dirty="0">
                <a:solidFill>
                  <a:schemeClr val="bg1"/>
                </a:solidFill>
              </a:rPr>
              <a:t>specified systems (FNSS) are elementary </a:t>
            </a:r>
            <a:r>
              <a:rPr lang="en-US" sz="2800" dirty="0" smtClean="0">
                <a:solidFill>
                  <a:schemeClr val="bg1"/>
                </a:solidFill>
              </a:rPr>
              <a:t>systems</a:t>
            </a:r>
            <a:r>
              <a:rPr lang="id-ID" sz="28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dirty="0" err="1" smtClean="0">
                <a:solidFill>
                  <a:schemeClr val="bg1"/>
                </a:solidFill>
              </a:rPr>
              <a:t>fnss</a:t>
            </a:r>
            <a:r>
              <a:rPr lang="en-US" sz="2800" dirty="0" smtClean="0">
                <a:solidFill>
                  <a:schemeClr val="bg1"/>
                </a:solidFill>
              </a:rPr>
              <a:t>-simulator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simply </a:t>
            </a:r>
            <a:r>
              <a:rPr lang="en-US" sz="2800" dirty="0">
                <a:solidFill>
                  <a:schemeClr val="bg1"/>
                </a:solidFill>
              </a:rPr>
              <a:t>has to react to </a:t>
            </a:r>
            <a:r>
              <a:rPr lang="id-ID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x</a:t>
            </a:r>
            <a:r>
              <a:rPr lang="id-ID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-messages </a:t>
            </a:r>
            <a:r>
              <a:rPr lang="en-US" sz="2800" dirty="0">
                <a:solidFill>
                  <a:schemeClr val="bg1"/>
                </a:solidFill>
              </a:rPr>
              <a:t>at any time step </a:t>
            </a:r>
            <a:r>
              <a:rPr lang="id-ID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id-ID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by the computation of the output λ(x</a:t>
            </a:r>
            <a:r>
              <a:rPr lang="en-US" sz="2800" dirty="0" smtClean="0">
                <a:solidFill>
                  <a:schemeClr val="bg1"/>
                </a:solidFill>
              </a:rPr>
              <a:t>).</a:t>
            </a:r>
            <a:endParaRPr lang="id-ID" sz="2800" dirty="0" smtClean="0">
              <a:solidFill>
                <a:schemeClr val="bg1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For input </a:t>
            </a:r>
            <a:r>
              <a:rPr lang="en-US" sz="2800" dirty="0" smtClean="0">
                <a:solidFill>
                  <a:schemeClr val="bg1"/>
                </a:solidFill>
              </a:rPr>
              <a:t>segments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ω : [t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,t</a:t>
            </a:r>
            <a:r>
              <a:rPr lang="en-US" sz="2800" baseline="-25000" dirty="0">
                <a:solidFill>
                  <a:schemeClr val="bg1"/>
                </a:solidFill>
              </a:rPr>
              <a:t>m</a:t>
            </a:r>
            <a:r>
              <a:rPr lang="en-US" sz="2800" dirty="0">
                <a:solidFill>
                  <a:schemeClr val="bg1"/>
                </a:solidFill>
              </a:rPr>
              <a:t>) → X</a:t>
            </a:r>
            <a:endParaRPr lang="id-ID" sz="2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id-ID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just"/>
            <a:r>
              <a:rPr lang="id-ID" sz="2000" dirty="0"/>
              <a:t>SIMULATOR FOR INSTANTANEOUS </a:t>
            </a:r>
            <a:r>
              <a:rPr lang="id-ID" sz="2000" dirty="0" smtClean="0"/>
              <a:t>FUNCTIONS </a:t>
            </a:r>
            <a:r>
              <a:rPr lang="en-US" sz="2000" dirty="0" smtClean="0"/>
              <a:t>ALGORITHM</a:t>
            </a:r>
            <a:endParaRPr lang="id-ID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6" y="2132856"/>
            <a:ext cx="853294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8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id-ID" sz="2000" dirty="0"/>
              <a:t>SIMULATOR FOR NON-MODULAR MULTI-COMPONENT DTSS</a:t>
            </a:r>
            <a:endParaRPr lang="id-ID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Multi-component DTSS are DTSS with several </a:t>
            </a:r>
            <a:r>
              <a:rPr lang="en-US" sz="2800" dirty="0" smtClean="0">
                <a:solidFill>
                  <a:schemeClr val="bg1"/>
                </a:solidFill>
              </a:rPr>
              <a:t>components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looks </a:t>
            </a:r>
            <a:r>
              <a:rPr lang="en-US" sz="2800" dirty="0">
                <a:solidFill>
                  <a:schemeClr val="bg1"/>
                </a:solidFill>
              </a:rPr>
              <a:t>similar to a simulator for Moore-type DTSS. 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In the ∗-message, the output values of all components are computed and the overall output is sent back to the parent in a y-message. 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In </a:t>
            </a:r>
            <a:r>
              <a:rPr lang="en-US" sz="2800" dirty="0">
                <a:solidFill>
                  <a:schemeClr val="bg1"/>
                </a:solidFill>
              </a:rPr>
              <a:t>the x-message, the new states are computed and stored in temporary variables, q d .</a:t>
            </a:r>
            <a:endParaRPr lang="id-ID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l"/>
            <a:r>
              <a:rPr lang="id-ID" sz="2400" dirty="0"/>
              <a:t>SIMULATOR FOR NON-MODULAR MULTI-COMPONENT </a:t>
            </a:r>
            <a:r>
              <a:rPr lang="id-ID" sz="2400" dirty="0" smtClean="0"/>
              <a:t>DTSS </a:t>
            </a:r>
            <a:r>
              <a:rPr lang="en-US" sz="2400" dirty="0" smtClean="0"/>
              <a:t>ALGORITHM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19214"/>
            <a:ext cx="5688632" cy="527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4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id-ID" sz="3200" dirty="0"/>
              <a:t>SIMULATORS FOR COUPLED DTSS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pPr algn="just">
              <a:lnSpc>
                <a:spcPct val="150000"/>
              </a:lnSpc>
            </a:pPr>
            <a:r>
              <a:rPr lang="id-ID" sz="2800" dirty="0">
                <a:solidFill>
                  <a:schemeClr val="bg1"/>
                </a:solidFill>
              </a:rPr>
              <a:t>d</a:t>
            </a:r>
            <a:r>
              <a:rPr lang="en-US" sz="2800" dirty="0" err="1" smtClean="0">
                <a:solidFill>
                  <a:schemeClr val="bg1"/>
                </a:solidFill>
              </a:rPr>
              <a:t>efine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 coordinator for networks of DTSS. 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A coordinator for a DTSS network uses the protocol of its subordinates, </a:t>
            </a:r>
            <a:r>
              <a:rPr lang="en-US" sz="2800" dirty="0" smtClean="0">
                <a:solidFill>
                  <a:schemeClr val="bg1"/>
                </a:solidFill>
              </a:rPr>
              <a:t>it </a:t>
            </a:r>
            <a:r>
              <a:rPr lang="en-US" sz="2800" dirty="0">
                <a:solidFill>
                  <a:schemeClr val="bg1"/>
                </a:solidFill>
              </a:rPr>
              <a:t>sends i, ∗, and x-messages, and receives </a:t>
            </a:r>
            <a:r>
              <a:rPr lang="en-US" sz="2800" dirty="0" smtClean="0">
                <a:solidFill>
                  <a:schemeClr val="bg1"/>
                </a:solidFill>
              </a:rPr>
              <a:t>y-messages</a:t>
            </a:r>
            <a:r>
              <a:rPr lang="id-ID" sz="28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The main task of the </a:t>
            </a:r>
            <a:r>
              <a:rPr lang="en-US" sz="2800" dirty="0" err="1">
                <a:solidFill>
                  <a:schemeClr val="bg1"/>
                </a:solidFill>
              </a:rPr>
              <a:t>dtss</a:t>
            </a:r>
            <a:r>
              <a:rPr lang="en-US" sz="2800" dirty="0">
                <a:solidFill>
                  <a:schemeClr val="bg1"/>
                </a:solidFill>
              </a:rPr>
              <a:t>-coordinator (Algorithm 9) is to schedule the components in the right sequence.</a:t>
            </a:r>
            <a:endParaRPr lang="id-ID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l"/>
            <a:r>
              <a:rPr lang="id-ID" sz="2400" dirty="0"/>
              <a:t>SIMULATORS FOR COUPLED </a:t>
            </a:r>
            <a:r>
              <a:rPr lang="id-ID" sz="2400" dirty="0" smtClean="0"/>
              <a:t>DTSS </a:t>
            </a:r>
            <a:r>
              <a:rPr lang="en-US" sz="2400" dirty="0" smtClean="0"/>
              <a:t>ALGORITHM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17742"/>
            <a:ext cx="4608512" cy="561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en-US" sz="3200" dirty="0" smtClean="0"/>
              <a:t>Root-coordinator </a:t>
            </a:r>
            <a:r>
              <a:rPr lang="en-US" sz="3200" dirty="0"/>
              <a:t>for DTSS abstract </a:t>
            </a:r>
            <a:r>
              <a:rPr lang="en-US" sz="3200" dirty="0" smtClean="0"/>
              <a:t>simulator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The root-coordinator for a DTSS abstract simulator has to initiate the stepwise execution of the overall DTSS simulation cycles. 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It </a:t>
            </a:r>
            <a:r>
              <a:rPr lang="en-US" sz="2800" dirty="0">
                <a:solidFill>
                  <a:schemeClr val="bg1"/>
                </a:solidFill>
              </a:rPr>
              <a:t>accomplishes its task by sending ∗-messages followed by x-messages (with possibly empty input value x) to its subordinate every state transition time, </a:t>
            </a:r>
            <a:r>
              <a:rPr lang="en-US" sz="2800" dirty="0" err="1">
                <a:solidFill>
                  <a:schemeClr val="bg1"/>
                </a:solidFill>
              </a:rPr>
              <a:t>tn</a:t>
            </a:r>
            <a:r>
              <a:rPr lang="en-US" sz="2800" dirty="0">
                <a:solidFill>
                  <a:schemeClr val="bg1"/>
                </a:solidFill>
              </a:rPr>
              <a:t> (Algorithm 10). 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>
                <a:solidFill>
                  <a:schemeClr val="bg1"/>
                </a:solidFill>
              </a:rPr>
              <a:t>the root-coordinator we require that it provides the correct synchronization for its subordinate.</a:t>
            </a:r>
            <a:endParaRPr lang="id-ID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r>
              <a:rPr lang="id-ID" dirty="0" smtClean="0"/>
              <a:t>context of system formalisms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• The basic specification structure of each formalism is supported by a </a:t>
            </a:r>
            <a:r>
              <a:rPr lang="id-ID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r>
              <a:rPr lang="id-ID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class of atomic models.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For example, we can write the elements of a basic DEVS in the atomic class.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• Each such atomic class has its own simulator class. </a:t>
            </a:r>
            <a:endParaRPr lang="id-ID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• The coupled model structure of each formalism is supported by a class of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id-ID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coupled models.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For example, we can write the elements of a coupled DEVS in the coupled class.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• Each such coupled model class has its own simulator class, called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id-ID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coordinator.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• Simulator objects adhere to a generic message protocol that allows others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id-ID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to coordinate with them to execute the simulation.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l"/>
            <a:r>
              <a:rPr lang="en-US" sz="2800" dirty="0"/>
              <a:t>Root-coordinator for DTSS abstract </a:t>
            </a:r>
            <a:r>
              <a:rPr lang="en-US" sz="2800" dirty="0" smtClean="0"/>
              <a:t>simulator</a:t>
            </a:r>
            <a:r>
              <a:rPr lang="id-ID" sz="2800" dirty="0" smtClean="0"/>
              <a:t> Algorithm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3" y="1484784"/>
            <a:ext cx="852355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1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id-ID" sz="3200" dirty="0"/>
              <a:t>SIMULATORS FOR DESS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relatively </a:t>
            </a:r>
            <a:r>
              <a:rPr lang="en-US" sz="2800" dirty="0">
                <a:solidFill>
                  <a:schemeClr val="bg1"/>
                </a:solidFill>
              </a:rPr>
              <a:t>simple as they employ a discretized time base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a </a:t>
            </a:r>
            <a:r>
              <a:rPr lang="en-US" sz="2800" dirty="0">
                <a:solidFill>
                  <a:schemeClr val="bg1"/>
                </a:solidFill>
              </a:rPr>
              <a:t>next state function to determine how the state at </a:t>
            </a:r>
            <a:r>
              <a:rPr lang="en-US" sz="2800" dirty="0" smtClean="0">
                <a:solidFill>
                  <a:schemeClr val="bg1"/>
                </a:solidFill>
              </a:rPr>
              <a:t>a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particular time instant is computed given the state and the input at the previous time instant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two main categories of integration methods – causal and non-causal methods.</a:t>
            </a:r>
            <a:endParaRPr lang="id-ID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id-ID" sz="3200" dirty="0"/>
              <a:t>CAUSAL SIMULATOR FOR DESS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To </a:t>
            </a:r>
            <a:r>
              <a:rPr lang="en-US" sz="2800" dirty="0">
                <a:solidFill>
                  <a:schemeClr val="bg1"/>
                </a:solidFill>
              </a:rPr>
              <a:t>implement a causal method of order m, a simulator must save the m past values of the model state values, q, derivatives, r, and inputs, x. 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With </a:t>
            </a:r>
            <a:r>
              <a:rPr lang="en-US" sz="2800" dirty="0">
                <a:solidFill>
                  <a:schemeClr val="bg1"/>
                </a:solidFill>
              </a:rPr>
              <a:t>them, and the simulation step size h, the causal integration method determines an estimate for the state at the time </a:t>
            </a:r>
            <a:r>
              <a:rPr lang="en-US" sz="2800" dirty="0" smtClean="0">
                <a:solidFill>
                  <a:schemeClr val="bg1"/>
                </a:solidFill>
              </a:rPr>
              <a:t>instant</a:t>
            </a:r>
            <a:r>
              <a:rPr lang="id-ID" sz="2800" dirty="0">
                <a:solidFill>
                  <a:schemeClr val="bg1"/>
                </a:solidFill>
              </a:rPr>
              <a:t> </a:t>
            </a:r>
            <a:r>
              <a:rPr lang="id-ID" sz="2400" dirty="0" smtClean="0">
                <a:solidFill>
                  <a:schemeClr val="bg1"/>
                </a:solidFill>
              </a:rPr>
              <a:t>t</a:t>
            </a:r>
            <a:r>
              <a:rPr lang="id-ID" sz="2400" baseline="-25000" dirty="0" smtClean="0">
                <a:solidFill>
                  <a:schemeClr val="bg1"/>
                </a:solidFill>
              </a:rPr>
              <a:t>i+1 </a:t>
            </a:r>
            <a:r>
              <a:rPr lang="id-ID" sz="2400" dirty="0">
                <a:solidFill>
                  <a:schemeClr val="bg1"/>
                </a:solidFill>
              </a:rPr>
              <a:t>= t</a:t>
            </a:r>
            <a:r>
              <a:rPr lang="id-ID" sz="2400" baseline="-25000" dirty="0">
                <a:solidFill>
                  <a:schemeClr val="bg1"/>
                </a:solidFill>
              </a:rPr>
              <a:t>i </a:t>
            </a:r>
            <a:r>
              <a:rPr lang="id-ID" sz="2400" dirty="0">
                <a:solidFill>
                  <a:schemeClr val="bg1"/>
                </a:solidFill>
              </a:rPr>
              <a:t>+</a:t>
            </a:r>
            <a:r>
              <a:rPr lang="id-ID" sz="2400" dirty="0" smtClean="0">
                <a:solidFill>
                  <a:schemeClr val="bg1"/>
                </a:solidFill>
              </a:rPr>
              <a:t>h </a:t>
            </a:r>
            <a:r>
              <a:rPr lang="id-ID" sz="2800" dirty="0" smtClean="0">
                <a:solidFill>
                  <a:schemeClr val="bg1"/>
                </a:solidFill>
              </a:rPr>
              <a:t>by</a:t>
            </a:r>
          </a:p>
          <a:p>
            <a:pPr marL="0" indent="0" algn="just">
              <a:buNone/>
            </a:pPr>
            <a:endParaRPr lang="id-ID" sz="2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id-ID" sz="1800" dirty="0" smtClean="0">
                <a:solidFill>
                  <a:schemeClr val="bg1"/>
                </a:solidFill>
              </a:rPr>
              <a:t>      q(t</a:t>
            </a:r>
            <a:r>
              <a:rPr lang="id-ID" sz="1800" baseline="-25000" dirty="0" smtClean="0">
                <a:solidFill>
                  <a:schemeClr val="bg1"/>
                </a:solidFill>
              </a:rPr>
              <a:t>i+1</a:t>
            </a:r>
            <a:r>
              <a:rPr lang="id-ID" sz="1800" dirty="0">
                <a:solidFill>
                  <a:schemeClr val="bg1"/>
                </a:solidFill>
              </a:rPr>
              <a:t>) = CausalMethod([q(t</a:t>
            </a:r>
            <a:r>
              <a:rPr lang="id-ID" sz="1800" baseline="-25000" dirty="0">
                <a:solidFill>
                  <a:schemeClr val="bg1"/>
                </a:solidFill>
              </a:rPr>
              <a:t>i−m−1</a:t>
            </a:r>
            <a:r>
              <a:rPr lang="id-ID" sz="1800" dirty="0">
                <a:solidFill>
                  <a:schemeClr val="bg1"/>
                </a:solidFill>
              </a:rPr>
              <a:t>), ..., q(t</a:t>
            </a:r>
            <a:r>
              <a:rPr lang="id-ID" sz="1800" baseline="-25000" dirty="0">
                <a:solidFill>
                  <a:schemeClr val="bg1"/>
                </a:solidFill>
              </a:rPr>
              <a:t>i</a:t>
            </a:r>
            <a:r>
              <a:rPr lang="id-ID" sz="1800" dirty="0">
                <a:solidFill>
                  <a:schemeClr val="bg1"/>
                </a:solidFill>
              </a:rPr>
              <a:t>)],[r(t</a:t>
            </a:r>
            <a:r>
              <a:rPr lang="id-ID" sz="1800" baseline="-25000" dirty="0">
                <a:solidFill>
                  <a:schemeClr val="bg1"/>
                </a:solidFill>
              </a:rPr>
              <a:t>i−m−1</a:t>
            </a:r>
            <a:r>
              <a:rPr lang="id-ID" sz="1800" dirty="0">
                <a:solidFill>
                  <a:schemeClr val="bg1"/>
                </a:solidFill>
              </a:rPr>
              <a:t>), ..., r(t</a:t>
            </a:r>
            <a:r>
              <a:rPr lang="id-ID" sz="1800" baseline="-25000" dirty="0">
                <a:solidFill>
                  <a:schemeClr val="bg1"/>
                </a:solidFill>
              </a:rPr>
              <a:t>i</a:t>
            </a:r>
            <a:r>
              <a:rPr lang="id-ID" sz="1800" dirty="0">
                <a:solidFill>
                  <a:schemeClr val="bg1"/>
                </a:solidFill>
              </a:rPr>
              <a:t>)],[x(t</a:t>
            </a:r>
            <a:r>
              <a:rPr lang="id-ID" sz="1800" baseline="-25000" dirty="0">
                <a:solidFill>
                  <a:schemeClr val="bg1"/>
                </a:solidFill>
              </a:rPr>
              <a:t>i−m−1</a:t>
            </a:r>
            <a:r>
              <a:rPr lang="id-ID" sz="1800" dirty="0">
                <a:solidFill>
                  <a:schemeClr val="bg1"/>
                </a:solidFill>
              </a:rPr>
              <a:t>), ..., x(t</a:t>
            </a:r>
            <a:r>
              <a:rPr lang="id-ID" sz="1800" baseline="-25000" dirty="0">
                <a:solidFill>
                  <a:schemeClr val="bg1"/>
                </a:solidFill>
              </a:rPr>
              <a:t>i</a:t>
            </a:r>
            <a:r>
              <a:rPr lang="id-ID" sz="1800" dirty="0">
                <a:solidFill>
                  <a:schemeClr val="bg1"/>
                </a:solidFill>
              </a:rPr>
              <a:t>)], h)</a:t>
            </a:r>
          </a:p>
          <a:p>
            <a:pPr algn="just"/>
            <a:endParaRPr lang="id-ID" sz="1800" dirty="0">
              <a:solidFill>
                <a:schemeClr val="bg1"/>
              </a:solidFill>
            </a:endParaRPr>
          </a:p>
          <a:p>
            <a:pPr algn="just"/>
            <a:endParaRPr lang="id-ID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l"/>
            <a:r>
              <a:rPr lang="id-ID" sz="2800" dirty="0"/>
              <a:t>CAUSAL SIMULATOR FOR </a:t>
            </a:r>
            <a:r>
              <a:rPr lang="id-ID" sz="2800" dirty="0" smtClean="0"/>
              <a:t>DESS Algorithm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980728"/>
            <a:ext cx="7575666" cy="51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id-ID" sz="3200" dirty="0"/>
              <a:t>NON-CAUSAL SIMULATOR FOR DESS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non-causal integration methods work in phases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 DESS simulator with a non-causal method (Algorithm 12), therefore, has to provide for these different phases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As for a causal method, a simulator using a non-causal method may employ vectors to store the m past state, derivative, and input values.</a:t>
            </a:r>
            <a:endParaRPr lang="id-ID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pPr algn="l"/>
            <a:r>
              <a:rPr lang="id-ID" sz="3200" dirty="0"/>
              <a:t>NON-CAUSAL SIMULATOR FOR DESS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In addition, it also needs vectors to store n predicted values. </a:t>
            </a:r>
            <a:endParaRPr lang="id-ID" sz="2800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In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one simulation cycle, in n predictor phases the vectors q (i) for i = 1, ..., n are filled </a:t>
            </a:r>
            <a:r>
              <a:rPr lang="en-US" sz="2800" dirty="0" smtClean="0">
                <a:solidFill>
                  <a:schemeClr val="bg1"/>
                </a:solidFill>
              </a:rPr>
              <a:t>by</a:t>
            </a:r>
            <a:endParaRPr lang="id-ID" sz="2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id-ID" sz="2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bg1"/>
                </a:solidFill>
              </a:rPr>
              <a:t>q</a:t>
            </a:r>
            <a:r>
              <a:rPr lang="id-ID" sz="2400" dirty="0">
                <a:solidFill>
                  <a:schemeClr val="bg1"/>
                </a:solidFill>
              </a:rPr>
              <a:t>’ (k + 1) = kth − Predictor([q(t</a:t>
            </a:r>
            <a:r>
              <a:rPr lang="id-ID" sz="2400" baseline="-25000" dirty="0">
                <a:solidFill>
                  <a:schemeClr val="bg1"/>
                </a:solidFill>
              </a:rPr>
              <a:t>i−m−1</a:t>
            </a:r>
            <a:r>
              <a:rPr lang="id-ID" sz="2400" dirty="0">
                <a:solidFill>
                  <a:schemeClr val="bg1"/>
                </a:solidFill>
              </a:rPr>
              <a:t>), ..., q(t</a:t>
            </a:r>
            <a:r>
              <a:rPr lang="id-ID" sz="2400" baseline="-25000" dirty="0">
                <a:solidFill>
                  <a:schemeClr val="bg1"/>
                </a:solidFill>
              </a:rPr>
              <a:t>i</a:t>
            </a:r>
            <a:r>
              <a:rPr lang="id-ID" sz="2400" dirty="0">
                <a:solidFill>
                  <a:schemeClr val="bg1"/>
                </a:solidFill>
              </a:rPr>
              <a:t>), q’ (1), ..., q’ (k)], </a:t>
            </a:r>
            <a:r>
              <a:rPr lang="id-ID" sz="2400" dirty="0" smtClean="0">
                <a:solidFill>
                  <a:schemeClr val="bg1"/>
                </a:solidFill>
              </a:rPr>
              <a:t>		       [</a:t>
            </a:r>
            <a:r>
              <a:rPr lang="id-ID" sz="2400" dirty="0">
                <a:solidFill>
                  <a:schemeClr val="bg1"/>
                </a:solidFill>
              </a:rPr>
              <a:t>r(t</a:t>
            </a:r>
            <a:r>
              <a:rPr lang="id-ID" sz="2400" baseline="-25000" dirty="0">
                <a:solidFill>
                  <a:schemeClr val="bg1"/>
                </a:solidFill>
              </a:rPr>
              <a:t>i−m−1</a:t>
            </a:r>
            <a:r>
              <a:rPr lang="id-ID" sz="2400" dirty="0">
                <a:solidFill>
                  <a:schemeClr val="bg1"/>
                </a:solidFill>
              </a:rPr>
              <a:t>), ..., r(t</a:t>
            </a:r>
            <a:r>
              <a:rPr lang="id-ID" sz="2400" baseline="-25000" dirty="0">
                <a:solidFill>
                  <a:schemeClr val="bg1"/>
                </a:solidFill>
              </a:rPr>
              <a:t>i</a:t>
            </a:r>
            <a:r>
              <a:rPr lang="id-ID" sz="2400" dirty="0">
                <a:solidFill>
                  <a:schemeClr val="bg1"/>
                </a:solidFill>
              </a:rPr>
              <a:t>), r’ (1), ..., r’ (k)],[x(t</a:t>
            </a:r>
            <a:r>
              <a:rPr lang="id-ID" sz="2400" baseline="-25000" dirty="0">
                <a:solidFill>
                  <a:schemeClr val="bg1"/>
                </a:solidFill>
              </a:rPr>
              <a:t>i−m−1</a:t>
            </a:r>
            <a:r>
              <a:rPr lang="id-ID" sz="2400" dirty="0">
                <a:solidFill>
                  <a:schemeClr val="bg1"/>
                </a:solidFill>
              </a:rPr>
              <a:t>), ..., x(t</a:t>
            </a:r>
            <a:r>
              <a:rPr lang="id-ID" sz="2400" baseline="-25000" dirty="0">
                <a:solidFill>
                  <a:schemeClr val="bg1"/>
                </a:solidFill>
              </a:rPr>
              <a:t>i</a:t>
            </a:r>
            <a:r>
              <a:rPr lang="id-ID" sz="2400" dirty="0">
                <a:solidFill>
                  <a:schemeClr val="bg1"/>
                </a:solidFill>
              </a:rPr>
              <a:t>), x’ </a:t>
            </a:r>
            <a:r>
              <a:rPr lang="id-ID" sz="2400" dirty="0" smtClean="0">
                <a:solidFill>
                  <a:schemeClr val="bg1"/>
                </a:solidFill>
              </a:rPr>
              <a:t>	       (</a:t>
            </a:r>
            <a:r>
              <a:rPr lang="id-ID" sz="2400" dirty="0">
                <a:solidFill>
                  <a:schemeClr val="bg1"/>
                </a:solidFill>
              </a:rPr>
              <a:t>1), ..., x’ (k)], h)</a:t>
            </a:r>
          </a:p>
          <a:p>
            <a:pPr algn="just"/>
            <a:endParaRPr lang="id-ID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l"/>
            <a:r>
              <a:rPr lang="id-ID" sz="2800" dirty="0"/>
              <a:t>NON-CAUSAL SIMULATOR FOR </a:t>
            </a:r>
            <a:r>
              <a:rPr lang="id-ID" sz="2800" dirty="0" smtClean="0"/>
              <a:t>DESS Algorithm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16" y="980728"/>
            <a:ext cx="7271804" cy="513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4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l"/>
            <a:r>
              <a:rPr lang="id-ID" sz="2800" dirty="0"/>
              <a:t>NON-CAUSAL SIMULATOR FOR </a:t>
            </a:r>
            <a:r>
              <a:rPr lang="id-ID" sz="2800" dirty="0" smtClean="0"/>
              <a:t>DESS Algorithm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496943" cy="481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1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86800" cy="838200"/>
          </a:xfrm>
        </p:spPr>
        <p:txBody>
          <a:bodyPr/>
          <a:lstStyle/>
          <a:p>
            <a:r>
              <a:rPr lang="id-ID" dirty="0" smtClean="0"/>
              <a:t>Mapping a Hierarchical Model onto a Hierarchical Simulator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75700"/>
            <a:ext cx="7734929" cy="405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r>
              <a:rPr lang="id-ID" dirty="0" smtClean="0"/>
              <a:t>SIMULATORS FOR DEVS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just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In Chapter 3 we have seen that discrete event simulation works by maintaining a list of events sorted by their scheduled event times.</a:t>
            </a:r>
            <a:endParaRPr lang="id-ID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Based on these general considerations, </a:t>
            </a:r>
            <a:endParaRPr lang="id-ID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we formulate simulation schemes for modular hierarchical DEVS. </a:t>
            </a:r>
            <a:endParaRPr lang="id-ID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We formulate simulators for atomic DEVS and </a:t>
            </a:r>
            <a:endParaRPr lang="id-ID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oordinators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for coupled DEVS. </a:t>
            </a:r>
            <a:endParaRPr lang="id-ID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 algn="just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Then we show that a hierarchical structure of simulators and coordinators correctly simulates a DEVS coupled model</a:t>
            </a:r>
            <a:endParaRPr lang="id-ID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id-ID" sz="2000" dirty="0" smtClean="0"/>
          </a:p>
          <a:p>
            <a:pPr marL="0" indent="0" algn="just">
              <a:buNone/>
            </a:pP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686800" cy="838200"/>
          </a:xfrm>
        </p:spPr>
        <p:txBody>
          <a:bodyPr/>
          <a:lstStyle/>
          <a:p>
            <a:r>
              <a:rPr lang="id-ID" dirty="0" smtClean="0"/>
              <a:t>DEVS simulator protocol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052736"/>
            <a:ext cx="5158408" cy="4572000"/>
          </a:xfrm>
        </p:spPr>
        <p:txBody>
          <a:bodyPr anchor="ctr"/>
          <a:lstStyle/>
          <a:p>
            <a:pPr algn="just"/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An initialization method (i, t) is sent at the initialization time from the parent simulator object to all its subordinates. </a:t>
            </a:r>
            <a:endParaRPr lang="id-ID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The scheduling of events is done by the internal state transition message (∗,t) and are sent from the coordinator to its imminent child. </a:t>
            </a:r>
            <a:endParaRPr lang="id-ID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An output message (y, t) is sent from the subordinates to their parents to notify them of output events. </a:t>
            </a:r>
            <a:endParaRPr lang="id-ID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</a:rPr>
              <a:t>The input message (x, t) is sent from the coordinator to its subordinates to cause external events.</a:t>
            </a:r>
            <a:endParaRPr lang="id-ID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24744"/>
            <a:ext cx="327261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8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r>
              <a:rPr lang="id-ID" dirty="0" smtClean="0"/>
              <a:t>SIMULATOR FOR BASIC DEVS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An interpretation of the dynamics of a DEVS is given by considering the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devs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-simulator for DEVS. 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The simulator employs two time variables 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tl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tn</a:t>
            </a:r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The first holds the simulation time when the last event occurred and the second holds the scheduled time for the next event. </a:t>
            </a:r>
            <a:endParaRPr lang="id-ID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912"/>
            <a:ext cx="8686800" cy="838200"/>
          </a:xfrm>
        </p:spPr>
        <p:txBody>
          <a:bodyPr/>
          <a:lstStyle/>
          <a:p>
            <a:r>
              <a:rPr lang="id-ID" dirty="0" smtClean="0"/>
              <a:t>SIMULATOR FOR BASIC DEVS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4680520"/>
          </a:xfrm>
          <a:solidFill>
            <a:srgbClr val="00206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t"/>
          <a:lstStyle/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From the definition of the time advance function of DEVS it follows that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</a:rPr>
              <a:t>				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tn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tl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+ ta(s).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Additionally, if it is given the global current simulation time t, the simulator can compute from these variables the elapsed time since the last event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</a:rPr>
              <a:t>			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 = t −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tl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and the time left to the next event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id-ID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σ =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tn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− t = ta(s) − e. 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The time of next event,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tn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is sent to its simulator’s parent to allow for correct synchronization of events.</a:t>
            </a:r>
            <a:endParaRPr lang="id-ID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algn="just"/>
            <a:r>
              <a:rPr lang="en-US" sz="3200" dirty="0" smtClean="0"/>
              <a:t>Simulator for basic DEVS</a:t>
            </a:r>
            <a:r>
              <a:rPr lang="id-ID" sz="3200" dirty="0"/>
              <a:t> </a:t>
            </a:r>
            <a:r>
              <a:rPr lang="en-US" sz="3200" dirty="0" smtClean="0"/>
              <a:t>Algorithm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36688"/>
            <a:ext cx="8496944" cy="494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5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Office Theme 12">
      <a:dk1>
        <a:srgbClr val="969696"/>
      </a:dk1>
      <a:lt1>
        <a:srgbClr val="FFFFFF"/>
      </a:lt1>
      <a:dk2>
        <a:srgbClr val="99EFF1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7F7F7F"/>
      </a:accent4>
      <a:accent5>
        <a:srgbClr val="DAEDEF"/>
      </a:accent5>
      <a:accent6>
        <a:srgbClr val="2D2D8A"/>
      </a:accent6>
      <a:hlink>
        <a:srgbClr val="009999"/>
      </a:hlink>
      <a:folHlink>
        <a:srgbClr val="6699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336699"/>
        </a:dk1>
        <a:lt1>
          <a:srgbClr val="FFFFFF"/>
        </a:lt1>
        <a:dk2>
          <a:srgbClr val="87BBDF"/>
        </a:dk2>
        <a:lt2>
          <a:srgbClr val="E3EBF1"/>
        </a:lt2>
        <a:accent1>
          <a:srgbClr val="0099CC"/>
        </a:accent1>
        <a:accent2>
          <a:srgbClr val="468A4B"/>
        </a:accent2>
        <a:accent3>
          <a:srgbClr val="C3DAEC"/>
        </a:accent3>
        <a:accent4>
          <a:srgbClr val="DADADA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B7B9AF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D8D9D4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E3E5C"/>
        </a:dk1>
        <a:lt1>
          <a:srgbClr val="FFFFFF"/>
        </a:lt1>
        <a:dk2>
          <a:srgbClr val="5C87A4"/>
        </a:dk2>
        <a:lt2>
          <a:srgbClr val="FFFFFF"/>
        </a:lt2>
        <a:accent1>
          <a:srgbClr val="4C8877"/>
        </a:accent1>
        <a:accent2>
          <a:srgbClr val="6666FF"/>
        </a:accent2>
        <a:accent3>
          <a:srgbClr val="B5C3CF"/>
        </a:accent3>
        <a:accent4>
          <a:srgbClr val="DADADA"/>
        </a:accent4>
        <a:accent5>
          <a:srgbClr val="B2C3BD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66"/>
        </a:dk1>
        <a:lt1>
          <a:srgbClr val="FFFFFF"/>
        </a:lt1>
        <a:dk2>
          <a:srgbClr val="1C72E4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BBCE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3366"/>
        </a:dk1>
        <a:lt1>
          <a:srgbClr val="FFFFFF"/>
        </a:lt1>
        <a:dk2>
          <a:srgbClr val="99D3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CAE6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F7EBD"/>
        </a:dk1>
        <a:lt1>
          <a:srgbClr val="D9F8FF"/>
        </a:lt1>
        <a:dk2>
          <a:srgbClr val="336699"/>
        </a:dk2>
        <a:lt2>
          <a:srgbClr val="777777"/>
        </a:lt2>
        <a:accent1>
          <a:srgbClr val="CCECFF"/>
        </a:accent1>
        <a:accent2>
          <a:srgbClr val="579CDB"/>
        </a:accent2>
        <a:accent3>
          <a:srgbClr val="E9FBFF"/>
        </a:accent3>
        <a:accent4>
          <a:srgbClr val="346BA1"/>
        </a:accent4>
        <a:accent5>
          <a:srgbClr val="E2F4FF"/>
        </a:accent5>
        <a:accent6>
          <a:srgbClr val="4E8DC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A84724"/>
        </a:dk2>
        <a:lt2>
          <a:srgbClr val="DFD293"/>
        </a:lt2>
        <a:accent1>
          <a:srgbClr val="DF7475"/>
        </a:accent1>
        <a:accent2>
          <a:srgbClr val="5C8FC2"/>
        </a:accent2>
        <a:accent3>
          <a:srgbClr val="D1B1AC"/>
        </a:accent3>
        <a:accent4>
          <a:srgbClr val="DADADA"/>
        </a:accent4>
        <a:accent5>
          <a:srgbClr val="ECBCBD"/>
        </a:accent5>
        <a:accent6>
          <a:srgbClr val="5381B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3E3E5C"/>
        </a:dk1>
        <a:lt1>
          <a:srgbClr val="C2FEE1"/>
        </a:lt1>
        <a:dk2>
          <a:srgbClr val="0066CC"/>
        </a:dk2>
        <a:lt2>
          <a:srgbClr val="CCECFF"/>
        </a:lt2>
        <a:accent1>
          <a:srgbClr val="3C9698"/>
        </a:accent1>
        <a:accent2>
          <a:srgbClr val="6666FF"/>
        </a:accent2>
        <a:accent3>
          <a:srgbClr val="AAB8E2"/>
        </a:accent3>
        <a:accent4>
          <a:srgbClr val="A5D9C0"/>
        </a:accent4>
        <a:accent5>
          <a:srgbClr val="AFC9CA"/>
        </a:accent5>
        <a:accent6>
          <a:srgbClr val="5C5CE7"/>
        </a:accent6>
        <a:hlink>
          <a:srgbClr val="99CC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969696"/>
        </a:dk1>
        <a:lt1>
          <a:srgbClr val="FFFFFF"/>
        </a:lt1>
        <a:dk2>
          <a:srgbClr val="0099CC"/>
        </a:dk2>
        <a:lt2>
          <a:srgbClr val="969696"/>
        </a:lt2>
        <a:accent1>
          <a:srgbClr val="D2F8B8"/>
        </a:accent1>
        <a:accent2>
          <a:srgbClr val="CCCC00"/>
        </a:accent2>
        <a:accent3>
          <a:srgbClr val="FFFFFF"/>
        </a:accent3>
        <a:accent4>
          <a:srgbClr val="7F7F7F"/>
        </a:accent4>
        <a:accent5>
          <a:srgbClr val="E5FBD8"/>
        </a:accent5>
        <a:accent6>
          <a:srgbClr val="B9B900"/>
        </a:accent6>
        <a:hlink>
          <a:srgbClr val="00CC99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CCFFCC"/>
        </a:dk1>
        <a:lt1>
          <a:srgbClr val="FFFFFF"/>
        </a:lt1>
        <a:dk2>
          <a:srgbClr val="9BD9FF"/>
        </a:dk2>
        <a:lt2>
          <a:srgbClr val="808080"/>
        </a:lt2>
        <a:accent1>
          <a:srgbClr val="6DB6FF"/>
        </a:accent1>
        <a:accent2>
          <a:srgbClr val="CCFFCC"/>
        </a:accent2>
        <a:accent3>
          <a:srgbClr val="FFFFFF"/>
        </a:accent3>
        <a:accent4>
          <a:srgbClr val="AEDAAE"/>
        </a:accent4>
        <a:accent5>
          <a:srgbClr val="BAD7FF"/>
        </a:accent5>
        <a:accent6>
          <a:srgbClr val="B9E7B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EAEAEA"/>
        </a:dk1>
        <a:lt1>
          <a:srgbClr val="FFFFFF"/>
        </a:lt1>
        <a:dk2>
          <a:srgbClr val="EAEAEA"/>
        </a:dk2>
        <a:lt2>
          <a:srgbClr val="333333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C8C8C8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969696"/>
        </a:dk1>
        <a:lt1>
          <a:srgbClr val="FFFFFF"/>
        </a:lt1>
        <a:dk2>
          <a:srgbClr val="99EFF1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7F7F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template</Template>
  <TotalTime>210</TotalTime>
  <Words>1415</Words>
  <Application>Microsoft Office PowerPoint</Application>
  <PresentationFormat>On-screen Show (4:3)</PresentationFormat>
  <Paragraphs>162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Blue atom design template</vt:lpstr>
      <vt:lpstr>CHAPTER 8</vt:lpstr>
      <vt:lpstr>OUTLINE</vt:lpstr>
      <vt:lpstr>context of system formalisms</vt:lpstr>
      <vt:lpstr>Mapping a Hierarchical Model onto a Hierarchical Simulator</vt:lpstr>
      <vt:lpstr>SIMULATORS FOR DEVS</vt:lpstr>
      <vt:lpstr>DEVS simulator protocol</vt:lpstr>
      <vt:lpstr>SIMULATOR FOR BASIC DEVS</vt:lpstr>
      <vt:lpstr>SIMULATOR FOR BASIC DEVS</vt:lpstr>
      <vt:lpstr>Simulator for basic DEVS Algorithm</vt:lpstr>
      <vt:lpstr>SIMULATOR FOR MODULAR DEVS</vt:lpstr>
      <vt:lpstr>SIMULATOR FOR MODULAR DEVS</vt:lpstr>
      <vt:lpstr>SIMULATOR FOR MODULAR DEVS</vt:lpstr>
      <vt:lpstr>Simulator for Modular DEVS Algorithm</vt:lpstr>
      <vt:lpstr>THE ROOT-COORDINATOR</vt:lpstr>
      <vt:lpstr>Root-coordinator for DEVS abstract simulator</vt:lpstr>
      <vt:lpstr>DEVS BUS</vt:lpstr>
      <vt:lpstr>SIMULATOR FOR EVENT SCHEDULING MULTI-COMPONENT DEVS</vt:lpstr>
      <vt:lpstr>SIMULATOR FOR EVENT SCHEDULING MULTI-COMPONENT DEVS ALGORITHM</vt:lpstr>
      <vt:lpstr>SIMULATOR FOR ACTIVITY SCANNING AND PROCESS INTERACTION MULTI-COMPONENT DEVS</vt:lpstr>
      <vt:lpstr>SIMULATOR FOR ACTIVITY SCANNING AND PROCESS INTERACTION MULTI-COMPONENT DEVS ALGORITHM</vt:lpstr>
      <vt:lpstr>SIMULATOR FOR ATOMIC DTSS</vt:lpstr>
      <vt:lpstr>SIMULATOR FOR ATOMIC DTSS ALGORITHM</vt:lpstr>
      <vt:lpstr>SIMULATOR FOR INSTANTANEOUS FUNCTIONS</vt:lpstr>
      <vt:lpstr>SIMULATOR FOR INSTANTANEOUS FUNCTIONS ALGORITHM</vt:lpstr>
      <vt:lpstr>SIMULATOR FOR NON-MODULAR MULTI-COMPONENT DTSS</vt:lpstr>
      <vt:lpstr>SIMULATOR FOR NON-MODULAR MULTI-COMPONENT DTSS ALGORITHM</vt:lpstr>
      <vt:lpstr>SIMULATORS FOR COUPLED DTSS</vt:lpstr>
      <vt:lpstr>SIMULATORS FOR COUPLED DTSS ALGORITHM</vt:lpstr>
      <vt:lpstr>Root-coordinator for DTSS abstract simulator</vt:lpstr>
      <vt:lpstr>Root-coordinator for DTSS abstract simulator Algorithm</vt:lpstr>
      <vt:lpstr>SIMULATORS FOR DESS</vt:lpstr>
      <vt:lpstr>CAUSAL SIMULATOR FOR DESS</vt:lpstr>
      <vt:lpstr>CAUSAL SIMULATOR FOR DESS Algorithm</vt:lpstr>
      <vt:lpstr>NON-CAUSAL SIMULATOR FOR DESS</vt:lpstr>
      <vt:lpstr>NON-CAUSAL SIMULATOR FOR DESS</vt:lpstr>
      <vt:lpstr>NON-CAUSAL SIMULATOR FOR DESS Algorithm</vt:lpstr>
      <vt:lpstr>NON-CAUSAL SIMULATOR FOR DESS Algorithm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fais dan arif</dc:creator>
  <cp:lastModifiedBy>fais dan arif</cp:lastModifiedBy>
  <cp:revision>57</cp:revision>
  <cp:lastPrinted>1601-01-01T00:00:00Z</cp:lastPrinted>
  <dcterms:created xsi:type="dcterms:W3CDTF">2019-01-09T01:52:24Z</dcterms:created>
  <dcterms:modified xsi:type="dcterms:W3CDTF">2019-01-12T03:59:25Z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