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6" r:id="rId2"/>
    <p:sldId id="258" r:id="rId3"/>
    <p:sldId id="259" r:id="rId4"/>
    <p:sldId id="260" r:id="rId5"/>
    <p:sldId id="272" r:id="rId6"/>
    <p:sldId id="273" r:id="rId7"/>
    <p:sldId id="338" r:id="rId8"/>
    <p:sldId id="277" r:id="rId9"/>
    <p:sldId id="278" r:id="rId10"/>
    <p:sldId id="280" r:id="rId11"/>
    <p:sldId id="261" r:id="rId12"/>
    <p:sldId id="339" r:id="rId13"/>
    <p:sldId id="340" r:id="rId14"/>
    <p:sldId id="286" r:id="rId15"/>
    <p:sldId id="343" r:id="rId16"/>
    <p:sldId id="341" r:id="rId17"/>
    <p:sldId id="288" r:id="rId18"/>
    <p:sldId id="289" r:id="rId19"/>
    <p:sldId id="291" r:id="rId20"/>
    <p:sldId id="293" r:id="rId21"/>
    <p:sldId id="294" r:id="rId22"/>
    <p:sldId id="262" r:id="rId23"/>
    <p:sldId id="295" r:id="rId24"/>
    <p:sldId id="296" r:id="rId25"/>
    <p:sldId id="297" r:id="rId26"/>
    <p:sldId id="298" r:id="rId27"/>
    <p:sldId id="299" r:id="rId28"/>
    <p:sldId id="300" r:id="rId29"/>
    <p:sldId id="301" r:id="rId30"/>
    <p:sldId id="263" r:id="rId31"/>
    <p:sldId id="303" r:id="rId32"/>
    <p:sldId id="304" r:id="rId33"/>
    <p:sldId id="305" r:id="rId34"/>
    <p:sldId id="306" r:id="rId35"/>
    <p:sldId id="308" r:id="rId36"/>
    <p:sldId id="309" r:id="rId37"/>
    <p:sldId id="310" r:id="rId38"/>
    <p:sldId id="311" r:id="rId39"/>
    <p:sldId id="313" r:id="rId40"/>
    <p:sldId id="314" r:id="rId41"/>
    <p:sldId id="315" r:id="rId42"/>
    <p:sldId id="316" r:id="rId43"/>
    <p:sldId id="318" r:id="rId44"/>
    <p:sldId id="319" r:id="rId45"/>
    <p:sldId id="320" r:id="rId46"/>
    <p:sldId id="321" r:id="rId47"/>
    <p:sldId id="322" r:id="rId48"/>
    <p:sldId id="323" r:id="rId49"/>
    <p:sldId id="342" r:id="rId50"/>
    <p:sldId id="324" r:id="rId51"/>
    <p:sldId id="325" r:id="rId52"/>
    <p:sldId id="326" r:id="rId53"/>
    <p:sldId id="327" r:id="rId54"/>
    <p:sldId id="328" r:id="rId55"/>
    <p:sldId id="329" r:id="rId56"/>
    <p:sldId id="330" r:id="rId57"/>
    <p:sldId id="331" r:id="rId58"/>
    <p:sldId id="332" r:id="rId59"/>
    <p:sldId id="333" r:id="rId60"/>
    <p:sldId id="334" r:id="rId61"/>
    <p:sldId id="335" r:id="rId62"/>
    <p:sldId id="336" r:id="rId63"/>
    <p:sldId id="337"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E191792-CB20-4B97-8DAC-1E44F4A3541F}">
          <p14:sldIdLst>
            <p14:sldId id="256"/>
            <p14:sldId id="258"/>
            <p14:sldId id="259"/>
          </p14:sldIdLst>
        </p14:section>
        <p14:section name="7.3" id="{7BC70D45-89C9-421F-A234-28A48B3FD3D6}">
          <p14:sldIdLst>
            <p14:sldId id="260"/>
            <p14:sldId id="272"/>
            <p14:sldId id="273"/>
            <p14:sldId id="338"/>
            <p14:sldId id="277"/>
            <p14:sldId id="278"/>
            <p14:sldId id="280"/>
          </p14:sldIdLst>
        </p14:section>
        <p14:section name="7.4" id="{889BBEED-98D9-4842-92F4-0089781F8177}">
          <p14:sldIdLst>
            <p14:sldId id="261"/>
            <p14:sldId id="339"/>
            <p14:sldId id="340"/>
            <p14:sldId id="286"/>
            <p14:sldId id="343"/>
            <p14:sldId id="341"/>
            <p14:sldId id="288"/>
            <p14:sldId id="289"/>
            <p14:sldId id="291"/>
            <p14:sldId id="293"/>
            <p14:sldId id="294"/>
          </p14:sldIdLst>
        </p14:section>
        <p14:section name="7.5" id="{8E81271A-DB02-44F7-BEDE-F2196251771D}">
          <p14:sldIdLst>
            <p14:sldId id="262"/>
            <p14:sldId id="295"/>
            <p14:sldId id="296"/>
            <p14:sldId id="297"/>
            <p14:sldId id="298"/>
            <p14:sldId id="299"/>
            <p14:sldId id="300"/>
            <p14:sldId id="301"/>
          </p14:sldIdLst>
        </p14:section>
        <p14:section name="7.6" id="{3C093B54-B338-4D79-BC47-B805AA819312}">
          <p14:sldIdLst>
            <p14:sldId id="263"/>
            <p14:sldId id="303"/>
            <p14:sldId id="304"/>
            <p14:sldId id="305"/>
            <p14:sldId id="306"/>
            <p14:sldId id="308"/>
            <p14:sldId id="309"/>
            <p14:sldId id="310"/>
            <p14:sldId id="311"/>
            <p14:sldId id="313"/>
            <p14:sldId id="314"/>
            <p14:sldId id="315"/>
            <p14:sldId id="316"/>
            <p14:sldId id="318"/>
            <p14:sldId id="319"/>
            <p14:sldId id="320"/>
          </p14:sldIdLst>
        </p14:section>
        <p14:section name="7.7" id="{D413C198-9A6B-4260-8EC1-EA8CD824A04F}">
          <p14:sldIdLst>
            <p14:sldId id="321"/>
            <p14:sldId id="322"/>
            <p14:sldId id="323"/>
            <p14:sldId id="342"/>
            <p14:sldId id="324"/>
            <p14:sldId id="325"/>
            <p14:sldId id="326"/>
            <p14:sldId id="327"/>
          </p14:sldIdLst>
        </p14:section>
        <p14:section name="7.8" id="{6BA6467D-D595-4A52-968E-3FB7A263BBC2}">
          <p14:sldIdLst>
            <p14:sldId id="328"/>
            <p14:sldId id="329"/>
            <p14:sldId id="330"/>
            <p14:sldId id="331"/>
            <p14:sldId id="332"/>
            <p14:sldId id="333"/>
            <p14:sldId id="334"/>
            <p14:sldId id="335"/>
            <p14:sldId id="336"/>
            <p14:sldId id="33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8D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584" autoAdjust="0"/>
  </p:normalViewPr>
  <p:slideViewPr>
    <p:cSldViewPr snapToGrid="0">
      <p:cViewPr varScale="1">
        <p:scale>
          <a:sx n="55" d="100"/>
          <a:sy n="55" d="100"/>
        </p:scale>
        <p:origin x="12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18202A-9F31-488A-B656-31716C52362D}" type="datetimeFigureOut">
              <a:rPr lang="id-ID" smtClean="0"/>
              <a:t>13/01/2019</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945A03-1ECB-47F9-AF14-7B0BDAC8A608}" type="slidenum">
              <a:rPr lang="id-ID" smtClean="0"/>
              <a:t>‹#›</a:t>
            </a:fld>
            <a:endParaRPr lang="id-ID"/>
          </a:p>
        </p:txBody>
      </p:sp>
    </p:spTree>
    <p:extLst>
      <p:ext uri="{BB962C8B-B14F-4D97-AF65-F5344CB8AC3E}">
        <p14:creationId xmlns:p14="http://schemas.microsoft.com/office/powerpoint/2010/main" val="311408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In Chapter 3, we learned to know how to model digital sequential networks as built from elementary flip-flops and boolean gates. </a:t>
            </a:r>
          </a:p>
          <a:p>
            <a:r>
              <a:rPr lang="en-US" sz="1200" kern="1200">
                <a:solidFill>
                  <a:schemeClr val="tx1"/>
                </a:solidFill>
                <a:effectLst/>
                <a:latin typeface="+mn-lt"/>
                <a:ea typeface="+mn-ea"/>
                <a:cs typeface="+mn-cs"/>
              </a:rPr>
              <a:t>Digital networks are examples of networks of discrete time system components. </a:t>
            </a:r>
          </a:p>
          <a:p>
            <a:r>
              <a:rPr lang="en-US" sz="1200" kern="1200">
                <a:solidFill>
                  <a:schemeClr val="tx1"/>
                </a:solidFill>
                <a:effectLst/>
                <a:latin typeface="+mn-lt"/>
                <a:ea typeface="+mn-ea"/>
                <a:cs typeface="+mn-cs"/>
              </a:rPr>
              <a:t>In this section, we introduce the discrete time specified network formalism (DTSN) as a general discrete time formalism at the coupled system level. </a:t>
            </a:r>
          </a:p>
          <a:p>
            <a:r>
              <a:rPr lang="en-US" sz="1200" kern="1200">
                <a:solidFill>
                  <a:schemeClr val="tx1"/>
                </a:solidFill>
                <a:effectLst/>
                <a:latin typeface="+mn-lt"/>
                <a:ea typeface="+mn-ea"/>
                <a:cs typeface="+mn-cs"/>
              </a:rPr>
              <a:t>We specify discrete time networks as couplings of basic discrete time systems and of instantaneous functions, that is, memoryless models.</a:t>
            </a:r>
          </a:p>
          <a:p>
            <a:endParaRPr lang="id-ID"/>
          </a:p>
        </p:txBody>
      </p:sp>
      <p:sp>
        <p:nvSpPr>
          <p:cNvPr id="4" name="Slide Number Placeholder 3"/>
          <p:cNvSpPr>
            <a:spLocks noGrp="1"/>
          </p:cNvSpPr>
          <p:nvPr>
            <p:ph type="sldNum" sz="quarter" idx="5"/>
          </p:nvPr>
        </p:nvSpPr>
        <p:spPr/>
        <p:txBody>
          <a:bodyPr/>
          <a:lstStyle/>
          <a:p>
            <a:fld id="{75945A03-1ECB-47F9-AF14-7B0BDAC8A608}" type="slidenum">
              <a:rPr lang="id-ID" smtClean="0"/>
              <a:t>4</a:t>
            </a:fld>
            <a:endParaRPr lang="id-ID"/>
          </a:p>
        </p:txBody>
      </p:sp>
    </p:spTree>
    <p:extLst>
      <p:ext uri="{BB962C8B-B14F-4D97-AF65-F5344CB8AC3E}">
        <p14:creationId xmlns:p14="http://schemas.microsoft.com/office/powerpoint/2010/main" val="3770675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Recall the cellular automata discussed in Chapter 3. Those can be formulated as special cases of the multi-component DTSS formalism. For example, consider a two-dimensional automaton such as the Game of Life.</a:t>
            </a:r>
            <a:endParaRPr lang="id-ID"/>
          </a:p>
        </p:txBody>
      </p:sp>
      <p:sp>
        <p:nvSpPr>
          <p:cNvPr id="4" name="Slide Number Placeholder 3"/>
          <p:cNvSpPr>
            <a:spLocks noGrp="1"/>
          </p:cNvSpPr>
          <p:nvPr>
            <p:ph type="sldNum" sz="quarter" idx="5"/>
          </p:nvPr>
        </p:nvSpPr>
        <p:spPr/>
        <p:txBody>
          <a:bodyPr/>
          <a:lstStyle/>
          <a:p>
            <a:fld id="{75945A03-1ECB-47F9-AF14-7B0BDAC8A608}" type="slidenum">
              <a:rPr lang="id-ID" smtClean="0"/>
              <a:t>19</a:t>
            </a:fld>
            <a:endParaRPr lang="id-ID"/>
          </a:p>
        </p:txBody>
      </p:sp>
    </p:spTree>
    <p:extLst>
      <p:ext uri="{BB962C8B-B14F-4D97-AF65-F5344CB8AC3E}">
        <p14:creationId xmlns:p14="http://schemas.microsoft.com/office/powerpoint/2010/main" val="790933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Recall the cellular automata discussed in Chapter 3. Those can be formulated as special cases of the multi-component DTSS formalism. For example, consider a two-dimensional automaton such as the Game of Life.</a:t>
            </a:r>
            <a:endParaRPr lang="id-ID"/>
          </a:p>
        </p:txBody>
      </p:sp>
      <p:sp>
        <p:nvSpPr>
          <p:cNvPr id="4" name="Slide Number Placeholder 3"/>
          <p:cNvSpPr>
            <a:spLocks noGrp="1"/>
          </p:cNvSpPr>
          <p:nvPr>
            <p:ph type="sldNum" sz="quarter" idx="5"/>
          </p:nvPr>
        </p:nvSpPr>
        <p:spPr/>
        <p:txBody>
          <a:bodyPr/>
          <a:lstStyle/>
          <a:p>
            <a:fld id="{75945A03-1ECB-47F9-AF14-7B0BDAC8A608}" type="slidenum">
              <a:rPr lang="id-ID" smtClean="0"/>
              <a:t>20</a:t>
            </a:fld>
            <a:endParaRPr lang="id-ID"/>
          </a:p>
        </p:txBody>
      </p:sp>
    </p:spTree>
    <p:extLst>
      <p:ext uri="{BB962C8B-B14F-4D97-AF65-F5344CB8AC3E}">
        <p14:creationId xmlns:p14="http://schemas.microsoft.com/office/powerpoint/2010/main" val="209539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Recall the cellular automata discussed in Chapter 3. Those can be formulated as special cases of the multi-component DTSS formalism. For example, consider a two-dimensional automaton such as the Game of Life.</a:t>
            </a:r>
            <a:endParaRPr lang="id-ID"/>
          </a:p>
        </p:txBody>
      </p:sp>
      <p:sp>
        <p:nvSpPr>
          <p:cNvPr id="4" name="Slide Number Placeholder 3"/>
          <p:cNvSpPr>
            <a:spLocks noGrp="1"/>
          </p:cNvSpPr>
          <p:nvPr>
            <p:ph type="sldNum" sz="quarter" idx="5"/>
          </p:nvPr>
        </p:nvSpPr>
        <p:spPr/>
        <p:txBody>
          <a:bodyPr/>
          <a:lstStyle/>
          <a:p>
            <a:fld id="{75945A03-1ECB-47F9-AF14-7B0BDAC8A608}" type="slidenum">
              <a:rPr lang="id-ID" smtClean="0"/>
              <a:t>21</a:t>
            </a:fld>
            <a:endParaRPr lang="id-ID"/>
          </a:p>
        </p:txBody>
      </p:sp>
    </p:spTree>
    <p:extLst>
      <p:ext uri="{BB962C8B-B14F-4D97-AF65-F5344CB8AC3E}">
        <p14:creationId xmlns:p14="http://schemas.microsoft.com/office/powerpoint/2010/main" val="1347563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Networks of differential equation specified systems (DESN) are </a:t>
            </a:r>
            <a:r>
              <a:rPr lang="en-US"/>
              <a:t>analogous to discrete time networks and the same ideas apply.</a:t>
            </a:r>
          </a:p>
          <a:p>
            <a:r>
              <a:rPr lang="en-US" sz="1200"/>
              <a:t>Let us introduce networks of differential equation specified systems in the following by translating the considerations of discrete time networks to the continuous domain.</a:t>
            </a:r>
            <a:endParaRPr lang="id-ID" sz="1200"/>
          </a:p>
        </p:txBody>
      </p:sp>
      <p:sp>
        <p:nvSpPr>
          <p:cNvPr id="4" name="Slide Number Placeholder 3"/>
          <p:cNvSpPr>
            <a:spLocks noGrp="1"/>
          </p:cNvSpPr>
          <p:nvPr>
            <p:ph type="sldNum" sz="quarter" idx="5"/>
          </p:nvPr>
        </p:nvSpPr>
        <p:spPr/>
        <p:txBody>
          <a:bodyPr/>
          <a:lstStyle/>
          <a:p>
            <a:fld id="{75945A03-1ECB-47F9-AF14-7B0BDAC8A608}" type="slidenum">
              <a:rPr lang="id-ID" smtClean="0"/>
              <a:t>23</a:t>
            </a:fld>
            <a:endParaRPr lang="id-ID"/>
          </a:p>
        </p:txBody>
      </p:sp>
    </p:spTree>
    <p:extLst>
      <p:ext uri="{BB962C8B-B14F-4D97-AF65-F5344CB8AC3E}">
        <p14:creationId xmlns:p14="http://schemas.microsoft.com/office/powerpoint/2010/main" val="1181686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Recall from above that discrete time networks are specified as modular couplings of basic discrete time systems and memoryless instantaneous functions. </a:t>
            </a:r>
          </a:p>
          <a:p>
            <a:r>
              <a:rPr lang="en-US" sz="1200"/>
              <a:t>In the continuous domain we have basic differential equation specified systems and again instantaneous functions. </a:t>
            </a:r>
          </a:p>
          <a:p>
            <a:r>
              <a:rPr lang="en-US" sz="1200"/>
              <a:t>The whole network describes a basic differential equation as the crossproduct of the continuous components where the input rates are defined based on the influencers’ outputs.</a:t>
            </a:r>
            <a:endParaRPr lang="id-ID" sz="1200"/>
          </a:p>
          <a:p>
            <a:endParaRPr lang="id-ID"/>
          </a:p>
        </p:txBody>
      </p:sp>
      <p:sp>
        <p:nvSpPr>
          <p:cNvPr id="4" name="Slide Number Placeholder 3"/>
          <p:cNvSpPr>
            <a:spLocks noGrp="1"/>
          </p:cNvSpPr>
          <p:nvPr>
            <p:ph type="sldNum" sz="quarter" idx="5"/>
          </p:nvPr>
        </p:nvSpPr>
        <p:spPr/>
        <p:txBody>
          <a:bodyPr/>
          <a:lstStyle/>
          <a:p>
            <a:fld id="{75945A03-1ECB-47F9-AF14-7B0BDAC8A608}" type="slidenum">
              <a:rPr lang="id-ID" smtClean="0"/>
              <a:t>24</a:t>
            </a:fld>
            <a:endParaRPr lang="id-ID"/>
          </a:p>
        </p:txBody>
      </p:sp>
    </p:spTree>
    <p:extLst>
      <p:ext uri="{BB962C8B-B14F-4D97-AF65-F5344CB8AC3E}">
        <p14:creationId xmlns:p14="http://schemas.microsoft.com/office/powerpoint/2010/main" val="3421482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3200"/>
                  <a:t>We introduce differential equation specified network (DESN), analogous to discrete time networks, as a coupled system</a:t>
                </a:r>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𝑁</m:t>
                      </m:r>
                      <m:r>
                        <a:rPr lang="en-US" sz="3200" i="1" smtClean="0">
                          <a:latin typeface="Cambria Math" panose="02040503050406030204" pitchFamily="18" charset="0"/>
                        </a:rPr>
                        <m:t>=</m:t>
                      </m:r>
                      <m:d>
                        <m:dPr>
                          <m:begChr m:val="⟨"/>
                          <m:endChr m:val="⟩"/>
                          <m:ctrlPr>
                            <a:rPr lang="en-US" sz="3200" i="1" smtClean="0">
                              <a:latin typeface="Cambria Math" panose="02040503050406030204" pitchFamily="18" charset="0"/>
                            </a:rPr>
                          </m:ctrlPr>
                        </m:dPr>
                        <m:e>
                          <m:r>
                            <a:rPr lang="en-US" sz="3200" i="1">
                              <a:latin typeface="Cambria Math" panose="02040503050406030204" pitchFamily="18" charset="0"/>
                            </a:rPr>
                            <m:t>𝑋</m:t>
                          </m:r>
                          <m:r>
                            <a:rPr lang="en-US" sz="3200" i="1">
                              <a:latin typeface="Cambria Math" panose="02040503050406030204" pitchFamily="18" charset="0"/>
                            </a:rPr>
                            <m:t>, </m:t>
                          </m:r>
                          <m:r>
                            <a:rPr lang="en-US" sz="3200" i="1">
                              <a:latin typeface="Cambria Math" panose="02040503050406030204" pitchFamily="18" charset="0"/>
                            </a:rPr>
                            <m:t>𝑌</m:t>
                          </m:r>
                          <m:r>
                            <a:rPr lang="en-US" sz="3200" i="1">
                              <a:latin typeface="Cambria Math" panose="02040503050406030204" pitchFamily="18" charset="0"/>
                            </a:rPr>
                            <m:t>, </m:t>
                          </m:r>
                          <m:r>
                            <a:rPr lang="en-US" sz="3200" i="1">
                              <a:latin typeface="Cambria Math" panose="02040503050406030204" pitchFamily="18" charset="0"/>
                            </a:rPr>
                            <m:t>𝐷</m:t>
                          </m:r>
                          <m:r>
                            <a:rPr lang="en-US" sz="3200" i="1">
                              <a:latin typeface="Cambria Math" panose="02040503050406030204" pitchFamily="18" charset="0"/>
                            </a:rPr>
                            <m:t>,{</m:t>
                          </m:r>
                          <m:sSub>
                            <m:sSubPr>
                              <m:ctrlPr>
                                <a:rPr lang="en-US" sz="3200" b="0" i="1" smtClean="0">
                                  <a:latin typeface="Cambria Math" panose="02040503050406030204" pitchFamily="18" charset="0"/>
                                </a:rPr>
                              </m:ctrlPr>
                            </m:sSubPr>
                            <m:e>
                              <m:r>
                                <a:rPr lang="en-US" sz="3200" i="1">
                                  <a:latin typeface="Cambria Math" panose="02040503050406030204" pitchFamily="18" charset="0"/>
                                </a:rPr>
                                <m:t>𝑀</m:t>
                              </m:r>
                            </m:e>
                            <m:sub>
                              <m:r>
                                <a:rPr lang="en-US" sz="3200" i="1">
                                  <a:latin typeface="Cambria Math" panose="02040503050406030204" pitchFamily="18" charset="0"/>
                                </a:rPr>
                                <m:t>𝑑</m:t>
                              </m:r>
                            </m:sub>
                          </m:sSub>
                          <m:r>
                            <a:rPr lang="en-US" sz="3200" i="1">
                              <a:latin typeface="Cambria Math" panose="02040503050406030204" pitchFamily="18" charset="0"/>
                            </a:rPr>
                            <m:t>},{</m:t>
                          </m:r>
                          <m:sSub>
                            <m:sSubPr>
                              <m:ctrlPr>
                                <a:rPr lang="en-US" sz="3200" b="0" i="1" smtClean="0">
                                  <a:latin typeface="Cambria Math" panose="02040503050406030204" pitchFamily="18" charset="0"/>
                                </a:rPr>
                              </m:ctrlPr>
                            </m:sSubPr>
                            <m:e>
                              <m:r>
                                <a:rPr lang="en-US" sz="3200" i="1">
                                  <a:latin typeface="Cambria Math" panose="02040503050406030204" pitchFamily="18" charset="0"/>
                                </a:rPr>
                                <m:t>𝐼</m:t>
                              </m:r>
                            </m:e>
                            <m:sub>
                              <m:r>
                                <a:rPr lang="en-US" sz="3200" i="1">
                                  <a:latin typeface="Cambria Math" panose="02040503050406030204" pitchFamily="18" charset="0"/>
                                </a:rPr>
                                <m:t>𝑑</m:t>
                              </m:r>
                            </m:sub>
                          </m:sSub>
                          <m:r>
                            <a:rPr lang="en-US" sz="3200" i="1">
                              <a:latin typeface="Cambria Math" panose="02040503050406030204" pitchFamily="18" charset="0"/>
                            </a:rPr>
                            <m:t>},{</m:t>
                          </m:r>
                          <m:sSub>
                            <m:sSubPr>
                              <m:ctrlPr>
                                <a:rPr lang="en-US" sz="3200" b="0" i="1" smtClean="0">
                                  <a:latin typeface="Cambria Math" panose="02040503050406030204" pitchFamily="18" charset="0"/>
                                </a:rPr>
                              </m:ctrlPr>
                            </m:sSubPr>
                            <m:e>
                              <m:r>
                                <a:rPr lang="en-US" sz="3200" i="1">
                                  <a:latin typeface="Cambria Math" panose="02040503050406030204" pitchFamily="18" charset="0"/>
                                </a:rPr>
                                <m:t>𝑍</m:t>
                              </m:r>
                            </m:e>
                            <m:sub>
                              <m:r>
                                <a:rPr lang="en-US" sz="3200" i="1">
                                  <a:latin typeface="Cambria Math" panose="02040503050406030204" pitchFamily="18" charset="0"/>
                                </a:rPr>
                                <m:t>𝑑</m:t>
                              </m:r>
                            </m:sub>
                          </m:sSub>
                          <m:r>
                            <a:rPr lang="en-US" sz="3200" i="1">
                              <a:latin typeface="Cambria Math" panose="02040503050406030204" pitchFamily="18" charset="0"/>
                            </a:rPr>
                            <m:t>}</m:t>
                          </m:r>
                        </m:e>
                      </m:d>
                    </m:oMath>
                  </m:oMathPara>
                </a14:m>
                <a:endParaRPr lang="en-US" sz="3200"/>
              </a:p>
              <a:p>
                <a:r>
                  <a:rPr lang="en-US" sz="3200"/>
                  <a:t>with the following constraints:</a:t>
                </a:r>
              </a:p>
              <a:p>
                <a:pPr lvl="1"/>
                <a14:m>
                  <m:oMath xmlns:m="http://schemas.openxmlformats.org/officeDocument/2006/math">
                    <m:r>
                      <a:rPr lang="en-US" sz="3200" i="1" smtClean="0">
                        <a:latin typeface="Cambria Math" panose="02040503050406030204" pitchFamily="18" charset="0"/>
                      </a:rPr>
                      <m:t>𝑋</m:t>
                    </m:r>
                  </m:oMath>
                </a14:m>
                <a:r>
                  <a:rPr lang="en-US" sz="3200"/>
                  <a:t> and </a:t>
                </a:r>
                <a14:m>
                  <m:oMath xmlns:m="http://schemas.openxmlformats.org/officeDocument/2006/math">
                    <m:r>
                      <a:rPr lang="en-US" sz="3200" i="1" smtClean="0">
                        <a:latin typeface="Cambria Math" panose="02040503050406030204" pitchFamily="18" charset="0"/>
                      </a:rPr>
                      <m:t>𝑌</m:t>
                    </m:r>
                  </m:oMath>
                </a14:m>
                <a:r>
                  <a:rPr lang="en-US" sz="3200"/>
                  <a:t> have to be real vector spaces,</a:t>
                </a:r>
              </a:p>
              <a:p>
                <a:pPr lvl="1"/>
                <a:r>
                  <a:rPr lang="en-US" sz="3200"/>
                  <a:t>the components </a:t>
                </a:r>
                <a14:m>
                  <m:oMath xmlns:m="http://schemas.openxmlformats.org/officeDocument/2006/math">
                    <m:r>
                      <a:rPr lang="en-US" sz="3200" i="1" smtClean="0">
                        <a:latin typeface="Cambria Math" panose="02040503050406030204" pitchFamily="18" charset="0"/>
                      </a:rPr>
                      <m:t>𝑑</m:t>
                    </m:r>
                    <m:r>
                      <a:rPr lang="en-US" sz="3200" i="1" smtClean="0">
                        <a:latin typeface="Cambria Math" panose="02040503050406030204" pitchFamily="18" charset="0"/>
                      </a:rPr>
                      <m:t>∈</m:t>
                    </m:r>
                    <m:r>
                      <a:rPr lang="en-US" sz="3200" i="1" smtClean="0">
                        <a:latin typeface="Cambria Math" panose="02040503050406030204" pitchFamily="18" charset="0"/>
                      </a:rPr>
                      <m:t>𝐷</m:t>
                    </m:r>
                  </m:oMath>
                </a14:m>
                <a:r>
                  <a:rPr lang="en-US" sz="3200"/>
                  <a:t> have to be DESS or FNSS, and</a:t>
                </a:r>
              </a:p>
              <a:p>
                <a:pPr lvl="1"/>
                <a:r>
                  <a:rPr lang="en-US" sz="3200"/>
                  <a:t>no algebraic cycles are allowed, i.e., in a feedback loop there has to be at least one component</a:t>
                </a:r>
              </a:p>
              <a:p>
                <a:pPr lvl="1"/>
                <a:r>
                  <a:rPr lang="en-US" sz="3200"/>
                  <a:t>the output of which can be computed without knowledge of its input.</a:t>
                </a:r>
                <a:endParaRPr lang="id-ID" sz="3200"/>
              </a:p>
              <a:p>
                <a:endParaRPr lang="id-ID"/>
              </a:p>
            </p:txBody>
          </p:sp>
        </mc:Choice>
        <mc:Fallback xmlns="">
          <p:sp>
            <p:nvSpPr>
              <p:cNvPr id="3" name="Notes Placeholder 2"/>
              <p:cNvSpPr>
                <a:spLocks noGrp="1"/>
              </p:cNvSpPr>
              <p:nvPr>
                <p:ph type="body" idx="1"/>
              </p:nvPr>
            </p:nvSpPr>
            <p:spPr/>
            <p:txBody>
              <a:bodyPr/>
              <a:lstStyle/>
              <a:p>
                <a:r>
                  <a:rPr lang="en-US" sz="3200"/>
                  <a:t>We introduce differential equation specified network (DESN), analogous to discrete time networks, as a coupled system</a:t>
                </a:r>
              </a:p>
              <a:p>
                <a:pPr marL="0" indent="0">
                  <a:buNone/>
                </a:pPr>
                <a:r>
                  <a:rPr lang="en-US" sz="3200" b="0" i="0">
                    <a:latin typeface="Cambria Math" panose="02040503050406030204" pitchFamily="18" charset="0"/>
                  </a:rPr>
                  <a:t>𝑁</a:t>
                </a:r>
                <a:r>
                  <a:rPr lang="en-US" sz="3200" i="0">
                    <a:latin typeface="Cambria Math" panose="02040503050406030204" pitchFamily="18" charset="0"/>
                  </a:rPr>
                  <a:t>=⟨𝑋, 𝑌, 𝐷,{𝑀</a:t>
                </a:r>
                <a:r>
                  <a:rPr lang="en-US" sz="3200" b="0" i="0">
                    <a:latin typeface="Cambria Math" panose="02040503050406030204" pitchFamily="18" charset="0"/>
                  </a:rPr>
                  <a:t>_</a:t>
                </a:r>
                <a:r>
                  <a:rPr lang="en-US" sz="3200" i="0">
                    <a:latin typeface="Cambria Math" panose="02040503050406030204" pitchFamily="18" charset="0"/>
                  </a:rPr>
                  <a:t>𝑑},{𝐼</a:t>
                </a:r>
                <a:r>
                  <a:rPr lang="en-US" sz="3200" b="0" i="0">
                    <a:latin typeface="Cambria Math" panose="02040503050406030204" pitchFamily="18" charset="0"/>
                  </a:rPr>
                  <a:t>_</a:t>
                </a:r>
                <a:r>
                  <a:rPr lang="en-US" sz="3200" i="0">
                    <a:latin typeface="Cambria Math" panose="02040503050406030204" pitchFamily="18" charset="0"/>
                  </a:rPr>
                  <a:t>𝑑},{𝑍</a:t>
                </a:r>
                <a:r>
                  <a:rPr lang="en-US" sz="3200" b="0" i="0">
                    <a:latin typeface="Cambria Math" panose="02040503050406030204" pitchFamily="18" charset="0"/>
                  </a:rPr>
                  <a:t>_</a:t>
                </a:r>
                <a:r>
                  <a:rPr lang="en-US" sz="3200" i="0">
                    <a:latin typeface="Cambria Math" panose="02040503050406030204" pitchFamily="18" charset="0"/>
                  </a:rPr>
                  <a:t>𝑑}⟩</a:t>
                </a:r>
                <a:endParaRPr lang="en-US" sz="3200"/>
              </a:p>
              <a:p>
                <a:r>
                  <a:rPr lang="en-US" sz="3200"/>
                  <a:t>with the following constraints:</a:t>
                </a:r>
              </a:p>
              <a:p>
                <a:pPr lvl="1"/>
                <a:r>
                  <a:rPr lang="en-US" sz="3200" i="0">
                    <a:latin typeface="Cambria Math" panose="02040503050406030204" pitchFamily="18" charset="0"/>
                  </a:rPr>
                  <a:t>𝑋</a:t>
                </a:r>
                <a:r>
                  <a:rPr lang="en-US" sz="3200"/>
                  <a:t> and </a:t>
                </a:r>
                <a:r>
                  <a:rPr lang="en-US" sz="3200" i="0">
                    <a:latin typeface="Cambria Math" panose="02040503050406030204" pitchFamily="18" charset="0"/>
                  </a:rPr>
                  <a:t>𝑌</a:t>
                </a:r>
                <a:r>
                  <a:rPr lang="en-US" sz="3200"/>
                  <a:t> have to be real vector spaces,</a:t>
                </a:r>
              </a:p>
              <a:p>
                <a:pPr lvl="1"/>
                <a:r>
                  <a:rPr lang="en-US" sz="3200"/>
                  <a:t>the components </a:t>
                </a:r>
                <a:r>
                  <a:rPr lang="en-US" sz="3200" i="0">
                    <a:latin typeface="Cambria Math" panose="02040503050406030204" pitchFamily="18" charset="0"/>
                  </a:rPr>
                  <a:t>𝑑∈𝐷</a:t>
                </a:r>
                <a:r>
                  <a:rPr lang="en-US" sz="3200"/>
                  <a:t> have to be DESS or FNSS, and</a:t>
                </a:r>
              </a:p>
              <a:p>
                <a:pPr lvl="1"/>
                <a:r>
                  <a:rPr lang="en-US" sz="3200"/>
                  <a:t>no algebraic cycles are allowed, i.e., in a feedback loop there has to be at least one component</a:t>
                </a:r>
              </a:p>
              <a:p>
                <a:pPr lvl="1"/>
                <a:r>
                  <a:rPr lang="en-US" sz="3200"/>
                  <a:t>the output of which can be computed without knowledge of its input.</a:t>
                </a:r>
                <a:endParaRPr lang="id-ID" sz="3200"/>
              </a:p>
              <a:p>
                <a:endParaRPr lang="id-ID"/>
              </a:p>
            </p:txBody>
          </p:sp>
        </mc:Fallback>
      </mc:AlternateContent>
      <p:sp>
        <p:nvSpPr>
          <p:cNvPr id="4" name="Slide Number Placeholder 3"/>
          <p:cNvSpPr>
            <a:spLocks noGrp="1"/>
          </p:cNvSpPr>
          <p:nvPr>
            <p:ph type="sldNum" sz="quarter" idx="5"/>
          </p:nvPr>
        </p:nvSpPr>
        <p:spPr/>
        <p:txBody>
          <a:bodyPr/>
          <a:lstStyle/>
          <a:p>
            <a:fld id="{75945A03-1ECB-47F9-AF14-7B0BDAC8A608}" type="slidenum">
              <a:rPr lang="id-ID" smtClean="0"/>
              <a:t>25</a:t>
            </a:fld>
            <a:endParaRPr lang="id-ID"/>
          </a:p>
        </p:txBody>
      </p:sp>
    </p:spTree>
    <p:extLst>
      <p:ext uri="{BB962C8B-B14F-4D97-AF65-F5344CB8AC3E}">
        <p14:creationId xmlns:p14="http://schemas.microsoft.com/office/powerpoint/2010/main" val="3946408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75945A03-1ECB-47F9-AF14-7B0BDAC8A608}" type="slidenum">
              <a:rPr lang="id-ID" smtClean="0"/>
              <a:t>32</a:t>
            </a:fld>
            <a:endParaRPr lang="id-ID"/>
          </a:p>
        </p:txBody>
      </p:sp>
    </p:spTree>
    <p:extLst>
      <p:ext uri="{BB962C8B-B14F-4D97-AF65-F5344CB8AC3E}">
        <p14:creationId xmlns:p14="http://schemas.microsoft.com/office/powerpoint/2010/main" val="2202602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t>The equation</a:t>
                </a:r>
                <a:r>
                  <a:rPr lang="en-US" baseline="0"/>
                  <a:t> </a:t>
                </a:r>
                <a:r>
                  <a:rPr lang="en-US"/>
                  <a:t>expresses that the change of the variable u in time is equal to the negative velocity, </a:t>
                </a:r>
                <a14:m>
                  <m:oMath xmlns:m="http://schemas.openxmlformats.org/officeDocument/2006/math">
                    <m:r>
                      <a:rPr lang="en-US" i="1" smtClean="0">
                        <a:latin typeface="Cambria Math" panose="02040503050406030204" pitchFamily="18" charset="0"/>
                      </a:rPr>
                      <m:t>−</m:t>
                    </m:r>
                    <m:r>
                      <a:rPr lang="en-US" i="1" smtClean="0">
                        <a:latin typeface="Cambria Math" panose="02040503050406030204" pitchFamily="18" charset="0"/>
                      </a:rPr>
                      <m:t>𝑣</m:t>
                    </m:r>
                  </m:oMath>
                </a14:m>
                <a:r>
                  <a:rPr lang="en-US"/>
                  <a:t>, multiplied by the change of the variable </a:t>
                </a:r>
                <a14:m>
                  <m:oMath xmlns:m="http://schemas.openxmlformats.org/officeDocument/2006/math">
                    <m:r>
                      <a:rPr lang="en-US" i="1" smtClean="0">
                        <a:latin typeface="Cambria Math" panose="02040503050406030204" pitchFamily="18" charset="0"/>
                      </a:rPr>
                      <m:t>𝑢</m:t>
                    </m:r>
                  </m:oMath>
                </a14:m>
                <a:r>
                  <a:rPr lang="en-US"/>
                  <a:t> in the spatial dimension x. </a:t>
                </a:r>
              </a:p>
              <a:p>
                <a:r>
                  <a:rPr lang="en-US"/>
                  <a:t>The result of this equation is a wave which propagates with velocity </a:t>
                </a:r>
                <a14:m>
                  <m:oMath xmlns:m="http://schemas.openxmlformats.org/officeDocument/2006/math">
                    <m:r>
                      <a:rPr lang="en-US" i="1" smtClean="0">
                        <a:latin typeface="Cambria Math" panose="02040503050406030204" pitchFamily="18" charset="0"/>
                      </a:rPr>
                      <m:t>𝑣</m:t>
                    </m:r>
                  </m:oMath>
                </a14:m>
                <a:r>
                  <a:rPr lang="en-US"/>
                  <a:t> along the </a:t>
                </a:r>
                <a14:m>
                  <m:oMath xmlns:m="http://schemas.openxmlformats.org/officeDocument/2006/math">
                    <m:r>
                      <a:rPr lang="en-US" i="1" smtClean="0">
                        <a:latin typeface="Cambria Math" panose="02040503050406030204" pitchFamily="18" charset="0"/>
                      </a:rPr>
                      <m:t>𝑥</m:t>
                    </m:r>
                  </m:oMath>
                </a14:m>
                <a:r>
                  <a:rPr lang="en-US"/>
                  <a:t> dimension.</a:t>
                </a:r>
                <a:endParaRPr lang="id-ID"/>
              </a:p>
              <a:p>
                <a:endParaRPr lang="id-ID"/>
              </a:p>
            </p:txBody>
          </p:sp>
        </mc:Choice>
        <mc:Fallback xmlns="">
          <p:sp>
            <p:nvSpPr>
              <p:cNvPr id="3" name="Notes Placeholder 2"/>
              <p:cNvSpPr>
                <a:spLocks noGrp="1"/>
              </p:cNvSpPr>
              <p:nvPr>
                <p:ph type="body" idx="1"/>
              </p:nvPr>
            </p:nvSpPr>
            <p:spPr/>
            <p:txBody>
              <a:bodyPr/>
              <a:lstStyle/>
              <a:p>
                <a:r>
                  <a:rPr lang="en-US"/>
                  <a:t>The equation</a:t>
                </a:r>
                <a:r>
                  <a:rPr lang="en-US" baseline="0"/>
                  <a:t> </a:t>
                </a:r>
                <a:r>
                  <a:rPr lang="en-US"/>
                  <a:t>expresses that the change of the variable u in time is equal to the negative velocity, </a:t>
                </a:r>
                <a:r>
                  <a:rPr lang="en-US" i="0">
                    <a:latin typeface="Cambria Math" panose="02040503050406030204" pitchFamily="18" charset="0"/>
                  </a:rPr>
                  <a:t>−𝑣</a:t>
                </a:r>
                <a:r>
                  <a:rPr lang="en-US"/>
                  <a:t>, multiplied by the change of the variable </a:t>
                </a:r>
                <a:r>
                  <a:rPr lang="en-US" i="0">
                    <a:latin typeface="Cambria Math" panose="02040503050406030204" pitchFamily="18" charset="0"/>
                  </a:rPr>
                  <a:t>𝑢</a:t>
                </a:r>
                <a:r>
                  <a:rPr lang="en-US"/>
                  <a:t> in the spatial dimension x. </a:t>
                </a:r>
              </a:p>
              <a:p>
                <a:r>
                  <a:rPr lang="en-US"/>
                  <a:t>The result of this equation is a wave which propagates with velocity </a:t>
                </a:r>
                <a:r>
                  <a:rPr lang="en-US" i="0">
                    <a:latin typeface="Cambria Math" panose="02040503050406030204" pitchFamily="18" charset="0"/>
                  </a:rPr>
                  <a:t>𝑣</a:t>
                </a:r>
                <a:r>
                  <a:rPr lang="en-US"/>
                  <a:t> along the </a:t>
                </a:r>
                <a:r>
                  <a:rPr lang="en-US" i="0">
                    <a:latin typeface="Cambria Math" panose="02040503050406030204" pitchFamily="18" charset="0"/>
                  </a:rPr>
                  <a:t>𝑥</a:t>
                </a:r>
                <a:r>
                  <a:rPr lang="en-US"/>
                  <a:t> dimension.</a:t>
                </a:r>
                <a:endParaRPr lang="id-ID"/>
              </a:p>
              <a:p>
                <a:endParaRPr lang="id-ID"/>
              </a:p>
            </p:txBody>
          </p:sp>
        </mc:Fallback>
      </mc:AlternateContent>
      <p:sp>
        <p:nvSpPr>
          <p:cNvPr id="4" name="Slide Number Placeholder 3"/>
          <p:cNvSpPr>
            <a:spLocks noGrp="1"/>
          </p:cNvSpPr>
          <p:nvPr>
            <p:ph type="sldNum" sz="quarter" idx="5"/>
          </p:nvPr>
        </p:nvSpPr>
        <p:spPr/>
        <p:txBody>
          <a:bodyPr/>
          <a:lstStyle/>
          <a:p>
            <a:fld id="{75945A03-1ECB-47F9-AF14-7B0BDAC8A608}" type="slidenum">
              <a:rPr lang="id-ID" smtClean="0"/>
              <a:t>39</a:t>
            </a:fld>
            <a:endParaRPr lang="id-ID"/>
          </a:p>
        </p:txBody>
      </p:sp>
    </p:spTree>
    <p:extLst>
      <p:ext uri="{BB962C8B-B14F-4D97-AF65-F5344CB8AC3E}">
        <p14:creationId xmlns:p14="http://schemas.microsoft.com/office/powerpoint/2010/main" val="2402659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replacing the spatial derivative of u at point j by the difference of the neighboring states divided by the length of the spatial interval (note the similarity to the Euler integration method) giving an equation for the time derivative of variable u at point j</a:t>
            </a:r>
          </a:p>
          <a:p>
            <a:endParaRPr lang="id-ID"/>
          </a:p>
          <a:p>
            <a:endParaRPr lang="id-ID"/>
          </a:p>
        </p:txBody>
      </p:sp>
      <p:sp>
        <p:nvSpPr>
          <p:cNvPr id="4" name="Slide Number Placeholder 3"/>
          <p:cNvSpPr>
            <a:spLocks noGrp="1"/>
          </p:cNvSpPr>
          <p:nvPr>
            <p:ph type="sldNum" sz="quarter" idx="5"/>
          </p:nvPr>
        </p:nvSpPr>
        <p:spPr/>
        <p:txBody>
          <a:bodyPr/>
          <a:lstStyle/>
          <a:p>
            <a:fld id="{75945A03-1ECB-47F9-AF14-7B0BDAC8A608}" type="slidenum">
              <a:rPr lang="id-ID" smtClean="0"/>
              <a:t>42</a:t>
            </a:fld>
            <a:endParaRPr lang="id-ID"/>
          </a:p>
        </p:txBody>
      </p:sp>
    </p:spTree>
    <p:extLst>
      <p:ext uri="{BB962C8B-B14F-4D97-AF65-F5344CB8AC3E}">
        <p14:creationId xmlns:p14="http://schemas.microsoft.com/office/powerpoint/2010/main" val="159297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indent="0">
                  <a:buNone/>
                </a:pPr>
                <a:r>
                  <a:rPr lang="en-US"/>
                  <a:t>What have we accomplished finally?</a:t>
                </a:r>
              </a:p>
              <a:p>
                <a:r>
                  <a:rPr lang="en-US"/>
                  <a:t>With a partial differential equation with derivatives in time and space dimension, we have discretized space and time. </a:t>
                </a:r>
              </a:p>
              <a:p>
                <a:r>
                  <a:rPr lang="en-US"/>
                  <a:t>With the discretization of space we obtained a continuous multi-component model in cellular form with equal derivative functions for the cells. </a:t>
                </a:r>
              </a:p>
              <a:p>
                <a:r>
                  <a:rPr lang="en-US"/>
                  <a:t>With the discretization of space we finally have obtained a cellular automaton with neighborhood </a:t>
                </a:r>
                <a14:m>
                  <m:oMath xmlns:m="http://schemas.openxmlformats.org/officeDocument/2006/math">
                    <m:r>
                      <a:rPr lang="en-US" i="1" smtClean="0">
                        <a:latin typeface="Cambria Math" panose="02040503050406030204" pitchFamily="18" charset="0"/>
                      </a:rPr>
                      <m:t>{</m:t>
                    </m:r>
                    <m:r>
                      <a:rPr lang="en-US" i="1" smtClean="0">
                        <a:latin typeface="Cambria Math" panose="02040503050406030204" pitchFamily="18" charset="0"/>
                      </a:rPr>
                      <m:t>𝑗</m:t>
                    </m:r>
                    <m:r>
                      <a:rPr lang="en-US" i="1" smtClean="0">
                        <a:latin typeface="Cambria Math" panose="02040503050406030204" pitchFamily="18" charset="0"/>
                      </a:rPr>
                      <m:t>−1,</m:t>
                    </m:r>
                    <m:r>
                      <a:rPr lang="en-US" i="1" smtClean="0">
                        <a:latin typeface="Cambria Math" panose="02040503050406030204" pitchFamily="18" charset="0"/>
                      </a:rPr>
                      <m:t>𝑗</m:t>
                    </m:r>
                    <m:r>
                      <a:rPr lang="en-US" i="1" smtClean="0">
                        <a:latin typeface="Cambria Math" panose="02040503050406030204" pitchFamily="18" charset="0"/>
                      </a:rPr>
                      <m:t>+1}</m:t>
                    </m:r>
                  </m:oMath>
                </a14:m>
                <a:r>
                  <a:rPr lang="en-US"/>
                  <a:t>, time step </a:t>
                </a:r>
                <a14:m>
                  <m:oMath xmlns:m="http://schemas.openxmlformats.org/officeDocument/2006/math">
                    <m:r>
                      <a:rPr lang="en-US" b="0" i="1" smtClean="0">
                        <a:latin typeface="Cambria Math" panose="02040503050406030204" pitchFamily="18" charset="0"/>
                      </a:rPr>
                      <m:t>∆</m:t>
                    </m:r>
                    <m:r>
                      <a:rPr lang="en-US" i="1" smtClean="0">
                        <a:latin typeface="Cambria Math" panose="02040503050406030204" pitchFamily="18" charset="0"/>
                      </a:rPr>
                      <m:t>𝑡</m:t>
                    </m:r>
                  </m:oMath>
                </a14:m>
                <a:r>
                  <a:rPr lang="en-US"/>
                  <a:t>, and equal next state function for cell </a:t>
                </a:r>
                <a14:m>
                  <m:oMath xmlns:m="http://schemas.openxmlformats.org/officeDocument/2006/math">
                    <m:r>
                      <a:rPr lang="en-US" i="1" smtClean="0">
                        <a:latin typeface="Cambria Math" panose="02040503050406030204" pitchFamily="18" charset="0"/>
                      </a:rPr>
                      <m:t>𝑗</m:t>
                    </m:r>
                  </m:oMath>
                </a14:m>
                <a:r>
                  <a:rPr lang="en-US"/>
                  <a:t> as before.</a:t>
                </a:r>
                <a:endParaRPr lang="id-ID"/>
              </a:p>
              <a:p>
                <a:endParaRPr lang="id-ID"/>
              </a:p>
            </p:txBody>
          </p:sp>
        </mc:Choice>
        <mc:Fallback>
          <p:sp>
            <p:nvSpPr>
              <p:cNvPr id="3" name="Notes Placeholder 2"/>
              <p:cNvSpPr>
                <a:spLocks noGrp="1"/>
              </p:cNvSpPr>
              <p:nvPr>
                <p:ph type="body" idx="1"/>
              </p:nvPr>
            </p:nvSpPr>
            <p:spPr/>
            <p:txBody>
              <a:bodyPr/>
              <a:lstStyle/>
              <a:p>
                <a:pPr marL="0" indent="0">
                  <a:buNone/>
                </a:pPr>
                <a:r>
                  <a:rPr lang="en-US"/>
                  <a:t>What have we accomplished finally?</a:t>
                </a:r>
              </a:p>
              <a:p>
                <a:r>
                  <a:rPr lang="en-US"/>
                  <a:t>With a partial differential equation with derivatives in time and space dimension, we have discretized space and time. </a:t>
                </a:r>
              </a:p>
              <a:p>
                <a:r>
                  <a:rPr lang="en-US"/>
                  <a:t>With the discretization of space we obtained a continuous multi-component model in cellular form with equal derivative functions for the cells. </a:t>
                </a:r>
              </a:p>
              <a:p>
                <a:r>
                  <a:rPr lang="en-US"/>
                  <a:t>With the discretization of space we finally have obtained a cellular automaton with neighborhood </a:t>
                </a:r>
                <a:r>
                  <a:rPr lang="en-US" i="0">
                    <a:latin typeface="Cambria Math" panose="02040503050406030204" pitchFamily="18" charset="0"/>
                  </a:rPr>
                  <a:t>{𝑗−1,𝑗+1}</a:t>
                </a:r>
                <a:r>
                  <a:rPr lang="en-US"/>
                  <a:t>, time step </a:t>
                </a:r>
                <a:r>
                  <a:rPr lang="en-US" b="0" i="0">
                    <a:latin typeface="Cambria Math" panose="02040503050406030204" pitchFamily="18" charset="0"/>
                  </a:rPr>
                  <a:t>∆</a:t>
                </a:r>
                <a:r>
                  <a:rPr lang="en-US" i="0">
                    <a:latin typeface="Cambria Math" panose="02040503050406030204" pitchFamily="18" charset="0"/>
                  </a:rPr>
                  <a:t>𝑡</a:t>
                </a:r>
                <a:r>
                  <a:rPr lang="en-US"/>
                  <a:t>, and equal next state function for cell </a:t>
                </a:r>
                <a:r>
                  <a:rPr lang="en-US" i="0">
                    <a:latin typeface="Cambria Math" panose="02040503050406030204" pitchFamily="18" charset="0"/>
                  </a:rPr>
                  <a:t>𝑗</a:t>
                </a:r>
                <a:r>
                  <a:rPr lang="en-US"/>
                  <a:t> as before.</a:t>
                </a:r>
                <a:endParaRPr lang="id-ID"/>
              </a:p>
              <a:p>
                <a:endParaRPr lang="id-ID"/>
              </a:p>
            </p:txBody>
          </p:sp>
        </mc:Fallback>
      </mc:AlternateContent>
      <p:sp>
        <p:nvSpPr>
          <p:cNvPr id="4" name="Slide Number Placeholder 3"/>
          <p:cNvSpPr>
            <a:spLocks noGrp="1"/>
          </p:cNvSpPr>
          <p:nvPr>
            <p:ph type="sldNum" sz="quarter" idx="5"/>
          </p:nvPr>
        </p:nvSpPr>
        <p:spPr/>
        <p:txBody>
          <a:bodyPr/>
          <a:lstStyle/>
          <a:p>
            <a:fld id="{75945A03-1ECB-47F9-AF14-7B0BDAC8A608}" type="slidenum">
              <a:rPr lang="id-ID" smtClean="0"/>
              <a:t>45</a:t>
            </a:fld>
            <a:endParaRPr lang="id-ID"/>
          </a:p>
        </p:txBody>
      </p:sp>
    </p:spTree>
    <p:extLst>
      <p:ext uri="{BB962C8B-B14F-4D97-AF65-F5344CB8AC3E}">
        <p14:creationId xmlns:p14="http://schemas.microsoft.com/office/powerpoint/2010/main" val="681597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approach is commonly adopted in differential algebraic equation models (Hairer and Wanner, 1991). However, we can obviate the problem by requiring that no algebraic loops are present. For example, we require that in the cycle of Fig. 7.6 there is at least one component, whose current output can be computed without knowledge of the current input.</a:t>
            </a:r>
            <a:endParaRPr lang="id-ID"/>
          </a:p>
        </p:txBody>
      </p:sp>
      <p:sp>
        <p:nvSpPr>
          <p:cNvPr id="4" name="Slide Number Placeholder 3"/>
          <p:cNvSpPr>
            <a:spLocks noGrp="1"/>
          </p:cNvSpPr>
          <p:nvPr>
            <p:ph type="sldNum" sz="quarter" idx="5"/>
          </p:nvPr>
        </p:nvSpPr>
        <p:spPr/>
        <p:txBody>
          <a:bodyPr/>
          <a:lstStyle/>
          <a:p>
            <a:fld id="{75945A03-1ECB-47F9-AF14-7B0BDAC8A608}" type="slidenum">
              <a:rPr lang="id-ID" smtClean="0"/>
              <a:t>5</a:t>
            </a:fld>
            <a:endParaRPr lang="id-ID"/>
          </a:p>
        </p:txBody>
      </p:sp>
    </p:spTree>
    <p:extLst>
      <p:ext uri="{BB962C8B-B14F-4D97-AF65-F5344CB8AC3E}">
        <p14:creationId xmlns:p14="http://schemas.microsoft.com/office/powerpoint/2010/main" val="2843067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Important points of the multiPDEVS formalism:</a:t>
            </a:r>
            <a:endParaRPr lang="id-ID"/>
          </a:p>
          <a:p>
            <a:pPr lvl="1"/>
            <a:r>
              <a:rPr lang="en-US"/>
              <a:t>multiPDEVS network is shown to be equivalent to a well defined atomic PDEVS model supporting hierarchical construction</a:t>
            </a:r>
          </a:p>
          <a:p>
            <a:pPr lvl="1"/>
            <a:r>
              <a:rPr lang="en-US"/>
              <a:t>An abstract simulator is defined and provides implementation perspective.</a:t>
            </a:r>
          </a:p>
          <a:p>
            <a:pPr lvl="1"/>
            <a:r>
              <a:rPr lang="en-US"/>
              <a:t>The CellSpace as studied by Wainer (Wainer and Giambiasi, 2001) can be considered as a restriction of multiPDEVS.</a:t>
            </a:r>
          </a:p>
          <a:p>
            <a:pPr lvl="1"/>
            <a:r>
              <a:rPr lang="en-US"/>
              <a:t>implementation showed significant speedup for highly communicative models with tight coupling but also for modeling paradigms falling under bottom-up approaches.</a:t>
            </a:r>
          </a:p>
          <a:p>
            <a:pPr lvl="1"/>
            <a:r>
              <a:rPr lang="en-US"/>
              <a:t>MultiPDEVS works at the model level as opposed to flattening of hierarchical structure (Bae et al., 2016) which produces direct coupling at the lowest level to reduce message routing. The non-modular approach eliminates I/O ports so that components are able to influence each other</a:t>
            </a:r>
          </a:p>
          <a:p>
            <a:pPr lvl="1"/>
            <a:r>
              <a:rPr lang="en-US"/>
              <a:t>directly.</a:t>
            </a:r>
            <a:endParaRPr lang="id-ID"/>
          </a:p>
          <a:p>
            <a:endParaRPr lang="id-ID"/>
          </a:p>
        </p:txBody>
      </p:sp>
      <p:sp>
        <p:nvSpPr>
          <p:cNvPr id="4" name="Slide Number Placeholder 3"/>
          <p:cNvSpPr>
            <a:spLocks noGrp="1"/>
          </p:cNvSpPr>
          <p:nvPr>
            <p:ph type="sldNum" sz="quarter" idx="5"/>
          </p:nvPr>
        </p:nvSpPr>
        <p:spPr/>
        <p:txBody>
          <a:bodyPr/>
          <a:lstStyle/>
          <a:p>
            <a:fld id="{75945A03-1ECB-47F9-AF14-7B0BDAC8A608}" type="slidenum">
              <a:rPr lang="id-ID" smtClean="0"/>
              <a:t>51</a:t>
            </a:fld>
            <a:endParaRPr lang="id-ID"/>
          </a:p>
        </p:txBody>
      </p:sp>
    </p:spTree>
    <p:extLst>
      <p:ext uri="{BB962C8B-B14F-4D97-AF65-F5344CB8AC3E}">
        <p14:creationId xmlns:p14="http://schemas.microsoft.com/office/powerpoint/2010/main" val="100646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Important points of the multiPDEVS formalism:</a:t>
            </a:r>
          </a:p>
          <a:p>
            <a:pPr lvl="1"/>
            <a:r>
              <a:rPr lang="en-US"/>
              <a:t>…</a:t>
            </a:r>
            <a:endParaRPr lang="id-ID"/>
          </a:p>
          <a:p>
            <a:pPr lvl="1"/>
            <a:r>
              <a:rPr lang="en-US"/>
              <a:t>Implementation showed significant speedup for highly communicative models with tight coupling but also for modeling paradigms falling under bottom-up approaches.</a:t>
            </a:r>
          </a:p>
          <a:p>
            <a:pPr lvl="1"/>
            <a:r>
              <a:rPr lang="en-US"/>
              <a:t>MultiPDEVS works at the model level as opposed to flattening of hierarchical structure (Bae et al., 2016) which produces direct coupling at the lowest level to reduce message routing. The non-modular approach eliminates I/O ports so that components are able to influence each other directly.</a:t>
            </a:r>
            <a:endParaRPr lang="id-ID"/>
          </a:p>
        </p:txBody>
      </p:sp>
      <p:sp>
        <p:nvSpPr>
          <p:cNvPr id="4" name="Slide Number Placeholder 3"/>
          <p:cNvSpPr>
            <a:spLocks noGrp="1"/>
          </p:cNvSpPr>
          <p:nvPr>
            <p:ph type="sldNum" sz="quarter" idx="5"/>
          </p:nvPr>
        </p:nvSpPr>
        <p:spPr/>
        <p:txBody>
          <a:bodyPr/>
          <a:lstStyle/>
          <a:p>
            <a:fld id="{75945A03-1ECB-47F9-AF14-7B0BDAC8A608}" type="slidenum">
              <a:rPr lang="id-ID" smtClean="0"/>
              <a:t>52</a:t>
            </a:fld>
            <a:endParaRPr lang="id-ID"/>
          </a:p>
        </p:txBody>
      </p:sp>
    </p:spTree>
    <p:extLst>
      <p:ext uri="{BB962C8B-B14F-4D97-AF65-F5344CB8AC3E}">
        <p14:creationId xmlns:p14="http://schemas.microsoft.com/office/powerpoint/2010/main" val="6058212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third edition added new Section 7.7 on multiPDEVS which fills the hole opened with the introduction of Parallel DEVS and its application in a modular but not non-modular way. </a:t>
            </a:r>
          </a:p>
          <a:p>
            <a:r>
              <a:rPr lang="en-US"/>
              <a:t>The text summarizes (Foures et al., 2018) article which provides a comprehensive treatment of the introduced formalism addressing points such as well-definition and abstract simulators that are of interest whenever a new formalism is introduced.</a:t>
            </a:r>
          </a:p>
          <a:p>
            <a:endParaRPr lang="id-ID"/>
          </a:p>
          <a:p>
            <a:endParaRPr lang="id-ID"/>
          </a:p>
        </p:txBody>
      </p:sp>
      <p:sp>
        <p:nvSpPr>
          <p:cNvPr id="4" name="Slide Number Placeholder 3"/>
          <p:cNvSpPr>
            <a:spLocks noGrp="1"/>
          </p:cNvSpPr>
          <p:nvPr>
            <p:ph type="sldNum" sz="quarter" idx="5"/>
          </p:nvPr>
        </p:nvSpPr>
        <p:spPr/>
        <p:txBody>
          <a:bodyPr/>
          <a:lstStyle/>
          <a:p>
            <a:fld id="{75945A03-1ECB-47F9-AF14-7B0BDAC8A608}" type="slidenum">
              <a:rPr lang="id-ID" smtClean="0"/>
              <a:t>62</a:t>
            </a:fld>
            <a:endParaRPr lang="id-ID"/>
          </a:p>
        </p:txBody>
      </p:sp>
    </p:spTree>
    <p:extLst>
      <p:ext uri="{BB962C8B-B14F-4D97-AF65-F5344CB8AC3E}">
        <p14:creationId xmlns:p14="http://schemas.microsoft.com/office/powerpoint/2010/main" val="1544036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t>To be well defined, a discrete time network </a:t>
                </a:r>
                <a:r>
                  <a:rPr lang="en-US" sz="1200"/>
                  <a:t>has to fulfill the following constraints</a:t>
                </a:r>
                <a:endParaRPr lang="en-US"/>
              </a:p>
              <a:p>
                <a14:m>
                  <m:oMath xmlns:m="http://schemas.openxmlformats.org/officeDocument/2006/math">
                    <m:sSub>
                      <m:sSubPr>
                        <m:ctrlPr>
                          <a:rPr lang="en-US" sz="2500" b="0" i="1" smtClean="0">
                            <a:latin typeface="Cambria Math" panose="02040503050406030204" pitchFamily="18" charset="0"/>
                          </a:rPr>
                        </m:ctrlPr>
                      </m:sSubPr>
                      <m:e>
                        <m:r>
                          <m:rPr>
                            <m:sty m:val="p"/>
                          </m:rPr>
                          <a:rPr lang="en-US" sz="2500" b="0" i="0" smtClean="0">
                            <a:latin typeface="Cambria Math" panose="02040503050406030204" pitchFamily="18" charset="0"/>
                          </a:rPr>
                          <m:t>M</m:t>
                        </m:r>
                      </m:e>
                      <m:sub>
                        <m:r>
                          <m:rPr>
                            <m:sty m:val="p"/>
                          </m:rPr>
                          <a:rPr lang="en-US" sz="2500" b="0" i="0" smtClean="0">
                            <a:latin typeface="Cambria Math" panose="02040503050406030204" pitchFamily="18" charset="0"/>
                          </a:rPr>
                          <m:t>d</m:t>
                        </m:r>
                      </m:sub>
                    </m:sSub>
                  </m:oMath>
                </a14:m>
                <a:r>
                  <a:rPr lang="en-US" sz="2500" i="0"/>
                  <a:t> are basic DTSS or FNSS,</a:t>
                </a:r>
              </a:p>
              <a:p>
                <a:r>
                  <a:rPr lang="en-US" sz="2500" i="0"/>
                  <a:t>no delay-less cycles are allowed, i.e., in a feedback loop there has to be at least one component whose outputs can be computed without knowledge of its input or</a:t>
                </a:r>
              </a:p>
              <a:p>
                <a14:m>
                  <m:oMath xmlns:m="http://schemas.openxmlformats.org/officeDocument/2006/math">
                    <m:r>
                      <a:rPr lang="en-US" sz="2500" i="0" smtClean="0">
                        <a:latin typeface="Cambria Math" panose="02040503050406030204" pitchFamily="18" charset="0"/>
                        <a:ea typeface="Cambria Math" panose="02040503050406030204" pitchFamily="18" charset="0"/>
                      </a:rPr>
                      <m:t>∄</m:t>
                    </m:r>
                    <m:r>
                      <a:rPr lang="en-US" sz="2500" b="0" i="0" smtClean="0">
                        <a:latin typeface="Cambria Math" panose="02040503050406030204" pitchFamily="18" charset="0"/>
                        <a:ea typeface="Cambria Math" panose="02040503050406030204" pitchFamily="18" charset="0"/>
                      </a:rPr>
                      <m:t> </m:t>
                    </m:r>
                    <m:sSub>
                      <m:sSubPr>
                        <m:ctrlPr>
                          <a:rPr lang="en-US" sz="2500" b="0" i="1" smtClean="0">
                            <a:latin typeface="Cambria Math" panose="02040503050406030204" pitchFamily="18" charset="0"/>
                            <a:ea typeface="Cambria Math" panose="02040503050406030204" pitchFamily="18" charset="0"/>
                          </a:rPr>
                        </m:ctrlPr>
                      </m:sSubPr>
                      <m:e>
                        <m:r>
                          <m:rPr>
                            <m:sty m:val="p"/>
                          </m:rPr>
                          <a:rPr lang="en-US" sz="2500" b="0" i="0" smtClean="0">
                            <a:latin typeface="Cambria Math" panose="02040503050406030204" pitchFamily="18" charset="0"/>
                            <a:ea typeface="Cambria Math" panose="02040503050406030204" pitchFamily="18" charset="0"/>
                          </a:rPr>
                          <m:t>d</m:t>
                        </m:r>
                      </m:e>
                      <m:sub>
                        <m:r>
                          <a:rPr lang="en-US" sz="2500" b="0" i="0" smtClean="0">
                            <a:latin typeface="Cambria Math" panose="02040503050406030204" pitchFamily="18" charset="0"/>
                            <a:ea typeface="Cambria Math" panose="02040503050406030204" pitchFamily="18" charset="0"/>
                          </a:rPr>
                          <m:t>1</m:t>
                        </m:r>
                      </m:sub>
                    </m:sSub>
                    <m:r>
                      <a:rPr lang="en-US" sz="2500" b="0" i="0" smtClean="0">
                        <a:latin typeface="Cambria Math" panose="02040503050406030204" pitchFamily="18" charset="0"/>
                        <a:ea typeface="Cambria Math" panose="02040503050406030204" pitchFamily="18" charset="0"/>
                      </a:rPr>
                      <m:t>,</m:t>
                    </m:r>
                    <m:sSub>
                      <m:sSubPr>
                        <m:ctrlPr>
                          <a:rPr lang="en-US" sz="2500" b="0" i="1" smtClean="0">
                            <a:latin typeface="Cambria Math" panose="02040503050406030204" pitchFamily="18" charset="0"/>
                            <a:ea typeface="Cambria Math" panose="02040503050406030204" pitchFamily="18" charset="0"/>
                          </a:rPr>
                        </m:ctrlPr>
                      </m:sSubPr>
                      <m:e>
                        <m:r>
                          <m:rPr>
                            <m:sty m:val="p"/>
                          </m:rPr>
                          <a:rPr lang="en-US" sz="2500" b="0" i="0" smtClean="0">
                            <a:latin typeface="Cambria Math" panose="02040503050406030204" pitchFamily="18" charset="0"/>
                            <a:ea typeface="Cambria Math" panose="02040503050406030204" pitchFamily="18" charset="0"/>
                          </a:rPr>
                          <m:t>d</m:t>
                        </m:r>
                      </m:e>
                      <m:sub>
                        <m:r>
                          <a:rPr lang="en-US" sz="2500" b="0" i="0" smtClean="0">
                            <a:latin typeface="Cambria Math" panose="02040503050406030204" pitchFamily="18" charset="0"/>
                            <a:ea typeface="Cambria Math" panose="02040503050406030204" pitchFamily="18" charset="0"/>
                          </a:rPr>
                          <m:t>2</m:t>
                        </m:r>
                      </m:sub>
                    </m:sSub>
                    <m:r>
                      <a:rPr lang="en-US" sz="2500" b="0" i="0" smtClean="0">
                        <a:latin typeface="Cambria Math" panose="02040503050406030204" pitchFamily="18" charset="0"/>
                        <a:ea typeface="Cambria Math" panose="02040503050406030204" pitchFamily="18" charset="0"/>
                      </a:rPr>
                      <m:t>, …, </m:t>
                    </m:r>
                    <m:sSub>
                      <m:sSubPr>
                        <m:ctrlPr>
                          <a:rPr lang="en-US" sz="2500" b="0" i="1" smtClean="0">
                            <a:latin typeface="Cambria Math" panose="02040503050406030204" pitchFamily="18" charset="0"/>
                            <a:ea typeface="Cambria Math" panose="02040503050406030204" pitchFamily="18" charset="0"/>
                          </a:rPr>
                        </m:ctrlPr>
                      </m:sSubPr>
                      <m:e>
                        <m:r>
                          <m:rPr>
                            <m:sty m:val="p"/>
                          </m:rPr>
                          <a:rPr lang="en-US" sz="2500" b="0" i="0" smtClean="0">
                            <a:latin typeface="Cambria Math" panose="02040503050406030204" pitchFamily="18" charset="0"/>
                            <a:ea typeface="Cambria Math" panose="02040503050406030204" pitchFamily="18" charset="0"/>
                          </a:rPr>
                          <m:t>d</m:t>
                        </m:r>
                      </m:e>
                      <m:sub>
                        <m:r>
                          <m:rPr>
                            <m:sty m:val="p"/>
                          </m:rPr>
                          <a:rPr lang="en-US" sz="2500" b="0" i="0" smtClean="0">
                            <a:latin typeface="Cambria Math" panose="02040503050406030204" pitchFamily="18" charset="0"/>
                            <a:ea typeface="Cambria Math" panose="02040503050406030204" pitchFamily="18" charset="0"/>
                          </a:rPr>
                          <m:t>n</m:t>
                        </m:r>
                      </m:sub>
                    </m:sSub>
                    <m:r>
                      <a:rPr lang="en-US" sz="2500" b="0" i="0" smtClean="0">
                        <a:latin typeface="Cambria Math" panose="02040503050406030204" pitchFamily="18" charset="0"/>
                        <a:ea typeface="Cambria Math" panose="02040503050406030204" pitchFamily="18" charset="0"/>
                      </a:rPr>
                      <m:t>∈</m:t>
                    </m:r>
                    <m:r>
                      <m:rPr>
                        <m:sty m:val="p"/>
                      </m:rPr>
                      <a:rPr lang="en-US" sz="2500" b="0" i="0" smtClean="0">
                        <a:latin typeface="Cambria Math" panose="02040503050406030204" pitchFamily="18" charset="0"/>
                        <a:ea typeface="Cambria Math" panose="02040503050406030204" pitchFamily="18" charset="0"/>
                      </a:rPr>
                      <m:t>A</m:t>
                    </m:r>
                    <m:r>
                      <a:rPr lang="en-US" sz="2500" b="0" i="0" smtClean="0">
                        <a:latin typeface="Cambria Math" panose="02040503050406030204" pitchFamily="18" charset="0"/>
                        <a:ea typeface="Cambria Math" panose="02040503050406030204" pitchFamily="18" charset="0"/>
                      </a:rPr>
                      <m:t>:</m:t>
                    </m:r>
                    <m:r>
                      <m:rPr>
                        <m:sty m:val="p"/>
                      </m:rPr>
                      <a:rPr lang="en-US" sz="2500" b="0" i="0" smtClean="0">
                        <a:latin typeface="Cambria Math" panose="02040503050406030204" pitchFamily="18" charset="0"/>
                        <a:ea typeface="Cambria Math" panose="02040503050406030204" pitchFamily="18" charset="0"/>
                      </a:rPr>
                      <m:t>is</m:t>
                    </m:r>
                    <m:r>
                      <a:rPr lang="en-US" sz="2500" b="0" i="0" smtClean="0">
                        <a:latin typeface="Cambria Math" panose="02040503050406030204" pitchFamily="18" charset="0"/>
                        <a:ea typeface="Cambria Math" panose="02040503050406030204" pitchFamily="18" charset="0"/>
                      </a:rPr>
                      <m:t> </m:t>
                    </m:r>
                    <m:sSub>
                      <m:sSubPr>
                        <m:ctrlPr>
                          <a:rPr lang="en-US" sz="2500" b="0" i="1" smtClean="0">
                            <a:latin typeface="Cambria Math" panose="02040503050406030204" pitchFamily="18" charset="0"/>
                            <a:ea typeface="Cambria Math" panose="02040503050406030204" pitchFamily="18" charset="0"/>
                          </a:rPr>
                        </m:ctrlPr>
                      </m:sSubPr>
                      <m:e>
                        <m:r>
                          <m:rPr>
                            <m:sty m:val="p"/>
                          </m:rPr>
                          <a:rPr lang="en-US" sz="2500" b="0" i="0" smtClean="0">
                            <a:latin typeface="Cambria Math" panose="02040503050406030204" pitchFamily="18" charset="0"/>
                            <a:ea typeface="Cambria Math" panose="02040503050406030204" pitchFamily="18" charset="0"/>
                          </a:rPr>
                          <m:t>d</m:t>
                        </m:r>
                      </m:e>
                      <m:sub>
                        <m:r>
                          <a:rPr lang="en-US" sz="2500" b="0" i="0" smtClean="0">
                            <a:latin typeface="Cambria Math" panose="02040503050406030204" pitchFamily="18" charset="0"/>
                            <a:ea typeface="Cambria Math" panose="02040503050406030204" pitchFamily="18" charset="0"/>
                          </a:rPr>
                          <m:t>1</m:t>
                        </m:r>
                      </m:sub>
                    </m:sSub>
                    <m:r>
                      <a:rPr lang="en-US" sz="2500" b="0" i="0" smtClean="0">
                        <a:latin typeface="Cambria Math" panose="02040503050406030204" pitchFamily="18" charset="0"/>
                        <a:ea typeface="Cambria Math" panose="02040503050406030204" pitchFamily="18" charset="0"/>
                      </a:rPr>
                      <m:t>∈</m:t>
                    </m:r>
                    <m:sSub>
                      <m:sSubPr>
                        <m:ctrlPr>
                          <a:rPr lang="en-US" sz="2500" b="0" i="1" smtClean="0">
                            <a:latin typeface="Cambria Math" panose="02040503050406030204" pitchFamily="18" charset="0"/>
                            <a:ea typeface="Cambria Math" panose="02040503050406030204" pitchFamily="18" charset="0"/>
                          </a:rPr>
                        </m:ctrlPr>
                      </m:sSubPr>
                      <m:e>
                        <m:r>
                          <m:rPr>
                            <m:sty m:val="p"/>
                          </m:rPr>
                          <a:rPr lang="en-US" sz="2500" b="0" i="0" smtClean="0">
                            <a:latin typeface="Cambria Math" panose="02040503050406030204" pitchFamily="18" charset="0"/>
                            <a:ea typeface="Cambria Math" panose="02040503050406030204" pitchFamily="18" charset="0"/>
                          </a:rPr>
                          <m:t>I</m:t>
                        </m:r>
                      </m:e>
                      <m:sub>
                        <m:sSub>
                          <m:sSubPr>
                            <m:ctrlPr>
                              <a:rPr lang="en-US" sz="2500" b="0" i="1" smtClean="0">
                                <a:latin typeface="Cambria Math" panose="02040503050406030204" pitchFamily="18" charset="0"/>
                                <a:ea typeface="Cambria Math" panose="02040503050406030204" pitchFamily="18" charset="0"/>
                              </a:rPr>
                            </m:ctrlPr>
                          </m:sSubPr>
                          <m:e>
                            <m:r>
                              <m:rPr>
                                <m:sty m:val="p"/>
                              </m:rPr>
                              <a:rPr lang="en-US" sz="2500" b="0" i="0" smtClean="0">
                                <a:latin typeface="Cambria Math" panose="02040503050406030204" pitchFamily="18" charset="0"/>
                                <a:ea typeface="Cambria Math" panose="02040503050406030204" pitchFamily="18" charset="0"/>
                              </a:rPr>
                              <m:t>d</m:t>
                            </m:r>
                          </m:e>
                          <m:sub>
                            <m:r>
                              <m:rPr>
                                <m:sty m:val="p"/>
                              </m:rPr>
                              <a:rPr lang="en-US" sz="2500" b="0" i="0" smtClean="0">
                                <a:latin typeface="Cambria Math" panose="02040503050406030204" pitchFamily="18" charset="0"/>
                                <a:ea typeface="Cambria Math" panose="02040503050406030204" pitchFamily="18" charset="0"/>
                              </a:rPr>
                              <m:t>n</m:t>
                            </m:r>
                          </m:sub>
                        </m:sSub>
                      </m:sub>
                    </m:sSub>
                    <m:r>
                      <a:rPr lang="en-US" sz="2500" b="0" i="0" smtClean="0">
                        <a:latin typeface="Cambria Math" panose="02040503050406030204" pitchFamily="18" charset="0"/>
                        <a:ea typeface="Cambria Math" panose="02040503050406030204" pitchFamily="18" charset="0"/>
                      </a:rPr>
                      <m:t>∧</m:t>
                    </m:r>
                    <m:sSub>
                      <m:sSubPr>
                        <m:ctrlPr>
                          <a:rPr lang="en-US" sz="2500" b="0" i="1" smtClean="0">
                            <a:latin typeface="Cambria Math" panose="02040503050406030204" pitchFamily="18" charset="0"/>
                            <a:ea typeface="Cambria Math" panose="02040503050406030204" pitchFamily="18" charset="0"/>
                          </a:rPr>
                        </m:ctrlPr>
                      </m:sSubPr>
                      <m:e>
                        <m:r>
                          <m:rPr>
                            <m:sty m:val="p"/>
                          </m:rPr>
                          <a:rPr lang="en-US" sz="2500" b="0" i="0" smtClean="0">
                            <a:latin typeface="Cambria Math" panose="02040503050406030204" pitchFamily="18" charset="0"/>
                            <a:ea typeface="Cambria Math" panose="02040503050406030204" pitchFamily="18" charset="0"/>
                          </a:rPr>
                          <m:t>d</m:t>
                        </m:r>
                      </m:e>
                      <m:sub>
                        <m:r>
                          <m:rPr>
                            <m:sty m:val="p"/>
                          </m:rPr>
                          <a:rPr lang="en-US" sz="2500" b="0" i="0" smtClean="0">
                            <a:latin typeface="Cambria Math" panose="02040503050406030204" pitchFamily="18" charset="0"/>
                            <a:ea typeface="Cambria Math" panose="02040503050406030204" pitchFamily="18" charset="0"/>
                          </a:rPr>
                          <m:t>i</m:t>
                        </m:r>
                      </m:sub>
                    </m:sSub>
                    <m:r>
                      <a:rPr lang="en-US" sz="2500" b="0" i="0" smtClean="0">
                        <a:latin typeface="Cambria Math" panose="02040503050406030204" pitchFamily="18" charset="0"/>
                        <a:ea typeface="Cambria Math" panose="02040503050406030204" pitchFamily="18" charset="0"/>
                      </a:rPr>
                      <m:t>∈</m:t>
                    </m:r>
                    <m:sSub>
                      <m:sSubPr>
                        <m:ctrlPr>
                          <a:rPr lang="en-US" sz="2500" b="0" i="1" smtClean="0">
                            <a:latin typeface="Cambria Math" panose="02040503050406030204" pitchFamily="18" charset="0"/>
                            <a:ea typeface="Cambria Math" panose="02040503050406030204" pitchFamily="18" charset="0"/>
                          </a:rPr>
                        </m:ctrlPr>
                      </m:sSubPr>
                      <m:e>
                        <m:r>
                          <m:rPr>
                            <m:sty m:val="p"/>
                          </m:rPr>
                          <a:rPr lang="en-US" sz="2500" b="0" i="0" smtClean="0">
                            <a:latin typeface="Cambria Math" panose="02040503050406030204" pitchFamily="18" charset="0"/>
                            <a:ea typeface="Cambria Math" panose="02040503050406030204" pitchFamily="18" charset="0"/>
                          </a:rPr>
                          <m:t>I</m:t>
                        </m:r>
                      </m:e>
                      <m:sub>
                        <m:sSub>
                          <m:sSubPr>
                            <m:ctrlPr>
                              <a:rPr lang="en-US" sz="2500" b="0" i="1" smtClean="0">
                                <a:latin typeface="Cambria Math" panose="02040503050406030204" pitchFamily="18" charset="0"/>
                                <a:ea typeface="Cambria Math" panose="02040503050406030204" pitchFamily="18" charset="0"/>
                              </a:rPr>
                            </m:ctrlPr>
                          </m:sSubPr>
                          <m:e>
                            <m:r>
                              <m:rPr>
                                <m:sty m:val="p"/>
                              </m:rPr>
                              <a:rPr lang="en-US" sz="2500" b="0" i="0" smtClean="0">
                                <a:latin typeface="Cambria Math" panose="02040503050406030204" pitchFamily="18" charset="0"/>
                                <a:ea typeface="Cambria Math" panose="02040503050406030204" pitchFamily="18" charset="0"/>
                              </a:rPr>
                              <m:t>d</m:t>
                            </m:r>
                          </m:e>
                          <m:sub>
                            <m:r>
                              <m:rPr>
                                <m:sty m:val="p"/>
                              </m:rPr>
                              <a:rPr lang="en-US" sz="2500" b="0" i="0" smtClean="0">
                                <a:latin typeface="Cambria Math" panose="02040503050406030204" pitchFamily="18" charset="0"/>
                                <a:ea typeface="Cambria Math" panose="02040503050406030204" pitchFamily="18" charset="0"/>
                              </a:rPr>
                              <m:t>i</m:t>
                            </m:r>
                          </m:sub>
                        </m:sSub>
                        <m:r>
                          <a:rPr lang="en-US" sz="2500" b="0" i="0" smtClean="0">
                            <a:latin typeface="Cambria Math" panose="02040503050406030204" pitchFamily="18" charset="0"/>
                            <a:ea typeface="Cambria Math" panose="02040503050406030204" pitchFamily="18" charset="0"/>
                          </a:rPr>
                          <m:t>−1</m:t>
                        </m:r>
                      </m:sub>
                    </m:sSub>
                    <m:r>
                      <a:rPr lang="en-US" sz="2500" b="0" i="0" smtClean="0">
                        <a:latin typeface="Cambria Math" panose="02040503050406030204" pitchFamily="18" charset="0"/>
                        <a:ea typeface="Cambria Math" panose="02040503050406030204" pitchFamily="18" charset="0"/>
                      </a:rPr>
                      <m:t>,  </m:t>
                    </m:r>
                    <m:r>
                      <m:rPr>
                        <m:sty m:val="p"/>
                      </m:rPr>
                      <a:rPr lang="en-US" sz="2500" b="0" i="0" smtClean="0">
                        <a:latin typeface="Cambria Math" panose="02040503050406030204" pitchFamily="18" charset="0"/>
                        <a:ea typeface="Cambria Math" panose="02040503050406030204" pitchFamily="18" charset="0"/>
                      </a:rPr>
                      <m:t>i</m:t>
                    </m:r>
                    <m:r>
                      <a:rPr lang="en-US" sz="2500" b="0" i="0" smtClean="0">
                        <a:latin typeface="Cambria Math" panose="02040503050406030204" pitchFamily="18" charset="0"/>
                        <a:ea typeface="Cambria Math" panose="02040503050406030204" pitchFamily="18" charset="0"/>
                      </a:rPr>
                      <m:t>=2, …, </m:t>
                    </m:r>
                    <m:r>
                      <m:rPr>
                        <m:sty m:val="p"/>
                      </m:rPr>
                      <a:rPr lang="en-US" sz="2500" b="0" i="0" smtClean="0">
                        <a:latin typeface="Cambria Math" panose="02040503050406030204" pitchFamily="18" charset="0"/>
                        <a:ea typeface="Cambria Math" panose="02040503050406030204" pitchFamily="18" charset="0"/>
                      </a:rPr>
                      <m:t>n</m:t>
                    </m:r>
                    <m:r>
                      <a:rPr lang="en-US" sz="2500" b="0" i="0" smtClean="0">
                        <a:latin typeface="Cambria Math" panose="02040503050406030204" pitchFamily="18" charset="0"/>
                        <a:ea typeface="Cambria Math" panose="02040503050406030204" pitchFamily="18" charset="0"/>
                      </a:rPr>
                      <m:t> </m:t>
                    </m:r>
                  </m:oMath>
                </a14:m>
                <a:r>
                  <a:rPr lang="en-US" sz="2500" b="0">
                    <a:latin typeface="Cambria Math" panose="02040503050406030204" pitchFamily="18" charset="0"/>
                    <a:ea typeface="Cambria Math" panose="02040503050406030204" pitchFamily="18" charset="0"/>
                  </a:rPr>
                  <a:t>where </a:t>
                </a:r>
                <a14:m>
                  <m:oMath xmlns:m="http://schemas.openxmlformats.org/officeDocument/2006/math">
                    <m:r>
                      <m:rPr>
                        <m:sty m:val="p"/>
                      </m:rPr>
                      <a:rPr lang="en-US" sz="2500" b="0" i="0" smtClean="0">
                        <a:latin typeface="Cambria Math" panose="02040503050406030204" pitchFamily="18" charset="0"/>
                      </a:rPr>
                      <m:t>A</m:t>
                    </m:r>
                    <m:r>
                      <a:rPr lang="en-US" sz="2500" b="0" i="0" smtClean="0">
                        <a:latin typeface="Cambria Math" panose="02040503050406030204" pitchFamily="18" charset="0"/>
                      </a:rPr>
                      <m:t>=</m:t>
                    </m:r>
                    <m:r>
                      <m:rPr>
                        <m:sty m:val="p"/>
                      </m:rPr>
                      <a:rPr lang="en-US" sz="2500" i="0" smtClean="0">
                        <a:latin typeface="Cambria Math" panose="02040503050406030204" pitchFamily="18" charset="0"/>
                        <a:ea typeface="Cambria Math" panose="02040503050406030204" pitchFamily="18" charset="0"/>
                      </a:rPr>
                      <m:t>D</m:t>
                    </m:r>
                    <m:r>
                      <a:rPr lang="en-US" sz="2500" i="0" smtClean="0">
                        <a:latin typeface="Cambria Math" panose="02040503050406030204" pitchFamily="18" charset="0"/>
                        <a:ea typeface="Cambria Math" panose="02040503050406030204" pitchFamily="18" charset="0"/>
                      </a:rPr>
                      <m:t>∩</m:t>
                    </m:r>
                    <m:d>
                      <m:dPr>
                        <m:begChr m:val="{"/>
                        <m:endChr m:val="}"/>
                        <m:ctrlPr>
                          <a:rPr lang="en-US" sz="2500" i="1">
                            <a:latin typeface="Cambria Math" panose="02040503050406030204" pitchFamily="18" charset="0"/>
                            <a:ea typeface="Cambria Math" panose="02040503050406030204" pitchFamily="18" charset="0"/>
                          </a:rPr>
                        </m:ctrlPr>
                      </m:dPr>
                      <m:e>
                        <m:r>
                          <m:rPr>
                            <m:sty m:val="p"/>
                          </m:rPr>
                          <a:rPr lang="en-US" sz="2500" i="0" smtClean="0">
                            <a:latin typeface="Cambria Math" panose="02040503050406030204" pitchFamily="18" charset="0"/>
                            <a:ea typeface="Cambria Math" panose="02040503050406030204" pitchFamily="18" charset="0"/>
                          </a:rPr>
                          <m:t>d</m:t>
                        </m:r>
                        <m:r>
                          <a:rPr lang="en-US" sz="2500" i="0" smtClean="0">
                            <a:latin typeface="Cambria Math" panose="02040503050406030204" pitchFamily="18" charset="0"/>
                            <a:ea typeface="Cambria Math" panose="02040503050406030204" pitchFamily="18" charset="0"/>
                          </a:rPr>
                          <m:t>|</m:t>
                        </m:r>
                        <m:r>
                          <m:rPr>
                            <m:sty m:val="p"/>
                          </m:rPr>
                          <a:rPr lang="en-US" sz="2500" i="0" smtClean="0">
                            <a:latin typeface="Cambria Math" panose="02040503050406030204" pitchFamily="18" charset="0"/>
                            <a:ea typeface="Cambria Math" panose="02040503050406030204" pitchFamily="18" charset="0"/>
                          </a:rPr>
                          <m:t>d</m:t>
                        </m:r>
                        <m:r>
                          <a:rPr lang="en-US" sz="2500" i="0" smtClean="0">
                            <a:latin typeface="Cambria Math" panose="02040503050406030204" pitchFamily="18" charset="0"/>
                            <a:ea typeface="Cambria Math" panose="02040503050406030204" pitchFamily="18" charset="0"/>
                          </a:rPr>
                          <m:t>∈</m:t>
                        </m:r>
                        <m:r>
                          <m:rPr>
                            <m:sty m:val="p"/>
                          </m:rPr>
                          <a:rPr lang="en-US" sz="2500" i="0" smtClean="0">
                            <a:latin typeface="Cambria Math" panose="02040503050406030204" pitchFamily="18" charset="0"/>
                            <a:ea typeface="Cambria Math" panose="02040503050406030204" pitchFamily="18" charset="0"/>
                          </a:rPr>
                          <m:t>D</m:t>
                        </m:r>
                        <m:r>
                          <a:rPr lang="en-US" sz="2500" i="0" smtClean="0">
                            <a:latin typeface="Cambria Math" panose="02040503050406030204" pitchFamily="18" charset="0"/>
                            <a:ea typeface="Cambria Math" panose="02040503050406030204" pitchFamily="18" charset="0"/>
                          </a:rPr>
                          <m:t>∧</m:t>
                        </m:r>
                        <m:r>
                          <m:rPr>
                            <m:sty m:val="p"/>
                          </m:rPr>
                          <a:rPr lang="en-US" sz="2500" i="0" smtClean="0">
                            <a:latin typeface="Cambria Math" panose="02040503050406030204" pitchFamily="18" charset="0"/>
                          </a:rPr>
                          <m:t>d</m:t>
                        </m:r>
                        <m:r>
                          <a:rPr lang="en-US" sz="2500" i="0" smtClean="0">
                            <a:latin typeface="Cambria Math" panose="02040503050406030204" pitchFamily="18" charset="0"/>
                          </a:rPr>
                          <m:t> </m:t>
                        </m:r>
                        <m:r>
                          <m:rPr>
                            <m:nor/>
                          </m:rPr>
                          <a:rPr lang="en-US" sz="2500"/>
                          <m:t>is</m:t>
                        </m:r>
                        <m:r>
                          <m:rPr>
                            <m:nor/>
                          </m:rPr>
                          <a:rPr lang="en-US" sz="2500"/>
                          <m:t> </m:t>
                        </m:r>
                        <m:r>
                          <m:rPr>
                            <m:nor/>
                          </m:rPr>
                          <a:rPr lang="en-US" sz="2500"/>
                          <m:t>a</m:t>
                        </m:r>
                        <m:r>
                          <m:rPr>
                            <m:nor/>
                          </m:rPr>
                          <a:rPr lang="en-US" sz="2500"/>
                          <m:t> </m:t>
                        </m:r>
                        <m:r>
                          <m:rPr>
                            <m:nor/>
                          </m:rPr>
                          <a:rPr lang="en-US" sz="2500"/>
                          <m:t>FNSS</m:t>
                        </m:r>
                        <m:r>
                          <m:rPr>
                            <m:nor/>
                          </m:rPr>
                          <a:rPr lang="en-US" sz="2500"/>
                          <m:t> </m:t>
                        </m:r>
                        <m:r>
                          <m:rPr>
                            <m:nor/>
                          </m:rPr>
                          <a:rPr lang="en-US" sz="2500"/>
                          <m:t>or</m:t>
                        </m:r>
                        <m:r>
                          <m:rPr>
                            <m:nor/>
                          </m:rPr>
                          <a:rPr lang="en-US" sz="2500"/>
                          <m:t> </m:t>
                        </m:r>
                        <m:r>
                          <m:rPr>
                            <m:sty m:val="p"/>
                          </m:rPr>
                          <a:rPr lang="en-US" sz="2500" i="0" smtClean="0">
                            <a:latin typeface="Cambria Math" panose="02040503050406030204" pitchFamily="18" charset="0"/>
                          </a:rPr>
                          <m:t>d</m:t>
                        </m:r>
                        <m:r>
                          <m:rPr>
                            <m:nor/>
                          </m:rPr>
                          <a:rPr lang="en-US" sz="2500"/>
                          <m:t> </m:t>
                        </m:r>
                        <m:r>
                          <m:rPr>
                            <m:nor/>
                          </m:rPr>
                          <a:rPr lang="en-US" sz="2500"/>
                          <m:t>is</m:t>
                        </m:r>
                        <m:r>
                          <m:rPr>
                            <m:nor/>
                          </m:rPr>
                          <a:rPr lang="en-US" sz="2500"/>
                          <m:t> </m:t>
                        </m:r>
                        <m:r>
                          <m:rPr>
                            <m:nor/>
                          </m:rPr>
                          <a:rPr lang="en-US" sz="2500"/>
                          <m:t>of</m:t>
                        </m:r>
                        <m:r>
                          <m:rPr>
                            <m:nor/>
                          </m:rPr>
                          <a:rPr lang="en-US" sz="2500"/>
                          <m:t> </m:t>
                        </m:r>
                        <m:r>
                          <m:rPr>
                            <m:nor/>
                          </m:rPr>
                          <a:rPr lang="en-US" sz="2500"/>
                          <m:t>type</m:t>
                        </m:r>
                        <m:r>
                          <m:rPr>
                            <m:nor/>
                          </m:rPr>
                          <a:rPr lang="en-US" sz="2500"/>
                          <m:t> </m:t>
                        </m:r>
                        <m:r>
                          <m:rPr>
                            <m:nor/>
                          </m:rPr>
                          <a:rPr lang="en-US" sz="2500"/>
                          <m:t>Mealy</m:t>
                        </m:r>
                        <m:r>
                          <m:rPr>
                            <m:nor/>
                          </m:rPr>
                          <a:rPr lang="en-US" sz="2500"/>
                          <m:t> </m:t>
                        </m:r>
                      </m:e>
                    </m:d>
                  </m:oMath>
                </a14:m>
                <a:endParaRPr lang="en-US" sz="2500"/>
              </a:p>
              <a:p>
                <a:r>
                  <a:rPr lang="en-US" sz="2500" i="0"/>
                  <a:t>the time base </a:t>
                </a:r>
                <a14:m>
                  <m:oMath xmlns:m="http://schemas.openxmlformats.org/officeDocument/2006/math">
                    <m:sSub>
                      <m:sSubPr>
                        <m:ctrlPr>
                          <a:rPr lang="en-US" sz="2500" b="0" i="1" smtClean="0">
                            <a:latin typeface="Cambria Math" panose="02040503050406030204" pitchFamily="18" charset="0"/>
                          </a:rPr>
                        </m:ctrlPr>
                      </m:sSubPr>
                      <m:e>
                        <m:r>
                          <m:rPr>
                            <m:sty m:val="p"/>
                          </m:rPr>
                          <a:rPr lang="en-US" sz="2500" b="0" i="0" smtClean="0">
                            <a:latin typeface="Cambria Math" panose="02040503050406030204" pitchFamily="18" charset="0"/>
                          </a:rPr>
                          <m:t>h</m:t>
                        </m:r>
                      </m:e>
                      <m:sub>
                        <m:r>
                          <m:rPr>
                            <m:sty m:val="p"/>
                          </m:rPr>
                          <a:rPr lang="en-US" sz="2500" b="0" i="0" smtClean="0">
                            <a:latin typeface="Cambria Math" panose="02040503050406030204" pitchFamily="18" charset="0"/>
                          </a:rPr>
                          <m:t>N</m:t>
                        </m:r>
                      </m:sub>
                    </m:sSub>
                  </m:oMath>
                </a14:m>
                <a:r>
                  <a:rPr lang="en-US" sz="2500" i="0"/>
                  <a:t> of the network and all its components have to be identical.</a:t>
                </a:r>
                <a:endParaRPr lang="id-ID" sz="2500" i="0"/>
              </a:p>
              <a:p>
                <a:r>
                  <a:rPr lang="en-US"/>
                  <a:t>has to fulfill the following constraints:</a:t>
                </a:r>
              </a:p>
            </p:txBody>
          </p:sp>
        </mc:Choice>
        <mc:Fallback xmlns="">
          <p:sp>
            <p:nvSpPr>
              <p:cNvPr id="3" name="Notes Placeholder 2"/>
              <p:cNvSpPr>
                <a:spLocks noGrp="1"/>
              </p:cNvSpPr>
              <p:nvPr>
                <p:ph type="body" idx="1"/>
              </p:nvPr>
            </p:nvSpPr>
            <p:spPr/>
            <p:txBody>
              <a:bodyPr/>
              <a:lstStyle/>
              <a:p>
                <a:r>
                  <a:rPr lang="en-US"/>
                  <a:t>To be well defined, a discrete time network </a:t>
                </a:r>
                <a:r>
                  <a:rPr lang="en-US" sz="1200"/>
                  <a:t>has to fulfill the following constraints</a:t>
                </a:r>
                <a:endParaRPr lang="en-US"/>
              </a:p>
              <a:p>
                <a:r>
                  <a:rPr lang="en-US" sz="2500" b="0" i="0">
                    <a:latin typeface="Cambria Math" panose="02040503050406030204" pitchFamily="18" charset="0"/>
                  </a:rPr>
                  <a:t>M_d</a:t>
                </a:r>
                <a:r>
                  <a:rPr lang="en-US" sz="2500" i="0"/>
                  <a:t> are basic DTSS or FNSS,</a:t>
                </a:r>
              </a:p>
              <a:p>
                <a:r>
                  <a:rPr lang="en-US" sz="2500" i="0"/>
                  <a:t>no delay-less cycles are allowed, i.e., in a feedback loop there has to be at least one component whose outputs can be computed without knowledge of its input or</a:t>
                </a:r>
              </a:p>
              <a:p>
                <a:r>
                  <a:rPr lang="en-US" sz="2500" i="0">
                    <a:latin typeface="Cambria Math" panose="02040503050406030204" pitchFamily="18" charset="0"/>
                    <a:ea typeface="Cambria Math" panose="02040503050406030204" pitchFamily="18" charset="0"/>
                  </a:rPr>
                  <a:t>∄</a:t>
                </a:r>
                <a:r>
                  <a:rPr lang="en-US" sz="2500" b="0" i="0">
                    <a:latin typeface="Cambria Math" panose="02040503050406030204" pitchFamily="18" charset="0"/>
                    <a:ea typeface="Cambria Math" panose="02040503050406030204" pitchFamily="18" charset="0"/>
                  </a:rPr>
                  <a:t> d_1,d_2, …, d_n∈A:is d_1∈I_(d_n )∧d_i∈I_(d_i−1),  i=2, …, n </a:t>
                </a:r>
                <a:r>
                  <a:rPr lang="en-US" sz="2500" b="0">
                    <a:latin typeface="Cambria Math" panose="02040503050406030204" pitchFamily="18" charset="0"/>
                    <a:ea typeface="Cambria Math" panose="02040503050406030204" pitchFamily="18" charset="0"/>
                  </a:rPr>
                  <a:t>where </a:t>
                </a:r>
                <a:r>
                  <a:rPr lang="en-US" sz="2500" b="0" i="0">
                    <a:latin typeface="Cambria Math" panose="02040503050406030204" pitchFamily="18" charset="0"/>
                  </a:rPr>
                  <a:t>A=</a:t>
                </a:r>
                <a:r>
                  <a:rPr lang="en-US" sz="2500" i="0">
                    <a:latin typeface="Cambria Math" panose="02040503050406030204" pitchFamily="18" charset="0"/>
                    <a:ea typeface="Cambria Math" panose="02040503050406030204" pitchFamily="18" charset="0"/>
                  </a:rPr>
                  <a:t>D∩{d|d∈D∧</a:t>
                </a:r>
                <a:r>
                  <a:rPr lang="en-US" sz="2500" i="0">
                    <a:latin typeface="Cambria Math" panose="02040503050406030204" pitchFamily="18" charset="0"/>
                  </a:rPr>
                  <a:t>d "</a:t>
                </a:r>
                <a:r>
                  <a:rPr lang="en-US" sz="2500" i="0"/>
                  <a:t>is a FNSS or </a:t>
                </a:r>
                <a:r>
                  <a:rPr lang="en-US" sz="2500" i="0">
                    <a:latin typeface="Cambria Math" panose="02040503050406030204" pitchFamily="18" charset="0"/>
                  </a:rPr>
                  <a:t>" d"</a:t>
                </a:r>
                <a:r>
                  <a:rPr lang="en-US" sz="2500" i="0"/>
                  <a:t> is of type Mealy </a:t>
                </a:r>
                <a:r>
                  <a:rPr lang="en-US" sz="2500" i="0">
                    <a:latin typeface="Cambria Math" panose="02040503050406030204" pitchFamily="18" charset="0"/>
                  </a:rPr>
                  <a:t>" }</a:t>
                </a:r>
                <a:endParaRPr lang="en-US" sz="2500"/>
              </a:p>
              <a:p>
                <a:r>
                  <a:rPr lang="en-US" sz="2500" i="0"/>
                  <a:t>the time base </a:t>
                </a:r>
                <a:r>
                  <a:rPr lang="en-US" sz="2500" b="0" i="0">
                    <a:latin typeface="Cambria Math" panose="02040503050406030204" pitchFamily="18" charset="0"/>
                  </a:rPr>
                  <a:t>h_N</a:t>
                </a:r>
                <a:r>
                  <a:rPr lang="en-US" sz="2500" i="0"/>
                  <a:t> of the network and all its components have to be identical.</a:t>
                </a:r>
                <a:endParaRPr lang="id-ID" sz="2500" i="0"/>
              </a:p>
              <a:p>
                <a:r>
                  <a:rPr lang="en-US"/>
                  <a:t>has to fulfill the following constraints:</a:t>
                </a:r>
              </a:p>
            </p:txBody>
          </p:sp>
        </mc:Fallback>
      </mc:AlternateContent>
      <p:sp>
        <p:nvSpPr>
          <p:cNvPr id="4" name="Slide Number Placeholder 3"/>
          <p:cNvSpPr>
            <a:spLocks noGrp="1"/>
          </p:cNvSpPr>
          <p:nvPr>
            <p:ph type="sldNum" sz="quarter" idx="5"/>
          </p:nvPr>
        </p:nvSpPr>
        <p:spPr/>
        <p:txBody>
          <a:bodyPr/>
          <a:lstStyle/>
          <a:p>
            <a:fld id="{75945A03-1ECB-47F9-AF14-7B0BDAC8A608}" type="slidenum">
              <a:rPr lang="id-ID" smtClean="0"/>
              <a:t>6</a:t>
            </a:fld>
            <a:endParaRPr lang="id-ID"/>
          </a:p>
        </p:txBody>
      </p:sp>
    </p:spTree>
    <p:extLst>
      <p:ext uri="{BB962C8B-B14F-4D97-AF65-F5344CB8AC3E}">
        <p14:creationId xmlns:p14="http://schemas.microsoft.com/office/powerpoint/2010/main" val="1753120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Note that </a:t>
                </a:r>
                <a14:m>
                  <m:oMath xmlns:m="http://schemas.openxmlformats.org/officeDocument/2006/math">
                    <m:sSub>
                      <m:sSubPr>
                        <m:ctrlPr>
                          <a:rPr lang="en-US" sz="1200" b="0" i="1" kern="1200" smtClean="0">
                            <a:solidFill>
                              <a:schemeClr val="tx1"/>
                            </a:solidFill>
                            <a:effectLst/>
                            <a:latin typeface="Cambria Math" panose="02040503050406030204" pitchFamily="18" charset="0"/>
                            <a:ea typeface="+mn-ea"/>
                            <a:cs typeface="+mn-cs"/>
                          </a:rPr>
                        </m:ctrlPr>
                      </m:sSubPr>
                      <m:e>
                        <m:r>
                          <a:rPr lang="en-US" sz="1200" i="1" kern="1200" smtClean="0">
                            <a:solidFill>
                              <a:schemeClr val="tx1"/>
                            </a:solidFill>
                            <a:effectLst/>
                            <a:latin typeface="Cambria Math" panose="02040503050406030204" pitchFamily="18" charset="0"/>
                            <a:ea typeface="+mn-ea"/>
                            <a:cs typeface="+mn-cs"/>
                          </a:rPr>
                          <m:t>𝑦</m:t>
                        </m:r>
                      </m:e>
                      <m:sub>
                        <m:r>
                          <a:rPr lang="en-US" sz="1200" b="0" i="1" kern="1200" smtClean="0">
                            <a:solidFill>
                              <a:schemeClr val="tx1"/>
                            </a:solidFill>
                            <a:effectLst/>
                            <a:latin typeface="Cambria Math" panose="02040503050406030204" pitchFamily="18" charset="0"/>
                            <a:ea typeface="+mn-ea"/>
                            <a:cs typeface="+mn-cs"/>
                          </a:rPr>
                          <m:t>𝑗</m:t>
                        </m:r>
                      </m:sub>
                    </m:sSub>
                  </m:oMath>
                </a14:m>
                <a:r>
                  <a:rPr lang="en-US" sz="1200" kern="1200">
                    <a:solidFill>
                      <a:schemeClr val="tx1"/>
                    </a:solidFill>
                    <a:effectLst/>
                    <a:latin typeface="+mn-lt"/>
                    <a:ea typeface="+mn-ea"/>
                    <a:cs typeface="+mn-cs"/>
                  </a:rPr>
                  <a:t> has a well-defined value in the second and third cases because of the assumption that no algebraic loops are present.</a:t>
                </a:r>
              </a:p>
              <a:p>
                <a:endParaRPr lang="id-ID"/>
              </a:p>
            </p:txBody>
          </p:sp>
        </mc:Choice>
        <mc:Fallback xmlns="">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Note that </a:t>
                </a:r>
                <a:r>
                  <a:rPr lang="en-US" sz="1200" i="0" kern="1200">
                    <a:solidFill>
                      <a:schemeClr val="tx1"/>
                    </a:solidFill>
                    <a:effectLst/>
                    <a:latin typeface="Cambria Math" panose="02040503050406030204" pitchFamily="18" charset="0"/>
                    <a:ea typeface="+mn-ea"/>
                    <a:cs typeface="+mn-cs"/>
                  </a:rPr>
                  <a:t>𝑦</a:t>
                </a:r>
                <a:r>
                  <a:rPr lang="en-US" sz="1200" b="0" i="0" kern="1200">
                    <a:solidFill>
                      <a:schemeClr val="tx1"/>
                    </a:solidFill>
                    <a:effectLst/>
                    <a:latin typeface="Cambria Math" panose="02040503050406030204" pitchFamily="18" charset="0"/>
                    <a:ea typeface="+mn-ea"/>
                    <a:cs typeface="+mn-cs"/>
                  </a:rPr>
                  <a:t>_𝑗</a:t>
                </a:r>
                <a:r>
                  <a:rPr lang="en-US" sz="1200" kern="1200">
                    <a:solidFill>
                      <a:schemeClr val="tx1"/>
                    </a:solidFill>
                    <a:effectLst/>
                    <a:latin typeface="+mn-lt"/>
                    <a:ea typeface="+mn-ea"/>
                    <a:cs typeface="+mn-cs"/>
                  </a:rPr>
                  <a:t> has a well-defined value in the second and third cases because of the assumption that no algebraic loops are present.</a:t>
                </a:r>
              </a:p>
              <a:p>
                <a:endParaRPr lang="id-ID"/>
              </a:p>
            </p:txBody>
          </p:sp>
        </mc:Fallback>
      </mc:AlternateContent>
      <p:sp>
        <p:nvSpPr>
          <p:cNvPr id="4" name="Slide Number Placeholder 3"/>
          <p:cNvSpPr>
            <a:spLocks noGrp="1"/>
          </p:cNvSpPr>
          <p:nvPr>
            <p:ph type="sldNum" sz="quarter" idx="5"/>
          </p:nvPr>
        </p:nvSpPr>
        <p:spPr/>
        <p:txBody>
          <a:bodyPr/>
          <a:lstStyle/>
          <a:p>
            <a:fld id="{75945A03-1ECB-47F9-AF14-7B0BDAC8A608}" type="slidenum">
              <a:rPr lang="id-ID" smtClean="0"/>
              <a:t>8</a:t>
            </a:fld>
            <a:endParaRPr lang="id-ID"/>
          </a:p>
        </p:txBody>
      </p:sp>
    </p:spTree>
    <p:extLst>
      <p:ext uri="{BB962C8B-B14F-4D97-AF65-F5344CB8AC3E}">
        <p14:creationId xmlns:p14="http://schemas.microsoft.com/office/powerpoint/2010/main" val="126269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However, having such a decision procedure is essential in hierarchical networks due to the requirement that no delayless cycles exist. Recall that this requires at that at least one Moore-type component to be present in all feedback loops. Thus, in hierarchical construction, we need to know whether a network, that we are encapsulating as a component, is of type Mealy or Moore. </a:t>
            </a:r>
            <a:endParaRPr lang="id-ID"/>
          </a:p>
        </p:txBody>
      </p:sp>
      <p:sp>
        <p:nvSpPr>
          <p:cNvPr id="4" name="Slide Number Placeholder 3"/>
          <p:cNvSpPr>
            <a:spLocks noGrp="1"/>
          </p:cNvSpPr>
          <p:nvPr>
            <p:ph type="sldNum" sz="quarter" idx="5"/>
          </p:nvPr>
        </p:nvSpPr>
        <p:spPr/>
        <p:txBody>
          <a:bodyPr/>
          <a:lstStyle/>
          <a:p>
            <a:fld id="{75945A03-1ECB-47F9-AF14-7B0BDAC8A608}" type="slidenum">
              <a:rPr lang="id-ID" smtClean="0"/>
              <a:t>9</a:t>
            </a:fld>
            <a:endParaRPr lang="id-ID"/>
          </a:p>
        </p:txBody>
      </p:sp>
    </p:spTree>
    <p:extLst>
      <p:ext uri="{BB962C8B-B14F-4D97-AF65-F5344CB8AC3E}">
        <p14:creationId xmlns:p14="http://schemas.microsoft.com/office/powerpoint/2010/main" val="84993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The following procedure enables us to decide. We examine the subnetwork of all Mealy and memory-less components. If in this network, we find an input from the network that is connected to an output to the network through Mealy-type components or instantaneous functions, then the network is of type Mealy, otherwise, it is of type Moore. (Since there are no algebraic cycles, the connection from the network to itself really represents a coupling from the external input to the external output.)</a:t>
            </a:r>
          </a:p>
          <a:p>
            <a:r>
              <a:rPr lang="en-US" sz="1200" kern="1200">
                <a:solidFill>
                  <a:schemeClr val="tx1"/>
                </a:solidFill>
                <a:effectLst/>
                <a:latin typeface="+mn-lt"/>
                <a:ea typeface="+mn-ea"/>
                <a:cs typeface="+mn-cs"/>
              </a:rPr>
              <a:t>Formally, we present this procedure in the theorem in the Appendix.</a:t>
            </a:r>
            <a:endParaRPr lang="id-ID"/>
          </a:p>
        </p:txBody>
      </p:sp>
      <p:sp>
        <p:nvSpPr>
          <p:cNvPr id="4" name="Slide Number Placeholder 3"/>
          <p:cNvSpPr>
            <a:spLocks noGrp="1"/>
          </p:cNvSpPr>
          <p:nvPr>
            <p:ph type="sldNum" sz="quarter" idx="5"/>
          </p:nvPr>
        </p:nvSpPr>
        <p:spPr/>
        <p:txBody>
          <a:bodyPr/>
          <a:lstStyle/>
          <a:p>
            <a:fld id="{75945A03-1ECB-47F9-AF14-7B0BDAC8A608}" type="slidenum">
              <a:rPr lang="id-ID" smtClean="0"/>
              <a:t>10</a:t>
            </a:fld>
            <a:endParaRPr lang="id-ID"/>
          </a:p>
        </p:txBody>
      </p:sp>
    </p:spTree>
    <p:extLst>
      <p:ext uri="{BB962C8B-B14F-4D97-AF65-F5344CB8AC3E}">
        <p14:creationId xmlns:p14="http://schemas.microsoft.com/office/powerpoint/2010/main" val="3611614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75945A03-1ECB-47F9-AF14-7B0BDAC8A608}" type="slidenum">
              <a:rPr lang="id-ID" smtClean="0"/>
              <a:t>16</a:t>
            </a:fld>
            <a:endParaRPr lang="id-ID"/>
          </a:p>
        </p:txBody>
      </p:sp>
    </p:spTree>
    <p:extLst>
      <p:ext uri="{BB962C8B-B14F-4D97-AF65-F5344CB8AC3E}">
        <p14:creationId xmlns:p14="http://schemas.microsoft.com/office/powerpoint/2010/main" val="290419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Recall the cellular automata discussed in Chapter 3. Those can be formulated as special cases of the multi-component DTSS formalism. For example, consider a two-dimensional automaton such as the Game of Life.</a:t>
            </a:r>
            <a:endParaRPr lang="id-ID"/>
          </a:p>
        </p:txBody>
      </p:sp>
      <p:sp>
        <p:nvSpPr>
          <p:cNvPr id="4" name="Slide Number Placeholder 3"/>
          <p:cNvSpPr>
            <a:spLocks noGrp="1"/>
          </p:cNvSpPr>
          <p:nvPr>
            <p:ph type="sldNum" sz="quarter" idx="5"/>
          </p:nvPr>
        </p:nvSpPr>
        <p:spPr/>
        <p:txBody>
          <a:bodyPr/>
          <a:lstStyle/>
          <a:p>
            <a:fld id="{75945A03-1ECB-47F9-AF14-7B0BDAC8A608}" type="slidenum">
              <a:rPr lang="id-ID" smtClean="0"/>
              <a:t>17</a:t>
            </a:fld>
            <a:endParaRPr lang="id-ID"/>
          </a:p>
        </p:txBody>
      </p:sp>
    </p:spTree>
    <p:extLst>
      <p:ext uri="{BB962C8B-B14F-4D97-AF65-F5344CB8AC3E}">
        <p14:creationId xmlns:p14="http://schemas.microsoft.com/office/powerpoint/2010/main" val="1716112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Recall the cellular automata discussed in Chapter 3. Those can be formulated as special cases of the multi-component DTSS formalism. For example, consider a two-dimensional automaton such as the Game of Life.</a:t>
            </a:r>
            <a:endParaRPr lang="id-ID"/>
          </a:p>
        </p:txBody>
      </p:sp>
      <p:sp>
        <p:nvSpPr>
          <p:cNvPr id="4" name="Slide Number Placeholder 3"/>
          <p:cNvSpPr>
            <a:spLocks noGrp="1"/>
          </p:cNvSpPr>
          <p:nvPr>
            <p:ph type="sldNum" sz="quarter" idx="5"/>
          </p:nvPr>
        </p:nvSpPr>
        <p:spPr/>
        <p:txBody>
          <a:bodyPr/>
          <a:lstStyle/>
          <a:p>
            <a:fld id="{75945A03-1ECB-47F9-AF14-7B0BDAC8A608}" type="slidenum">
              <a:rPr lang="id-ID" smtClean="0"/>
              <a:t>18</a:t>
            </a:fld>
            <a:endParaRPr lang="id-ID"/>
          </a:p>
        </p:txBody>
      </p:sp>
    </p:spTree>
    <p:extLst>
      <p:ext uri="{BB962C8B-B14F-4D97-AF65-F5344CB8AC3E}">
        <p14:creationId xmlns:p14="http://schemas.microsoft.com/office/powerpoint/2010/main" val="3092423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63F85F5-66BE-46A0-8F24-7DF36E004D58}" type="datetimeFigureOut">
              <a:rPr lang="id-ID" smtClean="0"/>
              <a:t>13/01/2019</a:t>
            </a:fld>
            <a:endParaRPr lang="id-ID"/>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id-ID"/>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7BB65D9-B9CC-47B8-92BE-FFC558CD3E80}" type="slidenum">
              <a:rPr lang="id-ID" smtClean="0"/>
              <a:t>‹#›</a:t>
            </a:fld>
            <a:endParaRPr lang="id-ID"/>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70245676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3F85F5-66BE-46A0-8F24-7DF36E004D58}" type="datetimeFigureOut">
              <a:rPr lang="id-ID" smtClean="0"/>
              <a:t>13/01/2019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7BB65D9-B9CC-47B8-92BE-FFC558CD3E80}" type="slidenum">
              <a:rPr lang="id-ID" smtClean="0"/>
              <a:t>‹#›</a:t>
            </a:fld>
            <a:endParaRPr lang="id-ID"/>
          </a:p>
        </p:txBody>
      </p:sp>
    </p:spTree>
    <p:extLst>
      <p:ext uri="{BB962C8B-B14F-4D97-AF65-F5344CB8AC3E}">
        <p14:creationId xmlns:p14="http://schemas.microsoft.com/office/powerpoint/2010/main" val="4054660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3F85F5-66BE-46A0-8F24-7DF36E004D58}" type="datetimeFigureOut">
              <a:rPr lang="id-ID" smtClean="0"/>
              <a:t>13/01/2019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7BB65D9-B9CC-47B8-92BE-FFC558CD3E80}" type="slidenum">
              <a:rPr lang="id-ID" smtClean="0"/>
              <a:t>‹#›</a:t>
            </a:fld>
            <a:endParaRPr lang="id-ID"/>
          </a:p>
        </p:txBody>
      </p:sp>
    </p:spTree>
    <p:extLst>
      <p:ext uri="{BB962C8B-B14F-4D97-AF65-F5344CB8AC3E}">
        <p14:creationId xmlns:p14="http://schemas.microsoft.com/office/powerpoint/2010/main" val="67010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200" i="0"/>
            </a:lvl1pPr>
            <a:lvl2pPr>
              <a:defRPr sz="3200" i="0"/>
            </a:lvl2pPr>
            <a:lvl3pPr>
              <a:defRPr sz="3200" i="0"/>
            </a:lvl3pPr>
            <a:lvl4pPr>
              <a:defRPr sz="3200" i="0"/>
            </a:lvl4pPr>
            <a:lvl5pPr>
              <a:defRPr sz="3200" i="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3F85F5-66BE-46A0-8F24-7DF36E004D58}" type="datetimeFigureOut">
              <a:rPr lang="id-ID" smtClean="0"/>
              <a:t>13/01/2019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7BB65D9-B9CC-47B8-92BE-FFC558CD3E80}" type="slidenum">
              <a:rPr lang="id-ID" smtClean="0"/>
              <a:t>‹#›</a:t>
            </a:fld>
            <a:endParaRPr lang="id-ID"/>
          </a:p>
        </p:txBody>
      </p:sp>
    </p:spTree>
    <p:extLst>
      <p:ext uri="{BB962C8B-B14F-4D97-AF65-F5344CB8AC3E}">
        <p14:creationId xmlns:p14="http://schemas.microsoft.com/office/powerpoint/2010/main" val="273921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763860"/>
            <a:ext cx="9612971" cy="49142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63F85F5-66BE-46A0-8F24-7DF36E004D58}" type="datetimeFigureOut">
              <a:rPr lang="id-ID" smtClean="0"/>
              <a:t>13/01/2019</a:t>
            </a:fld>
            <a:endParaRPr lang="id-ID"/>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id-ID"/>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7BB65D9-B9CC-47B8-92BE-FFC558CD3E80}" type="slidenum">
              <a:rPr lang="id-ID" smtClean="0"/>
              <a:t>‹#›</a:t>
            </a:fld>
            <a:endParaRPr lang="id-ID"/>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80245138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3F85F5-66BE-46A0-8F24-7DF36E004D58}" type="datetimeFigureOut">
              <a:rPr lang="id-ID" smtClean="0"/>
              <a:t>13/01/2019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7BB65D9-B9CC-47B8-92BE-FFC558CD3E80}" type="slidenum">
              <a:rPr lang="id-ID" smtClean="0"/>
              <a:t>‹#›</a:t>
            </a:fld>
            <a:endParaRPr lang="id-ID"/>
          </a:p>
        </p:txBody>
      </p:sp>
    </p:spTree>
    <p:extLst>
      <p:ext uri="{BB962C8B-B14F-4D97-AF65-F5344CB8AC3E}">
        <p14:creationId xmlns:p14="http://schemas.microsoft.com/office/powerpoint/2010/main" val="330391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3F85F5-66BE-46A0-8F24-7DF36E004D58}" type="datetimeFigureOut">
              <a:rPr lang="id-ID" smtClean="0"/>
              <a:t>13/01/2019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07BB65D9-B9CC-47B8-92BE-FFC558CD3E80}" type="slidenum">
              <a:rPr lang="id-ID" smtClean="0"/>
              <a:t>‹#›</a:t>
            </a:fld>
            <a:endParaRPr lang="id-ID"/>
          </a:p>
        </p:txBody>
      </p:sp>
    </p:spTree>
    <p:extLst>
      <p:ext uri="{BB962C8B-B14F-4D97-AF65-F5344CB8AC3E}">
        <p14:creationId xmlns:p14="http://schemas.microsoft.com/office/powerpoint/2010/main" val="313717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3F85F5-66BE-46A0-8F24-7DF36E004D58}" type="datetimeFigureOut">
              <a:rPr lang="id-ID" smtClean="0"/>
              <a:t>13/01/2019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07BB65D9-B9CC-47B8-92BE-FFC558CD3E80}" type="slidenum">
              <a:rPr lang="id-ID" smtClean="0"/>
              <a:t>‹#›</a:t>
            </a:fld>
            <a:endParaRPr lang="id-ID"/>
          </a:p>
        </p:txBody>
      </p:sp>
    </p:spTree>
    <p:extLst>
      <p:ext uri="{BB962C8B-B14F-4D97-AF65-F5344CB8AC3E}">
        <p14:creationId xmlns:p14="http://schemas.microsoft.com/office/powerpoint/2010/main" val="4177126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3F85F5-66BE-46A0-8F24-7DF36E004D58}" type="datetimeFigureOut">
              <a:rPr lang="id-ID" smtClean="0"/>
              <a:t>13/01/2019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07BB65D9-B9CC-47B8-92BE-FFC558CD3E80}" type="slidenum">
              <a:rPr lang="id-ID" smtClean="0"/>
              <a:t>‹#›</a:t>
            </a:fld>
            <a:endParaRPr lang="id-ID"/>
          </a:p>
        </p:txBody>
      </p:sp>
    </p:spTree>
    <p:extLst>
      <p:ext uri="{BB962C8B-B14F-4D97-AF65-F5344CB8AC3E}">
        <p14:creationId xmlns:p14="http://schemas.microsoft.com/office/powerpoint/2010/main" val="4205396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63F85F5-66BE-46A0-8F24-7DF36E004D58}" type="datetimeFigureOut">
              <a:rPr lang="id-ID" smtClean="0"/>
              <a:t>13/01/2019</a:t>
            </a:fld>
            <a:endParaRPr lang="id-ID"/>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d-ID"/>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7BB65D9-B9CC-47B8-92BE-FFC558CD3E80}" type="slidenum">
              <a:rPr lang="id-ID" smtClean="0"/>
              <a:t>‹#›</a:t>
            </a:fld>
            <a:endParaRPr lang="id-ID"/>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015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63F85F5-66BE-46A0-8F24-7DF36E004D58}" type="datetimeFigureOut">
              <a:rPr lang="id-ID" smtClean="0"/>
              <a:t>13/01/2019</a:t>
            </a:fld>
            <a:endParaRPr lang="id-ID"/>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d-ID"/>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7BB65D9-B9CC-47B8-92BE-FFC558CD3E80}" type="slidenum">
              <a:rPr lang="id-ID" smtClean="0"/>
              <a:t>‹#›</a:t>
            </a:fld>
            <a:endParaRPr lang="id-ID"/>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8314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63F85F5-66BE-46A0-8F24-7DF36E004D58}" type="datetimeFigureOut">
              <a:rPr lang="id-ID" smtClean="0"/>
              <a:t>13/01/2019</a:t>
            </a:fld>
            <a:endParaRPr lang="id-ID"/>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id-ID"/>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7BB65D9-B9CC-47B8-92BE-FFC558CD3E80}" type="slidenum">
              <a:rPr lang="id-ID" smtClean="0"/>
              <a:t>‹#›</a:t>
            </a:fld>
            <a:endParaRPr lang="id-ID"/>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80706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5F748-0485-410C-8A12-708C0A3584CA}"/>
              </a:ext>
            </a:extLst>
          </p:cNvPr>
          <p:cNvSpPr>
            <a:spLocks noGrp="1"/>
          </p:cNvSpPr>
          <p:nvPr>
            <p:ph type="ctrTitle"/>
          </p:nvPr>
        </p:nvSpPr>
        <p:spPr/>
        <p:txBody>
          <a:bodyPr/>
          <a:lstStyle/>
          <a:p>
            <a:r>
              <a:rPr lang="en-US"/>
              <a:t>Chapter 7</a:t>
            </a:r>
            <a:endParaRPr lang="id-ID"/>
          </a:p>
        </p:txBody>
      </p:sp>
      <p:sp>
        <p:nvSpPr>
          <p:cNvPr id="3" name="Subtitle 2">
            <a:extLst>
              <a:ext uri="{FF2B5EF4-FFF2-40B4-BE49-F238E27FC236}">
                <a16:creationId xmlns:a16="http://schemas.microsoft.com/office/drawing/2014/main" id="{FCA284BF-47A2-4FBB-AE72-A4BA2FAA8722}"/>
              </a:ext>
            </a:extLst>
          </p:cNvPr>
          <p:cNvSpPr>
            <a:spLocks noGrp="1"/>
          </p:cNvSpPr>
          <p:nvPr>
            <p:ph type="subTitle" idx="1"/>
          </p:nvPr>
        </p:nvSpPr>
        <p:spPr>
          <a:xfrm>
            <a:off x="1915128" y="3956279"/>
            <a:ext cx="8361230" cy="1086237"/>
          </a:xfrm>
        </p:spPr>
        <p:txBody>
          <a:bodyPr/>
          <a:lstStyle/>
          <a:p>
            <a:r>
              <a:rPr lang="en-US"/>
              <a:t>BASIC FORMALISMS: COUPLED MULTI-COMPONENT SYSTEMS</a:t>
            </a:r>
          </a:p>
        </p:txBody>
      </p:sp>
    </p:spTree>
    <p:extLst>
      <p:ext uri="{BB962C8B-B14F-4D97-AF65-F5344CB8AC3E}">
        <p14:creationId xmlns:p14="http://schemas.microsoft.com/office/powerpoint/2010/main" val="1016484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981D-895E-4BE3-AC8B-4D86FD3C9124}"/>
              </a:ext>
            </a:extLst>
          </p:cNvPr>
          <p:cNvSpPr>
            <a:spLocks noGrp="1"/>
          </p:cNvSpPr>
          <p:nvPr>
            <p:ph type="title"/>
          </p:nvPr>
        </p:nvSpPr>
        <p:spPr/>
        <p:txBody>
          <a:bodyPr>
            <a:normAutofit/>
          </a:bodyPr>
          <a:lstStyle/>
          <a:p>
            <a:r>
              <a:rPr lang="en-US"/>
              <a:t>CLOSURE UNDER COUPLING OF DTSS (cont.)</a:t>
            </a:r>
          </a:p>
        </p:txBody>
      </p:sp>
      <p:sp>
        <p:nvSpPr>
          <p:cNvPr id="3" name="Content Placeholder 2">
            <a:extLst>
              <a:ext uri="{FF2B5EF4-FFF2-40B4-BE49-F238E27FC236}">
                <a16:creationId xmlns:a16="http://schemas.microsoft.com/office/drawing/2014/main" id="{AEDE1AC3-9CA3-47B7-AFE1-C9AF3A3B1D8D}"/>
              </a:ext>
            </a:extLst>
          </p:cNvPr>
          <p:cNvSpPr>
            <a:spLocks noGrp="1"/>
          </p:cNvSpPr>
          <p:nvPr>
            <p:ph idx="1"/>
          </p:nvPr>
        </p:nvSpPr>
        <p:spPr/>
        <p:txBody>
          <a:bodyPr>
            <a:noAutofit/>
          </a:bodyPr>
          <a:lstStyle/>
          <a:p>
            <a:pPr marL="0" indent="0">
              <a:buNone/>
            </a:pPr>
            <a:r>
              <a:rPr lang="en-US" sz="3200"/>
              <a:t>The following procedure enables us to decide the type </a:t>
            </a:r>
          </a:p>
          <a:p>
            <a:pPr marL="514350" indent="-514350">
              <a:buAutoNum type="arabicPeriod"/>
            </a:pPr>
            <a:r>
              <a:rPr lang="en-US" sz="3200"/>
              <a:t>We examine the subnetwork of all Mealy and memory-less components. </a:t>
            </a:r>
          </a:p>
          <a:p>
            <a:pPr marL="514350" indent="-514350">
              <a:buAutoNum type="arabicPeriod"/>
            </a:pPr>
            <a:r>
              <a:rPr lang="en-US" sz="3200"/>
              <a:t>If in this network, we find an input from the network that is connected to an output to the network through Mealy-type components or instantaneous functions, then the network is of type Mealy, otherwise, it is of type Moore. </a:t>
            </a:r>
          </a:p>
        </p:txBody>
      </p:sp>
    </p:spTree>
    <p:extLst>
      <p:ext uri="{BB962C8B-B14F-4D97-AF65-F5344CB8AC3E}">
        <p14:creationId xmlns:p14="http://schemas.microsoft.com/office/powerpoint/2010/main" val="11587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7DC1E-759D-4169-9D6C-84EED80001DF}"/>
              </a:ext>
            </a:extLst>
          </p:cNvPr>
          <p:cNvSpPr>
            <a:spLocks noGrp="1"/>
          </p:cNvSpPr>
          <p:nvPr>
            <p:ph type="title"/>
          </p:nvPr>
        </p:nvSpPr>
        <p:spPr>
          <a:xfrm>
            <a:off x="765025" y="1301360"/>
            <a:ext cx="9612971" cy="4401608"/>
          </a:xfrm>
        </p:spPr>
        <p:txBody>
          <a:bodyPr>
            <a:normAutofit/>
          </a:bodyPr>
          <a:lstStyle/>
          <a:p>
            <a:r>
              <a:rPr lang="en-US"/>
              <a:t>7.4</a:t>
            </a:r>
            <a:br>
              <a:rPr lang="en-US"/>
            </a:br>
            <a:r>
              <a:rPr lang="en-US"/>
              <a:t>Multi-Component Discrete Time </a:t>
            </a:r>
            <a:br>
              <a:rPr lang="en-US"/>
            </a:br>
            <a:r>
              <a:rPr lang="en-US"/>
              <a:t>System Formalism</a:t>
            </a:r>
            <a:endParaRPr lang="id-ID"/>
          </a:p>
        </p:txBody>
      </p:sp>
    </p:spTree>
    <p:extLst>
      <p:ext uri="{BB962C8B-B14F-4D97-AF65-F5344CB8AC3E}">
        <p14:creationId xmlns:p14="http://schemas.microsoft.com/office/powerpoint/2010/main" val="621745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8A8C6-0727-48B8-B161-5D0269FA1C7F}"/>
              </a:ext>
            </a:extLst>
          </p:cNvPr>
          <p:cNvSpPr>
            <a:spLocks noGrp="1"/>
          </p:cNvSpPr>
          <p:nvPr>
            <p:ph type="title"/>
          </p:nvPr>
        </p:nvSpPr>
        <p:spPr/>
        <p:txBody>
          <a:bodyPr/>
          <a:lstStyle/>
          <a:p>
            <a:r>
              <a:rPr lang="en-US"/>
              <a:t>Multi-Component Discrete Time </a:t>
            </a:r>
            <a:br>
              <a:rPr lang="en-US"/>
            </a:br>
            <a:r>
              <a:rPr lang="en-US"/>
              <a:t>System Formalism</a:t>
            </a:r>
            <a:endParaRPr lang="id-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EDFB68-BA1B-480B-A3E6-2E5F6AE818E9}"/>
                  </a:ext>
                </a:extLst>
              </p:cNvPr>
              <p:cNvSpPr>
                <a:spLocks noGrp="1"/>
              </p:cNvSpPr>
              <p:nvPr>
                <p:ph idx="1"/>
              </p:nvPr>
            </p:nvSpPr>
            <p:spPr>
              <a:xfrm>
                <a:off x="1371600" y="2286000"/>
                <a:ext cx="10115550" cy="3581400"/>
              </a:xfrm>
            </p:spPr>
            <p:txBody>
              <a:bodyPr>
                <a:noAutofit/>
              </a:bodyPr>
              <a:lstStyle/>
              <a:p>
                <a:r>
                  <a:rPr lang="en-US"/>
                  <a:t>A </a:t>
                </a:r>
                <a:r>
                  <a:rPr lang="en-US" i="1"/>
                  <a:t>Multi-component Discrete Time System Specification </a:t>
                </a:r>
                <a:r>
                  <a:rPr lang="en-US"/>
                  <a:t>is a structure</a:t>
                </a:r>
              </a:p>
              <a:p>
                <a:pPr marL="530352"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𝑚𝑢𝑙𝑡𝑖𝐷𝑇𝑆𝑆</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𝑁</m:t>
                              </m:r>
                            </m:sub>
                          </m:sSub>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𝑑</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𝑁</m:t>
                              </m:r>
                            </m:sub>
                          </m:sSub>
                        </m:e>
                      </m:d>
                    </m:oMath>
                  </m:oMathPara>
                </a14:m>
                <a:endParaRPr lang="en-US" i="1">
                  <a:latin typeface="Cambria Math" panose="02040503050406030204" pitchFamily="18" charset="0"/>
                </a:endParaRP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𝑁</m:t>
                        </m:r>
                      </m:sub>
                    </m:sSub>
                    <m:r>
                      <a:rPr lang="en-US" i="1">
                        <a:latin typeface="Cambria Math" panose="02040503050406030204" pitchFamily="18" charset="0"/>
                      </a:rPr>
                      <m:t>:</m:t>
                    </m:r>
                  </m:oMath>
                </a14:m>
                <a:r>
                  <a:rPr lang="en-US"/>
                  <a:t> an arbitrary set of input values</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𝑁</m:t>
                        </m:r>
                      </m:sub>
                    </m:sSub>
                    <m:r>
                      <a:rPr lang="en-US" i="1">
                        <a:latin typeface="Cambria Math" panose="02040503050406030204" pitchFamily="18" charset="0"/>
                      </a:rPr>
                      <m:t>:</m:t>
                    </m:r>
                  </m:oMath>
                </a14:m>
                <a:r>
                  <a:rPr lang="en-US"/>
                  <a:t> the time interval to define the discrete time base</a:t>
                </a:r>
              </a:p>
              <a:p>
                <a14:m>
                  <m:oMath xmlns:m="http://schemas.openxmlformats.org/officeDocument/2006/math">
                    <m:r>
                      <a:rPr lang="en-US" i="1">
                        <a:latin typeface="Cambria Math" panose="02040503050406030204" pitchFamily="18" charset="0"/>
                      </a:rPr>
                      <m:t>𝐷</m:t>
                    </m:r>
                    <m:r>
                      <a:rPr lang="en-US">
                        <a:latin typeface="Cambria Math" panose="02040503050406030204" pitchFamily="18" charset="0"/>
                      </a:rPr>
                      <m:t>:</m:t>
                    </m:r>
                  </m:oMath>
                </a14:m>
                <a:r>
                  <a:rPr lang="en-US"/>
                  <a:t> the index set</a:t>
                </a:r>
              </a:p>
              <a:p>
                <a:endParaRPr lang="en-US" sz="3200"/>
              </a:p>
            </p:txBody>
          </p:sp>
        </mc:Choice>
        <mc:Fallback xmlns="">
          <p:sp>
            <p:nvSpPr>
              <p:cNvPr id="3" name="Content Placeholder 2">
                <a:extLst>
                  <a:ext uri="{FF2B5EF4-FFF2-40B4-BE49-F238E27FC236}">
                    <a16:creationId xmlns:a16="http://schemas.microsoft.com/office/drawing/2014/main" id="{EEEDFB68-BA1B-480B-A3E6-2E5F6AE818E9}"/>
                  </a:ext>
                </a:extLst>
              </p:cNvPr>
              <p:cNvSpPr>
                <a:spLocks noGrp="1" noRot="1" noChangeAspect="1" noMove="1" noResize="1" noEditPoints="1" noAdjustHandles="1" noChangeArrowheads="1" noChangeShapeType="1" noTextEdit="1"/>
              </p:cNvSpPr>
              <p:nvPr>
                <p:ph idx="1"/>
              </p:nvPr>
            </p:nvSpPr>
            <p:spPr>
              <a:xfrm>
                <a:off x="1371600" y="2286000"/>
                <a:ext cx="10115550" cy="3581400"/>
              </a:xfrm>
              <a:blipFill>
                <a:blip r:embed="rId2"/>
                <a:stretch>
                  <a:fillRect l="-1386" t="-2891" r="-542"/>
                </a:stretch>
              </a:blipFill>
            </p:spPr>
            <p:txBody>
              <a:bodyPr/>
              <a:lstStyle/>
              <a:p>
                <a:r>
                  <a:rPr lang="id-ID">
                    <a:noFill/>
                  </a:rPr>
                  <a:t> </a:t>
                </a:r>
              </a:p>
            </p:txBody>
          </p:sp>
        </mc:Fallback>
      </mc:AlternateContent>
    </p:spTree>
    <p:extLst>
      <p:ext uri="{BB962C8B-B14F-4D97-AF65-F5344CB8AC3E}">
        <p14:creationId xmlns:p14="http://schemas.microsoft.com/office/powerpoint/2010/main" val="3327154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8A8C6-0727-48B8-B161-5D0269FA1C7F}"/>
              </a:ext>
            </a:extLst>
          </p:cNvPr>
          <p:cNvSpPr>
            <a:spLocks noGrp="1"/>
          </p:cNvSpPr>
          <p:nvPr>
            <p:ph type="title"/>
          </p:nvPr>
        </p:nvSpPr>
        <p:spPr/>
        <p:txBody>
          <a:bodyPr/>
          <a:lstStyle/>
          <a:p>
            <a:r>
              <a:rPr lang="en-US"/>
              <a:t>Multi-Component Discrete Time </a:t>
            </a:r>
            <a:br>
              <a:rPr lang="en-US"/>
            </a:br>
            <a:r>
              <a:rPr lang="en-US"/>
              <a:t>System Formalism (cont.)</a:t>
            </a:r>
            <a:endParaRPr lang="id-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EDFB68-BA1B-480B-A3E6-2E5F6AE818E9}"/>
                  </a:ext>
                </a:extLst>
              </p:cNvPr>
              <p:cNvSpPr>
                <a:spLocks noGrp="1"/>
              </p:cNvSpPr>
              <p:nvPr>
                <p:ph idx="1"/>
              </p:nvPr>
            </p:nvSpPr>
            <p:spPr>
              <a:xfrm>
                <a:off x="1371600" y="2286000"/>
                <a:ext cx="10534650" cy="3581400"/>
              </a:xfrm>
            </p:spPr>
            <p:txBody>
              <a:bodyPr>
                <a:noAutofit/>
              </a:bodyPr>
              <a:lstStyle/>
              <a:p>
                <a:r>
                  <a:rPr lang="en-US"/>
                  <a:t>For each </a:t>
                </a: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𝐷</m:t>
                    </m:r>
                  </m:oMath>
                </a14:m>
                <a:r>
                  <a:rPr lang="en-US"/>
                  <a:t>, the component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𝑀</m:t>
                        </m:r>
                      </m:e>
                      <m:sub>
                        <m:r>
                          <a:rPr lang="en-US" b="0" i="1" smtClean="0">
                            <a:latin typeface="Cambria Math" panose="02040503050406030204" pitchFamily="18" charset="0"/>
                          </a:rPr>
                          <m:t>𝑑</m:t>
                        </m:r>
                      </m:sub>
                    </m:sSub>
                  </m:oMath>
                </a14:m>
                <a:r>
                  <a:rPr lang="en-US"/>
                  <a:t> is specified as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𝑑</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𝑑</m:t>
                              </m:r>
                            </m:sub>
                          </m:sSub>
                        </m:e>
                      </m:d>
                    </m:oMath>
                  </m:oMathPara>
                </a14:m>
                <a:endParaRPr lang="en-US" i="1">
                  <a:latin typeface="Cambria Math" panose="02040503050406030204" pitchFamily="18" charset="0"/>
                </a:endParaRP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𝑑</m:t>
                        </m:r>
                      </m:sub>
                    </m:sSub>
                  </m:oMath>
                </a14:m>
                <a:r>
                  <a:rPr lang="en-US"/>
                  <a:t>: an arbitrary set of states of d</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𝑑</m:t>
                        </m:r>
                      </m:sub>
                    </m:sSub>
                  </m:oMath>
                </a14:m>
                <a:r>
                  <a:rPr lang="en-US"/>
                  <a:t>: an arbitrary set of outputs of d</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𝑑</m:t>
                        </m:r>
                      </m:sub>
                    </m:sSub>
                    <m:r>
                      <a:rPr lang="en-US" i="1">
                        <a:latin typeface="Cambria Math" panose="02040503050406030204" pitchFamily="18" charset="0"/>
                      </a:rPr>
                      <m:t>⊆</m:t>
                    </m:r>
                    <m:r>
                      <a:rPr lang="en-US" i="1">
                        <a:latin typeface="Cambria Math" panose="02040503050406030204" pitchFamily="18" charset="0"/>
                      </a:rPr>
                      <m:t>𝐷</m:t>
                    </m:r>
                  </m:oMath>
                </a14:m>
                <a:r>
                  <a:rPr lang="en-US"/>
                  <a:t>: the set of influencers of d</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m:rPr>
                            <m:nor/>
                          </m:rPr>
                          <a:rPr lang="id-ID"/>
                          <m:t>×</m:t>
                        </m:r>
                      </m:e>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𝑑</m:t>
                            </m:r>
                          </m:sub>
                        </m:sSub>
                      </m:sub>
                    </m:sSub>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𝑑</m:t>
                        </m:r>
                      </m:sub>
                    </m:sSub>
                  </m:oMath>
                </a14:m>
                <a:r>
                  <a:rPr lang="en-US"/>
                  <a:t>: the state transition function of d</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m:rPr>
                            <m:nor/>
                          </m:rPr>
                          <a:rPr lang="id-ID"/>
                          <m:t>×</m:t>
                        </m:r>
                      </m:e>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𝑑</m:t>
                            </m:r>
                          </m:sub>
                        </m:sSub>
                      </m:sub>
                    </m:sSub>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𝑑</m:t>
                        </m:r>
                      </m:sub>
                    </m:sSub>
                    <m:r>
                      <a:rPr lang="en-US" i="1">
                        <a:latin typeface="Cambria Math" panose="02040503050406030204" pitchFamily="18" charset="0"/>
                      </a:rPr>
                      <m:t> </m:t>
                    </m:r>
                  </m:oMath>
                </a14:m>
                <a:r>
                  <a:rPr lang="en-US"/>
                  <a:t>: the local output function of d</a:t>
                </a:r>
              </a:p>
              <a:p>
                <a:endParaRPr lang="en-US" sz="3200"/>
              </a:p>
            </p:txBody>
          </p:sp>
        </mc:Choice>
        <mc:Fallback xmlns="">
          <p:sp>
            <p:nvSpPr>
              <p:cNvPr id="3" name="Content Placeholder 2">
                <a:extLst>
                  <a:ext uri="{FF2B5EF4-FFF2-40B4-BE49-F238E27FC236}">
                    <a16:creationId xmlns:a16="http://schemas.microsoft.com/office/drawing/2014/main" id="{EEEDFB68-BA1B-480B-A3E6-2E5F6AE818E9}"/>
                  </a:ext>
                </a:extLst>
              </p:cNvPr>
              <p:cNvSpPr>
                <a:spLocks noGrp="1" noRot="1" noChangeAspect="1" noMove="1" noResize="1" noEditPoints="1" noAdjustHandles="1" noChangeArrowheads="1" noChangeShapeType="1" noTextEdit="1"/>
              </p:cNvSpPr>
              <p:nvPr>
                <p:ph idx="1"/>
              </p:nvPr>
            </p:nvSpPr>
            <p:spPr>
              <a:xfrm>
                <a:off x="1371600" y="2286000"/>
                <a:ext cx="10534650" cy="3581400"/>
              </a:xfrm>
              <a:blipFill>
                <a:blip r:embed="rId2"/>
                <a:stretch>
                  <a:fillRect l="-1331" t="-2891" b="-20918"/>
                </a:stretch>
              </a:blipFill>
            </p:spPr>
            <p:txBody>
              <a:bodyPr/>
              <a:lstStyle/>
              <a:p>
                <a:r>
                  <a:rPr lang="id-ID">
                    <a:noFill/>
                  </a:rPr>
                  <a:t> </a:t>
                </a:r>
              </a:p>
            </p:txBody>
          </p:sp>
        </mc:Fallback>
      </mc:AlternateContent>
    </p:spTree>
    <p:extLst>
      <p:ext uri="{BB962C8B-B14F-4D97-AF65-F5344CB8AC3E}">
        <p14:creationId xmlns:p14="http://schemas.microsoft.com/office/powerpoint/2010/main" val="3917355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8A8C6-0727-48B8-B161-5D0269FA1C7F}"/>
              </a:ext>
            </a:extLst>
          </p:cNvPr>
          <p:cNvSpPr>
            <a:spLocks noGrp="1"/>
          </p:cNvSpPr>
          <p:nvPr>
            <p:ph type="title"/>
          </p:nvPr>
        </p:nvSpPr>
        <p:spPr/>
        <p:txBody>
          <a:bodyPr/>
          <a:lstStyle/>
          <a:p>
            <a:r>
              <a:rPr lang="en-US"/>
              <a:t>Multi-Component Discrete Time </a:t>
            </a:r>
            <a:br>
              <a:rPr lang="en-US"/>
            </a:br>
            <a:r>
              <a:rPr lang="en-US"/>
              <a:t>System Formalism (cont.)</a:t>
            </a:r>
            <a:endParaRPr lang="id-ID"/>
          </a:p>
        </p:txBody>
      </p:sp>
      <p:sp>
        <p:nvSpPr>
          <p:cNvPr id="3" name="Content Placeholder 2">
            <a:extLst>
              <a:ext uri="{FF2B5EF4-FFF2-40B4-BE49-F238E27FC236}">
                <a16:creationId xmlns:a16="http://schemas.microsoft.com/office/drawing/2014/main" id="{EEEDFB68-BA1B-480B-A3E6-2E5F6AE818E9}"/>
              </a:ext>
            </a:extLst>
          </p:cNvPr>
          <p:cNvSpPr>
            <a:spLocks noGrp="1"/>
          </p:cNvSpPr>
          <p:nvPr>
            <p:ph idx="1"/>
          </p:nvPr>
        </p:nvSpPr>
        <p:spPr>
          <a:xfrm>
            <a:off x="1371599" y="2286000"/>
            <a:ext cx="10419347" cy="3581400"/>
          </a:xfrm>
        </p:spPr>
        <p:txBody>
          <a:bodyPr>
            <a:noAutofit/>
          </a:bodyPr>
          <a:lstStyle/>
          <a:p>
            <a:r>
              <a:rPr lang="en-US"/>
              <a:t>In a multiDTSS, the set of components jointly generate the dynamics of the system. </a:t>
            </a:r>
          </a:p>
          <a:p>
            <a:r>
              <a:rPr lang="en-US"/>
              <a:t>Each of the components owns its local state set, a local output set and local state transition and output function.</a:t>
            </a:r>
          </a:p>
        </p:txBody>
      </p:sp>
    </p:spTree>
    <p:extLst>
      <p:ext uri="{BB962C8B-B14F-4D97-AF65-F5344CB8AC3E}">
        <p14:creationId xmlns:p14="http://schemas.microsoft.com/office/powerpoint/2010/main" val="1138925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15928-A8E7-4A56-A41F-83DD5C36CFA2}"/>
              </a:ext>
            </a:extLst>
          </p:cNvPr>
          <p:cNvSpPr>
            <a:spLocks noGrp="1"/>
          </p:cNvSpPr>
          <p:nvPr>
            <p:ph type="title"/>
          </p:nvPr>
        </p:nvSpPr>
        <p:spPr/>
        <p:txBody>
          <a:bodyPr/>
          <a:lstStyle/>
          <a:p>
            <a:r>
              <a:rPr lang="en-US"/>
              <a:t>Multi-Component Discrete Time </a:t>
            </a:r>
            <a:br>
              <a:rPr lang="en-US"/>
            </a:br>
            <a:r>
              <a:rPr lang="en-US"/>
              <a:t>System Formalism (cont.)</a:t>
            </a:r>
            <a:endParaRPr lang="id-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6AC7998-A4AF-4B79-BAD6-23C53F5CD634}"/>
                  </a:ext>
                </a:extLst>
              </p:cNvPr>
              <p:cNvSpPr>
                <a:spLocks noGrp="1"/>
              </p:cNvSpPr>
              <p:nvPr>
                <p:ph idx="1"/>
              </p:nvPr>
            </p:nvSpPr>
            <p:spPr/>
            <p:txBody>
              <a:bodyPr/>
              <a:lstStyle/>
              <a:p>
                <a:r>
                  <a:rPr lang="en-US"/>
                  <a:t>Based on the state of the influencing components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𝑑</m:t>
                        </m:r>
                      </m:sub>
                    </m:sSub>
                    <m:r>
                      <a:rPr lang="en-US" i="1">
                        <a:latin typeface="Cambria Math" panose="02040503050406030204" pitchFamily="18" charset="0"/>
                      </a:rPr>
                      <m:t> </m:t>
                    </m:r>
                  </m:oMath>
                </a14:m>
                <a:r>
                  <a:rPr lang="en-US"/>
                  <a:t>and on the current input value, the component determines its next state and its contribution to the overall output of the system. </a:t>
                </a:r>
              </a:p>
              <a:p>
                <a:r>
                  <a:rPr lang="en-US"/>
                  <a:t>In this way, the resultant of a multiDTSS is a DTSS that is built from the crossproduct of the components.</a:t>
                </a:r>
              </a:p>
              <a:p>
                <a:endParaRPr lang="id-ID"/>
              </a:p>
            </p:txBody>
          </p:sp>
        </mc:Choice>
        <mc:Fallback>
          <p:sp>
            <p:nvSpPr>
              <p:cNvPr id="3" name="Content Placeholder 2">
                <a:extLst>
                  <a:ext uri="{FF2B5EF4-FFF2-40B4-BE49-F238E27FC236}">
                    <a16:creationId xmlns:a16="http://schemas.microsoft.com/office/drawing/2014/main" id="{F6AC7998-A4AF-4B79-BAD6-23C53F5CD634}"/>
                  </a:ext>
                </a:extLst>
              </p:cNvPr>
              <p:cNvSpPr>
                <a:spLocks noGrp="1" noRot="1" noChangeAspect="1" noMove="1" noResize="1" noEditPoints="1" noAdjustHandles="1" noChangeArrowheads="1" noChangeShapeType="1" noTextEdit="1"/>
              </p:cNvSpPr>
              <p:nvPr>
                <p:ph idx="1"/>
              </p:nvPr>
            </p:nvSpPr>
            <p:spPr>
              <a:blipFill>
                <a:blip r:embed="rId2"/>
                <a:stretch>
                  <a:fillRect l="-1460" t="-2891" r="-2540" b="-2041"/>
                </a:stretch>
              </a:blipFill>
            </p:spPr>
            <p:txBody>
              <a:bodyPr/>
              <a:lstStyle/>
              <a:p>
                <a:r>
                  <a:rPr lang="id-ID">
                    <a:noFill/>
                  </a:rPr>
                  <a:t> </a:t>
                </a:r>
              </a:p>
            </p:txBody>
          </p:sp>
        </mc:Fallback>
      </mc:AlternateContent>
    </p:spTree>
    <p:extLst>
      <p:ext uri="{BB962C8B-B14F-4D97-AF65-F5344CB8AC3E}">
        <p14:creationId xmlns:p14="http://schemas.microsoft.com/office/powerpoint/2010/main" val="1537976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AE2E8-60A4-4FB2-A0BF-79E12CBDA25F}"/>
              </a:ext>
            </a:extLst>
          </p:cNvPr>
          <p:cNvSpPr>
            <a:spLocks noGrp="1"/>
          </p:cNvSpPr>
          <p:nvPr>
            <p:ph type="title"/>
          </p:nvPr>
        </p:nvSpPr>
        <p:spPr/>
        <p:txBody>
          <a:bodyPr/>
          <a:lstStyle/>
          <a:p>
            <a:r>
              <a:rPr lang="en-US"/>
              <a:t>CLOSURE UNDER COUPLING OF DTSS</a:t>
            </a:r>
            <a:endParaRPr lang="id-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C4EDF-9082-4F4F-9335-F763AB0D0C8F}"/>
                  </a:ext>
                </a:extLst>
              </p:cNvPr>
              <p:cNvSpPr>
                <a:spLocks noGrp="1"/>
              </p:cNvSpPr>
              <p:nvPr>
                <p:ph idx="1"/>
              </p:nvPr>
            </p:nvSpPr>
            <p:spPr>
              <a:xfrm>
                <a:off x="1371600" y="1600200"/>
                <a:ext cx="9601200" cy="4267200"/>
              </a:xfrm>
            </p:spPr>
            <p:txBody>
              <a:bodyPr>
                <a:noAutofit/>
              </a:bodyPr>
              <a:lstStyle/>
              <a:p>
                <a:pPr marL="0" indent="0">
                  <a:buNone/>
                </a:pPr>
                <a:r>
                  <a:rPr lang="pt-BR"/>
                  <a:t>Formally, a </a:t>
                </a:r>
                <a14:m>
                  <m:oMath xmlns:m="http://schemas.openxmlformats.org/officeDocument/2006/math">
                    <m:r>
                      <a:rPr lang="en-US" i="1">
                        <a:latin typeface="Cambria Math" panose="02040503050406030204" pitchFamily="18" charset="0"/>
                      </a:rPr>
                      <m:t>𝑚𝑢𝑙𝑡𝑖𝐷𝑇𝑆𝑆</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𝑁</m:t>
                            </m:r>
                          </m:sub>
                        </m:sSub>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𝑑</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𝑁</m:t>
                            </m:r>
                          </m:sub>
                        </m:sSub>
                      </m:e>
                    </m:d>
                  </m:oMath>
                </a14:m>
                <a:r>
                  <a:rPr lang="en-US"/>
                  <a:t> </a:t>
                </a:r>
                <a:r>
                  <a:rPr lang="id-ID"/>
                  <a:t>specifies a</a:t>
                </a:r>
                <a:r>
                  <a:rPr lang="en-US"/>
                  <a:t> </a:t>
                </a:r>
                <a14:m>
                  <m:oMath xmlns:m="http://schemas.openxmlformats.org/officeDocument/2006/math">
                    <m:r>
                      <a:rPr lang="en-US" i="1">
                        <a:latin typeface="Cambria Math" panose="02040503050406030204" pitchFamily="18" charset="0"/>
                      </a:rPr>
                      <m:t>𝐷𝑇𝑆𝑆</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𝛿</m:t>
                        </m:r>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m:t>
                        </m:r>
                        <m:r>
                          <a:rPr lang="en-US" i="1">
                            <a:latin typeface="Cambria Math" panose="02040503050406030204" pitchFamily="18" charset="0"/>
                          </a:rPr>
                          <m:t>h</m:t>
                        </m:r>
                      </m:e>
                    </m:d>
                  </m:oMath>
                </a14:m>
                <a:r>
                  <a:rPr lang="en-US"/>
                  <a:t> </a:t>
                </a:r>
                <a:r>
                  <a:rPr lang="id-ID"/>
                  <a:t>at the I/O system level</a:t>
                </a:r>
                <a:r>
                  <a:rPr lang="en-US"/>
                  <a:t> as follows:</a:t>
                </a:r>
              </a:p>
              <a:p>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sSub>
                      <m:sSubPr>
                        <m:ctrlPr>
                          <a:rPr lang="en-US" i="1">
                            <a:latin typeface="Cambria Math" panose="02040503050406030204" pitchFamily="18" charset="0"/>
                          </a:rPr>
                        </m:ctrlPr>
                      </m:sSubPr>
                      <m:e>
                        <m:r>
                          <m:rPr>
                            <m:nor/>
                          </m:rPr>
                          <a:rPr lang="id-ID"/>
                          <m:t>×</m:t>
                        </m:r>
                      </m:e>
                      <m:sub>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𝐷</m:t>
                        </m:r>
                      </m:sub>
                    </m:sSub>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𝑑</m:t>
                        </m:r>
                      </m:sub>
                    </m:sSub>
                    <m:r>
                      <a:rPr lang="en-US" i="1">
                        <a:latin typeface="Cambria Math" panose="02040503050406030204" pitchFamily="18" charset="0"/>
                      </a:rPr>
                      <m:t>, </m:t>
                    </m:r>
                  </m:oMath>
                </a14:m>
                <a:endParaRPr lang="en-US" i="1">
                  <a:latin typeface="Cambria Math" panose="02040503050406030204" pitchFamily="18" charset="0"/>
                </a:endParaRPr>
              </a:p>
              <a:p>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sSub>
                      <m:sSubPr>
                        <m:ctrlPr>
                          <a:rPr lang="en-US" i="1">
                            <a:latin typeface="Cambria Math" panose="02040503050406030204" pitchFamily="18" charset="0"/>
                          </a:rPr>
                        </m:ctrlPr>
                      </m:sSubPr>
                      <m:e>
                        <m:r>
                          <m:rPr>
                            <m:nor/>
                          </m:rPr>
                          <a:rPr lang="id-ID"/>
                          <m:t>×</m:t>
                        </m:r>
                      </m:e>
                      <m:sub>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𝐷</m:t>
                        </m:r>
                      </m:sub>
                    </m:sSub>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𝑑</m:t>
                        </m:r>
                      </m:sub>
                    </m:sSub>
                    <m:r>
                      <a:rPr lang="en-US" i="1">
                        <a:latin typeface="Cambria Math" panose="02040503050406030204" pitchFamily="18" charset="0"/>
                      </a:rPr>
                      <m:t>,</m:t>
                    </m:r>
                  </m:oMath>
                </a14:m>
                <a:endParaRPr lang="en-US" i="1">
                  <a:latin typeface="Cambria Math" panose="02040503050406030204" pitchFamily="18" charset="0"/>
                </a:endParaRPr>
              </a:p>
              <a:p>
                <a14:m>
                  <m:oMath xmlns:m="http://schemas.openxmlformats.org/officeDocument/2006/math">
                    <m:r>
                      <a:rPr lang="en-US" i="1">
                        <a:latin typeface="Cambria Math" panose="02040503050406030204" pitchFamily="18" charset="0"/>
                      </a:rPr>
                      <m:t>𝛿</m:t>
                    </m:r>
                    <m:d>
                      <m:dPr>
                        <m:ctrlPr>
                          <a:rPr lang="en-US" i="1">
                            <a:latin typeface="Cambria Math" panose="02040503050406030204" pitchFamily="18" charset="0"/>
                          </a:rPr>
                        </m:ctrlPr>
                      </m:dPr>
                      <m:e>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𝑑</m:t>
                        </m:r>
                      </m:sub>
                    </m:sSub>
                    <m:d>
                      <m:dPr>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m:t>
                                </m:r>
                              </m:sub>
                            </m:sSub>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𝑥</m:t>
                        </m:r>
                      </m:e>
                    </m:d>
                  </m:oMath>
                </a14:m>
                <a:endParaRPr lang="en-US" i="1">
                  <a:latin typeface="Cambria Math" panose="02040503050406030204" pitchFamily="18" charset="0"/>
                </a:endParaRPr>
              </a:p>
              <a:p>
                <a14:m>
                  <m:oMath xmlns:m="http://schemas.openxmlformats.org/officeDocument/2006/math">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𝑞</m:t>
                        </m:r>
                      </m:e>
                    </m:d>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𝑑</m:t>
                        </m:r>
                      </m:sub>
                    </m:sSub>
                    <m:d>
                      <m:dPr>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m:t>
                                </m:r>
                              </m:sub>
                            </m:sSub>
                            <m:r>
                              <a:rPr lang="en-US" i="1">
                                <a:latin typeface="Cambria Math" panose="02040503050406030204" pitchFamily="18" charset="0"/>
                              </a:rPr>
                              <m:t>,…</m:t>
                            </m:r>
                          </m:e>
                        </m:d>
                      </m:e>
                    </m:d>
                    <m:r>
                      <a:rPr lang="en-US" i="1">
                        <a:latin typeface="Cambria Math" panose="02040503050406030204" pitchFamily="18" charset="0"/>
                      </a:rPr>
                      <m:t>,</m:t>
                    </m:r>
                  </m:oMath>
                </a14:m>
                <a:r>
                  <a:rPr lang="en-US" i="1">
                    <a:latin typeface="Cambria Math" panose="02040503050406030204" pitchFamily="18" charset="0"/>
                  </a:rPr>
                  <a:t> </a:t>
                </a:r>
                <a:r>
                  <a:rPr lang="en-US">
                    <a:latin typeface="Cambria Math" panose="02040503050406030204" pitchFamily="18" charset="0"/>
                  </a:rPr>
                  <a:t>with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𝑑</m:t>
                        </m:r>
                      </m:sub>
                    </m:sSub>
                  </m:oMath>
                </a14:m>
                <a:endParaRPr lang="en-US">
                  <a:latin typeface="Cambria Math" panose="02040503050406030204" pitchFamily="18" charset="0"/>
                </a:endParaRPr>
              </a:p>
              <a:p>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𝑁</m:t>
                        </m:r>
                      </m:sub>
                    </m:sSub>
                  </m:oMath>
                </a14:m>
                <a:endParaRPr lang="en-US" i="1">
                  <a:latin typeface="Cambria Math" panose="02040503050406030204" pitchFamily="18" charset="0"/>
                </a:endParaRPr>
              </a:p>
              <a:p>
                <a:endParaRPr lang="en-US"/>
              </a:p>
            </p:txBody>
          </p:sp>
        </mc:Choice>
        <mc:Fallback xmlns="">
          <p:sp>
            <p:nvSpPr>
              <p:cNvPr id="3" name="Content Placeholder 2">
                <a:extLst>
                  <a:ext uri="{FF2B5EF4-FFF2-40B4-BE49-F238E27FC236}">
                    <a16:creationId xmlns:a16="http://schemas.microsoft.com/office/drawing/2014/main" id="{550C4EDF-9082-4F4F-9335-F763AB0D0C8F}"/>
                  </a:ext>
                </a:extLst>
              </p:cNvPr>
              <p:cNvSpPr>
                <a:spLocks noGrp="1" noRot="1" noChangeAspect="1" noMove="1" noResize="1" noEditPoints="1" noAdjustHandles="1" noChangeArrowheads="1" noChangeShapeType="1" noTextEdit="1"/>
              </p:cNvSpPr>
              <p:nvPr>
                <p:ph idx="1"/>
              </p:nvPr>
            </p:nvSpPr>
            <p:spPr>
              <a:xfrm>
                <a:off x="1371600" y="1600200"/>
                <a:ext cx="9601200" cy="4267200"/>
              </a:xfrm>
              <a:blipFill>
                <a:blip r:embed="rId3"/>
                <a:stretch>
                  <a:fillRect l="-1587" t="-2429" b="-7429"/>
                </a:stretch>
              </a:blipFill>
            </p:spPr>
            <p:txBody>
              <a:bodyPr/>
              <a:lstStyle/>
              <a:p>
                <a:r>
                  <a:rPr lang="id-ID">
                    <a:noFill/>
                  </a:rPr>
                  <a:t> </a:t>
                </a:r>
              </a:p>
            </p:txBody>
          </p:sp>
        </mc:Fallback>
      </mc:AlternateContent>
    </p:spTree>
    <p:extLst>
      <p:ext uri="{BB962C8B-B14F-4D97-AF65-F5344CB8AC3E}">
        <p14:creationId xmlns:p14="http://schemas.microsoft.com/office/powerpoint/2010/main" val="717776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179C-4B18-49E1-8644-1A261FE3EDA3}"/>
              </a:ext>
            </a:extLst>
          </p:cNvPr>
          <p:cNvSpPr>
            <a:spLocks noGrp="1"/>
          </p:cNvSpPr>
          <p:nvPr>
            <p:ph type="title"/>
          </p:nvPr>
        </p:nvSpPr>
        <p:spPr/>
        <p:txBody>
          <a:bodyPr/>
          <a:lstStyle/>
          <a:p>
            <a:r>
              <a:rPr lang="id-ID"/>
              <a:t>SPATIAL DTSS: CELLULAR AUTOMATA</a:t>
            </a:r>
            <a:r>
              <a:rPr lang="en-US"/>
              <a:t> (cont.)</a:t>
            </a:r>
            <a:endParaRPr lang="id-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05BC0A-BCFC-451B-B612-9802B307E1F7}"/>
                  </a:ext>
                </a:extLst>
              </p:cNvPr>
              <p:cNvSpPr>
                <a:spLocks noGrp="1"/>
              </p:cNvSpPr>
              <p:nvPr>
                <p:ph idx="1"/>
              </p:nvPr>
            </p:nvSpPr>
            <p:spPr>
              <a:xfrm>
                <a:off x="1371600" y="2171700"/>
                <a:ext cx="9601200" cy="3695700"/>
              </a:xfrm>
            </p:spPr>
            <p:txBody>
              <a:bodyPr>
                <a:noAutofit/>
              </a:bodyPr>
              <a:lstStyle/>
              <a:p>
                <a:r>
                  <a:rPr lang="en-US" sz="3200">
                    <a:solidFill>
                      <a:schemeClr val="tx1"/>
                    </a:solidFill>
                  </a:rPr>
                  <a:t>The multi-component DTSS model can be specified as follows:</a:t>
                </a:r>
              </a:p>
              <a:p>
                <a:pPr marL="0" indent="0">
                  <a:buNone/>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𝑚𝑢𝑙𝑡𝑖𝐷𝑇𝑆𝑆</m:t>
                      </m:r>
                      <m:r>
                        <a:rPr lang="en-US" sz="3200" i="1">
                          <a:latin typeface="Cambria Math" panose="02040503050406030204" pitchFamily="18" charset="0"/>
                        </a:rPr>
                        <m:t>=</m:t>
                      </m:r>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𝑋</m:t>
                          </m:r>
                          <m:r>
                            <a:rPr lang="en-US" sz="3200" i="1">
                              <a:latin typeface="Cambria Math" panose="02040503050406030204" pitchFamily="18" charset="0"/>
                            </a:rPr>
                            <m:t>,</m:t>
                          </m:r>
                          <m:r>
                            <a:rPr lang="en-US" sz="3200" i="1">
                              <a:latin typeface="Cambria Math" panose="02040503050406030204" pitchFamily="18" charset="0"/>
                            </a:rPr>
                            <m:t>𝐷</m:t>
                          </m:r>
                          <m:r>
                            <a:rPr lang="en-US" sz="3200" i="1">
                              <a:latin typeface="Cambria Math" panose="02040503050406030204" pitchFamily="18" charset="0"/>
                            </a:rPr>
                            <m:t>,</m:t>
                          </m:r>
                          <m:d>
                            <m:dPr>
                              <m:begChr m:val="{"/>
                              <m:endChr m:val="}"/>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𝑀</m:t>
                                  </m:r>
                                </m:e>
                                <m:sub>
                                  <m: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b="0" i="1" smtClean="0">
                                      <a:latin typeface="Cambria Math" panose="02040503050406030204" pitchFamily="18" charset="0"/>
                                    </a:rPr>
                                    <m:t>𝑗</m:t>
                                  </m:r>
                                </m:sub>
                              </m:sSub>
                            </m:e>
                          </m:d>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h</m:t>
                              </m:r>
                            </m:e>
                            <m:sub>
                              <m:r>
                                <a:rPr lang="en-US" sz="3200" i="1">
                                  <a:latin typeface="Cambria Math" panose="02040503050406030204" pitchFamily="18" charset="0"/>
                                </a:rPr>
                                <m:t>𝑁</m:t>
                              </m:r>
                            </m:sub>
                          </m:sSub>
                        </m:e>
                      </m:d>
                    </m:oMath>
                  </m:oMathPara>
                </a14:m>
                <a:endParaRPr lang="id-ID" sz="3200"/>
              </a:p>
              <a:p>
                <a14:m>
                  <m:oMath xmlns:m="http://schemas.openxmlformats.org/officeDocument/2006/math">
                    <m:r>
                      <a:rPr lang="en-US" sz="3200" i="1" smtClean="0">
                        <a:latin typeface="Cambria Math" panose="02040503050406030204" pitchFamily="18" charset="0"/>
                      </a:rPr>
                      <m:t>𝑋</m:t>
                    </m:r>
                  </m:oMath>
                </a14:m>
                <a:r>
                  <a:rPr lang="en-US" sz="3200"/>
                  <a:t> is the empty set since there is no input to the model.</a:t>
                </a:r>
              </a:p>
              <a:p>
                <a14:m>
                  <m:oMath xmlns:m="http://schemas.openxmlformats.org/officeDocument/2006/math">
                    <m:r>
                      <a:rPr lang="en-US" sz="3200" i="1" smtClean="0">
                        <a:latin typeface="Cambria Math" panose="02040503050406030204" pitchFamily="18" charset="0"/>
                      </a:rPr>
                      <m:t>𝐷</m:t>
                    </m:r>
                    <m:r>
                      <a:rPr lang="en-US" sz="3200" i="1" smtClean="0">
                        <a:latin typeface="Cambria Math" panose="02040503050406030204" pitchFamily="18" charset="0"/>
                      </a:rPr>
                      <m:t>={(</m:t>
                    </m:r>
                    <m:r>
                      <a:rPr lang="en-US" sz="3200" i="1" smtClean="0">
                        <a:latin typeface="Cambria Math" panose="02040503050406030204" pitchFamily="18" charset="0"/>
                      </a:rPr>
                      <m:t>𝑖</m:t>
                    </m:r>
                    <m:r>
                      <a:rPr lang="en-US" sz="3200" i="1" smtClean="0">
                        <a:latin typeface="Cambria Math" panose="02040503050406030204" pitchFamily="18" charset="0"/>
                      </a:rPr>
                      <m:t>, </m:t>
                    </m:r>
                    <m:r>
                      <a:rPr lang="en-US" sz="3200" i="1" smtClean="0">
                        <a:latin typeface="Cambria Math" panose="02040503050406030204" pitchFamily="18" charset="0"/>
                      </a:rPr>
                      <m:t>𝑗</m:t>
                    </m:r>
                    <m:r>
                      <a:rPr lang="en-US" sz="3200" i="1" smtClean="0">
                        <a:latin typeface="Cambria Math" panose="02040503050406030204" pitchFamily="18" charset="0"/>
                      </a:rPr>
                      <m:t> )|</m:t>
                    </m:r>
                    <m:r>
                      <a:rPr lang="en-US" sz="3200" i="1" smtClean="0">
                        <a:latin typeface="Cambria Math" panose="02040503050406030204" pitchFamily="18" charset="0"/>
                      </a:rPr>
                      <m:t>𝑖</m:t>
                    </m:r>
                    <m:r>
                      <a:rPr lang="en-US" sz="3200" i="1" smtClean="0">
                        <a:latin typeface="Cambria Math" panose="02040503050406030204" pitchFamily="18" charset="0"/>
                      </a:rPr>
                      <m:t>∈</m:t>
                    </m:r>
                    <m:r>
                      <a:rPr lang="en-US" sz="3200" i="1" smtClean="0">
                        <a:latin typeface="Cambria Math" panose="02040503050406030204" pitchFamily="18" charset="0"/>
                      </a:rPr>
                      <m:t>𝐼</m:t>
                    </m:r>
                    <m:r>
                      <a:rPr lang="en-US" sz="3200" i="1" smtClean="0">
                        <a:latin typeface="Cambria Math" panose="02040503050406030204" pitchFamily="18" charset="0"/>
                      </a:rPr>
                      <m:t>,</m:t>
                    </m:r>
                    <m:r>
                      <a:rPr lang="en-US" sz="3200" i="1" smtClean="0">
                        <a:latin typeface="Cambria Math" panose="02040503050406030204" pitchFamily="18" charset="0"/>
                      </a:rPr>
                      <m:t>𝑗</m:t>
                    </m:r>
                    <m:r>
                      <a:rPr lang="en-US" sz="3200" i="1" smtClean="0">
                        <a:latin typeface="Cambria Math" panose="02040503050406030204" pitchFamily="18" charset="0"/>
                      </a:rPr>
                      <m:t>∈</m:t>
                    </m:r>
                    <m:r>
                      <a:rPr lang="en-US" sz="3200" i="1" smtClean="0">
                        <a:latin typeface="Cambria Math" panose="02040503050406030204" pitchFamily="18" charset="0"/>
                      </a:rPr>
                      <m:t>𝐼</m:t>
                    </m:r>
                    <m:r>
                      <a:rPr lang="en-US" sz="3200" i="1" smtClean="0">
                        <a:latin typeface="Cambria Math" panose="02040503050406030204" pitchFamily="18" charset="0"/>
                      </a:rPr>
                      <m:t>}</m:t>
                    </m:r>
                  </m:oMath>
                </a14:m>
                <a:r>
                  <a:rPr lang="en-US" sz="3200"/>
                  <a:t> is the index set.</a:t>
                </a:r>
              </a:p>
              <a:p>
                <a14:m>
                  <m:oMath xmlns:m="http://schemas.openxmlformats.org/officeDocument/2006/math">
                    <m:sSub>
                      <m:sSubPr>
                        <m:ctrlPr>
                          <a:rPr lang="en-US" sz="3200" b="0" i="1" smtClean="0">
                            <a:latin typeface="Cambria Math" panose="02040503050406030204" pitchFamily="18" charset="0"/>
                          </a:rPr>
                        </m:ctrlPr>
                      </m:sSubPr>
                      <m:e>
                        <m:r>
                          <a:rPr lang="en-US" sz="3200" i="1" smtClean="0">
                            <a:latin typeface="Cambria Math" panose="02040503050406030204" pitchFamily="18" charset="0"/>
                          </a:rPr>
                          <m:t>h</m:t>
                        </m:r>
                      </m:e>
                      <m:sub>
                        <m:r>
                          <a:rPr lang="en-US" sz="3200" i="1" smtClean="0">
                            <a:latin typeface="Cambria Math" panose="02040503050406030204" pitchFamily="18" charset="0"/>
                          </a:rPr>
                          <m:t>𝑁</m:t>
                        </m:r>
                      </m:sub>
                    </m:sSub>
                    <m:r>
                      <a:rPr lang="en-US" sz="3200" i="1" smtClean="0">
                        <a:latin typeface="Cambria Math" panose="02040503050406030204" pitchFamily="18" charset="0"/>
                      </a:rPr>
                      <m:t> </m:t>
                    </m:r>
                    <m:r>
                      <a:rPr lang="en-US" sz="3200" i="1">
                        <a:latin typeface="Cambria Math" panose="02040503050406030204" pitchFamily="18" charset="0"/>
                      </a:rPr>
                      <m:t>= 1</m:t>
                    </m:r>
                  </m:oMath>
                </a14:m>
                <a:r>
                  <a:rPr lang="en-US" sz="3200"/>
                  <a:t>, since the time base is the set of integers, </a:t>
                </a:r>
                <a14:m>
                  <m:oMath xmlns:m="http://schemas.openxmlformats.org/officeDocument/2006/math">
                    <m:r>
                      <a:rPr lang="en-US" sz="3200" i="1" smtClean="0">
                        <a:latin typeface="Cambria Math" panose="02040503050406030204" pitchFamily="18" charset="0"/>
                      </a:rPr>
                      <m:t>{0,1,2</m:t>
                    </m:r>
                    <m:r>
                      <a:rPr lang="en-US" sz="3200" i="1">
                        <a:latin typeface="Cambria Math" panose="02040503050406030204" pitchFamily="18" charset="0"/>
                      </a:rPr>
                      <m:t>, </m:t>
                    </m:r>
                    <m:r>
                      <a:rPr lang="en-US" sz="3200" i="1" smtClean="0">
                        <a:latin typeface="Cambria Math" panose="02040503050406030204" pitchFamily="18" charset="0"/>
                      </a:rPr>
                      <m:t>…}</m:t>
                    </m:r>
                  </m:oMath>
                </a14:m>
                <a:r>
                  <a:rPr lang="en-US" sz="3200"/>
                  <a:t>.</a:t>
                </a:r>
              </a:p>
            </p:txBody>
          </p:sp>
        </mc:Choice>
        <mc:Fallback xmlns="">
          <p:sp>
            <p:nvSpPr>
              <p:cNvPr id="3" name="Content Placeholder 2">
                <a:extLst>
                  <a:ext uri="{FF2B5EF4-FFF2-40B4-BE49-F238E27FC236}">
                    <a16:creationId xmlns:a16="http://schemas.microsoft.com/office/drawing/2014/main" id="{BC05BC0A-BCFC-451B-B612-9802B307E1F7}"/>
                  </a:ext>
                </a:extLst>
              </p:cNvPr>
              <p:cNvSpPr>
                <a:spLocks noGrp="1" noRot="1" noChangeAspect="1" noMove="1" noResize="1" noEditPoints="1" noAdjustHandles="1" noChangeArrowheads="1" noChangeShapeType="1" noTextEdit="1"/>
              </p:cNvSpPr>
              <p:nvPr>
                <p:ph idx="1"/>
              </p:nvPr>
            </p:nvSpPr>
            <p:spPr>
              <a:xfrm>
                <a:off x="1371600" y="2171700"/>
                <a:ext cx="9601200" cy="3695700"/>
              </a:xfrm>
              <a:blipFill>
                <a:blip r:embed="rId3"/>
                <a:stretch>
                  <a:fillRect l="-1460" t="-2801" b="-22076"/>
                </a:stretch>
              </a:blipFill>
            </p:spPr>
            <p:txBody>
              <a:bodyPr/>
              <a:lstStyle/>
              <a:p>
                <a:r>
                  <a:rPr lang="id-ID">
                    <a:noFill/>
                  </a:rPr>
                  <a:t> </a:t>
                </a:r>
              </a:p>
            </p:txBody>
          </p:sp>
        </mc:Fallback>
      </mc:AlternateContent>
    </p:spTree>
    <p:extLst>
      <p:ext uri="{BB962C8B-B14F-4D97-AF65-F5344CB8AC3E}">
        <p14:creationId xmlns:p14="http://schemas.microsoft.com/office/powerpoint/2010/main" val="3081514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179C-4B18-49E1-8644-1A261FE3EDA3}"/>
              </a:ext>
            </a:extLst>
          </p:cNvPr>
          <p:cNvSpPr>
            <a:spLocks noGrp="1"/>
          </p:cNvSpPr>
          <p:nvPr>
            <p:ph type="title"/>
          </p:nvPr>
        </p:nvSpPr>
        <p:spPr/>
        <p:txBody>
          <a:bodyPr/>
          <a:lstStyle/>
          <a:p>
            <a:r>
              <a:rPr lang="id-ID"/>
              <a:t>SPATIAL DTSS: CELLULAR AUTOMATA</a:t>
            </a:r>
            <a:r>
              <a:rPr lang="en-US"/>
              <a:t> (cont.)</a:t>
            </a:r>
            <a:endParaRPr lang="id-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C05BC0A-BCFC-451B-B612-9802B307E1F7}"/>
                  </a:ext>
                </a:extLst>
              </p:cNvPr>
              <p:cNvSpPr>
                <a:spLocks noGrp="1"/>
              </p:cNvSpPr>
              <p:nvPr>
                <p:ph idx="1"/>
              </p:nvPr>
            </p:nvSpPr>
            <p:spPr>
              <a:xfrm>
                <a:off x="1371600" y="2171700"/>
                <a:ext cx="10820400" cy="4152900"/>
              </a:xfrm>
            </p:spPr>
            <p:txBody>
              <a:bodyPr>
                <a:noAutofit/>
              </a:bodyPr>
              <a:lstStyle/>
              <a:p>
                <a:r>
                  <a:rPr lang="en-US" sz="3200">
                    <a:solidFill>
                      <a:schemeClr val="tx1"/>
                    </a:solidFill>
                  </a:rPr>
                  <a:t>For each </a:t>
                </a:r>
                <a14:m>
                  <m:oMath xmlns:m="http://schemas.openxmlformats.org/officeDocument/2006/math">
                    <m:r>
                      <a:rPr lang="en-US" sz="3200" i="1" smtClean="0">
                        <a:solidFill>
                          <a:schemeClr val="tx1"/>
                        </a:solidFill>
                        <a:latin typeface="Cambria Math" panose="02040503050406030204" pitchFamily="18" charset="0"/>
                      </a:rPr>
                      <m:t>(</m:t>
                    </m:r>
                    <m:r>
                      <a:rPr lang="en-US" sz="3200" i="1" smtClean="0">
                        <a:solidFill>
                          <a:schemeClr val="tx1"/>
                        </a:solidFill>
                        <a:latin typeface="Cambria Math" panose="02040503050406030204" pitchFamily="18" charset="0"/>
                      </a:rPr>
                      <m:t>𝑖</m:t>
                    </m:r>
                    <m:r>
                      <a:rPr lang="en-US" sz="3200" i="1" smtClean="0">
                        <a:solidFill>
                          <a:schemeClr val="tx1"/>
                        </a:solidFill>
                        <a:latin typeface="Cambria Math" panose="02040503050406030204" pitchFamily="18" charset="0"/>
                      </a:rPr>
                      <m:t>, </m:t>
                    </m:r>
                    <m:r>
                      <a:rPr lang="en-US" sz="3200" i="1" smtClean="0">
                        <a:solidFill>
                          <a:schemeClr val="tx1"/>
                        </a:solidFill>
                        <a:latin typeface="Cambria Math" panose="02040503050406030204" pitchFamily="18" charset="0"/>
                      </a:rPr>
                      <m:t>𝑗</m:t>
                    </m:r>
                    <m:r>
                      <a:rPr lang="en-US" sz="3200" i="1" smtClean="0">
                        <a:solidFill>
                          <a:schemeClr val="tx1"/>
                        </a:solidFill>
                        <a:latin typeface="Cambria Math" panose="02040503050406030204" pitchFamily="18" charset="0"/>
                      </a:rPr>
                      <m:t> )∈</m:t>
                    </m:r>
                    <m:r>
                      <a:rPr lang="en-US" sz="3200" i="1" smtClean="0">
                        <a:solidFill>
                          <a:schemeClr val="tx1"/>
                        </a:solidFill>
                        <a:latin typeface="Cambria Math" panose="02040503050406030204" pitchFamily="18" charset="0"/>
                      </a:rPr>
                      <m:t>𝐷</m:t>
                    </m:r>
                  </m:oMath>
                </a14:m>
                <a:r>
                  <a:rPr lang="en-US" sz="3200">
                    <a:solidFill>
                      <a:schemeClr val="tx1"/>
                    </a:solidFill>
                  </a:rPr>
                  <a:t>,</a:t>
                </a:r>
              </a:p>
              <a:p>
                <a:pPr marL="0" indent="0">
                  <a:buNone/>
                </a:pP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i="1" smtClean="0">
                              <a:solidFill>
                                <a:schemeClr val="tx1"/>
                              </a:solidFill>
                              <a:latin typeface="Cambria Math" panose="02040503050406030204" pitchFamily="18" charset="0"/>
                            </a:rPr>
                            <m:t>𝑀</m:t>
                          </m:r>
                        </m:e>
                        <m:sub>
                          <m:r>
                            <a:rPr lang="en-US" sz="3200" i="1" smtClean="0">
                              <a:solidFill>
                                <a:schemeClr val="tx1"/>
                              </a:solidFill>
                              <a:latin typeface="Cambria Math" panose="02040503050406030204" pitchFamily="18" charset="0"/>
                            </a:rPr>
                            <m:t>𝑖</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𝑗</m:t>
                          </m:r>
                        </m:sub>
                      </m:sSub>
                      <m:r>
                        <a:rPr lang="en-US" sz="3200" i="1">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𝑄</m:t>
                          </m:r>
                        </m:e>
                        <m:sub>
                          <m:r>
                            <a:rPr lang="en-US" sz="3200" i="1">
                              <a:solidFill>
                                <a:schemeClr val="tx1"/>
                              </a:solidFill>
                              <a:latin typeface="Cambria Math" panose="02040503050406030204" pitchFamily="18" charset="0"/>
                            </a:rPr>
                            <m:t>𝑖</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𝑗</m:t>
                          </m:r>
                        </m:sub>
                      </m:sSub>
                      <m:r>
                        <a:rPr lang="en-US" sz="3200" i="1">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𝑌</m:t>
                          </m:r>
                        </m:e>
                        <m:sub>
                          <m:r>
                            <a:rPr lang="en-US" sz="3200" i="1">
                              <a:solidFill>
                                <a:schemeClr val="tx1"/>
                              </a:solidFill>
                              <a:latin typeface="Cambria Math" panose="02040503050406030204" pitchFamily="18" charset="0"/>
                            </a:rPr>
                            <m:t>𝑖</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𝑗</m:t>
                          </m:r>
                        </m:sub>
                      </m:sSub>
                      <m:r>
                        <a:rPr lang="en-US" sz="3200" i="1">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𝐼</m:t>
                          </m:r>
                        </m:e>
                        <m:sub>
                          <m:r>
                            <a:rPr lang="en-US" sz="3200" i="1">
                              <a:solidFill>
                                <a:schemeClr val="tx1"/>
                              </a:solidFill>
                              <a:latin typeface="Cambria Math" panose="02040503050406030204" pitchFamily="18" charset="0"/>
                            </a:rPr>
                            <m:t>𝑖</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𝑗</m:t>
                          </m:r>
                        </m:sub>
                      </m:sSub>
                      <m:r>
                        <a:rPr lang="en-US" sz="3200" i="1">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l-GR" sz="3200" i="1">
                              <a:solidFill>
                                <a:schemeClr val="tx1"/>
                              </a:solidFill>
                              <a:latin typeface="Cambria Math" panose="02040503050406030204" pitchFamily="18" charset="0"/>
                            </a:rPr>
                            <m:t>𝛿</m:t>
                          </m:r>
                        </m:e>
                        <m:sub>
                          <m:r>
                            <a:rPr lang="en-US" sz="3200" i="1">
                              <a:solidFill>
                                <a:schemeClr val="tx1"/>
                              </a:solidFill>
                              <a:latin typeface="Cambria Math" panose="02040503050406030204" pitchFamily="18" charset="0"/>
                            </a:rPr>
                            <m:t>𝑖</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𝑗</m:t>
                          </m:r>
                        </m:sub>
                      </m:sSub>
                      <m:r>
                        <a:rPr lang="en-US" sz="3200" i="1">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l-GR" sz="3200" i="1">
                              <a:solidFill>
                                <a:schemeClr val="tx1"/>
                              </a:solidFill>
                              <a:latin typeface="Cambria Math" panose="02040503050406030204" pitchFamily="18" charset="0"/>
                            </a:rPr>
                            <m:t>𝜆</m:t>
                          </m:r>
                        </m:e>
                        <m:sub>
                          <m:r>
                            <a:rPr lang="en-US" sz="3200" i="1">
                              <a:solidFill>
                                <a:schemeClr val="tx1"/>
                              </a:solidFill>
                              <a:latin typeface="Cambria Math" panose="02040503050406030204" pitchFamily="18" charset="0"/>
                            </a:rPr>
                            <m:t>𝑖</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𝑗</m:t>
                          </m:r>
                        </m:sub>
                      </m:sSub>
                      <m:r>
                        <a:rPr lang="en-US" sz="3200" i="1" smtClean="0">
                          <a:solidFill>
                            <a:schemeClr val="tx1"/>
                          </a:solidFill>
                          <a:latin typeface="Cambria Math" panose="02040503050406030204" pitchFamily="18" charset="0"/>
                        </a:rPr>
                        <m:t>⟩</m:t>
                      </m:r>
                    </m:oMath>
                  </m:oMathPara>
                </a14:m>
                <a:endParaRPr lang="en-US" sz="3200">
                  <a:solidFill>
                    <a:schemeClr val="tx1"/>
                  </a:solidFill>
                </a:endParaRPr>
              </a:p>
              <a:p>
                <a14:m>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i="1" smtClean="0">
                            <a:solidFill>
                              <a:schemeClr val="tx1"/>
                            </a:solidFill>
                            <a:latin typeface="Cambria Math" panose="02040503050406030204" pitchFamily="18" charset="0"/>
                          </a:rPr>
                          <m:t>𝑄</m:t>
                        </m:r>
                      </m:e>
                      <m:sub>
                        <m:r>
                          <a:rPr lang="en-US" sz="3200" i="1" smtClean="0">
                            <a:solidFill>
                              <a:schemeClr val="tx1"/>
                            </a:solidFill>
                            <a:latin typeface="Cambria Math" panose="02040503050406030204" pitchFamily="18" charset="0"/>
                          </a:rPr>
                          <m:t>𝑖</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𝑗</m:t>
                        </m:r>
                      </m:sub>
                    </m:sSub>
                    <m:r>
                      <a:rPr lang="en-US" sz="3200" i="1">
                        <a:solidFill>
                          <a:schemeClr val="tx1"/>
                        </a:solidFill>
                        <a:latin typeface="Cambria Math" panose="02040503050406030204" pitchFamily="18" charset="0"/>
                      </a:rPr>
                      <m:t>={0,1}</m:t>
                    </m:r>
                  </m:oMath>
                </a14:m>
                <a:r>
                  <a:rPr lang="en-US" sz="3200">
                    <a:solidFill>
                      <a:schemeClr val="tx1"/>
                    </a:solidFill>
                  </a:rPr>
                  <a:t>,</a:t>
                </a:r>
              </a:p>
              <a:p>
                <a14:m>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i="1" smtClean="0">
                            <a:solidFill>
                              <a:schemeClr val="tx1"/>
                            </a:solidFill>
                            <a:latin typeface="Cambria Math" panose="02040503050406030204" pitchFamily="18" charset="0"/>
                          </a:rPr>
                          <m:t>𝑌</m:t>
                        </m:r>
                      </m:e>
                      <m:sub>
                        <m:r>
                          <a:rPr lang="en-US" sz="3200" i="1" smtClean="0">
                            <a:solidFill>
                              <a:schemeClr val="tx1"/>
                            </a:solidFill>
                            <a:latin typeface="Cambria Math" panose="02040503050406030204" pitchFamily="18" charset="0"/>
                          </a:rPr>
                          <m:t>𝑖</m:t>
                        </m:r>
                        <m:r>
                          <a:rPr lang="en-US" sz="3200" i="1" smtClean="0">
                            <a:solidFill>
                              <a:schemeClr val="tx1"/>
                            </a:solidFill>
                            <a:latin typeface="Cambria Math" panose="02040503050406030204" pitchFamily="18" charset="0"/>
                          </a:rPr>
                          <m:t>,</m:t>
                        </m:r>
                        <m:r>
                          <a:rPr lang="en-US" sz="3200" i="1" smtClean="0">
                            <a:solidFill>
                              <a:schemeClr val="tx1"/>
                            </a:solidFill>
                            <a:latin typeface="Cambria Math" panose="02040503050406030204" pitchFamily="18" charset="0"/>
                          </a:rPr>
                          <m:t>𝑗</m:t>
                        </m:r>
                      </m:sub>
                    </m:sSub>
                  </m:oMath>
                </a14:m>
                <a:r>
                  <a:rPr lang="en-US" sz="3200">
                    <a:solidFill>
                      <a:schemeClr val="tx1"/>
                    </a:solidFill>
                  </a:rPr>
                  <a:t> is empty set since there are no outputs. </a:t>
                </a:r>
              </a:p>
              <a:p>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𝜆</m:t>
                        </m:r>
                      </m:e>
                      <m:sub>
                        <m:r>
                          <a:rPr lang="en-US" sz="3200" i="1">
                            <a:latin typeface="Cambria Math" panose="02040503050406030204" pitchFamily="18" charset="0"/>
                          </a:rPr>
                          <m:t>𝑖</m:t>
                        </m:r>
                        <m:r>
                          <a:rPr lang="en-US" sz="3200" i="1">
                            <a:latin typeface="Cambria Math" panose="02040503050406030204" pitchFamily="18" charset="0"/>
                          </a:rPr>
                          <m:t>,</m:t>
                        </m:r>
                        <m:r>
                          <a:rPr lang="en-US" sz="3200" i="1">
                            <a:latin typeface="Cambria Math" panose="02040503050406030204" pitchFamily="18" charset="0"/>
                          </a:rPr>
                          <m:t>𝑗</m:t>
                        </m:r>
                      </m:sub>
                    </m:sSub>
                  </m:oMath>
                </a14:m>
                <a:r>
                  <a:rPr lang="en-US" sz="3200"/>
                  <a:t> is not specified since there is no overall output.</a:t>
                </a:r>
                <a:endParaRPr lang="en-US" sz="3200">
                  <a:solidFill>
                    <a:schemeClr val="tx1"/>
                  </a:solidFill>
                </a:endParaRPr>
              </a:p>
              <a:p>
                <a14:m>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i="1" smtClean="0">
                            <a:solidFill>
                              <a:schemeClr val="tx1"/>
                            </a:solidFill>
                            <a:latin typeface="Cambria Math" panose="02040503050406030204" pitchFamily="18" charset="0"/>
                          </a:rPr>
                          <m:t>𝐼</m:t>
                        </m:r>
                      </m:e>
                      <m:sub>
                        <m:r>
                          <a:rPr lang="en-US" sz="3200" i="1" smtClean="0">
                            <a:solidFill>
                              <a:schemeClr val="tx1"/>
                            </a:solidFill>
                            <a:latin typeface="Cambria Math" panose="02040503050406030204" pitchFamily="18" charset="0"/>
                          </a:rPr>
                          <m:t>𝑖</m:t>
                        </m:r>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𝑗</m:t>
                        </m:r>
                      </m:sub>
                    </m:sSub>
                  </m:oMath>
                </a14:m>
                <a:r>
                  <a:rPr lang="en-US" sz="3200">
                    <a:solidFill>
                      <a:schemeClr val="tx1"/>
                    </a:solidFill>
                  </a:rPr>
                  <a:t> is defined by its neighbors </a:t>
                </a:r>
                <a14:m>
                  <m:oMath xmlns:m="http://schemas.openxmlformats.org/officeDocument/2006/math">
                    <m:d>
                      <m:dPr>
                        <m:ctrlPr>
                          <a:rPr lang="en-US" sz="3200" i="1" smtClean="0">
                            <a:solidFill>
                              <a:schemeClr val="tx1"/>
                            </a:solidFill>
                            <a:latin typeface="Cambria Math" panose="02040503050406030204" pitchFamily="18" charset="0"/>
                          </a:rPr>
                        </m:ctrlPr>
                      </m:dPr>
                      <m:e>
                        <m:r>
                          <a:rPr lang="en-US" sz="3200" i="1" smtClean="0">
                            <a:solidFill>
                              <a:schemeClr val="tx1"/>
                            </a:solidFill>
                            <a:latin typeface="Cambria Math" panose="02040503050406030204" pitchFamily="18" charset="0"/>
                          </a:rPr>
                          <m:t>𝑖</m:t>
                        </m:r>
                        <m:r>
                          <a:rPr lang="en-US" sz="3200" i="1" smtClean="0">
                            <a:solidFill>
                              <a:schemeClr val="tx1"/>
                            </a:solidFill>
                            <a:latin typeface="Cambria Math" panose="02040503050406030204" pitchFamily="18" charset="0"/>
                          </a:rPr>
                          <m:t>, </m:t>
                        </m:r>
                        <m:r>
                          <a:rPr lang="en-US" sz="3200" i="1" smtClean="0">
                            <a:solidFill>
                              <a:schemeClr val="tx1"/>
                            </a:solidFill>
                            <a:latin typeface="Cambria Math" panose="02040503050406030204" pitchFamily="18" charset="0"/>
                          </a:rPr>
                          <m:t>𝑗</m:t>
                        </m:r>
                        <m:r>
                          <a:rPr lang="en-US" sz="3200" i="1" smtClean="0">
                            <a:solidFill>
                              <a:schemeClr val="tx1"/>
                            </a:solidFill>
                            <a:latin typeface="Cambria Math" panose="02040503050406030204" pitchFamily="18" charset="0"/>
                          </a:rPr>
                          <m:t>+1</m:t>
                        </m:r>
                      </m:e>
                    </m:d>
                    <m:r>
                      <a:rPr lang="en-US" sz="3200" i="1" smtClean="0">
                        <a:solidFill>
                          <a:schemeClr val="tx1"/>
                        </a:solidFill>
                        <a:latin typeface="Cambria Math" panose="02040503050406030204" pitchFamily="18" charset="0"/>
                      </a:rPr>
                      <m:t>,</m:t>
                    </m:r>
                  </m:oMath>
                </a14:m>
                <a:br>
                  <a:rPr lang="en-US" sz="3200" i="1">
                    <a:solidFill>
                      <a:schemeClr val="tx1"/>
                    </a:solidFill>
                    <a:latin typeface="Cambria Math" panose="02040503050406030204" pitchFamily="18" charset="0"/>
                  </a:rPr>
                </a:br>
                <a14:m>
                  <m:oMath xmlns:m="http://schemas.openxmlformats.org/officeDocument/2006/math">
                    <m:d>
                      <m:dPr>
                        <m:ctrlPr>
                          <a:rPr lang="en-US" sz="3200" i="1" smtClean="0">
                            <a:solidFill>
                              <a:schemeClr val="tx1"/>
                            </a:solidFill>
                            <a:latin typeface="Cambria Math" panose="02040503050406030204" pitchFamily="18" charset="0"/>
                          </a:rPr>
                        </m:ctrlPr>
                      </m:dPr>
                      <m:e>
                        <m:r>
                          <a:rPr lang="en-US" sz="3200" i="1" smtClean="0">
                            <a:solidFill>
                              <a:schemeClr val="tx1"/>
                            </a:solidFill>
                            <a:latin typeface="Cambria Math" panose="02040503050406030204" pitchFamily="18" charset="0"/>
                          </a:rPr>
                          <m:t>𝑖</m:t>
                        </m:r>
                        <m:r>
                          <a:rPr lang="en-US" sz="3200" i="1" smtClean="0">
                            <a:solidFill>
                              <a:schemeClr val="tx1"/>
                            </a:solidFill>
                            <a:latin typeface="Cambria Math" panose="02040503050406030204" pitchFamily="18" charset="0"/>
                          </a:rPr>
                          <m:t>+1,</m:t>
                        </m:r>
                        <m:r>
                          <a:rPr lang="en-US" sz="3200" i="1" smtClean="0">
                            <a:solidFill>
                              <a:schemeClr val="tx1"/>
                            </a:solidFill>
                            <a:latin typeface="Cambria Math" panose="02040503050406030204" pitchFamily="18" charset="0"/>
                          </a:rPr>
                          <m:t>𝑗</m:t>
                        </m:r>
                      </m:e>
                    </m:d>
                    <m:r>
                      <a:rPr lang="en-US" sz="3200" i="1" smtClean="0">
                        <a:solidFill>
                          <a:schemeClr val="tx1"/>
                        </a:solidFill>
                        <a:latin typeface="Cambria Math" panose="02040503050406030204" pitchFamily="18" charset="0"/>
                      </a:rPr>
                      <m:t>,</m:t>
                    </m:r>
                    <m:d>
                      <m:dPr>
                        <m:ctrlPr>
                          <a:rPr lang="en-US" sz="3200" i="1" smtClean="0">
                            <a:solidFill>
                              <a:schemeClr val="tx1"/>
                            </a:solidFill>
                            <a:latin typeface="Cambria Math" panose="02040503050406030204" pitchFamily="18" charset="0"/>
                          </a:rPr>
                        </m:ctrlPr>
                      </m:dPr>
                      <m:e>
                        <m:r>
                          <a:rPr lang="en-US" sz="3200" i="1" smtClean="0">
                            <a:solidFill>
                              <a:schemeClr val="tx1"/>
                            </a:solidFill>
                            <a:latin typeface="Cambria Math" panose="02040503050406030204" pitchFamily="18" charset="0"/>
                          </a:rPr>
                          <m:t>𝑖</m:t>
                        </m:r>
                        <m:r>
                          <a:rPr lang="en-US" sz="3200" i="1" smtClean="0">
                            <a:solidFill>
                              <a:schemeClr val="tx1"/>
                            </a:solidFill>
                            <a:latin typeface="Cambria Math" panose="02040503050406030204" pitchFamily="18" charset="0"/>
                          </a:rPr>
                          <m:t>, </m:t>
                        </m:r>
                        <m:r>
                          <a:rPr lang="en-US" sz="3200" i="1" smtClean="0">
                            <a:solidFill>
                              <a:schemeClr val="tx1"/>
                            </a:solidFill>
                            <a:latin typeface="Cambria Math" panose="02040503050406030204" pitchFamily="18" charset="0"/>
                          </a:rPr>
                          <m:t>𝑗</m:t>
                        </m:r>
                        <m:r>
                          <a:rPr lang="en-US" sz="3200" i="1" smtClean="0">
                            <a:solidFill>
                              <a:schemeClr val="tx1"/>
                            </a:solidFill>
                            <a:latin typeface="Cambria Math" panose="02040503050406030204" pitchFamily="18" charset="0"/>
                          </a:rPr>
                          <m:t>−1</m:t>
                        </m:r>
                      </m:e>
                    </m:d>
                    <m:r>
                      <a:rPr lang="en-US" sz="3200" i="1" smtClean="0">
                        <a:solidFill>
                          <a:schemeClr val="tx1"/>
                        </a:solidFill>
                        <a:latin typeface="Cambria Math" panose="02040503050406030204" pitchFamily="18" charset="0"/>
                      </a:rPr>
                      <m:t>,</m:t>
                    </m:r>
                    <m:d>
                      <m:dPr>
                        <m:ctrlPr>
                          <a:rPr lang="en-US" sz="3200" i="1" smtClean="0">
                            <a:solidFill>
                              <a:schemeClr val="tx1"/>
                            </a:solidFill>
                            <a:latin typeface="Cambria Math" panose="02040503050406030204" pitchFamily="18" charset="0"/>
                          </a:rPr>
                        </m:ctrlPr>
                      </m:dPr>
                      <m:e>
                        <m:r>
                          <a:rPr lang="en-US" sz="3200" i="1" smtClean="0">
                            <a:solidFill>
                              <a:schemeClr val="tx1"/>
                            </a:solidFill>
                            <a:latin typeface="Cambria Math" panose="02040503050406030204" pitchFamily="18" charset="0"/>
                          </a:rPr>
                          <m:t>𝑖</m:t>
                        </m:r>
                        <m:r>
                          <a:rPr lang="en-US" sz="3200" i="1" smtClean="0">
                            <a:solidFill>
                              <a:schemeClr val="tx1"/>
                            </a:solidFill>
                            <a:latin typeface="Cambria Math" panose="02040503050406030204" pitchFamily="18" charset="0"/>
                          </a:rPr>
                          <m:t>−1,</m:t>
                        </m:r>
                        <m:r>
                          <a:rPr lang="en-US" sz="3200" i="1" smtClean="0">
                            <a:solidFill>
                              <a:schemeClr val="tx1"/>
                            </a:solidFill>
                            <a:latin typeface="Cambria Math" panose="02040503050406030204" pitchFamily="18" charset="0"/>
                          </a:rPr>
                          <m:t>𝑗</m:t>
                        </m:r>
                      </m:e>
                    </m:d>
                    <m:r>
                      <a:rPr lang="en-US" sz="3200" i="1" smtClean="0">
                        <a:solidFill>
                          <a:schemeClr val="tx1"/>
                        </a:solidFill>
                        <a:latin typeface="Cambria Math" panose="02040503050406030204" pitchFamily="18" charset="0"/>
                      </a:rPr>
                      <m:t>,</m:t>
                    </m:r>
                    <m:d>
                      <m:dPr>
                        <m:ctrlPr>
                          <a:rPr lang="en-US" sz="3200" i="1" smtClean="0">
                            <a:solidFill>
                              <a:schemeClr val="tx1"/>
                            </a:solidFill>
                            <a:latin typeface="Cambria Math" panose="02040503050406030204" pitchFamily="18" charset="0"/>
                          </a:rPr>
                        </m:ctrlPr>
                      </m:dPr>
                      <m:e>
                        <m:r>
                          <a:rPr lang="en-US" sz="3200" i="1" smtClean="0">
                            <a:solidFill>
                              <a:schemeClr val="tx1"/>
                            </a:solidFill>
                            <a:latin typeface="Cambria Math" panose="02040503050406030204" pitchFamily="18" charset="0"/>
                          </a:rPr>
                          <m:t>𝑖</m:t>
                        </m:r>
                        <m:r>
                          <a:rPr lang="en-US" sz="3200" i="1" smtClean="0">
                            <a:solidFill>
                              <a:schemeClr val="tx1"/>
                            </a:solidFill>
                            <a:latin typeface="Cambria Math" panose="02040503050406030204" pitchFamily="18" charset="0"/>
                          </a:rPr>
                          <m:t>+1,</m:t>
                        </m:r>
                        <m:r>
                          <a:rPr lang="en-US" sz="3200" i="1" smtClean="0">
                            <a:solidFill>
                              <a:schemeClr val="tx1"/>
                            </a:solidFill>
                            <a:latin typeface="Cambria Math" panose="02040503050406030204" pitchFamily="18" charset="0"/>
                          </a:rPr>
                          <m:t>𝑗</m:t>
                        </m:r>
                        <m:r>
                          <a:rPr lang="en-US" sz="3200" i="1" smtClean="0">
                            <a:solidFill>
                              <a:schemeClr val="tx1"/>
                            </a:solidFill>
                            <a:latin typeface="Cambria Math" panose="02040503050406030204" pitchFamily="18" charset="0"/>
                          </a:rPr>
                          <m:t>+1</m:t>
                        </m:r>
                      </m:e>
                    </m:d>
                    <m:r>
                      <a:rPr lang="en-US" sz="3200" i="1" smtClean="0">
                        <a:solidFill>
                          <a:schemeClr val="tx1"/>
                        </a:solidFill>
                        <a:latin typeface="Cambria Math" panose="02040503050406030204" pitchFamily="18" charset="0"/>
                      </a:rPr>
                      <m:t>,</m:t>
                    </m:r>
                  </m:oMath>
                </a14:m>
                <a:br>
                  <a:rPr lang="en-US" sz="3200" i="1">
                    <a:solidFill>
                      <a:schemeClr val="tx1"/>
                    </a:solidFill>
                    <a:latin typeface="Cambria Math" panose="02040503050406030204" pitchFamily="18" charset="0"/>
                  </a:rPr>
                </a:br>
                <a14:m>
                  <m:oMath xmlns:m="http://schemas.openxmlformats.org/officeDocument/2006/math">
                    <m:r>
                      <a:rPr lang="en-US" sz="3200" i="1" smtClean="0">
                        <a:solidFill>
                          <a:schemeClr val="tx1"/>
                        </a:solidFill>
                        <a:latin typeface="Cambria Math" panose="02040503050406030204" pitchFamily="18" charset="0"/>
                      </a:rPr>
                      <m:t>(</m:t>
                    </m:r>
                    <m:r>
                      <a:rPr lang="en-US" sz="3200" i="1" smtClean="0">
                        <a:solidFill>
                          <a:schemeClr val="tx1"/>
                        </a:solidFill>
                        <a:latin typeface="Cambria Math" panose="02040503050406030204" pitchFamily="18" charset="0"/>
                      </a:rPr>
                      <m:t>𝑖</m:t>
                    </m:r>
                    <m:r>
                      <a:rPr lang="en-US" sz="3200" i="1" smtClean="0">
                        <a:solidFill>
                          <a:schemeClr val="tx1"/>
                        </a:solidFill>
                        <a:latin typeface="Cambria Math" panose="02040503050406030204" pitchFamily="18" charset="0"/>
                      </a:rPr>
                      <m:t>+1,</m:t>
                    </m:r>
                    <m:r>
                      <a:rPr lang="en-US" sz="3200" i="1" smtClean="0">
                        <a:solidFill>
                          <a:schemeClr val="tx1"/>
                        </a:solidFill>
                        <a:latin typeface="Cambria Math" panose="02040503050406030204" pitchFamily="18" charset="0"/>
                      </a:rPr>
                      <m:t>𝑗</m:t>
                    </m:r>
                    <m:r>
                      <a:rPr lang="en-US" sz="3200" i="1" smtClean="0">
                        <a:solidFill>
                          <a:schemeClr val="tx1"/>
                        </a:solidFill>
                        <a:latin typeface="Cambria Math" panose="02040503050406030204" pitchFamily="18" charset="0"/>
                      </a:rPr>
                      <m:t>−1),(</m:t>
                    </m:r>
                    <m:r>
                      <a:rPr lang="en-US" sz="3200" i="1" smtClean="0">
                        <a:solidFill>
                          <a:schemeClr val="tx1"/>
                        </a:solidFill>
                        <a:latin typeface="Cambria Math" panose="02040503050406030204" pitchFamily="18" charset="0"/>
                      </a:rPr>
                      <m:t>𝑖</m:t>
                    </m:r>
                    <m:r>
                      <a:rPr lang="en-US" sz="3200" i="1" smtClean="0">
                        <a:solidFill>
                          <a:schemeClr val="tx1"/>
                        </a:solidFill>
                        <a:latin typeface="Cambria Math" panose="02040503050406030204" pitchFamily="18" charset="0"/>
                      </a:rPr>
                      <m:t>−1,</m:t>
                    </m:r>
                    <m:r>
                      <a:rPr lang="en-US" sz="3200" i="1" smtClean="0">
                        <a:solidFill>
                          <a:schemeClr val="tx1"/>
                        </a:solidFill>
                        <a:latin typeface="Cambria Math" panose="02040503050406030204" pitchFamily="18" charset="0"/>
                      </a:rPr>
                      <m:t>𝑗</m:t>
                    </m:r>
                    <m:r>
                      <a:rPr lang="en-US" sz="3200" i="1" smtClean="0">
                        <a:solidFill>
                          <a:schemeClr val="tx1"/>
                        </a:solidFill>
                        <a:latin typeface="Cambria Math" panose="02040503050406030204" pitchFamily="18" charset="0"/>
                      </a:rPr>
                      <m:t>+1), </m:t>
                    </m:r>
                    <m:r>
                      <a:rPr lang="en-US" sz="3200" i="1" smtClean="0">
                        <a:solidFill>
                          <a:schemeClr val="tx1"/>
                        </a:solidFill>
                        <a:latin typeface="Cambria Math" panose="02040503050406030204" pitchFamily="18" charset="0"/>
                      </a:rPr>
                      <m:t>𝑎𝑛𝑑</m:t>
                    </m:r>
                    <m:r>
                      <a:rPr lang="en-US" sz="3200" i="1" smtClean="0">
                        <a:solidFill>
                          <a:schemeClr val="tx1"/>
                        </a:solidFill>
                        <a:latin typeface="Cambria Math" panose="02040503050406030204" pitchFamily="18" charset="0"/>
                      </a:rPr>
                      <m:t> (</m:t>
                    </m:r>
                    <m:r>
                      <a:rPr lang="en-US" sz="3200" i="1" smtClean="0">
                        <a:solidFill>
                          <a:schemeClr val="tx1"/>
                        </a:solidFill>
                        <a:latin typeface="Cambria Math" panose="02040503050406030204" pitchFamily="18" charset="0"/>
                      </a:rPr>
                      <m:t>𝑖</m:t>
                    </m:r>
                    <m:r>
                      <a:rPr lang="en-US" sz="3200" i="1" smtClean="0">
                        <a:solidFill>
                          <a:schemeClr val="tx1"/>
                        </a:solidFill>
                        <a:latin typeface="Cambria Math" panose="02040503050406030204" pitchFamily="18" charset="0"/>
                      </a:rPr>
                      <m:t>−1,</m:t>
                    </m:r>
                    <m:r>
                      <a:rPr lang="en-US" sz="3200" i="1" smtClean="0">
                        <a:solidFill>
                          <a:schemeClr val="tx1"/>
                        </a:solidFill>
                        <a:latin typeface="Cambria Math" panose="02040503050406030204" pitchFamily="18" charset="0"/>
                      </a:rPr>
                      <m:t>𝑗</m:t>
                    </m:r>
                    <m:r>
                      <a:rPr lang="en-US" sz="3200" i="1" smtClean="0">
                        <a:solidFill>
                          <a:schemeClr val="tx1"/>
                        </a:solidFill>
                        <a:latin typeface="Cambria Math" panose="02040503050406030204" pitchFamily="18" charset="0"/>
                      </a:rPr>
                      <m:t>−1)</m:t>
                    </m:r>
                  </m:oMath>
                </a14:m>
                <a:endParaRPr lang="en-US" sz="3200">
                  <a:solidFill>
                    <a:schemeClr val="tx1"/>
                  </a:solidFill>
                </a:endParaRPr>
              </a:p>
              <a:p>
                <a:pPr marL="0" indent="0">
                  <a:buNone/>
                </a:pPr>
                <a:endParaRPr lang="en-US" sz="3200">
                  <a:solidFill>
                    <a:schemeClr val="tx1"/>
                  </a:solidFill>
                </a:endParaRPr>
              </a:p>
            </p:txBody>
          </p:sp>
        </mc:Choice>
        <mc:Fallback>
          <p:sp>
            <p:nvSpPr>
              <p:cNvPr id="3" name="Content Placeholder 2">
                <a:extLst>
                  <a:ext uri="{FF2B5EF4-FFF2-40B4-BE49-F238E27FC236}">
                    <a16:creationId xmlns:a16="http://schemas.microsoft.com/office/drawing/2014/main" id="{BC05BC0A-BCFC-451B-B612-9802B307E1F7}"/>
                  </a:ext>
                </a:extLst>
              </p:cNvPr>
              <p:cNvSpPr>
                <a:spLocks noGrp="1" noRot="1" noChangeAspect="1" noMove="1" noResize="1" noEditPoints="1" noAdjustHandles="1" noChangeArrowheads="1" noChangeShapeType="1" noTextEdit="1"/>
              </p:cNvSpPr>
              <p:nvPr>
                <p:ph idx="1"/>
              </p:nvPr>
            </p:nvSpPr>
            <p:spPr>
              <a:xfrm>
                <a:off x="1371600" y="2171700"/>
                <a:ext cx="10820400" cy="4152900"/>
              </a:xfrm>
              <a:blipFill>
                <a:blip r:embed="rId3"/>
                <a:stretch>
                  <a:fillRect l="-1296" t="-2493" b="-9091"/>
                </a:stretch>
              </a:blipFill>
            </p:spPr>
            <p:txBody>
              <a:bodyPr/>
              <a:lstStyle/>
              <a:p>
                <a:r>
                  <a:rPr lang="id-ID">
                    <a:noFill/>
                  </a:rPr>
                  <a:t> </a:t>
                </a:r>
              </a:p>
            </p:txBody>
          </p:sp>
        </mc:Fallback>
      </mc:AlternateContent>
    </p:spTree>
    <p:extLst>
      <p:ext uri="{BB962C8B-B14F-4D97-AF65-F5344CB8AC3E}">
        <p14:creationId xmlns:p14="http://schemas.microsoft.com/office/powerpoint/2010/main" val="2187118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179C-4B18-49E1-8644-1A261FE3EDA3}"/>
              </a:ext>
            </a:extLst>
          </p:cNvPr>
          <p:cNvSpPr>
            <a:spLocks noGrp="1"/>
          </p:cNvSpPr>
          <p:nvPr>
            <p:ph type="title"/>
          </p:nvPr>
        </p:nvSpPr>
        <p:spPr/>
        <p:txBody>
          <a:bodyPr/>
          <a:lstStyle/>
          <a:p>
            <a:r>
              <a:rPr lang="id-ID"/>
              <a:t>SPATIAL DTSS: CELLULAR AUTOMATA</a:t>
            </a:r>
            <a:r>
              <a:rPr lang="en-US"/>
              <a:t> (cont.)</a:t>
            </a:r>
            <a:endParaRPr lang="id-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C05BC0A-BCFC-451B-B612-9802B307E1F7}"/>
                  </a:ext>
                </a:extLst>
              </p:cNvPr>
              <p:cNvSpPr>
                <a:spLocks noGrp="1"/>
              </p:cNvSpPr>
              <p:nvPr>
                <p:ph idx="1"/>
              </p:nvPr>
            </p:nvSpPr>
            <p:spPr>
              <a:xfrm>
                <a:off x="1371600" y="2013438"/>
                <a:ext cx="10420350" cy="3695700"/>
              </a:xfrm>
            </p:spPr>
            <p:txBody>
              <a:bodyPr>
                <a:noAutofit/>
              </a:bodyPr>
              <a:lstStyle/>
              <a:p>
                <a:r>
                  <a:rPr lang="en-US" sz="3200">
                    <a:solidFill>
                      <a:schemeClr val="tx1"/>
                    </a:solidFill>
                  </a:rPr>
                  <a:t>Let </a:t>
                </a:r>
                <a14:m>
                  <m:oMath xmlns:m="http://schemas.openxmlformats.org/officeDocument/2006/math">
                    <m:r>
                      <a:rPr lang="en-US" sz="3200" b="0" i="1" smtClean="0">
                        <a:solidFill>
                          <a:schemeClr val="tx1"/>
                        </a:solidFill>
                        <a:latin typeface="Cambria Math" panose="02040503050406030204" pitchFamily="18" charset="0"/>
                      </a:rPr>
                      <m:t>𝑠𝑢</m:t>
                    </m:r>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𝑚</m:t>
                        </m:r>
                      </m:e>
                      <m:sub>
                        <m:r>
                          <a:rPr lang="en-US" sz="3200" b="0" i="1" smtClean="0">
                            <a:solidFill>
                              <a:schemeClr val="tx1"/>
                            </a:solidFill>
                            <a:latin typeface="Cambria Math" panose="02040503050406030204" pitchFamily="18" charset="0"/>
                          </a:rPr>
                          <m:t>𝑖</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𝑗</m:t>
                        </m:r>
                      </m:sub>
                    </m:sSub>
                    <m:r>
                      <a:rPr lang="en-US" sz="3200" b="0" i="1" smtClean="0">
                        <a:solidFill>
                          <a:schemeClr val="tx1"/>
                        </a:solidFill>
                        <a:latin typeface="Cambria Math" panose="02040503050406030204" pitchFamily="18" charset="0"/>
                      </a:rPr>
                      <m:t> </m:t>
                    </m:r>
                  </m:oMath>
                </a14:m>
                <a:r>
                  <a:rPr lang="en-US">
                    <a:solidFill>
                      <a:schemeClr val="tx1"/>
                    </a:solidFill>
                  </a:rPr>
                  <a:t>be the sum of all neighbors of a cell at </a:t>
                </a:r>
                <a14:m>
                  <m:oMath xmlns:m="http://schemas.openxmlformats.org/officeDocument/2006/math">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oMath>
                </a14:m>
                <a:endParaRPr lang="en-US" i="1">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𝑠𝑢</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sub>
                      </m:sSub>
                      <m:r>
                        <a:rPr lang="en-US" i="1">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sub>
                      </m:sSub>
                      <m:r>
                        <a:rPr lang="en-US" b="0" i="1" smtClean="0">
                          <a:solidFill>
                            <a:schemeClr val="tx1"/>
                          </a:solidFill>
                          <a:latin typeface="Cambria Math" panose="02040503050406030204" pitchFamily="18" charset="0"/>
                        </a:rPr>
                        <m:t>+</m:t>
                      </m:r>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1</m:t>
                          </m:r>
                        </m:sup>
                        <m:e>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1</m:t>
                              </m:r>
                            </m:sup>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𝑛</m:t>
                                  </m:r>
                                </m:sub>
                              </m:sSub>
                            </m:e>
                          </m:nary>
                        </m:e>
                      </m:nary>
                    </m:oMath>
                  </m:oMathPara>
                </a14:m>
                <a:endParaRPr lang="en-US">
                  <a:solidFill>
                    <a:schemeClr val="tx1"/>
                  </a:solidFill>
                </a:endParaRPr>
              </a:p>
              <a:p>
                <a:r>
                  <a:rPr lang="en-US">
                    <a:solidFill>
                      <a:schemeClr val="tx1"/>
                    </a:solidFill>
                  </a:rPr>
                  <a:t>Then we define </a:t>
                </a:r>
                <a14:m>
                  <m:oMath xmlns:m="http://schemas.openxmlformats.org/officeDocument/2006/math">
                    <m:sSub>
                      <m:sSubPr>
                        <m:ctrlPr>
                          <a:rPr lang="en-US" i="1">
                            <a:solidFill>
                              <a:schemeClr val="tx1"/>
                            </a:solidFill>
                            <a:latin typeface="Cambria Math" panose="02040503050406030204" pitchFamily="18" charset="0"/>
                          </a:rPr>
                        </m:ctrlPr>
                      </m:sSubPr>
                      <m:e>
                        <m:r>
                          <a:rPr lang="pl-PL" i="1">
                            <a:solidFill>
                              <a:schemeClr val="tx1"/>
                            </a:solidFill>
                            <a:latin typeface="Cambria Math" panose="02040503050406030204" pitchFamily="18" charset="0"/>
                          </a:rPr>
                          <m:t>𝛿</m:t>
                        </m:r>
                      </m:e>
                      <m:sub>
                        <m:r>
                          <a:rPr lang="pl-PL" i="1">
                            <a:solidFill>
                              <a:schemeClr val="tx1"/>
                            </a:solidFill>
                            <a:latin typeface="Cambria Math" panose="02040503050406030204" pitchFamily="18" charset="0"/>
                          </a:rPr>
                          <m:t>𝑖</m:t>
                        </m:r>
                        <m:r>
                          <a:rPr lang="pl-PL" i="1">
                            <a:solidFill>
                              <a:schemeClr val="tx1"/>
                            </a:solidFill>
                            <a:latin typeface="Cambria Math" panose="02040503050406030204" pitchFamily="18" charset="0"/>
                          </a:rPr>
                          <m:t>,</m:t>
                        </m:r>
                        <m:r>
                          <a:rPr lang="pl-PL" i="1">
                            <a:solidFill>
                              <a:schemeClr val="tx1"/>
                            </a:solidFill>
                            <a:latin typeface="Cambria Math" panose="02040503050406030204" pitchFamily="18" charset="0"/>
                          </a:rPr>
                          <m:t>𝑗</m:t>
                        </m:r>
                      </m:sub>
                    </m:sSub>
                    <m:r>
                      <a:rPr lang="pl-PL"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nor/>
                          </m:rPr>
                          <a:rPr lang="id-ID"/>
                          <m:t>×</m:t>
                        </m:r>
                      </m:e>
                      <m:sub>
                        <m:r>
                          <a:rPr lang="pl-PL" i="1">
                            <a:solidFill>
                              <a:schemeClr val="tx1"/>
                            </a:solidFill>
                            <a:latin typeface="Cambria Math" panose="02040503050406030204" pitchFamily="18" charset="0"/>
                          </a:rPr>
                          <m:t>𝑘</m:t>
                        </m:r>
                        <m:r>
                          <a:rPr lang="pl-PL" i="1">
                            <a:solidFill>
                              <a:schemeClr val="tx1"/>
                            </a:solidFill>
                            <a:latin typeface="Cambria Math" panose="02040503050406030204" pitchFamily="18" charset="0"/>
                          </a:rPr>
                          <m:t>,</m:t>
                        </m:r>
                        <m:r>
                          <a:rPr lang="pl-PL" i="1">
                            <a:solidFill>
                              <a:schemeClr val="tx1"/>
                            </a:solidFill>
                            <a:latin typeface="Cambria Math" panose="02040503050406030204" pitchFamily="18" charset="0"/>
                          </a:rPr>
                          <m:t>𝑙</m:t>
                        </m:r>
                        <m:r>
                          <a:rPr lang="pl-PL"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pl-PL" i="1">
                                <a:solidFill>
                                  <a:schemeClr val="tx1"/>
                                </a:solidFill>
                                <a:latin typeface="Cambria Math" panose="02040503050406030204" pitchFamily="18" charset="0"/>
                              </a:rPr>
                              <m:t>𝐼</m:t>
                            </m:r>
                          </m:e>
                          <m:sub>
                            <m:r>
                              <a:rPr lang="pl-PL" i="1">
                                <a:solidFill>
                                  <a:schemeClr val="tx1"/>
                                </a:solidFill>
                                <a:latin typeface="Cambria Math" panose="02040503050406030204" pitchFamily="18" charset="0"/>
                              </a:rPr>
                              <m:t>𝑖</m:t>
                            </m:r>
                            <m:r>
                              <a:rPr lang="pl-PL" i="1">
                                <a:solidFill>
                                  <a:schemeClr val="tx1"/>
                                </a:solidFill>
                                <a:latin typeface="Cambria Math" panose="02040503050406030204" pitchFamily="18" charset="0"/>
                              </a:rPr>
                              <m:t>,</m:t>
                            </m:r>
                            <m:r>
                              <a:rPr lang="pl-PL" i="1">
                                <a:solidFill>
                                  <a:schemeClr val="tx1"/>
                                </a:solidFill>
                                <a:latin typeface="Cambria Math" panose="02040503050406030204" pitchFamily="18" charset="0"/>
                              </a:rPr>
                              <m:t>𝑗</m:t>
                            </m:r>
                          </m:sub>
                        </m:sSub>
                      </m:sub>
                    </m:sSub>
                    <m:sSub>
                      <m:sSubPr>
                        <m:ctrlPr>
                          <a:rPr lang="en-US" i="1">
                            <a:solidFill>
                              <a:schemeClr val="tx1"/>
                            </a:solidFill>
                            <a:latin typeface="Cambria Math" panose="02040503050406030204" pitchFamily="18" charset="0"/>
                          </a:rPr>
                        </m:ctrlPr>
                      </m:sSubPr>
                      <m:e>
                        <m:r>
                          <a:rPr lang="pl-PL" i="1">
                            <a:solidFill>
                              <a:schemeClr val="tx1"/>
                            </a:solidFill>
                            <a:latin typeface="Cambria Math" panose="02040503050406030204" pitchFamily="18" charset="0"/>
                          </a:rPr>
                          <m:t>𝑄</m:t>
                        </m:r>
                      </m:e>
                      <m:sub>
                        <m:r>
                          <a:rPr lang="pl-PL" i="1">
                            <a:solidFill>
                              <a:schemeClr val="tx1"/>
                            </a:solidFill>
                            <a:latin typeface="Cambria Math" panose="02040503050406030204" pitchFamily="18" charset="0"/>
                          </a:rPr>
                          <m:t>𝑘</m:t>
                        </m:r>
                        <m:r>
                          <a:rPr lang="pl-PL" i="1">
                            <a:solidFill>
                              <a:schemeClr val="tx1"/>
                            </a:solidFill>
                            <a:latin typeface="Cambria Math" panose="02040503050406030204" pitchFamily="18" charset="0"/>
                          </a:rPr>
                          <m:t>,</m:t>
                        </m:r>
                        <m:r>
                          <a:rPr lang="pl-PL" i="1">
                            <a:solidFill>
                              <a:schemeClr val="tx1"/>
                            </a:solidFill>
                            <a:latin typeface="Cambria Math" panose="02040503050406030204" pitchFamily="18" charset="0"/>
                          </a:rPr>
                          <m:t>𝑙</m:t>
                        </m:r>
                      </m:sub>
                    </m:sSub>
                    <m:r>
                      <a:rPr lang="pl-PL"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pl-PL" i="1">
                            <a:solidFill>
                              <a:schemeClr val="tx1"/>
                            </a:solidFill>
                            <a:latin typeface="Cambria Math" panose="02040503050406030204" pitchFamily="18" charset="0"/>
                          </a:rPr>
                          <m:t>𝑄</m:t>
                        </m:r>
                      </m:e>
                      <m:sub>
                        <m:r>
                          <a:rPr lang="pl-PL" i="1">
                            <a:solidFill>
                              <a:schemeClr val="tx1"/>
                            </a:solidFill>
                            <a:latin typeface="Cambria Math" panose="02040503050406030204" pitchFamily="18" charset="0"/>
                          </a:rPr>
                          <m:t>𝑖</m:t>
                        </m:r>
                        <m:r>
                          <a:rPr lang="pl-PL" i="1">
                            <a:solidFill>
                              <a:schemeClr val="tx1"/>
                            </a:solidFill>
                            <a:latin typeface="Cambria Math" panose="02040503050406030204" pitchFamily="18" charset="0"/>
                          </a:rPr>
                          <m:t>,</m:t>
                        </m:r>
                        <m:r>
                          <a:rPr lang="pl-PL" i="1">
                            <a:solidFill>
                              <a:schemeClr val="tx1"/>
                            </a:solidFill>
                            <a:latin typeface="Cambria Math" panose="02040503050406030204" pitchFamily="18" charset="0"/>
                          </a:rPr>
                          <m:t>𝑗</m:t>
                        </m:r>
                      </m:sub>
                    </m:sSub>
                  </m:oMath>
                </a14:m>
                <a:r>
                  <a:rPr lang="en-US">
                    <a:solidFill>
                      <a:schemeClr val="tx1"/>
                    </a:solidFill>
                  </a:rPr>
                  <a:t> </a:t>
                </a:r>
                <a:r>
                  <a:rPr lang="pl-PL">
                    <a:solidFill>
                      <a:schemeClr val="tx1"/>
                    </a:solidFill>
                  </a:rPr>
                  <a:t>by</a:t>
                </a:r>
                <a:endParaRPr lang="en-US">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𝛿</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𝑠𝑢</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sub>
                          </m:sSub>
                        </m:e>
                      </m:d>
                      <m:r>
                        <a:rPr lang="en-US" i="1">
                          <a:solidFill>
                            <a:schemeClr val="tx1"/>
                          </a:solidFill>
                          <a:latin typeface="Cambria Math" panose="02040503050406030204" pitchFamily="18" charset="0"/>
                        </a:rPr>
                        <m:t>=</m:t>
                      </m:r>
                      <m:d>
                        <m:dPr>
                          <m:begChr m:val="{"/>
                          <m:endChr m:val=""/>
                          <m:ctrlPr>
                            <a:rPr lang="en-US" i="1">
                              <a:solidFill>
                                <a:schemeClr val="tx1"/>
                              </a:solidFill>
                              <a:latin typeface="Cambria Math" panose="02040503050406030204" pitchFamily="18" charset="0"/>
                            </a:rPr>
                          </m:ctrlPr>
                        </m:dPr>
                        <m:e>
                          <m:m>
                            <m:mPr>
                              <m:mcs>
                                <m:mc>
                                  <m:mcPr>
                                    <m:count m:val="2"/>
                                    <m:mcJc m:val="center"/>
                                  </m:mcPr>
                                </m:mc>
                              </m:mcs>
                              <m:ctrlPr>
                                <a:rPr lang="en-US" i="1">
                                  <a:solidFill>
                                    <a:schemeClr val="tx1"/>
                                  </a:solidFill>
                                  <a:latin typeface="Cambria Math" panose="02040503050406030204" pitchFamily="18" charset="0"/>
                                </a:rPr>
                              </m:ctrlPr>
                            </m:mPr>
                            <m:mr>
                              <m:e>
                                <m:eqArr>
                                  <m:eqArrPr>
                                    <m:ctrlPr>
                                      <a:rPr lang="en-US" i="1">
                                        <a:solidFill>
                                          <a:schemeClr val="tx1"/>
                                        </a:solidFill>
                                        <a:latin typeface="Cambria Math" panose="02040503050406030204" pitchFamily="18" charset="0"/>
                                      </a:rPr>
                                    </m:ctrlPr>
                                  </m:eqArrPr>
                                  <m:e>
                                    <m:r>
                                      <a:rPr lang="en-US" i="1">
                                        <a:solidFill>
                                          <a:schemeClr val="tx1"/>
                                        </a:solidFill>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eqArr>
                              </m:e>
                              <m:e>
                                <m:eqArr>
                                  <m:eqArrPr>
                                    <m:ctrlPr>
                                      <a:rPr lang="en-US" i="1">
                                        <a:solidFill>
                                          <a:schemeClr val="tx1"/>
                                        </a:solidFill>
                                        <a:latin typeface="Cambria Math" panose="02040503050406030204" pitchFamily="18" charset="0"/>
                                      </a:rPr>
                                    </m:ctrlPr>
                                  </m:eqArrPr>
                                  <m:e>
                                    <m:r>
                                      <a:rPr lang="en-US" i="1">
                                        <a:solidFill>
                                          <a:schemeClr val="tx1"/>
                                        </a:solidFill>
                                        <a:latin typeface="Cambria Math" panose="02040503050406030204" pitchFamily="18" charset="0"/>
                                      </a:rPr>
                                      <m:t>𝑖𝑓</m:t>
                                    </m:r>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sub>
                                    </m:sSub>
                                    <m:r>
                                      <a:rPr lang="en-US" i="1">
                                        <a:solidFill>
                                          <a:schemeClr val="tx1"/>
                                        </a:solidFill>
                                        <a:latin typeface="Cambria Math" panose="02040503050406030204" pitchFamily="18" charset="0"/>
                                      </a:rPr>
                                      <m:t>=1∧</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𝑠𝑢𝑚</m:t>
                                        </m:r>
                                        <m:r>
                                          <a:rPr lang="en-US" i="1">
                                            <a:solidFill>
                                              <a:schemeClr val="tx1"/>
                                            </a:solidFill>
                                            <a:latin typeface="Cambria Math" panose="02040503050406030204" pitchFamily="18" charset="0"/>
                                          </a:rPr>
                                          <m:t>=2</m:t>
                                        </m:r>
                                      </m:e>
                                      <m:e>
                                        <m:r>
                                          <a:rPr lang="en-US" i="1">
                                            <a:solidFill>
                                              <a:schemeClr val="tx1"/>
                                            </a:solidFill>
                                            <a:latin typeface="Cambria Math" panose="02040503050406030204" pitchFamily="18" charset="0"/>
                                          </a:rPr>
                                          <m:t>𝑠𝑢𝑚</m:t>
                                        </m:r>
                                        <m:r>
                                          <a:rPr lang="en-US" i="1">
                                            <a:solidFill>
                                              <a:schemeClr val="tx1"/>
                                            </a:solidFill>
                                            <a:latin typeface="Cambria Math" panose="02040503050406030204" pitchFamily="18" charset="0"/>
                                          </a:rPr>
                                          <m:t>=3</m:t>
                                        </m:r>
                                      </m:e>
                                    </m:d>
                                  </m:e>
                                  <m:e>
                                    <m:r>
                                      <a:rPr lang="en-US" i="1">
                                        <a:latin typeface="Cambria Math" panose="02040503050406030204" pitchFamily="18" charset="0"/>
                                      </a:rPr>
                                      <m:t>𝑖𝑓</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sub>
                                    </m:sSub>
                                    <m:r>
                                      <a:rPr lang="en-US" i="1">
                                        <a:solidFill>
                                          <a:schemeClr val="tx1"/>
                                        </a:solidFill>
                                        <a:latin typeface="Cambria Math" panose="02040503050406030204" pitchFamily="18" charset="0"/>
                                      </a:rPr>
                                      <m:t>=1∧</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𝑠𝑢𝑚</m:t>
                                        </m:r>
                                        <m:r>
                                          <a:rPr lang="en-US" i="1">
                                            <a:solidFill>
                                              <a:schemeClr val="tx1"/>
                                            </a:solidFill>
                                            <a:latin typeface="Cambria Math" panose="02040503050406030204" pitchFamily="18" charset="0"/>
                                          </a:rPr>
                                          <m:t>&lt;2</m:t>
                                        </m:r>
                                      </m:e>
                                      <m:e>
                                        <m:r>
                                          <a:rPr lang="en-US" i="1">
                                            <a:solidFill>
                                              <a:schemeClr val="tx1"/>
                                            </a:solidFill>
                                            <a:latin typeface="Cambria Math" panose="02040503050406030204" pitchFamily="18" charset="0"/>
                                          </a:rPr>
                                          <m:t>𝑠𝑢𝑚</m:t>
                                        </m:r>
                                        <m:r>
                                          <a:rPr lang="en-US" i="1">
                                            <a:solidFill>
                                              <a:schemeClr val="tx1"/>
                                            </a:solidFill>
                                            <a:latin typeface="Cambria Math" panose="02040503050406030204" pitchFamily="18" charset="0"/>
                                          </a:rPr>
                                          <m:t>&gt;3</m:t>
                                        </m:r>
                                      </m:e>
                                    </m:d>
                                  </m:e>
                                  <m:e>
                                    <m:r>
                                      <a:rPr lang="en-US" i="1">
                                        <a:latin typeface="Cambria Math" panose="02040503050406030204" pitchFamily="18" charset="0"/>
                                      </a:rPr>
                                      <m:t>𝑖𝑓</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sub>
                                    </m:sSub>
                                    <m:r>
                                      <a:rPr lang="en-US" i="1">
                                        <a:solidFill>
                                          <a:schemeClr val="tx1"/>
                                        </a:solidFill>
                                        <a:latin typeface="Cambria Math" panose="02040503050406030204" pitchFamily="18" charset="0"/>
                                      </a:rPr>
                                      <m:t>=0∧</m:t>
                                    </m:r>
                                    <m:r>
                                      <a:rPr lang="en-US" i="1">
                                        <a:solidFill>
                                          <a:schemeClr val="tx1"/>
                                        </a:solidFill>
                                        <a:latin typeface="Cambria Math" panose="02040503050406030204" pitchFamily="18" charset="0"/>
                                      </a:rPr>
                                      <m:t>𝑠𝑢𝑚</m:t>
                                    </m:r>
                                    <m:r>
                                      <a:rPr lang="en-US" i="1">
                                        <a:solidFill>
                                          <a:schemeClr val="tx1"/>
                                        </a:solidFill>
                                        <a:latin typeface="Cambria Math" panose="02040503050406030204" pitchFamily="18" charset="0"/>
                                      </a:rPr>
                                      <m:t>=3</m:t>
                                    </m:r>
                                  </m:e>
                                  <m:e>
                                    <m:r>
                                      <a:rPr lang="en-US" i="1">
                                        <a:latin typeface="Cambria Math" panose="02040503050406030204" pitchFamily="18" charset="0"/>
                                      </a:rPr>
                                      <m:t>𝑖𝑓</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sub>
                                    </m:sSub>
                                    <m:r>
                                      <a:rPr lang="en-US" i="1">
                                        <a:solidFill>
                                          <a:schemeClr val="tx1"/>
                                        </a:solidFill>
                                        <a:latin typeface="Cambria Math" panose="02040503050406030204" pitchFamily="18" charset="0"/>
                                      </a:rPr>
                                      <m:t>=0∧</m:t>
                                    </m:r>
                                    <m:r>
                                      <a:rPr lang="en-US" i="1">
                                        <a:solidFill>
                                          <a:schemeClr val="tx1"/>
                                        </a:solidFill>
                                        <a:latin typeface="Cambria Math" panose="02040503050406030204" pitchFamily="18" charset="0"/>
                                      </a:rPr>
                                      <m:t>𝑠𝑢𝑚</m:t>
                                    </m:r>
                                    <m:r>
                                      <a:rPr lang="en-US" i="1">
                                        <a:solidFill>
                                          <a:schemeClr val="tx1"/>
                                        </a:solidFill>
                                        <a:latin typeface="Cambria Math" panose="02040503050406030204" pitchFamily="18" charset="0"/>
                                      </a:rPr>
                                      <m:t>≠3</m:t>
                                    </m:r>
                                  </m:e>
                                </m:eqArr>
                              </m:e>
                            </m:mr>
                          </m:m>
                        </m:e>
                      </m:d>
                    </m:oMath>
                  </m:oMathPara>
                </a14:m>
                <a:endParaRPr lang="en-US">
                  <a:solidFill>
                    <a:schemeClr val="tx1"/>
                  </a:solidFill>
                </a:endParaRPr>
              </a:p>
              <a:p>
                <a:endParaRPr lang="en-US">
                  <a:solidFill>
                    <a:schemeClr val="tx1"/>
                  </a:solidFill>
                </a:endParaRPr>
              </a:p>
            </p:txBody>
          </p:sp>
        </mc:Choice>
        <mc:Fallback>
          <p:sp>
            <p:nvSpPr>
              <p:cNvPr id="3" name="Content Placeholder 2">
                <a:extLst>
                  <a:ext uri="{FF2B5EF4-FFF2-40B4-BE49-F238E27FC236}">
                    <a16:creationId xmlns:a16="http://schemas.microsoft.com/office/drawing/2014/main" id="{BC05BC0A-BCFC-451B-B612-9802B307E1F7}"/>
                  </a:ext>
                </a:extLst>
              </p:cNvPr>
              <p:cNvSpPr>
                <a:spLocks noGrp="1" noRot="1" noChangeAspect="1" noMove="1" noResize="1" noEditPoints="1" noAdjustHandles="1" noChangeArrowheads="1" noChangeShapeType="1" noTextEdit="1"/>
              </p:cNvSpPr>
              <p:nvPr>
                <p:ph idx="1"/>
              </p:nvPr>
            </p:nvSpPr>
            <p:spPr>
              <a:xfrm>
                <a:off x="1371600" y="2013438"/>
                <a:ext cx="10420350" cy="3695700"/>
              </a:xfrm>
              <a:blipFill>
                <a:blip r:embed="rId3"/>
                <a:stretch>
                  <a:fillRect l="-1346" t="-2801" b="-29654"/>
                </a:stretch>
              </a:blipFill>
            </p:spPr>
            <p:txBody>
              <a:bodyPr/>
              <a:lstStyle/>
              <a:p>
                <a:r>
                  <a:rPr lang="id-ID">
                    <a:noFill/>
                  </a:rPr>
                  <a:t> </a:t>
                </a:r>
              </a:p>
            </p:txBody>
          </p:sp>
        </mc:Fallback>
      </mc:AlternateContent>
    </p:spTree>
    <p:extLst>
      <p:ext uri="{BB962C8B-B14F-4D97-AF65-F5344CB8AC3E}">
        <p14:creationId xmlns:p14="http://schemas.microsoft.com/office/powerpoint/2010/main" val="3654035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7DC1E-759D-4169-9D6C-84EED80001DF}"/>
              </a:ext>
            </a:extLst>
          </p:cNvPr>
          <p:cNvSpPr>
            <a:spLocks noGrp="1"/>
          </p:cNvSpPr>
          <p:nvPr>
            <p:ph type="title"/>
          </p:nvPr>
        </p:nvSpPr>
        <p:spPr>
          <a:xfrm>
            <a:off x="765025" y="1301360"/>
            <a:ext cx="9612971" cy="4401608"/>
          </a:xfrm>
        </p:spPr>
        <p:txBody>
          <a:bodyPr>
            <a:normAutofit/>
          </a:bodyPr>
          <a:lstStyle/>
          <a:p>
            <a:r>
              <a:rPr lang="en-US"/>
              <a:t>7.1</a:t>
            </a:r>
            <a:br>
              <a:rPr lang="en-US"/>
            </a:br>
            <a:r>
              <a:rPr lang="en-US"/>
              <a:t>Discrete Event Specified </a:t>
            </a:r>
            <a:br>
              <a:rPr lang="en-US"/>
            </a:br>
            <a:r>
              <a:rPr lang="en-US"/>
              <a:t>Network Formalism</a:t>
            </a:r>
            <a:endParaRPr lang="id-ID"/>
          </a:p>
        </p:txBody>
      </p:sp>
    </p:spTree>
    <p:extLst>
      <p:ext uri="{BB962C8B-B14F-4D97-AF65-F5344CB8AC3E}">
        <p14:creationId xmlns:p14="http://schemas.microsoft.com/office/powerpoint/2010/main" val="2049209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179C-4B18-49E1-8644-1A261FE3EDA3}"/>
              </a:ext>
            </a:extLst>
          </p:cNvPr>
          <p:cNvSpPr>
            <a:spLocks noGrp="1"/>
          </p:cNvSpPr>
          <p:nvPr>
            <p:ph type="title"/>
          </p:nvPr>
        </p:nvSpPr>
        <p:spPr/>
        <p:txBody>
          <a:bodyPr/>
          <a:lstStyle/>
          <a:p>
            <a:r>
              <a:rPr lang="id-ID"/>
              <a:t>SPATIAL DTSS: CELLULAR AUTOMATA</a:t>
            </a:r>
            <a:r>
              <a:rPr lang="en-US"/>
              <a:t> (cont.)</a:t>
            </a:r>
            <a:endParaRPr lang="id-ID"/>
          </a:p>
        </p:txBody>
      </p:sp>
      <p:sp>
        <p:nvSpPr>
          <p:cNvPr id="3" name="Content Placeholder 2">
            <a:extLst>
              <a:ext uri="{FF2B5EF4-FFF2-40B4-BE49-F238E27FC236}">
                <a16:creationId xmlns:a16="http://schemas.microsoft.com/office/drawing/2014/main" id="{BC05BC0A-BCFC-451B-B612-9802B307E1F7}"/>
              </a:ext>
            </a:extLst>
          </p:cNvPr>
          <p:cNvSpPr>
            <a:spLocks noGrp="1"/>
          </p:cNvSpPr>
          <p:nvPr>
            <p:ph idx="1"/>
          </p:nvPr>
        </p:nvSpPr>
        <p:spPr>
          <a:xfrm>
            <a:off x="1371600" y="2286000"/>
            <a:ext cx="9601200" cy="3581400"/>
          </a:xfrm>
        </p:spPr>
        <p:txBody>
          <a:bodyPr>
            <a:noAutofit/>
          </a:bodyPr>
          <a:lstStyle/>
          <a:p>
            <a:r>
              <a:rPr lang="en-US" sz="3200">
                <a:solidFill>
                  <a:schemeClr val="tx1"/>
                </a:solidFill>
              </a:rPr>
              <a:t>In general, any cellular automaton has a multi-dimensional geometrical grid structure which is formalized as an Abelian group. </a:t>
            </a:r>
          </a:p>
          <a:p>
            <a:r>
              <a:rPr lang="en-US" sz="3200">
                <a:solidFill>
                  <a:schemeClr val="tx1"/>
                </a:solidFill>
              </a:rPr>
              <a:t>A neighborhood template is specified as a subset of the group and defines the influencers of the cell at the origin, or zero element, of the group. </a:t>
            </a:r>
          </a:p>
        </p:txBody>
      </p:sp>
    </p:spTree>
    <p:extLst>
      <p:ext uri="{BB962C8B-B14F-4D97-AF65-F5344CB8AC3E}">
        <p14:creationId xmlns:p14="http://schemas.microsoft.com/office/powerpoint/2010/main" val="1692820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179C-4B18-49E1-8644-1A261FE3EDA3}"/>
              </a:ext>
            </a:extLst>
          </p:cNvPr>
          <p:cNvSpPr>
            <a:spLocks noGrp="1"/>
          </p:cNvSpPr>
          <p:nvPr>
            <p:ph type="title"/>
          </p:nvPr>
        </p:nvSpPr>
        <p:spPr/>
        <p:txBody>
          <a:bodyPr/>
          <a:lstStyle/>
          <a:p>
            <a:r>
              <a:rPr lang="id-ID"/>
              <a:t>SPATIAL DTSS: CELLULAR AUTOMATA</a:t>
            </a:r>
            <a:r>
              <a:rPr lang="en-US"/>
              <a:t> (cont.)</a:t>
            </a:r>
            <a:endParaRPr lang="id-ID"/>
          </a:p>
        </p:txBody>
      </p:sp>
      <p:sp>
        <p:nvSpPr>
          <p:cNvPr id="3" name="Content Placeholder 2">
            <a:extLst>
              <a:ext uri="{FF2B5EF4-FFF2-40B4-BE49-F238E27FC236}">
                <a16:creationId xmlns:a16="http://schemas.microsoft.com/office/drawing/2014/main" id="{BC05BC0A-BCFC-451B-B612-9802B307E1F7}"/>
              </a:ext>
            </a:extLst>
          </p:cNvPr>
          <p:cNvSpPr>
            <a:spLocks noGrp="1"/>
          </p:cNvSpPr>
          <p:nvPr>
            <p:ph idx="1"/>
          </p:nvPr>
        </p:nvSpPr>
        <p:spPr>
          <a:xfrm>
            <a:off x="1371600" y="2171700"/>
            <a:ext cx="9601200" cy="3695700"/>
          </a:xfrm>
        </p:spPr>
        <p:txBody>
          <a:bodyPr>
            <a:noAutofit/>
          </a:bodyPr>
          <a:lstStyle/>
          <a:p>
            <a:r>
              <a:rPr lang="en-US" sz="3200">
                <a:solidFill>
                  <a:schemeClr val="tx1"/>
                </a:solidFill>
              </a:rPr>
              <a:t>By uniformity, the influencers of the cell at any other point can be obtained by translating the neighborhood template to that pointThe cells all have isomorphic component structures: basically, the same state sets and the same state transition functions. </a:t>
            </a:r>
          </a:p>
          <a:p>
            <a:r>
              <a:rPr lang="en-US" sz="3200">
                <a:solidFill>
                  <a:schemeClr val="tx1"/>
                </a:solidFill>
              </a:rPr>
              <a:t>In other words, a cellular automaton can be specified by one neighborhood template and one component structure.</a:t>
            </a:r>
          </a:p>
        </p:txBody>
      </p:sp>
    </p:spTree>
    <p:extLst>
      <p:ext uri="{BB962C8B-B14F-4D97-AF65-F5344CB8AC3E}">
        <p14:creationId xmlns:p14="http://schemas.microsoft.com/office/powerpoint/2010/main" val="674714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7DC1E-759D-4169-9D6C-84EED80001DF}"/>
              </a:ext>
            </a:extLst>
          </p:cNvPr>
          <p:cNvSpPr>
            <a:spLocks noGrp="1"/>
          </p:cNvSpPr>
          <p:nvPr>
            <p:ph type="title"/>
          </p:nvPr>
        </p:nvSpPr>
        <p:spPr>
          <a:xfrm>
            <a:off x="765025" y="1301360"/>
            <a:ext cx="9612971" cy="4401608"/>
          </a:xfrm>
        </p:spPr>
        <p:txBody>
          <a:bodyPr>
            <a:normAutofit fontScale="90000"/>
          </a:bodyPr>
          <a:lstStyle/>
          <a:p>
            <a:r>
              <a:rPr lang="en-US"/>
              <a:t>7.5</a:t>
            </a:r>
            <a:br>
              <a:rPr lang="en-US"/>
            </a:br>
            <a:r>
              <a:rPr lang="en-US"/>
              <a:t>Multi-Component </a:t>
            </a:r>
            <a:br>
              <a:rPr lang="en-US"/>
            </a:br>
            <a:r>
              <a:rPr lang="en-US"/>
              <a:t>Differential Equations Specified System Formalism</a:t>
            </a:r>
          </a:p>
        </p:txBody>
      </p:sp>
    </p:spTree>
    <p:extLst>
      <p:ext uri="{BB962C8B-B14F-4D97-AF65-F5344CB8AC3E}">
        <p14:creationId xmlns:p14="http://schemas.microsoft.com/office/powerpoint/2010/main" val="3721167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08AB-B475-417F-ADC4-DDA5AB24C51F}"/>
              </a:ext>
            </a:extLst>
          </p:cNvPr>
          <p:cNvSpPr>
            <a:spLocks noGrp="1"/>
          </p:cNvSpPr>
          <p:nvPr>
            <p:ph type="title"/>
          </p:nvPr>
        </p:nvSpPr>
        <p:spPr/>
        <p:txBody>
          <a:bodyPr>
            <a:normAutofit/>
          </a:bodyPr>
          <a:lstStyle/>
          <a:p>
            <a:r>
              <a:rPr lang="en-US"/>
              <a:t>DIFFERENTIAL EQUATION SPECIFIED NETWORK FORMALISM</a:t>
            </a:r>
            <a:endParaRPr lang="id-ID"/>
          </a:p>
        </p:txBody>
      </p:sp>
      <p:sp>
        <p:nvSpPr>
          <p:cNvPr id="3" name="Content Placeholder 2">
            <a:extLst>
              <a:ext uri="{FF2B5EF4-FFF2-40B4-BE49-F238E27FC236}">
                <a16:creationId xmlns:a16="http://schemas.microsoft.com/office/drawing/2014/main" id="{D860D1EE-1ACC-4174-AB10-7D0F0152E475}"/>
              </a:ext>
            </a:extLst>
          </p:cNvPr>
          <p:cNvSpPr>
            <a:spLocks noGrp="1"/>
          </p:cNvSpPr>
          <p:nvPr>
            <p:ph idx="1"/>
          </p:nvPr>
        </p:nvSpPr>
        <p:spPr/>
        <p:txBody>
          <a:bodyPr>
            <a:normAutofit/>
          </a:bodyPr>
          <a:lstStyle/>
          <a:p>
            <a:r>
              <a:rPr lang="en-US" sz="3200"/>
              <a:t>Networks of differential equation specified systems (DESN) are </a:t>
            </a:r>
            <a:r>
              <a:rPr lang="en-US"/>
              <a:t>analogous to discrete time networks and the same ideas apply.</a:t>
            </a:r>
          </a:p>
          <a:p>
            <a:r>
              <a:rPr lang="en-US" sz="3200"/>
              <a:t>Let us introduce DESN in the following by translating the considerations of discrete time networks to the continuous domain.</a:t>
            </a:r>
            <a:endParaRPr lang="id-ID" sz="3200"/>
          </a:p>
        </p:txBody>
      </p:sp>
    </p:spTree>
    <p:extLst>
      <p:ext uri="{BB962C8B-B14F-4D97-AF65-F5344CB8AC3E}">
        <p14:creationId xmlns:p14="http://schemas.microsoft.com/office/powerpoint/2010/main" val="3452299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0DADA-0BE9-429F-9576-7E69B25EEC73}"/>
              </a:ext>
            </a:extLst>
          </p:cNvPr>
          <p:cNvSpPr>
            <a:spLocks noGrp="1"/>
          </p:cNvSpPr>
          <p:nvPr>
            <p:ph type="title"/>
          </p:nvPr>
        </p:nvSpPr>
        <p:spPr/>
        <p:txBody>
          <a:bodyPr>
            <a:normAutofit/>
          </a:bodyPr>
          <a:lstStyle/>
          <a:p>
            <a:r>
              <a:rPr lang="en-US"/>
              <a:t>DIFFERENTIAL EQUATION SPECIFIED NETWORK FORMALISM (cont.)</a:t>
            </a:r>
            <a:endParaRPr lang="id-ID"/>
          </a:p>
        </p:txBody>
      </p:sp>
      <p:sp>
        <p:nvSpPr>
          <p:cNvPr id="3" name="Content Placeholder 2">
            <a:extLst>
              <a:ext uri="{FF2B5EF4-FFF2-40B4-BE49-F238E27FC236}">
                <a16:creationId xmlns:a16="http://schemas.microsoft.com/office/drawing/2014/main" id="{9BE518AB-5402-4FCC-8C53-2BFBAAF785F5}"/>
              </a:ext>
            </a:extLst>
          </p:cNvPr>
          <p:cNvSpPr>
            <a:spLocks noGrp="1"/>
          </p:cNvSpPr>
          <p:nvPr>
            <p:ph idx="1"/>
          </p:nvPr>
        </p:nvSpPr>
        <p:spPr/>
        <p:txBody>
          <a:bodyPr>
            <a:normAutofit/>
          </a:bodyPr>
          <a:lstStyle/>
          <a:p>
            <a:r>
              <a:rPr lang="en-US"/>
              <a:t>In the continuous domain we have basic differential equation specified systems and again instantaneous functions. </a:t>
            </a:r>
          </a:p>
          <a:p>
            <a:r>
              <a:rPr lang="en-US"/>
              <a:t>The whole network describes a basic differential equation as the crossproduct of the continuous components where the input rates are defined based on the influencers’ outputs.</a:t>
            </a:r>
            <a:endParaRPr lang="id-ID"/>
          </a:p>
        </p:txBody>
      </p:sp>
    </p:spTree>
    <p:extLst>
      <p:ext uri="{BB962C8B-B14F-4D97-AF65-F5344CB8AC3E}">
        <p14:creationId xmlns:p14="http://schemas.microsoft.com/office/powerpoint/2010/main" val="3459548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55648-5198-4BEE-8AEB-49FAEAED97CD}"/>
              </a:ext>
            </a:extLst>
          </p:cNvPr>
          <p:cNvSpPr>
            <a:spLocks noGrp="1"/>
          </p:cNvSpPr>
          <p:nvPr>
            <p:ph type="title"/>
          </p:nvPr>
        </p:nvSpPr>
        <p:spPr/>
        <p:txBody>
          <a:bodyPr/>
          <a:lstStyle/>
          <a:p>
            <a:r>
              <a:rPr lang="en-US"/>
              <a:t>DIFFERENTIAL EQUATION SPECIFIED NETWORK FORMALISM (cont.)</a:t>
            </a:r>
            <a:endParaRPr lang="id-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B484AB-DFBA-4BC6-AA39-B3E977E69FF6}"/>
                  </a:ext>
                </a:extLst>
              </p:cNvPr>
              <p:cNvSpPr>
                <a:spLocks noGrp="1"/>
              </p:cNvSpPr>
              <p:nvPr>
                <p:ph idx="1"/>
              </p:nvPr>
            </p:nvSpPr>
            <p:spPr/>
            <p:txBody>
              <a:bodyPr>
                <a:normAutofit lnSpcReduction="10000"/>
              </a:bodyPr>
              <a:lstStyle/>
              <a:p>
                <a:r>
                  <a:rPr lang="en-US" sz="3200"/>
                  <a:t>We introduce </a:t>
                </a:r>
                <a:r>
                  <a:rPr lang="en-US" sz="3200" i="1"/>
                  <a:t>differential equation specified network (DESN)</a:t>
                </a:r>
                <a:r>
                  <a:rPr lang="en-US" sz="3200"/>
                  <a:t> as a coupled system</a:t>
                </a:r>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𝐷𝐸𝑆𝑁</m:t>
                      </m:r>
                      <m:r>
                        <a:rPr lang="en-US" sz="3200" i="1" smtClean="0">
                          <a:latin typeface="Cambria Math" panose="02040503050406030204" pitchFamily="18" charset="0"/>
                        </a:rPr>
                        <m:t>=</m:t>
                      </m:r>
                      <m:d>
                        <m:dPr>
                          <m:begChr m:val="⟨"/>
                          <m:endChr m:val="⟩"/>
                          <m:ctrlPr>
                            <a:rPr lang="en-US" sz="3200" i="1" smtClean="0">
                              <a:latin typeface="Cambria Math" panose="02040503050406030204" pitchFamily="18" charset="0"/>
                            </a:rPr>
                          </m:ctrlPr>
                        </m:dPr>
                        <m:e>
                          <m:r>
                            <a:rPr lang="en-US" sz="3200" i="1">
                              <a:latin typeface="Cambria Math" panose="02040503050406030204" pitchFamily="18" charset="0"/>
                            </a:rPr>
                            <m:t>𝑋</m:t>
                          </m:r>
                          <m:r>
                            <a:rPr lang="en-US" sz="3200" i="1">
                              <a:latin typeface="Cambria Math" panose="02040503050406030204" pitchFamily="18" charset="0"/>
                            </a:rPr>
                            <m:t>, </m:t>
                          </m:r>
                          <m:r>
                            <a:rPr lang="en-US" sz="3200" i="1">
                              <a:latin typeface="Cambria Math" panose="02040503050406030204" pitchFamily="18" charset="0"/>
                            </a:rPr>
                            <m:t>𝑌</m:t>
                          </m:r>
                          <m:r>
                            <a:rPr lang="en-US" sz="3200" i="1">
                              <a:latin typeface="Cambria Math" panose="02040503050406030204" pitchFamily="18" charset="0"/>
                            </a:rPr>
                            <m:t>, </m:t>
                          </m:r>
                          <m:r>
                            <a:rPr lang="en-US" sz="3200" i="1">
                              <a:latin typeface="Cambria Math" panose="02040503050406030204" pitchFamily="18" charset="0"/>
                            </a:rPr>
                            <m:t>𝐷</m:t>
                          </m:r>
                          <m:r>
                            <a:rPr lang="en-US" sz="3200" i="1">
                              <a:latin typeface="Cambria Math" panose="02040503050406030204" pitchFamily="18" charset="0"/>
                            </a:rPr>
                            <m:t>,{</m:t>
                          </m:r>
                          <m:sSub>
                            <m:sSubPr>
                              <m:ctrlPr>
                                <a:rPr lang="en-US" sz="3200" b="0" i="1" smtClean="0">
                                  <a:latin typeface="Cambria Math" panose="02040503050406030204" pitchFamily="18" charset="0"/>
                                </a:rPr>
                              </m:ctrlPr>
                            </m:sSubPr>
                            <m:e>
                              <m:r>
                                <a:rPr lang="en-US" sz="3200" i="1">
                                  <a:latin typeface="Cambria Math" panose="02040503050406030204" pitchFamily="18" charset="0"/>
                                </a:rPr>
                                <m:t>𝑀</m:t>
                              </m:r>
                            </m:e>
                            <m:sub>
                              <m:r>
                                <a:rPr lang="en-US" sz="3200" i="1">
                                  <a:latin typeface="Cambria Math" panose="02040503050406030204" pitchFamily="18" charset="0"/>
                                </a:rPr>
                                <m:t>𝑑</m:t>
                              </m:r>
                            </m:sub>
                          </m:sSub>
                          <m:r>
                            <a:rPr lang="en-US" sz="3200" i="1">
                              <a:latin typeface="Cambria Math" panose="02040503050406030204" pitchFamily="18" charset="0"/>
                            </a:rPr>
                            <m:t>},{</m:t>
                          </m:r>
                          <m:sSub>
                            <m:sSubPr>
                              <m:ctrlPr>
                                <a:rPr lang="en-US" sz="3200" b="0" i="1" smtClean="0">
                                  <a:latin typeface="Cambria Math" panose="02040503050406030204" pitchFamily="18" charset="0"/>
                                </a:rPr>
                              </m:ctrlPr>
                            </m:sSubPr>
                            <m:e>
                              <m:r>
                                <a:rPr lang="en-US" sz="3200" i="1">
                                  <a:latin typeface="Cambria Math" panose="02040503050406030204" pitchFamily="18" charset="0"/>
                                </a:rPr>
                                <m:t>𝐼</m:t>
                              </m:r>
                            </m:e>
                            <m:sub>
                              <m:r>
                                <a:rPr lang="en-US" sz="3200" i="1">
                                  <a:latin typeface="Cambria Math" panose="02040503050406030204" pitchFamily="18" charset="0"/>
                                </a:rPr>
                                <m:t>𝑑</m:t>
                              </m:r>
                            </m:sub>
                          </m:sSub>
                          <m:r>
                            <a:rPr lang="en-US" sz="3200" i="1">
                              <a:latin typeface="Cambria Math" panose="02040503050406030204" pitchFamily="18" charset="0"/>
                            </a:rPr>
                            <m:t>},{</m:t>
                          </m:r>
                          <m:sSub>
                            <m:sSubPr>
                              <m:ctrlPr>
                                <a:rPr lang="en-US" sz="3200" b="0" i="1" smtClean="0">
                                  <a:latin typeface="Cambria Math" panose="02040503050406030204" pitchFamily="18" charset="0"/>
                                </a:rPr>
                              </m:ctrlPr>
                            </m:sSubPr>
                            <m:e>
                              <m:r>
                                <a:rPr lang="en-US" sz="3200" i="1">
                                  <a:latin typeface="Cambria Math" panose="02040503050406030204" pitchFamily="18" charset="0"/>
                                </a:rPr>
                                <m:t>𝑍</m:t>
                              </m:r>
                            </m:e>
                            <m:sub>
                              <m:r>
                                <a:rPr lang="en-US" sz="3200" i="1">
                                  <a:latin typeface="Cambria Math" panose="02040503050406030204" pitchFamily="18" charset="0"/>
                                </a:rPr>
                                <m:t>𝑑</m:t>
                              </m:r>
                            </m:sub>
                          </m:sSub>
                          <m:r>
                            <a:rPr lang="en-US" sz="3200" i="1">
                              <a:latin typeface="Cambria Math" panose="02040503050406030204" pitchFamily="18" charset="0"/>
                            </a:rPr>
                            <m:t>}</m:t>
                          </m:r>
                        </m:e>
                      </m:d>
                    </m:oMath>
                  </m:oMathPara>
                </a14:m>
                <a:endParaRPr lang="en-US" sz="3200"/>
              </a:p>
              <a:p>
                <a14:m>
                  <m:oMath xmlns:m="http://schemas.openxmlformats.org/officeDocument/2006/math">
                    <m:r>
                      <a:rPr lang="en-US" sz="3200" i="1" smtClean="0">
                        <a:latin typeface="Cambria Math" panose="02040503050406030204" pitchFamily="18" charset="0"/>
                      </a:rPr>
                      <m:t>𝑋</m:t>
                    </m:r>
                  </m:oMath>
                </a14:m>
                <a:r>
                  <a:rPr lang="en-US" sz="3200"/>
                  <a:t> and </a:t>
                </a:r>
                <a14:m>
                  <m:oMath xmlns:m="http://schemas.openxmlformats.org/officeDocument/2006/math">
                    <m:r>
                      <a:rPr lang="en-US" sz="3200" i="1" smtClean="0">
                        <a:latin typeface="Cambria Math" panose="02040503050406030204" pitchFamily="18" charset="0"/>
                      </a:rPr>
                      <m:t>𝑌</m:t>
                    </m:r>
                  </m:oMath>
                </a14:m>
                <a:r>
                  <a:rPr lang="en-US" sz="3200"/>
                  <a:t> have to be real vector spaces,</a:t>
                </a:r>
              </a:p>
              <a:p>
                <a:r>
                  <a:rPr lang="en-US"/>
                  <a:t>the components </a:t>
                </a:r>
                <a14:m>
                  <m:oMath xmlns:m="http://schemas.openxmlformats.org/officeDocument/2006/math">
                    <m:r>
                      <a:rPr lang="en-US" i="1" smtClean="0">
                        <a:latin typeface="Cambria Math" panose="02040503050406030204" pitchFamily="18" charset="0"/>
                      </a:rPr>
                      <m:t>𝑑</m:t>
                    </m:r>
                    <m:r>
                      <a:rPr lang="en-US" i="1" smtClean="0">
                        <a:latin typeface="Cambria Math" panose="02040503050406030204" pitchFamily="18" charset="0"/>
                      </a:rPr>
                      <m:t>∈</m:t>
                    </m:r>
                    <m:r>
                      <a:rPr lang="en-US" i="1" smtClean="0">
                        <a:latin typeface="Cambria Math" panose="02040503050406030204" pitchFamily="18" charset="0"/>
                      </a:rPr>
                      <m:t>𝐷</m:t>
                    </m:r>
                  </m:oMath>
                </a14:m>
                <a:r>
                  <a:rPr lang="en-US"/>
                  <a:t> have to be DESS or FNSS, and</a:t>
                </a:r>
              </a:p>
              <a:p>
                <a:r>
                  <a:rPr lang="en-US"/>
                  <a:t>no algebraic cycles are allowed</a:t>
                </a:r>
                <a:endParaRPr lang="id-ID"/>
              </a:p>
            </p:txBody>
          </p:sp>
        </mc:Choice>
        <mc:Fallback xmlns="">
          <p:sp>
            <p:nvSpPr>
              <p:cNvPr id="3" name="Content Placeholder 2">
                <a:extLst>
                  <a:ext uri="{FF2B5EF4-FFF2-40B4-BE49-F238E27FC236}">
                    <a16:creationId xmlns:a16="http://schemas.microsoft.com/office/drawing/2014/main" id="{26B484AB-DFBA-4BC6-AA39-B3E977E69FF6}"/>
                  </a:ext>
                </a:extLst>
              </p:cNvPr>
              <p:cNvSpPr>
                <a:spLocks noGrp="1" noRot="1" noChangeAspect="1" noMove="1" noResize="1" noEditPoints="1" noAdjustHandles="1" noChangeArrowheads="1" noChangeShapeType="1" noTextEdit="1"/>
              </p:cNvSpPr>
              <p:nvPr>
                <p:ph idx="1"/>
              </p:nvPr>
            </p:nvSpPr>
            <p:spPr>
              <a:blipFill>
                <a:blip r:embed="rId3"/>
                <a:stretch>
                  <a:fillRect l="-1460" t="-4252" r="-1968" b="-3061"/>
                </a:stretch>
              </a:blipFill>
            </p:spPr>
            <p:txBody>
              <a:bodyPr/>
              <a:lstStyle/>
              <a:p>
                <a:r>
                  <a:rPr lang="id-ID">
                    <a:noFill/>
                  </a:rPr>
                  <a:t> </a:t>
                </a:r>
              </a:p>
            </p:txBody>
          </p:sp>
        </mc:Fallback>
      </mc:AlternateContent>
    </p:spTree>
    <p:extLst>
      <p:ext uri="{BB962C8B-B14F-4D97-AF65-F5344CB8AC3E}">
        <p14:creationId xmlns:p14="http://schemas.microsoft.com/office/powerpoint/2010/main" val="2581302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D7E6D-45E2-4FB2-A7D2-7E2120D19A6F}"/>
              </a:ext>
            </a:extLst>
          </p:cNvPr>
          <p:cNvSpPr>
            <a:spLocks noGrp="1"/>
          </p:cNvSpPr>
          <p:nvPr>
            <p:ph type="title"/>
          </p:nvPr>
        </p:nvSpPr>
        <p:spPr/>
        <p:txBody>
          <a:bodyPr/>
          <a:lstStyle/>
          <a:p>
            <a:r>
              <a:rPr lang="en-US"/>
              <a:t>CLOSURE UNDER COUPLING OF DESS</a:t>
            </a:r>
            <a:endParaRPr lang="id-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166EED-E4AD-40F5-8E73-48FC2BBA8DFA}"/>
                  </a:ext>
                </a:extLst>
              </p:cNvPr>
              <p:cNvSpPr>
                <a:spLocks noGrp="1"/>
              </p:cNvSpPr>
              <p:nvPr>
                <p:ph idx="1"/>
              </p:nvPr>
            </p:nvSpPr>
            <p:spPr/>
            <p:txBody>
              <a:bodyPr>
                <a:normAutofit fontScale="92500" lnSpcReduction="10000"/>
              </a:bodyPr>
              <a:lstStyle/>
              <a:p>
                <a:r>
                  <a:rPr lang="en-US"/>
                  <a:t>Given a DESN, we are able to associate with it the basic differential equation specified system, </a:t>
                </a:r>
                <a14:m>
                  <m:oMath xmlns:m="http://schemas.openxmlformats.org/officeDocument/2006/math">
                    <m:r>
                      <a:rPr lang="en-US" i="1" smtClean="0">
                        <a:latin typeface="Cambria Math" panose="02040503050406030204" pitchFamily="18" charset="0"/>
                      </a:rPr>
                      <m:t>𝐷𝐸𝑆</m:t>
                    </m:r>
                    <m:sSub>
                      <m:sSubPr>
                        <m:ctrlPr>
                          <a:rPr lang="en-US" b="0" i="1" smtClean="0">
                            <a:latin typeface="Cambria Math" panose="02040503050406030204" pitchFamily="18" charset="0"/>
                          </a:rPr>
                        </m:ctrlPr>
                      </m:sSubPr>
                      <m:e>
                        <m:r>
                          <a:rPr lang="en-US" i="1" smtClean="0">
                            <a:latin typeface="Cambria Math" panose="02040503050406030204" pitchFamily="18" charset="0"/>
                          </a:rPr>
                          <m:t>𝑆</m:t>
                        </m:r>
                      </m:e>
                      <m:sub>
                        <m:r>
                          <a:rPr lang="en-US" i="1" smtClean="0">
                            <a:latin typeface="Cambria Math" panose="02040503050406030204" pitchFamily="18" charset="0"/>
                          </a:rPr>
                          <m:t>𝑁</m:t>
                        </m:r>
                      </m:sub>
                    </m:sSub>
                  </m:oMath>
                </a14:m>
                <a:endParaRPr lang="en-US" b="0"/>
              </a:p>
              <a:p>
                <a:pPr marL="0" indent="0">
                  <a:buNone/>
                </a:pPr>
                <a14:m>
                  <m:oMathPara xmlns:m="http://schemas.openxmlformats.org/officeDocument/2006/math">
                    <m:oMathParaPr>
                      <m:jc m:val="centerGroup"/>
                    </m:oMathParaPr>
                    <m:oMath xmlns:m="http://schemas.openxmlformats.org/officeDocument/2006/math">
                      <m:r>
                        <a:rPr lang="id-ID" i="1" smtClean="0">
                          <a:latin typeface="Cambria Math" panose="02040503050406030204" pitchFamily="18" charset="0"/>
                        </a:rPr>
                        <m:t>𝐷𝐸𝑆</m:t>
                      </m:r>
                      <m:sSub>
                        <m:sSubPr>
                          <m:ctrlPr>
                            <a:rPr lang="en-US" b="0" i="1" smtClean="0">
                              <a:latin typeface="Cambria Math" panose="02040503050406030204" pitchFamily="18" charset="0"/>
                            </a:rPr>
                          </m:ctrlPr>
                        </m:sSubPr>
                        <m:e>
                          <m:r>
                            <a:rPr lang="id-ID" i="1" smtClean="0">
                              <a:latin typeface="Cambria Math" panose="02040503050406030204" pitchFamily="18" charset="0"/>
                            </a:rPr>
                            <m:t>𝑆</m:t>
                          </m:r>
                        </m:e>
                        <m:sub>
                          <m:r>
                            <a:rPr lang="id-ID" i="1" smtClean="0">
                              <a:latin typeface="Cambria Math" panose="02040503050406030204" pitchFamily="18" charset="0"/>
                            </a:rPr>
                            <m:t>𝑁</m:t>
                          </m:r>
                        </m:sub>
                      </m:sSub>
                      <m:r>
                        <a:rPr lang="id-ID" i="1" smtClean="0">
                          <a:latin typeface="Cambria Math" panose="02040503050406030204" pitchFamily="18" charset="0"/>
                        </a:rPr>
                        <m:t> =</m:t>
                      </m:r>
                      <m:d>
                        <m:dPr>
                          <m:begChr m:val="⟨"/>
                          <m:endChr m:val="⟩"/>
                          <m:ctrlPr>
                            <a:rPr lang="id-ID" i="1" smtClean="0">
                              <a:latin typeface="Cambria Math" panose="02040503050406030204" pitchFamily="18" charset="0"/>
                            </a:rPr>
                          </m:ctrlPr>
                        </m:dPr>
                        <m:e>
                          <m:r>
                            <a:rPr lang="id-ID" i="1">
                              <a:latin typeface="Cambria Math" panose="02040503050406030204" pitchFamily="18" charset="0"/>
                            </a:rPr>
                            <m:t>𝑋</m:t>
                          </m:r>
                          <m:r>
                            <a:rPr lang="id-ID" i="1">
                              <a:latin typeface="Cambria Math" panose="02040503050406030204" pitchFamily="18" charset="0"/>
                            </a:rPr>
                            <m:t>, </m:t>
                          </m:r>
                          <m:r>
                            <a:rPr lang="id-ID" i="1">
                              <a:latin typeface="Cambria Math" panose="02040503050406030204" pitchFamily="18" charset="0"/>
                            </a:rPr>
                            <m:t>𝑌</m:t>
                          </m:r>
                          <m:r>
                            <a:rPr lang="id-ID" i="1">
                              <a:latin typeface="Cambria Math" panose="02040503050406030204" pitchFamily="18" charset="0"/>
                            </a:rPr>
                            <m:t>, </m:t>
                          </m:r>
                          <m:r>
                            <a:rPr lang="id-ID" i="1">
                              <a:latin typeface="Cambria Math" panose="02040503050406030204" pitchFamily="18" charset="0"/>
                            </a:rPr>
                            <m:t>𝑄</m:t>
                          </m:r>
                          <m:r>
                            <a:rPr lang="id-ID" i="1">
                              <a:latin typeface="Cambria Math" panose="02040503050406030204" pitchFamily="18" charset="0"/>
                            </a:rPr>
                            <m:t>, </m:t>
                          </m:r>
                          <m:r>
                            <a:rPr lang="id-ID" i="1">
                              <a:latin typeface="Cambria Math" panose="02040503050406030204" pitchFamily="18" charset="0"/>
                            </a:rPr>
                            <m:t>𝑓</m:t>
                          </m:r>
                          <m:r>
                            <a:rPr lang="id-ID" i="1">
                              <a:latin typeface="Cambria Math" panose="02040503050406030204" pitchFamily="18" charset="0"/>
                            </a:rPr>
                            <m:t>, </m:t>
                          </m:r>
                          <m:r>
                            <a:rPr lang="el-GR" i="1">
                              <a:latin typeface="Cambria Math" panose="02040503050406030204" pitchFamily="18" charset="0"/>
                            </a:rPr>
                            <m:t>𝜆</m:t>
                          </m:r>
                        </m:e>
                      </m:d>
                    </m:oMath>
                  </m:oMathPara>
                </a14:m>
                <a:endParaRPr lang="el-GR"/>
              </a:p>
              <a:p>
                <a14:m>
                  <m:oMath xmlns:m="http://schemas.openxmlformats.org/officeDocument/2006/math">
                    <m:r>
                      <a:rPr lang="id-ID" i="1" smtClean="0">
                        <a:latin typeface="Cambria Math" panose="02040503050406030204" pitchFamily="18" charset="0"/>
                      </a:rPr>
                      <m:t>𝑄</m:t>
                    </m:r>
                    <m:r>
                      <a:rPr lang="id-ID" i="1" smtClean="0">
                        <a:latin typeface="Cambria Math" panose="02040503050406030204" pitchFamily="18" charset="0"/>
                      </a:rPr>
                      <m:t>=</m:t>
                    </m:r>
                    <m:sSub>
                      <m:sSubPr>
                        <m:ctrlPr>
                          <a:rPr lang="en-US" b="0" i="1" smtClean="0">
                            <a:latin typeface="Cambria Math" panose="02040503050406030204" pitchFamily="18" charset="0"/>
                          </a:rPr>
                        </m:ctrlPr>
                      </m:sSubPr>
                      <m:e>
                        <m:r>
                          <a:rPr lang="id-ID" i="1" smtClean="0">
                            <a:latin typeface="Cambria Math" panose="02040503050406030204" pitchFamily="18" charset="0"/>
                          </a:rPr>
                          <m:t>×</m:t>
                        </m:r>
                      </m:e>
                      <m:sub>
                        <m:r>
                          <a:rPr lang="id-ID" i="1" smtClean="0">
                            <a:latin typeface="Cambria Math" panose="02040503050406030204" pitchFamily="18" charset="0"/>
                          </a:rPr>
                          <m:t>𝑑</m:t>
                        </m:r>
                        <m:r>
                          <a:rPr lang="id-ID" i="1" smtClean="0">
                            <a:latin typeface="Cambria Math" panose="02040503050406030204" pitchFamily="18" charset="0"/>
                          </a:rPr>
                          <m:t>∈</m:t>
                        </m:r>
                        <m:r>
                          <a:rPr lang="id-ID" i="1" smtClean="0">
                            <a:latin typeface="Cambria Math" panose="02040503050406030204" pitchFamily="18" charset="0"/>
                          </a:rPr>
                          <m:t>𝐷</m:t>
                        </m:r>
                      </m:sub>
                    </m:sSub>
                    <m:sSub>
                      <m:sSubPr>
                        <m:ctrlPr>
                          <a:rPr lang="en-US" b="0" i="1" smtClean="0">
                            <a:latin typeface="Cambria Math" panose="02040503050406030204" pitchFamily="18" charset="0"/>
                          </a:rPr>
                        </m:ctrlPr>
                      </m:sSubPr>
                      <m:e>
                        <m:r>
                          <a:rPr lang="id-ID" i="1" smtClean="0">
                            <a:latin typeface="Cambria Math" panose="02040503050406030204" pitchFamily="18" charset="0"/>
                          </a:rPr>
                          <m:t>𝑄</m:t>
                        </m:r>
                      </m:e>
                      <m:sub>
                        <m:r>
                          <a:rPr lang="id-ID" i="1" smtClean="0">
                            <a:latin typeface="Cambria Math" panose="02040503050406030204" pitchFamily="18" charset="0"/>
                          </a:rPr>
                          <m:t>𝑑</m:t>
                        </m:r>
                      </m:sub>
                    </m:sSub>
                  </m:oMath>
                </a14:m>
                <a:endParaRPr lang="en-US"/>
              </a:p>
              <a:p>
                <a14:m>
                  <m:oMath xmlns:m="http://schemas.openxmlformats.org/officeDocument/2006/math">
                    <m:r>
                      <a:rPr lang="id-ID" i="1" smtClean="0">
                        <a:latin typeface="Cambria Math" panose="02040503050406030204" pitchFamily="18" charset="0"/>
                      </a:rPr>
                      <m:t>𝑓</m:t>
                    </m:r>
                    <m:r>
                      <a:rPr lang="id-ID" i="1" smtClean="0">
                        <a:latin typeface="Cambria Math" panose="02040503050406030204" pitchFamily="18" charset="0"/>
                      </a:rPr>
                      <m:t>:</m:t>
                    </m:r>
                    <m:r>
                      <a:rPr lang="id-ID" i="1" smtClean="0">
                        <a:latin typeface="Cambria Math" panose="02040503050406030204" pitchFamily="18" charset="0"/>
                      </a:rPr>
                      <m:t>𝑄</m:t>
                    </m:r>
                    <m:r>
                      <a:rPr lang="id-ID" i="1" smtClean="0">
                        <a:latin typeface="Cambria Math" panose="02040503050406030204" pitchFamily="18" charset="0"/>
                      </a:rPr>
                      <m:t>×</m:t>
                    </m:r>
                    <m:r>
                      <a:rPr lang="id-ID" i="1" smtClean="0">
                        <a:latin typeface="Cambria Math" panose="02040503050406030204" pitchFamily="18" charset="0"/>
                      </a:rPr>
                      <m:t>𝑋</m:t>
                    </m:r>
                    <m:r>
                      <a:rPr lang="id-ID" i="1" smtClean="0">
                        <a:latin typeface="Cambria Math" panose="02040503050406030204" pitchFamily="18" charset="0"/>
                      </a:rPr>
                      <m:t>→</m:t>
                    </m:r>
                    <m:r>
                      <a:rPr lang="id-ID" i="1" smtClean="0">
                        <a:latin typeface="Cambria Math" panose="02040503050406030204" pitchFamily="18" charset="0"/>
                      </a:rPr>
                      <m:t>𝑄</m:t>
                    </m:r>
                    <m:r>
                      <a:rPr lang="id-ID" i="1" smtClean="0">
                        <a:latin typeface="Cambria Math" panose="02040503050406030204" pitchFamily="18" charset="0"/>
                      </a:rPr>
                      <m:t> </m:t>
                    </m:r>
                  </m:oMath>
                </a14:m>
                <a:endParaRPr lang="en-US"/>
              </a:p>
              <a:p>
                <a14:m>
                  <m:oMath xmlns:m="http://schemas.openxmlformats.org/officeDocument/2006/math">
                    <m:r>
                      <a:rPr lang="el-GR" i="1" smtClean="0">
                        <a:latin typeface="Cambria Math" panose="02040503050406030204" pitchFamily="18" charset="0"/>
                      </a:rPr>
                      <m:t>𝜆</m:t>
                    </m:r>
                    <m:r>
                      <a:rPr lang="el-GR" i="1" smtClean="0">
                        <a:latin typeface="Cambria Math" panose="02040503050406030204" pitchFamily="18" charset="0"/>
                      </a:rPr>
                      <m:t>:</m:t>
                    </m:r>
                    <m:r>
                      <a:rPr lang="id-ID" i="1">
                        <a:latin typeface="Cambria Math" panose="02040503050406030204" pitchFamily="18" charset="0"/>
                      </a:rPr>
                      <m:t>𝑄</m:t>
                    </m:r>
                    <m:r>
                      <a:rPr lang="id-ID" i="1">
                        <a:latin typeface="Cambria Math" panose="02040503050406030204" pitchFamily="18" charset="0"/>
                      </a:rPr>
                      <m:t>→</m:t>
                    </m:r>
                    <m:r>
                      <a:rPr lang="id-ID" i="1">
                        <a:latin typeface="Cambria Math" panose="02040503050406030204" pitchFamily="18" charset="0"/>
                      </a:rPr>
                      <m:t>𝑌</m:t>
                    </m:r>
                  </m:oMath>
                </a14:m>
                <a:r>
                  <a:rPr lang="id-ID"/>
                  <a:t> or</a:t>
                </a:r>
                <a14:m>
                  <m:oMath xmlns:m="http://schemas.openxmlformats.org/officeDocument/2006/math">
                    <m:r>
                      <a:rPr lang="id-ID" i="1" smtClean="0">
                        <a:latin typeface="Cambria Math" panose="02040503050406030204" pitchFamily="18" charset="0"/>
                      </a:rPr>
                      <m:t> </m:t>
                    </m:r>
                    <m:r>
                      <a:rPr lang="el-GR" i="1">
                        <a:latin typeface="Cambria Math" panose="02040503050406030204" pitchFamily="18" charset="0"/>
                      </a:rPr>
                      <m:t>𝜆</m:t>
                    </m:r>
                    <m:r>
                      <a:rPr lang="el-GR" i="1">
                        <a:latin typeface="Cambria Math" panose="02040503050406030204" pitchFamily="18" charset="0"/>
                      </a:rPr>
                      <m:t>:</m:t>
                    </m:r>
                    <m:r>
                      <a:rPr lang="id-ID" i="1">
                        <a:latin typeface="Cambria Math" panose="02040503050406030204" pitchFamily="18" charset="0"/>
                      </a:rPr>
                      <m:t>𝑄</m:t>
                    </m:r>
                    <m:r>
                      <a:rPr lang="id-ID" i="1">
                        <a:latin typeface="Cambria Math" panose="02040503050406030204" pitchFamily="18" charset="0"/>
                      </a:rPr>
                      <m:t>×</m:t>
                    </m:r>
                    <m:r>
                      <a:rPr lang="id-ID" i="1">
                        <a:latin typeface="Cambria Math" panose="02040503050406030204" pitchFamily="18" charset="0"/>
                      </a:rPr>
                      <m:t>𝑋</m:t>
                    </m:r>
                    <m:r>
                      <a:rPr lang="id-ID" i="1">
                        <a:latin typeface="Cambria Math" panose="02040503050406030204" pitchFamily="18" charset="0"/>
                      </a:rPr>
                      <m:t>→</m:t>
                    </m:r>
                    <m:r>
                      <a:rPr lang="id-ID" i="1">
                        <a:latin typeface="Cambria Math" panose="02040503050406030204" pitchFamily="18" charset="0"/>
                      </a:rPr>
                      <m:t>𝑌</m:t>
                    </m:r>
                  </m:oMath>
                </a14:m>
                <a:r>
                  <a:rPr lang="id-ID"/>
                  <a:t> defined similar to </a:t>
                </a:r>
                <a14:m>
                  <m:oMath xmlns:m="http://schemas.openxmlformats.org/officeDocument/2006/math">
                    <m:r>
                      <a:rPr lang="el-GR" i="1" smtClean="0">
                        <a:latin typeface="Cambria Math" panose="02040503050406030204" pitchFamily="18" charset="0"/>
                      </a:rPr>
                      <m:t>𝛿</m:t>
                    </m:r>
                  </m:oMath>
                </a14:m>
                <a:r>
                  <a:rPr lang="el-GR"/>
                  <a:t> </a:t>
                </a:r>
                <a:r>
                  <a:rPr lang="id-ID"/>
                  <a:t>and </a:t>
                </a:r>
                <a14:m>
                  <m:oMath xmlns:m="http://schemas.openxmlformats.org/officeDocument/2006/math">
                    <m:r>
                      <a:rPr lang="el-GR" i="1" smtClean="0">
                        <a:latin typeface="Cambria Math" panose="02040503050406030204" pitchFamily="18" charset="0"/>
                      </a:rPr>
                      <m:t>𝜆</m:t>
                    </m:r>
                  </m:oMath>
                </a14:m>
                <a:r>
                  <a:rPr lang="el-GR"/>
                  <a:t> </a:t>
                </a:r>
                <a:r>
                  <a:rPr lang="id-ID"/>
                  <a:t>in DTSN as follows.</a:t>
                </a:r>
              </a:p>
            </p:txBody>
          </p:sp>
        </mc:Choice>
        <mc:Fallback xmlns="">
          <p:sp>
            <p:nvSpPr>
              <p:cNvPr id="3" name="Content Placeholder 2">
                <a:extLst>
                  <a:ext uri="{FF2B5EF4-FFF2-40B4-BE49-F238E27FC236}">
                    <a16:creationId xmlns:a16="http://schemas.microsoft.com/office/drawing/2014/main" id="{EF166EED-E4AD-40F5-8E73-48FC2BBA8DFA}"/>
                  </a:ext>
                </a:extLst>
              </p:cNvPr>
              <p:cNvSpPr>
                <a:spLocks noGrp="1" noRot="1" noChangeAspect="1" noMove="1" noResize="1" noEditPoints="1" noAdjustHandles="1" noChangeArrowheads="1" noChangeShapeType="1" noTextEdit="1"/>
              </p:cNvSpPr>
              <p:nvPr>
                <p:ph idx="1"/>
              </p:nvPr>
            </p:nvSpPr>
            <p:spPr>
              <a:blipFill>
                <a:blip r:embed="rId2"/>
                <a:stretch>
                  <a:fillRect l="-1333" t="-4082" r="-1143" b="-170"/>
                </a:stretch>
              </a:blipFill>
            </p:spPr>
            <p:txBody>
              <a:bodyPr/>
              <a:lstStyle/>
              <a:p>
                <a:r>
                  <a:rPr lang="id-ID">
                    <a:noFill/>
                  </a:rPr>
                  <a:t> </a:t>
                </a:r>
              </a:p>
            </p:txBody>
          </p:sp>
        </mc:Fallback>
      </mc:AlternateContent>
    </p:spTree>
    <p:extLst>
      <p:ext uri="{BB962C8B-B14F-4D97-AF65-F5344CB8AC3E}">
        <p14:creationId xmlns:p14="http://schemas.microsoft.com/office/powerpoint/2010/main" val="3360937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8B7F-77B2-48A9-A476-0A1F8C13EC8E}"/>
              </a:ext>
            </a:extLst>
          </p:cNvPr>
          <p:cNvSpPr>
            <a:spLocks noGrp="1"/>
          </p:cNvSpPr>
          <p:nvPr>
            <p:ph type="title"/>
          </p:nvPr>
        </p:nvSpPr>
        <p:spPr/>
        <p:txBody>
          <a:bodyPr/>
          <a:lstStyle/>
          <a:p>
            <a:r>
              <a:rPr lang="en-US"/>
              <a:t>CLOSURE UNDER COUPLING OF DESS (cont.)</a:t>
            </a:r>
            <a:endParaRPr lang="id-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D451C3-8F53-42C5-97F4-42E9A2FBB33B}"/>
                  </a:ext>
                </a:extLst>
              </p:cNvPr>
              <p:cNvSpPr>
                <a:spLocks noGrp="1"/>
              </p:cNvSpPr>
              <p:nvPr>
                <p:ph idx="1"/>
              </p:nvPr>
            </p:nvSpPr>
            <p:spPr>
              <a:xfrm>
                <a:off x="1371600" y="1885950"/>
                <a:ext cx="10363200" cy="3981450"/>
              </a:xfrm>
            </p:spPr>
            <p:txBody>
              <a:bodyPr>
                <a:noAutofit/>
              </a:bodyPr>
              <a:lstStyle/>
              <a:p>
                <a:r>
                  <a:rPr lang="en-US"/>
                  <a:t>Let </a:t>
                </a:r>
                <a14:m>
                  <m:oMath xmlns:m="http://schemas.openxmlformats.org/officeDocument/2006/math">
                    <m:r>
                      <a:rPr lang="en-US" i="1" smtClean="0">
                        <a:latin typeface="Cambria Math" panose="02040503050406030204" pitchFamily="18" charset="0"/>
                      </a:rPr>
                      <m:t>𝑞</m:t>
                    </m:r>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i="1" smtClean="0">
                            <a:latin typeface="Cambria Math" panose="02040503050406030204" pitchFamily="18" charset="0"/>
                          </a:rPr>
                          <m:t>𝑞</m:t>
                        </m:r>
                      </m:e>
                      <m:sub>
                        <m:r>
                          <a:rPr lang="en-US" i="1" smtClean="0">
                            <a:latin typeface="Cambria Math" panose="02040503050406030204" pitchFamily="18" charset="0"/>
                          </a:rPr>
                          <m:t>1</m:t>
                        </m:r>
                      </m:sub>
                    </m:sSub>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i="1" smtClean="0">
                            <a:latin typeface="Cambria Math" panose="02040503050406030204" pitchFamily="18" charset="0"/>
                          </a:rPr>
                          <m:t>𝑞</m:t>
                        </m:r>
                      </m:e>
                      <m:sub>
                        <m:r>
                          <a:rPr lang="en-US" i="1" smtClean="0">
                            <a:latin typeface="Cambria Math" panose="02040503050406030204" pitchFamily="18" charset="0"/>
                          </a:rPr>
                          <m:t>2</m:t>
                        </m:r>
                      </m:sub>
                    </m:sSub>
                    <m:r>
                      <a:rPr lang="en-US" i="1" smtClean="0">
                        <a:latin typeface="Cambria Math" panose="02040503050406030204" pitchFamily="18" charset="0"/>
                      </a:rPr>
                      <m:t>, …, </m:t>
                    </m:r>
                    <m:sSub>
                      <m:sSubPr>
                        <m:ctrlPr>
                          <a:rPr lang="en-US" b="0" i="1" smtClean="0">
                            <a:latin typeface="Cambria Math" panose="02040503050406030204" pitchFamily="18" charset="0"/>
                          </a:rPr>
                        </m:ctrlPr>
                      </m:sSubPr>
                      <m:e>
                        <m:r>
                          <a:rPr lang="en-US" i="1" smtClean="0">
                            <a:latin typeface="Cambria Math" panose="02040503050406030204" pitchFamily="18" charset="0"/>
                          </a:rPr>
                          <m:t>𝑞</m:t>
                        </m:r>
                      </m:e>
                      <m:sub>
                        <m:r>
                          <a:rPr lang="en-US" i="1" smtClean="0">
                            <a:latin typeface="Cambria Math" panose="02040503050406030204" pitchFamily="18" charset="0"/>
                          </a:rPr>
                          <m:t>𝑑</m:t>
                        </m:r>
                      </m:sub>
                    </m:sSub>
                    <m:r>
                      <a:rPr lang="en-US" i="1" smtClean="0">
                        <a:latin typeface="Cambria Math" panose="02040503050406030204" pitchFamily="18" charset="0"/>
                      </a:rPr>
                      <m:t>, …)∈</m:t>
                    </m:r>
                    <m:r>
                      <a:rPr lang="en-US" i="1" smtClean="0">
                        <a:latin typeface="Cambria Math" panose="02040503050406030204" pitchFamily="18" charset="0"/>
                      </a:rPr>
                      <m:t>𝑄</m:t>
                    </m:r>
                  </m:oMath>
                </a14:m>
                <a:r>
                  <a:rPr lang="en-US"/>
                  <a:t> with </a:t>
                </a:r>
                <a14:m>
                  <m:oMath xmlns:m="http://schemas.openxmlformats.org/officeDocument/2006/math">
                    <m:r>
                      <a:rPr lang="en-US" i="1" smtClean="0">
                        <a:latin typeface="Cambria Math" panose="02040503050406030204" pitchFamily="18" charset="0"/>
                      </a:rPr>
                      <m:t>𝑑</m:t>
                    </m:r>
                    <m:r>
                      <a:rPr lang="en-US" i="1" smtClean="0">
                        <a:latin typeface="Cambria Math" panose="02040503050406030204" pitchFamily="18" charset="0"/>
                      </a:rPr>
                      <m:t>∈</m:t>
                    </m:r>
                    <m:r>
                      <a:rPr lang="en-US" i="1" smtClean="0">
                        <a:latin typeface="Cambria Math" panose="02040503050406030204" pitchFamily="18" charset="0"/>
                      </a:rPr>
                      <m:t>𝐷</m:t>
                    </m:r>
                    <m:r>
                      <a:rPr lang="en-US" i="1" smtClean="0">
                        <a:latin typeface="Cambria Math" panose="02040503050406030204" pitchFamily="18" charset="0"/>
                      </a:rPr>
                      <m:t>,</m:t>
                    </m:r>
                    <m:r>
                      <a:rPr lang="en-US" i="1" smtClean="0">
                        <a:latin typeface="Cambria Math" panose="02040503050406030204" pitchFamily="18" charset="0"/>
                      </a:rPr>
                      <m:t>𝑥</m:t>
                    </m:r>
                    <m:r>
                      <a:rPr lang="en-US" i="1" smtClean="0">
                        <a:latin typeface="Cambria Math" panose="02040503050406030204" pitchFamily="18" charset="0"/>
                      </a:rPr>
                      <m:t>∈</m:t>
                    </m:r>
                    <m:r>
                      <a:rPr lang="en-US" i="1" smtClean="0">
                        <a:latin typeface="Cambria Math" panose="02040503050406030204" pitchFamily="18" charset="0"/>
                      </a:rPr>
                      <m:t>𝑋</m:t>
                    </m:r>
                  </m:oMath>
                </a14:m>
                <a:r>
                  <a:rPr lang="en-US"/>
                  <a:t>. Then </a:t>
                </a:r>
                <a:br>
                  <a:rPr lang="en-US" i="1">
                    <a:latin typeface="Cambria Math" panose="02040503050406030204" pitchFamily="18" charset="0"/>
                  </a:rPr>
                </a:br>
                <a14:m>
                  <m:oMath xmlns:m="http://schemas.openxmlformats.org/officeDocument/2006/math">
                    <m:r>
                      <a:rPr lang="en-US" i="1" smtClean="0">
                        <a:latin typeface="Cambria Math" panose="02040503050406030204" pitchFamily="18" charset="0"/>
                      </a:rPr>
                      <m:t>𝑓</m:t>
                    </m:r>
                    <m:r>
                      <a:rPr lang="en-US" i="1" smtClean="0">
                        <a:latin typeface="Cambria Math" panose="02040503050406030204" pitchFamily="18" charset="0"/>
                      </a:rPr>
                      <m:t> (</m:t>
                    </m:r>
                    <m:r>
                      <a:rPr lang="en-US" i="1" smtClean="0">
                        <a:latin typeface="Cambria Math" panose="02040503050406030204" pitchFamily="18" charset="0"/>
                      </a:rPr>
                      <m:t>𝑞</m:t>
                    </m:r>
                    <m:r>
                      <a:rPr lang="en-US" i="1" smtClean="0">
                        <a:latin typeface="Cambria Math" panose="02040503050406030204" pitchFamily="18" charset="0"/>
                      </a:rPr>
                      <m:t>, </m:t>
                    </m:r>
                    <m:r>
                      <a:rPr lang="en-US" i="1" smtClean="0">
                        <a:latin typeface="Cambria Math" panose="02040503050406030204" pitchFamily="18" charset="0"/>
                      </a:rPr>
                      <m:t>𝑥</m:t>
                    </m:r>
                    <m:r>
                      <a:rPr lang="en-US" i="1" smtClean="0">
                        <a:latin typeface="Cambria Math" panose="02040503050406030204" pitchFamily="18" charset="0"/>
                      </a:rPr>
                      <m:t>)=</m:t>
                    </m:r>
                    <m:r>
                      <a:rPr lang="en-US" i="1" smtClean="0">
                        <a:latin typeface="Cambria Math" panose="02040503050406030204" pitchFamily="18" charset="0"/>
                      </a:rPr>
                      <m:t>𝑞</m:t>
                    </m:r>
                    <m:r>
                      <a:rPr lang="en-US" i="1" smtClean="0">
                        <a:latin typeface="Cambria Math" panose="02040503050406030204" pitchFamily="18" charset="0"/>
                      </a:rPr>
                      <m:t>′=</m:t>
                    </m:r>
                    <m:d>
                      <m:dPr>
                        <m:ctrlPr>
                          <a:rPr lang="en-US"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i="1" smtClean="0">
                                <a:latin typeface="Cambria Math" panose="02040503050406030204" pitchFamily="18" charset="0"/>
                              </a:rPr>
                              <m:t>𝑞</m:t>
                            </m:r>
                          </m:e>
                          <m:sub>
                            <m:r>
                              <a:rPr lang="en-US" i="1" smtClean="0">
                                <a:latin typeface="Cambria Math" panose="02040503050406030204" pitchFamily="18" charset="0"/>
                              </a:rPr>
                              <m:t>1</m:t>
                            </m:r>
                          </m:sub>
                          <m:sup>
                            <m:r>
                              <a:rPr lang="en-US" i="1" smtClean="0">
                                <a:latin typeface="Cambria Math" panose="02040503050406030204" pitchFamily="18" charset="0"/>
                              </a:rPr>
                              <m:t>′</m:t>
                            </m:r>
                          </m:sup>
                        </m:sSubSup>
                        <m:r>
                          <a:rPr lang="en-US"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i="1" smtClean="0">
                                <a:latin typeface="Cambria Math" panose="02040503050406030204" pitchFamily="18" charset="0"/>
                              </a:rPr>
                              <m:t>𝑞</m:t>
                            </m:r>
                          </m:e>
                          <m:sub>
                            <m:r>
                              <a:rPr lang="en-US" i="1" smtClean="0">
                                <a:latin typeface="Cambria Math" panose="02040503050406030204" pitchFamily="18" charset="0"/>
                              </a:rPr>
                              <m:t>2</m:t>
                            </m:r>
                          </m:sub>
                          <m:sup>
                            <m:r>
                              <a:rPr lang="en-US" i="1" smtClean="0">
                                <a:latin typeface="Cambria Math" panose="02040503050406030204" pitchFamily="18" charset="0"/>
                              </a:rPr>
                              <m:t>′</m:t>
                            </m:r>
                          </m:sup>
                        </m:sSubSup>
                        <m:r>
                          <a:rPr lang="en-US"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i="1" smtClean="0">
                                <a:latin typeface="Cambria Math" panose="02040503050406030204" pitchFamily="18" charset="0"/>
                              </a:rPr>
                              <m:t>𝑞</m:t>
                            </m:r>
                          </m:e>
                          <m:sub>
                            <m:r>
                              <a:rPr lang="en-US" i="1" smtClean="0">
                                <a:latin typeface="Cambria Math" panose="02040503050406030204" pitchFamily="18" charset="0"/>
                              </a:rPr>
                              <m:t>𝑑</m:t>
                            </m:r>
                          </m:sub>
                          <m:sup>
                            <m:r>
                              <a:rPr lang="en-US" i="1" smtClean="0">
                                <a:latin typeface="Cambria Math" panose="02040503050406030204" pitchFamily="18" charset="0"/>
                              </a:rPr>
                              <m:t>′</m:t>
                            </m:r>
                          </m:sup>
                        </m:sSubSup>
                        <m:r>
                          <a:rPr lang="en-US" i="1" smtClean="0">
                            <a:latin typeface="Cambria Math" panose="02040503050406030204" pitchFamily="18" charset="0"/>
                          </a:rPr>
                          <m:t>, …</m:t>
                        </m:r>
                      </m:e>
                    </m:d>
                  </m:oMath>
                </a14:m>
                <a:br>
                  <a:rPr lang="en-US"/>
                </a:br>
                <a:r>
                  <a:rPr lang="en-US"/>
                  <a:t>is defined indirectly through </a:t>
                </a: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i="1" smtClean="0">
                              <a:latin typeface="Cambria Math" panose="02040503050406030204" pitchFamily="18" charset="0"/>
                            </a:rPr>
                            <m:t>𝑞</m:t>
                          </m:r>
                        </m:e>
                        <m:sub>
                          <m:r>
                            <a:rPr lang="en-US" i="1" smtClean="0">
                              <a:latin typeface="Cambria Math" panose="02040503050406030204" pitchFamily="18" charset="0"/>
                            </a:rPr>
                            <m:t>𝑑</m:t>
                          </m:r>
                        </m:sub>
                        <m:sup>
                          <m:r>
                            <a:rPr lang="en-US" i="1" smtClean="0">
                              <a:latin typeface="Cambria Math" panose="02040503050406030204" pitchFamily="18" charset="0"/>
                            </a:rPr>
                            <m:t>′</m:t>
                          </m:r>
                        </m:sup>
                      </m:sSubSup>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i="1" smtClean="0">
                              <a:latin typeface="Cambria Math" panose="02040503050406030204" pitchFamily="18" charset="0"/>
                            </a:rPr>
                            <m:t>𝑓</m:t>
                          </m:r>
                        </m:e>
                        <m:sub>
                          <m:r>
                            <a:rPr lang="en-US" i="1" smtClean="0">
                              <a:latin typeface="Cambria Math" panose="02040503050406030204" pitchFamily="18" charset="0"/>
                            </a:rPr>
                            <m:t>𝑑</m:t>
                          </m:r>
                        </m:sub>
                      </m:sSub>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i="1" smtClean="0">
                              <a:latin typeface="Cambria Math" panose="02040503050406030204" pitchFamily="18" charset="0"/>
                            </a:rPr>
                            <m:t>𝑞</m:t>
                          </m:r>
                        </m:e>
                        <m:sub>
                          <m:r>
                            <a:rPr lang="en-US" i="1" smtClean="0">
                              <a:latin typeface="Cambria Math" panose="02040503050406030204" pitchFamily="18" charset="0"/>
                            </a:rPr>
                            <m:t>𝑑</m:t>
                          </m:r>
                        </m:sub>
                      </m:sSub>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𝑑</m:t>
                          </m:r>
                        </m:sub>
                      </m:sSub>
                      <m:r>
                        <a:rPr lang="en-US" i="1" smtClean="0">
                          <a:latin typeface="Cambria Math" panose="02040503050406030204" pitchFamily="18" charset="0"/>
                        </a:rPr>
                        <m:t>)</m:t>
                      </m:r>
                    </m:oMath>
                  </m:oMathPara>
                </a14:m>
                <a:endParaRPr lang="en-US" b="0" i="1">
                  <a:latin typeface="Cambria Math" panose="02040503050406030204" pitchFamily="18" charset="0"/>
                </a:endParaRPr>
              </a:p>
              <a:p>
                <a:r>
                  <a:rPr lang="en-US" b="0"/>
                  <a:t>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𝑑</m:t>
                        </m:r>
                      </m:sub>
                    </m:sSub>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𝑗</m:t>
                            </m:r>
                          </m:sub>
                        </m:sSub>
                        <m:r>
                          <a:rPr lang="en-US" i="1">
                            <a:latin typeface="Cambria Math" panose="02040503050406030204" pitchFamily="18" charset="0"/>
                          </a:rPr>
                          <m:t>,…</m:t>
                        </m:r>
                      </m:e>
                    </m:d>
                  </m:oMath>
                </a14:m>
                <a:r>
                  <a:rPr lang="en-US" i="1"/>
                  <a:t>, where for any </a:t>
                </a:r>
                <a14:m>
                  <m:oMath xmlns:m="http://schemas.openxmlformats.org/officeDocument/2006/math">
                    <m:r>
                      <a:rPr lang="en-US" i="1">
                        <a:latin typeface="Cambria Math" panose="02040503050406030204" pitchFamily="18" charset="0"/>
                      </a:rPr>
                      <m:t>𝑗</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𝑑</m:t>
                        </m:r>
                      </m:sub>
                    </m:sSub>
                  </m:oMath>
                </a14:m>
                <a:endParaRPr lang="en-US"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𝑗</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𝑗</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𝑗</m:t>
                                              </m:r>
                                            </m:sub>
                                          </m:sSub>
                                        </m:e>
                                      </m:d>
                                    </m:e>
                                  </m:mr>
                                  <m:mr>
                                    <m:e>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𝑗</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e>
                                      </m:d>
                                    </m:e>
                                  </m:mr>
                                  <m:mr>
                                    <m:e>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𝑗</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e>
                                      </m:d>
                                    </m:e>
                                  </m:mr>
                                </m:m>
                              </m:e>
                              <m:e>
                                <m:m>
                                  <m:mPr>
                                    <m:mcs>
                                      <m:mc>
                                        <m:mcPr>
                                          <m:count m:val="1"/>
                                          <m:mcJc m:val="center"/>
                                        </m:mcPr>
                                      </m:mc>
                                    </m:mcs>
                                    <m:ctrlPr>
                                      <a:rPr lang="en-US" i="1">
                                        <a:latin typeface="Cambria Math" panose="02040503050406030204" pitchFamily="18" charset="0"/>
                                      </a:rPr>
                                    </m:ctrlPr>
                                  </m:mPr>
                                  <m:mr>
                                    <m:e>
                                      <m:r>
                                        <m:rPr>
                                          <m:sty m:val="p"/>
                                        </m:rPr>
                                        <a:rPr lang="en-US">
                                          <a:latin typeface="Cambria Math" panose="02040503050406030204" pitchFamily="18" charset="0"/>
                                        </a:rPr>
                                        <m:t>if</m:t>
                                      </m:r>
                                      <m:r>
                                        <a:rPr lang="en-US">
                                          <a:latin typeface="Cambria Math" panose="02040503050406030204" pitchFamily="18" charset="0"/>
                                        </a:rPr>
                                        <m:t> </m:t>
                                      </m:r>
                                      <m:r>
                                        <m:rPr>
                                          <m:sty m:val="p"/>
                                        </m:rPr>
                                        <a:rPr lang="en-US">
                                          <a:latin typeface="Cambria Math" panose="02040503050406030204" pitchFamily="18" charset="0"/>
                                        </a:rPr>
                                        <m:t>j</m:t>
                                      </m:r>
                                      <m:r>
                                        <a:rPr lang="en-US">
                                          <a:latin typeface="Cambria Math" panose="02040503050406030204" pitchFamily="18" charset="0"/>
                                        </a:rPr>
                                        <m:t> </m:t>
                                      </m:r>
                                      <m:r>
                                        <m:rPr>
                                          <m:sty m:val="p"/>
                                        </m:rPr>
                                        <a:rPr lang="en-US">
                                          <a:latin typeface="Cambria Math" panose="02040503050406030204" pitchFamily="18" charset="0"/>
                                        </a:rPr>
                                        <m:t>is</m:t>
                                      </m:r>
                                      <m:r>
                                        <a:rPr lang="en-US">
                                          <a:latin typeface="Cambria Math" panose="02040503050406030204" pitchFamily="18" charset="0"/>
                                        </a:rPr>
                                        <m:t> </m:t>
                                      </m:r>
                                      <m:r>
                                        <m:rPr>
                                          <m:sty m:val="p"/>
                                        </m:rPr>
                                        <a:rPr lang="en-US">
                                          <a:latin typeface="Cambria Math" panose="02040503050406030204" pitchFamily="18" charset="0"/>
                                        </a:rPr>
                                        <m:t>of</m:t>
                                      </m:r>
                                      <m:r>
                                        <a:rPr lang="en-US">
                                          <a:latin typeface="Cambria Math" panose="02040503050406030204" pitchFamily="18" charset="0"/>
                                        </a:rPr>
                                        <m:t> </m:t>
                                      </m:r>
                                      <m:r>
                                        <m:rPr>
                                          <m:sty m:val="p"/>
                                        </m:rPr>
                                        <a:rPr lang="en-US">
                                          <a:latin typeface="Cambria Math" panose="02040503050406030204" pitchFamily="18" charset="0"/>
                                        </a:rPr>
                                        <m:t>type</m:t>
                                      </m:r>
                                      <m:r>
                                        <a:rPr lang="en-US">
                                          <a:latin typeface="Cambria Math" panose="02040503050406030204" pitchFamily="18" charset="0"/>
                                        </a:rPr>
                                        <m:t> </m:t>
                                      </m:r>
                                      <m:r>
                                        <m:rPr>
                                          <m:sty m:val="p"/>
                                        </m:rPr>
                                        <a:rPr lang="en-US">
                                          <a:latin typeface="Cambria Math" panose="02040503050406030204" pitchFamily="18" charset="0"/>
                                        </a:rPr>
                                        <m:t>Moore</m:t>
                                      </m:r>
                                    </m:e>
                                  </m:mr>
                                  <m:mr>
                                    <m:e>
                                      <m:r>
                                        <m:rPr>
                                          <m:sty m:val="p"/>
                                        </m:rPr>
                                        <a:rPr lang="en-US">
                                          <a:latin typeface="Cambria Math" panose="02040503050406030204" pitchFamily="18" charset="0"/>
                                        </a:rPr>
                                        <m:t>if</m:t>
                                      </m:r>
                                      <m:r>
                                        <a:rPr lang="en-US">
                                          <a:latin typeface="Cambria Math" panose="02040503050406030204" pitchFamily="18" charset="0"/>
                                        </a:rPr>
                                        <m:t> </m:t>
                                      </m:r>
                                      <m:r>
                                        <m:rPr>
                                          <m:sty m:val="p"/>
                                        </m:rPr>
                                        <a:rPr lang="en-US">
                                          <a:latin typeface="Cambria Math" panose="02040503050406030204" pitchFamily="18" charset="0"/>
                                        </a:rPr>
                                        <m:t>j</m:t>
                                      </m:r>
                                      <m:r>
                                        <a:rPr lang="en-US">
                                          <a:latin typeface="Cambria Math" panose="02040503050406030204" pitchFamily="18" charset="0"/>
                                        </a:rPr>
                                        <m:t> </m:t>
                                      </m:r>
                                      <m:r>
                                        <m:rPr>
                                          <m:sty m:val="p"/>
                                        </m:rPr>
                                        <a:rPr lang="en-US">
                                          <a:latin typeface="Cambria Math" panose="02040503050406030204" pitchFamily="18" charset="0"/>
                                        </a:rPr>
                                        <m:t>is</m:t>
                                      </m:r>
                                      <m:r>
                                        <a:rPr lang="en-US">
                                          <a:latin typeface="Cambria Math" panose="02040503050406030204" pitchFamily="18" charset="0"/>
                                        </a:rPr>
                                        <m:t> </m:t>
                                      </m:r>
                                      <m:r>
                                        <m:rPr>
                                          <m:sty m:val="p"/>
                                        </m:rPr>
                                        <a:rPr lang="en-US">
                                          <a:latin typeface="Cambria Math" panose="02040503050406030204" pitchFamily="18" charset="0"/>
                                        </a:rPr>
                                        <m:t>of</m:t>
                                      </m:r>
                                      <m:r>
                                        <a:rPr lang="en-US">
                                          <a:latin typeface="Cambria Math" panose="02040503050406030204" pitchFamily="18" charset="0"/>
                                        </a:rPr>
                                        <m:t> </m:t>
                                      </m:r>
                                      <m:r>
                                        <m:rPr>
                                          <m:sty m:val="p"/>
                                        </m:rPr>
                                        <a:rPr lang="en-US">
                                          <a:latin typeface="Cambria Math" panose="02040503050406030204" pitchFamily="18" charset="0"/>
                                        </a:rPr>
                                        <m:t>type</m:t>
                                      </m:r>
                                      <m:r>
                                        <a:rPr lang="en-US">
                                          <a:latin typeface="Cambria Math" panose="02040503050406030204" pitchFamily="18" charset="0"/>
                                        </a:rPr>
                                        <m:t> </m:t>
                                      </m:r>
                                      <m:r>
                                        <m:rPr>
                                          <m:sty m:val="p"/>
                                        </m:rPr>
                                        <a:rPr lang="en-US">
                                          <a:latin typeface="Cambria Math" panose="02040503050406030204" pitchFamily="18" charset="0"/>
                                        </a:rPr>
                                        <m:t>Mealy</m:t>
                                      </m:r>
                                    </m:e>
                                  </m:mr>
                                  <m:mr>
                                    <m:e>
                                      <m:r>
                                        <m:rPr>
                                          <m:sty m:val="p"/>
                                        </m:rPr>
                                        <a:rPr lang="en-US">
                                          <a:latin typeface="Cambria Math" panose="02040503050406030204" pitchFamily="18" charset="0"/>
                                        </a:rPr>
                                        <m:t>if</m:t>
                                      </m:r>
                                      <m:r>
                                        <a:rPr lang="en-US">
                                          <a:latin typeface="Cambria Math" panose="02040503050406030204" pitchFamily="18" charset="0"/>
                                        </a:rPr>
                                        <m:t> </m:t>
                                      </m:r>
                                      <m:r>
                                        <m:rPr>
                                          <m:sty m:val="p"/>
                                        </m:rPr>
                                        <a:rPr lang="en-US">
                                          <a:latin typeface="Cambria Math" panose="02040503050406030204" pitchFamily="18" charset="0"/>
                                        </a:rPr>
                                        <m:t>j</m:t>
                                      </m:r>
                                      <m:r>
                                        <a:rPr lang="en-US">
                                          <a:latin typeface="Cambria Math" panose="02040503050406030204" pitchFamily="18" charset="0"/>
                                        </a:rPr>
                                        <m:t> </m:t>
                                      </m:r>
                                      <m:r>
                                        <m:rPr>
                                          <m:sty m:val="p"/>
                                        </m:rPr>
                                        <a:rPr lang="en-US">
                                          <a:latin typeface="Cambria Math" panose="02040503050406030204" pitchFamily="18" charset="0"/>
                                        </a:rPr>
                                        <m:t>is</m:t>
                                      </m:r>
                                      <m:r>
                                        <a:rPr lang="en-US">
                                          <a:latin typeface="Cambria Math" panose="02040503050406030204" pitchFamily="18" charset="0"/>
                                        </a:rPr>
                                        <m:t> </m:t>
                                      </m:r>
                                      <m:r>
                                        <m:rPr>
                                          <m:sty m:val="p"/>
                                        </m:rPr>
                                        <a:rPr lang="en-US">
                                          <a:latin typeface="Cambria Math" panose="02040503050406030204" pitchFamily="18" charset="0"/>
                                        </a:rPr>
                                        <m:t>of</m:t>
                                      </m:r>
                                      <m:r>
                                        <a:rPr lang="en-US">
                                          <a:latin typeface="Cambria Math" panose="02040503050406030204" pitchFamily="18" charset="0"/>
                                        </a:rPr>
                                        <m:t> </m:t>
                                      </m:r>
                                      <m:r>
                                        <m:rPr>
                                          <m:sty m:val="p"/>
                                        </m:rPr>
                                        <a:rPr lang="en-US">
                                          <a:latin typeface="Cambria Math" panose="02040503050406030204" pitchFamily="18" charset="0"/>
                                        </a:rPr>
                                        <m:t>type</m:t>
                                      </m:r>
                                      <m:r>
                                        <a:rPr lang="en-US">
                                          <a:latin typeface="Cambria Math" panose="02040503050406030204" pitchFamily="18" charset="0"/>
                                        </a:rPr>
                                        <m:t> </m:t>
                                      </m:r>
                                      <m:r>
                                        <m:rPr>
                                          <m:sty m:val="p"/>
                                        </m:rPr>
                                        <a:rPr lang="en-US">
                                          <a:latin typeface="Cambria Math" panose="02040503050406030204" pitchFamily="18" charset="0"/>
                                        </a:rPr>
                                        <m:t>function</m:t>
                                      </m:r>
                                      <m:r>
                                        <a:rPr lang="en-US">
                                          <a:latin typeface="Cambria Math" panose="02040503050406030204" pitchFamily="18" charset="0"/>
                                        </a:rPr>
                                        <m:t>, </m:t>
                                      </m:r>
                                      <m:r>
                                        <m:rPr>
                                          <m:sty m:val="p"/>
                                        </m:rPr>
                                        <a:rPr lang="en-US">
                                          <a:latin typeface="Cambria Math" panose="02040503050406030204" pitchFamily="18" charset="0"/>
                                        </a:rPr>
                                        <m:t>respectively</m:t>
                                      </m:r>
                                    </m:e>
                                  </m:mr>
                                </m:m>
                              </m:e>
                            </m:mr>
                          </m:m>
                        </m:e>
                      </m:d>
                    </m:oMath>
                  </m:oMathPara>
                </a14:m>
                <a:endParaRPr lang="en-US"/>
              </a:p>
            </p:txBody>
          </p:sp>
        </mc:Choice>
        <mc:Fallback xmlns="">
          <p:sp>
            <p:nvSpPr>
              <p:cNvPr id="3" name="Content Placeholder 2">
                <a:extLst>
                  <a:ext uri="{FF2B5EF4-FFF2-40B4-BE49-F238E27FC236}">
                    <a16:creationId xmlns:a16="http://schemas.microsoft.com/office/drawing/2014/main" id="{0FD451C3-8F53-42C5-97F4-42E9A2FBB33B}"/>
                  </a:ext>
                </a:extLst>
              </p:cNvPr>
              <p:cNvSpPr>
                <a:spLocks noGrp="1" noRot="1" noChangeAspect="1" noMove="1" noResize="1" noEditPoints="1" noAdjustHandles="1" noChangeArrowheads="1" noChangeShapeType="1" noTextEdit="1"/>
              </p:cNvSpPr>
              <p:nvPr>
                <p:ph idx="1"/>
              </p:nvPr>
            </p:nvSpPr>
            <p:spPr>
              <a:xfrm>
                <a:off x="1371600" y="1885950"/>
                <a:ext cx="10363200" cy="3981450"/>
              </a:xfrm>
              <a:blipFill>
                <a:blip r:embed="rId2"/>
                <a:stretch>
                  <a:fillRect l="-1353" t="-2599" b="-18349"/>
                </a:stretch>
              </a:blipFill>
            </p:spPr>
            <p:txBody>
              <a:bodyPr/>
              <a:lstStyle/>
              <a:p>
                <a:r>
                  <a:rPr lang="id-ID">
                    <a:noFill/>
                  </a:rPr>
                  <a:t> </a:t>
                </a:r>
              </a:p>
            </p:txBody>
          </p:sp>
        </mc:Fallback>
      </mc:AlternateContent>
    </p:spTree>
    <p:extLst>
      <p:ext uri="{BB962C8B-B14F-4D97-AF65-F5344CB8AC3E}">
        <p14:creationId xmlns:p14="http://schemas.microsoft.com/office/powerpoint/2010/main" val="1481252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E2729-AE13-4B08-B74E-DF245A6B4244}"/>
              </a:ext>
            </a:extLst>
          </p:cNvPr>
          <p:cNvSpPr>
            <a:spLocks noGrp="1"/>
          </p:cNvSpPr>
          <p:nvPr>
            <p:ph type="title"/>
          </p:nvPr>
        </p:nvSpPr>
        <p:spPr/>
        <p:txBody>
          <a:bodyPr/>
          <a:lstStyle/>
          <a:p>
            <a:r>
              <a:rPr lang="en-US"/>
              <a:t>CLOSURE UNDER COUPLING OF DESS (cont.)</a:t>
            </a:r>
            <a:endParaRPr lang="id-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223299-DE9C-4808-9686-BBEAF3592B7A}"/>
                  </a:ext>
                </a:extLst>
              </p:cNvPr>
              <p:cNvSpPr>
                <a:spLocks noGrp="1"/>
              </p:cNvSpPr>
              <p:nvPr>
                <p:ph idx="1"/>
              </p:nvPr>
            </p:nvSpPr>
            <p:spPr/>
            <p:txBody>
              <a:bodyPr>
                <a:normAutofit/>
              </a:bodyPr>
              <a:lstStyle/>
              <a:p>
                <a:r>
                  <a:rPr lang="en-US"/>
                  <a:t>However, not only must </a:t>
                </a:r>
                <a14:m>
                  <m:oMath xmlns:m="http://schemas.openxmlformats.org/officeDocument/2006/math">
                    <m:r>
                      <a:rPr lang="en-US" i="1" smtClean="0">
                        <a:latin typeface="Cambria Math" panose="02040503050406030204" pitchFamily="18" charset="0"/>
                      </a:rPr>
                      <m:t>𝑓</m:t>
                    </m:r>
                  </m:oMath>
                </a14:m>
                <a:r>
                  <a:rPr lang="en-US"/>
                  <a:t> be well defined, it must also satisfy the Lipschitz condition.</a:t>
                </a:r>
                <a:endParaRPr lang="en-US"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smtClean="0">
                          <a:latin typeface="Cambria Math" panose="02040503050406030204" pitchFamily="18" charset="0"/>
                        </a:rPr>
                        <m:t> ≤</m:t>
                      </m:r>
                      <m:r>
                        <a:rPr lang="en-US" i="1" smtClean="0">
                          <a:latin typeface="Cambria Math" panose="02040503050406030204" pitchFamily="18" charset="0"/>
                        </a:rPr>
                        <m:t>𝑘</m:t>
                      </m:r>
                      <m:d>
                        <m:dPr>
                          <m:begChr m:val="‖"/>
                          <m:endChr m:val="‖"/>
                          <m:ctrlPr>
                            <a:rPr lang="en-US" i="1" smtClean="0">
                              <a:latin typeface="Cambria Math" panose="02040503050406030204" pitchFamily="18" charset="0"/>
                            </a:rPr>
                          </m:ctrlPr>
                        </m:dPr>
                        <m:e>
                          <m:r>
                            <a:rPr lang="en-US" i="1">
                              <a:latin typeface="Cambria Math" panose="02040503050406030204" pitchFamily="18" charset="0"/>
                            </a:rPr>
                            <m:t>𝑞</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m:t>
                              </m:r>
                            </m:sup>
                          </m:sSup>
                        </m:e>
                      </m:d>
                    </m:oMath>
                  </m:oMathPara>
                </a14:m>
                <a:endParaRPr lang="en-US"/>
              </a:p>
              <a:p>
                <a:r>
                  <a:rPr lang="en-US"/>
                  <a:t>The proof that this is true will follow from the observation that  </a:t>
                </a:r>
                <a14:m>
                  <m:oMath xmlns:m="http://schemas.openxmlformats.org/officeDocument/2006/math">
                    <m:r>
                      <a:rPr lang="en-US" i="1" smtClean="0">
                        <a:latin typeface="Cambria Math" panose="02040503050406030204" pitchFamily="18" charset="0"/>
                      </a:rPr>
                      <m:t>𝑓</m:t>
                    </m:r>
                  </m:oMath>
                </a14:m>
                <a:r>
                  <a:rPr lang="en-US"/>
                  <a:t> is composed of a sequence of coordinate functions, </a:t>
                </a:r>
                <a14:m>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𝑓</m:t>
                        </m:r>
                      </m:e>
                      <m:sub>
                        <m:r>
                          <a:rPr lang="en-US" i="1" smtClean="0">
                            <a:latin typeface="Cambria Math" panose="02040503050406030204" pitchFamily="18" charset="0"/>
                          </a:rPr>
                          <m:t>𝑑</m:t>
                        </m:r>
                      </m:sub>
                    </m:sSub>
                  </m:oMath>
                </a14:m>
                <a:r>
                  <a:rPr lang="en-US"/>
                  <a:t>, taking the form of the non-modular DESS specification to be discussed below.</a:t>
                </a:r>
              </a:p>
            </p:txBody>
          </p:sp>
        </mc:Choice>
        <mc:Fallback xmlns="">
          <p:sp>
            <p:nvSpPr>
              <p:cNvPr id="3" name="Content Placeholder 2">
                <a:extLst>
                  <a:ext uri="{FF2B5EF4-FFF2-40B4-BE49-F238E27FC236}">
                    <a16:creationId xmlns:a16="http://schemas.microsoft.com/office/drawing/2014/main" id="{F1223299-DE9C-4808-9686-BBEAF3592B7A}"/>
                  </a:ext>
                </a:extLst>
              </p:cNvPr>
              <p:cNvSpPr>
                <a:spLocks noGrp="1" noRot="1" noChangeAspect="1" noMove="1" noResize="1" noEditPoints="1" noAdjustHandles="1" noChangeArrowheads="1" noChangeShapeType="1" noTextEdit="1"/>
              </p:cNvSpPr>
              <p:nvPr>
                <p:ph idx="1"/>
              </p:nvPr>
            </p:nvSpPr>
            <p:spPr>
              <a:blipFill>
                <a:blip r:embed="rId2"/>
                <a:stretch>
                  <a:fillRect l="-1460" t="-2891" b="-2721"/>
                </a:stretch>
              </a:blipFill>
            </p:spPr>
            <p:txBody>
              <a:bodyPr/>
              <a:lstStyle/>
              <a:p>
                <a:r>
                  <a:rPr lang="id-ID">
                    <a:noFill/>
                  </a:rPr>
                  <a:t> </a:t>
                </a:r>
              </a:p>
            </p:txBody>
          </p:sp>
        </mc:Fallback>
      </mc:AlternateContent>
    </p:spTree>
    <p:extLst>
      <p:ext uri="{BB962C8B-B14F-4D97-AF65-F5344CB8AC3E}">
        <p14:creationId xmlns:p14="http://schemas.microsoft.com/office/powerpoint/2010/main" val="2296027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02C3E-2819-4E4F-A3D1-84A5512949D4}"/>
              </a:ext>
            </a:extLst>
          </p:cNvPr>
          <p:cNvSpPr>
            <a:spLocks noGrp="1"/>
          </p:cNvSpPr>
          <p:nvPr>
            <p:ph type="title"/>
          </p:nvPr>
        </p:nvSpPr>
        <p:spPr/>
        <p:txBody>
          <a:bodyPr/>
          <a:lstStyle/>
          <a:p>
            <a:r>
              <a:rPr lang="en-US"/>
              <a:t>CLOSURE UNDER COUPLING OF DESS (cont.)</a:t>
            </a:r>
            <a:endParaRPr lang="id-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9FEDE3-DA46-4B2E-A42C-E279F52A9922}"/>
                  </a:ext>
                </a:extLst>
              </p:cNvPr>
              <p:cNvSpPr>
                <a:spLocks noGrp="1"/>
              </p:cNvSpPr>
              <p:nvPr>
                <p:ph idx="1"/>
              </p:nvPr>
            </p:nvSpPr>
            <p:spPr/>
            <p:txBody>
              <a:bodyPr>
                <a:normAutofit/>
              </a:bodyPr>
              <a:lstStyle/>
              <a:p>
                <a:r>
                  <a:rPr lang="en-US"/>
                  <a:t>Since by assumption, in the present case, the </a:t>
                </a:r>
                <a14:m>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𝑓</m:t>
                        </m:r>
                      </m:e>
                      <m:sub>
                        <m:r>
                          <a:rPr lang="en-US" i="1" smtClean="0">
                            <a:latin typeface="Cambria Math" panose="02040503050406030204" pitchFamily="18" charset="0"/>
                          </a:rPr>
                          <m:t>𝑑</m:t>
                        </m:r>
                      </m:sub>
                    </m:sSub>
                  </m:oMath>
                </a14:m>
                <a:r>
                  <a:rPr lang="en-US"/>
                  <a:t> are the rate-of-change functions of well-defined DESS specifications, they do indeed satisfy the Lipschitz condition. </a:t>
                </a:r>
              </a:p>
              <a:p>
                <a:r>
                  <a:rPr lang="en-US"/>
                  <a:t>Thus, on the basis of a proof yet to come, </a:t>
                </a:r>
                <a14:m>
                  <m:oMath xmlns:m="http://schemas.openxmlformats.org/officeDocument/2006/math">
                    <m:r>
                      <a:rPr lang="en-US" i="1" smtClean="0">
                        <a:latin typeface="Cambria Math" panose="02040503050406030204" pitchFamily="18" charset="0"/>
                      </a:rPr>
                      <m:t>𝑓</m:t>
                    </m:r>
                  </m:oMath>
                </a14:m>
                <a:r>
                  <a:rPr lang="en-US"/>
                  <a:t> satisfies the Lipschitz condition.</a:t>
                </a:r>
              </a:p>
            </p:txBody>
          </p:sp>
        </mc:Choice>
        <mc:Fallback xmlns="">
          <p:sp>
            <p:nvSpPr>
              <p:cNvPr id="3" name="Content Placeholder 2">
                <a:extLst>
                  <a:ext uri="{FF2B5EF4-FFF2-40B4-BE49-F238E27FC236}">
                    <a16:creationId xmlns:a16="http://schemas.microsoft.com/office/drawing/2014/main" id="{BE9FEDE3-DA46-4B2E-A42C-E279F52A9922}"/>
                  </a:ext>
                </a:extLst>
              </p:cNvPr>
              <p:cNvSpPr>
                <a:spLocks noGrp="1" noRot="1" noChangeAspect="1" noMove="1" noResize="1" noEditPoints="1" noAdjustHandles="1" noChangeArrowheads="1" noChangeShapeType="1" noTextEdit="1"/>
              </p:cNvSpPr>
              <p:nvPr>
                <p:ph idx="1"/>
              </p:nvPr>
            </p:nvSpPr>
            <p:spPr>
              <a:blipFill>
                <a:blip r:embed="rId2"/>
                <a:stretch>
                  <a:fillRect l="-1460" t="-2891" r="-1524"/>
                </a:stretch>
              </a:blipFill>
            </p:spPr>
            <p:txBody>
              <a:bodyPr/>
              <a:lstStyle/>
              <a:p>
                <a:r>
                  <a:rPr lang="id-ID">
                    <a:noFill/>
                  </a:rPr>
                  <a:t> </a:t>
                </a:r>
              </a:p>
            </p:txBody>
          </p:sp>
        </mc:Fallback>
      </mc:AlternateContent>
    </p:spTree>
    <p:extLst>
      <p:ext uri="{BB962C8B-B14F-4D97-AF65-F5344CB8AC3E}">
        <p14:creationId xmlns:p14="http://schemas.microsoft.com/office/powerpoint/2010/main" val="517787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7DC1E-759D-4169-9D6C-84EED80001DF}"/>
              </a:ext>
            </a:extLst>
          </p:cNvPr>
          <p:cNvSpPr>
            <a:spLocks noGrp="1"/>
          </p:cNvSpPr>
          <p:nvPr>
            <p:ph type="title"/>
          </p:nvPr>
        </p:nvSpPr>
        <p:spPr>
          <a:xfrm>
            <a:off x="765025" y="1301360"/>
            <a:ext cx="9612971" cy="4377545"/>
          </a:xfrm>
        </p:spPr>
        <p:txBody>
          <a:bodyPr>
            <a:normAutofit/>
          </a:bodyPr>
          <a:lstStyle/>
          <a:p>
            <a:r>
              <a:rPr lang="en-US"/>
              <a:t>7.2</a:t>
            </a:r>
            <a:br>
              <a:rPr lang="en-US"/>
            </a:br>
            <a:r>
              <a:rPr lang="id-ID"/>
              <a:t>Multi-Component</a:t>
            </a:r>
            <a:r>
              <a:rPr lang="en-US"/>
              <a:t> </a:t>
            </a:r>
            <a:r>
              <a:rPr lang="id-ID"/>
              <a:t>Discrete Event </a:t>
            </a:r>
            <a:br>
              <a:rPr lang="en-US"/>
            </a:br>
            <a:r>
              <a:rPr lang="id-ID"/>
              <a:t>System Formalism</a:t>
            </a:r>
          </a:p>
        </p:txBody>
      </p:sp>
    </p:spTree>
    <p:extLst>
      <p:ext uri="{BB962C8B-B14F-4D97-AF65-F5344CB8AC3E}">
        <p14:creationId xmlns:p14="http://schemas.microsoft.com/office/powerpoint/2010/main" val="3755875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7DC1E-759D-4169-9D6C-84EED80001DF}"/>
              </a:ext>
            </a:extLst>
          </p:cNvPr>
          <p:cNvSpPr>
            <a:spLocks noGrp="1"/>
          </p:cNvSpPr>
          <p:nvPr>
            <p:ph type="title"/>
          </p:nvPr>
        </p:nvSpPr>
        <p:spPr/>
        <p:txBody>
          <a:bodyPr>
            <a:normAutofit fontScale="90000"/>
          </a:bodyPr>
          <a:lstStyle/>
          <a:p>
            <a:r>
              <a:rPr lang="en-US"/>
              <a:t>7.6</a:t>
            </a:r>
            <a:br>
              <a:rPr lang="en-US"/>
            </a:br>
            <a:r>
              <a:rPr lang="id-ID"/>
              <a:t>Multi-Component </a:t>
            </a:r>
            <a:br>
              <a:rPr lang="en-US"/>
            </a:br>
            <a:r>
              <a:rPr lang="id-ID"/>
              <a:t>Parallel Discrete</a:t>
            </a:r>
            <a:r>
              <a:rPr lang="en-US"/>
              <a:t> </a:t>
            </a:r>
            <a:r>
              <a:rPr lang="id-ID"/>
              <a:t>Event System Formalism</a:t>
            </a:r>
            <a:endParaRPr lang="en-US"/>
          </a:p>
        </p:txBody>
      </p:sp>
    </p:spTree>
    <p:extLst>
      <p:ext uri="{BB962C8B-B14F-4D97-AF65-F5344CB8AC3E}">
        <p14:creationId xmlns:p14="http://schemas.microsoft.com/office/powerpoint/2010/main" val="155306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7CB6-02E0-468E-9377-BE4462D65128}"/>
              </a:ext>
            </a:extLst>
          </p:cNvPr>
          <p:cNvSpPr>
            <a:spLocks noGrp="1"/>
          </p:cNvSpPr>
          <p:nvPr>
            <p:ph type="title"/>
          </p:nvPr>
        </p:nvSpPr>
        <p:spPr>
          <a:xfrm>
            <a:off x="1371600" y="685800"/>
            <a:ext cx="9848850" cy="1485900"/>
          </a:xfrm>
        </p:spPr>
        <p:txBody>
          <a:bodyPr>
            <a:normAutofit fontScale="90000"/>
          </a:bodyPr>
          <a:lstStyle/>
          <a:p>
            <a:r>
              <a:rPr lang="en-US"/>
              <a:t>MULTI-COMPONENT DIFFERENTIAL EQUATIONS SPECIFIED SYSTEM FORMALISM</a:t>
            </a:r>
            <a:endParaRPr lang="id-ID"/>
          </a:p>
        </p:txBody>
      </p:sp>
      <p:sp>
        <p:nvSpPr>
          <p:cNvPr id="3" name="Content Placeholder 2">
            <a:extLst>
              <a:ext uri="{FF2B5EF4-FFF2-40B4-BE49-F238E27FC236}">
                <a16:creationId xmlns:a16="http://schemas.microsoft.com/office/drawing/2014/main" id="{7405247D-9700-44D3-B5AA-ADCFB8698CA9}"/>
              </a:ext>
            </a:extLst>
          </p:cNvPr>
          <p:cNvSpPr>
            <a:spLocks noGrp="1"/>
          </p:cNvSpPr>
          <p:nvPr>
            <p:ph idx="1"/>
          </p:nvPr>
        </p:nvSpPr>
        <p:spPr/>
        <p:txBody>
          <a:bodyPr>
            <a:normAutofit fontScale="92500" lnSpcReduction="10000"/>
          </a:bodyPr>
          <a:lstStyle/>
          <a:p>
            <a:r>
              <a:rPr lang="en-US"/>
              <a:t>In the multi-component case, the individual components define the rate of change of their own state variables based on the state values of their influencers. </a:t>
            </a:r>
          </a:p>
          <a:p>
            <a:r>
              <a:rPr lang="en-US"/>
              <a:t>Let us first define the general formalism and then discuss the modeling approach by considering partial differential equations –a special model type showing much resemblance to the cellular automata in the discrete time domain.</a:t>
            </a:r>
            <a:endParaRPr lang="id-ID"/>
          </a:p>
        </p:txBody>
      </p:sp>
    </p:spTree>
    <p:extLst>
      <p:ext uri="{BB962C8B-B14F-4D97-AF65-F5344CB8AC3E}">
        <p14:creationId xmlns:p14="http://schemas.microsoft.com/office/powerpoint/2010/main" val="2171412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8C3AA-4BD0-43F5-85C8-9C9F7F0B5310}"/>
              </a:ext>
            </a:extLst>
          </p:cNvPr>
          <p:cNvSpPr>
            <a:spLocks noGrp="1"/>
          </p:cNvSpPr>
          <p:nvPr>
            <p:ph type="title"/>
          </p:nvPr>
        </p:nvSpPr>
        <p:spPr>
          <a:xfrm>
            <a:off x="1371600" y="685800"/>
            <a:ext cx="9734550" cy="1485900"/>
          </a:xfrm>
        </p:spPr>
        <p:txBody>
          <a:bodyPr>
            <a:normAutofit fontScale="90000"/>
          </a:bodyPr>
          <a:lstStyle/>
          <a:p>
            <a:r>
              <a:rPr lang="en-US"/>
              <a:t>MULTI-COMPONENT DIFFERENTIAL EQUATIONS SPECIFIED SYSTEM FORMALISM (cont.)</a:t>
            </a:r>
            <a:endParaRPr lang="id-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3E5791-69D7-4B79-BFF2-C1C12AA8D342}"/>
                  </a:ext>
                </a:extLst>
              </p:cNvPr>
              <p:cNvSpPr>
                <a:spLocks noGrp="1"/>
              </p:cNvSpPr>
              <p:nvPr>
                <p:ph idx="1"/>
              </p:nvPr>
            </p:nvSpPr>
            <p:spPr/>
            <p:txBody>
              <a:bodyPr>
                <a:normAutofit/>
              </a:bodyPr>
              <a:lstStyle/>
              <a:p>
                <a:r>
                  <a:rPr lang="en-US"/>
                  <a:t>A </a:t>
                </a:r>
                <a:r>
                  <a:rPr lang="en-US" i="1"/>
                  <a:t>multi-component differential equation system specification</a:t>
                </a:r>
                <a:r>
                  <a:rPr lang="en-US"/>
                  <a:t> is a structure </a:t>
                </a:r>
              </a:p>
              <a:p>
                <a:pPr marL="530352" lvl="1"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𝑚𝑢𝑙𝑡𝑖𝐷𝐸𝑆𝑆</m:t>
                      </m:r>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 </m:t>
                          </m:r>
                          <m:r>
                            <a:rPr lang="en-US" i="1">
                              <a:latin typeface="Cambria Math" panose="02040503050406030204" pitchFamily="18" charset="0"/>
                            </a:rPr>
                            <m:t>𝐷</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𝑑</m:t>
                                  </m:r>
                                </m:sub>
                              </m:sSub>
                            </m:e>
                          </m:d>
                        </m:e>
                      </m:d>
                    </m:oMath>
                  </m:oMathPara>
                </a14:m>
                <a:endParaRPr lang="en-US" i="1">
                  <a:latin typeface="Cambria Math" panose="02040503050406030204" pitchFamily="18" charset="0"/>
                </a:endParaRPr>
              </a:p>
              <a:p>
                <a14:m>
                  <m:oMath xmlns:m="http://schemas.openxmlformats.org/officeDocument/2006/math">
                    <m:r>
                      <a:rPr lang="en-US" i="1" smtClean="0">
                        <a:latin typeface="Cambria Math" panose="02040503050406030204" pitchFamily="18" charset="0"/>
                      </a:rPr>
                      <m:t>𝑋</m:t>
                    </m:r>
                  </m:oMath>
                </a14:m>
                <a:r>
                  <a:rPr lang="en-US"/>
                  <a:t> is the set of inputs, </a:t>
                </a:r>
              </a:p>
              <a:p>
                <a:r>
                  <a:rPr lang="en-US"/>
                  <a:t>a real valued vector space </a:t>
                </a:r>
                <a14:m>
                  <m:oMath xmlns:m="http://schemas.openxmlformats.org/officeDocument/2006/math">
                    <m:sSup>
                      <m:sSupPr>
                        <m:ctrlPr>
                          <a:rPr lang="en-US" b="0" i="1" smtClean="0">
                            <a:latin typeface="Cambria Math" panose="02040503050406030204" pitchFamily="18" charset="0"/>
                          </a:rPr>
                        </m:ctrlPr>
                      </m:sSupPr>
                      <m:e>
                        <m:r>
                          <a:rPr lang="en-US" i="1" smtClean="0">
                            <a:latin typeface="Cambria Math" panose="02040503050406030204" pitchFamily="18" charset="0"/>
                          </a:rPr>
                          <m:t>𝑅</m:t>
                        </m:r>
                      </m:e>
                      <m:sup>
                        <m:r>
                          <a:rPr lang="en-US" i="1" smtClean="0">
                            <a:latin typeface="Cambria Math" panose="02040503050406030204" pitchFamily="18" charset="0"/>
                          </a:rPr>
                          <m:t>𝑚</m:t>
                        </m:r>
                      </m:sup>
                    </m:sSup>
                  </m:oMath>
                </a14:m>
                <a:r>
                  <a:rPr lang="en-US"/>
                  <a:t> and </a:t>
                </a:r>
              </a:p>
              <a:p>
                <a:r>
                  <a:rPr lang="en-US"/>
                  <a:t>D is the index set. </a:t>
                </a:r>
              </a:p>
            </p:txBody>
          </p:sp>
        </mc:Choice>
        <mc:Fallback xmlns="">
          <p:sp>
            <p:nvSpPr>
              <p:cNvPr id="3" name="Content Placeholder 2">
                <a:extLst>
                  <a:ext uri="{FF2B5EF4-FFF2-40B4-BE49-F238E27FC236}">
                    <a16:creationId xmlns:a16="http://schemas.microsoft.com/office/drawing/2014/main" id="{CF3E5791-69D7-4B79-BFF2-C1C12AA8D342}"/>
                  </a:ext>
                </a:extLst>
              </p:cNvPr>
              <p:cNvSpPr>
                <a:spLocks noGrp="1" noRot="1" noChangeAspect="1" noMove="1" noResize="1" noEditPoints="1" noAdjustHandles="1" noChangeArrowheads="1" noChangeShapeType="1" noTextEdit="1"/>
              </p:cNvSpPr>
              <p:nvPr>
                <p:ph idx="1"/>
              </p:nvPr>
            </p:nvSpPr>
            <p:spPr>
              <a:blipFill>
                <a:blip r:embed="rId3"/>
                <a:stretch>
                  <a:fillRect l="-1460" t="-2891"/>
                </a:stretch>
              </a:blipFill>
            </p:spPr>
            <p:txBody>
              <a:bodyPr/>
              <a:lstStyle/>
              <a:p>
                <a:r>
                  <a:rPr lang="id-ID">
                    <a:noFill/>
                  </a:rPr>
                  <a:t> </a:t>
                </a:r>
              </a:p>
            </p:txBody>
          </p:sp>
        </mc:Fallback>
      </mc:AlternateContent>
    </p:spTree>
    <p:extLst>
      <p:ext uri="{BB962C8B-B14F-4D97-AF65-F5344CB8AC3E}">
        <p14:creationId xmlns:p14="http://schemas.microsoft.com/office/powerpoint/2010/main" val="1231434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E53ED-1F85-4614-BE9F-2DEF4884AC31}"/>
              </a:ext>
            </a:extLst>
          </p:cNvPr>
          <p:cNvSpPr>
            <a:spLocks noGrp="1"/>
          </p:cNvSpPr>
          <p:nvPr>
            <p:ph type="title"/>
          </p:nvPr>
        </p:nvSpPr>
        <p:spPr>
          <a:xfrm>
            <a:off x="1371600" y="685800"/>
            <a:ext cx="9829800" cy="1485900"/>
          </a:xfrm>
        </p:spPr>
        <p:txBody>
          <a:bodyPr>
            <a:normAutofit fontScale="90000"/>
          </a:bodyPr>
          <a:lstStyle/>
          <a:p>
            <a:r>
              <a:rPr lang="en-US"/>
              <a:t>MULTI-COMPONENT DIFFERENTIAL EQUATIONS SPECIFIED SYSTEM FORMALISM (cont.)</a:t>
            </a:r>
            <a:endParaRPr lang="id-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2BF5FC-A6ED-48D1-81BC-5FE8A75D3B3C}"/>
                  </a:ext>
                </a:extLst>
              </p:cNvPr>
              <p:cNvSpPr>
                <a:spLocks noGrp="1"/>
              </p:cNvSpPr>
              <p:nvPr>
                <p:ph idx="1"/>
              </p:nvPr>
            </p:nvSpPr>
            <p:spPr>
              <a:xfrm>
                <a:off x="1371600" y="2286000"/>
                <a:ext cx="10820400" cy="3581400"/>
              </a:xfrm>
            </p:spPr>
            <p:txBody>
              <a:bodyPr>
                <a:normAutofit/>
              </a:bodyPr>
              <a:lstStyle/>
              <a:p>
                <a:r>
                  <a:rPr lang="en-US"/>
                  <a:t>For each </a:t>
                </a: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𝐷</m:t>
                    </m:r>
                  </m:oMath>
                </a14:m>
                <a:r>
                  <a:rPr lang="en-US"/>
                  <a:t>, the component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𝑑</m:t>
                        </m:r>
                      </m:sub>
                    </m:sSub>
                  </m:oMath>
                </a14:m>
                <a:r>
                  <a:rPr lang="en-US"/>
                  <a:t> is specified as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𝑑</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𝑑</m:t>
                              </m:r>
                            </m:sub>
                          </m:sSub>
                        </m:e>
                      </m:d>
                    </m:oMath>
                  </m:oMathPara>
                </a14:m>
                <a:endParaRPr lang="id-ID"/>
              </a:p>
              <a:p>
                <a14:m>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𝑄</m:t>
                        </m:r>
                      </m:e>
                      <m:sub>
                        <m:r>
                          <a:rPr lang="en-US" i="1" smtClean="0">
                            <a:latin typeface="Cambria Math" panose="02040503050406030204" pitchFamily="18" charset="0"/>
                          </a:rPr>
                          <m:t>𝑑</m:t>
                        </m:r>
                      </m:sub>
                    </m:sSub>
                  </m:oMath>
                </a14:m>
                <a:r>
                  <a:rPr lang="en-US"/>
                  <a:t> is the set of states of </a:t>
                </a:r>
                <a14:m>
                  <m:oMath xmlns:m="http://schemas.openxmlformats.org/officeDocument/2006/math">
                    <m:r>
                      <a:rPr lang="en-US" i="1" smtClean="0">
                        <a:latin typeface="Cambria Math" panose="02040503050406030204" pitchFamily="18" charset="0"/>
                      </a:rPr>
                      <m:t>𝑑</m:t>
                    </m:r>
                  </m:oMath>
                </a14:m>
                <a:r>
                  <a:rPr lang="en-US"/>
                  <a:t>, a real valued vector space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rPr>
                          <m:t>𝑛</m:t>
                        </m:r>
                      </m:sup>
                    </m:sSup>
                  </m:oMath>
                </a14:m>
                <a:endParaRPr lang="en-US" b="0" i="1">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𝑌</m:t>
                    </m:r>
                    <m:r>
                      <a:rPr lang="en-US" b="0" i="1" baseline="-25000" smtClean="0">
                        <a:latin typeface="Cambria Math" panose="02040503050406030204" pitchFamily="18" charset="0"/>
                      </a:rPr>
                      <m:t>𝑑</m:t>
                    </m:r>
                  </m:oMath>
                </a14:m>
                <a:r>
                  <a:rPr lang="en-US"/>
                  <a:t> is the set of outputs of </a:t>
                </a:r>
                <a14:m>
                  <m:oMath xmlns:m="http://schemas.openxmlformats.org/officeDocument/2006/math">
                    <m:r>
                      <a:rPr lang="en-US" i="1" smtClean="0">
                        <a:latin typeface="Cambria Math" panose="02040503050406030204" pitchFamily="18" charset="0"/>
                      </a:rPr>
                      <m:t>𝑑</m:t>
                    </m:r>
                  </m:oMath>
                </a14:m>
                <a:r>
                  <a:rPr lang="en-US"/>
                  <a:t>, a real valued vector space </a:t>
                </a:r>
                <a14:m>
                  <m:oMath xmlns:m="http://schemas.openxmlformats.org/officeDocument/2006/math">
                    <m:sSup>
                      <m:sSupPr>
                        <m:ctrlPr>
                          <a:rPr lang="en-US" b="0"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i="1" smtClean="0">
                            <a:latin typeface="Cambria Math" panose="02040503050406030204" pitchFamily="18" charset="0"/>
                          </a:rPr>
                          <m:t>𝑝</m:t>
                        </m:r>
                      </m:sup>
                    </m:sSup>
                  </m:oMath>
                </a14:m>
                <a:endParaRPr lang="en-US"/>
              </a:p>
              <a:p>
                <a14:m>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𝐼</m:t>
                        </m:r>
                      </m:e>
                      <m:sub>
                        <m:r>
                          <a:rPr lang="en-US" i="1" smtClean="0">
                            <a:latin typeface="Cambria Math" panose="02040503050406030204" pitchFamily="18" charset="0"/>
                          </a:rPr>
                          <m:t>𝑑</m:t>
                        </m:r>
                      </m:sub>
                    </m:sSub>
                    <m:r>
                      <a:rPr lang="en-US" i="1">
                        <a:latin typeface="Cambria Math" panose="02040503050406030204" pitchFamily="18" charset="0"/>
                      </a:rPr>
                      <m:t>⊆</m:t>
                    </m:r>
                    <m:r>
                      <a:rPr lang="en-US" i="1">
                        <a:latin typeface="Cambria Math" panose="02040503050406030204" pitchFamily="18" charset="0"/>
                      </a:rPr>
                      <m:t>𝐷</m:t>
                    </m:r>
                  </m:oMath>
                </a14:m>
                <a:r>
                  <a:rPr lang="en-US"/>
                  <a:t> is the set of influencers of </a:t>
                </a:r>
                <a14:m>
                  <m:oMath xmlns:m="http://schemas.openxmlformats.org/officeDocument/2006/math">
                    <m:r>
                      <a:rPr lang="en-US" i="1" smtClean="0">
                        <a:latin typeface="Cambria Math" panose="02040503050406030204" pitchFamily="18" charset="0"/>
                      </a:rPr>
                      <m:t>𝑑</m:t>
                    </m:r>
                  </m:oMath>
                </a14:m>
                <a:endParaRPr lang="en-US" i="1">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𝜆</m:t>
                        </m:r>
                      </m:e>
                      <m:sub>
                        <m:r>
                          <a:rPr lang="en-US" i="1" smtClean="0">
                            <a:latin typeface="Cambria Math" panose="02040503050406030204" pitchFamily="18" charset="0"/>
                          </a:rPr>
                          <m:t>𝑑</m:t>
                        </m:r>
                      </m:sub>
                    </m:sSub>
                    <m:r>
                      <a:rPr lang="en-US" i="1" smtClean="0">
                        <a:latin typeface="Cambria Math" panose="02040503050406030204" pitchFamily="18" charset="0"/>
                      </a:rPr>
                      <m:t>:</m:t>
                    </m:r>
                    <m:sSub>
                      <m:sSubPr>
                        <m:ctrlPr>
                          <a:rPr lang="en-US" b="0" i="1" smtClean="0">
                            <a:latin typeface="Cambria Math" panose="02040503050406030204" pitchFamily="18" charset="0"/>
                          </a:rPr>
                        </m:ctrlPr>
                      </m:sSubPr>
                      <m:e>
                        <m:r>
                          <m:rPr>
                            <m:nor/>
                          </m:rPr>
                          <a:rPr lang="id-ID"/>
                          <m:t>×</m:t>
                        </m:r>
                      </m:e>
                      <m:sub>
                        <m:r>
                          <a:rPr lang="en-US" i="1" smtClean="0">
                            <a:latin typeface="Cambria Math" panose="02040503050406030204" pitchFamily="18" charset="0"/>
                          </a:rPr>
                          <m:t>𝑖</m:t>
                        </m:r>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i="1" smtClean="0">
                                <a:latin typeface="Cambria Math" panose="02040503050406030204" pitchFamily="18" charset="0"/>
                              </a:rPr>
                              <m:t>𝐼</m:t>
                            </m:r>
                          </m:e>
                          <m:sub>
                            <m:r>
                              <a:rPr lang="en-US" i="1" smtClean="0">
                                <a:latin typeface="Cambria Math" panose="02040503050406030204" pitchFamily="18" charset="0"/>
                              </a:rPr>
                              <m:t>𝑑</m:t>
                            </m:r>
                          </m:sub>
                        </m:sSub>
                      </m:sub>
                    </m:sSub>
                    <m:sSub>
                      <m:sSubPr>
                        <m:ctrlPr>
                          <a:rPr lang="en-US" b="0" i="1" smtClean="0">
                            <a:latin typeface="Cambria Math" panose="02040503050406030204" pitchFamily="18" charset="0"/>
                          </a:rPr>
                        </m:ctrlPr>
                      </m:sSubPr>
                      <m:e>
                        <m:r>
                          <a:rPr lang="en-US" i="1" smtClean="0">
                            <a:latin typeface="Cambria Math" panose="02040503050406030204" pitchFamily="18" charset="0"/>
                          </a:rPr>
                          <m:t>𝑄</m:t>
                        </m:r>
                      </m:e>
                      <m:sub>
                        <m:r>
                          <a:rPr lang="en-US" i="1" smtClean="0">
                            <a:latin typeface="Cambria Math" panose="02040503050406030204" pitchFamily="18" charset="0"/>
                          </a:rPr>
                          <m:t>𝑒</m:t>
                        </m:r>
                      </m:sub>
                    </m:sSub>
                    <m:r>
                      <a:rPr lang="en-US" i="1" smtClean="0">
                        <a:latin typeface="Cambria Math" panose="02040503050406030204" pitchFamily="18" charset="0"/>
                      </a:rPr>
                      <m:t>×</m:t>
                    </m:r>
                    <m:r>
                      <a:rPr lang="en-US" i="1" smtClean="0">
                        <a:latin typeface="Cambria Math" panose="02040503050406030204" pitchFamily="18" charset="0"/>
                      </a:rPr>
                      <m:t>𝑋</m:t>
                    </m:r>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i="1" smtClean="0">
                            <a:latin typeface="Cambria Math" panose="02040503050406030204" pitchFamily="18" charset="0"/>
                          </a:rPr>
                          <m:t>𝑌</m:t>
                        </m:r>
                      </m:e>
                      <m:sub>
                        <m:r>
                          <a:rPr lang="en-US" i="1" smtClean="0">
                            <a:latin typeface="Cambria Math" panose="02040503050406030204" pitchFamily="18" charset="0"/>
                          </a:rPr>
                          <m:t>𝑑</m:t>
                        </m:r>
                      </m:sub>
                    </m:sSub>
                    <m:r>
                      <a:rPr lang="en-US" i="1" smtClean="0">
                        <a:latin typeface="Cambria Math" panose="02040503050406030204" pitchFamily="18" charset="0"/>
                      </a:rPr>
                      <m:t> </m:t>
                    </m:r>
                  </m:oMath>
                </a14:m>
                <a:r>
                  <a:rPr lang="en-US"/>
                  <a:t>is the local output function of </a:t>
                </a:r>
                <a14:m>
                  <m:oMath xmlns:m="http://schemas.openxmlformats.org/officeDocument/2006/math">
                    <m:r>
                      <a:rPr lang="en-US" i="1" smtClean="0">
                        <a:latin typeface="Cambria Math" panose="02040503050406030204" pitchFamily="18" charset="0"/>
                      </a:rPr>
                      <m:t>𝑑</m:t>
                    </m:r>
                  </m:oMath>
                </a14:m>
                <a:endParaRPr lang="en-US"/>
              </a:p>
            </p:txBody>
          </p:sp>
        </mc:Choice>
        <mc:Fallback xmlns="">
          <p:sp>
            <p:nvSpPr>
              <p:cNvPr id="3" name="Content Placeholder 2">
                <a:extLst>
                  <a:ext uri="{FF2B5EF4-FFF2-40B4-BE49-F238E27FC236}">
                    <a16:creationId xmlns:a16="http://schemas.microsoft.com/office/drawing/2014/main" id="{332BF5FC-A6ED-48D1-81BC-5FE8A75D3B3C}"/>
                  </a:ext>
                </a:extLst>
              </p:cNvPr>
              <p:cNvSpPr>
                <a:spLocks noGrp="1" noRot="1" noChangeAspect="1" noMove="1" noResize="1" noEditPoints="1" noAdjustHandles="1" noChangeArrowheads="1" noChangeShapeType="1" noTextEdit="1"/>
              </p:cNvSpPr>
              <p:nvPr>
                <p:ph idx="1"/>
              </p:nvPr>
            </p:nvSpPr>
            <p:spPr>
              <a:xfrm>
                <a:off x="1371600" y="2286000"/>
                <a:ext cx="10820400" cy="3581400"/>
              </a:xfrm>
              <a:blipFill>
                <a:blip r:embed="rId2"/>
                <a:stretch>
                  <a:fillRect l="-1296" t="-2891" b="-2721"/>
                </a:stretch>
              </a:blipFill>
            </p:spPr>
            <p:txBody>
              <a:bodyPr/>
              <a:lstStyle/>
              <a:p>
                <a:r>
                  <a:rPr lang="id-ID">
                    <a:noFill/>
                  </a:rPr>
                  <a:t> </a:t>
                </a:r>
              </a:p>
            </p:txBody>
          </p:sp>
        </mc:Fallback>
      </mc:AlternateContent>
    </p:spTree>
    <p:extLst>
      <p:ext uri="{BB962C8B-B14F-4D97-AF65-F5344CB8AC3E}">
        <p14:creationId xmlns:p14="http://schemas.microsoft.com/office/powerpoint/2010/main" val="2276722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141BF-F6F1-4A2A-A7C9-DE70F9E5E596}"/>
              </a:ext>
            </a:extLst>
          </p:cNvPr>
          <p:cNvSpPr>
            <a:spLocks noGrp="1"/>
          </p:cNvSpPr>
          <p:nvPr>
            <p:ph type="title"/>
          </p:nvPr>
        </p:nvSpPr>
        <p:spPr>
          <a:xfrm>
            <a:off x="1371600" y="685800"/>
            <a:ext cx="9906000" cy="1485900"/>
          </a:xfrm>
        </p:spPr>
        <p:txBody>
          <a:bodyPr>
            <a:normAutofit fontScale="90000"/>
          </a:bodyPr>
          <a:lstStyle/>
          <a:p>
            <a:r>
              <a:rPr lang="en-US"/>
              <a:t>MULTI-COMPONENT DIFFERENTIAL EQUATIONS SPECIFIED SYSTEM FORMALISM (cont.)</a:t>
            </a:r>
            <a:endParaRPr lang="id-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5C6370-10CE-4FB6-9982-A02460537EF1}"/>
                  </a:ext>
                </a:extLst>
              </p:cNvPr>
              <p:cNvSpPr>
                <a:spLocks noGrp="1"/>
              </p:cNvSpPr>
              <p:nvPr>
                <p:ph idx="1"/>
              </p:nvPr>
            </p:nvSpPr>
            <p:spPr/>
            <p:txBody>
              <a:bodyPr>
                <a:norm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m:rPr>
                            <m:nor/>
                          </m:rPr>
                          <a:rPr lang="id-ID"/>
                          <m:t>×</m:t>
                        </m:r>
                      </m:e>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𝑑</m:t>
                            </m:r>
                          </m:sub>
                        </m:sSub>
                      </m:sub>
                    </m:sSub>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𝑑</m:t>
                        </m:r>
                      </m:sub>
                    </m:sSub>
                    <m:r>
                      <a:rPr lang="en-US" i="1">
                        <a:latin typeface="Cambria Math" panose="02040503050406030204" pitchFamily="18" charset="0"/>
                      </a:rPr>
                      <m:t> </m:t>
                    </m:r>
                  </m:oMath>
                </a14:m>
                <a:r>
                  <a:rPr lang="en-US"/>
                  <a:t>is the rate of change function for state variables of </a:t>
                </a:r>
                <a14:m>
                  <m:oMath xmlns:m="http://schemas.openxmlformats.org/officeDocument/2006/math">
                    <m:r>
                      <a:rPr lang="en-US" i="1">
                        <a:latin typeface="Cambria Math" panose="02040503050406030204" pitchFamily="18" charset="0"/>
                      </a:rPr>
                      <m:t>𝑑</m:t>
                    </m:r>
                  </m:oMath>
                </a14:m>
                <a:r>
                  <a:rPr lang="en-US"/>
                  <a:t> that each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𝑑</m:t>
                        </m:r>
                      </m:sub>
                    </m:sSub>
                    <m:r>
                      <a:rPr lang="en-US" i="1">
                        <a:latin typeface="Cambria Math" panose="02040503050406030204" pitchFamily="18" charset="0"/>
                      </a:rPr>
                      <m:t> </m:t>
                    </m:r>
                  </m:oMath>
                </a14:m>
                <a:r>
                  <a:rPr lang="en-US"/>
                  <a:t>required to satisfy a Lipschitz condition:</a:t>
                </a:r>
              </a:p>
              <a:p>
                <a:pPr marL="0" indent="0">
                  <a:buNone/>
                </a:pPr>
                <a14:m>
                  <m:oMathPara xmlns:m="http://schemas.openxmlformats.org/officeDocument/2006/math">
                    <m:oMathParaPr>
                      <m:jc m:val="centerGroup"/>
                    </m:oMathParaPr>
                    <m:oMath xmlns:m="http://schemas.openxmlformats.org/officeDocument/2006/math">
                      <m:d>
                        <m:dPr>
                          <m:begChr m:val="‖"/>
                          <m:endChr m:val="‖"/>
                          <m:ctrlPr>
                            <a:rPr lang="id-ID" i="1">
                              <a:latin typeface="Cambria Math" panose="02040503050406030204" pitchFamily="18" charset="0"/>
                            </a:rPr>
                          </m:ctrlPr>
                        </m:dPr>
                        <m:e>
                          <m:sSub>
                            <m:sSubPr>
                              <m:ctrlPr>
                                <a:rPr lang="en-US" i="1">
                                  <a:latin typeface="Cambria Math" panose="02040503050406030204" pitchFamily="18" charset="0"/>
                                </a:rPr>
                              </m:ctrlPr>
                            </m:sSubPr>
                            <m:e>
                              <m:r>
                                <a:rPr lang="id-ID" i="1">
                                  <a:latin typeface="Cambria Math" panose="02040503050406030204" pitchFamily="18" charset="0"/>
                                </a:rPr>
                                <m:t>𝑓</m:t>
                              </m:r>
                            </m:e>
                            <m:sub>
                              <m:r>
                                <a:rPr lang="id-ID" i="1">
                                  <a:latin typeface="Cambria Math" panose="02040503050406030204" pitchFamily="18" charset="0"/>
                                </a:rPr>
                                <m:t>𝑑</m:t>
                              </m:r>
                            </m:sub>
                          </m:sSub>
                          <m:r>
                            <a:rPr lang="id-ID" i="1">
                              <a:latin typeface="Cambria Math" panose="02040503050406030204" pitchFamily="18" charset="0"/>
                            </a:rPr>
                            <m:t>(</m:t>
                          </m:r>
                          <m:r>
                            <a:rPr lang="id-ID" i="1">
                              <a:latin typeface="Cambria Math" panose="02040503050406030204" pitchFamily="18" charset="0"/>
                            </a:rPr>
                            <m:t>𝑞</m:t>
                          </m:r>
                          <m:r>
                            <a:rPr lang="id-ID" i="1">
                              <a:latin typeface="Cambria Math" panose="02040503050406030204" pitchFamily="18" charset="0"/>
                            </a:rPr>
                            <m:t>, </m:t>
                          </m:r>
                          <m:r>
                            <a:rPr lang="id-ID" i="1">
                              <a:latin typeface="Cambria Math" panose="02040503050406030204" pitchFamily="18" charset="0"/>
                            </a:rPr>
                            <m:t>𝑥</m:t>
                          </m:r>
                          <m:r>
                            <a:rPr lang="id-ID" i="1">
                              <a:latin typeface="Cambria Math" panose="02040503050406030204" pitchFamily="18" charset="0"/>
                            </a:rPr>
                            <m:t>)−</m:t>
                          </m:r>
                          <m:sSub>
                            <m:sSubPr>
                              <m:ctrlPr>
                                <a:rPr lang="en-US" i="1">
                                  <a:latin typeface="Cambria Math" panose="02040503050406030204" pitchFamily="18" charset="0"/>
                                </a:rPr>
                              </m:ctrlPr>
                            </m:sSubPr>
                            <m:e>
                              <m:r>
                                <a:rPr lang="id-ID" i="1">
                                  <a:latin typeface="Cambria Math" panose="02040503050406030204" pitchFamily="18" charset="0"/>
                                </a:rPr>
                                <m:t>𝑓</m:t>
                              </m:r>
                            </m:e>
                            <m:sub>
                              <m:r>
                                <a:rPr lang="id-ID" i="1">
                                  <a:latin typeface="Cambria Math" panose="02040503050406030204" pitchFamily="18" charset="0"/>
                                </a:rPr>
                                <m:t>𝑑</m:t>
                              </m:r>
                            </m:sub>
                          </m:sSub>
                          <m:r>
                            <a:rPr lang="id-ID" i="1">
                              <a:latin typeface="Cambria Math" panose="02040503050406030204" pitchFamily="18" charset="0"/>
                            </a:rPr>
                            <m:t>(</m:t>
                          </m:r>
                          <m:r>
                            <a:rPr lang="id-ID" i="1">
                              <a:latin typeface="Cambria Math" panose="02040503050406030204" pitchFamily="18" charset="0"/>
                            </a:rPr>
                            <m:t>𝑞</m:t>
                          </m:r>
                          <m:r>
                            <a:rPr lang="id-ID" i="1">
                              <a:latin typeface="Cambria Math" panose="02040503050406030204" pitchFamily="18" charset="0"/>
                            </a:rPr>
                            <m:t>′,</m:t>
                          </m:r>
                          <m:r>
                            <a:rPr lang="id-ID" i="1">
                              <a:latin typeface="Cambria Math" panose="02040503050406030204" pitchFamily="18" charset="0"/>
                            </a:rPr>
                            <m:t>𝑥</m:t>
                          </m:r>
                          <m:r>
                            <a:rPr lang="id-ID" i="1">
                              <a:latin typeface="Cambria Math" panose="02040503050406030204" pitchFamily="18" charset="0"/>
                            </a:rPr>
                            <m:t>)</m:t>
                          </m:r>
                        </m:e>
                      </m:d>
                      <m:r>
                        <a:rPr lang="id-ID" i="1">
                          <a:latin typeface="Cambria Math" panose="02040503050406030204" pitchFamily="18" charset="0"/>
                        </a:rPr>
                        <m:t> ≤</m:t>
                      </m:r>
                      <m:sSub>
                        <m:sSubPr>
                          <m:ctrlPr>
                            <a:rPr lang="en-US" i="1">
                              <a:latin typeface="Cambria Math" panose="02040503050406030204" pitchFamily="18" charset="0"/>
                            </a:rPr>
                          </m:ctrlPr>
                        </m:sSubPr>
                        <m:e>
                          <m:r>
                            <a:rPr lang="id-ID" i="1">
                              <a:latin typeface="Cambria Math" panose="02040503050406030204" pitchFamily="18" charset="0"/>
                            </a:rPr>
                            <m:t>𝑘</m:t>
                          </m:r>
                        </m:e>
                        <m:sub>
                          <m:r>
                            <a:rPr lang="id-ID" i="1">
                              <a:latin typeface="Cambria Math" panose="02040503050406030204" pitchFamily="18" charset="0"/>
                            </a:rPr>
                            <m:t>𝑑</m:t>
                          </m:r>
                        </m:sub>
                      </m:sSub>
                      <m:d>
                        <m:dPr>
                          <m:begChr m:val="‖"/>
                          <m:endChr m:val="‖"/>
                          <m:ctrlPr>
                            <a:rPr lang="en-US" i="1">
                              <a:latin typeface="Cambria Math" panose="02040503050406030204" pitchFamily="18" charset="0"/>
                            </a:rPr>
                          </m:ctrlPr>
                        </m:dPr>
                        <m:e>
                          <m:r>
                            <a:rPr lang="id-ID" i="1">
                              <a:latin typeface="Cambria Math" panose="02040503050406030204" pitchFamily="18" charset="0"/>
                            </a:rPr>
                            <m:t>𝑞</m:t>
                          </m:r>
                          <m:r>
                            <a:rPr lang="id-ID" i="1">
                              <a:latin typeface="Cambria Math" panose="02040503050406030204" pitchFamily="18" charset="0"/>
                            </a:rPr>
                            <m:t>−</m:t>
                          </m:r>
                          <m:r>
                            <a:rPr lang="id-ID" i="1">
                              <a:latin typeface="Cambria Math" panose="02040503050406030204" pitchFamily="18" charset="0"/>
                            </a:rPr>
                            <m:t>𝑞</m:t>
                          </m:r>
                          <m:r>
                            <a:rPr lang="id-ID" i="1">
                              <a:latin typeface="Cambria Math" panose="02040503050406030204" pitchFamily="18" charset="0"/>
                            </a:rPr>
                            <m:t>′</m:t>
                          </m:r>
                        </m:e>
                      </m:d>
                    </m:oMath>
                  </m:oMathPara>
                </a14:m>
                <a:endParaRPr lang="en-US"/>
              </a:p>
              <a:p>
                <a:r>
                  <a:rPr lang="en-US"/>
                  <a:t>The set of influencees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𝑑</m:t>
                        </m:r>
                      </m:sub>
                    </m:sSub>
                    <m:r>
                      <a:rPr lang="en-US" i="1">
                        <a:latin typeface="Cambria Math" panose="02040503050406030204" pitchFamily="18" charset="0"/>
                      </a:rPr>
                      <m:t> </m:t>
                    </m:r>
                  </m:oMath>
                </a14:m>
                <a:r>
                  <a:rPr lang="en-US"/>
                  <a:t>of </a:t>
                </a:r>
                <a14:m>
                  <m:oMath xmlns:m="http://schemas.openxmlformats.org/officeDocument/2006/math">
                    <m:r>
                      <a:rPr lang="en-US" i="1">
                        <a:latin typeface="Cambria Math" panose="02040503050406030204" pitchFamily="18" charset="0"/>
                      </a:rPr>
                      <m:t>𝑑</m:t>
                    </m:r>
                  </m:oMath>
                </a14:m>
                <a:r>
                  <a:rPr lang="en-US"/>
                  <a:t> is again defined to be the set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oMath>
                </a14:m>
                <a:r>
                  <a:rPr lang="en-US"/>
                  <a:t>.</a:t>
                </a:r>
              </a:p>
            </p:txBody>
          </p:sp>
        </mc:Choice>
        <mc:Fallback xmlns="">
          <p:sp>
            <p:nvSpPr>
              <p:cNvPr id="3" name="Content Placeholder 2">
                <a:extLst>
                  <a:ext uri="{FF2B5EF4-FFF2-40B4-BE49-F238E27FC236}">
                    <a16:creationId xmlns:a16="http://schemas.microsoft.com/office/drawing/2014/main" id="{925C6370-10CE-4FB6-9982-A02460537EF1}"/>
                  </a:ext>
                </a:extLst>
              </p:cNvPr>
              <p:cNvSpPr>
                <a:spLocks noGrp="1" noRot="1" noChangeAspect="1" noMove="1" noResize="1" noEditPoints="1" noAdjustHandles="1" noChangeArrowheads="1" noChangeShapeType="1" noTextEdit="1"/>
              </p:cNvSpPr>
              <p:nvPr>
                <p:ph idx="1"/>
              </p:nvPr>
            </p:nvSpPr>
            <p:spPr>
              <a:blipFill>
                <a:blip r:embed="rId2"/>
                <a:stretch>
                  <a:fillRect l="-1460" t="-2891" r="-1143"/>
                </a:stretch>
              </a:blipFill>
            </p:spPr>
            <p:txBody>
              <a:bodyPr/>
              <a:lstStyle/>
              <a:p>
                <a:r>
                  <a:rPr lang="id-ID">
                    <a:noFill/>
                  </a:rPr>
                  <a:t> </a:t>
                </a:r>
              </a:p>
            </p:txBody>
          </p:sp>
        </mc:Fallback>
      </mc:AlternateContent>
    </p:spTree>
    <p:extLst>
      <p:ext uri="{BB962C8B-B14F-4D97-AF65-F5344CB8AC3E}">
        <p14:creationId xmlns:p14="http://schemas.microsoft.com/office/powerpoint/2010/main" val="21378861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643F3-51A4-4713-B8B4-D7AB9DB703A1}"/>
              </a:ext>
            </a:extLst>
          </p:cNvPr>
          <p:cNvSpPr>
            <a:spLocks noGrp="1"/>
          </p:cNvSpPr>
          <p:nvPr>
            <p:ph type="title"/>
          </p:nvPr>
        </p:nvSpPr>
        <p:spPr>
          <a:xfrm>
            <a:off x="1371600" y="685800"/>
            <a:ext cx="9829800" cy="1485900"/>
          </a:xfrm>
        </p:spPr>
        <p:txBody>
          <a:bodyPr>
            <a:normAutofit fontScale="90000"/>
          </a:bodyPr>
          <a:lstStyle/>
          <a:p>
            <a:r>
              <a:rPr lang="en-US"/>
              <a:t>MULTI-COMPONENT DIFFERENTIAL EQUATIONS SPECIFIED SYSTEM FORMALISM (cont.)</a:t>
            </a:r>
            <a:endParaRPr lang="id-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B6DFA27-97BE-4962-92C1-CAD22FB2AD2C}"/>
                  </a:ext>
                </a:extLst>
              </p:cNvPr>
              <p:cNvSpPr>
                <a:spLocks noGrp="1"/>
              </p:cNvSpPr>
              <p:nvPr>
                <p:ph idx="1"/>
              </p:nvPr>
            </p:nvSpPr>
            <p:spPr>
              <a:xfrm>
                <a:off x="1371600" y="2171700"/>
                <a:ext cx="9601200" cy="3763108"/>
              </a:xfrm>
            </p:spPr>
            <p:txBody>
              <a:bodyPr>
                <a:noAutofit/>
              </a:bodyPr>
              <a:lstStyle/>
              <a:p>
                <a:r>
                  <a:rPr lang="en-US"/>
                  <a:t>Formally a </a:t>
                </a:r>
                <a14:m>
                  <m:oMath xmlns:m="http://schemas.openxmlformats.org/officeDocument/2006/math">
                    <m:r>
                      <a:rPr lang="en-US" i="1">
                        <a:latin typeface="Cambria Math" panose="02040503050406030204" pitchFamily="18" charset="0"/>
                      </a:rPr>
                      <m:t>𝑚𝑢𝑙𝑡𝑖𝐷𝐸𝑆𝑆</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𝑁</m:t>
                            </m:r>
                          </m:sub>
                        </m:sSub>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𝑑</m:t>
                                </m:r>
                              </m:sub>
                            </m:sSub>
                          </m:e>
                        </m:d>
                      </m:e>
                    </m:d>
                  </m:oMath>
                </a14:m>
                <a:r>
                  <a:rPr lang="en-US"/>
                  <a:t> specifies a </a:t>
                </a:r>
                <a14:m>
                  <m:oMath xmlns:m="http://schemas.openxmlformats.org/officeDocument/2006/math">
                    <m:r>
                      <a:rPr lang="en-US" i="1">
                        <a:latin typeface="Cambria Math" panose="02040503050406030204" pitchFamily="18" charset="0"/>
                      </a:rPr>
                      <m:t>𝐷𝐸𝑆𝑆</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 </m:t>
                        </m:r>
                        <m:r>
                          <a:rPr lang="en-US" i="1">
                            <a:latin typeface="Cambria Math" panose="02040503050406030204" pitchFamily="18" charset="0"/>
                          </a:rPr>
                          <m:t>𝑌</m:t>
                        </m:r>
                        <m:r>
                          <a:rPr lang="en-US" i="1">
                            <a:latin typeface="Cambria Math" panose="02040503050406030204" pitchFamily="18" charset="0"/>
                          </a:rPr>
                          <m:t>, </m:t>
                        </m:r>
                        <m:r>
                          <a:rPr lang="en-US" i="1">
                            <a:latin typeface="Cambria Math" panose="02040503050406030204" pitchFamily="18" charset="0"/>
                          </a:rPr>
                          <m:t>𝑄</m:t>
                        </m:r>
                        <m:r>
                          <a:rPr lang="en-US" i="1">
                            <a:latin typeface="Cambria Math" panose="02040503050406030204" pitchFamily="18" charset="0"/>
                          </a:rPr>
                          <m:t>, </m:t>
                        </m:r>
                        <m:r>
                          <a:rPr lang="en-US" i="1">
                            <a:latin typeface="Cambria Math" panose="02040503050406030204" pitchFamily="18" charset="0"/>
                          </a:rPr>
                          <m:t>𝑓</m:t>
                        </m:r>
                        <m:r>
                          <a:rPr lang="en-US" i="1">
                            <a:latin typeface="Cambria Math" panose="02040503050406030204" pitchFamily="18" charset="0"/>
                          </a:rPr>
                          <m:t>, </m:t>
                        </m:r>
                        <m:r>
                          <a:rPr lang="en-US" i="1">
                            <a:latin typeface="Cambria Math" panose="02040503050406030204" pitchFamily="18" charset="0"/>
                          </a:rPr>
                          <m:t>𝜆</m:t>
                        </m:r>
                      </m:e>
                    </m:d>
                  </m:oMath>
                </a14:m>
                <a:r>
                  <a:rPr lang="en-US"/>
                  <a:t> at the I/O system level in the following way:</a:t>
                </a:r>
                <a:endParaRPr lang="en-US" i="1">
                  <a:latin typeface="Cambria Math" panose="02040503050406030204" pitchFamily="18" charset="0"/>
                </a:endParaRPr>
              </a:p>
              <a:p>
                <a:pPr lvl="1"/>
                <a14:m>
                  <m:oMath xmlns:m="http://schemas.openxmlformats.org/officeDocument/2006/math">
                    <m:r>
                      <a:rPr lang="en-US" i="1" smtClean="0">
                        <a:latin typeface="Cambria Math" panose="02040503050406030204" pitchFamily="18" charset="0"/>
                      </a:rPr>
                      <m:t>𝑄</m:t>
                    </m:r>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i="1" smtClean="0">
                            <a:latin typeface="Cambria Math" panose="02040503050406030204" pitchFamily="18" charset="0"/>
                          </a:rPr>
                          <m:t>×</m:t>
                        </m:r>
                      </m:e>
                      <m:sub>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𝐷</m:t>
                        </m:r>
                      </m:sub>
                    </m:sSub>
                    <m:sSub>
                      <m:sSubPr>
                        <m:ctrlPr>
                          <a:rPr lang="en-US" b="0" i="1" smtClean="0">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𝑑</m:t>
                        </m:r>
                      </m:sub>
                    </m:sSub>
                    <m:r>
                      <a:rPr lang="en-US" i="1">
                        <a:latin typeface="Cambria Math" panose="02040503050406030204" pitchFamily="18" charset="0"/>
                      </a:rPr>
                      <m:t>,</m:t>
                    </m:r>
                  </m:oMath>
                </a14:m>
                <a:endParaRPr lang="en-US" i="1">
                  <a:latin typeface="Cambria Math" panose="02040503050406030204" pitchFamily="18" charset="0"/>
                </a:endParaRPr>
              </a:p>
              <a:p>
                <a:pPr lvl="1"/>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𝐷</m:t>
                        </m:r>
                      </m:sub>
                    </m:sSub>
                    <m:sSub>
                      <m:sSubPr>
                        <m:ctrlPr>
                          <a:rPr lang="en-US" b="0"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𝑑</m:t>
                        </m:r>
                      </m:sub>
                    </m:sSub>
                    <m:r>
                      <a:rPr lang="en-US" i="1">
                        <a:latin typeface="Cambria Math" panose="02040503050406030204" pitchFamily="18" charset="0"/>
                      </a:rPr>
                      <m:t>,</m:t>
                    </m:r>
                  </m:oMath>
                </a14:m>
                <a:endParaRPr lang="en-US" i="1">
                  <a:latin typeface="Cambria Math" panose="02040503050406030204" pitchFamily="18" charset="0"/>
                </a:endParaRPr>
              </a:p>
              <a:p>
                <a:pPr lvl="1"/>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a:t> is defined by </a:t>
                </a:r>
                <a14:m>
                  <m:oMath xmlns:m="http://schemas.openxmlformats.org/officeDocument/2006/math">
                    <m:r>
                      <a:rPr lang="en-US" i="1" smtClean="0">
                        <a:latin typeface="Cambria Math" panose="02040503050406030204" pitchFamily="18" charset="0"/>
                      </a:rPr>
                      <m:t>𝑓</m:t>
                    </m:r>
                    <m:r>
                      <a:rPr lang="en-US" i="1" smtClean="0">
                        <a:latin typeface="Cambria Math" panose="02040503050406030204" pitchFamily="18" charset="0"/>
                      </a:rPr>
                      <m:t>(</m:t>
                    </m:r>
                    <m:r>
                      <a:rPr lang="en-US" i="1" smtClean="0">
                        <a:latin typeface="Cambria Math" panose="02040503050406030204" pitchFamily="18" charset="0"/>
                      </a:rPr>
                      <m:t>𝑞</m:t>
                    </m:r>
                    <m:r>
                      <a:rPr lang="en-US" i="1" smtClean="0">
                        <a:latin typeface="Cambria Math" panose="02040503050406030204" pitchFamily="18" charset="0"/>
                      </a:rPr>
                      <m:t>,</m:t>
                    </m:r>
                    <m:r>
                      <a:rPr lang="en-US" i="1" smtClean="0">
                        <a:latin typeface="Cambria Math" panose="02040503050406030204" pitchFamily="18" charset="0"/>
                      </a:rPr>
                      <m:t>𝑥</m:t>
                    </m:r>
                    <m:r>
                      <a:rPr lang="en-US" i="1" smtClean="0">
                        <a:latin typeface="Cambria Math" panose="02040503050406030204" pitchFamily="18" charset="0"/>
                      </a:rPr>
                      <m:t>).</m:t>
                    </m:r>
                    <m:r>
                      <a:rPr lang="en-US" i="1" smtClean="0">
                        <a:latin typeface="Cambria Math" panose="02040503050406030204" pitchFamily="18" charset="0"/>
                      </a:rPr>
                      <m:t>𝑑</m:t>
                    </m:r>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i="1" smtClean="0">
                            <a:latin typeface="Cambria Math" panose="02040503050406030204" pitchFamily="18" charset="0"/>
                          </a:rPr>
                          <m:t>𝑓</m:t>
                        </m:r>
                      </m:e>
                      <m:sub>
                        <m:r>
                          <a:rPr lang="en-US" i="1" smtClean="0">
                            <a:latin typeface="Cambria Math" panose="02040503050406030204" pitchFamily="18" charset="0"/>
                          </a:rPr>
                          <m:t>𝑑</m:t>
                        </m:r>
                      </m:sub>
                    </m:sSub>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i="1" smtClean="0">
                            <a:latin typeface="Cambria Math" panose="02040503050406030204" pitchFamily="18" charset="0"/>
                          </a:rPr>
                          <m:t>𝑞</m:t>
                        </m:r>
                      </m:e>
                      <m:sub>
                        <m:r>
                          <a:rPr lang="en-US" i="1" smtClean="0">
                            <a:latin typeface="Cambria Math" panose="02040503050406030204" pitchFamily="18" charset="0"/>
                          </a:rPr>
                          <m:t>𝑖</m:t>
                        </m:r>
                      </m:sub>
                    </m:sSub>
                    <m:r>
                      <a:rPr lang="en-US" i="1" smtClean="0">
                        <a:latin typeface="Cambria Math" panose="02040503050406030204" pitchFamily="18" charset="0"/>
                      </a:rPr>
                      <m:t>, …), </m:t>
                    </m:r>
                    <m:r>
                      <a:rPr lang="en-US" i="1" smtClean="0">
                        <a:latin typeface="Cambria Math" panose="02040503050406030204" pitchFamily="18" charset="0"/>
                      </a:rPr>
                      <m:t>𝑥</m:t>
                    </m:r>
                    <m:r>
                      <a:rPr lang="en-US" i="1" smtClean="0">
                        <a:latin typeface="Cambria Math" panose="02040503050406030204" pitchFamily="18" charset="0"/>
                      </a:rPr>
                      <m:t>),</m:t>
                    </m:r>
                  </m:oMath>
                </a14:m>
                <a:endParaRPr lang="en-US"/>
              </a:p>
              <a:p>
                <a:pPr lvl="1"/>
                <a14:m>
                  <m:oMath xmlns:m="http://schemas.openxmlformats.org/officeDocument/2006/math">
                    <m:r>
                      <a:rPr lang="en-US" i="1" smtClean="0">
                        <a:latin typeface="Cambria Math" panose="02040503050406030204" pitchFamily="18" charset="0"/>
                      </a:rPr>
                      <m:t>𝜆</m:t>
                    </m:r>
                    <m:r>
                      <a:rPr lang="en-US" i="1" smtClean="0">
                        <a:latin typeface="Cambria Math" panose="02040503050406030204" pitchFamily="18" charset="0"/>
                      </a:rPr>
                      <m:t>(</m:t>
                    </m:r>
                    <m:r>
                      <a:rPr lang="en-US" i="1" smtClean="0">
                        <a:latin typeface="Cambria Math" panose="02040503050406030204" pitchFamily="18" charset="0"/>
                      </a:rPr>
                      <m:t>𝑞</m:t>
                    </m:r>
                    <m:r>
                      <a:rPr lang="en-US" i="1" smtClean="0">
                        <a:latin typeface="Cambria Math" panose="02040503050406030204" pitchFamily="18" charset="0"/>
                      </a:rPr>
                      <m:t>)</m:t>
                    </m:r>
                  </m:oMath>
                </a14:m>
                <a:r>
                  <a:rPr lang="en-US"/>
                  <a:t> is defined by </a:t>
                </a:r>
                <a14:m>
                  <m:oMath xmlns:m="http://schemas.openxmlformats.org/officeDocument/2006/math">
                    <m:r>
                      <a:rPr lang="en-US" i="1" smtClean="0">
                        <a:latin typeface="Cambria Math" panose="02040503050406030204" pitchFamily="18" charset="0"/>
                      </a:rPr>
                      <m:t>𝜆</m:t>
                    </m:r>
                    <m:r>
                      <a:rPr lang="en-US" i="1" smtClean="0">
                        <a:latin typeface="Cambria Math" panose="02040503050406030204" pitchFamily="18" charset="0"/>
                      </a:rPr>
                      <m:t>(</m:t>
                    </m:r>
                    <m:r>
                      <a:rPr lang="en-US" i="1" smtClean="0">
                        <a:latin typeface="Cambria Math" panose="02040503050406030204" pitchFamily="18" charset="0"/>
                      </a:rPr>
                      <m:t>𝑞</m:t>
                    </m:r>
                    <m:r>
                      <a:rPr lang="en-US" i="1" smtClean="0">
                        <a:latin typeface="Cambria Math" panose="02040503050406030204" pitchFamily="18" charset="0"/>
                      </a:rPr>
                      <m:t>).</m:t>
                    </m:r>
                    <m:r>
                      <a:rPr lang="en-US" i="1" smtClean="0">
                        <a:latin typeface="Cambria Math" panose="02040503050406030204" pitchFamily="18" charset="0"/>
                      </a:rPr>
                      <m:t>𝑑</m:t>
                    </m:r>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i="1" smtClean="0">
                            <a:latin typeface="Cambria Math" panose="02040503050406030204" pitchFamily="18" charset="0"/>
                          </a:rPr>
                          <m:t>𝜆</m:t>
                        </m:r>
                      </m:e>
                      <m:sub>
                        <m:r>
                          <a:rPr lang="en-US" i="1" smtClean="0">
                            <a:latin typeface="Cambria Math" panose="02040503050406030204" pitchFamily="18" charset="0"/>
                          </a:rPr>
                          <m:t>𝑑</m:t>
                        </m:r>
                      </m:sub>
                    </m:sSub>
                    <m:r>
                      <a:rPr lang="en-US" i="1" smtClean="0">
                        <a:latin typeface="Cambria Math" panose="02040503050406030204" pitchFamily="18" charset="0"/>
                      </a:rPr>
                      <m:t>((…, </m:t>
                    </m:r>
                    <m:sSub>
                      <m:sSubPr>
                        <m:ctrlPr>
                          <a:rPr lang="en-US" b="0" i="1" smtClean="0">
                            <a:latin typeface="Cambria Math" panose="02040503050406030204" pitchFamily="18" charset="0"/>
                          </a:rPr>
                        </m:ctrlPr>
                      </m:sSubPr>
                      <m:e>
                        <m:r>
                          <a:rPr lang="en-US" i="1" smtClean="0">
                            <a:latin typeface="Cambria Math" panose="02040503050406030204" pitchFamily="18" charset="0"/>
                          </a:rPr>
                          <m:t>𝑞</m:t>
                        </m:r>
                      </m:e>
                      <m:sub>
                        <m:r>
                          <a:rPr lang="en-US" i="1" smtClean="0">
                            <a:latin typeface="Cambria Math" panose="02040503050406030204" pitchFamily="18" charset="0"/>
                          </a:rPr>
                          <m:t>𝑖</m:t>
                        </m:r>
                      </m:sub>
                    </m:sSub>
                    <m:r>
                      <a:rPr lang="en-US" i="1" smtClean="0">
                        <a:latin typeface="Cambria Math" panose="02040503050406030204" pitchFamily="18" charset="0"/>
                      </a:rPr>
                      <m:t>, …)),</m:t>
                    </m:r>
                  </m:oMath>
                </a14:m>
                <a:endParaRPr lang="en-US"/>
              </a:p>
              <a:p>
                <a:r>
                  <a:rPr lang="en-US"/>
                  <a:t>with </a:t>
                </a:r>
                <a14:m>
                  <m:oMath xmlns:m="http://schemas.openxmlformats.org/officeDocument/2006/math">
                    <m:r>
                      <a:rPr lang="en-US" i="1" smtClean="0">
                        <a:latin typeface="Cambria Math" panose="02040503050406030204" pitchFamily="18" charset="0"/>
                      </a:rPr>
                      <m:t>𝑖</m:t>
                    </m:r>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i="1" smtClean="0">
                            <a:latin typeface="Cambria Math" panose="02040503050406030204" pitchFamily="18" charset="0"/>
                          </a:rPr>
                          <m:t>𝐼</m:t>
                        </m:r>
                      </m:e>
                      <m:sub>
                        <m:r>
                          <a:rPr lang="en-US" i="1" smtClean="0">
                            <a:latin typeface="Cambria Math" panose="02040503050406030204" pitchFamily="18" charset="0"/>
                          </a:rPr>
                          <m:t>𝑑</m:t>
                        </m:r>
                      </m:sub>
                    </m:sSub>
                  </m:oMath>
                </a14:m>
                <a:r>
                  <a:rPr lang="en-US"/>
                  <a:t>.</a:t>
                </a:r>
                <a:endParaRPr lang="id-ID"/>
              </a:p>
            </p:txBody>
          </p:sp>
        </mc:Choice>
        <mc:Fallback>
          <p:sp>
            <p:nvSpPr>
              <p:cNvPr id="3" name="Content Placeholder 2">
                <a:extLst>
                  <a:ext uri="{FF2B5EF4-FFF2-40B4-BE49-F238E27FC236}">
                    <a16:creationId xmlns:a16="http://schemas.microsoft.com/office/drawing/2014/main" id="{7B6DFA27-97BE-4962-92C1-CAD22FB2AD2C}"/>
                  </a:ext>
                </a:extLst>
              </p:cNvPr>
              <p:cNvSpPr>
                <a:spLocks noGrp="1" noRot="1" noChangeAspect="1" noMove="1" noResize="1" noEditPoints="1" noAdjustHandles="1" noChangeArrowheads="1" noChangeShapeType="1" noTextEdit="1"/>
              </p:cNvSpPr>
              <p:nvPr>
                <p:ph idx="1"/>
              </p:nvPr>
            </p:nvSpPr>
            <p:spPr>
              <a:xfrm>
                <a:off x="1371600" y="2171700"/>
                <a:ext cx="9601200" cy="3763108"/>
              </a:xfrm>
              <a:blipFill>
                <a:blip r:embed="rId2"/>
                <a:stretch>
                  <a:fillRect l="-1460" t="-2751" b="-30906"/>
                </a:stretch>
              </a:blipFill>
            </p:spPr>
            <p:txBody>
              <a:bodyPr/>
              <a:lstStyle/>
              <a:p>
                <a:r>
                  <a:rPr lang="id-ID">
                    <a:noFill/>
                  </a:rPr>
                  <a:t> </a:t>
                </a:r>
              </a:p>
            </p:txBody>
          </p:sp>
        </mc:Fallback>
      </mc:AlternateContent>
    </p:spTree>
    <p:extLst>
      <p:ext uri="{BB962C8B-B14F-4D97-AF65-F5344CB8AC3E}">
        <p14:creationId xmlns:p14="http://schemas.microsoft.com/office/powerpoint/2010/main" val="4023761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D8922-AA09-42BA-880F-09FD6A9CC0FE}"/>
              </a:ext>
            </a:extLst>
          </p:cNvPr>
          <p:cNvSpPr>
            <a:spLocks noGrp="1"/>
          </p:cNvSpPr>
          <p:nvPr>
            <p:ph type="title"/>
          </p:nvPr>
        </p:nvSpPr>
        <p:spPr>
          <a:xfrm>
            <a:off x="1371600" y="685800"/>
            <a:ext cx="9925050" cy="1485900"/>
          </a:xfrm>
        </p:spPr>
        <p:txBody>
          <a:bodyPr>
            <a:normAutofit fontScale="90000"/>
          </a:bodyPr>
          <a:lstStyle/>
          <a:p>
            <a:r>
              <a:rPr lang="en-US"/>
              <a:t>MULTI-COMPONENT DIFFERENTIAL EQUATIONS SPECIFIED SYSTEM FORMALISM (cont.)</a:t>
            </a:r>
            <a:endParaRPr lang="id-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A7ABF9-BF2C-4A0B-8800-F8CECFACF217}"/>
                  </a:ext>
                </a:extLst>
              </p:cNvPr>
              <p:cNvSpPr>
                <a:spLocks noGrp="1"/>
              </p:cNvSpPr>
              <p:nvPr>
                <p:ph idx="1"/>
              </p:nvPr>
            </p:nvSpPr>
            <p:spPr/>
            <p:txBody>
              <a:bodyPr>
                <a:normAutofit/>
              </a:bodyPr>
              <a:lstStyle/>
              <a:p>
                <a:r>
                  <a:rPr lang="en-US"/>
                  <a:t>We must show that the resultant derivative function also satisfies the Lipschitz condition:</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smtClean="0">
                          <a:latin typeface="Cambria Math" panose="02040503050406030204" pitchFamily="18" charset="0"/>
                        </a:rPr>
                        <m:t> ≤</m:t>
                      </m:r>
                      <m:r>
                        <a:rPr lang="en-US" i="1" smtClean="0">
                          <a:latin typeface="Cambria Math" panose="02040503050406030204" pitchFamily="18" charset="0"/>
                        </a:rPr>
                        <m:t>𝑘</m:t>
                      </m:r>
                      <m:d>
                        <m:dPr>
                          <m:begChr m:val="‖"/>
                          <m:endChr m:val="‖"/>
                          <m:ctrlPr>
                            <a:rPr lang="en-US" i="1" smtClean="0">
                              <a:latin typeface="Cambria Math" panose="02040503050406030204" pitchFamily="18" charset="0"/>
                            </a:rPr>
                          </m:ctrlPr>
                        </m:dPr>
                        <m:e>
                          <m:r>
                            <a:rPr lang="en-US" i="1">
                              <a:latin typeface="Cambria Math" panose="02040503050406030204" pitchFamily="18" charset="0"/>
                            </a:rPr>
                            <m:t>𝑞</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m:t>
                          </m:r>
                        </m:e>
                      </m:d>
                    </m:oMath>
                  </m:oMathPara>
                </a14:m>
                <a:endParaRPr lang="en-US"/>
              </a:p>
              <a:p>
                <a:r>
                  <a:rPr lang="en-US"/>
                  <a:t>This will follow from the fact that each of its coordinate functions satisfies such a condition by the constraint placed on these functions given before. </a:t>
                </a:r>
              </a:p>
            </p:txBody>
          </p:sp>
        </mc:Choice>
        <mc:Fallback xmlns="">
          <p:sp>
            <p:nvSpPr>
              <p:cNvPr id="3" name="Content Placeholder 2">
                <a:extLst>
                  <a:ext uri="{FF2B5EF4-FFF2-40B4-BE49-F238E27FC236}">
                    <a16:creationId xmlns:a16="http://schemas.microsoft.com/office/drawing/2014/main" id="{16A7ABF9-BF2C-4A0B-8800-F8CECFACF217}"/>
                  </a:ext>
                </a:extLst>
              </p:cNvPr>
              <p:cNvSpPr>
                <a:spLocks noGrp="1" noRot="1" noChangeAspect="1" noMove="1" noResize="1" noEditPoints="1" noAdjustHandles="1" noChangeArrowheads="1" noChangeShapeType="1" noTextEdit="1"/>
              </p:cNvSpPr>
              <p:nvPr>
                <p:ph idx="1"/>
              </p:nvPr>
            </p:nvSpPr>
            <p:spPr>
              <a:blipFill>
                <a:blip r:embed="rId2"/>
                <a:stretch>
                  <a:fillRect l="-1460" t="-2891" r="-508" b="-2721"/>
                </a:stretch>
              </a:blipFill>
            </p:spPr>
            <p:txBody>
              <a:bodyPr/>
              <a:lstStyle/>
              <a:p>
                <a:r>
                  <a:rPr lang="id-ID">
                    <a:noFill/>
                  </a:rPr>
                  <a:t> </a:t>
                </a:r>
              </a:p>
            </p:txBody>
          </p:sp>
        </mc:Fallback>
      </mc:AlternateContent>
    </p:spTree>
    <p:extLst>
      <p:ext uri="{BB962C8B-B14F-4D97-AF65-F5344CB8AC3E}">
        <p14:creationId xmlns:p14="http://schemas.microsoft.com/office/powerpoint/2010/main" val="305334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F4057-532A-4E79-B487-D578452B0FC1}"/>
              </a:ext>
            </a:extLst>
          </p:cNvPr>
          <p:cNvSpPr>
            <a:spLocks noGrp="1"/>
          </p:cNvSpPr>
          <p:nvPr>
            <p:ph type="title"/>
          </p:nvPr>
        </p:nvSpPr>
        <p:spPr>
          <a:xfrm>
            <a:off x="1371600" y="685800"/>
            <a:ext cx="10096500" cy="1485900"/>
          </a:xfrm>
        </p:spPr>
        <p:txBody>
          <a:bodyPr>
            <a:normAutofit fontScale="90000"/>
          </a:bodyPr>
          <a:lstStyle/>
          <a:p>
            <a:r>
              <a:rPr lang="en-US"/>
              <a:t>MULTI-COMPONENT DIFFERENTIAL EQUATIONS SPECIFIED SYSTEM FORMALISM (cont.)</a:t>
            </a:r>
            <a:endParaRPr lang="id-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E8D620-130A-45F4-87A0-D99211D02B37}"/>
                  </a:ext>
                </a:extLst>
              </p:cNvPr>
              <p:cNvSpPr>
                <a:spLocks noGrp="1"/>
              </p:cNvSpPr>
              <p:nvPr>
                <p:ph idx="1"/>
              </p:nvPr>
            </p:nvSpPr>
            <p:spPr>
              <a:xfrm>
                <a:off x="1371600" y="2286000"/>
                <a:ext cx="10820400" cy="3581400"/>
              </a:xfrm>
            </p:spPr>
            <p:txBody>
              <a:bodyPr>
                <a:normAutofit/>
              </a:bodyPr>
              <a:lstStyle/>
              <a:p>
                <a:r>
                  <a:rPr lang="en-US" sz="3000"/>
                  <a:t>We demonstrate how this works using two coordinates only:</a:t>
                </a:r>
                <a:endParaRPr lang="id-ID" sz="3000"/>
              </a:p>
              <a:p>
                <a14:m>
                  <m:oMath xmlns:m="http://schemas.openxmlformats.org/officeDocument/2006/math">
                    <m:d>
                      <m:dPr>
                        <m:begChr m:val="‖"/>
                        <m:endChr m:val="‖"/>
                        <m:ctrlPr>
                          <a:rPr lang="id-ID" sz="3000" i="1" smtClean="0">
                            <a:latin typeface="Cambria Math" panose="02040503050406030204" pitchFamily="18" charset="0"/>
                          </a:rPr>
                        </m:ctrlPr>
                      </m:dPr>
                      <m:e>
                        <m:r>
                          <a:rPr lang="id-ID" sz="3000" i="1">
                            <a:latin typeface="Cambria Math" panose="02040503050406030204" pitchFamily="18" charset="0"/>
                          </a:rPr>
                          <m:t>𝑓</m:t>
                        </m:r>
                        <m:r>
                          <a:rPr lang="id-ID" sz="3000" i="1">
                            <a:latin typeface="Cambria Math" panose="02040503050406030204" pitchFamily="18" charset="0"/>
                          </a:rPr>
                          <m:t>(</m:t>
                        </m:r>
                        <m:sSub>
                          <m:sSubPr>
                            <m:ctrlPr>
                              <a:rPr lang="en-US" sz="3000" b="0" i="1" smtClean="0">
                                <a:latin typeface="Cambria Math" panose="02040503050406030204" pitchFamily="18" charset="0"/>
                              </a:rPr>
                            </m:ctrlPr>
                          </m:sSubPr>
                          <m:e>
                            <m:r>
                              <a:rPr lang="id-ID" sz="3000" i="1">
                                <a:latin typeface="Cambria Math" panose="02040503050406030204" pitchFamily="18" charset="0"/>
                              </a:rPr>
                              <m:t>𝑞</m:t>
                            </m:r>
                          </m:e>
                          <m:sub>
                            <m:r>
                              <a:rPr lang="id-ID" sz="3000" i="1">
                                <a:latin typeface="Cambria Math" panose="02040503050406030204" pitchFamily="18" charset="0"/>
                              </a:rPr>
                              <m:t>1</m:t>
                            </m:r>
                          </m:sub>
                        </m:sSub>
                        <m:r>
                          <a:rPr lang="id-ID" sz="3000" i="1">
                            <a:latin typeface="Cambria Math" panose="02040503050406030204" pitchFamily="18" charset="0"/>
                          </a:rPr>
                          <m:t>,</m:t>
                        </m:r>
                        <m:sSub>
                          <m:sSubPr>
                            <m:ctrlPr>
                              <a:rPr lang="en-US" sz="3000" b="0" i="1" smtClean="0">
                                <a:latin typeface="Cambria Math" panose="02040503050406030204" pitchFamily="18" charset="0"/>
                              </a:rPr>
                            </m:ctrlPr>
                          </m:sSubPr>
                          <m:e>
                            <m:r>
                              <a:rPr lang="id-ID" sz="3000" i="1">
                                <a:latin typeface="Cambria Math" panose="02040503050406030204" pitchFamily="18" charset="0"/>
                              </a:rPr>
                              <m:t>𝑞</m:t>
                            </m:r>
                          </m:e>
                          <m:sub>
                            <m:r>
                              <a:rPr lang="id-ID" sz="3000" i="1">
                                <a:latin typeface="Cambria Math" panose="02040503050406030204" pitchFamily="18" charset="0"/>
                              </a:rPr>
                              <m:t>2</m:t>
                            </m:r>
                          </m:sub>
                        </m:sSub>
                        <m:r>
                          <a:rPr lang="id-ID" sz="3000" i="1">
                            <a:latin typeface="Cambria Math" panose="02040503050406030204" pitchFamily="18" charset="0"/>
                          </a:rPr>
                          <m:t>,</m:t>
                        </m:r>
                        <m:r>
                          <a:rPr lang="id-ID" sz="3000" i="1">
                            <a:latin typeface="Cambria Math" panose="02040503050406030204" pitchFamily="18" charset="0"/>
                          </a:rPr>
                          <m:t>𝑥</m:t>
                        </m:r>
                        <m:r>
                          <a:rPr lang="id-ID" sz="3000" i="1">
                            <a:latin typeface="Cambria Math" panose="02040503050406030204" pitchFamily="18" charset="0"/>
                          </a:rPr>
                          <m:t>)−</m:t>
                        </m:r>
                        <m:r>
                          <a:rPr lang="id-ID" sz="3000" i="1">
                            <a:latin typeface="Cambria Math" panose="02040503050406030204" pitchFamily="18" charset="0"/>
                          </a:rPr>
                          <m:t>𝑓</m:t>
                        </m:r>
                        <m:r>
                          <a:rPr lang="id-ID" sz="3000" i="1">
                            <a:latin typeface="Cambria Math" panose="02040503050406030204" pitchFamily="18" charset="0"/>
                          </a:rPr>
                          <m:t>(</m:t>
                        </m:r>
                        <m:sSubSup>
                          <m:sSubSupPr>
                            <m:ctrlPr>
                              <a:rPr lang="en-US" sz="3000" b="0" i="1" smtClean="0">
                                <a:latin typeface="Cambria Math" panose="02040503050406030204" pitchFamily="18" charset="0"/>
                              </a:rPr>
                            </m:ctrlPr>
                          </m:sSubSupPr>
                          <m:e>
                            <m:r>
                              <a:rPr lang="id-ID" sz="3000" i="1">
                                <a:latin typeface="Cambria Math" panose="02040503050406030204" pitchFamily="18" charset="0"/>
                              </a:rPr>
                              <m:t>𝑞</m:t>
                            </m:r>
                          </m:e>
                          <m:sub>
                            <m:r>
                              <a:rPr lang="id-ID" sz="3000" i="1">
                                <a:latin typeface="Cambria Math" panose="02040503050406030204" pitchFamily="18" charset="0"/>
                              </a:rPr>
                              <m:t>1</m:t>
                            </m:r>
                          </m:sub>
                          <m:sup>
                            <m:r>
                              <a:rPr lang="id-ID" sz="3000" i="1">
                                <a:latin typeface="Cambria Math" panose="02040503050406030204" pitchFamily="18" charset="0"/>
                              </a:rPr>
                              <m:t>′</m:t>
                            </m:r>
                          </m:sup>
                        </m:sSubSup>
                        <m:r>
                          <a:rPr lang="id-ID" sz="3000" i="1">
                            <a:latin typeface="Cambria Math" panose="02040503050406030204" pitchFamily="18" charset="0"/>
                          </a:rPr>
                          <m:t>,</m:t>
                        </m:r>
                        <m:sSubSup>
                          <m:sSubSupPr>
                            <m:ctrlPr>
                              <a:rPr lang="en-US" sz="3000" b="0" i="1" smtClean="0">
                                <a:latin typeface="Cambria Math" panose="02040503050406030204" pitchFamily="18" charset="0"/>
                              </a:rPr>
                            </m:ctrlPr>
                          </m:sSubSupPr>
                          <m:e>
                            <m:r>
                              <a:rPr lang="id-ID" sz="3000" i="1">
                                <a:latin typeface="Cambria Math" panose="02040503050406030204" pitchFamily="18" charset="0"/>
                              </a:rPr>
                              <m:t>𝑞</m:t>
                            </m:r>
                          </m:e>
                          <m:sub>
                            <m:r>
                              <a:rPr lang="id-ID" sz="3000" i="1">
                                <a:latin typeface="Cambria Math" panose="02040503050406030204" pitchFamily="18" charset="0"/>
                              </a:rPr>
                              <m:t>2</m:t>
                            </m:r>
                          </m:sub>
                          <m:sup>
                            <m:r>
                              <a:rPr lang="id-ID" sz="3000" i="1">
                                <a:latin typeface="Cambria Math" panose="02040503050406030204" pitchFamily="18" charset="0"/>
                              </a:rPr>
                              <m:t>′</m:t>
                            </m:r>
                          </m:sup>
                        </m:sSubSup>
                        <m:r>
                          <a:rPr lang="id-ID" sz="3000" i="1">
                            <a:latin typeface="Cambria Math" panose="02040503050406030204" pitchFamily="18" charset="0"/>
                          </a:rPr>
                          <m:t>,</m:t>
                        </m:r>
                        <m:r>
                          <a:rPr lang="id-ID" sz="3000" i="1">
                            <a:latin typeface="Cambria Math" panose="02040503050406030204" pitchFamily="18" charset="0"/>
                          </a:rPr>
                          <m:t>𝑥</m:t>
                        </m:r>
                        <m:r>
                          <a:rPr lang="id-ID" sz="3000" i="1">
                            <a:latin typeface="Cambria Math" panose="02040503050406030204" pitchFamily="18" charset="0"/>
                          </a:rPr>
                          <m:t>)</m:t>
                        </m:r>
                      </m:e>
                    </m:d>
                  </m:oMath>
                </a14:m>
                <a:br>
                  <a:rPr lang="en-US" sz="3000" i="1">
                    <a:latin typeface="Cambria Math" panose="02040503050406030204" pitchFamily="18" charset="0"/>
                  </a:rPr>
                </a:br>
                <a14:m>
                  <m:oMath xmlns:m="http://schemas.openxmlformats.org/officeDocument/2006/math">
                    <m:r>
                      <a:rPr lang="id-ID" sz="3000" i="1" smtClean="0">
                        <a:latin typeface="Cambria Math" panose="02040503050406030204" pitchFamily="18" charset="0"/>
                      </a:rPr>
                      <m:t>=</m:t>
                    </m:r>
                    <m:d>
                      <m:dPr>
                        <m:begChr m:val="‖"/>
                        <m:endChr m:val="‖"/>
                        <m:ctrlPr>
                          <a:rPr lang="id-ID" sz="3000" i="1" smtClean="0">
                            <a:latin typeface="Cambria Math" panose="02040503050406030204" pitchFamily="18" charset="0"/>
                          </a:rPr>
                        </m:ctrlPr>
                      </m:dPr>
                      <m:e>
                        <m:r>
                          <a:rPr lang="id-ID" sz="3000" i="1">
                            <a:latin typeface="Cambria Math" panose="02040503050406030204" pitchFamily="18" charset="0"/>
                          </a:rPr>
                          <m:t>(</m:t>
                        </m:r>
                        <m:sSub>
                          <m:sSubPr>
                            <m:ctrlPr>
                              <a:rPr lang="en-US" sz="3000" b="0" i="1" smtClean="0">
                                <a:latin typeface="Cambria Math" panose="02040503050406030204" pitchFamily="18" charset="0"/>
                              </a:rPr>
                            </m:ctrlPr>
                          </m:sSubPr>
                          <m:e>
                            <m:r>
                              <a:rPr lang="id-ID" sz="3000" i="1">
                                <a:latin typeface="Cambria Math" panose="02040503050406030204" pitchFamily="18" charset="0"/>
                              </a:rPr>
                              <m:t>𝑓</m:t>
                            </m:r>
                          </m:e>
                          <m:sub>
                            <m:r>
                              <a:rPr lang="id-ID" sz="3000" i="1">
                                <a:latin typeface="Cambria Math" panose="02040503050406030204" pitchFamily="18" charset="0"/>
                              </a:rPr>
                              <m:t>1</m:t>
                            </m:r>
                          </m:sub>
                        </m:sSub>
                        <m:r>
                          <a:rPr lang="id-ID" sz="3000" i="1">
                            <a:latin typeface="Cambria Math" panose="02040503050406030204" pitchFamily="18" charset="0"/>
                          </a:rPr>
                          <m:t>(</m:t>
                        </m:r>
                        <m:sSub>
                          <m:sSubPr>
                            <m:ctrlPr>
                              <a:rPr lang="en-US" sz="3000" b="0" i="1" smtClean="0">
                                <a:latin typeface="Cambria Math" panose="02040503050406030204" pitchFamily="18" charset="0"/>
                              </a:rPr>
                            </m:ctrlPr>
                          </m:sSubPr>
                          <m:e>
                            <m:r>
                              <a:rPr lang="id-ID" sz="3000" i="1">
                                <a:latin typeface="Cambria Math" panose="02040503050406030204" pitchFamily="18" charset="0"/>
                              </a:rPr>
                              <m:t>𝑞</m:t>
                            </m:r>
                          </m:e>
                          <m:sub>
                            <m:r>
                              <a:rPr lang="id-ID" sz="3000" i="1">
                                <a:latin typeface="Cambria Math" panose="02040503050406030204" pitchFamily="18" charset="0"/>
                              </a:rPr>
                              <m:t>1</m:t>
                            </m:r>
                          </m:sub>
                        </m:sSub>
                        <m:r>
                          <a:rPr lang="id-ID" sz="3000" i="1">
                            <a:latin typeface="Cambria Math" panose="02040503050406030204" pitchFamily="18" charset="0"/>
                          </a:rPr>
                          <m:t>,</m:t>
                        </m:r>
                        <m:sSub>
                          <m:sSubPr>
                            <m:ctrlPr>
                              <a:rPr lang="en-US" sz="3000" b="0" i="1" smtClean="0">
                                <a:latin typeface="Cambria Math" panose="02040503050406030204" pitchFamily="18" charset="0"/>
                              </a:rPr>
                            </m:ctrlPr>
                          </m:sSubPr>
                          <m:e>
                            <m:r>
                              <a:rPr lang="id-ID" sz="3000" i="1">
                                <a:latin typeface="Cambria Math" panose="02040503050406030204" pitchFamily="18" charset="0"/>
                              </a:rPr>
                              <m:t>𝑞</m:t>
                            </m:r>
                          </m:e>
                          <m:sub>
                            <m:r>
                              <a:rPr lang="id-ID" sz="3000" i="1">
                                <a:latin typeface="Cambria Math" panose="02040503050406030204" pitchFamily="18" charset="0"/>
                              </a:rPr>
                              <m:t>2</m:t>
                            </m:r>
                          </m:sub>
                        </m:sSub>
                        <m:r>
                          <a:rPr lang="id-ID" sz="3000" i="1">
                            <a:latin typeface="Cambria Math" panose="02040503050406030204" pitchFamily="18" charset="0"/>
                          </a:rPr>
                          <m:t>,</m:t>
                        </m:r>
                        <m:r>
                          <a:rPr lang="id-ID" sz="3000" i="1">
                            <a:latin typeface="Cambria Math" panose="02040503050406030204" pitchFamily="18" charset="0"/>
                          </a:rPr>
                          <m:t>𝑥</m:t>
                        </m:r>
                        <m:r>
                          <a:rPr lang="id-ID" sz="3000" i="1">
                            <a:latin typeface="Cambria Math" panose="02040503050406030204" pitchFamily="18" charset="0"/>
                          </a:rPr>
                          <m:t>)−</m:t>
                        </m:r>
                        <m:sSub>
                          <m:sSubPr>
                            <m:ctrlPr>
                              <a:rPr lang="en-US" sz="3000" b="0" i="1" smtClean="0">
                                <a:latin typeface="Cambria Math" panose="02040503050406030204" pitchFamily="18" charset="0"/>
                              </a:rPr>
                            </m:ctrlPr>
                          </m:sSubPr>
                          <m:e>
                            <m:r>
                              <a:rPr lang="id-ID" sz="3000" i="1">
                                <a:latin typeface="Cambria Math" panose="02040503050406030204" pitchFamily="18" charset="0"/>
                              </a:rPr>
                              <m:t>𝑓</m:t>
                            </m:r>
                          </m:e>
                          <m:sub>
                            <m:r>
                              <a:rPr lang="id-ID" sz="3000" i="1">
                                <a:latin typeface="Cambria Math" panose="02040503050406030204" pitchFamily="18" charset="0"/>
                              </a:rPr>
                              <m:t>1</m:t>
                            </m:r>
                          </m:sub>
                        </m:sSub>
                        <m:r>
                          <a:rPr lang="id-ID" sz="3000" i="1">
                            <a:latin typeface="Cambria Math" panose="02040503050406030204" pitchFamily="18" charset="0"/>
                          </a:rPr>
                          <m:t>(</m:t>
                        </m:r>
                        <m:sSubSup>
                          <m:sSubSupPr>
                            <m:ctrlPr>
                              <a:rPr lang="en-US" sz="3000" b="0" i="1" smtClean="0">
                                <a:latin typeface="Cambria Math" panose="02040503050406030204" pitchFamily="18" charset="0"/>
                              </a:rPr>
                            </m:ctrlPr>
                          </m:sSubSupPr>
                          <m:e>
                            <m:r>
                              <a:rPr lang="id-ID" sz="3000" i="1">
                                <a:latin typeface="Cambria Math" panose="02040503050406030204" pitchFamily="18" charset="0"/>
                              </a:rPr>
                              <m:t>𝑞</m:t>
                            </m:r>
                          </m:e>
                          <m:sub>
                            <m:r>
                              <a:rPr lang="id-ID" sz="3000" i="1">
                                <a:latin typeface="Cambria Math" panose="02040503050406030204" pitchFamily="18" charset="0"/>
                              </a:rPr>
                              <m:t>1</m:t>
                            </m:r>
                          </m:sub>
                          <m:sup>
                            <m:r>
                              <a:rPr lang="id-ID" sz="3000" i="1">
                                <a:latin typeface="Cambria Math" panose="02040503050406030204" pitchFamily="18" charset="0"/>
                              </a:rPr>
                              <m:t>′</m:t>
                            </m:r>
                          </m:sup>
                        </m:sSubSup>
                        <m:r>
                          <a:rPr lang="id-ID" sz="3000" i="1">
                            <a:latin typeface="Cambria Math" panose="02040503050406030204" pitchFamily="18" charset="0"/>
                          </a:rPr>
                          <m:t>,</m:t>
                        </m:r>
                        <m:sSubSup>
                          <m:sSubSupPr>
                            <m:ctrlPr>
                              <a:rPr lang="en-US" sz="3000" b="0" i="1" smtClean="0">
                                <a:latin typeface="Cambria Math" panose="02040503050406030204" pitchFamily="18" charset="0"/>
                              </a:rPr>
                            </m:ctrlPr>
                          </m:sSubSupPr>
                          <m:e>
                            <m:r>
                              <a:rPr lang="id-ID" sz="3000" i="1">
                                <a:latin typeface="Cambria Math" panose="02040503050406030204" pitchFamily="18" charset="0"/>
                              </a:rPr>
                              <m:t>𝑞</m:t>
                            </m:r>
                          </m:e>
                          <m:sub>
                            <m:r>
                              <a:rPr lang="id-ID" sz="3000" i="1">
                                <a:latin typeface="Cambria Math" panose="02040503050406030204" pitchFamily="18" charset="0"/>
                              </a:rPr>
                              <m:t>2</m:t>
                            </m:r>
                          </m:sub>
                          <m:sup>
                            <m:r>
                              <a:rPr lang="id-ID" sz="3000" i="1">
                                <a:latin typeface="Cambria Math" panose="02040503050406030204" pitchFamily="18" charset="0"/>
                              </a:rPr>
                              <m:t>′</m:t>
                            </m:r>
                          </m:sup>
                        </m:sSubSup>
                        <m:r>
                          <a:rPr lang="id-ID" sz="3000" i="1">
                            <a:latin typeface="Cambria Math" panose="02040503050406030204" pitchFamily="18" charset="0"/>
                          </a:rPr>
                          <m:t>,</m:t>
                        </m:r>
                        <m:r>
                          <a:rPr lang="id-ID" sz="3000" i="1">
                            <a:latin typeface="Cambria Math" panose="02040503050406030204" pitchFamily="18" charset="0"/>
                          </a:rPr>
                          <m:t>𝑥</m:t>
                        </m:r>
                        <m:r>
                          <a:rPr lang="id-ID" sz="3000" i="1">
                            <a:latin typeface="Cambria Math" panose="02040503050406030204" pitchFamily="18" charset="0"/>
                          </a:rPr>
                          <m:t>),</m:t>
                        </m:r>
                        <m:sSub>
                          <m:sSubPr>
                            <m:ctrlPr>
                              <a:rPr lang="en-US" sz="3000" b="0" i="1" smtClean="0">
                                <a:latin typeface="Cambria Math" panose="02040503050406030204" pitchFamily="18" charset="0"/>
                              </a:rPr>
                            </m:ctrlPr>
                          </m:sSubPr>
                          <m:e>
                            <m:r>
                              <a:rPr lang="id-ID" sz="3000" i="1">
                                <a:latin typeface="Cambria Math" panose="02040503050406030204" pitchFamily="18" charset="0"/>
                              </a:rPr>
                              <m:t>𝑓</m:t>
                            </m:r>
                          </m:e>
                          <m:sub>
                            <m:r>
                              <a:rPr lang="id-ID" sz="3000" i="1">
                                <a:latin typeface="Cambria Math" panose="02040503050406030204" pitchFamily="18" charset="0"/>
                              </a:rPr>
                              <m:t>2</m:t>
                            </m:r>
                          </m:sub>
                        </m:sSub>
                        <m:r>
                          <a:rPr lang="id-ID" sz="3000" i="1">
                            <a:latin typeface="Cambria Math" panose="02040503050406030204" pitchFamily="18" charset="0"/>
                          </a:rPr>
                          <m:t>(</m:t>
                        </m:r>
                        <m:sSub>
                          <m:sSubPr>
                            <m:ctrlPr>
                              <a:rPr lang="en-US" sz="3000" b="0" i="1" smtClean="0">
                                <a:latin typeface="Cambria Math" panose="02040503050406030204" pitchFamily="18" charset="0"/>
                              </a:rPr>
                            </m:ctrlPr>
                          </m:sSubPr>
                          <m:e>
                            <m:r>
                              <a:rPr lang="id-ID" sz="3000" i="1">
                                <a:latin typeface="Cambria Math" panose="02040503050406030204" pitchFamily="18" charset="0"/>
                              </a:rPr>
                              <m:t>𝑞</m:t>
                            </m:r>
                          </m:e>
                          <m:sub>
                            <m:r>
                              <a:rPr lang="id-ID" sz="3000" i="1">
                                <a:latin typeface="Cambria Math" panose="02040503050406030204" pitchFamily="18" charset="0"/>
                              </a:rPr>
                              <m:t>1</m:t>
                            </m:r>
                          </m:sub>
                        </m:sSub>
                        <m:r>
                          <a:rPr lang="id-ID" sz="3000" i="1">
                            <a:latin typeface="Cambria Math" panose="02040503050406030204" pitchFamily="18" charset="0"/>
                          </a:rPr>
                          <m:t>,</m:t>
                        </m:r>
                        <m:sSub>
                          <m:sSubPr>
                            <m:ctrlPr>
                              <a:rPr lang="en-US" sz="3000" b="0" i="1" smtClean="0">
                                <a:latin typeface="Cambria Math" panose="02040503050406030204" pitchFamily="18" charset="0"/>
                              </a:rPr>
                            </m:ctrlPr>
                          </m:sSubPr>
                          <m:e>
                            <m:r>
                              <a:rPr lang="id-ID" sz="3000" i="1">
                                <a:latin typeface="Cambria Math" panose="02040503050406030204" pitchFamily="18" charset="0"/>
                              </a:rPr>
                              <m:t>𝑞</m:t>
                            </m:r>
                          </m:e>
                          <m:sub>
                            <m:r>
                              <a:rPr lang="id-ID" sz="3000" i="1">
                                <a:latin typeface="Cambria Math" panose="02040503050406030204" pitchFamily="18" charset="0"/>
                              </a:rPr>
                              <m:t>2</m:t>
                            </m:r>
                          </m:sub>
                        </m:sSub>
                        <m:r>
                          <a:rPr lang="id-ID" sz="3000" i="1">
                            <a:latin typeface="Cambria Math" panose="02040503050406030204" pitchFamily="18" charset="0"/>
                          </a:rPr>
                          <m:t>,</m:t>
                        </m:r>
                        <m:r>
                          <a:rPr lang="id-ID" sz="3000" i="1">
                            <a:latin typeface="Cambria Math" panose="02040503050406030204" pitchFamily="18" charset="0"/>
                          </a:rPr>
                          <m:t>𝑥</m:t>
                        </m:r>
                        <m:r>
                          <a:rPr lang="id-ID" sz="3000" i="1">
                            <a:latin typeface="Cambria Math" panose="02040503050406030204" pitchFamily="18" charset="0"/>
                          </a:rPr>
                          <m:t>)−</m:t>
                        </m:r>
                        <m:sSub>
                          <m:sSubPr>
                            <m:ctrlPr>
                              <a:rPr lang="en-US" sz="3000" b="0" i="1" smtClean="0">
                                <a:latin typeface="Cambria Math" panose="02040503050406030204" pitchFamily="18" charset="0"/>
                              </a:rPr>
                            </m:ctrlPr>
                          </m:sSubPr>
                          <m:e>
                            <m:r>
                              <a:rPr lang="id-ID" sz="3000" i="1">
                                <a:latin typeface="Cambria Math" panose="02040503050406030204" pitchFamily="18" charset="0"/>
                              </a:rPr>
                              <m:t>𝑓</m:t>
                            </m:r>
                          </m:e>
                          <m:sub>
                            <m:r>
                              <a:rPr lang="id-ID" sz="3000" i="1">
                                <a:latin typeface="Cambria Math" panose="02040503050406030204" pitchFamily="18" charset="0"/>
                              </a:rPr>
                              <m:t>2</m:t>
                            </m:r>
                          </m:sub>
                        </m:sSub>
                        <m:r>
                          <a:rPr lang="id-ID" sz="3000" i="1">
                            <a:latin typeface="Cambria Math" panose="02040503050406030204" pitchFamily="18" charset="0"/>
                          </a:rPr>
                          <m:t>(</m:t>
                        </m:r>
                        <m:sSubSup>
                          <m:sSubSupPr>
                            <m:ctrlPr>
                              <a:rPr lang="en-US" sz="3000" b="0" i="1" smtClean="0">
                                <a:latin typeface="Cambria Math" panose="02040503050406030204" pitchFamily="18" charset="0"/>
                              </a:rPr>
                            </m:ctrlPr>
                          </m:sSubSupPr>
                          <m:e>
                            <m:r>
                              <a:rPr lang="id-ID" sz="3000" i="1">
                                <a:latin typeface="Cambria Math" panose="02040503050406030204" pitchFamily="18" charset="0"/>
                              </a:rPr>
                              <m:t>𝑞</m:t>
                            </m:r>
                          </m:e>
                          <m:sub>
                            <m:r>
                              <a:rPr lang="id-ID" sz="3000" i="1">
                                <a:latin typeface="Cambria Math" panose="02040503050406030204" pitchFamily="18" charset="0"/>
                              </a:rPr>
                              <m:t>1</m:t>
                            </m:r>
                          </m:sub>
                          <m:sup>
                            <m:r>
                              <a:rPr lang="id-ID" sz="3000" i="1">
                                <a:latin typeface="Cambria Math" panose="02040503050406030204" pitchFamily="18" charset="0"/>
                              </a:rPr>
                              <m:t>′</m:t>
                            </m:r>
                          </m:sup>
                        </m:sSubSup>
                        <m:r>
                          <a:rPr lang="id-ID" sz="3000" i="1">
                            <a:latin typeface="Cambria Math" panose="02040503050406030204" pitchFamily="18" charset="0"/>
                          </a:rPr>
                          <m:t>,</m:t>
                        </m:r>
                        <m:sSubSup>
                          <m:sSubSupPr>
                            <m:ctrlPr>
                              <a:rPr lang="en-US" sz="3000" b="0" i="1" smtClean="0">
                                <a:latin typeface="Cambria Math" panose="02040503050406030204" pitchFamily="18" charset="0"/>
                              </a:rPr>
                            </m:ctrlPr>
                          </m:sSubSupPr>
                          <m:e>
                            <m:r>
                              <a:rPr lang="id-ID" sz="3000" i="1">
                                <a:latin typeface="Cambria Math" panose="02040503050406030204" pitchFamily="18" charset="0"/>
                              </a:rPr>
                              <m:t>𝑞</m:t>
                            </m:r>
                          </m:e>
                          <m:sub>
                            <m:r>
                              <a:rPr lang="id-ID" sz="3000" i="1">
                                <a:latin typeface="Cambria Math" panose="02040503050406030204" pitchFamily="18" charset="0"/>
                              </a:rPr>
                              <m:t>2</m:t>
                            </m:r>
                          </m:sub>
                          <m:sup>
                            <m:r>
                              <a:rPr lang="id-ID" sz="3000" i="1">
                                <a:latin typeface="Cambria Math" panose="02040503050406030204" pitchFamily="18" charset="0"/>
                              </a:rPr>
                              <m:t>′</m:t>
                            </m:r>
                          </m:sup>
                        </m:sSubSup>
                        <m:r>
                          <a:rPr lang="id-ID" sz="3000" i="1">
                            <a:latin typeface="Cambria Math" panose="02040503050406030204" pitchFamily="18" charset="0"/>
                          </a:rPr>
                          <m:t>,</m:t>
                        </m:r>
                        <m:r>
                          <a:rPr lang="id-ID" sz="3000" i="1">
                            <a:latin typeface="Cambria Math" panose="02040503050406030204" pitchFamily="18" charset="0"/>
                          </a:rPr>
                          <m:t>𝑥</m:t>
                        </m:r>
                        <m:r>
                          <a:rPr lang="id-ID" sz="3000" i="1">
                            <a:latin typeface="Cambria Math" panose="02040503050406030204" pitchFamily="18" charset="0"/>
                          </a:rPr>
                          <m:t>))</m:t>
                        </m:r>
                      </m:e>
                    </m:d>
                  </m:oMath>
                </a14:m>
                <a:br>
                  <a:rPr lang="en-US" sz="3000" i="1">
                    <a:latin typeface="Cambria Math" panose="02040503050406030204" pitchFamily="18" charset="0"/>
                  </a:rPr>
                </a:br>
                <a14:m>
                  <m:oMath xmlns:m="http://schemas.openxmlformats.org/officeDocument/2006/math">
                    <m:r>
                      <a:rPr lang="id-ID" sz="3000" i="1" smtClean="0">
                        <a:latin typeface="Cambria Math" panose="02040503050406030204" pitchFamily="18" charset="0"/>
                      </a:rPr>
                      <m:t>≤</m:t>
                    </m:r>
                    <m:d>
                      <m:dPr>
                        <m:begChr m:val="‖"/>
                        <m:endChr m:val="‖"/>
                        <m:ctrlPr>
                          <a:rPr lang="id-ID" sz="3000" i="1" smtClean="0">
                            <a:latin typeface="Cambria Math" panose="02040503050406030204" pitchFamily="18" charset="0"/>
                          </a:rPr>
                        </m:ctrlPr>
                      </m:dPr>
                      <m:e>
                        <m:sSub>
                          <m:sSubPr>
                            <m:ctrlPr>
                              <a:rPr lang="en-US" sz="3000" i="1">
                                <a:latin typeface="Cambria Math" panose="02040503050406030204" pitchFamily="18" charset="0"/>
                              </a:rPr>
                            </m:ctrlPr>
                          </m:sSubPr>
                          <m:e>
                            <m:r>
                              <a:rPr lang="id-ID" sz="3000" i="1">
                                <a:latin typeface="Cambria Math" panose="02040503050406030204" pitchFamily="18" charset="0"/>
                              </a:rPr>
                              <m:t>𝑓</m:t>
                            </m:r>
                          </m:e>
                          <m:sub>
                            <m:r>
                              <a:rPr lang="en-US" sz="3000" b="0" i="1" smtClean="0">
                                <a:latin typeface="Cambria Math" panose="02040503050406030204" pitchFamily="18" charset="0"/>
                              </a:rPr>
                              <m:t>1</m:t>
                            </m:r>
                          </m:sub>
                        </m:sSub>
                        <m:d>
                          <m:dPr>
                            <m:ctrlPr>
                              <a:rPr lang="id-ID" sz="3000" i="1">
                                <a:latin typeface="Cambria Math" panose="02040503050406030204" pitchFamily="18" charset="0"/>
                              </a:rPr>
                            </m:ctrlPr>
                          </m:dPr>
                          <m:e>
                            <m:sSub>
                              <m:sSubPr>
                                <m:ctrlPr>
                                  <a:rPr lang="en-US" sz="3000" i="1">
                                    <a:latin typeface="Cambria Math" panose="02040503050406030204" pitchFamily="18" charset="0"/>
                                  </a:rPr>
                                </m:ctrlPr>
                              </m:sSubPr>
                              <m:e>
                                <m:r>
                                  <a:rPr lang="id-ID" sz="3000" i="1">
                                    <a:latin typeface="Cambria Math" panose="02040503050406030204" pitchFamily="18" charset="0"/>
                                  </a:rPr>
                                  <m:t>𝑞</m:t>
                                </m:r>
                              </m:e>
                              <m:sub>
                                <m:r>
                                  <a:rPr lang="id-ID" sz="3000" i="1">
                                    <a:latin typeface="Cambria Math" panose="02040503050406030204" pitchFamily="18" charset="0"/>
                                  </a:rPr>
                                  <m:t>1</m:t>
                                </m:r>
                              </m:sub>
                            </m:sSub>
                            <m:r>
                              <a:rPr lang="id-ID" sz="3000" i="1">
                                <a:latin typeface="Cambria Math" panose="02040503050406030204" pitchFamily="18" charset="0"/>
                              </a:rPr>
                              <m:t>,</m:t>
                            </m:r>
                            <m:sSub>
                              <m:sSubPr>
                                <m:ctrlPr>
                                  <a:rPr lang="en-US" sz="3000" i="1">
                                    <a:latin typeface="Cambria Math" panose="02040503050406030204" pitchFamily="18" charset="0"/>
                                  </a:rPr>
                                </m:ctrlPr>
                              </m:sSubPr>
                              <m:e>
                                <m:r>
                                  <a:rPr lang="id-ID" sz="3000" i="1">
                                    <a:latin typeface="Cambria Math" panose="02040503050406030204" pitchFamily="18" charset="0"/>
                                  </a:rPr>
                                  <m:t>𝑞</m:t>
                                </m:r>
                              </m:e>
                              <m:sub>
                                <m:r>
                                  <a:rPr lang="id-ID" sz="3000" i="1">
                                    <a:latin typeface="Cambria Math" panose="02040503050406030204" pitchFamily="18" charset="0"/>
                                  </a:rPr>
                                  <m:t>2</m:t>
                                </m:r>
                              </m:sub>
                            </m:sSub>
                            <m:r>
                              <a:rPr lang="id-ID" sz="3000" i="1">
                                <a:latin typeface="Cambria Math" panose="02040503050406030204" pitchFamily="18" charset="0"/>
                              </a:rPr>
                              <m:t>,</m:t>
                            </m:r>
                            <m:r>
                              <a:rPr lang="id-ID" sz="3000" i="1">
                                <a:latin typeface="Cambria Math" panose="02040503050406030204" pitchFamily="18" charset="0"/>
                              </a:rPr>
                              <m:t>𝑥</m:t>
                            </m:r>
                          </m:e>
                        </m:d>
                        <m:r>
                          <a:rPr lang="id-ID" sz="3000" i="1">
                            <a:latin typeface="Cambria Math" panose="02040503050406030204" pitchFamily="18" charset="0"/>
                          </a:rPr>
                          <m:t>−</m:t>
                        </m:r>
                        <m:sSub>
                          <m:sSubPr>
                            <m:ctrlPr>
                              <a:rPr lang="en-US" sz="3000" i="1">
                                <a:latin typeface="Cambria Math" panose="02040503050406030204" pitchFamily="18" charset="0"/>
                              </a:rPr>
                            </m:ctrlPr>
                          </m:sSubPr>
                          <m:e>
                            <m:r>
                              <a:rPr lang="id-ID" sz="3000" i="1">
                                <a:latin typeface="Cambria Math" panose="02040503050406030204" pitchFamily="18" charset="0"/>
                              </a:rPr>
                              <m:t>𝑓</m:t>
                            </m:r>
                          </m:e>
                          <m:sub>
                            <m:r>
                              <a:rPr lang="en-US" sz="3000" b="0" i="1" smtClean="0">
                                <a:latin typeface="Cambria Math" panose="02040503050406030204" pitchFamily="18" charset="0"/>
                              </a:rPr>
                              <m:t>1</m:t>
                            </m:r>
                          </m:sub>
                        </m:sSub>
                        <m:d>
                          <m:dPr>
                            <m:ctrlPr>
                              <a:rPr lang="id-ID" sz="3000" i="1">
                                <a:latin typeface="Cambria Math" panose="02040503050406030204" pitchFamily="18" charset="0"/>
                              </a:rPr>
                            </m:ctrlPr>
                          </m:dPr>
                          <m:e>
                            <m:sSubSup>
                              <m:sSubSupPr>
                                <m:ctrlPr>
                                  <a:rPr lang="en-US" sz="3000" i="1">
                                    <a:latin typeface="Cambria Math" panose="02040503050406030204" pitchFamily="18" charset="0"/>
                                  </a:rPr>
                                </m:ctrlPr>
                              </m:sSubSupPr>
                              <m:e>
                                <m:r>
                                  <a:rPr lang="id-ID" sz="3000" i="1">
                                    <a:latin typeface="Cambria Math" panose="02040503050406030204" pitchFamily="18" charset="0"/>
                                  </a:rPr>
                                  <m:t>𝑞</m:t>
                                </m:r>
                              </m:e>
                              <m:sub>
                                <m:r>
                                  <a:rPr lang="id-ID" sz="3000" i="1">
                                    <a:latin typeface="Cambria Math" panose="02040503050406030204" pitchFamily="18" charset="0"/>
                                  </a:rPr>
                                  <m:t>1</m:t>
                                </m:r>
                              </m:sub>
                              <m:sup>
                                <m:r>
                                  <a:rPr lang="id-ID" sz="3000" i="1">
                                    <a:latin typeface="Cambria Math" panose="02040503050406030204" pitchFamily="18" charset="0"/>
                                  </a:rPr>
                                  <m:t>′</m:t>
                                </m:r>
                              </m:sup>
                            </m:sSubSup>
                            <m:r>
                              <a:rPr lang="id-ID" sz="3000" i="1">
                                <a:latin typeface="Cambria Math" panose="02040503050406030204" pitchFamily="18" charset="0"/>
                              </a:rPr>
                              <m:t>,</m:t>
                            </m:r>
                            <m:sSubSup>
                              <m:sSubSupPr>
                                <m:ctrlPr>
                                  <a:rPr lang="en-US" sz="3000" i="1">
                                    <a:latin typeface="Cambria Math" panose="02040503050406030204" pitchFamily="18" charset="0"/>
                                  </a:rPr>
                                </m:ctrlPr>
                              </m:sSubSupPr>
                              <m:e>
                                <m:r>
                                  <a:rPr lang="id-ID" sz="3000" i="1">
                                    <a:latin typeface="Cambria Math" panose="02040503050406030204" pitchFamily="18" charset="0"/>
                                  </a:rPr>
                                  <m:t>𝑞</m:t>
                                </m:r>
                              </m:e>
                              <m:sub>
                                <m:r>
                                  <a:rPr lang="id-ID" sz="3000" i="1">
                                    <a:latin typeface="Cambria Math" panose="02040503050406030204" pitchFamily="18" charset="0"/>
                                  </a:rPr>
                                  <m:t>2</m:t>
                                </m:r>
                              </m:sub>
                              <m:sup>
                                <m:r>
                                  <a:rPr lang="id-ID" sz="3000" i="1">
                                    <a:latin typeface="Cambria Math" panose="02040503050406030204" pitchFamily="18" charset="0"/>
                                  </a:rPr>
                                  <m:t>′</m:t>
                                </m:r>
                              </m:sup>
                            </m:sSubSup>
                            <m:r>
                              <a:rPr lang="id-ID" sz="3000" i="1">
                                <a:latin typeface="Cambria Math" panose="02040503050406030204" pitchFamily="18" charset="0"/>
                              </a:rPr>
                              <m:t>,</m:t>
                            </m:r>
                            <m:r>
                              <a:rPr lang="id-ID" sz="3000" i="1">
                                <a:latin typeface="Cambria Math" panose="02040503050406030204" pitchFamily="18" charset="0"/>
                              </a:rPr>
                              <m:t>𝑥</m:t>
                            </m:r>
                          </m:e>
                        </m:d>
                      </m:e>
                    </m:d>
                    <m:r>
                      <a:rPr lang="id-ID" sz="3000" i="1" smtClean="0">
                        <a:latin typeface="Cambria Math" panose="02040503050406030204" pitchFamily="18" charset="0"/>
                      </a:rPr>
                      <m:t>+</m:t>
                    </m:r>
                    <m:d>
                      <m:dPr>
                        <m:begChr m:val="‖"/>
                        <m:endChr m:val="‖"/>
                        <m:ctrlPr>
                          <a:rPr lang="id-ID" sz="3000" i="1" smtClean="0">
                            <a:latin typeface="Cambria Math" panose="02040503050406030204" pitchFamily="18" charset="0"/>
                          </a:rPr>
                        </m:ctrlPr>
                      </m:dPr>
                      <m:e>
                        <m:sSub>
                          <m:sSubPr>
                            <m:ctrlPr>
                              <a:rPr lang="en-US" sz="3000" b="0" i="1" smtClean="0">
                                <a:latin typeface="Cambria Math" panose="02040503050406030204" pitchFamily="18" charset="0"/>
                              </a:rPr>
                            </m:ctrlPr>
                          </m:sSubPr>
                          <m:e>
                            <m:r>
                              <a:rPr lang="id-ID" sz="3000" i="1">
                                <a:latin typeface="Cambria Math" panose="02040503050406030204" pitchFamily="18" charset="0"/>
                              </a:rPr>
                              <m:t>𝑓</m:t>
                            </m:r>
                          </m:e>
                          <m:sub>
                            <m:r>
                              <a:rPr lang="id-ID" sz="3000" i="1">
                                <a:latin typeface="Cambria Math" panose="02040503050406030204" pitchFamily="18" charset="0"/>
                              </a:rPr>
                              <m:t>2</m:t>
                            </m:r>
                          </m:sub>
                        </m:sSub>
                        <m:d>
                          <m:dPr>
                            <m:ctrlPr>
                              <a:rPr lang="id-ID" sz="3000" b="0" i="1" smtClean="0">
                                <a:latin typeface="Cambria Math" panose="02040503050406030204" pitchFamily="18" charset="0"/>
                              </a:rPr>
                            </m:ctrlPr>
                          </m:dPr>
                          <m:e>
                            <m:sSub>
                              <m:sSubPr>
                                <m:ctrlPr>
                                  <a:rPr lang="en-US" sz="3000" b="0" i="1" smtClean="0">
                                    <a:latin typeface="Cambria Math" panose="02040503050406030204" pitchFamily="18" charset="0"/>
                                  </a:rPr>
                                </m:ctrlPr>
                              </m:sSubPr>
                              <m:e>
                                <m:r>
                                  <a:rPr lang="id-ID" sz="3000" i="1">
                                    <a:latin typeface="Cambria Math" panose="02040503050406030204" pitchFamily="18" charset="0"/>
                                  </a:rPr>
                                  <m:t>𝑞</m:t>
                                </m:r>
                              </m:e>
                              <m:sub>
                                <m:r>
                                  <a:rPr lang="id-ID" sz="3000" i="1">
                                    <a:latin typeface="Cambria Math" panose="02040503050406030204" pitchFamily="18" charset="0"/>
                                  </a:rPr>
                                  <m:t>1</m:t>
                                </m:r>
                              </m:sub>
                            </m:sSub>
                            <m:r>
                              <a:rPr lang="id-ID" sz="3000" i="1">
                                <a:latin typeface="Cambria Math" panose="02040503050406030204" pitchFamily="18" charset="0"/>
                              </a:rPr>
                              <m:t>,</m:t>
                            </m:r>
                            <m:sSub>
                              <m:sSubPr>
                                <m:ctrlPr>
                                  <a:rPr lang="en-US" sz="3000" b="0" i="1" smtClean="0">
                                    <a:latin typeface="Cambria Math" panose="02040503050406030204" pitchFamily="18" charset="0"/>
                                  </a:rPr>
                                </m:ctrlPr>
                              </m:sSubPr>
                              <m:e>
                                <m:r>
                                  <a:rPr lang="id-ID" sz="3000" i="1">
                                    <a:latin typeface="Cambria Math" panose="02040503050406030204" pitchFamily="18" charset="0"/>
                                  </a:rPr>
                                  <m:t>𝑞</m:t>
                                </m:r>
                              </m:e>
                              <m:sub>
                                <m:r>
                                  <a:rPr lang="id-ID" sz="3000" i="1">
                                    <a:latin typeface="Cambria Math" panose="02040503050406030204" pitchFamily="18" charset="0"/>
                                  </a:rPr>
                                  <m:t>2</m:t>
                                </m:r>
                              </m:sub>
                            </m:sSub>
                            <m:r>
                              <a:rPr lang="id-ID" sz="3000" i="1">
                                <a:latin typeface="Cambria Math" panose="02040503050406030204" pitchFamily="18" charset="0"/>
                              </a:rPr>
                              <m:t>,</m:t>
                            </m:r>
                            <m:r>
                              <a:rPr lang="id-ID" sz="3000" i="1">
                                <a:latin typeface="Cambria Math" panose="02040503050406030204" pitchFamily="18" charset="0"/>
                              </a:rPr>
                              <m:t>𝑥</m:t>
                            </m:r>
                          </m:e>
                        </m:d>
                        <m:r>
                          <a:rPr lang="id-ID" sz="3000" i="1">
                            <a:latin typeface="Cambria Math" panose="02040503050406030204" pitchFamily="18" charset="0"/>
                          </a:rPr>
                          <m:t>−</m:t>
                        </m:r>
                        <m:sSub>
                          <m:sSubPr>
                            <m:ctrlPr>
                              <a:rPr lang="en-US" sz="3000" b="0" i="1" smtClean="0">
                                <a:latin typeface="Cambria Math" panose="02040503050406030204" pitchFamily="18" charset="0"/>
                              </a:rPr>
                            </m:ctrlPr>
                          </m:sSubPr>
                          <m:e>
                            <m:r>
                              <a:rPr lang="id-ID" sz="3000" i="1">
                                <a:latin typeface="Cambria Math" panose="02040503050406030204" pitchFamily="18" charset="0"/>
                              </a:rPr>
                              <m:t>𝑓</m:t>
                            </m:r>
                          </m:e>
                          <m:sub>
                            <m:r>
                              <a:rPr lang="id-ID" sz="3000" i="1">
                                <a:latin typeface="Cambria Math" panose="02040503050406030204" pitchFamily="18" charset="0"/>
                              </a:rPr>
                              <m:t>2</m:t>
                            </m:r>
                          </m:sub>
                        </m:sSub>
                        <m:d>
                          <m:dPr>
                            <m:ctrlPr>
                              <a:rPr lang="id-ID" sz="3000" b="0" i="1" smtClean="0">
                                <a:latin typeface="Cambria Math" panose="02040503050406030204" pitchFamily="18" charset="0"/>
                              </a:rPr>
                            </m:ctrlPr>
                          </m:dPr>
                          <m:e>
                            <m:sSubSup>
                              <m:sSubSupPr>
                                <m:ctrlPr>
                                  <a:rPr lang="en-US" sz="3000" b="0" i="1" smtClean="0">
                                    <a:latin typeface="Cambria Math" panose="02040503050406030204" pitchFamily="18" charset="0"/>
                                  </a:rPr>
                                </m:ctrlPr>
                              </m:sSubSupPr>
                              <m:e>
                                <m:r>
                                  <a:rPr lang="id-ID" sz="3000" i="1">
                                    <a:latin typeface="Cambria Math" panose="02040503050406030204" pitchFamily="18" charset="0"/>
                                  </a:rPr>
                                  <m:t>𝑞</m:t>
                                </m:r>
                              </m:e>
                              <m:sub>
                                <m:r>
                                  <a:rPr lang="id-ID" sz="3000" i="1">
                                    <a:latin typeface="Cambria Math" panose="02040503050406030204" pitchFamily="18" charset="0"/>
                                  </a:rPr>
                                  <m:t>1</m:t>
                                </m:r>
                              </m:sub>
                              <m:sup>
                                <m:r>
                                  <a:rPr lang="id-ID" sz="3000" i="1">
                                    <a:latin typeface="Cambria Math" panose="02040503050406030204" pitchFamily="18" charset="0"/>
                                  </a:rPr>
                                  <m:t>′</m:t>
                                </m:r>
                              </m:sup>
                            </m:sSubSup>
                            <m:r>
                              <a:rPr lang="id-ID" sz="3000" i="1">
                                <a:latin typeface="Cambria Math" panose="02040503050406030204" pitchFamily="18" charset="0"/>
                              </a:rPr>
                              <m:t>,</m:t>
                            </m:r>
                            <m:sSubSup>
                              <m:sSubSupPr>
                                <m:ctrlPr>
                                  <a:rPr lang="en-US" sz="3000" b="0" i="1" smtClean="0">
                                    <a:latin typeface="Cambria Math" panose="02040503050406030204" pitchFamily="18" charset="0"/>
                                  </a:rPr>
                                </m:ctrlPr>
                              </m:sSubSupPr>
                              <m:e>
                                <m:r>
                                  <a:rPr lang="id-ID" sz="3000" i="1">
                                    <a:latin typeface="Cambria Math" panose="02040503050406030204" pitchFamily="18" charset="0"/>
                                  </a:rPr>
                                  <m:t>𝑞</m:t>
                                </m:r>
                              </m:e>
                              <m:sub>
                                <m:r>
                                  <a:rPr lang="id-ID" sz="3000" i="1">
                                    <a:latin typeface="Cambria Math" panose="02040503050406030204" pitchFamily="18" charset="0"/>
                                  </a:rPr>
                                  <m:t>2</m:t>
                                </m:r>
                              </m:sub>
                              <m:sup>
                                <m:r>
                                  <a:rPr lang="id-ID" sz="3000" i="1">
                                    <a:latin typeface="Cambria Math" panose="02040503050406030204" pitchFamily="18" charset="0"/>
                                  </a:rPr>
                                  <m:t>′</m:t>
                                </m:r>
                              </m:sup>
                            </m:sSubSup>
                            <m:r>
                              <a:rPr lang="id-ID" sz="3000" i="1">
                                <a:latin typeface="Cambria Math" panose="02040503050406030204" pitchFamily="18" charset="0"/>
                              </a:rPr>
                              <m:t>,</m:t>
                            </m:r>
                            <m:r>
                              <a:rPr lang="id-ID" sz="3000" i="1">
                                <a:latin typeface="Cambria Math" panose="02040503050406030204" pitchFamily="18" charset="0"/>
                              </a:rPr>
                              <m:t>𝑥</m:t>
                            </m:r>
                          </m:e>
                        </m:d>
                      </m:e>
                    </m:d>
                  </m:oMath>
                </a14:m>
                <a:br>
                  <a:rPr lang="en-US" sz="3000" i="1">
                    <a:latin typeface="Cambria Math" panose="02040503050406030204" pitchFamily="18" charset="0"/>
                  </a:rPr>
                </a:br>
                <a14:m>
                  <m:oMath xmlns:m="http://schemas.openxmlformats.org/officeDocument/2006/math">
                    <m:r>
                      <a:rPr lang="id-ID" sz="3000" i="1" smtClean="0">
                        <a:latin typeface="Cambria Math" panose="02040503050406030204" pitchFamily="18" charset="0"/>
                      </a:rPr>
                      <m:t>≤</m:t>
                    </m:r>
                    <m:sSub>
                      <m:sSubPr>
                        <m:ctrlPr>
                          <a:rPr lang="en-US" sz="3000" b="0" i="1" smtClean="0">
                            <a:latin typeface="Cambria Math" panose="02040503050406030204" pitchFamily="18" charset="0"/>
                          </a:rPr>
                        </m:ctrlPr>
                      </m:sSubPr>
                      <m:e>
                        <m:r>
                          <a:rPr lang="id-ID" sz="3000" i="1" smtClean="0">
                            <a:latin typeface="Cambria Math" panose="02040503050406030204" pitchFamily="18" charset="0"/>
                          </a:rPr>
                          <m:t>𝑘</m:t>
                        </m:r>
                      </m:e>
                      <m:sub>
                        <m:r>
                          <a:rPr lang="id-ID" sz="3000" i="1" smtClean="0">
                            <a:latin typeface="Cambria Math" panose="02040503050406030204" pitchFamily="18" charset="0"/>
                          </a:rPr>
                          <m:t>1</m:t>
                        </m:r>
                      </m:sub>
                    </m:sSub>
                    <m:d>
                      <m:dPr>
                        <m:begChr m:val="‖"/>
                        <m:endChr m:val="‖"/>
                        <m:ctrlPr>
                          <a:rPr lang="id-ID" sz="3000" i="1" smtClean="0">
                            <a:latin typeface="Cambria Math" panose="02040503050406030204" pitchFamily="18" charset="0"/>
                          </a:rPr>
                        </m:ctrlPr>
                      </m:dPr>
                      <m:e>
                        <m:r>
                          <a:rPr lang="id-ID" sz="3000" i="1">
                            <a:latin typeface="Cambria Math" panose="02040503050406030204" pitchFamily="18" charset="0"/>
                          </a:rPr>
                          <m:t>𝑞</m:t>
                        </m:r>
                        <m:r>
                          <a:rPr lang="id-ID" sz="3000" i="1">
                            <a:latin typeface="Cambria Math" panose="02040503050406030204" pitchFamily="18" charset="0"/>
                          </a:rPr>
                          <m:t>−</m:t>
                        </m:r>
                        <m:sSup>
                          <m:sSupPr>
                            <m:ctrlPr>
                              <a:rPr lang="id-ID" sz="3000" i="1">
                                <a:latin typeface="Cambria Math" panose="02040503050406030204" pitchFamily="18" charset="0"/>
                              </a:rPr>
                            </m:ctrlPr>
                          </m:sSupPr>
                          <m:e>
                            <m:r>
                              <a:rPr lang="id-ID" sz="3000" i="1">
                                <a:latin typeface="Cambria Math" panose="02040503050406030204" pitchFamily="18" charset="0"/>
                              </a:rPr>
                              <m:t>𝑞</m:t>
                            </m:r>
                          </m:e>
                          <m:sup>
                            <m:r>
                              <a:rPr lang="id-ID" sz="3000" i="1">
                                <a:latin typeface="Cambria Math" panose="02040503050406030204" pitchFamily="18" charset="0"/>
                              </a:rPr>
                              <m:t>′</m:t>
                            </m:r>
                          </m:sup>
                        </m:sSup>
                      </m:e>
                    </m:d>
                    <m:r>
                      <a:rPr lang="id-ID" sz="3000" i="1" smtClean="0">
                        <a:latin typeface="Cambria Math" panose="02040503050406030204" pitchFamily="18" charset="0"/>
                      </a:rPr>
                      <m:t>+</m:t>
                    </m:r>
                    <m:sSub>
                      <m:sSubPr>
                        <m:ctrlPr>
                          <a:rPr lang="en-US" sz="3000" b="0" i="1" smtClean="0">
                            <a:latin typeface="Cambria Math" panose="02040503050406030204" pitchFamily="18" charset="0"/>
                          </a:rPr>
                        </m:ctrlPr>
                      </m:sSubPr>
                      <m:e>
                        <m:r>
                          <a:rPr lang="id-ID" sz="3000" i="1" smtClean="0">
                            <a:latin typeface="Cambria Math" panose="02040503050406030204" pitchFamily="18" charset="0"/>
                          </a:rPr>
                          <m:t>𝑘</m:t>
                        </m:r>
                      </m:e>
                      <m:sub>
                        <m:r>
                          <a:rPr lang="id-ID" sz="3000" i="1" smtClean="0">
                            <a:latin typeface="Cambria Math" panose="02040503050406030204" pitchFamily="18" charset="0"/>
                          </a:rPr>
                          <m:t>2</m:t>
                        </m:r>
                      </m:sub>
                    </m:sSub>
                    <m:d>
                      <m:dPr>
                        <m:begChr m:val="‖"/>
                        <m:endChr m:val="‖"/>
                        <m:ctrlPr>
                          <a:rPr lang="id-ID" sz="3000" i="1" smtClean="0">
                            <a:latin typeface="Cambria Math" panose="02040503050406030204" pitchFamily="18" charset="0"/>
                          </a:rPr>
                        </m:ctrlPr>
                      </m:dPr>
                      <m:e>
                        <m:r>
                          <a:rPr lang="id-ID" sz="3000" i="1">
                            <a:latin typeface="Cambria Math" panose="02040503050406030204" pitchFamily="18" charset="0"/>
                          </a:rPr>
                          <m:t>𝑞</m:t>
                        </m:r>
                        <m:r>
                          <a:rPr lang="id-ID" sz="3000" i="1">
                            <a:latin typeface="Cambria Math" panose="02040503050406030204" pitchFamily="18" charset="0"/>
                          </a:rPr>
                          <m:t>−</m:t>
                        </m:r>
                        <m:sSup>
                          <m:sSupPr>
                            <m:ctrlPr>
                              <a:rPr lang="id-ID" sz="3000" i="1">
                                <a:latin typeface="Cambria Math" panose="02040503050406030204" pitchFamily="18" charset="0"/>
                              </a:rPr>
                            </m:ctrlPr>
                          </m:sSupPr>
                          <m:e>
                            <m:r>
                              <a:rPr lang="id-ID" sz="3000" i="1">
                                <a:latin typeface="Cambria Math" panose="02040503050406030204" pitchFamily="18" charset="0"/>
                              </a:rPr>
                              <m:t>𝑞</m:t>
                            </m:r>
                          </m:e>
                          <m:sup>
                            <m:r>
                              <a:rPr lang="id-ID" sz="3000" i="1">
                                <a:latin typeface="Cambria Math" panose="02040503050406030204" pitchFamily="18" charset="0"/>
                              </a:rPr>
                              <m:t>′</m:t>
                            </m:r>
                          </m:sup>
                        </m:sSup>
                      </m:e>
                    </m:d>
                  </m:oMath>
                </a14:m>
                <a:br>
                  <a:rPr lang="en-US" sz="3000" i="1">
                    <a:latin typeface="Cambria Math" panose="02040503050406030204" pitchFamily="18" charset="0"/>
                  </a:rPr>
                </a:br>
                <a14:m>
                  <m:oMath xmlns:m="http://schemas.openxmlformats.org/officeDocument/2006/math">
                    <m:r>
                      <a:rPr lang="id-ID" sz="3000" i="1" smtClean="0">
                        <a:latin typeface="Cambria Math" panose="02040503050406030204" pitchFamily="18" charset="0"/>
                      </a:rPr>
                      <m:t>≤(</m:t>
                    </m:r>
                    <m:sSub>
                      <m:sSubPr>
                        <m:ctrlPr>
                          <a:rPr lang="en-US" sz="3000" b="0" i="1" smtClean="0">
                            <a:latin typeface="Cambria Math" panose="02040503050406030204" pitchFamily="18" charset="0"/>
                          </a:rPr>
                        </m:ctrlPr>
                      </m:sSubPr>
                      <m:e>
                        <m:r>
                          <a:rPr lang="id-ID" sz="3000" i="1" smtClean="0">
                            <a:latin typeface="Cambria Math" panose="02040503050406030204" pitchFamily="18" charset="0"/>
                          </a:rPr>
                          <m:t>𝑘</m:t>
                        </m:r>
                      </m:e>
                      <m:sub>
                        <m:r>
                          <a:rPr lang="id-ID" sz="3000" i="1" smtClean="0">
                            <a:latin typeface="Cambria Math" panose="02040503050406030204" pitchFamily="18" charset="0"/>
                          </a:rPr>
                          <m:t>1</m:t>
                        </m:r>
                      </m:sub>
                    </m:sSub>
                    <m:r>
                      <a:rPr lang="id-ID" sz="3000" i="1" smtClean="0">
                        <a:latin typeface="Cambria Math" panose="02040503050406030204" pitchFamily="18" charset="0"/>
                      </a:rPr>
                      <m:t>+</m:t>
                    </m:r>
                    <m:sSub>
                      <m:sSubPr>
                        <m:ctrlPr>
                          <a:rPr lang="en-US" sz="3000" b="0" i="1" smtClean="0">
                            <a:latin typeface="Cambria Math" panose="02040503050406030204" pitchFamily="18" charset="0"/>
                          </a:rPr>
                        </m:ctrlPr>
                      </m:sSubPr>
                      <m:e>
                        <m:r>
                          <a:rPr lang="id-ID" sz="3000" i="1" smtClean="0">
                            <a:latin typeface="Cambria Math" panose="02040503050406030204" pitchFamily="18" charset="0"/>
                          </a:rPr>
                          <m:t>𝑘</m:t>
                        </m:r>
                      </m:e>
                      <m:sub>
                        <m:r>
                          <a:rPr lang="id-ID" sz="3000" i="1" smtClean="0">
                            <a:latin typeface="Cambria Math" panose="02040503050406030204" pitchFamily="18" charset="0"/>
                          </a:rPr>
                          <m:t>2</m:t>
                        </m:r>
                      </m:sub>
                    </m:sSub>
                    <m:r>
                      <a:rPr lang="id-ID" sz="3000" i="1" smtClean="0">
                        <a:latin typeface="Cambria Math" panose="02040503050406030204" pitchFamily="18" charset="0"/>
                      </a:rPr>
                      <m:t>)</m:t>
                    </m:r>
                    <m:d>
                      <m:dPr>
                        <m:begChr m:val="‖"/>
                        <m:endChr m:val="‖"/>
                        <m:ctrlPr>
                          <a:rPr lang="id-ID" sz="3000" i="1" smtClean="0">
                            <a:latin typeface="Cambria Math" panose="02040503050406030204" pitchFamily="18" charset="0"/>
                          </a:rPr>
                        </m:ctrlPr>
                      </m:dPr>
                      <m:e>
                        <m:r>
                          <a:rPr lang="id-ID" sz="3000" i="1">
                            <a:latin typeface="Cambria Math" panose="02040503050406030204" pitchFamily="18" charset="0"/>
                          </a:rPr>
                          <m:t>𝑞</m:t>
                        </m:r>
                        <m:r>
                          <a:rPr lang="id-ID" sz="3000" i="1">
                            <a:latin typeface="Cambria Math" panose="02040503050406030204" pitchFamily="18" charset="0"/>
                          </a:rPr>
                          <m:t>−</m:t>
                        </m:r>
                        <m:r>
                          <a:rPr lang="id-ID" sz="3000" i="1">
                            <a:latin typeface="Cambria Math" panose="02040503050406030204" pitchFamily="18" charset="0"/>
                          </a:rPr>
                          <m:t>𝑞</m:t>
                        </m:r>
                        <m:r>
                          <a:rPr lang="id-ID" sz="3000" i="1">
                            <a:latin typeface="Cambria Math" panose="02040503050406030204" pitchFamily="18" charset="0"/>
                          </a:rPr>
                          <m:t>′</m:t>
                        </m:r>
                      </m:e>
                    </m:d>
                  </m:oMath>
                </a14:m>
                <a:endParaRPr lang="id-ID" sz="3000"/>
              </a:p>
            </p:txBody>
          </p:sp>
        </mc:Choice>
        <mc:Fallback xmlns="">
          <p:sp>
            <p:nvSpPr>
              <p:cNvPr id="3" name="Content Placeholder 2">
                <a:extLst>
                  <a:ext uri="{FF2B5EF4-FFF2-40B4-BE49-F238E27FC236}">
                    <a16:creationId xmlns:a16="http://schemas.microsoft.com/office/drawing/2014/main" id="{10E8D620-130A-45F4-87A0-D99211D02B37}"/>
                  </a:ext>
                </a:extLst>
              </p:cNvPr>
              <p:cNvSpPr>
                <a:spLocks noGrp="1" noRot="1" noChangeAspect="1" noMove="1" noResize="1" noEditPoints="1" noAdjustHandles="1" noChangeArrowheads="1" noChangeShapeType="1" noTextEdit="1"/>
              </p:cNvSpPr>
              <p:nvPr>
                <p:ph idx="1"/>
              </p:nvPr>
            </p:nvSpPr>
            <p:spPr>
              <a:xfrm>
                <a:off x="1371600" y="2286000"/>
                <a:ext cx="10820400" cy="3581400"/>
              </a:xfrm>
              <a:blipFill>
                <a:blip r:embed="rId2"/>
                <a:stretch>
                  <a:fillRect l="-1183" t="-2891"/>
                </a:stretch>
              </a:blipFill>
            </p:spPr>
            <p:txBody>
              <a:bodyPr/>
              <a:lstStyle/>
              <a:p>
                <a:r>
                  <a:rPr lang="id-ID">
                    <a:noFill/>
                  </a:rPr>
                  <a:t> </a:t>
                </a:r>
              </a:p>
            </p:txBody>
          </p:sp>
        </mc:Fallback>
      </mc:AlternateContent>
    </p:spTree>
    <p:extLst>
      <p:ext uri="{BB962C8B-B14F-4D97-AF65-F5344CB8AC3E}">
        <p14:creationId xmlns:p14="http://schemas.microsoft.com/office/powerpoint/2010/main" val="3262825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61AC8-E799-4FC9-AA9A-7B4B0BDDAA78}"/>
              </a:ext>
            </a:extLst>
          </p:cNvPr>
          <p:cNvSpPr>
            <a:spLocks noGrp="1"/>
          </p:cNvSpPr>
          <p:nvPr>
            <p:ph type="title"/>
          </p:nvPr>
        </p:nvSpPr>
        <p:spPr/>
        <p:txBody>
          <a:bodyPr/>
          <a:lstStyle/>
          <a:p>
            <a:r>
              <a:rPr lang="en-US"/>
              <a:t>SPATIAL DESS: PARTIAL DIFFERENTIAL EQUATION MODELS</a:t>
            </a:r>
            <a:endParaRPr lang="id-ID"/>
          </a:p>
        </p:txBody>
      </p:sp>
      <p:sp>
        <p:nvSpPr>
          <p:cNvPr id="3" name="Content Placeholder 2">
            <a:extLst>
              <a:ext uri="{FF2B5EF4-FFF2-40B4-BE49-F238E27FC236}">
                <a16:creationId xmlns:a16="http://schemas.microsoft.com/office/drawing/2014/main" id="{DCFC16C9-E166-450E-9222-20C9DF0C7C0B}"/>
              </a:ext>
            </a:extLst>
          </p:cNvPr>
          <p:cNvSpPr>
            <a:spLocks noGrp="1"/>
          </p:cNvSpPr>
          <p:nvPr>
            <p:ph idx="1"/>
          </p:nvPr>
        </p:nvSpPr>
        <p:spPr/>
        <p:txBody>
          <a:bodyPr>
            <a:normAutofit/>
          </a:bodyPr>
          <a:lstStyle/>
          <a:p>
            <a:r>
              <a:rPr lang="en-US"/>
              <a:t>Partial differential equation models emerge from an extension of differential equation where space coordinates, besides time, are introduced as independent variables. </a:t>
            </a:r>
          </a:p>
          <a:p>
            <a:r>
              <a:rPr lang="en-US"/>
              <a:t>A partial differential equation specified system therefore shows variations in time as well as in space. </a:t>
            </a:r>
          </a:p>
        </p:txBody>
      </p:sp>
    </p:spTree>
    <p:extLst>
      <p:ext uri="{BB962C8B-B14F-4D97-AF65-F5344CB8AC3E}">
        <p14:creationId xmlns:p14="http://schemas.microsoft.com/office/powerpoint/2010/main" val="24168698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DA75F-CA5A-4B2E-9245-B6AEBFF383E7}"/>
              </a:ext>
            </a:extLst>
          </p:cNvPr>
          <p:cNvSpPr>
            <a:spLocks noGrp="1"/>
          </p:cNvSpPr>
          <p:nvPr>
            <p:ph type="title"/>
          </p:nvPr>
        </p:nvSpPr>
        <p:spPr/>
        <p:txBody>
          <a:bodyPr/>
          <a:lstStyle/>
          <a:p>
            <a:r>
              <a:rPr lang="en-US"/>
              <a:t>SPATIAL DESS: PARTIAL DIFFERENTIAL EQUATION MODELS (cont.)</a:t>
            </a:r>
            <a:endParaRPr lang="id-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B15A83-6592-46FB-AC80-A568BF0DCCE3}"/>
                  </a:ext>
                </a:extLst>
              </p:cNvPr>
              <p:cNvSpPr>
                <a:spLocks noGrp="1"/>
              </p:cNvSpPr>
              <p:nvPr>
                <p:ph idx="1"/>
              </p:nvPr>
            </p:nvSpPr>
            <p:spPr/>
            <p:txBody>
              <a:bodyPr>
                <a:normAutofit/>
              </a:bodyPr>
              <a:lstStyle/>
              <a:p>
                <a:r>
                  <a:rPr lang="en-US"/>
                  <a:t>For our exposition, let us consider a simple example of a general flux-conservative equation in one variable </a:t>
                </a:r>
                <a14:m>
                  <m:oMath xmlns:m="http://schemas.openxmlformats.org/officeDocument/2006/math">
                    <m:r>
                      <a:rPr lang="en-US" i="1" smtClean="0">
                        <a:latin typeface="Cambria Math" panose="02040503050406030204" pitchFamily="18" charset="0"/>
                      </a:rPr>
                      <m:t>𝑢</m:t>
                    </m:r>
                  </m:oMath>
                </a14:m>
                <a:r>
                  <a:rPr lang="en-US"/>
                  <a:t>.</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r>
                            <a:rPr lang="en-US" i="1" smtClean="0">
                              <a:latin typeface="Cambria Math" panose="02040503050406030204" pitchFamily="18" charset="0"/>
                            </a:rPr>
                            <m:t>𝑢</m:t>
                          </m:r>
                        </m:num>
                        <m:den>
                          <m:r>
                            <a:rPr lang="en-US" i="1" smtClean="0">
                              <a:latin typeface="Cambria Math" panose="02040503050406030204" pitchFamily="18" charset="0"/>
                            </a:rPr>
                            <m:t>𝜕</m:t>
                          </m:r>
                          <m:r>
                            <a:rPr lang="en-US" i="1" smtClean="0">
                              <a:latin typeface="Cambria Math" panose="02040503050406030204" pitchFamily="18" charset="0"/>
                            </a:rPr>
                            <m:t>𝑡</m:t>
                          </m:r>
                        </m:den>
                      </m:f>
                      <m:r>
                        <a:rPr lang="en-US" i="1" smtClean="0">
                          <a:latin typeface="Cambria Math" panose="02040503050406030204" pitchFamily="18" charset="0"/>
                        </a:rPr>
                        <m:t>=−</m:t>
                      </m:r>
                      <m:r>
                        <a:rPr lang="en-US" i="1" smtClean="0">
                          <a:latin typeface="Cambria Math" panose="02040503050406030204" pitchFamily="18" charset="0"/>
                        </a:rPr>
                        <m:t>𝑣</m:t>
                      </m:r>
                      <m:f>
                        <m:fPr>
                          <m:ctrlPr>
                            <a:rPr lang="en-US" i="1" smtClean="0">
                              <a:latin typeface="Cambria Math" panose="02040503050406030204" pitchFamily="18" charset="0"/>
                            </a:rPr>
                          </m:ctrlPr>
                        </m:fPr>
                        <m:num>
                          <m:r>
                            <a:rPr lang="en-US" i="1" smtClean="0">
                              <a:latin typeface="Cambria Math" panose="02040503050406030204" pitchFamily="18" charset="0"/>
                            </a:rPr>
                            <m:t>𝜕</m:t>
                          </m:r>
                          <m:r>
                            <a:rPr lang="en-US" i="1" smtClean="0">
                              <a:latin typeface="Cambria Math" panose="02040503050406030204" pitchFamily="18" charset="0"/>
                            </a:rPr>
                            <m:t>𝑢</m:t>
                          </m:r>
                        </m:num>
                        <m:den>
                          <m:r>
                            <a:rPr lang="en-US" i="1" smtClean="0">
                              <a:latin typeface="Cambria Math" panose="02040503050406030204" pitchFamily="18" charset="0"/>
                            </a:rPr>
                            <m:t>𝜕</m:t>
                          </m:r>
                          <m:r>
                            <a:rPr lang="en-US" i="1" smtClean="0">
                              <a:latin typeface="Cambria Math" panose="02040503050406030204" pitchFamily="18" charset="0"/>
                            </a:rPr>
                            <m:t>𝑥</m:t>
                          </m:r>
                        </m:den>
                      </m:f>
                    </m:oMath>
                  </m:oMathPara>
                </a14:m>
                <a:endParaRPr lang="en-US"/>
              </a:p>
              <a:p>
                <a:r>
                  <a:rPr lang="en-US"/>
                  <a:t>The result of this equation is a wave which propagates with velocity </a:t>
                </a:r>
                <a14:m>
                  <m:oMath xmlns:m="http://schemas.openxmlformats.org/officeDocument/2006/math">
                    <m:r>
                      <a:rPr lang="en-US" i="1" smtClean="0">
                        <a:latin typeface="Cambria Math" panose="02040503050406030204" pitchFamily="18" charset="0"/>
                      </a:rPr>
                      <m:t>𝑣</m:t>
                    </m:r>
                  </m:oMath>
                </a14:m>
                <a:r>
                  <a:rPr lang="en-US"/>
                  <a:t> along the </a:t>
                </a:r>
                <a14:m>
                  <m:oMath xmlns:m="http://schemas.openxmlformats.org/officeDocument/2006/math">
                    <m:r>
                      <a:rPr lang="en-US" i="1" smtClean="0">
                        <a:latin typeface="Cambria Math" panose="02040503050406030204" pitchFamily="18" charset="0"/>
                      </a:rPr>
                      <m:t>𝑥</m:t>
                    </m:r>
                  </m:oMath>
                </a14:m>
                <a:r>
                  <a:rPr lang="en-US"/>
                  <a:t> dimension.</a:t>
                </a:r>
                <a:endParaRPr lang="id-ID"/>
              </a:p>
            </p:txBody>
          </p:sp>
        </mc:Choice>
        <mc:Fallback xmlns="">
          <p:sp>
            <p:nvSpPr>
              <p:cNvPr id="3" name="Content Placeholder 2">
                <a:extLst>
                  <a:ext uri="{FF2B5EF4-FFF2-40B4-BE49-F238E27FC236}">
                    <a16:creationId xmlns:a16="http://schemas.microsoft.com/office/drawing/2014/main" id="{F2B15A83-6592-46FB-AC80-A568BF0DCCE3}"/>
                  </a:ext>
                </a:extLst>
              </p:cNvPr>
              <p:cNvSpPr>
                <a:spLocks noGrp="1" noRot="1" noChangeAspect="1" noMove="1" noResize="1" noEditPoints="1" noAdjustHandles="1" noChangeArrowheads="1" noChangeShapeType="1" noTextEdit="1"/>
              </p:cNvSpPr>
              <p:nvPr>
                <p:ph idx="1"/>
              </p:nvPr>
            </p:nvSpPr>
            <p:spPr>
              <a:blipFill>
                <a:blip r:embed="rId3"/>
                <a:stretch>
                  <a:fillRect l="-1460" t="-2891" r="-762" b="-1531"/>
                </a:stretch>
              </a:blipFill>
            </p:spPr>
            <p:txBody>
              <a:bodyPr/>
              <a:lstStyle/>
              <a:p>
                <a:r>
                  <a:rPr lang="id-ID">
                    <a:noFill/>
                  </a:rPr>
                  <a:t> </a:t>
                </a:r>
              </a:p>
            </p:txBody>
          </p:sp>
        </mc:Fallback>
      </mc:AlternateContent>
    </p:spTree>
    <p:extLst>
      <p:ext uri="{BB962C8B-B14F-4D97-AF65-F5344CB8AC3E}">
        <p14:creationId xmlns:p14="http://schemas.microsoft.com/office/powerpoint/2010/main" val="3760235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7DC1E-759D-4169-9D6C-84EED80001DF}"/>
              </a:ext>
            </a:extLst>
          </p:cNvPr>
          <p:cNvSpPr>
            <a:spLocks noGrp="1"/>
          </p:cNvSpPr>
          <p:nvPr>
            <p:ph type="title"/>
          </p:nvPr>
        </p:nvSpPr>
        <p:spPr>
          <a:xfrm>
            <a:off x="765025" y="1301360"/>
            <a:ext cx="9612971" cy="4401608"/>
          </a:xfrm>
        </p:spPr>
        <p:txBody>
          <a:bodyPr>
            <a:normAutofit/>
          </a:bodyPr>
          <a:lstStyle/>
          <a:p>
            <a:r>
              <a:rPr lang="en-US"/>
              <a:t>7.3</a:t>
            </a:r>
            <a:br>
              <a:rPr lang="en-US"/>
            </a:br>
            <a:r>
              <a:rPr lang="en-US"/>
              <a:t>Discrete Time Specified </a:t>
            </a:r>
            <a:br>
              <a:rPr lang="en-US"/>
            </a:br>
            <a:r>
              <a:rPr lang="en-US"/>
              <a:t>Network Formalism</a:t>
            </a:r>
            <a:endParaRPr lang="id-ID"/>
          </a:p>
        </p:txBody>
      </p:sp>
    </p:spTree>
    <p:extLst>
      <p:ext uri="{BB962C8B-B14F-4D97-AF65-F5344CB8AC3E}">
        <p14:creationId xmlns:p14="http://schemas.microsoft.com/office/powerpoint/2010/main" val="1659838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E1D40-B826-4D48-9832-1C838DEACBCE}"/>
              </a:ext>
            </a:extLst>
          </p:cNvPr>
          <p:cNvSpPr>
            <a:spLocks noGrp="1"/>
          </p:cNvSpPr>
          <p:nvPr>
            <p:ph type="title"/>
          </p:nvPr>
        </p:nvSpPr>
        <p:spPr/>
        <p:txBody>
          <a:bodyPr/>
          <a:lstStyle/>
          <a:p>
            <a:r>
              <a:rPr lang="en-US"/>
              <a:t>SPATIAL DESS: PARTIAL DIFFERENTIAL EQUATION MODELS (cont.)</a:t>
            </a:r>
            <a:endParaRPr lang="id-ID"/>
          </a:p>
        </p:txBody>
      </p:sp>
      <p:sp>
        <p:nvSpPr>
          <p:cNvPr id="3" name="Content Placeholder 2">
            <a:extLst>
              <a:ext uri="{FF2B5EF4-FFF2-40B4-BE49-F238E27FC236}">
                <a16:creationId xmlns:a16="http://schemas.microsoft.com/office/drawing/2014/main" id="{F349C883-3E3F-4A6D-B1F1-7FABF7DED14C}"/>
              </a:ext>
            </a:extLst>
          </p:cNvPr>
          <p:cNvSpPr>
            <a:spLocks noGrp="1"/>
          </p:cNvSpPr>
          <p:nvPr>
            <p:ph idx="1"/>
          </p:nvPr>
        </p:nvSpPr>
        <p:spPr/>
        <p:txBody>
          <a:bodyPr>
            <a:normAutofit/>
          </a:bodyPr>
          <a:lstStyle/>
          <a:p>
            <a:r>
              <a:rPr lang="en-US"/>
              <a:t>The approach to solve such problems, which is a representative of the so-called hyperbolic partial differential equation, leads to the discretization of the space and time dimensions. </a:t>
            </a:r>
          </a:p>
          <a:p>
            <a:r>
              <a:rPr lang="en-US"/>
              <a:t>Let us first introduce a discretization of space. </a:t>
            </a:r>
          </a:p>
        </p:txBody>
      </p:sp>
    </p:spTree>
    <p:extLst>
      <p:ext uri="{BB962C8B-B14F-4D97-AF65-F5344CB8AC3E}">
        <p14:creationId xmlns:p14="http://schemas.microsoft.com/office/powerpoint/2010/main" val="2803005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10BE7-E038-4800-BCAB-D36732EE203F}"/>
              </a:ext>
            </a:extLst>
          </p:cNvPr>
          <p:cNvSpPr>
            <a:spLocks noGrp="1"/>
          </p:cNvSpPr>
          <p:nvPr>
            <p:ph type="title"/>
          </p:nvPr>
        </p:nvSpPr>
        <p:spPr/>
        <p:txBody>
          <a:bodyPr/>
          <a:lstStyle/>
          <a:p>
            <a:r>
              <a:rPr lang="en-US"/>
              <a:t>SPATIAL DESS: PARTIAL DIFFERENTIAL EQUATION MODELS (cont.)</a:t>
            </a:r>
            <a:endParaRPr lang="id-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703DF6-9027-4B71-9EB2-6B4CC2530186}"/>
                  </a:ext>
                </a:extLst>
              </p:cNvPr>
              <p:cNvSpPr>
                <a:spLocks noGrp="1"/>
              </p:cNvSpPr>
              <p:nvPr>
                <p:ph idx="1"/>
              </p:nvPr>
            </p:nvSpPr>
            <p:spPr/>
            <p:txBody>
              <a:bodyPr>
                <a:normAutofit/>
              </a:bodyPr>
              <a:lstStyle/>
              <a:p>
                <a:r>
                  <a:rPr lang="en-US"/>
                  <a:t>The entire observation interval [</a:t>
                </a:r>
                <a14:m>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𝑥</m:t>
                        </m:r>
                      </m:e>
                      <m:sub>
                        <m:r>
                          <a:rPr lang="en-US" b="0" i="1" smtClean="0">
                            <a:latin typeface="Cambria Math" panose="02040503050406030204" pitchFamily="18" charset="0"/>
                          </a:rPr>
                          <m:t>0</m:t>
                        </m:r>
                      </m:sub>
                    </m:sSub>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𝑙</m:t>
                        </m:r>
                      </m:sub>
                    </m:sSub>
                  </m:oMath>
                </a14:m>
                <a:r>
                  <a:rPr lang="en-US"/>
                  <a:t>] with length </a:t>
                </a:r>
                <a14:m>
                  <m:oMath xmlns:m="http://schemas.openxmlformats.org/officeDocument/2006/math">
                    <m:r>
                      <a:rPr lang="en-US" i="1" smtClean="0">
                        <a:latin typeface="Cambria Math" panose="02040503050406030204" pitchFamily="18" charset="0"/>
                      </a:rPr>
                      <m:t>𝑙</m:t>
                    </m:r>
                  </m:oMath>
                </a14:m>
                <a:r>
                  <a:rPr lang="en-US"/>
                  <a:t> is divided into </a:t>
                </a:r>
                <a14:m>
                  <m:oMath xmlns:m="http://schemas.openxmlformats.org/officeDocument/2006/math">
                    <m:r>
                      <a:rPr lang="en-US" i="1" smtClean="0">
                        <a:latin typeface="Cambria Math" panose="02040503050406030204" pitchFamily="18" charset="0"/>
                      </a:rPr>
                      <m:t>𝑘</m:t>
                    </m:r>
                  </m:oMath>
                </a14:m>
                <a:r>
                  <a:rPr lang="en-US"/>
                  <a:t> equal pieces each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rPr>
                      <m:t>𝑥</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rPr>
                          <m:t>𝑙</m:t>
                        </m:r>
                      </m:num>
                      <m:den>
                        <m:r>
                          <a:rPr lang="en-US" i="1">
                            <a:latin typeface="Cambria Math" panose="02040503050406030204" pitchFamily="18" charset="0"/>
                          </a:rPr>
                          <m:t>𝑘</m:t>
                        </m:r>
                      </m:den>
                    </m:f>
                  </m:oMath>
                </a14:m>
                <a:r>
                  <a:rPr lang="en-US"/>
                  <a:t> wide. </a:t>
                </a:r>
              </a:p>
              <a:p>
                <a:r>
                  <a:rPr lang="en-US"/>
                  <a:t>Then we get </a:t>
                </a:r>
                <a14:m>
                  <m:oMath xmlns:m="http://schemas.openxmlformats.org/officeDocument/2006/math">
                    <m:r>
                      <a:rPr lang="en-US" i="1" smtClean="0">
                        <a:latin typeface="Cambria Math" panose="02040503050406030204" pitchFamily="18" charset="0"/>
                      </a:rPr>
                      <m:t>𝑘</m:t>
                    </m:r>
                  </m:oMath>
                </a14:m>
                <a:r>
                  <a:rPr lang="en-US"/>
                  <a:t> mesh points for which we set up equations to express the changes over time. </a:t>
                </a:r>
              </a:p>
            </p:txBody>
          </p:sp>
        </mc:Choice>
        <mc:Fallback xmlns="">
          <p:sp>
            <p:nvSpPr>
              <p:cNvPr id="3" name="Content Placeholder 2">
                <a:extLst>
                  <a:ext uri="{FF2B5EF4-FFF2-40B4-BE49-F238E27FC236}">
                    <a16:creationId xmlns:a16="http://schemas.microsoft.com/office/drawing/2014/main" id="{E4703DF6-9027-4B71-9EB2-6B4CC2530186}"/>
                  </a:ext>
                </a:extLst>
              </p:cNvPr>
              <p:cNvSpPr>
                <a:spLocks noGrp="1" noRot="1" noChangeAspect="1" noMove="1" noResize="1" noEditPoints="1" noAdjustHandles="1" noChangeArrowheads="1" noChangeShapeType="1" noTextEdit="1"/>
              </p:cNvSpPr>
              <p:nvPr>
                <p:ph idx="1"/>
              </p:nvPr>
            </p:nvSpPr>
            <p:spPr>
              <a:blipFill>
                <a:blip r:embed="rId2"/>
                <a:stretch>
                  <a:fillRect l="-1460" t="-2891"/>
                </a:stretch>
              </a:blipFill>
            </p:spPr>
            <p:txBody>
              <a:bodyPr/>
              <a:lstStyle/>
              <a:p>
                <a:r>
                  <a:rPr lang="id-ID">
                    <a:noFill/>
                  </a:rPr>
                  <a:t> </a:t>
                </a:r>
              </a:p>
            </p:txBody>
          </p:sp>
        </mc:Fallback>
      </mc:AlternateContent>
    </p:spTree>
    <p:extLst>
      <p:ext uri="{BB962C8B-B14F-4D97-AF65-F5344CB8AC3E}">
        <p14:creationId xmlns:p14="http://schemas.microsoft.com/office/powerpoint/2010/main" val="28879424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15C7-FD77-45A6-81A7-5AA3710BD38C}"/>
              </a:ext>
            </a:extLst>
          </p:cNvPr>
          <p:cNvSpPr>
            <a:spLocks noGrp="1"/>
          </p:cNvSpPr>
          <p:nvPr>
            <p:ph type="title"/>
          </p:nvPr>
        </p:nvSpPr>
        <p:spPr/>
        <p:txBody>
          <a:bodyPr/>
          <a:lstStyle/>
          <a:p>
            <a:r>
              <a:rPr lang="en-US"/>
              <a:t>SPATIAL DESS: PARTIAL DIFFERENTIAL EQUATION MODELS (cont.)</a:t>
            </a:r>
            <a:endParaRPr lang="id-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C402BF-AEF2-4F01-A912-E0F71E2C0AAE}"/>
                  </a:ext>
                </a:extLst>
              </p:cNvPr>
              <p:cNvSpPr>
                <a:spLocks noGrp="1"/>
              </p:cNvSpPr>
              <p:nvPr>
                <p:ph idx="1"/>
              </p:nvPr>
            </p:nvSpPr>
            <p:spPr/>
            <p:txBody>
              <a:bodyPr>
                <a:normAutofit fontScale="92500"/>
              </a:bodyPr>
              <a:lstStyle/>
              <a:p>
                <a:r>
                  <a:rPr lang="en-US"/>
                  <a:t>In the so-called Forward Time Centered Space (FCTS) approach, </a:t>
                </a:r>
                <a:r>
                  <a:rPr lang="en-US">
                    <a:solidFill>
                      <a:schemeClr val="tx1"/>
                    </a:solidFill>
                  </a:rPr>
                  <a:t>giving an equation </a:t>
                </a:r>
                <a:r>
                  <a:rPr lang="en-US"/>
                  <a:t>for each mesh point </a:t>
                </a:r>
                <a14:m>
                  <m:oMath xmlns:m="http://schemas.openxmlformats.org/officeDocument/2006/math">
                    <m:r>
                      <a:rPr lang="en-US" i="1">
                        <a:latin typeface="Cambria Math" panose="02040503050406030204" pitchFamily="18" charset="0"/>
                      </a:rPr>
                      <m:t>𝑗</m:t>
                    </m:r>
                  </m:oMath>
                </a14:m>
                <a:endParaRPr lang="en-US">
                  <a:solidFill>
                    <a:schemeClr val="tx1"/>
                  </a:solidFill>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𝑗</m:t>
                              </m:r>
                            </m:sub>
                          </m:sSub>
                        </m:num>
                        <m:den>
                          <m:r>
                            <a:rPr lang="en-US" i="1">
                              <a:latin typeface="Cambria Math" panose="02040503050406030204" pitchFamily="18" charset="0"/>
                            </a:rPr>
                            <m:t>𝜕</m:t>
                          </m:r>
                          <m:r>
                            <a:rPr lang="en-US" i="1">
                              <a:latin typeface="Cambria Math" panose="02040503050406030204" pitchFamily="18" charset="0"/>
                            </a:rPr>
                            <m:t>𝑥</m:t>
                          </m:r>
                        </m:den>
                      </m:f>
                      <m:r>
                        <a:rPr lang="en-US" i="1">
                          <a:latin typeface="Cambria Math" panose="02040503050406030204" pitchFamily="18" charset="0"/>
                        </a:rPr>
                        <m:t>=−</m:t>
                      </m:r>
                      <m:r>
                        <a:rPr lang="en-US" i="1">
                          <a:latin typeface="Cambria Math" panose="02040503050406030204" pitchFamily="18" charset="0"/>
                        </a:rPr>
                        <m:t>𝑣</m:t>
                      </m:r>
                      <m:f>
                        <m:fPr>
                          <m:ctrlPr>
                            <a:rPr lang="pl-PL" i="1">
                              <a:latin typeface="Cambria Math" panose="02040503050406030204" pitchFamily="18" charset="0"/>
                            </a:rPr>
                          </m:ctrlPr>
                        </m:fPr>
                        <m:num>
                          <m:sSub>
                            <m:sSubPr>
                              <m:ctrlPr>
                                <a:rPr lang="en-US" i="1">
                                  <a:latin typeface="Cambria Math" panose="02040503050406030204" pitchFamily="18" charset="0"/>
                                </a:rPr>
                              </m:ctrlPr>
                            </m:sSubPr>
                            <m:e>
                              <m:r>
                                <a:rPr lang="pl-PL" i="1">
                                  <a:latin typeface="Cambria Math" panose="02040503050406030204" pitchFamily="18" charset="0"/>
                                </a:rPr>
                                <m:t>𝑢</m:t>
                              </m:r>
                            </m:e>
                            <m:sub>
                              <m:r>
                                <a:rPr lang="pl-PL" i="1">
                                  <a:latin typeface="Cambria Math" panose="02040503050406030204" pitchFamily="18" charset="0"/>
                                </a:rPr>
                                <m:t>𝑗</m:t>
                              </m:r>
                              <m:r>
                                <a:rPr lang="pl-PL" i="1">
                                  <a:latin typeface="Cambria Math" panose="02040503050406030204" pitchFamily="18" charset="0"/>
                                </a:rPr>
                                <m:t>−1</m:t>
                              </m:r>
                            </m:sub>
                          </m:sSub>
                          <m:r>
                            <a:rPr lang="pl-PL" i="1">
                              <a:latin typeface="Cambria Math" panose="02040503050406030204" pitchFamily="18" charset="0"/>
                            </a:rPr>
                            <m:t>−</m:t>
                          </m:r>
                          <m:sSub>
                            <m:sSubPr>
                              <m:ctrlPr>
                                <a:rPr lang="en-US" i="1">
                                  <a:latin typeface="Cambria Math" panose="02040503050406030204" pitchFamily="18" charset="0"/>
                                </a:rPr>
                              </m:ctrlPr>
                            </m:sSubPr>
                            <m:e>
                              <m:r>
                                <a:rPr lang="pl-PL" i="1">
                                  <a:latin typeface="Cambria Math" panose="02040503050406030204" pitchFamily="18" charset="0"/>
                                </a:rPr>
                                <m:t>𝑢</m:t>
                              </m:r>
                            </m:e>
                            <m:sub>
                              <m:r>
                                <a:rPr lang="pl-PL" i="1">
                                  <a:latin typeface="Cambria Math" panose="02040503050406030204" pitchFamily="18" charset="0"/>
                                </a:rPr>
                                <m:t>𝑗</m:t>
                              </m:r>
                              <m:r>
                                <a:rPr lang="pl-PL" i="1">
                                  <a:latin typeface="Cambria Math" panose="02040503050406030204" pitchFamily="18" charset="0"/>
                                </a:rPr>
                                <m:t>+1</m:t>
                              </m:r>
                            </m:sub>
                          </m:sSub>
                        </m:num>
                        <m:den>
                          <m:r>
                            <a:rPr lang="en-US" i="1">
                              <a:latin typeface="Cambria Math" panose="02040503050406030204" pitchFamily="18" charset="0"/>
                            </a:rPr>
                            <m:t>2∆</m:t>
                          </m:r>
                          <m:r>
                            <a:rPr lang="en-US" i="1">
                              <a:latin typeface="Cambria Math" panose="02040503050406030204" pitchFamily="18" charset="0"/>
                            </a:rPr>
                            <m:t>𝑥</m:t>
                          </m:r>
                        </m:den>
                      </m:f>
                    </m:oMath>
                  </m:oMathPara>
                </a14:m>
                <a:endParaRPr lang="en-US"/>
              </a:p>
              <a:p>
                <a:r>
                  <a:rPr lang="en-US"/>
                  <a:t>Obviously, we have a multiDESS with </a:t>
                </a:r>
                <a14:m>
                  <m:oMath xmlns:m="http://schemas.openxmlformats.org/officeDocument/2006/math">
                    <m:r>
                      <a:rPr lang="en-US" i="1">
                        <a:latin typeface="Cambria Math" panose="02040503050406030204" pitchFamily="18" charset="0"/>
                      </a:rPr>
                      <m:t>𝑘</m:t>
                    </m:r>
                  </m:oMath>
                </a14:m>
                <a:r>
                  <a:rPr lang="en-US"/>
                  <a:t> components and influencers set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−1,</m:t>
                    </m:r>
                    <m:r>
                      <a:rPr lang="en-US" i="1">
                        <a:latin typeface="Cambria Math" panose="02040503050406030204" pitchFamily="18" charset="0"/>
                      </a:rPr>
                      <m:t>𝑗</m:t>
                    </m:r>
                    <m:r>
                      <a:rPr lang="en-US" i="1">
                        <a:latin typeface="Cambria Math" panose="02040503050406030204" pitchFamily="18" charset="0"/>
                      </a:rPr>
                      <m:t>+1}</m:t>
                    </m:r>
                  </m:oMath>
                </a14:m>
                <a:r>
                  <a:rPr lang="en-US"/>
                  <a:t> for each component </a:t>
                </a:r>
                <a14:m>
                  <m:oMath xmlns:m="http://schemas.openxmlformats.org/officeDocument/2006/math">
                    <m:r>
                      <a:rPr lang="en-US" i="1">
                        <a:latin typeface="Cambria Math" panose="02040503050406030204" pitchFamily="18" charset="0"/>
                      </a:rPr>
                      <m:t>𝑗</m:t>
                    </m:r>
                  </m:oMath>
                </a14:m>
                <a:r>
                  <a:rPr lang="en-US"/>
                  <a:t>, as well as derivative functions as above.</a:t>
                </a:r>
                <a:endParaRPr lang="id-ID"/>
              </a:p>
              <a:p>
                <a:endParaRPr lang="en-US">
                  <a:solidFill>
                    <a:schemeClr val="tx1"/>
                  </a:solidFill>
                </a:endParaRPr>
              </a:p>
            </p:txBody>
          </p:sp>
        </mc:Choice>
        <mc:Fallback xmlns="">
          <p:sp>
            <p:nvSpPr>
              <p:cNvPr id="3" name="Content Placeholder 2">
                <a:extLst>
                  <a:ext uri="{FF2B5EF4-FFF2-40B4-BE49-F238E27FC236}">
                    <a16:creationId xmlns:a16="http://schemas.microsoft.com/office/drawing/2014/main" id="{A9C402BF-AEF2-4F01-A912-E0F71E2C0AAE}"/>
                  </a:ext>
                </a:extLst>
              </p:cNvPr>
              <p:cNvSpPr>
                <a:spLocks noGrp="1" noRot="1" noChangeAspect="1" noMove="1" noResize="1" noEditPoints="1" noAdjustHandles="1" noChangeArrowheads="1" noChangeShapeType="1" noTextEdit="1"/>
              </p:cNvSpPr>
              <p:nvPr>
                <p:ph idx="1"/>
              </p:nvPr>
            </p:nvSpPr>
            <p:spPr>
              <a:blipFill>
                <a:blip r:embed="rId3"/>
                <a:stretch>
                  <a:fillRect l="-1333" t="-2891" r="-1651"/>
                </a:stretch>
              </a:blipFill>
            </p:spPr>
            <p:txBody>
              <a:bodyPr/>
              <a:lstStyle/>
              <a:p>
                <a:r>
                  <a:rPr lang="id-ID">
                    <a:noFill/>
                  </a:rPr>
                  <a:t> </a:t>
                </a:r>
              </a:p>
            </p:txBody>
          </p:sp>
        </mc:Fallback>
      </mc:AlternateContent>
    </p:spTree>
    <p:extLst>
      <p:ext uri="{BB962C8B-B14F-4D97-AF65-F5344CB8AC3E}">
        <p14:creationId xmlns:p14="http://schemas.microsoft.com/office/powerpoint/2010/main" val="37790104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92CAB-129D-4FC8-815D-72B2D00FB101}"/>
              </a:ext>
            </a:extLst>
          </p:cNvPr>
          <p:cNvSpPr>
            <a:spLocks noGrp="1"/>
          </p:cNvSpPr>
          <p:nvPr>
            <p:ph type="title"/>
          </p:nvPr>
        </p:nvSpPr>
        <p:spPr/>
        <p:txBody>
          <a:bodyPr/>
          <a:lstStyle/>
          <a:p>
            <a:r>
              <a:rPr lang="en-US"/>
              <a:t>SPATIAL DESS: PARTIAL DIFFERENTIAL EQUATION MODELS (cont.)</a:t>
            </a:r>
            <a:endParaRPr lang="id-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EEB497-7AE9-4580-A310-DE714F6EB42B}"/>
                  </a:ext>
                </a:extLst>
              </p:cNvPr>
              <p:cNvSpPr>
                <a:spLocks noGrp="1"/>
              </p:cNvSpPr>
              <p:nvPr>
                <p:ph idx="1"/>
              </p:nvPr>
            </p:nvSpPr>
            <p:spPr/>
            <p:txBody>
              <a:bodyPr>
                <a:normAutofit fontScale="92500" lnSpcReduction="10000"/>
              </a:bodyPr>
              <a:lstStyle/>
              <a:p>
                <a:r>
                  <a:rPr lang="en-US"/>
                  <a:t>Usually, when solving partial differential equations the model is set up by discretizing also the time dimension. </a:t>
                </a:r>
              </a:p>
              <a:p>
                <a:r>
                  <a:rPr lang="en-US"/>
                  <a:t>When we apply the same difference method for discretizing the time dimension, we can replace the time derivative of </a:t>
                </a:r>
                <a14:m>
                  <m:oMath xmlns:m="http://schemas.openxmlformats.org/officeDocument/2006/math">
                    <m:r>
                      <a:rPr lang="en-US" i="1" smtClean="0">
                        <a:latin typeface="Cambria Math" panose="02040503050406030204" pitchFamily="18" charset="0"/>
                      </a:rPr>
                      <m:t>𝑢</m:t>
                    </m:r>
                  </m:oMath>
                </a14:m>
                <a:r>
                  <a:rPr lang="en-US"/>
                  <a:t> at spatial point </a:t>
                </a:r>
                <a14:m>
                  <m:oMath xmlns:m="http://schemas.openxmlformats.org/officeDocument/2006/math">
                    <m:r>
                      <a:rPr lang="en-US" i="1" smtClean="0">
                        <a:latin typeface="Cambria Math" panose="02040503050406030204" pitchFamily="18" charset="0"/>
                      </a:rPr>
                      <m:t>𝑗</m:t>
                    </m:r>
                  </m:oMath>
                </a14:m>
                <a:r>
                  <a:rPr lang="en-US"/>
                  <a:t> and time point </a:t>
                </a:r>
                <a14:m>
                  <m:oMath xmlns:m="http://schemas.openxmlformats.org/officeDocument/2006/math">
                    <m:r>
                      <a:rPr lang="en-US" i="1" smtClean="0">
                        <a:latin typeface="Cambria Math" panose="02040503050406030204" pitchFamily="18" charset="0"/>
                      </a:rPr>
                      <m:t>𝑛</m:t>
                    </m:r>
                    <m:r>
                      <a:rPr lang="en-US" i="1" smtClean="0">
                        <a:latin typeface="Cambria Math" panose="02040503050406030204" pitchFamily="18" charset="0"/>
                      </a:rPr>
                      <m:t>+1 </m:t>
                    </m:r>
                  </m:oMath>
                </a14:m>
                <a:r>
                  <a:rPr lang="en-US"/>
                  <a:t>by (Euler integration)</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i="1" smtClean="0">
                                  <a:latin typeface="Cambria Math" panose="02040503050406030204" pitchFamily="18" charset="0"/>
                                </a:rPr>
                                <m:t>𝑢</m:t>
                              </m:r>
                            </m:e>
                            <m:sub>
                              <m:r>
                                <a:rPr lang="en-US" i="1" smtClean="0">
                                  <a:latin typeface="Cambria Math" panose="02040503050406030204" pitchFamily="18" charset="0"/>
                                </a:rPr>
                                <m:t>𝑗</m:t>
                              </m:r>
                            </m:sub>
                            <m:sup>
                              <m:r>
                                <a:rPr lang="en-US" i="1" smtClean="0">
                                  <a:latin typeface="Cambria Math" panose="02040503050406030204" pitchFamily="18" charset="0"/>
                                </a:rPr>
                                <m:t>𝑛</m:t>
                              </m:r>
                              <m:r>
                                <a:rPr lang="en-US" i="1" smtClean="0">
                                  <a:latin typeface="Cambria Math" panose="02040503050406030204" pitchFamily="18" charset="0"/>
                                </a:rPr>
                                <m:t>+1</m:t>
                              </m:r>
                            </m:sup>
                          </m:sSubSup>
                          <m:r>
                            <a:rPr lang="en-US"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i="1" smtClean="0">
                                  <a:latin typeface="Cambria Math" panose="02040503050406030204" pitchFamily="18" charset="0"/>
                                </a:rPr>
                                <m:t>𝑢</m:t>
                              </m:r>
                            </m:e>
                            <m:sub>
                              <m:r>
                                <a:rPr lang="en-US" i="1" smtClean="0">
                                  <a:latin typeface="Cambria Math" panose="02040503050406030204" pitchFamily="18" charset="0"/>
                                </a:rPr>
                                <m:t>𝑗</m:t>
                              </m:r>
                            </m:sub>
                            <m:sup>
                              <m:r>
                                <a:rPr lang="en-US" i="1" smtClean="0">
                                  <a:latin typeface="Cambria Math" panose="02040503050406030204" pitchFamily="18" charset="0"/>
                                </a:rPr>
                                <m:t>𝑛</m:t>
                              </m:r>
                            </m:sup>
                          </m:sSubSup>
                        </m:num>
                        <m:den>
                          <m:r>
                            <a:rPr lang="en-US" b="0" i="1" smtClean="0">
                              <a:latin typeface="Cambria Math" panose="02040503050406030204" pitchFamily="18" charset="0"/>
                            </a:rPr>
                            <m:t>∆</m:t>
                          </m:r>
                          <m:r>
                            <a:rPr lang="en-US" b="0" i="1" smtClean="0">
                              <a:latin typeface="Cambria Math" panose="02040503050406030204" pitchFamily="18" charset="0"/>
                            </a:rPr>
                            <m:t>𝑡</m:t>
                          </m:r>
                        </m:den>
                      </m:f>
                    </m:oMath>
                  </m:oMathPara>
                </a14:m>
                <a:endParaRPr lang="en-US"/>
              </a:p>
              <a:p>
                <a:endParaRPr lang="en-US"/>
              </a:p>
            </p:txBody>
          </p:sp>
        </mc:Choice>
        <mc:Fallback xmlns="">
          <p:sp>
            <p:nvSpPr>
              <p:cNvPr id="3" name="Content Placeholder 2">
                <a:extLst>
                  <a:ext uri="{FF2B5EF4-FFF2-40B4-BE49-F238E27FC236}">
                    <a16:creationId xmlns:a16="http://schemas.microsoft.com/office/drawing/2014/main" id="{0EEEB497-7AE9-4580-A310-DE714F6EB42B}"/>
                  </a:ext>
                </a:extLst>
              </p:cNvPr>
              <p:cNvSpPr>
                <a:spLocks noGrp="1" noRot="1" noChangeAspect="1" noMove="1" noResize="1" noEditPoints="1" noAdjustHandles="1" noChangeArrowheads="1" noChangeShapeType="1" noTextEdit="1"/>
              </p:cNvSpPr>
              <p:nvPr>
                <p:ph idx="1"/>
              </p:nvPr>
            </p:nvSpPr>
            <p:spPr>
              <a:blipFill>
                <a:blip r:embed="rId2"/>
                <a:stretch>
                  <a:fillRect l="-1333" t="-4082" r="-635"/>
                </a:stretch>
              </a:blipFill>
            </p:spPr>
            <p:txBody>
              <a:bodyPr/>
              <a:lstStyle/>
              <a:p>
                <a:r>
                  <a:rPr lang="id-ID">
                    <a:noFill/>
                  </a:rPr>
                  <a:t> </a:t>
                </a:r>
              </a:p>
            </p:txBody>
          </p:sp>
        </mc:Fallback>
      </mc:AlternateContent>
    </p:spTree>
    <p:extLst>
      <p:ext uri="{BB962C8B-B14F-4D97-AF65-F5344CB8AC3E}">
        <p14:creationId xmlns:p14="http://schemas.microsoft.com/office/powerpoint/2010/main" val="559327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A5CC7-056A-4068-8C4C-35B098FC65C5}"/>
              </a:ext>
            </a:extLst>
          </p:cNvPr>
          <p:cNvSpPr>
            <a:spLocks noGrp="1"/>
          </p:cNvSpPr>
          <p:nvPr>
            <p:ph type="title"/>
          </p:nvPr>
        </p:nvSpPr>
        <p:spPr/>
        <p:txBody>
          <a:bodyPr/>
          <a:lstStyle/>
          <a:p>
            <a:r>
              <a:rPr lang="en-US"/>
              <a:t>SPATIAL DESS: PARTIAL DIFFERENTIAL EQUATION MODELS (cont.)</a:t>
            </a:r>
            <a:endParaRPr lang="id-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F59AFFB-5092-4A86-BB6B-3061FD929E20}"/>
                  </a:ext>
                </a:extLst>
              </p:cNvPr>
              <p:cNvSpPr>
                <a:spLocks noGrp="1"/>
              </p:cNvSpPr>
              <p:nvPr>
                <p:ph idx="1"/>
              </p:nvPr>
            </p:nvSpPr>
            <p:spPr/>
            <p:txBody>
              <a:bodyPr/>
              <a:lstStyle/>
              <a:p>
                <a:r>
                  <a:rPr lang="en-US"/>
                  <a:t>With that we finally obtain an equation for state at mesh point </a:t>
                </a:r>
                <a14:m>
                  <m:oMath xmlns:m="http://schemas.openxmlformats.org/officeDocument/2006/math">
                    <m:r>
                      <a:rPr lang="en-US" i="1" smtClean="0">
                        <a:latin typeface="Cambria Math" panose="02040503050406030204" pitchFamily="18" charset="0"/>
                      </a:rPr>
                      <m:t>𝑗</m:t>
                    </m:r>
                  </m:oMath>
                </a14:m>
                <a:r>
                  <a:rPr lang="en-US"/>
                  <a:t> for time </a:t>
                </a:r>
                <a14:m>
                  <m:oMath xmlns:m="http://schemas.openxmlformats.org/officeDocument/2006/math">
                    <m:r>
                      <a:rPr lang="en-US" i="1" smtClean="0">
                        <a:latin typeface="Cambria Math" panose="02040503050406030204" pitchFamily="18" charset="0"/>
                      </a:rPr>
                      <m:t>𝑛</m:t>
                    </m:r>
                    <m:r>
                      <a:rPr lang="en-US" i="1" smtClean="0">
                        <a:latin typeface="Cambria Math" panose="02040503050406030204" pitchFamily="18" charset="0"/>
                      </a:rPr>
                      <m:t>+1</m:t>
                    </m:r>
                  </m:oMath>
                </a14:m>
                <a:r>
                  <a:rPr lang="en-US"/>
                  <a:t>:</a:t>
                </a:r>
              </a:p>
              <a:p>
                <a:endParaRPr lang="en-US"/>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id-ID" i="1" smtClean="0">
                              <a:latin typeface="Cambria Math" panose="02040503050406030204" pitchFamily="18" charset="0"/>
                            </a:rPr>
                            <m:t>𝑢</m:t>
                          </m:r>
                        </m:e>
                        <m:sub>
                          <m:r>
                            <a:rPr lang="id-ID" i="1" smtClean="0">
                              <a:latin typeface="Cambria Math" panose="02040503050406030204" pitchFamily="18" charset="0"/>
                            </a:rPr>
                            <m:t>𝑗</m:t>
                          </m:r>
                        </m:sub>
                        <m:sup>
                          <m:r>
                            <a:rPr lang="id-ID" i="1" smtClean="0">
                              <a:latin typeface="Cambria Math" panose="02040503050406030204" pitchFamily="18" charset="0"/>
                            </a:rPr>
                            <m:t>𝑛</m:t>
                          </m:r>
                          <m:r>
                            <a:rPr lang="id-ID" i="1" smtClean="0">
                              <a:latin typeface="Cambria Math" panose="02040503050406030204" pitchFamily="18" charset="0"/>
                            </a:rPr>
                            <m:t>+1</m:t>
                          </m:r>
                        </m:sup>
                      </m:sSubSup>
                      <m:r>
                        <a:rPr lang="id-ID"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id-ID" i="1" smtClean="0">
                              <a:latin typeface="Cambria Math" panose="02040503050406030204" pitchFamily="18" charset="0"/>
                            </a:rPr>
                            <m:t>𝑢</m:t>
                          </m:r>
                        </m:e>
                        <m:sub>
                          <m:r>
                            <a:rPr lang="id-ID" i="1" smtClean="0">
                              <a:latin typeface="Cambria Math" panose="02040503050406030204" pitchFamily="18" charset="0"/>
                            </a:rPr>
                            <m:t>𝑗</m:t>
                          </m:r>
                          <m:r>
                            <a:rPr lang="id-ID" i="1" smtClean="0">
                              <a:latin typeface="Cambria Math" panose="02040503050406030204" pitchFamily="18" charset="0"/>
                            </a:rPr>
                            <m:t>−1</m:t>
                          </m:r>
                        </m:sub>
                        <m:sup>
                          <m:r>
                            <a:rPr lang="id-ID" i="1" smtClean="0">
                              <a:latin typeface="Cambria Math" panose="02040503050406030204" pitchFamily="18" charset="0"/>
                            </a:rPr>
                            <m:t>𝑛</m:t>
                          </m:r>
                        </m:sup>
                      </m:sSubSup>
                      <m:r>
                        <a:rPr lang="id-ID" i="1" smtClean="0">
                          <a:latin typeface="Cambria Math" panose="02040503050406030204" pitchFamily="18" charset="0"/>
                        </a:rPr>
                        <m:t>−</m:t>
                      </m:r>
                      <m:r>
                        <a:rPr lang="id-ID" i="1" smtClean="0">
                          <a:latin typeface="Cambria Math" panose="02040503050406030204" pitchFamily="18" charset="0"/>
                        </a:rPr>
                        <m:t>𝑣</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id-ID" i="1" smtClean="0">
                                  <a:latin typeface="Cambria Math" panose="02040503050406030204" pitchFamily="18" charset="0"/>
                                </a:rPr>
                                <m:t>𝑢</m:t>
                              </m:r>
                            </m:e>
                            <m:sub>
                              <m:r>
                                <a:rPr lang="id-ID" i="1" smtClean="0">
                                  <a:latin typeface="Cambria Math" panose="02040503050406030204" pitchFamily="18" charset="0"/>
                                </a:rPr>
                                <m:t>𝑗</m:t>
                              </m:r>
                            </m:sub>
                            <m:sup>
                              <m:r>
                                <a:rPr lang="id-ID" i="1" smtClean="0">
                                  <a:latin typeface="Cambria Math" panose="02040503050406030204" pitchFamily="18" charset="0"/>
                                </a:rPr>
                                <m:t>𝑛</m:t>
                              </m:r>
                              <m:r>
                                <a:rPr lang="id-ID" i="1" smtClean="0">
                                  <a:latin typeface="Cambria Math" panose="02040503050406030204" pitchFamily="18" charset="0"/>
                                </a:rPr>
                                <m:t>−1</m:t>
                              </m:r>
                            </m:sup>
                          </m:sSubSup>
                          <m:r>
                            <a:rPr lang="id-ID"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id-ID" i="1" smtClean="0">
                                  <a:latin typeface="Cambria Math" panose="02040503050406030204" pitchFamily="18" charset="0"/>
                                </a:rPr>
                                <m:t>𝑢</m:t>
                              </m:r>
                            </m:e>
                            <m:sub>
                              <m:r>
                                <a:rPr lang="id-ID" i="1" smtClean="0">
                                  <a:latin typeface="Cambria Math" panose="02040503050406030204" pitchFamily="18" charset="0"/>
                                </a:rPr>
                                <m:t>𝑗</m:t>
                              </m:r>
                            </m:sub>
                            <m:sup>
                              <m:r>
                                <a:rPr lang="id-ID" i="1" smtClean="0">
                                  <a:latin typeface="Cambria Math" panose="02040503050406030204" pitchFamily="18" charset="0"/>
                                </a:rPr>
                                <m:t>𝑛</m:t>
                              </m:r>
                              <m:r>
                                <a:rPr lang="id-ID" i="1" smtClean="0">
                                  <a:latin typeface="Cambria Math" panose="02040503050406030204" pitchFamily="18" charset="0"/>
                                </a:rPr>
                                <m:t>+1</m:t>
                              </m:r>
                            </m:sup>
                          </m:sSubSup>
                        </m:num>
                        <m:den>
                          <m:r>
                            <a:rPr lang="id-ID" i="1" smtClean="0">
                              <a:latin typeface="Cambria Math" panose="02040503050406030204" pitchFamily="18" charset="0"/>
                            </a:rPr>
                            <m:t>2</m:t>
                          </m:r>
                          <m:r>
                            <a:rPr lang="en-US" b="0" i="1" smtClean="0">
                              <a:latin typeface="Cambria Math" panose="02040503050406030204" pitchFamily="18" charset="0"/>
                            </a:rPr>
                            <m:t>∆</m:t>
                          </m:r>
                          <m:r>
                            <a:rPr lang="id-ID" i="1" smtClean="0">
                              <a:latin typeface="Cambria Math" panose="02040503050406030204" pitchFamily="18" charset="0"/>
                            </a:rPr>
                            <m:t>𝑥</m:t>
                          </m:r>
                        </m:den>
                      </m:f>
                      <m:r>
                        <a:rPr lang="en-US" b="0" i="1" smtClean="0">
                          <a:latin typeface="Cambria Math" panose="02040503050406030204" pitchFamily="18" charset="0"/>
                        </a:rPr>
                        <m:t>∆</m:t>
                      </m:r>
                      <m:r>
                        <a:rPr lang="id-ID" i="1" smtClean="0">
                          <a:latin typeface="Cambria Math" panose="02040503050406030204" pitchFamily="18" charset="0"/>
                        </a:rPr>
                        <m:t>𝑡</m:t>
                      </m:r>
                    </m:oMath>
                  </m:oMathPara>
                </a14:m>
                <a:endParaRPr lang="id-ID"/>
              </a:p>
              <a:p>
                <a:endParaRPr lang="id-ID"/>
              </a:p>
            </p:txBody>
          </p:sp>
        </mc:Choice>
        <mc:Fallback>
          <p:sp>
            <p:nvSpPr>
              <p:cNvPr id="3" name="Content Placeholder 2">
                <a:extLst>
                  <a:ext uri="{FF2B5EF4-FFF2-40B4-BE49-F238E27FC236}">
                    <a16:creationId xmlns:a16="http://schemas.microsoft.com/office/drawing/2014/main" id="{5F59AFFB-5092-4A86-BB6B-3061FD929E20}"/>
                  </a:ext>
                </a:extLst>
              </p:cNvPr>
              <p:cNvSpPr>
                <a:spLocks noGrp="1" noRot="1" noChangeAspect="1" noMove="1" noResize="1" noEditPoints="1" noAdjustHandles="1" noChangeArrowheads="1" noChangeShapeType="1" noTextEdit="1"/>
              </p:cNvSpPr>
              <p:nvPr>
                <p:ph idx="1"/>
              </p:nvPr>
            </p:nvSpPr>
            <p:spPr>
              <a:blipFill>
                <a:blip r:embed="rId2"/>
                <a:stretch>
                  <a:fillRect l="-1460" t="-2891"/>
                </a:stretch>
              </a:blipFill>
            </p:spPr>
            <p:txBody>
              <a:bodyPr/>
              <a:lstStyle/>
              <a:p>
                <a:r>
                  <a:rPr lang="id-ID">
                    <a:noFill/>
                  </a:rPr>
                  <a:t> </a:t>
                </a:r>
              </a:p>
            </p:txBody>
          </p:sp>
        </mc:Fallback>
      </mc:AlternateContent>
    </p:spTree>
    <p:extLst>
      <p:ext uri="{BB962C8B-B14F-4D97-AF65-F5344CB8AC3E}">
        <p14:creationId xmlns:p14="http://schemas.microsoft.com/office/powerpoint/2010/main" val="35704417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6641-E98E-4DD6-9D5C-8BC3DA30DF05}"/>
              </a:ext>
            </a:extLst>
          </p:cNvPr>
          <p:cNvSpPr>
            <a:spLocks noGrp="1"/>
          </p:cNvSpPr>
          <p:nvPr>
            <p:ph type="title"/>
          </p:nvPr>
        </p:nvSpPr>
        <p:spPr/>
        <p:txBody>
          <a:bodyPr>
            <a:normAutofit/>
          </a:bodyPr>
          <a:lstStyle/>
          <a:p>
            <a:r>
              <a:rPr lang="en-US"/>
              <a:t>SPATIAL DESS: PARTIAL DIFFERENTIAL EQUATION MODELS (cont.)</a:t>
            </a:r>
            <a:endParaRPr lang="id-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F707B6-D276-4FFA-9670-447FFC08E896}"/>
                  </a:ext>
                </a:extLst>
              </p:cNvPr>
              <p:cNvSpPr>
                <a:spLocks noGrp="1"/>
              </p:cNvSpPr>
              <p:nvPr>
                <p:ph idx="1"/>
              </p:nvPr>
            </p:nvSpPr>
            <p:spPr/>
            <p:txBody>
              <a:bodyPr>
                <a:normAutofit fontScale="92500" lnSpcReduction="20000"/>
              </a:bodyPr>
              <a:lstStyle/>
              <a:p>
                <a:pPr marL="0" indent="0">
                  <a:buNone/>
                </a:pPr>
                <a:r>
                  <a:rPr lang="en-US"/>
                  <a:t>What have we accomplished finally?</a:t>
                </a:r>
              </a:p>
              <a:p>
                <a:r>
                  <a:rPr lang="en-US"/>
                  <a:t>we have discretized space and time. </a:t>
                </a:r>
              </a:p>
              <a:p>
                <a:r>
                  <a:rPr lang="en-US"/>
                  <a:t>we obtained a continuous multi-component model in cellular form with equal derivative functions for the cells. </a:t>
                </a:r>
              </a:p>
              <a:p>
                <a:r>
                  <a:rPr lang="en-US"/>
                  <a:t>we finally have obtained a cellular automaton with neighborhood </a:t>
                </a:r>
                <a14:m>
                  <m:oMath xmlns:m="http://schemas.openxmlformats.org/officeDocument/2006/math">
                    <m:r>
                      <a:rPr lang="en-US" i="1" smtClean="0">
                        <a:latin typeface="Cambria Math" panose="02040503050406030204" pitchFamily="18" charset="0"/>
                      </a:rPr>
                      <m:t>{</m:t>
                    </m:r>
                    <m:r>
                      <a:rPr lang="en-US" i="1" smtClean="0">
                        <a:latin typeface="Cambria Math" panose="02040503050406030204" pitchFamily="18" charset="0"/>
                      </a:rPr>
                      <m:t>𝑗</m:t>
                    </m:r>
                    <m:r>
                      <a:rPr lang="en-US" i="1" smtClean="0">
                        <a:latin typeface="Cambria Math" panose="02040503050406030204" pitchFamily="18" charset="0"/>
                      </a:rPr>
                      <m:t>−1,</m:t>
                    </m:r>
                    <m:r>
                      <a:rPr lang="en-US" i="1" smtClean="0">
                        <a:latin typeface="Cambria Math" panose="02040503050406030204" pitchFamily="18" charset="0"/>
                      </a:rPr>
                      <m:t>𝑗</m:t>
                    </m:r>
                    <m:r>
                      <a:rPr lang="en-US" i="1" smtClean="0">
                        <a:latin typeface="Cambria Math" panose="02040503050406030204" pitchFamily="18" charset="0"/>
                      </a:rPr>
                      <m:t>+1}</m:t>
                    </m:r>
                  </m:oMath>
                </a14:m>
                <a:r>
                  <a:rPr lang="en-US"/>
                  <a:t>, time step </a:t>
                </a:r>
                <a14:m>
                  <m:oMath xmlns:m="http://schemas.openxmlformats.org/officeDocument/2006/math">
                    <m:r>
                      <a:rPr lang="en-US" b="0" i="1" smtClean="0">
                        <a:latin typeface="Cambria Math" panose="02040503050406030204" pitchFamily="18" charset="0"/>
                      </a:rPr>
                      <m:t>∆</m:t>
                    </m:r>
                    <m:r>
                      <a:rPr lang="en-US" i="1" smtClean="0">
                        <a:latin typeface="Cambria Math" panose="02040503050406030204" pitchFamily="18" charset="0"/>
                      </a:rPr>
                      <m:t>𝑡</m:t>
                    </m:r>
                  </m:oMath>
                </a14:m>
                <a:r>
                  <a:rPr lang="en-US"/>
                  <a:t>, and equal next state function for cell </a:t>
                </a:r>
                <a14:m>
                  <m:oMath xmlns:m="http://schemas.openxmlformats.org/officeDocument/2006/math">
                    <m:r>
                      <a:rPr lang="en-US" i="1" smtClean="0">
                        <a:latin typeface="Cambria Math" panose="02040503050406030204" pitchFamily="18" charset="0"/>
                      </a:rPr>
                      <m:t>𝑗</m:t>
                    </m:r>
                  </m:oMath>
                </a14:m>
                <a:r>
                  <a:rPr lang="en-US"/>
                  <a:t> as before.</a:t>
                </a:r>
                <a:endParaRPr lang="id-ID"/>
              </a:p>
            </p:txBody>
          </p:sp>
        </mc:Choice>
        <mc:Fallback>
          <p:sp>
            <p:nvSpPr>
              <p:cNvPr id="3" name="Content Placeholder 2">
                <a:extLst>
                  <a:ext uri="{FF2B5EF4-FFF2-40B4-BE49-F238E27FC236}">
                    <a16:creationId xmlns:a16="http://schemas.microsoft.com/office/drawing/2014/main" id="{76F707B6-D276-4FFA-9670-447FFC08E896}"/>
                  </a:ext>
                </a:extLst>
              </p:cNvPr>
              <p:cNvSpPr>
                <a:spLocks noGrp="1" noRot="1" noChangeAspect="1" noMove="1" noResize="1" noEditPoints="1" noAdjustHandles="1" noChangeArrowheads="1" noChangeShapeType="1" noTextEdit="1"/>
              </p:cNvSpPr>
              <p:nvPr>
                <p:ph idx="1"/>
              </p:nvPr>
            </p:nvSpPr>
            <p:spPr>
              <a:blipFill>
                <a:blip r:embed="rId3"/>
                <a:stretch>
                  <a:fillRect l="-1460" t="-5272"/>
                </a:stretch>
              </a:blipFill>
            </p:spPr>
            <p:txBody>
              <a:bodyPr/>
              <a:lstStyle/>
              <a:p>
                <a:r>
                  <a:rPr lang="id-ID">
                    <a:noFill/>
                  </a:rPr>
                  <a:t> </a:t>
                </a:r>
              </a:p>
            </p:txBody>
          </p:sp>
        </mc:Fallback>
      </mc:AlternateContent>
    </p:spTree>
    <p:extLst>
      <p:ext uri="{BB962C8B-B14F-4D97-AF65-F5344CB8AC3E}">
        <p14:creationId xmlns:p14="http://schemas.microsoft.com/office/powerpoint/2010/main" val="18461980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B097-3E1C-4E53-B9AE-7C772E2032C5}"/>
              </a:ext>
            </a:extLst>
          </p:cNvPr>
          <p:cNvSpPr>
            <a:spLocks noGrp="1"/>
          </p:cNvSpPr>
          <p:nvPr>
            <p:ph type="title"/>
          </p:nvPr>
        </p:nvSpPr>
        <p:spPr/>
        <p:txBody>
          <a:bodyPr>
            <a:normAutofit fontScale="90000"/>
          </a:bodyPr>
          <a:lstStyle/>
          <a:p>
            <a:r>
              <a:rPr lang="en-US"/>
              <a:t>7.7</a:t>
            </a:r>
            <a:br>
              <a:rPr lang="en-US"/>
            </a:br>
            <a:r>
              <a:rPr lang="id-ID"/>
              <a:t>MULTI-COMPONENT</a:t>
            </a:r>
            <a:r>
              <a:rPr lang="en-US"/>
              <a:t> </a:t>
            </a:r>
            <a:r>
              <a:rPr lang="id-ID"/>
              <a:t>PARALLEL DISCRETE</a:t>
            </a:r>
            <a:r>
              <a:rPr lang="en-US"/>
              <a:t> </a:t>
            </a:r>
            <a:r>
              <a:rPr lang="id-ID"/>
              <a:t>EVENT SYSTEM</a:t>
            </a:r>
            <a:r>
              <a:rPr lang="en-US"/>
              <a:t> </a:t>
            </a:r>
            <a:r>
              <a:rPr lang="id-ID"/>
              <a:t>FORMALISM</a:t>
            </a:r>
          </a:p>
        </p:txBody>
      </p:sp>
    </p:spTree>
    <p:extLst>
      <p:ext uri="{BB962C8B-B14F-4D97-AF65-F5344CB8AC3E}">
        <p14:creationId xmlns:p14="http://schemas.microsoft.com/office/powerpoint/2010/main" val="24594898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58B83-D4FD-477A-ACE9-E8D1C77A4B76}"/>
              </a:ext>
            </a:extLst>
          </p:cNvPr>
          <p:cNvSpPr>
            <a:spLocks noGrp="1"/>
          </p:cNvSpPr>
          <p:nvPr>
            <p:ph type="title"/>
          </p:nvPr>
        </p:nvSpPr>
        <p:spPr/>
        <p:txBody>
          <a:bodyPr/>
          <a:lstStyle/>
          <a:p>
            <a:r>
              <a:rPr lang="id-ID"/>
              <a:t>MULTI-COMPONENT</a:t>
            </a:r>
            <a:r>
              <a:rPr lang="en-US"/>
              <a:t> </a:t>
            </a:r>
            <a:r>
              <a:rPr lang="id-ID"/>
              <a:t>PARALLEL DISCRETE</a:t>
            </a:r>
            <a:r>
              <a:rPr lang="en-US"/>
              <a:t> </a:t>
            </a:r>
            <a:r>
              <a:rPr lang="id-ID"/>
              <a:t>EVENT SYSTEM</a:t>
            </a:r>
            <a:r>
              <a:rPr lang="en-US"/>
              <a:t> </a:t>
            </a:r>
            <a:r>
              <a:rPr lang="id-ID"/>
              <a:t>FORMALISM</a:t>
            </a:r>
          </a:p>
        </p:txBody>
      </p:sp>
      <p:sp>
        <p:nvSpPr>
          <p:cNvPr id="3" name="Content Placeholder 2">
            <a:extLst>
              <a:ext uri="{FF2B5EF4-FFF2-40B4-BE49-F238E27FC236}">
                <a16:creationId xmlns:a16="http://schemas.microsoft.com/office/drawing/2014/main" id="{CDE106B2-734B-47C8-A7BE-9A395F2E5C81}"/>
              </a:ext>
            </a:extLst>
          </p:cNvPr>
          <p:cNvSpPr>
            <a:spLocks noGrp="1"/>
          </p:cNvSpPr>
          <p:nvPr>
            <p:ph idx="1"/>
          </p:nvPr>
        </p:nvSpPr>
        <p:spPr/>
        <p:txBody>
          <a:bodyPr>
            <a:normAutofit fontScale="85000" lnSpcReduction="10000"/>
          </a:bodyPr>
          <a:lstStyle/>
          <a:p>
            <a:r>
              <a:rPr lang="en-US"/>
              <a:t>Parallel DEVS was introduced and applied to PDEVS networks, i.e., coupled models with modular components. </a:t>
            </a:r>
          </a:p>
          <a:p>
            <a:r>
              <a:rPr lang="en-US"/>
              <a:t>As Vicino et al. (2015) point out, there was no discussion of how the equivalent parallel multi-component networks whose components are non-modular. </a:t>
            </a:r>
          </a:p>
          <a:p>
            <a:r>
              <a:rPr lang="en-US"/>
              <a:t>Essentially, this means that we must omit the Select function from the specification and handle the resulting collisions when more than one component wants to change the state of another component. </a:t>
            </a:r>
          </a:p>
        </p:txBody>
      </p:sp>
    </p:spTree>
    <p:extLst>
      <p:ext uri="{BB962C8B-B14F-4D97-AF65-F5344CB8AC3E}">
        <p14:creationId xmlns:p14="http://schemas.microsoft.com/office/powerpoint/2010/main" val="752582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193A2-C852-410D-AC35-C2AE1525538F}"/>
              </a:ext>
            </a:extLst>
          </p:cNvPr>
          <p:cNvSpPr>
            <a:spLocks noGrp="1"/>
          </p:cNvSpPr>
          <p:nvPr>
            <p:ph type="title"/>
          </p:nvPr>
        </p:nvSpPr>
        <p:spPr/>
        <p:txBody>
          <a:bodyPr>
            <a:normAutofit fontScale="90000"/>
          </a:bodyPr>
          <a:lstStyle/>
          <a:p>
            <a:r>
              <a:rPr lang="id-ID"/>
              <a:t>MULTI-COMPONENT</a:t>
            </a:r>
            <a:r>
              <a:rPr lang="en-US"/>
              <a:t> </a:t>
            </a:r>
            <a:r>
              <a:rPr lang="id-ID"/>
              <a:t>PARALLEL DISCRETE</a:t>
            </a:r>
            <a:r>
              <a:rPr lang="en-US"/>
              <a:t> </a:t>
            </a:r>
            <a:r>
              <a:rPr lang="id-ID"/>
              <a:t>EVENT SYSTEM</a:t>
            </a:r>
            <a:r>
              <a:rPr lang="en-US"/>
              <a:t> </a:t>
            </a:r>
            <a:r>
              <a:rPr lang="id-ID"/>
              <a:t>FORMALISM</a:t>
            </a:r>
            <a:r>
              <a:rPr lang="en-US"/>
              <a:t> (cont.)</a:t>
            </a:r>
            <a:endParaRPr lang="id-ID"/>
          </a:p>
        </p:txBody>
      </p:sp>
      <p:sp>
        <p:nvSpPr>
          <p:cNvPr id="3" name="Content Placeholder 2">
            <a:extLst>
              <a:ext uri="{FF2B5EF4-FFF2-40B4-BE49-F238E27FC236}">
                <a16:creationId xmlns:a16="http://schemas.microsoft.com/office/drawing/2014/main" id="{36EA344E-E240-4549-9C1D-F9001AB1A147}"/>
              </a:ext>
            </a:extLst>
          </p:cNvPr>
          <p:cNvSpPr>
            <a:spLocks noGrp="1"/>
          </p:cNvSpPr>
          <p:nvPr>
            <p:ph idx="1"/>
          </p:nvPr>
        </p:nvSpPr>
        <p:spPr>
          <a:xfrm>
            <a:off x="1371600" y="2286000"/>
            <a:ext cx="9601200" cy="3543300"/>
          </a:xfrm>
        </p:spPr>
        <p:txBody>
          <a:bodyPr>
            <a:normAutofit/>
          </a:bodyPr>
          <a:lstStyle/>
          <a:p>
            <a:r>
              <a:rPr lang="en-US"/>
              <a:t>Recall that each component in a non-modular network can have two subsets of components: the influencers and influencees. </a:t>
            </a:r>
          </a:p>
          <a:p>
            <a:r>
              <a:rPr lang="en-US"/>
              <a:t>When only one component is imminent it looks at the states of its influencers and uses them to compute new states for its influencees. </a:t>
            </a:r>
          </a:p>
        </p:txBody>
      </p:sp>
    </p:spTree>
    <p:extLst>
      <p:ext uri="{BB962C8B-B14F-4D97-AF65-F5344CB8AC3E}">
        <p14:creationId xmlns:p14="http://schemas.microsoft.com/office/powerpoint/2010/main" val="36261723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95F32-D853-4B13-9EF7-41F43F22B961}"/>
              </a:ext>
            </a:extLst>
          </p:cNvPr>
          <p:cNvSpPr>
            <a:spLocks noGrp="1"/>
          </p:cNvSpPr>
          <p:nvPr>
            <p:ph type="title"/>
          </p:nvPr>
        </p:nvSpPr>
        <p:spPr/>
        <p:txBody>
          <a:bodyPr>
            <a:normAutofit fontScale="90000"/>
          </a:bodyPr>
          <a:lstStyle/>
          <a:p>
            <a:r>
              <a:rPr lang="id-ID"/>
              <a:t>MULTI-COMPONENT</a:t>
            </a:r>
            <a:r>
              <a:rPr lang="en-US"/>
              <a:t> </a:t>
            </a:r>
            <a:r>
              <a:rPr lang="id-ID"/>
              <a:t>PARALLEL DISCRETE</a:t>
            </a:r>
            <a:r>
              <a:rPr lang="en-US"/>
              <a:t> </a:t>
            </a:r>
            <a:r>
              <a:rPr lang="id-ID"/>
              <a:t>EVENT SYSTEM</a:t>
            </a:r>
            <a:r>
              <a:rPr lang="en-US"/>
              <a:t> </a:t>
            </a:r>
            <a:r>
              <a:rPr lang="id-ID"/>
              <a:t>FORMALISM</a:t>
            </a:r>
            <a:r>
              <a:rPr lang="en-US"/>
              <a:t> (cont.)</a:t>
            </a:r>
            <a:endParaRPr lang="id-ID"/>
          </a:p>
        </p:txBody>
      </p:sp>
      <p:sp>
        <p:nvSpPr>
          <p:cNvPr id="3" name="Content Placeholder 2">
            <a:extLst>
              <a:ext uri="{FF2B5EF4-FFF2-40B4-BE49-F238E27FC236}">
                <a16:creationId xmlns:a16="http://schemas.microsoft.com/office/drawing/2014/main" id="{F21AA859-B0A8-4120-B35A-5A87AD8B5C30}"/>
              </a:ext>
            </a:extLst>
          </p:cNvPr>
          <p:cNvSpPr>
            <a:spLocks noGrp="1"/>
          </p:cNvSpPr>
          <p:nvPr>
            <p:ph idx="1"/>
          </p:nvPr>
        </p:nvSpPr>
        <p:spPr>
          <a:xfrm>
            <a:off x="1371600" y="2286000"/>
            <a:ext cx="9601200" cy="3581400"/>
          </a:xfrm>
        </p:spPr>
        <p:txBody>
          <a:bodyPr>
            <a:normAutofit lnSpcReduction="10000"/>
          </a:bodyPr>
          <a:lstStyle/>
          <a:p>
            <a:r>
              <a:rPr lang="en-US"/>
              <a:t>So the question arises in the parallel case were there is no selection of one actor from the imminents: </a:t>
            </a:r>
          </a:p>
          <a:p>
            <a:endParaRPr lang="en-US"/>
          </a:p>
          <a:p>
            <a:pPr marL="0" indent="0" algn="just">
              <a:buNone/>
            </a:pPr>
            <a:r>
              <a:rPr lang="en-US"/>
              <a:t>	How should the desires of multiple imminents be resolved into unique next states for their collective influencees? </a:t>
            </a:r>
          </a:p>
          <a:p>
            <a:endParaRPr lang="id-ID"/>
          </a:p>
        </p:txBody>
      </p:sp>
    </p:spTree>
    <p:extLst>
      <p:ext uri="{BB962C8B-B14F-4D97-AF65-F5344CB8AC3E}">
        <p14:creationId xmlns:p14="http://schemas.microsoft.com/office/powerpoint/2010/main" val="44428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981D-895E-4BE3-AC8B-4D86FD3C9124}"/>
              </a:ext>
            </a:extLst>
          </p:cNvPr>
          <p:cNvSpPr>
            <a:spLocks noGrp="1"/>
          </p:cNvSpPr>
          <p:nvPr>
            <p:ph type="title"/>
          </p:nvPr>
        </p:nvSpPr>
        <p:spPr/>
        <p:txBody>
          <a:bodyPr/>
          <a:lstStyle/>
          <a:p>
            <a:r>
              <a:rPr lang="en-US"/>
              <a:t>DEFINITION OF DISCRETE TIME COUPLED MODELS</a:t>
            </a:r>
            <a:endParaRPr lang="id-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DE1AC3-9CA3-47B7-AFE1-C9AF3A3B1D8D}"/>
                  </a:ext>
                </a:extLst>
              </p:cNvPr>
              <p:cNvSpPr>
                <a:spLocks noGrp="1"/>
              </p:cNvSpPr>
              <p:nvPr>
                <p:ph idx="1"/>
              </p:nvPr>
            </p:nvSpPr>
            <p:spPr/>
            <p:txBody>
              <a:bodyPr>
                <a:normAutofit lnSpcReduction="10000"/>
              </a:bodyPr>
              <a:lstStyle/>
              <a:p>
                <a:r>
                  <a:rPr lang="en-US" sz="3200"/>
                  <a:t>A </a:t>
                </a:r>
                <a:r>
                  <a:rPr lang="id-ID"/>
                  <a:t>discrete time specified network </a:t>
                </a:r>
                <a:r>
                  <a:rPr lang="en-US"/>
                  <a:t>(</a:t>
                </a:r>
                <a:r>
                  <a:rPr lang="en-US" sz="3200"/>
                  <a:t>DTSN) is a coupled system </a:t>
                </a:r>
                <a:endParaRPr lang="en-US" sz="3200" b="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𝑁</m:t>
                      </m:r>
                      <m:r>
                        <a:rPr lang="en-US" sz="3200" b="0" i="1" smtClean="0">
                          <a:latin typeface="Cambria Math" panose="02040503050406030204" pitchFamily="18" charset="0"/>
                        </a:rPr>
                        <m:t>= </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 </m:t>
                          </m:r>
                          <m:r>
                            <a:rPr lang="en-US" sz="3200" b="0" i="1" smtClean="0">
                              <a:latin typeface="Cambria Math" panose="02040503050406030204" pitchFamily="18" charset="0"/>
                            </a:rPr>
                            <m:t>𝑌</m:t>
                          </m:r>
                          <m:r>
                            <a:rPr lang="en-US" sz="3200" b="0" i="1" smtClean="0">
                              <a:latin typeface="Cambria Math" panose="02040503050406030204" pitchFamily="18" charset="0"/>
                            </a:rPr>
                            <m:t>, </m:t>
                          </m:r>
                          <m:r>
                            <a:rPr lang="en-US" sz="3200" b="0" i="1" smtClean="0">
                              <a:latin typeface="Cambria Math" panose="02040503050406030204" pitchFamily="18" charset="0"/>
                            </a:rPr>
                            <m:t>𝐷</m:t>
                          </m:r>
                          <m:r>
                            <a:rPr lang="en-US" sz="3200" b="0" i="1" smtClean="0">
                              <a:latin typeface="Cambria Math" panose="02040503050406030204" pitchFamily="18" charset="0"/>
                            </a:rPr>
                            <m:t>, </m:t>
                          </m:r>
                          <m:d>
                            <m:dPr>
                              <m:begChr m:val="{"/>
                              <m:endChr m:val="}"/>
                              <m:ctrlPr>
                                <a:rPr lang="en-US" sz="3200" b="0" i="1" smtClean="0">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𝑀</m:t>
                                  </m:r>
                                </m:e>
                                <m:sub>
                                  <m:r>
                                    <a:rPr lang="en-US" sz="3200" i="1">
                                      <a:latin typeface="Cambria Math" panose="02040503050406030204" pitchFamily="18" charset="0"/>
                                    </a:rPr>
                                    <m:t>𝑑</m:t>
                                  </m:r>
                                </m:sub>
                              </m:sSub>
                            </m:e>
                          </m:d>
                          <m:r>
                            <a:rPr lang="en-US" sz="3200" b="0" i="1" smtClean="0">
                              <a:latin typeface="Cambria Math" panose="02040503050406030204" pitchFamily="18" charset="0"/>
                            </a:rPr>
                            <m:t>, </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𝐼</m:t>
                                  </m:r>
                                </m:e>
                                <m:sub>
                                  <m:r>
                                    <a:rPr lang="en-US" sz="3200" b="0" i="1" smtClean="0">
                                      <a:latin typeface="Cambria Math" panose="02040503050406030204" pitchFamily="18" charset="0"/>
                                    </a:rPr>
                                    <m:t>𝑑</m:t>
                                  </m:r>
                                </m:sub>
                              </m:sSub>
                            </m:e>
                          </m:d>
                          <m:r>
                            <a:rPr lang="en-US" sz="3200" b="0" i="1" smtClean="0">
                              <a:latin typeface="Cambria Math" panose="02040503050406030204" pitchFamily="18" charset="0"/>
                            </a:rPr>
                            <m:t>, </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𝑍</m:t>
                                  </m:r>
                                </m:e>
                                <m:sub>
                                  <m:r>
                                    <a:rPr lang="en-US" sz="3200" b="0" i="1" smtClean="0">
                                      <a:latin typeface="Cambria Math" panose="02040503050406030204" pitchFamily="18" charset="0"/>
                                    </a:rPr>
                                    <m:t>𝑑</m:t>
                                  </m:r>
                                </m:sub>
                              </m:sSub>
                            </m:e>
                          </m:d>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h</m:t>
                              </m:r>
                            </m:e>
                            <m:sub>
                              <m:r>
                                <a:rPr lang="en-US" sz="3200" b="0" i="1" smtClean="0">
                                  <a:latin typeface="Cambria Math" panose="02040503050406030204" pitchFamily="18" charset="0"/>
                                </a:rPr>
                                <m:t>𝑁</m:t>
                              </m:r>
                            </m:sub>
                          </m:sSub>
                        </m:e>
                      </m:d>
                    </m:oMath>
                  </m:oMathPara>
                </a14:m>
                <a:endParaRPr lang="en-US" sz="3200" b="0"/>
              </a:p>
              <a:p>
                <a14:m>
                  <m:oMath xmlns:m="http://schemas.openxmlformats.org/officeDocument/2006/math">
                    <m:r>
                      <a:rPr lang="en-US" sz="3200" i="1">
                        <a:latin typeface="Cambria Math" panose="02040503050406030204" pitchFamily="18" charset="0"/>
                      </a:rPr>
                      <m:t>𝑋</m:t>
                    </m:r>
                    <m:r>
                      <a:rPr lang="en-US" sz="3200" i="1">
                        <a:latin typeface="Cambria Math" panose="02040503050406030204" pitchFamily="18" charset="0"/>
                      </a:rPr>
                      <m:t>, </m:t>
                    </m:r>
                    <m:r>
                      <a:rPr lang="en-US" sz="3200" i="1">
                        <a:latin typeface="Cambria Math" panose="02040503050406030204" pitchFamily="18" charset="0"/>
                      </a:rPr>
                      <m:t>𝑌</m:t>
                    </m:r>
                    <m:r>
                      <a:rPr lang="en-US" sz="3200" i="1">
                        <a:latin typeface="Cambria Math" panose="02040503050406030204" pitchFamily="18" charset="0"/>
                      </a:rPr>
                      <m:t>, </m:t>
                    </m:r>
                    <m:r>
                      <a:rPr lang="en-US" sz="3200" i="1">
                        <a:latin typeface="Cambria Math" panose="02040503050406030204" pitchFamily="18" charset="0"/>
                      </a:rPr>
                      <m:t>𝐷</m:t>
                    </m:r>
                    <m:r>
                      <a:rPr lang="en-US" sz="3200" i="1">
                        <a:latin typeface="Cambria Math" panose="02040503050406030204" pitchFamily="18" charset="0"/>
                      </a:rPr>
                      <m:t>, </m:t>
                    </m:r>
                    <m:d>
                      <m:dPr>
                        <m:begChr m:val="{"/>
                        <m:endChr m:val="}"/>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𝑀</m:t>
                            </m:r>
                          </m:e>
                          <m:sub>
                            <m:r>
                              <a:rPr lang="en-US" sz="3200" i="1">
                                <a:latin typeface="Cambria Math" panose="02040503050406030204" pitchFamily="18" charset="0"/>
                              </a:rPr>
                              <m:t>𝑑</m:t>
                            </m:r>
                          </m:sub>
                        </m:sSub>
                      </m:e>
                    </m:d>
                    <m:r>
                      <a:rPr lang="en-US" sz="3200" i="1">
                        <a:latin typeface="Cambria Math" panose="02040503050406030204" pitchFamily="18" charset="0"/>
                      </a:rPr>
                      <m:t>, </m:t>
                    </m:r>
                    <m:d>
                      <m:dPr>
                        <m:begChr m:val="{"/>
                        <m:endChr m:val="}"/>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𝐼</m:t>
                            </m:r>
                          </m:e>
                          <m:sub>
                            <m:r>
                              <a:rPr lang="en-US" sz="3200" i="1">
                                <a:latin typeface="Cambria Math" panose="02040503050406030204" pitchFamily="18" charset="0"/>
                              </a:rPr>
                              <m:t>𝑑</m:t>
                            </m:r>
                          </m:sub>
                        </m:sSub>
                      </m:e>
                    </m:d>
                    <m:r>
                      <a:rPr lang="en-US" sz="3200" i="1">
                        <a:latin typeface="Cambria Math" panose="02040503050406030204" pitchFamily="18" charset="0"/>
                      </a:rPr>
                      <m:t>, </m:t>
                    </m:r>
                    <m:d>
                      <m:dPr>
                        <m:begChr m:val="{"/>
                        <m:endChr m:val="}"/>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𝑍</m:t>
                            </m:r>
                          </m:e>
                          <m:sub>
                            <m:r>
                              <a:rPr lang="en-US" sz="3200" i="1">
                                <a:latin typeface="Cambria Math" panose="02040503050406030204" pitchFamily="18" charset="0"/>
                              </a:rPr>
                              <m:t>𝑑</m:t>
                            </m:r>
                          </m:sub>
                        </m:sSub>
                      </m:e>
                    </m:d>
                  </m:oMath>
                </a14:m>
                <a:r>
                  <a:rPr lang="en-US" sz="3200"/>
                  <a:t> defined as in the general multi-component formalism in Section 5.7 </a:t>
                </a:r>
              </a:p>
              <a:p>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h</m:t>
                        </m:r>
                      </m:e>
                      <m:sub>
                        <m:r>
                          <a:rPr lang="en-US" sz="3200" i="1">
                            <a:latin typeface="Cambria Math" panose="02040503050406030204" pitchFamily="18" charset="0"/>
                          </a:rPr>
                          <m:t>𝑁</m:t>
                        </m:r>
                      </m:sub>
                    </m:sSub>
                  </m:oMath>
                </a14:m>
                <a:r>
                  <a:rPr lang="en-US" sz="3200"/>
                  <a:t> is a constant time advance employed for the specification of the time base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h</m:t>
                        </m:r>
                      </m:e>
                      <m:sub>
                        <m:r>
                          <a:rPr lang="en-US" sz="3200" i="1">
                            <a:latin typeface="Cambria Math" panose="02040503050406030204" pitchFamily="18" charset="0"/>
                          </a:rPr>
                          <m:t>𝑁</m:t>
                        </m:r>
                      </m:sub>
                    </m:sSub>
                    <m:r>
                      <a:rPr lang="en-US" sz="3200" b="0" i="1" smtClean="0">
                        <a:latin typeface="Cambria Math" panose="02040503050406030204" pitchFamily="18" charset="0"/>
                        <a:ea typeface="Cambria Math" panose="02040503050406030204" pitchFamily="18" charset="0"/>
                      </a:rPr>
                      <m:t>∙</m:t>
                    </m:r>
                    <m:r>
                      <a:rPr lang="en-US" sz="3200" i="1" smtClean="0">
                        <a:latin typeface="Cambria Math" panose="02040503050406030204" pitchFamily="18" charset="0"/>
                        <a:ea typeface="Cambria Math" panose="02040503050406030204" pitchFamily="18" charset="0"/>
                      </a:rPr>
                      <m:t>ℑ</m:t>
                    </m:r>
                  </m:oMath>
                </a14:m>
                <a:r>
                  <a:rPr lang="en-US" sz="3200"/>
                  <a:t>.</a:t>
                </a:r>
                <a:endParaRPr lang="id-ID"/>
              </a:p>
            </p:txBody>
          </p:sp>
        </mc:Choice>
        <mc:Fallback xmlns="">
          <p:sp>
            <p:nvSpPr>
              <p:cNvPr id="3" name="Content Placeholder 2">
                <a:extLst>
                  <a:ext uri="{FF2B5EF4-FFF2-40B4-BE49-F238E27FC236}">
                    <a16:creationId xmlns:a16="http://schemas.microsoft.com/office/drawing/2014/main" id="{AEDE1AC3-9CA3-47B7-AFE1-C9AF3A3B1D8D}"/>
                  </a:ext>
                </a:extLst>
              </p:cNvPr>
              <p:cNvSpPr>
                <a:spLocks noGrp="1" noRot="1" noChangeAspect="1" noMove="1" noResize="1" noEditPoints="1" noAdjustHandles="1" noChangeArrowheads="1" noChangeShapeType="1" noTextEdit="1"/>
              </p:cNvSpPr>
              <p:nvPr>
                <p:ph idx="1"/>
              </p:nvPr>
            </p:nvSpPr>
            <p:spPr>
              <a:blipFill>
                <a:blip r:embed="rId3"/>
                <a:stretch>
                  <a:fillRect l="-1460" t="-4252"/>
                </a:stretch>
              </a:blipFill>
            </p:spPr>
            <p:txBody>
              <a:bodyPr/>
              <a:lstStyle/>
              <a:p>
                <a:r>
                  <a:rPr lang="id-ID">
                    <a:noFill/>
                  </a:rPr>
                  <a:t> </a:t>
                </a:r>
              </a:p>
            </p:txBody>
          </p:sp>
        </mc:Fallback>
      </mc:AlternateContent>
    </p:spTree>
    <p:extLst>
      <p:ext uri="{BB962C8B-B14F-4D97-AF65-F5344CB8AC3E}">
        <p14:creationId xmlns:p14="http://schemas.microsoft.com/office/powerpoint/2010/main" val="33988387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E0A5-CC84-47C2-9B87-F90A2D5C4AFD}"/>
              </a:ext>
            </a:extLst>
          </p:cNvPr>
          <p:cNvSpPr>
            <a:spLocks noGrp="1"/>
          </p:cNvSpPr>
          <p:nvPr>
            <p:ph type="title"/>
          </p:nvPr>
        </p:nvSpPr>
        <p:spPr/>
        <p:txBody>
          <a:bodyPr>
            <a:normAutofit fontScale="90000"/>
          </a:bodyPr>
          <a:lstStyle/>
          <a:p>
            <a:r>
              <a:rPr lang="id-ID"/>
              <a:t>MULTI-COMPONENT</a:t>
            </a:r>
            <a:r>
              <a:rPr lang="en-US"/>
              <a:t> </a:t>
            </a:r>
            <a:r>
              <a:rPr lang="id-ID"/>
              <a:t>PARALLEL DISCRETE</a:t>
            </a:r>
            <a:r>
              <a:rPr lang="en-US"/>
              <a:t> </a:t>
            </a:r>
            <a:r>
              <a:rPr lang="id-ID"/>
              <a:t>EVENT SYSTEM</a:t>
            </a:r>
            <a:r>
              <a:rPr lang="en-US"/>
              <a:t> </a:t>
            </a:r>
            <a:r>
              <a:rPr lang="id-ID"/>
              <a:t>FORMALISM</a:t>
            </a:r>
            <a:r>
              <a:rPr lang="en-US"/>
              <a:t> (cont.)</a:t>
            </a:r>
            <a:endParaRPr lang="id-ID"/>
          </a:p>
        </p:txBody>
      </p:sp>
      <p:sp>
        <p:nvSpPr>
          <p:cNvPr id="3" name="Content Placeholder 2">
            <a:extLst>
              <a:ext uri="{FF2B5EF4-FFF2-40B4-BE49-F238E27FC236}">
                <a16:creationId xmlns:a16="http://schemas.microsoft.com/office/drawing/2014/main" id="{C0500178-DEE1-491E-933B-931974B16B4E}"/>
              </a:ext>
            </a:extLst>
          </p:cNvPr>
          <p:cNvSpPr>
            <a:spLocks noGrp="1"/>
          </p:cNvSpPr>
          <p:nvPr>
            <p:ph idx="1"/>
          </p:nvPr>
        </p:nvSpPr>
        <p:spPr>
          <a:xfrm>
            <a:off x="1371600" y="2286000"/>
            <a:ext cx="9906000" cy="3581400"/>
          </a:xfrm>
        </p:spPr>
        <p:txBody>
          <a:bodyPr>
            <a:normAutofit fontScale="92500" lnSpcReduction="10000"/>
          </a:bodyPr>
          <a:lstStyle/>
          <a:p>
            <a:r>
              <a:rPr lang="en-US"/>
              <a:t>a multi-component Parallel DEVS formalism (multiPDEVS), in which the imminents are considered to “propose” new states for their influences which have their own “reaction” function that implements an autonomous approach to uniquely resolving the multiple proposals. </a:t>
            </a:r>
          </a:p>
          <a:p>
            <a:r>
              <a:rPr lang="en-US"/>
              <a:t>MultiPDEVS employs PDEVS constructs to collect state collisions in a bag and manage them explicitly without increasing message exchanges. </a:t>
            </a:r>
          </a:p>
          <a:p>
            <a:endParaRPr lang="id-ID"/>
          </a:p>
          <a:p>
            <a:endParaRPr lang="id-ID"/>
          </a:p>
        </p:txBody>
      </p:sp>
    </p:spTree>
    <p:extLst>
      <p:ext uri="{BB962C8B-B14F-4D97-AF65-F5344CB8AC3E}">
        <p14:creationId xmlns:p14="http://schemas.microsoft.com/office/powerpoint/2010/main" val="15077483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2B309-8AC4-4655-8043-4029ECFBB730}"/>
              </a:ext>
            </a:extLst>
          </p:cNvPr>
          <p:cNvSpPr>
            <a:spLocks noGrp="1"/>
          </p:cNvSpPr>
          <p:nvPr>
            <p:ph type="title"/>
          </p:nvPr>
        </p:nvSpPr>
        <p:spPr/>
        <p:txBody>
          <a:bodyPr>
            <a:normAutofit fontScale="90000"/>
          </a:bodyPr>
          <a:lstStyle/>
          <a:p>
            <a:r>
              <a:rPr lang="id-ID"/>
              <a:t>MULTI-COMPONENT</a:t>
            </a:r>
            <a:r>
              <a:rPr lang="en-US"/>
              <a:t> </a:t>
            </a:r>
            <a:r>
              <a:rPr lang="id-ID"/>
              <a:t>PARALLEL DISCRETE</a:t>
            </a:r>
            <a:r>
              <a:rPr lang="en-US"/>
              <a:t> </a:t>
            </a:r>
            <a:r>
              <a:rPr lang="id-ID"/>
              <a:t>EVENT SYSTEM</a:t>
            </a:r>
            <a:r>
              <a:rPr lang="en-US"/>
              <a:t> </a:t>
            </a:r>
            <a:r>
              <a:rPr lang="id-ID"/>
              <a:t>FORMALISM</a:t>
            </a:r>
            <a:r>
              <a:rPr lang="en-US"/>
              <a:t> (cont.)</a:t>
            </a:r>
            <a:endParaRPr lang="id-ID"/>
          </a:p>
        </p:txBody>
      </p:sp>
      <p:sp>
        <p:nvSpPr>
          <p:cNvPr id="3" name="Content Placeholder 2">
            <a:extLst>
              <a:ext uri="{FF2B5EF4-FFF2-40B4-BE49-F238E27FC236}">
                <a16:creationId xmlns:a16="http://schemas.microsoft.com/office/drawing/2014/main" id="{2B951697-EB2A-40C5-89E1-8131B76FD041}"/>
              </a:ext>
            </a:extLst>
          </p:cNvPr>
          <p:cNvSpPr>
            <a:spLocks noGrp="1"/>
          </p:cNvSpPr>
          <p:nvPr>
            <p:ph idx="1"/>
          </p:nvPr>
        </p:nvSpPr>
        <p:spPr/>
        <p:txBody>
          <a:bodyPr>
            <a:normAutofit fontScale="92500" lnSpcReduction="10000"/>
          </a:bodyPr>
          <a:lstStyle/>
          <a:p>
            <a:r>
              <a:rPr lang="en-US"/>
              <a:t>Important points of the multiPDEVS formalism:</a:t>
            </a:r>
            <a:endParaRPr lang="id-ID"/>
          </a:p>
          <a:p>
            <a:pPr lvl="1"/>
            <a:r>
              <a:rPr lang="en-US"/>
              <a:t>MultiPDEVS network is shown to be equivalent to a well defined atomic PDEVS model supporting hierarchical construction</a:t>
            </a:r>
          </a:p>
          <a:p>
            <a:pPr lvl="1"/>
            <a:r>
              <a:rPr lang="en-US"/>
              <a:t>An abstract simulator is defined and provides implementation perspective.</a:t>
            </a:r>
          </a:p>
          <a:p>
            <a:pPr lvl="1"/>
            <a:r>
              <a:rPr lang="en-US"/>
              <a:t>The CellSpace can be considered as a restriction of multiPDEVS.</a:t>
            </a:r>
          </a:p>
        </p:txBody>
      </p:sp>
    </p:spTree>
    <p:extLst>
      <p:ext uri="{BB962C8B-B14F-4D97-AF65-F5344CB8AC3E}">
        <p14:creationId xmlns:p14="http://schemas.microsoft.com/office/powerpoint/2010/main" val="37134389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2B309-8AC4-4655-8043-4029ECFBB730}"/>
              </a:ext>
            </a:extLst>
          </p:cNvPr>
          <p:cNvSpPr>
            <a:spLocks noGrp="1"/>
          </p:cNvSpPr>
          <p:nvPr>
            <p:ph type="title"/>
          </p:nvPr>
        </p:nvSpPr>
        <p:spPr/>
        <p:txBody>
          <a:bodyPr>
            <a:normAutofit fontScale="90000"/>
          </a:bodyPr>
          <a:lstStyle/>
          <a:p>
            <a:r>
              <a:rPr lang="id-ID"/>
              <a:t>MULTI-COMPONENT</a:t>
            </a:r>
            <a:r>
              <a:rPr lang="en-US"/>
              <a:t> </a:t>
            </a:r>
            <a:r>
              <a:rPr lang="id-ID"/>
              <a:t>PARALLEL DISCRETE</a:t>
            </a:r>
            <a:r>
              <a:rPr lang="en-US"/>
              <a:t> </a:t>
            </a:r>
            <a:r>
              <a:rPr lang="id-ID"/>
              <a:t>EVENT SYSTEM</a:t>
            </a:r>
            <a:r>
              <a:rPr lang="en-US"/>
              <a:t> </a:t>
            </a:r>
            <a:r>
              <a:rPr lang="id-ID"/>
              <a:t>FORMALISM</a:t>
            </a:r>
            <a:r>
              <a:rPr lang="en-US"/>
              <a:t> (cont.)</a:t>
            </a:r>
            <a:endParaRPr lang="id-ID"/>
          </a:p>
        </p:txBody>
      </p:sp>
      <p:sp>
        <p:nvSpPr>
          <p:cNvPr id="3" name="Content Placeholder 2">
            <a:extLst>
              <a:ext uri="{FF2B5EF4-FFF2-40B4-BE49-F238E27FC236}">
                <a16:creationId xmlns:a16="http://schemas.microsoft.com/office/drawing/2014/main" id="{2B951697-EB2A-40C5-89E1-8131B76FD041}"/>
              </a:ext>
            </a:extLst>
          </p:cNvPr>
          <p:cNvSpPr>
            <a:spLocks noGrp="1"/>
          </p:cNvSpPr>
          <p:nvPr>
            <p:ph idx="1"/>
          </p:nvPr>
        </p:nvSpPr>
        <p:spPr/>
        <p:txBody>
          <a:bodyPr>
            <a:normAutofit/>
          </a:bodyPr>
          <a:lstStyle/>
          <a:p>
            <a:r>
              <a:rPr lang="en-US"/>
              <a:t>Important points of the multiPDEVS formalism:</a:t>
            </a:r>
          </a:p>
          <a:p>
            <a:pPr lvl="1"/>
            <a:r>
              <a:rPr lang="en-US"/>
              <a:t>...</a:t>
            </a:r>
          </a:p>
          <a:p>
            <a:pPr lvl="1"/>
            <a:r>
              <a:rPr lang="en-US"/>
              <a:t>Implementation showed significant speedup.</a:t>
            </a:r>
          </a:p>
          <a:p>
            <a:pPr lvl="1"/>
            <a:r>
              <a:rPr lang="en-US"/>
              <a:t>MultiPDEVS works at the model level which produces direct coupling at the lowest level to reduce message routing. </a:t>
            </a:r>
            <a:endParaRPr lang="id-ID"/>
          </a:p>
        </p:txBody>
      </p:sp>
    </p:spTree>
    <p:extLst>
      <p:ext uri="{BB962C8B-B14F-4D97-AF65-F5344CB8AC3E}">
        <p14:creationId xmlns:p14="http://schemas.microsoft.com/office/powerpoint/2010/main" val="13545855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25CE0-8503-4E83-951C-B00CFA19B722}"/>
              </a:ext>
            </a:extLst>
          </p:cNvPr>
          <p:cNvSpPr>
            <a:spLocks noGrp="1"/>
          </p:cNvSpPr>
          <p:nvPr>
            <p:ph type="title"/>
          </p:nvPr>
        </p:nvSpPr>
        <p:spPr/>
        <p:txBody>
          <a:bodyPr>
            <a:normAutofit fontScale="90000"/>
          </a:bodyPr>
          <a:lstStyle/>
          <a:p>
            <a:r>
              <a:rPr lang="id-ID"/>
              <a:t>MULTI-COMPONENT</a:t>
            </a:r>
            <a:r>
              <a:rPr lang="en-US"/>
              <a:t> </a:t>
            </a:r>
            <a:r>
              <a:rPr lang="id-ID"/>
              <a:t>PARALLEL DISCRETE</a:t>
            </a:r>
            <a:r>
              <a:rPr lang="en-US"/>
              <a:t> </a:t>
            </a:r>
            <a:r>
              <a:rPr lang="id-ID"/>
              <a:t>EVENT SYSTEM</a:t>
            </a:r>
            <a:r>
              <a:rPr lang="en-US"/>
              <a:t> </a:t>
            </a:r>
            <a:r>
              <a:rPr lang="id-ID"/>
              <a:t>FORMALISM</a:t>
            </a:r>
            <a:r>
              <a:rPr lang="en-US"/>
              <a:t> (cont.)</a:t>
            </a:r>
            <a:endParaRPr lang="id-ID"/>
          </a:p>
        </p:txBody>
      </p:sp>
      <p:sp>
        <p:nvSpPr>
          <p:cNvPr id="3" name="Content Placeholder 2">
            <a:extLst>
              <a:ext uri="{FF2B5EF4-FFF2-40B4-BE49-F238E27FC236}">
                <a16:creationId xmlns:a16="http://schemas.microsoft.com/office/drawing/2014/main" id="{EF409D2D-4FC8-4771-8551-2CCAE1805EC8}"/>
              </a:ext>
            </a:extLst>
          </p:cNvPr>
          <p:cNvSpPr>
            <a:spLocks noGrp="1"/>
          </p:cNvSpPr>
          <p:nvPr>
            <p:ph idx="1"/>
          </p:nvPr>
        </p:nvSpPr>
        <p:spPr/>
        <p:txBody>
          <a:bodyPr/>
          <a:lstStyle/>
          <a:p>
            <a:r>
              <a:rPr lang="en-US"/>
              <a:t>Extension of the multiPDEVS approach can produce a non-modular equivalent of the modular DTSS network (Section 7.5) which could support Multi-agent System modeling with multiPDEVS as agents and multiPDTSS as environment.</a:t>
            </a:r>
            <a:endParaRPr lang="id-ID"/>
          </a:p>
        </p:txBody>
      </p:sp>
    </p:spTree>
    <p:extLst>
      <p:ext uri="{BB962C8B-B14F-4D97-AF65-F5344CB8AC3E}">
        <p14:creationId xmlns:p14="http://schemas.microsoft.com/office/powerpoint/2010/main" val="22698031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C5E62-DC86-4088-B305-3C4DBC0F09C6}"/>
              </a:ext>
            </a:extLst>
          </p:cNvPr>
          <p:cNvSpPr>
            <a:spLocks noGrp="1"/>
          </p:cNvSpPr>
          <p:nvPr>
            <p:ph type="title"/>
          </p:nvPr>
        </p:nvSpPr>
        <p:spPr/>
        <p:txBody>
          <a:bodyPr/>
          <a:lstStyle/>
          <a:p>
            <a:r>
              <a:rPr lang="en-US"/>
              <a:t>7.8</a:t>
            </a:r>
            <a:br>
              <a:rPr lang="en-US"/>
            </a:br>
            <a:r>
              <a:rPr lang="en-US"/>
              <a:t>Summary</a:t>
            </a:r>
            <a:endParaRPr lang="id-ID"/>
          </a:p>
        </p:txBody>
      </p:sp>
    </p:spTree>
    <p:extLst>
      <p:ext uri="{BB962C8B-B14F-4D97-AF65-F5344CB8AC3E}">
        <p14:creationId xmlns:p14="http://schemas.microsoft.com/office/powerpoint/2010/main" val="7185973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66029-DBBE-4BC6-BC94-473F7ACBF93F}"/>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F1C464F6-9C6F-429E-959B-9D7E1139AD4E}"/>
              </a:ext>
            </a:extLst>
          </p:cNvPr>
          <p:cNvSpPr>
            <a:spLocks noGrp="1"/>
          </p:cNvSpPr>
          <p:nvPr>
            <p:ph idx="1"/>
          </p:nvPr>
        </p:nvSpPr>
        <p:spPr/>
        <p:txBody>
          <a:bodyPr>
            <a:normAutofit/>
          </a:bodyPr>
          <a:lstStyle/>
          <a:p>
            <a:r>
              <a:rPr lang="en-US"/>
              <a:t>After defining modular and non-modular coupled models and showing how a non-modular system can be transformed into modular form for DEVS, let us conclude this chapter with a comparison of the two approaches.</a:t>
            </a:r>
          </a:p>
        </p:txBody>
      </p:sp>
    </p:spTree>
    <p:extLst>
      <p:ext uri="{BB962C8B-B14F-4D97-AF65-F5344CB8AC3E}">
        <p14:creationId xmlns:p14="http://schemas.microsoft.com/office/powerpoint/2010/main" val="4763602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7B14B-6BAE-4A83-A192-0634FA4E4F65}"/>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2F017293-0C7D-4A16-B421-E727B96228D2}"/>
              </a:ext>
            </a:extLst>
          </p:cNvPr>
          <p:cNvSpPr>
            <a:spLocks noGrp="1"/>
          </p:cNvSpPr>
          <p:nvPr>
            <p:ph idx="1"/>
          </p:nvPr>
        </p:nvSpPr>
        <p:spPr/>
        <p:txBody>
          <a:bodyPr>
            <a:normAutofit fontScale="92500"/>
          </a:bodyPr>
          <a:lstStyle/>
          <a:p>
            <a:r>
              <a:rPr lang="en-US"/>
              <a:t>From the procedure for translating non-modular couplings into modular form, it is clear that non-modular systems are easier to build in the conception phase, because the whole system can be built as one gestalt without breaking up the interrelations of components. Components do not have to maintain information about their neighbors since they are allowed to access others’ state information directly.</a:t>
            </a:r>
            <a:endParaRPr lang="id-ID"/>
          </a:p>
          <a:p>
            <a:endParaRPr lang="id-ID"/>
          </a:p>
        </p:txBody>
      </p:sp>
    </p:spTree>
    <p:extLst>
      <p:ext uri="{BB962C8B-B14F-4D97-AF65-F5344CB8AC3E}">
        <p14:creationId xmlns:p14="http://schemas.microsoft.com/office/powerpoint/2010/main" val="28354698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C734C-987B-4850-B502-E47A5A750D0B}"/>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1CEAEF01-A1DB-4850-9675-95D25FDBA2B0}"/>
              </a:ext>
            </a:extLst>
          </p:cNvPr>
          <p:cNvSpPr>
            <a:spLocks noGrp="1"/>
          </p:cNvSpPr>
          <p:nvPr>
            <p:ph idx="1"/>
          </p:nvPr>
        </p:nvSpPr>
        <p:spPr/>
        <p:txBody>
          <a:bodyPr>
            <a:normAutofit/>
          </a:bodyPr>
          <a:lstStyle/>
          <a:p>
            <a:r>
              <a:rPr lang="en-US"/>
              <a:t>However, this deceptive advantage soon becomes undermined when one considers such issues as testing components or components’ reusability. </a:t>
            </a:r>
          </a:p>
          <a:p>
            <a:r>
              <a:rPr lang="en-US"/>
              <a:t>Components in modular coupled models are systems by themselves. </a:t>
            </a:r>
          </a:p>
        </p:txBody>
      </p:sp>
    </p:spTree>
    <p:extLst>
      <p:ext uri="{BB962C8B-B14F-4D97-AF65-F5344CB8AC3E}">
        <p14:creationId xmlns:p14="http://schemas.microsoft.com/office/powerpoint/2010/main" val="23560305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59FC1-E0FF-4915-83ED-28A0320684C5}"/>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69510CA5-3182-4CF7-9E78-223EEDBA2D28}"/>
              </a:ext>
            </a:extLst>
          </p:cNvPr>
          <p:cNvSpPr>
            <a:spLocks noGrp="1"/>
          </p:cNvSpPr>
          <p:nvPr>
            <p:ph idx="1"/>
          </p:nvPr>
        </p:nvSpPr>
        <p:spPr/>
        <p:txBody>
          <a:bodyPr>
            <a:normAutofit/>
          </a:bodyPr>
          <a:lstStyle/>
          <a:p>
            <a:r>
              <a:rPr lang="en-US"/>
              <a:t>From their interface description one has a clear understanding what the inputs to this systems can be and what one can expect as outputs. </a:t>
            </a:r>
          </a:p>
          <a:p>
            <a:r>
              <a:rPr lang="en-US"/>
              <a:t>The input and output interfaces unambiguously show what each component needs to get from, and what it provides to other components. </a:t>
            </a:r>
          </a:p>
        </p:txBody>
      </p:sp>
    </p:spTree>
    <p:extLst>
      <p:ext uri="{BB962C8B-B14F-4D97-AF65-F5344CB8AC3E}">
        <p14:creationId xmlns:p14="http://schemas.microsoft.com/office/powerpoint/2010/main" val="954289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91053-C6A0-4089-B4A3-77B312EA388A}"/>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3DEAE3E5-7FB8-4E18-8635-4A28EA9A9E1C}"/>
              </a:ext>
            </a:extLst>
          </p:cNvPr>
          <p:cNvSpPr>
            <a:spLocks noGrp="1"/>
          </p:cNvSpPr>
          <p:nvPr>
            <p:ph idx="1"/>
          </p:nvPr>
        </p:nvSpPr>
        <p:spPr/>
        <p:txBody>
          <a:bodyPr/>
          <a:lstStyle/>
          <a:p>
            <a:r>
              <a:rPr lang="en-US"/>
              <a:t>Components’ dynamic behavior only depends on its inner state and its inputs. Such a module is much easier to comprehend and test for correctness. </a:t>
            </a:r>
          </a:p>
          <a:p>
            <a:r>
              <a:rPr lang="en-US"/>
              <a:t>And modeling coupled systems in a bottom-up approach with well tested components is much less error-prone than developing complex systems as one big unit.</a:t>
            </a:r>
            <a:endParaRPr lang="id-ID"/>
          </a:p>
          <a:p>
            <a:endParaRPr lang="id-ID"/>
          </a:p>
          <a:p>
            <a:endParaRPr lang="id-ID"/>
          </a:p>
        </p:txBody>
      </p:sp>
    </p:spTree>
    <p:extLst>
      <p:ext uri="{BB962C8B-B14F-4D97-AF65-F5344CB8AC3E}">
        <p14:creationId xmlns:p14="http://schemas.microsoft.com/office/powerpoint/2010/main" val="3667181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981D-895E-4BE3-AC8B-4D86FD3C9124}"/>
              </a:ext>
            </a:extLst>
          </p:cNvPr>
          <p:cNvSpPr>
            <a:spLocks noGrp="1"/>
          </p:cNvSpPr>
          <p:nvPr>
            <p:ph type="title"/>
          </p:nvPr>
        </p:nvSpPr>
        <p:spPr/>
        <p:txBody>
          <a:bodyPr>
            <a:normAutofit/>
          </a:bodyPr>
          <a:lstStyle/>
          <a:p>
            <a:r>
              <a:rPr lang="en-US"/>
              <a:t>CONTRAINS TO BE A WELL DTSN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DE1AC3-9CA3-47B7-AFE1-C9AF3A3B1D8D}"/>
                  </a:ext>
                </a:extLst>
              </p:cNvPr>
              <p:cNvSpPr>
                <a:spLocks noGrp="1"/>
              </p:cNvSpPr>
              <p:nvPr>
                <p:ph idx="1"/>
              </p:nvPr>
            </p:nvSpPr>
            <p:spPr/>
            <p:txBody>
              <a:bodyPr>
                <a:noAutofit/>
              </a:bodyPr>
              <a:lstStyle/>
              <a:p>
                <a:pPr marL="0" indent="0">
                  <a:buNone/>
                </a:pPr>
                <a:r>
                  <a:rPr lang="en-US"/>
                  <a:t>A well DTSN has to fulfill the following constraints:</a:t>
                </a:r>
              </a:p>
              <a:p>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m:t>
                        </m:r>
                      </m:e>
                      <m:sub>
                        <m:r>
                          <m:rPr>
                            <m:sty m:val="p"/>
                          </m:rPr>
                          <a:rPr lang="en-US" b="0" i="0" smtClean="0">
                            <a:latin typeface="Cambria Math" panose="02040503050406030204" pitchFamily="18" charset="0"/>
                          </a:rPr>
                          <m:t>d</m:t>
                        </m:r>
                      </m:sub>
                    </m:sSub>
                  </m:oMath>
                </a14:m>
                <a:r>
                  <a:rPr lang="en-US" i="0"/>
                  <a:t> are basic DTSS or FNSS</a:t>
                </a:r>
              </a:p>
              <a:p>
                <a:r>
                  <a:rPr lang="en-US" i="0"/>
                  <a:t>no delay-less cycles are allowed</a:t>
                </a:r>
              </a:p>
              <a:p>
                <a:r>
                  <a:rPr lang="en-US" i="0"/>
                  <a:t>the time base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h</m:t>
                        </m:r>
                      </m:e>
                      <m:sub>
                        <m:r>
                          <m:rPr>
                            <m:sty m:val="p"/>
                          </m:rPr>
                          <a:rPr lang="en-US" b="0" i="0" smtClean="0">
                            <a:latin typeface="Cambria Math" panose="02040503050406030204" pitchFamily="18" charset="0"/>
                          </a:rPr>
                          <m:t>N</m:t>
                        </m:r>
                      </m:sub>
                    </m:sSub>
                  </m:oMath>
                </a14:m>
                <a:r>
                  <a:rPr lang="en-US" i="0"/>
                  <a:t> of the network and all its components have to be identical</a:t>
                </a:r>
                <a:endParaRPr lang="id-ID" i="0"/>
              </a:p>
            </p:txBody>
          </p:sp>
        </mc:Choice>
        <mc:Fallback xmlns="">
          <p:sp>
            <p:nvSpPr>
              <p:cNvPr id="3" name="Content Placeholder 2">
                <a:extLst>
                  <a:ext uri="{FF2B5EF4-FFF2-40B4-BE49-F238E27FC236}">
                    <a16:creationId xmlns:a16="http://schemas.microsoft.com/office/drawing/2014/main" id="{AEDE1AC3-9CA3-47B7-AFE1-C9AF3A3B1D8D}"/>
                  </a:ext>
                </a:extLst>
              </p:cNvPr>
              <p:cNvSpPr>
                <a:spLocks noGrp="1" noRot="1" noChangeAspect="1" noMove="1" noResize="1" noEditPoints="1" noAdjustHandles="1" noChangeArrowheads="1" noChangeShapeType="1" noTextEdit="1"/>
              </p:cNvSpPr>
              <p:nvPr>
                <p:ph idx="1"/>
              </p:nvPr>
            </p:nvSpPr>
            <p:spPr>
              <a:blipFill>
                <a:blip r:embed="rId3"/>
                <a:stretch>
                  <a:fillRect l="-1587" t="-2891"/>
                </a:stretch>
              </a:blipFill>
            </p:spPr>
            <p:txBody>
              <a:bodyPr/>
              <a:lstStyle/>
              <a:p>
                <a:r>
                  <a:rPr lang="id-ID">
                    <a:noFill/>
                  </a:rPr>
                  <a:t> </a:t>
                </a:r>
              </a:p>
            </p:txBody>
          </p:sp>
        </mc:Fallback>
      </mc:AlternateContent>
    </p:spTree>
    <p:extLst>
      <p:ext uri="{BB962C8B-B14F-4D97-AF65-F5344CB8AC3E}">
        <p14:creationId xmlns:p14="http://schemas.microsoft.com/office/powerpoint/2010/main" val="38239341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482E3-63C9-46B9-8241-A79511D7F9F8}"/>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BD2B790B-2087-4855-955E-0B9C13155147}"/>
              </a:ext>
            </a:extLst>
          </p:cNvPr>
          <p:cNvSpPr>
            <a:spLocks noGrp="1"/>
          </p:cNvSpPr>
          <p:nvPr>
            <p:ph idx="1"/>
          </p:nvPr>
        </p:nvSpPr>
        <p:spPr/>
        <p:txBody>
          <a:bodyPr>
            <a:normAutofit lnSpcReduction="10000"/>
          </a:bodyPr>
          <a:lstStyle/>
          <a:p>
            <a:r>
              <a:rPr lang="en-US"/>
              <a:t>Also, modular system components lend themselves for reusability. </a:t>
            </a:r>
          </a:p>
          <a:p>
            <a:r>
              <a:rPr lang="en-US"/>
              <a:t>Again the interface description gives a clear understanding where a component can be used. </a:t>
            </a:r>
          </a:p>
          <a:p>
            <a:r>
              <a:rPr lang="en-US"/>
              <a:t>An interface-based classification of components (Thoma, 1990) is useful for organizing families of compatible components.</a:t>
            </a:r>
          </a:p>
        </p:txBody>
      </p:sp>
    </p:spTree>
    <p:extLst>
      <p:ext uri="{BB962C8B-B14F-4D97-AF65-F5344CB8AC3E}">
        <p14:creationId xmlns:p14="http://schemas.microsoft.com/office/powerpoint/2010/main" val="10909000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5A4DE-D9CB-4A76-9E1C-EC7D53234866}"/>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07248033-9467-477C-B491-A5762810522D}"/>
              </a:ext>
            </a:extLst>
          </p:cNvPr>
          <p:cNvSpPr>
            <a:spLocks noGrp="1"/>
          </p:cNvSpPr>
          <p:nvPr>
            <p:ph idx="1"/>
          </p:nvPr>
        </p:nvSpPr>
        <p:spPr/>
        <p:txBody>
          <a:bodyPr/>
          <a:lstStyle/>
          <a:p>
            <a:r>
              <a:rPr lang="en-US"/>
              <a:t>Finally, modular coupled models best fit the needs of distributed simulation since their components can be assigned to network nodes in a straightforward manner.</a:t>
            </a:r>
          </a:p>
          <a:p>
            <a:endParaRPr lang="id-ID"/>
          </a:p>
        </p:txBody>
      </p:sp>
    </p:spTree>
    <p:extLst>
      <p:ext uri="{BB962C8B-B14F-4D97-AF65-F5344CB8AC3E}">
        <p14:creationId xmlns:p14="http://schemas.microsoft.com/office/powerpoint/2010/main" val="3952483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E013-F58C-4F52-8FE0-921F4FFC750B}"/>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26F1523A-D573-49A7-BF70-FB6998E21AD7}"/>
              </a:ext>
            </a:extLst>
          </p:cNvPr>
          <p:cNvSpPr>
            <a:spLocks noGrp="1"/>
          </p:cNvSpPr>
          <p:nvPr>
            <p:ph idx="1"/>
          </p:nvPr>
        </p:nvSpPr>
        <p:spPr/>
        <p:txBody>
          <a:bodyPr>
            <a:normAutofit fontScale="92500" lnSpcReduction="10000"/>
          </a:bodyPr>
          <a:lstStyle/>
          <a:p>
            <a:r>
              <a:rPr lang="en-US"/>
              <a:t>The multiPDEVS fills the hole opened with the introduction of Parallel DEVS and its application in a modular but not non-modular way. </a:t>
            </a:r>
          </a:p>
          <a:p>
            <a:r>
              <a:rPr lang="en-US"/>
              <a:t>The text summarizes (Foures et al., 2018) article which provides a comprehensive treatment of the introduced formalism addressing points such as well-definition and abstract simulators that are of interest whenever a new formalism is introduced.</a:t>
            </a:r>
          </a:p>
        </p:txBody>
      </p:sp>
    </p:spTree>
    <p:extLst>
      <p:ext uri="{BB962C8B-B14F-4D97-AF65-F5344CB8AC3E}">
        <p14:creationId xmlns:p14="http://schemas.microsoft.com/office/powerpoint/2010/main" val="2190076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9F234-2984-46BA-9CC6-17CCB8AED8F0}"/>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2FBC472E-8723-4CC0-B2CA-D33029719CD6}"/>
              </a:ext>
            </a:extLst>
          </p:cNvPr>
          <p:cNvSpPr>
            <a:spLocks noGrp="1"/>
          </p:cNvSpPr>
          <p:nvPr>
            <p:ph idx="1"/>
          </p:nvPr>
        </p:nvSpPr>
        <p:spPr/>
        <p:txBody>
          <a:bodyPr/>
          <a:lstStyle/>
          <a:p>
            <a:r>
              <a:rPr lang="en-US"/>
              <a:t>Event routing and message sending overhead in DEVSRuby is reduced using techniques similar to Himmelspach and Uhrmacher (2006), and Vicino et al. (2015).</a:t>
            </a:r>
            <a:endParaRPr lang="id-ID"/>
          </a:p>
        </p:txBody>
      </p:sp>
    </p:spTree>
    <p:extLst>
      <p:ext uri="{BB962C8B-B14F-4D97-AF65-F5344CB8AC3E}">
        <p14:creationId xmlns:p14="http://schemas.microsoft.com/office/powerpoint/2010/main" val="3439072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AE2E8-60A4-4FB2-A0BF-79E12CBDA25F}"/>
              </a:ext>
            </a:extLst>
          </p:cNvPr>
          <p:cNvSpPr>
            <a:spLocks noGrp="1"/>
          </p:cNvSpPr>
          <p:nvPr>
            <p:ph type="title"/>
          </p:nvPr>
        </p:nvSpPr>
        <p:spPr/>
        <p:txBody>
          <a:bodyPr/>
          <a:lstStyle/>
          <a:p>
            <a:r>
              <a:rPr lang="en-US"/>
              <a:t>CLOSURE UNDER COUPLING OF DTSS</a:t>
            </a:r>
            <a:endParaRPr lang="id-ID"/>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C4EDF-9082-4F4F-9335-F763AB0D0C8F}"/>
                  </a:ext>
                </a:extLst>
              </p:cNvPr>
              <p:cNvSpPr>
                <a:spLocks noGrp="1"/>
              </p:cNvSpPr>
              <p:nvPr>
                <p:ph idx="1"/>
              </p:nvPr>
            </p:nvSpPr>
            <p:spPr/>
            <p:txBody>
              <a:bodyPr>
                <a:normAutofit fontScale="92500" lnSpcReduction="20000"/>
              </a:bodyPr>
              <a:lstStyle/>
              <a:p>
                <a:r>
                  <a:rPr lang="id-ID"/>
                  <a:t>Given a discrete time specified network DTSN, we associate with it the following basic DTSS</a:t>
                </a:r>
                <a:endParaRPr lang="en-US"/>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𝐷𝑇𝑆</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𝑁</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 </m:t>
                          </m:r>
                          <m:r>
                            <a:rPr lang="en-US" i="1">
                              <a:latin typeface="Cambria Math" panose="02040503050406030204" pitchFamily="18" charset="0"/>
                            </a:rPr>
                            <m:t>𝑌</m:t>
                          </m:r>
                          <m:r>
                            <a:rPr lang="en-US" i="1">
                              <a:latin typeface="Cambria Math" panose="02040503050406030204" pitchFamily="18" charset="0"/>
                            </a:rPr>
                            <m:t>, </m:t>
                          </m:r>
                          <m:r>
                            <a:rPr lang="en-US" i="1">
                              <a:latin typeface="Cambria Math" panose="02040503050406030204" pitchFamily="18" charset="0"/>
                            </a:rPr>
                            <m:t>𝑄</m:t>
                          </m:r>
                          <m:r>
                            <a:rPr lang="en-US" i="1">
                              <a:latin typeface="Cambria Math" panose="02040503050406030204" pitchFamily="18" charset="0"/>
                            </a:rPr>
                            <m:t>, </m:t>
                          </m:r>
                          <m:r>
                            <a:rPr lang="en-US" i="1">
                              <a:latin typeface="Cambria Math" panose="02040503050406030204" pitchFamily="18" charset="0"/>
                            </a:rPr>
                            <m:t>𝛿</m:t>
                          </m:r>
                          <m:r>
                            <a:rPr lang="en-US" i="1">
                              <a:latin typeface="Cambria Math" panose="02040503050406030204" pitchFamily="18" charset="0"/>
                            </a:rPr>
                            <m:t>, </m:t>
                          </m:r>
                          <m:r>
                            <a:rPr lang="en-US" i="1">
                              <a:latin typeface="Cambria Math" panose="02040503050406030204" pitchFamily="18" charset="0"/>
                            </a:rPr>
                            <m:t>𝜆</m:t>
                          </m:r>
                          <m:r>
                            <a:rPr lang="en-US" i="1">
                              <a:latin typeface="Cambria Math" panose="02040503050406030204" pitchFamily="18" charset="0"/>
                            </a:rPr>
                            <m:t>, </m:t>
                          </m:r>
                          <m:r>
                            <a:rPr lang="en-US" i="1">
                              <a:latin typeface="Cambria Math" panose="02040503050406030204" pitchFamily="18" charset="0"/>
                            </a:rPr>
                            <m:t>h</m:t>
                          </m:r>
                        </m:e>
                      </m:d>
                    </m:oMath>
                  </m:oMathPara>
                </a14:m>
                <a:endParaRPr lang="id-ID"/>
              </a:p>
              <a:p>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sSub>
                      <m:sSubPr>
                        <m:ctrlPr>
                          <a:rPr lang="en-US" i="1">
                            <a:latin typeface="Cambria Math" panose="02040503050406030204" pitchFamily="18" charset="0"/>
                          </a:rPr>
                        </m:ctrlPr>
                      </m:sSubPr>
                      <m:e>
                        <m:r>
                          <m:rPr>
                            <m:nor/>
                          </m:rPr>
                          <a:rPr lang="id-ID"/>
                          <m:t>×</m:t>
                        </m:r>
                      </m:e>
                      <m:sub>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𝐷</m:t>
                        </m:r>
                      </m:sub>
                    </m:sSub>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𝑑</m:t>
                        </m:r>
                      </m:sub>
                    </m:sSub>
                  </m:oMath>
                </a14:m>
                <a:endParaRPr lang="en-US" i="1">
                  <a:latin typeface="Cambria Math" panose="02040503050406030204" pitchFamily="18" charset="0"/>
                </a:endParaRPr>
              </a:p>
              <a:p>
                <a14:m>
                  <m:oMath xmlns:m="http://schemas.openxmlformats.org/officeDocument/2006/math">
                    <m:r>
                      <a:rPr lang="en-US" i="1">
                        <a:latin typeface="Cambria Math" panose="02040503050406030204" pitchFamily="18" charset="0"/>
                      </a:rPr>
                      <m:t>𝛿</m:t>
                    </m:r>
                    <m:r>
                      <a:rPr lang="en-US" i="1">
                        <a:latin typeface="Cambria Math" panose="02040503050406030204" pitchFamily="18" charset="0"/>
                      </a:rPr>
                      <m:t>:</m:t>
                    </m:r>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 →</m:t>
                    </m:r>
                    <m:r>
                      <a:rPr lang="en-US" i="1">
                        <a:latin typeface="Cambria Math" panose="02040503050406030204" pitchFamily="18" charset="0"/>
                      </a:rPr>
                      <m:t>𝑄</m:t>
                    </m:r>
                  </m:oMath>
                </a14:m>
                <a:endParaRPr lang="en-US" i="1">
                  <a:latin typeface="Cambria Math" panose="02040503050406030204" pitchFamily="18" charset="0"/>
                </a:endParaRPr>
              </a:p>
              <a:p>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m:t>
                    </m:r>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 </m:t>
                    </m:r>
                    <m:r>
                      <a:rPr lang="en-US" i="1">
                        <a:latin typeface="Cambria Math" panose="02040503050406030204" pitchFamily="18" charset="0"/>
                      </a:rPr>
                      <m:t>𝑜𝑟</m:t>
                    </m:r>
                    <m:r>
                      <a:rPr lang="en-US" i="1">
                        <a:latin typeface="Cambria Math" panose="02040503050406030204" pitchFamily="18" charset="0"/>
                      </a:rPr>
                      <m:t> </m:t>
                    </m:r>
                    <m:r>
                      <a:rPr lang="en-US" i="1">
                        <a:latin typeface="Cambria Math" panose="02040503050406030204" pitchFamily="18" charset="0"/>
                      </a:rPr>
                      <m:t>𝜆</m:t>
                    </m:r>
                    <m:r>
                      <a:rPr lang="en-US" i="1">
                        <a:latin typeface="Cambria Math" panose="02040503050406030204" pitchFamily="18" charset="0"/>
                      </a:rPr>
                      <m:t>:</m:t>
                    </m:r>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oMath>
                </a14:m>
                <a:endParaRPr lang="en-US" i="1">
                  <a:latin typeface="Cambria Math" panose="02040503050406030204" pitchFamily="18" charset="0"/>
                </a:endParaRPr>
              </a:p>
              <a:p>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𝑁</m:t>
                        </m:r>
                      </m:sub>
                    </m:sSub>
                  </m:oMath>
                </a14:m>
                <a:endParaRPr lang="en-US" i="1"/>
              </a:p>
            </p:txBody>
          </p:sp>
        </mc:Choice>
        <mc:Fallback xmlns="">
          <p:sp>
            <p:nvSpPr>
              <p:cNvPr id="3" name="Content Placeholder 2">
                <a:extLst>
                  <a:ext uri="{FF2B5EF4-FFF2-40B4-BE49-F238E27FC236}">
                    <a16:creationId xmlns:a16="http://schemas.microsoft.com/office/drawing/2014/main" id="{550C4EDF-9082-4F4F-9335-F763AB0D0C8F}"/>
                  </a:ext>
                </a:extLst>
              </p:cNvPr>
              <p:cNvSpPr>
                <a:spLocks noGrp="1" noRot="1" noChangeAspect="1" noMove="1" noResize="1" noEditPoints="1" noAdjustHandles="1" noChangeArrowheads="1" noChangeShapeType="1" noTextEdit="1"/>
              </p:cNvSpPr>
              <p:nvPr>
                <p:ph idx="1"/>
              </p:nvPr>
            </p:nvSpPr>
            <p:spPr>
              <a:blipFill>
                <a:blip r:embed="rId2"/>
                <a:stretch>
                  <a:fillRect l="-1333" t="-5272"/>
                </a:stretch>
              </a:blipFill>
            </p:spPr>
            <p:txBody>
              <a:bodyPr/>
              <a:lstStyle/>
              <a:p>
                <a:r>
                  <a:rPr lang="id-ID">
                    <a:noFill/>
                  </a:rPr>
                  <a:t> </a:t>
                </a:r>
              </a:p>
            </p:txBody>
          </p:sp>
        </mc:Fallback>
      </mc:AlternateContent>
    </p:spTree>
    <p:extLst>
      <p:ext uri="{BB962C8B-B14F-4D97-AF65-F5344CB8AC3E}">
        <p14:creationId xmlns:p14="http://schemas.microsoft.com/office/powerpoint/2010/main" val="3910263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981D-895E-4BE3-AC8B-4D86FD3C9124}"/>
              </a:ext>
            </a:extLst>
          </p:cNvPr>
          <p:cNvSpPr>
            <a:spLocks noGrp="1"/>
          </p:cNvSpPr>
          <p:nvPr>
            <p:ph type="title"/>
          </p:nvPr>
        </p:nvSpPr>
        <p:spPr/>
        <p:txBody>
          <a:bodyPr>
            <a:normAutofit/>
          </a:bodyPr>
          <a:lstStyle/>
          <a:p>
            <a:r>
              <a:rPr lang="en-US"/>
              <a:t>CLOSURE UNDER COUPLING OF DTSS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DE1AC3-9CA3-47B7-AFE1-C9AF3A3B1D8D}"/>
                  </a:ext>
                </a:extLst>
              </p:cNvPr>
              <p:cNvSpPr>
                <a:spLocks noGrp="1"/>
              </p:cNvSpPr>
              <p:nvPr>
                <p:ph idx="1"/>
              </p:nvPr>
            </p:nvSpPr>
            <p:spPr/>
            <p:txBody>
              <a:bodyPr>
                <a:noAutofit/>
              </a:bodyPr>
              <a:lstStyle/>
              <a:p>
                <a:pPr marL="0" indent="0">
                  <a:buNone/>
                </a:pPr>
                <a:r>
                  <a:rPr lang="en-US" sz="2800"/>
                  <a:t>Let </a:t>
                </a:r>
                <a14:m>
                  <m:oMath xmlns:m="http://schemas.openxmlformats.org/officeDocument/2006/math">
                    <m:r>
                      <a:rPr lang="en-US" sz="2800" i="1">
                        <a:latin typeface="Cambria Math" panose="02040503050406030204" pitchFamily="18" charset="0"/>
                      </a:rPr>
                      <m:t>𝑞</m:t>
                    </m:r>
                    <m:r>
                      <a:rPr lang="en-US" sz="2800" i="1">
                        <a:latin typeface="Cambria Math" panose="02040503050406030204" pitchFamily="18" charset="0"/>
                      </a:rPr>
                      <m:t>=</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2</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𝑑</m:t>
                            </m:r>
                          </m:sub>
                        </m:sSub>
                        <m:r>
                          <a:rPr lang="en-US" sz="2800" i="1">
                            <a:latin typeface="Cambria Math" panose="02040503050406030204" pitchFamily="18" charset="0"/>
                          </a:rPr>
                          <m:t>, …</m:t>
                        </m:r>
                      </m:e>
                    </m:d>
                    <m:r>
                      <a:rPr lang="en-US" sz="2800" i="1">
                        <a:latin typeface="Cambria Math" panose="02040503050406030204" pitchFamily="18" charset="0"/>
                      </a:rPr>
                      <m:t>∈</m:t>
                    </m:r>
                    <m:r>
                      <a:rPr lang="en-US" sz="2800" i="1">
                        <a:latin typeface="Cambria Math" panose="02040503050406030204" pitchFamily="18" charset="0"/>
                      </a:rPr>
                      <m:t>𝑄</m:t>
                    </m:r>
                    <m:r>
                      <a:rPr lang="en-US" sz="2800" i="1">
                        <a:latin typeface="Cambria Math" panose="02040503050406030204" pitchFamily="18" charset="0"/>
                      </a:rPr>
                      <m:t> </m:t>
                    </m:r>
                    <m:r>
                      <a:rPr lang="en-US" sz="2800" i="1">
                        <a:latin typeface="Cambria Math" panose="02040503050406030204" pitchFamily="18" charset="0"/>
                      </a:rPr>
                      <m:t>𝑤𝑖𝑡h</m:t>
                    </m:r>
                    <m:r>
                      <a:rPr lang="en-US" sz="2800" i="1">
                        <a:latin typeface="Cambria Math" panose="02040503050406030204" pitchFamily="18" charset="0"/>
                      </a:rPr>
                      <m:t> </m:t>
                    </m:r>
                    <m:r>
                      <a:rPr lang="en-US" sz="2800" i="1">
                        <a:latin typeface="Cambria Math" panose="02040503050406030204" pitchFamily="18" charset="0"/>
                      </a:rPr>
                      <m:t>𝑑</m:t>
                    </m:r>
                    <m:r>
                      <a:rPr lang="en-US" sz="2800" i="1">
                        <a:latin typeface="Cambria Math" panose="02040503050406030204" pitchFamily="18" charset="0"/>
                      </a:rPr>
                      <m:t>∈</m:t>
                    </m:r>
                    <m:r>
                      <a:rPr lang="en-US" sz="2800" i="1">
                        <a:latin typeface="Cambria Math" panose="02040503050406030204" pitchFamily="18" charset="0"/>
                      </a:rPr>
                      <m:t>𝐷</m:t>
                    </m:r>
                    <m:r>
                      <a:rPr lang="en-US" sz="2800" i="1">
                        <a:latin typeface="Cambria Math" panose="02040503050406030204" pitchFamily="18" charset="0"/>
                      </a:rPr>
                      <m:t>,</m:t>
                    </m:r>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𝑋</m:t>
                    </m:r>
                  </m:oMath>
                </a14:m>
                <a:r>
                  <a:rPr lang="en-US" sz="2800"/>
                  <a:t>. Then </a:t>
                </a:r>
                <a14:m>
                  <m:oMath xmlns:m="http://schemas.openxmlformats.org/officeDocument/2006/math">
                    <m:r>
                      <a:rPr lang="en-US" sz="2800" i="1">
                        <a:latin typeface="Cambria Math" panose="02040503050406030204" pitchFamily="18" charset="0"/>
                      </a:rPr>
                      <m:t>𝛿</m:t>
                    </m:r>
                    <m:d>
                      <m:dPr>
                        <m:ctrlPr>
                          <a:rPr lang="en-US" sz="2800" i="1">
                            <a:latin typeface="Cambria Math" panose="02040503050406030204" pitchFamily="18" charset="0"/>
                          </a:rPr>
                        </m:ctrlPr>
                      </m:d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𝑑</m:t>
                                </m:r>
                              </m:sub>
                            </m:sSub>
                            <m:r>
                              <a:rPr lang="en-US" sz="2800" i="1">
                                <a:latin typeface="Cambria Math" panose="02040503050406030204" pitchFamily="18" charset="0"/>
                              </a:rPr>
                              <m:t>,…</m:t>
                            </m:r>
                          </m:e>
                        </m:d>
                        <m:r>
                          <a:rPr lang="en-US" sz="2800" i="1">
                            <a:latin typeface="Cambria Math" panose="02040503050406030204" pitchFamily="18" charset="0"/>
                          </a:rPr>
                          <m:t>,</m:t>
                        </m:r>
                        <m:r>
                          <a:rPr lang="en-US" sz="2800" i="1">
                            <a:latin typeface="Cambria Math" panose="02040503050406030204" pitchFamily="18" charset="0"/>
                          </a:rPr>
                          <m:t>𝑥</m:t>
                        </m:r>
                      </m:e>
                    </m:d>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𝑞</m:t>
                        </m:r>
                      </m:e>
                      <m:sup>
                        <m:r>
                          <a:rPr lang="en-US" sz="2800" i="1">
                            <a:latin typeface="Cambria Math" panose="02040503050406030204" pitchFamily="18" charset="0"/>
                          </a:rPr>
                          <m:t>′</m:t>
                        </m:r>
                      </m:sup>
                    </m:sSup>
                    <m:r>
                      <a:rPr lang="en-US" sz="2800" i="1">
                        <a:latin typeface="Cambria Math" panose="02040503050406030204" pitchFamily="18" charset="0"/>
                      </a:rPr>
                      <m:t>=</m:t>
                    </m:r>
                    <m:d>
                      <m:dPr>
                        <m:ctrlPr>
                          <a:rPr lang="en-US" sz="2800" i="1">
                            <a:latin typeface="Cambria Math" panose="02040503050406030204" pitchFamily="18" charset="0"/>
                          </a:rPr>
                        </m:ctrlPr>
                      </m:dPr>
                      <m:e>
                        <m:sSubSup>
                          <m:sSubSupPr>
                            <m:ctrlPr>
                              <a:rPr lang="en-US" sz="2800" i="1">
                                <a:latin typeface="Cambria Math" panose="02040503050406030204" pitchFamily="18" charset="0"/>
                              </a:rPr>
                            </m:ctrlPr>
                          </m:sSubSupPr>
                          <m:e>
                            <m:r>
                              <a:rPr lang="en-US" sz="2800" i="1">
                                <a:latin typeface="Cambria Math" panose="02040503050406030204" pitchFamily="18" charset="0"/>
                              </a:rPr>
                              <m:t>𝑞</m:t>
                            </m:r>
                          </m:e>
                          <m:sub>
                            <m:r>
                              <a:rPr lang="en-US" sz="2800" i="1">
                                <a:latin typeface="Cambria Math" panose="02040503050406030204" pitchFamily="18" charset="0"/>
                              </a:rPr>
                              <m:t>1</m:t>
                            </m:r>
                          </m:sub>
                          <m:sup>
                            <m:r>
                              <a:rPr lang="en-US" sz="2800" i="1">
                                <a:latin typeface="Cambria Math" panose="02040503050406030204" pitchFamily="18" charset="0"/>
                              </a:rPr>
                              <m:t>′</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𝑞</m:t>
                            </m:r>
                          </m:e>
                          <m:sub>
                            <m:r>
                              <a:rPr lang="en-US" sz="2800" i="1">
                                <a:latin typeface="Cambria Math" panose="02040503050406030204" pitchFamily="18" charset="0"/>
                              </a:rPr>
                              <m:t>2</m:t>
                            </m:r>
                          </m:sub>
                          <m:sup>
                            <m:r>
                              <a:rPr lang="en-US" sz="2800" i="1">
                                <a:latin typeface="Cambria Math" panose="02040503050406030204" pitchFamily="18" charset="0"/>
                              </a:rPr>
                              <m:t>′</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𝑞</m:t>
                            </m:r>
                          </m:e>
                          <m:sub>
                            <m:r>
                              <a:rPr lang="en-US" sz="2800" i="1">
                                <a:latin typeface="Cambria Math" panose="02040503050406030204" pitchFamily="18" charset="0"/>
                              </a:rPr>
                              <m:t>𝑑</m:t>
                            </m:r>
                          </m:sub>
                          <m:sup>
                            <m:r>
                              <a:rPr lang="en-US" sz="2800" i="1">
                                <a:latin typeface="Cambria Math" panose="02040503050406030204" pitchFamily="18" charset="0"/>
                              </a:rPr>
                              <m:t>′</m:t>
                            </m:r>
                          </m:sup>
                        </m:sSubSup>
                        <m:r>
                          <a:rPr lang="en-US" sz="2800" i="1">
                            <a:latin typeface="Cambria Math" panose="02040503050406030204" pitchFamily="18" charset="0"/>
                          </a:rPr>
                          <m:t>,…</m:t>
                        </m:r>
                      </m:e>
                    </m:d>
                  </m:oMath>
                </a14:m>
                <a:r>
                  <a:rPr lang="en-US" sz="2800"/>
                  <a:t> is defined indirectly through</a:t>
                </a:r>
                <a:endParaRPr lang="en-US" sz="280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𝑞</m:t>
                          </m:r>
                        </m:e>
                        <m:sub>
                          <m:r>
                            <a:rPr lang="en-US" sz="2800" i="1">
                              <a:latin typeface="Cambria Math" panose="02040503050406030204" pitchFamily="18" charset="0"/>
                            </a:rPr>
                            <m:t>𝑑</m:t>
                          </m:r>
                        </m:sub>
                        <m:sup>
                          <m:r>
                            <a:rPr lang="en-US" sz="2800" i="1">
                              <a:latin typeface="Cambria Math" panose="02040503050406030204" pitchFamily="18" charset="0"/>
                            </a:rPr>
                            <m:t>′</m:t>
                          </m:r>
                        </m:sup>
                      </m:sSubSup>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𝛿</m:t>
                          </m:r>
                        </m:e>
                        <m:sub>
                          <m:r>
                            <a:rPr lang="en-US" sz="2800" i="1">
                              <a:latin typeface="Cambria Math" panose="02040503050406030204" pitchFamily="18" charset="0"/>
                            </a:rPr>
                            <m:t>𝑑</m:t>
                          </m:r>
                        </m:sub>
                      </m:sSub>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𝑑</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𝑑</m:t>
                              </m:r>
                            </m:sub>
                          </m:sSub>
                        </m:e>
                      </m:d>
                    </m:oMath>
                  </m:oMathPara>
                </a14:m>
                <a:endParaRPr lang="en-US" sz="2800" i="1"/>
              </a:p>
              <a:p>
                <a:pPr marL="0" indent="0">
                  <a:buNone/>
                </a:pPr>
                <a:r>
                  <a:rPr lang="en-US" sz="2800" i="1"/>
                  <a:t>With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𝑑</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𝑍</m:t>
                        </m:r>
                      </m:e>
                      <m:sub>
                        <m:r>
                          <a:rPr lang="en-US" sz="2800" b="0" i="1" smtClean="0">
                            <a:latin typeface="Cambria Math" panose="02040503050406030204" pitchFamily="18" charset="0"/>
                          </a:rPr>
                          <m:t>𝑑</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m:t>
                        </m:r>
                      </m:e>
                    </m:d>
                  </m:oMath>
                </a14:m>
                <a:r>
                  <a:rPr lang="en-US" sz="2800" i="1"/>
                  <a:t>, where for any </a:t>
                </a:r>
                <a14:m>
                  <m:oMath xmlns:m="http://schemas.openxmlformats.org/officeDocument/2006/math">
                    <m:r>
                      <a:rPr lang="en-US" sz="2800" b="0" i="1" smtClean="0">
                        <a:latin typeface="Cambria Math" panose="02040503050406030204" pitchFamily="18" charset="0"/>
                      </a:rPr>
                      <m:t>𝑗</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𝑑</m:t>
                        </m:r>
                      </m:sub>
                    </m:sSub>
                  </m:oMath>
                </a14:m>
                <a:endParaRPr lang="en-US" sz="2800" b="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𝜆</m:t>
                                          </m:r>
                                        </m:e>
                                        <m:sub>
                                          <m:r>
                                            <a:rPr lang="en-US" sz="2800" i="1">
                                              <a:latin typeface="Cambria Math" panose="02040503050406030204" pitchFamily="18" charset="0"/>
                                            </a:rPr>
                                            <m:t>𝑗</m:t>
                                          </m:r>
                                        </m:sub>
                                      </m:sSub>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𝑗</m:t>
                                              </m:r>
                                            </m:sub>
                                          </m:sSub>
                                        </m:e>
                                      </m:d>
                                    </m:e>
                                  </m:mr>
                                  <m:mr>
                                    <m:e>
                                      <m:sSub>
                                        <m:sSubPr>
                                          <m:ctrlPr>
                                            <a:rPr lang="en-US" sz="2800" i="1">
                                              <a:latin typeface="Cambria Math" panose="02040503050406030204" pitchFamily="18" charset="0"/>
                                            </a:rPr>
                                          </m:ctrlPr>
                                        </m:sSubPr>
                                        <m:e>
                                          <m:r>
                                            <a:rPr lang="en-US" sz="2800" i="1">
                                              <a:latin typeface="Cambria Math" panose="02040503050406030204" pitchFamily="18" charset="0"/>
                                            </a:rPr>
                                            <m:t>𝜆</m:t>
                                          </m:r>
                                        </m:e>
                                        <m:sub>
                                          <m:r>
                                            <a:rPr lang="en-US" sz="2800" i="1">
                                              <a:latin typeface="Cambria Math" panose="02040503050406030204" pitchFamily="18" charset="0"/>
                                            </a:rPr>
                                            <m:t>𝑗</m:t>
                                          </m:r>
                                        </m:sub>
                                      </m:sSub>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𝑞</m:t>
                                              </m:r>
                                            </m:e>
                                            <m:sub>
                                              <m:r>
                                                <a:rPr lang="en-US" sz="2800" i="1">
                                                  <a:latin typeface="Cambria Math" panose="02040503050406030204" pitchFamily="18" charset="0"/>
                                                </a:rPr>
                                                <m:t>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e>
                                      </m:d>
                                    </m:e>
                                  </m:mr>
                                  <m:mr>
                                    <m:e>
                                      <m:sSub>
                                        <m:sSubPr>
                                          <m:ctrlPr>
                                            <a:rPr lang="en-US" sz="2800" i="1">
                                              <a:latin typeface="Cambria Math" panose="02040503050406030204" pitchFamily="18" charset="0"/>
                                            </a:rPr>
                                          </m:ctrlPr>
                                        </m:sSubPr>
                                        <m:e>
                                          <m:r>
                                            <a:rPr lang="en-US" sz="2800" i="1">
                                              <a:latin typeface="Cambria Math" panose="02040503050406030204" pitchFamily="18" charset="0"/>
                                            </a:rPr>
                                            <m:t>𝜆</m:t>
                                          </m:r>
                                        </m:e>
                                        <m:sub>
                                          <m:r>
                                            <a:rPr lang="en-US" sz="2800" i="1">
                                              <a:latin typeface="Cambria Math" panose="02040503050406030204" pitchFamily="18" charset="0"/>
                                            </a:rPr>
                                            <m:t>𝑗</m:t>
                                          </m:r>
                                        </m:sub>
                                      </m:sSub>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e>
                                      </m:d>
                                    </m:e>
                                  </m:mr>
                                </m:m>
                              </m:e>
                              <m:e>
                                <m:m>
                                  <m:mPr>
                                    <m:mcs>
                                      <m:mc>
                                        <m:mcPr>
                                          <m:count m:val="1"/>
                                          <m:mcJc m:val="center"/>
                                        </m:mcPr>
                                      </m:mc>
                                    </m:mcs>
                                    <m:ctrlPr>
                                      <a:rPr lang="en-US" sz="2800" i="1">
                                        <a:latin typeface="Cambria Math" panose="02040503050406030204" pitchFamily="18" charset="0"/>
                                      </a:rPr>
                                    </m:ctrlPr>
                                  </m:mPr>
                                  <m:mr>
                                    <m:e>
                                      <m:r>
                                        <m:rPr>
                                          <m:sty m:val="p"/>
                                        </m:rPr>
                                        <a:rPr lang="en-US" sz="2800" i="0">
                                          <a:latin typeface="Cambria Math" panose="02040503050406030204" pitchFamily="18" charset="0"/>
                                        </a:rPr>
                                        <m:t>if</m:t>
                                      </m:r>
                                      <m:r>
                                        <a:rPr lang="en-US" sz="2800" i="0">
                                          <a:latin typeface="Cambria Math" panose="02040503050406030204" pitchFamily="18" charset="0"/>
                                        </a:rPr>
                                        <m:t> </m:t>
                                      </m:r>
                                      <m:r>
                                        <m:rPr>
                                          <m:sty m:val="p"/>
                                        </m:rPr>
                                        <a:rPr lang="en-US" sz="2800" i="0">
                                          <a:latin typeface="Cambria Math" panose="02040503050406030204" pitchFamily="18" charset="0"/>
                                        </a:rPr>
                                        <m:t>j</m:t>
                                      </m:r>
                                      <m:r>
                                        <a:rPr lang="en-US" sz="2800" i="0">
                                          <a:latin typeface="Cambria Math" panose="02040503050406030204" pitchFamily="18" charset="0"/>
                                        </a:rPr>
                                        <m:t> </m:t>
                                      </m:r>
                                      <m:r>
                                        <m:rPr>
                                          <m:sty m:val="p"/>
                                        </m:rPr>
                                        <a:rPr lang="en-US" sz="2800" i="0">
                                          <a:latin typeface="Cambria Math" panose="02040503050406030204" pitchFamily="18" charset="0"/>
                                        </a:rPr>
                                        <m:t>is</m:t>
                                      </m:r>
                                      <m:r>
                                        <a:rPr lang="en-US" sz="2800" i="0">
                                          <a:latin typeface="Cambria Math" panose="02040503050406030204" pitchFamily="18" charset="0"/>
                                        </a:rPr>
                                        <m:t> </m:t>
                                      </m:r>
                                      <m:r>
                                        <m:rPr>
                                          <m:sty m:val="p"/>
                                        </m:rPr>
                                        <a:rPr lang="en-US" sz="2800" i="0">
                                          <a:latin typeface="Cambria Math" panose="02040503050406030204" pitchFamily="18" charset="0"/>
                                        </a:rPr>
                                        <m:t>of</m:t>
                                      </m:r>
                                      <m:r>
                                        <a:rPr lang="en-US" sz="2800" i="0">
                                          <a:latin typeface="Cambria Math" panose="02040503050406030204" pitchFamily="18" charset="0"/>
                                        </a:rPr>
                                        <m:t> </m:t>
                                      </m:r>
                                      <m:r>
                                        <m:rPr>
                                          <m:sty m:val="p"/>
                                        </m:rPr>
                                        <a:rPr lang="en-US" sz="2800" i="0">
                                          <a:latin typeface="Cambria Math" panose="02040503050406030204" pitchFamily="18" charset="0"/>
                                        </a:rPr>
                                        <m:t>type</m:t>
                                      </m:r>
                                      <m:r>
                                        <a:rPr lang="en-US" sz="2800" i="0">
                                          <a:latin typeface="Cambria Math" panose="02040503050406030204" pitchFamily="18" charset="0"/>
                                        </a:rPr>
                                        <m:t> </m:t>
                                      </m:r>
                                      <m:r>
                                        <m:rPr>
                                          <m:sty m:val="p"/>
                                        </m:rPr>
                                        <a:rPr lang="en-US" sz="2800" i="0">
                                          <a:latin typeface="Cambria Math" panose="02040503050406030204" pitchFamily="18" charset="0"/>
                                        </a:rPr>
                                        <m:t>Moore</m:t>
                                      </m:r>
                                    </m:e>
                                  </m:mr>
                                  <m:mr>
                                    <m:e>
                                      <m:r>
                                        <m:rPr>
                                          <m:sty m:val="p"/>
                                        </m:rPr>
                                        <a:rPr lang="en-US" sz="2800" i="0">
                                          <a:latin typeface="Cambria Math" panose="02040503050406030204" pitchFamily="18" charset="0"/>
                                        </a:rPr>
                                        <m:t>if</m:t>
                                      </m:r>
                                      <m:r>
                                        <a:rPr lang="en-US" sz="2800" i="0">
                                          <a:latin typeface="Cambria Math" panose="02040503050406030204" pitchFamily="18" charset="0"/>
                                        </a:rPr>
                                        <m:t> </m:t>
                                      </m:r>
                                      <m:r>
                                        <m:rPr>
                                          <m:sty m:val="p"/>
                                        </m:rPr>
                                        <a:rPr lang="en-US" sz="2800" i="0">
                                          <a:latin typeface="Cambria Math" panose="02040503050406030204" pitchFamily="18" charset="0"/>
                                        </a:rPr>
                                        <m:t>j</m:t>
                                      </m:r>
                                      <m:r>
                                        <a:rPr lang="en-US" sz="2800" i="0">
                                          <a:latin typeface="Cambria Math" panose="02040503050406030204" pitchFamily="18" charset="0"/>
                                        </a:rPr>
                                        <m:t> </m:t>
                                      </m:r>
                                      <m:r>
                                        <m:rPr>
                                          <m:sty m:val="p"/>
                                        </m:rPr>
                                        <a:rPr lang="en-US" sz="2800" i="0">
                                          <a:latin typeface="Cambria Math" panose="02040503050406030204" pitchFamily="18" charset="0"/>
                                        </a:rPr>
                                        <m:t>is</m:t>
                                      </m:r>
                                      <m:r>
                                        <a:rPr lang="en-US" sz="2800" i="0">
                                          <a:latin typeface="Cambria Math" panose="02040503050406030204" pitchFamily="18" charset="0"/>
                                        </a:rPr>
                                        <m:t> </m:t>
                                      </m:r>
                                      <m:r>
                                        <m:rPr>
                                          <m:sty m:val="p"/>
                                        </m:rPr>
                                        <a:rPr lang="en-US" sz="2800" i="0">
                                          <a:latin typeface="Cambria Math" panose="02040503050406030204" pitchFamily="18" charset="0"/>
                                        </a:rPr>
                                        <m:t>of</m:t>
                                      </m:r>
                                      <m:r>
                                        <a:rPr lang="en-US" sz="2800" i="0">
                                          <a:latin typeface="Cambria Math" panose="02040503050406030204" pitchFamily="18" charset="0"/>
                                        </a:rPr>
                                        <m:t> </m:t>
                                      </m:r>
                                      <m:r>
                                        <m:rPr>
                                          <m:sty m:val="p"/>
                                        </m:rPr>
                                        <a:rPr lang="en-US" sz="2800" i="0">
                                          <a:latin typeface="Cambria Math" panose="02040503050406030204" pitchFamily="18" charset="0"/>
                                        </a:rPr>
                                        <m:t>type</m:t>
                                      </m:r>
                                      <m:r>
                                        <a:rPr lang="en-US" sz="2800" i="0">
                                          <a:latin typeface="Cambria Math" panose="02040503050406030204" pitchFamily="18" charset="0"/>
                                        </a:rPr>
                                        <m:t> </m:t>
                                      </m:r>
                                      <m:r>
                                        <m:rPr>
                                          <m:sty m:val="p"/>
                                        </m:rPr>
                                        <a:rPr lang="en-US" sz="2800" i="0">
                                          <a:latin typeface="Cambria Math" panose="02040503050406030204" pitchFamily="18" charset="0"/>
                                        </a:rPr>
                                        <m:t>Mealy</m:t>
                                      </m:r>
                                    </m:e>
                                  </m:mr>
                                  <m:mr>
                                    <m:e>
                                      <m:r>
                                        <m:rPr>
                                          <m:sty m:val="p"/>
                                        </m:rPr>
                                        <a:rPr lang="en-US" sz="2800" i="0">
                                          <a:latin typeface="Cambria Math" panose="02040503050406030204" pitchFamily="18" charset="0"/>
                                        </a:rPr>
                                        <m:t>if</m:t>
                                      </m:r>
                                      <m:r>
                                        <a:rPr lang="en-US" sz="2800" i="0">
                                          <a:latin typeface="Cambria Math" panose="02040503050406030204" pitchFamily="18" charset="0"/>
                                        </a:rPr>
                                        <m:t> </m:t>
                                      </m:r>
                                      <m:r>
                                        <m:rPr>
                                          <m:sty m:val="p"/>
                                        </m:rPr>
                                        <a:rPr lang="en-US" sz="2800" i="0">
                                          <a:latin typeface="Cambria Math" panose="02040503050406030204" pitchFamily="18" charset="0"/>
                                        </a:rPr>
                                        <m:t>j</m:t>
                                      </m:r>
                                      <m:r>
                                        <a:rPr lang="en-US" sz="2800" i="0">
                                          <a:latin typeface="Cambria Math" panose="02040503050406030204" pitchFamily="18" charset="0"/>
                                        </a:rPr>
                                        <m:t> </m:t>
                                      </m:r>
                                      <m:r>
                                        <m:rPr>
                                          <m:sty m:val="p"/>
                                        </m:rPr>
                                        <a:rPr lang="en-US" sz="2800" i="0">
                                          <a:latin typeface="Cambria Math" panose="02040503050406030204" pitchFamily="18" charset="0"/>
                                        </a:rPr>
                                        <m:t>is</m:t>
                                      </m:r>
                                      <m:r>
                                        <a:rPr lang="en-US" sz="2800" i="0">
                                          <a:latin typeface="Cambria Math" panose="02040503050406030204" pitchFamily="18" charset="0"/>
                                        </a:rPr>
                                        <m:t> </m:t>
                                      </m:r>
                                      <m:r>
                                        <m:rPr>
                                          <m:sty m:val="p"/>
                                        </m:rPr>
                                        <a:rPr lang="en-US" sz="2800" i="0">
                                          <a:latin typeface="Cambria Math" panose="02040503050406030204" pitchFamily="18" charset="0"/>
                                        </a:rPr>
                                        <m:t>of</m:t>
                                      </m:r>
                                      <m:r>
                                        <a:rPr lang="en-US" sz="2800" i="0">
                                          <a:latin typeface="Cambria Math" panose="02040503050406030204" pitchFamily="18" charset="0"/>
                                        </a:rPr>
                                        <m:t> </m:t>
                                      </m:r>
                                      <m:r>
                                        <m:rPr>
                                          <m:sty m:val="p"/>
                                        </m:rPr>
                                        <a:rPr lang="en-US" sz="2800" i="0">
                                          <a:latin typeface="Cambria Math" panose="02040503050406030204" pitchFamily="18" charset="0"/>
                                        </a:rPr>
                                        <m:t>type</m:t>
                                      </m:r>
                                      <m:r>
                                        <a:rPr lang="en-US" sz="2800" i="0">
                                          <a:latin typeface="Cambria Math" panose="02040503050406030204" pitchFamily="18" charset="0"/>
                                        </a:rPr>
                                        <m:t> </m:t>
                                      </m:r>
                                      <m:r>
                                        <m:rPr>
                                          <m:sty m:val="p"/>
                                        </m:rPr>
                                        <a:rPr lang="en-US" sz="2800" i="0">
                                          <a:latin typeface="Cambria Math" panose="02040503050406030204" pitchFamily="18" charset="0"/>
                                        </a:rPr>
                                        <m:t>function</m:t>
                                      </m:r>
                                      <m:r>
                                        <a:rPr lang="en-US" sz="2800" i="0">
                                          <a:latin typeface="Cambria Math" panose="02040503050406030204" pitchFamily="18" charset="0"/>
                                        </a:rPr>
                                        <m:t>, </m:t>
                                      </m:r>
                                      <m:r>
                                        <m:rPr>
                                          <m:sty m:val="p"/>
                                        </m:rPr>
                                        <a:rPr lang="en-US" sz="2800" i="0">
                                          <a:latin typeface="Cambria Math" panose="02040503050406030204" pitchFamily="18" charset="0"/>
                                        </a:rPr>
                                        <m:t>respectively</m:t>
                                      </m:r>
                                    </m:e>
                                  </m:mr>
                                </m:m>
                              </m:e>
                            </m:mr>
                          </m:m>
                        </m:e>
                      </m:d>
                    </m:oMath>
                  </m:oMathPara>
                </a14:m>
                <a:endParaRPr lang="en-US" sz="3200" b="0" i="1">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AEDE1AC3-9CA3-47B7-AFE1-C9AF3A3B1D8D}"/>
                  </a:ext>
                </a:extLst>
              </p:cNvPr>
              <p:cNvSpPr>
                <a:spLocks noGrp="1" noRot="1" noChangeAspect="1" noMove="1" noResize="1" noEditPoints="1" noAdjustHandles="1" noChangeArrowheads="1" noChangeShapeType="1" noTextEdit="1"/>
              </p:cNvSpPr>
              <p:nvPr>
                <p:ph idx="1"/>
              </p:nvPr>
            </p:nvSpPr>
            <p:spPr>
              <a:blipFill>
                <a:blip r:embed="rId3"/>
                <a:stretch>
                  <a:fillRect l="-1270" t="-2381" b="-17347"/>
                </a:stretch>
              </a:blipFill>
            </p:spPr>
            <p:txBody>
              <a:bodyPr/>
              <a:lstStyle/>
              <a:p>
                <a:r>
                  <a:rPr lang="id-ID">
                    <a:noFill/>
                  </a:rPr>
                  <a:t> </a:t>
                </a:r>
              </a:p>
            </p:txBody>
          </p:sp>
        </mc:Fallback>
      </mc:AlternateContent>
    </p:spTree>
    <p:extLst>
      <p:ext uri="{BB962C8B-B14F-4D97-AF65-F5344CB8AC3E}">
        <p14:creationId xmlns:p14="http://schemas.microsoft.com/office/powerpoint/2010/main" val="2599413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981D-895E-4BE3-AC8B-4D86FD3C9124}"/>
              </a:ext>
            </a:extLst>
          </p:cNvPr>
          <p:cNvSpPr>
            <a:spLocks noGrp="1"/>
          </p:cNvSpPr>
          <p:nvPr>
            <p:ph type="title"/>
          </p:nvPr>
        </p:nvSpPr>
        <p:spPr/>
        <p:txBody>
          <a:bodyPr>
            <a:normAutofit/>
          </a:bodyPr>
          <a:lstStyle/>
          <a:p>
            <a:r>
              <a:rPr lang="en-US"/>
              <a:t>CLOSURE UNDER COUPLING OF DTSS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DE1AC3-9CA3-47B7-AFE1-C9AF3A3B1D8D}"/>
                  </a:ext>
                </a:extLst>
              </p:cNvPr>
              <p:cNvSpPr>
                <a:spLocks noGrp="1"/>
              </p:cNvSpPr>
              <p:nvPr>
                <p:ph idx="1"/>
              </p:nvPr>
            </p:nvSpPr>
            <p:spPr/>
            <p:txBody>
              <a:bodyPr>
                <a:noAutofit/>
              </a:bodyPr>
              <a:lstStyle/>
              <a:p>
                <a:r>
                  <a:rPr lang="en-US" sz="3200"/>
                  <a:t>Now the output function, </a:t>
                </a:r>
                <a14:m>
                  <m:oMath xmlns:m="http://schemas.openxmlformats.org/officeDocument/2006/math">
                    <m:r>
                      <a:rPr lang="en-US" sz="3200" i="1" smtClean="0">
                        <a:latin typeface="Cambria Math" panose="02040503050406030204" pitchFamily="18" charset="0"/>
                      </a:rPr>
                      <m:t>𝜆</m:t>
                    </m:r>
                    <m:r>
                      <a:rPr lang="en-US" sz="3200" i="1" smtClean="0">
                        <a:latin typeface="Cambria Math" panose="02040503050406030204" pitchFamily="18" charset="0"/>
                      </a:rPr>
                      <m:t>:</m:t>
                    </m:r>
                    <m:r>
                      <a:rPr lang="en-US" sz="3200" i="1" smtClean="0">
                        <a:latin typeface="Cambria Math" panose="02040503050406030204" pitchFamily="18" charset="0"/>
                      </a:rPr>
                      <m:t>𝑄</m:t>
                    </m:r>
                    <m:r>
                      <a:rPr lang="en-US" sz="3200" i="1" smtClean="0">
                        <a:latin typeface="Cambria Math" panose="02040503050406030204" pitchFamily="18" charset="0"/>
                      </a:rPr>
                      <m:t>→</m:t>
                    </m:r>
                    <m:r>
                      <a:rPr lang="en-US" sz="3200" i="1" smtClean="0">
                        <a:latin typeface="Cambria Math" panose="02040503050406030204" pitchFamily="18" charset="0"/>
                      </a:rPr>
                      <m:t>𝑌</m:t>
                    </m:r>
                  </m:oMath>
                </a14:m>
                <a:r>
                  <a:rPr lang="en-US" sz="3200"/>
                  <a:t> or </a:t>
                </a:r>
                <a14:m>
                  <m:oMath xmlns:m="http://schemas.openxmlformats.org/officeDocument/2006/math">
                    <m:r>
                      <a:rPr lang="en-US" sz="3200" i="1" smtClean="0">
                        <a:latin typeface="Cambria Math" panose="02040503050406030204" pitchFamily="18" charset="0"/>
                      </a:rPr>
                      <m:t>𝜆</m:t>
                    </m:r>
                    <m:r>
                      <a:rPr lang="en-US" sz="3200" i="1" smtClean="0">
                        <a:latin typeface="Cambria Math" panose="02040503050406030204" pitchFamily="18" charset="0"/>
                      </a:rPr>
                      <m:t>:</m:t>
                    </m:r>
                    <m:r>
                      <a:rPr lang="en-US" sz="3200" i="1" smtClean="0">
                        <a:latin typeface="Cambria Math" panose="02040503050406030204" pitchFamily="18" charset="0"/>
                      </a:rPr>
                      <m:t>𝑄</m:t>
                    </m:r>
                    <m:r>
                      <a:rPr lang="en-US" sz="3200" i="1" smtClean="0">
                        <a:latin typeface="Cambria Math" panose="02040503050406030204" pitchFamily="18" charset="0"/>
                      </a:rPr>
                      <m:t>×</m:t>
                    </m:r>
                    <m:r>
                      <a:rPr lang="en-US" sz="3200" i="1" smtClean="0">
                        <a:latin typeface="Cambria Math" panose="02040503050406030204" pitchFamily="18" charset="0"/>
                      </a:rPr>
                      <m:t>𝑋</m:t>
                    </m:r>
                    <m:r>
                      <a:rPr lang="en-US" sz="3200" i="1" smtClean="0">
                        <a:latin typeface="Cambria Math" panose="02040503050406030204" pitchFamily="18" charset="0"/>
                      </a:rPr>
                      <m:t>→</m:t>
                    </m:r>
                    <m:r>
                      <a:rPr lang="en-US" sz="3200" i="1" smtClean="0">
                        <a:latin typeface="Cambria Math" panose="02040503050406030204" pitchFamily="18" charset="0"/>
                      </a:rPr>
                      <m:t>𝑌</m:t>
                    </m:r>
                  </m:oMath>
                </a14:m>
                <a:r>
                  <a:rPr lang="en-US" sz="3200"/>
                  <a:t>, where </a:t>
                </a:r>
                <a14:m>
                  <m:oMath xmlns:m="http://schemas.openxmlformats.org/officeDocument/2006/math">
                    <m:r>
                      <a:rPr lang="en-US" sz="3200" i="1" smtClean="0">
                        <a:latin typeface="Cambria Math" panose="02040503050406030204" pitchFamily="18" charset="0"/>
                      </a:rPr>
                      <m:t>𝜆</m:t>
                    </m:r>
                  </m:oMath>
                </a14:m>
                <a:r>
                  <a:rPr lang="en-US" sz="3200"/>
                  <a:t> is defined as </a:t>
                </a:r>
                <a14:m>
                  <m:oMath xmlns:m="http://schemas.openxmlformats.org/officeDocument/2006/math">
                    <m:sSub>
                      <m:sSubPr>
                        <m:ctrlPr>
                          <a:rPr lang="en-US" sz="3200" b="0" i="1" smtClean="0">
                            <a:latin typeface="Cambria Math" panose="02040503050406030204" pitchFamily="18" charset="0"/>
                          </a:rPr>
                        </m:ctrlPr>
                      </m:sSubPr>
                      <m:e>
                        <m:r>
                          <a:rPr lang="en-US" sz="3200" i="1" smtClean="0">
                            <a:latin typeface="Cambria Math" panose="02040503050406030204" pitchFamily="18" charset="0"/>
                          </a:rPr>
                          <m:t>𝑍</m:t>
                        </m:r>
                      </m:e>
                      <m:sub>
                        <m:r>
                          <a:rPr lang="en-US" sz="3200" i="1" smtClean="0">
                            <a:latin typeface="Cambria Math" panose="02040503050406030204" pitchFamily="18" charset="0"/>
                          </a:rPr>
                          <m:t>𝑁</m:t>
                        </m:r>
                      </m:sub>
                    </m:sSub>
                    <m:r>
                      <a:rPr lang="en-US" sz="320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i="1" smtClean="0">
                            <a:latin typeface="Cambria Math" panose="02040503050406030204" pitchFamily="18" charset="0"/>
                          </a:rPr>
                          <m:t>𝑦</m:t>
                        </m:r>
                      </m:e>
                      <m:sub>
                        <m:r>
                          <a:rPr lang="en-US" sz="3200" i="1" smtClean="0">
                            <a:latin typeface="Cambria Math" panose="02040503050406030204" pitchFamily="18" charset="0"/>
                          </a:rPr>
                          <m:t>𝑗</m:t>
                        </m:r>
                      </m:sub>
                    </m:sSub>
                    <m:r>
                      <a:rPr lang="en-US" sz="3200" i="1" smtClean="0">
                        <a:latin typeface="Cambria Math" panose="02040503050406030204" pitchFamily="18" charset="0"/>
                      </a:rPr>
                      <m:t>, …), </m:t>
                    </m:r>
                    <m:r>
                      <a:rPr lang="en-US" sz="3200" i="1" smtClean="0">
                        <a:latin typeface="Cambria Math" panose="02040503050406030204" pitchFamily="18" charset="0"/>
                      </a:rPr>
                      <m:t>𝑗</m:t>
                    </m:r>
                    <m:r>
                      <a:rPr lang="en-US" sz="320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i="1" smtClean="0">
                            <a:latin typeface="Cambria Math" panose="02040503050406030204" pitchFamily="18" charset="0"/>
                          </a:rPr>
                          <m:t>𝐼</m:t>
                        </m:r>
                      </m:e>
                      <m:sub>
                        <m:r>
                          <a:rPr lang="en-US" sz="3200" i="1" smtClean="0">
                            <a:latin typeface="Cambria Math" panose="02040503050406030204" pitchFamily="18" charset="0"/>
                          </a:rPr>
                          <m:t>𝑁</m:t>
                        </m:r>
                      </m:sub>
                    </m:sSub>
                    <m:r>
                      <a:rPr lang="en-US" sz="3200" i="1" smtClean="0">
                        <a:latin typeface="Cambria Math" panose="02040503050406030204" pitchFamily="18" charset="0"/>
                      </a:rPr>
                      <m:t> </m:t>
                    </m:r>
                  </m:oMath>
                </a14:m>
                <a:r>
                  <a:rPr lang="en-US" sz="3200"/>
                  <a:t>and </a:t>
                </a:r>
                <a14:m>
                  <m:oMath xmlns:m="http://schemas.openxmlformats.org/officeDocument/2006/math">
                    <m:sSub>
                      <m:sSubPr>
                        <m:ctrlPr>
                          <a:rPr lang="en-US" sz="3200" b="0" i="1" smtClean="0">
                            <a:latin typeface="Cambria Math" panose="02040503050406030204" pitchFamily="18" charset="0"/>
                          </a:rPr>
                        </m:ctrlPr>
                      </m:sSubPr>
                      <m:e>
                        <m:r>
                          <a:rPr lang="en-US" sz="3200" i="1" smtClean="0">
                            <a:latin typeface="Cambria Math" panose="02040503050406030204" pitchFamily="18" charset="0"/>
                          </a:rPr>
                          <m:t>𝑦</m:t>
                        </m:r>
                      </m:e>
                      <m:sub>
                        <m:r>
                          <a:rPr lang="en-US" sz="3200" i="1" smtClean="0">
                            <a:latin typeface="Cambria Math" panose="02040503050406030204" pitchFamily="18" charset="0"/>
                          </a:rPr>
                          <m:t>𝑗</m:t>
                        </m:r>
                      </m:sub>
                    </m:sSub>
                  </m:oMath>
                </a14:m>
                <a:r>
                  <a:rPr lang="en-US" sz="3200"/>
                  <a:t> defined as above.</a:t>
                </a:r>
              </a:p>
              <a:p>
                <a:r>
                  <a:rPr lang="en-US" sz="3200"/>
                  <a:t>At this stage, we do not yet have a way of deciding whether we have a function </a:t>
                </a:r>
                <a14:m>
                  <m:oMath xmlns:m="http://schemas.openxmlformats.org/officeDocument/2006/math">
                    <m:r>
                      <a:rPr lang="en-US" sz="3200" i="1" smtClean="0">
                        <a:latin typeface="Cambria Math" panose="02040503050406030204" pitchFamily="18" charset="0"/>
                      </a:rPr>
                      <m:t>𝜆</m:t>
                    </m:r>
                    <m:r>
                      <a:rPr lang="en-US" sz="3200" i="1" smtClean="0">
                        <a:latin typeface="Cambria Math" panose="02040503050406030204" pitchFamily="18" charset="0"/>
                      </a:rPr>
                      <m:t>:</m:t>
                    </m:r>
                    <m:r>
                      <a:rPr lang="en-US" sz="3200" i="1" smtClean="0">
                        <a:latin typeface="Cambria Math" panose="02040503050406030204" pitchFamily="18" charset="0"/>
                      </a:rPr>
                      <m:t>𝑄</m:t>
                    </m:r>
                    <m:r>
                      <a:rPr lang="en-US" sz="3200" i="1" smtClean="0">
                        <a:latin typeface="Cambria Math" panose="02040503050406030204" pitchFamily="18" charset="0"/>
                      </a:rPr>
                      <m:t>→</m:t>
                    </m:r>
                    <m:r>
                      <a:rPr lang="en-US" sz="3200" i="1" smtClean="0">
                        <a:latin typeface="Cambria Math" panose="02040503050406030204" pitchFamily="18" charset="0"/>
                      </a:rPr>
                      <m:t>𝑌</m:t>
                    </m:r>
                  </m:oMath>
                </a14:m>
                <a:r>
                  <a:rPr lang="en-US" sz="3200"/>
                  <a:t> depending just on state </a:t>
                </a:r>
                <a14:m>
                  <m:oMath xmlns:m="http://schemas.openxmlformats.org/officeDocument/2006/math">
                    <m:r>
                      <a:rPr lang="en-US" sz="3200" i="1" smtClean="0">
                        <a:latin typeface="Cambria Math" panose="02040503050406030204" pitchFamily="18" charset="0"/>
                      </a:rPr>
                      <m:t>𝑞</m:t>
                    </m:r>
                  </m:oMath>
                </a14:m>
                <a:r>
                  <a:rPr lang="en-US" sz="3200"/>
                  <a:t> or it is a function </a:t>
                </a:r>
                <a14:m>
                  <m:oMath xmlns:m="http://schemas.openxmlformats.org/officeDocument/2006/math">
                    <m:r>
                      <a:rPr lang="en-US" sz="3200" i="1" smtClean="0">
                        <a:latin typeface="Cambria Math" panose="02040503050406030204" pitchFamily="18" charset="0"/>
                      </a:rPr>
                      <m:t>𝜆</m:t>
                    </m:r>
                    <m:r>
                      <a:rPr lang="en-US" sz="3200" i="1" smtClean="0">
                        <a:latin typeface="Cambria Math" panose="02040503050406030204" pitchFamily="18" charset="0"/>
                      </a:rPr>
                      <m:t>:</m:t>
                    </m:r>
                    <m:r>
                      <a:rPr lang="en-US" sz="3200" i="1" smtClean="0">
                        <a:latin typeface="Cambria Math" panose="02040503050406030204" pitchFamily="18" charset="0"/>
                      </a:rPr>
                      <m:t>𝑄</m:t>
                    </m:r>
                    <m:r>
                      <a:rPr lang="en-US" sz="3200" i="1" smtClean="0">
                        <a:latin typeface="Cambria Math" panose="02040503050406030204" pitchFamily="18" charset="0"/>
                      </a:rPr>
                      <m:t>×</m:t>
                    </m:r>
                    <m:r>
                      <a:rPr lang="en-US" sz="3200" i="1" smtClean="0">
                        <a:latin typeface="Cambria Math" panose="02040503050406030204" pitchFamily="18" charset="0"/>
                      </a:rPr>
                      <m:t>𝑋</m:t>
                    </m:r>
                    <m:r>
                      <a:rPr lang="en-US" sz="3200" i="1" smtClean="0">
                        <a:latin typeface="Cambria Math" panose="02040503050406030204" pitchFamily="18" charset="0"/>
                      </a:rPr>
                      <m:t>→</m:t>
                    </m:r>
                    <m:r>
                      <a:rPr lang="en-US" sz="3200" i="1" smtClean="0">
                        <a:latin typeface="Cambria Math" panose="02040503050406030204" pitchFamily="18" charset="0"/>
                      </a:rPr>
                      <m:t>𝑌</m:t>
                    </m:r>
                  </m:oMath>
                </a14:m>
                <a:r>
                  <a:rPr lang="en-US" sz="3200"/>
                  <a:t> also depending on the input x, i.e., if the resulting system is of type Moore or type Mealy.</a:t>
                </a:r>
              </a:p>
              <a:p>
                <a:pPr marL="0" indent="0">
                  <a:buNone/>
                </a:pPr>
                <a:endParaRPr lang="en-US" sz="4400" b="0" i="1">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AEDE1AC3-9CA3-47B7-AFE1-C9AF3A3B1D8D}"/>
                  </a:ext>
                </a:extLst>
              </p:cNvPr>
              <p:cNvSpPr>
                <a:spLocks noGrp="1" noRot="1" noChangeAspect="1" noMove="1" noResize="1" noEditPoints="1" noAdjustHandles="1" noChangeArrowheads="1" noChangeShapeType="1" noTextEdit="1"/>
              </p:cNvSpPr>
              <p:nvPr>
                <p:ph idx="1"/>
              </p:nvPr>
            </p:nvSpPr>
            <p:spPr>
              <a:blipFill>
                <a:blip r:embed="rId3"/>
                <a:stretch>
                  <a:fillRect l="-1460" t="-2891" r="-1714" b="-15816"/>
                </a:stretch>
              </a:blipFill>
            </p:spPr>
            <p:txBody>
              <a:bodyPr/>
              <a:lstStyle/>
              <a:p>
                <a:r>
                  <a:rPr lang="id-ID">
                    <a:noFill/>
                  </a:rPr>
                  <a:t> </a:t>
                </a:r>
              </a:p>
            </p:txBody>
          </p:sp>
        </mc:Fallback>
      </mc:AlternateContent>
    </p:spTree>
    <p:extLst>
      <p:ext uri="{BB962C8B-B14F-4D97-AF65-F5344CB8AC3E}">
        <p14:creationId xmlns:p14="http://schemas.microsoft.com/office/powerpoint/2010/main" val="190003150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1877</TotalTime>
  <Words>4309</Words>
  <Application>Microsoft Office PowerPoint</Application>
  <PresentationFormat>Widescreen</PresentationFormat>
  <Paragraphs>299</Paragraphs>
  <Slides>63</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Calibri</vt:lpstr>
      <vt:lpstr>Cambria Math</vt:lpstr>
      <vt:lpstr>Franklin Gothic Book</vt:lpstr>
      <vt:lpstr>Crop</vt:lpstr>
      <vt:lpstr>Chapter 7</vt:lpstr>
      <vt:lpstr>7.1 Discrete Event Specified  Network Formalism</vt:lpstr>
      <vt:lpstr>7.2 Multi-Component Discrete Event  System Formalism</vt:lpstr>
      <vt:lpstr>7.3 Discrete Time Specified  Network Formalism</vt:lpstr>
      <vt:lpstr>DEFINITION OF DISCRETE TIME COUPLED MODELS</vt:lpstr>
      <vt:lpstr>CONTRAINS TO BE A WELL DTSN</vt:lpstr>
      <vt:lpstr>CLOSURE UNDER COUPLING OF DTSS</vt:lpstr>
      <vt:lpstr>CLOSURE UNDER COUPLING OF DTSS (cont.)</vt:lpstr>
      <vt:lpstr>CLOSURE UNDER COUPLING OF DTSS (cont.)</vt:lpstr>
      <vt:lpstr>CLOSURE UNDER COUPLING OF DTSS (cont.)</vt:lpstr>
      <vt:lpstr>7.4 Multi-Component Discrete Time  System Formalism</vt:lpstr>
      <vt:lpstr>Multi-Component Discrete Time  System Formalism</vt:lpstr>
      <vt:lpstr>Multi-Component Discrete Time  System Formalism (cont.)</vt:lpstr>
      <vt:lpstr>Multi-Component Discrete Time  System Formalism (cont.)</vt:lpstr>
      <vt:lpstr>Multi-Component Discrete Time  System Formalism (cont.)</vt:lpstr>
      <vt:lpstr>CLOSURE UNDER COUPLING OF DTSS</vt:lpstr>
      <vt:lpstr>SPATIAL DTSS: CELLULAR AUTOMATA (cont.)</vt:lpstr>
      <vt:lpstr>SPATIAL DTSS: CELLULAR AUTOMATA (cont.)</vt:lpstr>
      <vt:lpstr>SPATIAL DTSS: CELLULAR AUTOMATA (cont.)</vt:lpstr>
      <vt:lpstr>SPATIAL DTSS: CELLULAR AUTOMATA (cont.)</vt:lpstr>
      <vt:lpstr>SPATIAL DTSS: CELLULAR AUTOMATA (cont.)</vt:lpstr>
      <vt:lpstr>7.5 Multi-Component  Differential Equations Specified System Formalism</vt:lpstr>
      <vt:lpstr>DIFFERENTIAL EQUATION SPECIFIED NETWORK FORMALISM</vt:lpstr>
      <vt:lpstr>DIFFERENTIAL EQUATION SPECIFIED NETWORK FORMALISM (cont.)</vt:lpstr>
      <vt:lpstr>DIFFERENTIAL EQUATION SPECIFIED NETWORK FORMALISM (cont.)</vt:lpstr>
      <vt:lpstr>CLOSURE UNDER COUPLING OF DESS</vt:lpstr>
      <vt:lpstr>CLOSURE UNDER COUPLING OF DESS (cont.)</vt:lpstr>
      <vt:lpstr>CLOSURE UNDER COUPLING OF DESS (cont.)</vt:lpstr>
      <vt:lpstr>CLOSURE UNDER COUPLING OF DESS (cont.)</vt:lpstr>
      <vt:lpstr>7.6 Multi-Component  Parallel Discrete Event System Formalism</vt:lpstr>
      <vt:lpstr>MULTI-COMPONENT DIFFERENTIAL EQUATIONS SPECIFIED SYSTEM FORMALISM</vt:lpstr>
      <vt:lpstr>MULTI-COMPONENT DIFFERENTIAL EQUATIONS SPECIFIED SYSTEM FORMALISM (cont.)</vt:lpstr>
      <vt:lpstr>MULTI-COMPONENT DIFFERENTIAL EQUATIONS SPECIFIED SYSTEM FORMALISM (cont.)</vt:lpstr>
      <vt:lpstr>MULTI-COMPONENT DIFFERENTIAL EQUATIONS SPECIFIED SYSTEM FORMALISM (cont.)</vt:lpstr>
      <vt:lpstr>MULTI-COMPONENT DIFFERENTIAL EQUATIONS SPECIFIED SYSTEM FORMALISM (cont.)</vt:lpstr>
      <vt:lpstr>MULTI-COMPONENT DIFFERENTIAL EQUATIONS SPECIFIED SYSTEM FORMALISM (cont.)</vt:lpstr>
      <vt:lpstr>MULTI-COMPONENT DIFFERENTIAL EQUATIONS SPECIFIED SYSTEM FORMALISM (cont.)</vt:lpstr>
      <vt:lpstr>SPATIAL DESS: PARTIAL DIFFERENTIAL EQUATION MODELS</vt:lpstr>
      <vt:lpstr>SPATIAL DESS: PARTIAL DIFFERENTIAL EQUATION MODELS (cont.)</vt:lpstr>
      <vt:lpstr>SPATIAL DESS: PARTIAL DIFFERENTIAL EQUATION MODELS (cont.)</vt:lpstr>
      <vt:lpstr>SPATIAL DESS: PARTIAL DIFFERENTIAL EQUATION MODELS (cont.)</vt:lpstr>
      <vt:lpstr>SPATIAL DESS: PARTIAL DIFFERENTIAL EQUATION MODELS (cont.)</vt:lpstr>
      <vt:lpstr>SPATIAL DESS: PARTIAL DIFFERENTIAL EQUATION MODELS (cont.)</vt:lpstr>
      <vt:lpstr>SPATIAL DESS: PARTIAL DIFFERENTIAL EQUATION MODELS (cont.)</vt:lpstr>
      <vt:lpstr>SPATIAL DESS: PARTIAL DIFFERENTIAL EQUATION MODELS (cont.)</vt:lpstr>
      <vt:lpstr>7.7 MULTI-COMPONENT PARALLEL DISCRETE EVENT SYSTEM FORMALISM</vt:lpstr>
      <vt:lpstr>MULTI-COMPONENT PARALLEL DISCRETE EVENT SYSTEM FORMALISM</vt:lpstr>
      <vt:lpstr>MULTI-COMPONENT PARALLEL DISCRETE EVENT SYSTEM FORMALISM (cont.)</vt:lpstr>
      <vt:lpstr>MULTI-COMPONENT PARALLEL DISCRETE EVENT SYSTEM FORMALISM (cont.)</vt:lpstr>
      <vt:lpstr>MULTI-COMPONENT PARALLEL DISCRETE EVENT SYSTEM FORMALISM (cont.)</vt:lpstr>
      <vt:lpstr>MULTI-COMPONENT PARALLEL DISCRETE EVENT SYSTEM FORMALISM (cont.)</vt:lpstr>
      <vt:lpstr>MULTI-COMPONENT PARALLEL DISCRETE EVENT SYSTEM FORMALISM (cont.)</vt:lpstr>
      <vt:lpstr>MULTI-COMPONENT PARALLEL DISCRETE EVENT SYSTEM FORMALISM (cont.)</vt:lpstr>
      <vt:lpstr>7.8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dc:title>
  <dc:creator>Zedd Only</dc:creator>
  <cp:lastModifiedBy>Zedd Only</cp:lastModifiedBy>
  <cp:revision>162</cp:revision>
  <dcterms:created xsi:type="dcterms:W3CDTF">2019-01-12T05:15:25Z</dcterms:created>
  <dcterms:modified xsi:type="dcterms:W3CDTF">2019-01-13T12:36:49Z</dcterms:modified>
</cp:coreProperties>
</file>