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35"/>
  </p:notesMasterIdLst>
  <p:sldIdLst>
    <p:sldId id="256" r:id="rId2"/>
    <p:sldId id="258" r:id="rId3"/>
    <p:sldId id="337" r:id="rId4"/>
    <p:sldId id="334" r:id="rId5"/>
    <p:sldId id="335" r:id="rId6"/>
    <p:sldId id="338" r:id="rId7"/>
    <p:sldId id="333" r:id="rId8"/>
    <p:sldId id="259" r:id="rId9"/>
    <p:sldId id="339" r:id="rId10"/>
    <p:sldId id="341" r:id="rId11"/>
    <p:sldId id="350" r:id="rId12"/>
    <p:sldId id="340" r:id="rId13"/>
    <p:sldId id="342" r:id="rId14"/>
    <p:sldId id="343" r:id="rId15"/>
    <p:sldId id="347" r:id="rId16"/>
    <p:sldId id="345" r:id="rId17"/>
    <p:sldId id="352" r:id="rId18"/>
    <p:sldId id="344" r:id="rId19"/>
    <p:sldId id="348" r:id="rId20"/>
    <p:sldId id="351" r:id="rId21"/>
    <p:sldId id="353" r:id="rId22"/>
    <p:sldId id="354" r:id="rId23"/>
    <p:sldId id="336" r:id="rId24"/>
    <p:sldId id="355" r:id="rId25"/>
    <p:sldId id="356" r:id="rId26"/>
    <p:sldId id="357" r:id="rId27"/>
    <p:sldId id="359" r:id="rId28"/>
    <p:sldId id="360" r:id="rId29"/>
    <p:sldId id="361" r:id="rId30"/>
    <p:sldId id="362" r:id="rId31"/>
    <p:sldId id="363" r:id="rId32"/>
    <p:sldId id="364" r:id="rId33"/>
    <p:sldId id="302" r:id="rId34"/>
  </p:sldIdLst>
  <p:sldSz cx="9144000" cy="5143500" type="screen16x9"/>
  <p:notesSz cx="6858000" cy="9144000"/>
  <p:embeddedFontLst>
    <p:embeddedFont>
      <p:font typeface="Darker Grotesque" panose="020B0604020202020204" charset="0"/>
      <p:regular r:id="rId36"/>
      <p:bold r:id="rId37"/>
    </p:embeddedFont>
    <p:embeddedFont>
      <p:font typeface="Darker Grotesque Medium" panose="020B0604020202020204" charset="0"/>
      <p:regular r:id="rId38"/>
      <p:bold r:id="rId39"/>
    </p:embeddedFont>
    <p:embeddedFont>
      <p:font typeface="Montserrat" panose="020B06040202020202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BF2"/>
    <a:srgbClr val="6569F0"/>
    <a:srgbClr val="FFC3D0"/>
    <a:srgbClr val="907FC1"/>
    <a:srgbClr val="EAB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CEDDA-0849-4BA6-9903-F06B60053B3A}">
  <a:tblStyle styleId="{23ECEDDA-0849-4BA6-9903-F06B60053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70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9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4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19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6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7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66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3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87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31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59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405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6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74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88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68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189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57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35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dcc589ca3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dcc589ca3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3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53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9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7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2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76" r:id="rId8"/>
    <p:sldLayoutId id="2147483679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873425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598850" y="1709119"/>
            <a:ext cx="3890700" cy="1666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Bootstrap</a:t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accent6"/>
                </a:solidFill>
              </a:rPr>
              <a:t>T</a:t>
            </a:r>
            <a:r>
              <a:rPr lang="en" sz="4000" b="1" dirty="0">
                <a:solidFill>
                  <a:schemeClr val="accent6"/>
                </a:solidFill>
              </a:rPr>
              <a:t>able </a:t>
            </a:r>
            <a:r>
              <a:rPr lang="en-US" sz="4000" b="1" dirty="0">
                <a:solidFill>
                  <a:schemeClr val="accent6"/>
                </a:solidFill>
              </a:rPr>
              <a:t>&amp;</a:t>
            </a:r>
            <a:r>
              <a:rPr lang="en" sz="4000" b="1" dirty="0">
                <a:solidFill>
                  <a:schemeClr val="accent6"/>
                </a:solidFill>
              </a:rPr>
              <a:t> Liste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359909" y="4315553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Wahmane &amp; Najdaoui 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541387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946827" y="557354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sombre tableaux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7786A3F-95FB-60F8-4DC5-ED9A286A0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16" y="1267855"/>
            <a:ext cx="4308063" cy="5377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ACAFB17-1E8D-37E2-42DC-F3CBD93D4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1" t="16320" r="3635"/>
          <a:stretch/>
        </p:blipFill>
        <p:spPr>
          <a:xfrm>
            <a:off x="3927765" y="3086099"/>
            <a:ext cx="4862945" cy="15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394464" y="496938"/>
            <a:ext cx="4398516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Table head options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21962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11803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771FDF-0707-5E29-39F7-7832331E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2" y="1199231"/>
            <a:ext cx="3758495" cy="6045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311F86-487A-12C7-0DA4-775F948EB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863" y="2803057"/>
            <a:ext cx="5208117" cy="18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97831" y="557354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Striped rows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7DC3F4-5C16-9AA6-2942-2D522C19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7" y="1244434"/>
            <a:ext cx="4410586" cy="5714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10B47F-28E3-9D6A-D30D-43ABA904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244" y="2884418"/>
            <a:ext cx="4958751" cy="17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121186" y="50405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Bordered table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8D8891-D7DD-B812-8549-8B71345D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48" y="2872650"/>
            <a:ext cx="4958751" cy="18251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FCA91C-7423-D882-5A50-F019C3A16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1254058"/>
            <a:ext cx="3722262" cy="5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121186" y="44566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Hoverable rows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B1BE20-971C-2BC9-7225-9E9F09BC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72" y="1274425"/>
            <a:ext cx="4257428" cy="4152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5B15BE-E3E6-491F-4B71-7627FA019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648" y="2799655"/>
            <a:ext cx="5156162" cy="18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609559" y="513043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Small table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6AAE64-C304-8310-9504-B29C8B18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5" y="1245962"/>
            <a:ext cx="3979045" cy="4477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81FC5E-6E01-21CC-9E51-09571ED52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34" y="3179618"/>
            <a:ext cx="4836405" cy="8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806986" y="62531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Captions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0ACF34-C9C5-C239-FE39-F938E4938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58" y="1099937"/>
            <a:ext cx="3527376" cy="583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C2ECB6-9E5D-7006-C23C-AE1FF1A5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05" y="2852015"/>
            <a:ext cx="5394639" cy="16557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47CA670-C1F9-74AF-6EAC-5662D4B7710B}"/>
              </a:ext>
            </a:extLst>
          </p:cNvPr>
          <p:cNvCxnSpPr>
            <a:cxnSpLocks/>
          </p:cNvCxnSpPr>
          <p:nvPr/>
        </p:nvCxnSpPr>
        <p:spPr>
          <a:xfrm flipV="1">
            <a:off x="2784764" y="4424667"/>
            <a:ext cx="6271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C0953A90-C989-E78C-4F2A-15830D8D2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45" y="4147385"/>
            <a:ext cx="2162802" cy="5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92736" y="20775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000" b="1" dirty="0">
                <a:latin typeface="Montserrat"/>
              </a:rPr>
              <a:t>2 . Les classes contextuelles</a:t>
            </a:r>
            <a:endParaRPr lang="en" sz="72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7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20610696">
            <a:off x="820590" y="1106815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9859173" flipV="1">
            <a:off x="6121765" y="124252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96009A-5EF4-2A09-8185-EEFD831E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47" y="683486"/>
            <a:ext cx="3213405" cy="41071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DFE75D2-4BD2-9E5C-BAAE-F958C4576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273" y="1596413"/>
            <a:ext cx="4642065" cy="31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20610696">
            <a:off x="820590" y="1106815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9859173" flipV="1">
            <a:off x="6121765" y="124252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B428B-1C63-87A8-2A7E-2C4E4092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0" y="748145"/>
            <a:ext cx="3219899" cy="4031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6FC90EA-AE63-ACE3-4FCF-0F9745A9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03" y="1520042"/>
            <a:ext cx="4749901" cy="32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6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840172" y="130341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able des matières</a:t>
            </a:r>
            <a:endParaRPr dirty="0"/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3697215" y="1592580"/>
            <a:ext cx="1866300" cy="78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1 . </a:t>
            </a:r>
            <a:r>
              <a:rPr lang="en-US" b="1" dirty="0">
                <a:latin typeface="Montserrat"/>
                <a:sym typeface="Montserrat"/>
              </a:rPr>
              <a:t>T</a:t>
            </a:r>
            <a:r>
              <a:rPr lang="en" b="1" dirty="0">
                <a:latin typeface="Montserrat"/>
                <a:sym typeface="Montserrat"/>
              </a:rPr>
              <a:t>ableau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2 . Liste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3 . Objectifs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1047" name="Google Shape;1047;p6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2751197" y="130341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3453349" y="1381969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5;p66">
            <a:hlinkClick r:id="" action="ppaction://noaction"/>
            <a:extLst>
              <a:ext uri="{FF2B5EF4-FFF2-40B4-BE49-F238E27FC236}">
                <a16:creationId xmlns:a16="http://schemas.microsoft.com/office/drawing/2014/main" id="{AFF672E0-FDCB-4DCA-F066-A7279AB02A19}"/>
              </a:ext>
            </a:extLst>
          </p:cNvPr>
          <p:cNvSpPr txBox="1">
            <a:spLocks/>
          </p:cNvSpPr>
          <p:nvPr/>
        </p:nvSpPr>
        <p:spPr>
          <a:xfrm>
            <a:off x="1549736" y="274257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Tableau</a:t>
            </a:r>
          </a:p>
        </p:txBody>
      </p:sp>
      <p:sp>
        <p:nvSpPr>
          <p:cNvPr id="33" name="Google Shape;1042;p66">
            <a:extLst>
              <a:ext uri="{FF2B5EF4-FFF2-40B4-BE49-F238E27FC236}">
                <a16:creationId xmlns:a16="http://schemas.microsoft.com/office/drawing/2014/main" id="{54CBB139-9A8C-BCFE-DD64-07362A687574}"/>
              </a:ext>
            </a:extLst>
          </p:cNvPr>
          <p:cNvSpPr txBox="1">
            <a:spLocks/>
          </p:cNvSpPr>
          <p:nvPr/>
        </p:nvSpPr>
        <p:spPr>
          <a:xfrm>
            <a:off x="1256903" y="3025976"/>
            <a:ext cx="2906797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  <a:p>
            <a:pPr marL="0" indent="0"/>
            <a:r>
              <a:rPr lang="en-US" b="1" dirty="0">
                <a:latin typeface="Montserrat"/>
              </a:rPr>
              <a:t>2 . Les classes contextuelles</a:t>
            </a:r>
            <a:br>
              <a:rPr lang="en-US" dirty="0"/>
            </a:br>
            <a:r>
              <a:rPr lang="en-US" b="1" dirty="0">
                <a:latin typeface="Montserrat"/>
              </a:rPr>
              <a:t>3 . Tableaux réactifs</a:t>
            </a:r>
          </a:p>
        </p:txBody>
      </p:sp>
      <p:sp>
        <p:nvSpPr>
          <p:cNvPr id="34" name="Google Shape;1047;p66">
            <a:hlinkClick r:id="" action="ppaction://noaction"/>
            <a:extLst>
              <a:ext uri="{FF2B5EF4-FFF2-40B4-BE49-F238E27FC236}">
                <a16:creationId xmlns:a16="http://schemas.microsoft.com/office/drawing/2014/main" id="{EADAD149-2795-EE6F-5DB7-BA1916D96D7C}"/>
              </a:ext>
            </a:extLst>
          </p:cNvPr>
          <p:cNvSpPr txBox="1">
            <a:spLocks/>
          </p:cNvSpPr>
          <p:nvPr/>
        </p:nvSpPr>
        <p:spPr>
          <a:xfrm>
            <a:off x="460761" y="274257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II</a:t>
            </a:r>
          </a:p>
        </p:txBody>
      </p:sp>
      <p:grpSp>
        <p:nvGrpSpPr>
          <p:cNvPr id="35" name="Google Shape;1048;p66">
            <a:extLst>
              <a:ext uri="{FF2B5EF4-FFF2-40B4-BE49-F238E27FC236}">
                <a16:creationId xmlns:a16="http://schemas.microsoft.com/office/drawing/2014/main" id="{2151C1D2-D10C-40D0-70CF-55BD7EC4D819}"/>
              </a:ext>
            </a:extLst>
          </p:cNvPr>
          <p:cNvGrpSpPr/>
          <p:nvPr/>
        </p:nvGrpSpPr>
        <p:grpSpPr>
          <a:xfrm flipH="1">
            <a:off x="1162913" y="2821127"/>
            <a:ext cx="337856" cy="93999"/>
            <a:chOff x="5963614" y="809024"/>
            <a:chExt cx="339690" cy="94500"/>
          </a:xfrm>
        </p:grpSpPr>
        <p:sp>
          <p:nvSpPr>
            <p:cNvPr id="36" name="Google Shape;1049;p66">
              <a:extLst>
                <a:ext uri="{FF2B5EF4-FFF2-40B4-BE49-F238E27FC236}">
                  <a16:creationId xmlns:a16="http://schemas.microsoft.com/office/drawing/2014/main" id="{669E80F8-F097-D882-A103-4536BFD59AE7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0;p66">
              <a:extLst>
                <a:ext uri="{FF2B5EF4-FFF2-40B4-BE49-F238E27FC236}">
                  <a16:creationId xmlns:a16="http://schemas.microsoft.com/office/drawing/2014/main" id="{B9CB311F-96EB-2096-2DB1-474B19C82914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035;p66">
            <a:hlinkClick r:id="" action="ppaction://noaction"/>
            <a:extLst>
              <a:ext uri="{FF2B5EF4-FFF2-40B4-BE49-F238E27FC236}">
                <a16:creationId xmlns:a16="http://schemas.microsoft.com/office/drawing/2014/main" id="{8078B098-61F2-0F87-3F90-45145E033CC5}"/>
              </a:ext>
            </a:extLst>
          </p:cNvPr>
          <p:cNvSpPr txBox="1">
            <a:spLocks/>
          </p:cNvSpPr>
          <p:nvPr/>
        </p:nvSpPr>
        <p:spPr>
          <a:xfrm>
            <a:off x="6377741" y="274257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Liste</a:t>
            </a:r>
          </a:p>
        </p:txBody>
      </p:sp>
      <p:sp>
        <p:nvSpPr>
          <p:cNvPr id="39" name="Google Shape;1042;p66">
            <a:extLst>
              <a:ext uri="{FF2B5EF4-FFF2-40B4-BE49-F238E27FC236}">
                <a16:creationId xmlns:a16="http://schemas.microsoft.com/office/drawing/2014/main" id="{36AEF988-32B7-7117-8DAF-B8724E007068}"/>
              </a:ext>
            </a:extLst>
          </p:cNvPr>
          <p:cNvSpPr txBox="1">
            <a:spLocks/>
          </p:cNvSpPr>
          <p:nvPr/>
        </p:nvSpPr>
        <p:spPr>
          <a:xfrm>
            <a:off x="6077093" y="3074448"/>
            <a:ext cx="2906796" cy="6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" b="1" dirty="0">
                <a:latin typeface="Montserrat"/>
                <a:sym typeface="Montserrat"/>
              </a:rPr>
              <a:t>1 . </a:t>
            </a:r>
            <a:r>
              <a:rPr lang="en-US" b="1" dirty="0">
                <a:latin typeface="Montserrat"/>
              </a:rPr>
              <a:t>Exemple de base</a:t>
            </a:r>
          </a:p>
          <a:p>
            <a:pPr marL="0" indent="0"/>
            <a:r>
              <a:rPr lang="en-US" b="1" dirty="0">
                <a:latin typeface="Montserrat"/>
                <a:sym typeface="Montserrat"/>
              </a:rPr>
              <a:t>2 . </a:t>
            </a:r>
            <a:r>
              <a:rPr lang="fr-FR" b="1" dirty="0">
                <a:latin typeface="Montserrat"/>
              </a:rPr>
              <a:t>Les liens et les boutons</a:t>
            </a:r>
            <a:r>
              <a:rPr lang="en-US" b="1" dirty="0">
                <a:latin typeface="Montserrat"/>
                <a:sym typeface="Montserrat"/>
              </a:rPr>
              <a:t> </a:t>
            </a:r>
            <a:endParaRPr lang="en" b="1" dirty="0">
              <a:latin typeface="Montserrat"/>
              <a:sym typeface="Montserrat"/>
            </a:endParaRPr>
          </a:p>
        </p:txBody>
      </p:sp>
      <p:sp>
        <p:nvSpPr>
          <p:cNvPr id="40" name="Google Shape;1047;p66">
            <a:hlinkClick r:id="" action="ppaction://noaction"/>
            <a:extLst>
              <a:ext uri="{FF2B5EF4-FFF2-40B4-BE49-F238E27FC236}">
                <a16:creationId xmlns:a16="http://schemas.microsoft.com/office/drawing/2014/main" id="{B98E65D9-198A-A697-F260-792D73E0BD25}"/>
              </a:ext>
            </a:extLst>
          </p:cNvPr>
          <p:cNvSpPr txBox="1">
            <a:spLocks/>
          </p:cNvSpPr>
          <p:nvPr/>
        </p:nvSpPr>
        <p:spPr>
          <a:xfrm>
            <a:off x="5288766" y="274257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III</a:t>
            </a:r>
          </a:p>
        </p:txBody>
      </p:sp>
      <p:grpSp>
        <p:nvGrpSpPr>
          <p:cNvPr id="41" name="Google Shape;1048;p66">
            <a:extLst>
              <a:ext uri="{FF2B5EF4-FFF2-40B4-BE49-F238E27FC236}">
                <a16:creationId xmlns:a16="http://schemas.microsoft.com/office/drawing/2014/main" id="{894F9FE0-984C-F402-1649-21E807E8D62C}"/>
              </a:ext>
            </a:extLst>
          </p:cNvPr>
          <p:cNvGrpSpPr/>
          <p:nvPr/>
        </p:nvGrpSpPr>
        <p:grpSpPr>
          <a:xfrm flipH="1">
            <a:off x="5990918" y="2821127"/>
            <a:ext cx="337856" cy="93999"/>
            <a:chOff x="5963614" y="809024"/>
            <a:chExt cx="339690" cy="94500"/>
          </a:xfrm>
        </p:grpSpPr>
        <p:sp>
          <p:nvSpPr>
            <p:cNvPr id="42" name="Google Shape;1049;p66">
              <a:extLst>
                <a:ext uri="{FF2B5EF4-FFF2-40B4-BE49-F238E27FC236}">
                  <a16:creationId xmlns:a16="http://schemas.microsoft.com/office/drawing/2014/main" id="{90993639-0E57-C0F9-CF4A-C6DD5E82603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0;p66">
              <a:extLst>
                <a:ext uri="{FF2B5EF4-FFF2-40B4-BE49-F238E27FC236}">
                  <a16:creationId xmlns:a16="http://schemas.microsoft.com/office/drawing/2014/main" id="{D15A0C43-0E23-41BF-73D4-B65F68C9924D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19990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b="1" dirty="0">
                <a:latin typeface="Montserrat"/>
              </a:rPr>
              <a:t>3 . Tableaux réactifs</a:t>
            </a:r>
            <a:endParaRPr lang="en" sz="44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2403322" y="940369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1394813" flipV="1">
            <a:off x="7864768" y="2055545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C1C5F2-94B0-241A-C2E6-75CC4F1A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" y="526362"/>
            <a:ext cx="4639322" cy="15432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98D209-17FE-8E90-1F57-515110E2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02" y="2650298"/>
            <a:ext cx="5161550" cy="18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9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7"/>
          <p:cNvGrpSpPr/>
          <p:nvPr/>
        </p:nvGrpSpPr>
        <p:grpSpPr>
          <a:xfrm>
            <a:off x="4390196" y="1296526"/>
            <a:ext cx="2261056" cy="2409512"/>
            <a:chOff x="775177" y="1606057"/>
            <a:chExt cx="2261056" cy="2409512"/>
          </a:xfrm>
        </p:grpSpPr>
        <p:sp>
          <p:nvSpPr>
            <p:cNvPr id="1600" name="Google Shape;1600;p7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6073A78-84E7-6B01-E84A-72F67EEB87C3}"/>
              </a:ext>
            </a:extLst>
          </p:cNvPr>
          <p:cNvSpPr/>
          <p:nvPr/>
        </p:nvSpPr>
        <p:spPr>
          <a:xfrm rot="20848477" flipV="1">
            <a:off x="8058008" y="73357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grpSp>
        <p:nvGrpSpPr>
          <p:cNvPr id="1588" name="Google Shape;1588;p77"/>
          <p:cNvGrpSpPr/>
          <p:nvPr/>
        </p:nvGrpSpPr>
        <p:grpSpPr>
          <a:xfrm>
            <a:off x="2414147" y="1617390"/>
            <a:ext cx="4326815" cy="1908721"/>
            <a:chOff x="4707338" y="2040500"/>
            <a:chExt cx="3250800" cy="1735200"/>
          </a:xfrm>
        </p:grpSpPr>
        <p:sp>
          <p:nvSpPr>
            <p:cNvPr id="1589" name="Google Shape;1589;p77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77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591" name="Google Shape;1591;p7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92" name="Google Shape;1592;p77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593" name="Google Shape;1593;p7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7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7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96" name="Google Shape;1596;p77"/>
          <p:cNvSpPr/>
          <p:nvPr/>
        </p:nvSpPr>
        <p:spPr>
          <a:xfrm>
            <a:off x="2891935" y="2002814"/>
            <a:ext cx="3390057" cy="3719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77"/>
          <p:cNvSpPr txBox="1">
            <a:spLocks noGrp="1"/>
          </p:cNvSpPr>
          <p:nvPr>
            <p:ph type="title" idx="3"/>
          </p:nvPr>
        </p:nvSpPr>
        <p:spPr>
          <a:xfrm>
            <a:off x="3200757" y="2091944"/>
            <a:ext cx="2772340" cy="216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bjectif 2</a:t>
            </a:r>
            <a:endParaRPr dirty="0"/>
          </a:p>
        </p:txBody>
      </p:sp>
      <p:sp>
        <p:nvSpPr>
          <p:cNvPr id="1598" name="Google Shape;1598;p77"/>
          <p:cNvSpPr txBox="1">
            <a:spLocks noGrp="1"/>
          </p:cNvSpPr>
          <p:nvPr>
            <p:ph type="subTitle" idx="1"/>
          </p:nvPr>
        </p:nvSpPr>
        <p:spPr>
          <a:xfrm>
            <a:off x="2744382" y="2428806"/>
            <a:ext cx="3685140" cy="890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Vous saurez capable de styler les Listes utilisent les classes Bootstrap. </a:t>
            </a:r>
          </a:p>
        </p:txBody>
      </p:sp>
    </p:spTree>
    <p:extLst>
      <p:ext uri="{BB962C8B-B14F-4D97-AF65-F5344CB8AC3E}">
        <p14:creationId xmlns:p14="http://schemas.microsoft.com/office/powerpoint/2010/main" val="15162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6286723" y="309941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5539249" y="1978520"/>
            <a:ext cx="2305500" cy="292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Disabled</a:t>
            </a:r>
            <a:r>
              <a:rPr lang="fr-FR" dirty="0"/>
              <a:t> items</a:t>
            </a:r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1433038" y="3819486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Flush</a:t>
            </a:r>
            <a:endParaRPr dirty="0"/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328560" y="3709752"/>
            <a:ext cx="2772361" cy="448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Contextual classes</a:t>
            </a:r>
            <a:endParaRPr dirty="0"/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1475973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Active items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73816" y="4185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2152913" y="30535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860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219207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245980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6554438" y="3483133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6453740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2420628" y="3436990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2292207" y="1166826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BD4B43-211C-B32D-56D7-DBF2ACDC4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10" y="2368202"/>
            <a:ext cx="3779815" cy="2420122"/>
          </a:xfrm>
          <a:prstGeom prst="rect">
            <a:avLst/>
          </a:prstGeom>
        </p:spPr>
      </p:pic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7782048" y="2181624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FA00D-4EF0-393E-D250-A024D719A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632859"/>
            <a:ext cx="4625609" cy="1425540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072019" y="36615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Liste simples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2336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FA6969-73B5-09D0-B547-7045C1C5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10" y="2123094"/>
            <a:ext cx="4007515" cy="2662134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244788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70503" y="337593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36C6F5-E2E6-2426-BB8B-DBAA04B1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972223"/>
            <a:ext cx="6963747" cy="714475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89190" y="45176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Active items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6979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244788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70503" y="337593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89190" y="45176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 err="1"/>
              <a:t>Disabled</a:t>
            </a:r>
            <a:r>
              <a:rPr lang="en-US" sz="3200" dirty="0"/>
              <a:t> items</a:t>
            </a:r>
            <a:endParaRPr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FFB584-E7DC-2A4D-40ED-D577A9A2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" y="1010329"/>
            <a:ext cx="6973273" cy="6763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88CBCD-7100-874E-D34E-5A9090A19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0" y="1918902"/>
            <a:ext cx="4416136" cy="2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6017035" y="887002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Flush</a:t>
            </a:r>
            <a:endParaRPr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4C709-72FF-8BA4-CAF9-6D44D3A1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92" y="2089950"/>
            <a:ext cx="4100545" cy="26478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971762-CAFB-5D63-4629-44924E6BE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5" y="678624"/>
            <a:ext cx="4394921" cy="13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0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4727176" y="1217932"/>
            <a:ext cx="2910403" cy="360151"/>
          </a:xfrm>
          <a:prstGeom prst="arc">
            <a:avLst>
              <a:gd name="adj1" fmla="val 16200000"/>
              <a:gd name="adj2" fmla="val 2764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flipV="1">
            <a:off x="7534541" y="1426999"/>
            <a:ext cx="206075" cy="188940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E0AFE-AB70-0933-60B3-CDFE3374A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4" y="402924"/>
            <a:ext cx="5677705" cy="19419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A0CCF17-F7D2-AECA-1653-64FE73B00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0" t="4629" r="6877" b="4635"/>
          <a:stretch/>
        </p:blipFill>
        <p:spPr>
          <a:xfrm>
            <a:off x="6084794" y="1842735"/>
            <a:ext cx="2682070" cy="2897841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251111" y="3053550"/>
            <a:ext cx="4554082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Contextual 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22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2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425875" y="1992874"/>
            <a:ext cx="8484512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2 . </a:t>
            </a:r>
            <a:r>
              <a:rPr lang="fr-FR" sz="4400" dirty="0"/>
              <a:t>Les liens et les boutons</a:t>
            </a:r>
            <a:endParaRPr lang="en" sz="44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2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0AE335-DB47-92BD-E582-DA3B3A439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5" y="578253"/>
            <a:ext cx="5886743" cy="14690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3EED1-327C-AEAF-BD22-FC469733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47" y="1897285"/>
            <a:ext cx="4565703" cy="2928347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505248" y="3053550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Links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47486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155625" y="3243976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Buttons</a:t>
            </a:r>
            <a:endParaRPr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381FAB-F0E2-D525-02C9-52EFAA24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9" y="526401"/>
            <a:ext cx="6870023" cy="147289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3EED1-327C-AEAF-BD22-FC469733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47" y="1897285"/>
            <a:ext cx="4565703" cy="2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1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210;p123">
            <a:extLst>
              <a:ext uri="{FF2B5EF4-FFF2-40B4-BE49-F238E27FC236}">
                <a16:creationId xmlns:a16="http://schemas.microsoft.com/office/drawing/2014/main" id="{11F2504A-958B-5D25-9B16-1F7E638F2A3D}"/>
              </a:ext>
            </a:extLst>
          </p:cNvPr>
          <p:cNvGrpSpPr/>
          <p:nvPr/>
        </p:nvGrpSpPr>
        <p:grpSpPr>
          <a:xfrm>
            <a:off x="4723939" y="1147650"/>
            <a:ext cx="3628999" cy="2848200"/>
            <a:chOff x="4331274" y="1329001"/>
            <a:chExt cx="3628999" cy="2848200"/>
          </a:xfrm>
        </p:grpSpPr>
        <p:grpSp>
          <p:nvGrpSpPr>
            <p:cNvPr id="5" name="Google Shape;4211;p123">
              <a:extLst>
                <a:ext uri="{FF2B5EF4-FFF2-40B4-BE49-F238E27FC236}">
                  <a16:creationId xmlns:a16="http://schemas.microsoft.com/office/drawing/2014/main" id="{6E1F8FD2-BBE6-C904-DE82-1FC8913CC96A}"/>
                </a:ext>
              </a:extLst>
            </p:cNvPr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5" name="Google Shape;4212;p123">
                <a:extLst>
                  <a:ext uri="{FF2B5EF4-FFF2-40B4-BE49-F238E27FC236}">
                    <a16:creationId xmlns:a16="http://schemas.microsoft.com/office/drawing/2014/main" id="{D671BB2E-6A18-E21B-F59A-C30A7F46F8B1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13;p123">
                <a:extLst>
                  <a:ext uri="{FF2B5EF4-FFF2-40B4-BE49-F238E27FC236}">
                    <a16:creationId xmlns:a16="http://schemas.microsoft.com/office/drawing/2014/main" id="{22F80E79-5B20-2685-1246-5EF52E3403B8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14;p123">
              <a:extLst>
                <a:ext uri="{FF2B5EF4-FFF2-40B4-BE49-F238E27FC236}">
                  <a16:creationId xmlns:a16="http://schemas.microsoft.com/office/drawing/2014/main" id="{6775A4C0-23A8-1F71-CC1E-E571ACF97893}"/>
                </a:ext>
              </a:extLst>
            </p:cNvPr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215;p123">
              <a:extLst>
                <a:ext uri="{FF2B5EF4-FFF2-40B4-BE49-F238E27FC236}">
                  <a16:creationId xmlns:a16="http://schemas.microsoft.com/office/drawing/2014/main" id="{CA44EB7F-B60C-05C6-D4BF-19048053D1A1}"/>
                </a:ext>
              </a:extLst>
            </p:cNvPr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3" name="Google Shape;4216;p123">
                <a:extLst>
                  <a:ext uri="{FF2B5EF4-FFF2-40B4-BE49-F238E27FC236}">
                    <a16:creationId xmlns:a16="http://schemas.microsoft.com/office/drawing/2014/main" id="{DD6C9779-C9BF-5AEA-EAB5-7408950AF80F}"/>
                  </a:ext>
                </a:extLst>
              </p:cNvPr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17;p123">
                <a:extLst>
                  <a:ext uri="{FF2B5EF4-FFF2-40B4-BE49-F238E27FC236}">
                    <a16:creationId xmlns:a16="http://schemas.microsoft.com/office/drawing/2014/main" id="{53B8D959-F53E-7BF6-9794-21CD3D735170}"/>
                  </a:ext>
                </a:extLst>
              </p:cNvPr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" name="Google Shape;4218;p123">
              <a:extLst>
                <a:ext uri="{FF2B5EF4-FFF2-40B4-BE49-F238E27FC236}">
                  <a16:creationId xmlns:a16="http://schemas.microsoft.com/office/drawing/2014/main" id="{D26F2A3D-1311-6B6E-3C1F-AA8E62B1E75C}"/>
                </a:ext>
              </a:extLst>
            </p:cNvPr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19;p123">
              <a:extLst>
                <a:ext uri="{FF2B5EF4-FFF2-40B4-BE49-F238E27FC236}">
                  <a16:creationId xmlns:a16="http://schemas.microsoft.com/office/drawing/2014/main" id="{4CF44E23-5670-45D0-1911-A2402477AA92}"/>
                </a:ext>
              </a:extLst>
            </p:cNvPr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20;p123">
              <a:extLst>
                <a:ext uri="{FF2B5EF4-FFF2-40B4-BE49-F238E27FC236}">
                  <a16:creationId xmlns:a16="http://schemas.microsoft.com/office/drawing/2014/main" id="{31643D05-A812-60B9-1318-CEB0C28C372F}"/>
                </a:ext>
              </a:extLst>
            </p:cNvPr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21;p123">
              <a:extLst>
                <a:ext uri="{FF2B5EF4-FFF2-40B4-BE49-F238E27FC236}">
                  <a16:creationId xmlns:a16="http://schemas.microsoft.com/office/drawing/2014/main" id="{2A62C07E-630C-0C70-7019-27F9CA46E040}"/>
                </a:ext>
              </a:extLst>
            </p:cNvPr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22;p123">
              <a:extLst>
                <a:ext uri="{FF2B5EF4-FFF2-40B4-BE49-F238E27FC236}">
                  <a16:creationId xmlns:a16="http://schemas.microsoft.com/office/drawing/2014/main" id="{A8D0B544-E17E-A0B2-D3FA-BD76090DFA25}"/>
                </a:ext>
              </a:extLst>
            </p:cNvPr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3;p123">
              <a:extLst>
                <a:ext uri="{FF2B5EF4-FFF2-40B4-BE49-F238E27FC236}">
                  <a16:creationId xmlns:a16="http://schemas.microsoft.com/office/drawing/2014/main" id="{9F7F42E4-D5E4-F023-D8BC-9177D1B0ED13}"/>
                </a:ext>
              </a:extLst>
            </p:cNvPr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4;p123">
              <a:extLst>
                <a:ext uri="{FF2B5EF4-FFF2-40B4-BE49-F238E27FC236}">
                  <a16:creationId xmlns:a16="http://schemas.microsoft.com/office/drawing/2014/main" id="{384E1D6C-4CEF-5CD0-EE79-FE75197B8118}"/>
                </a:ext>
              </a:extLst>
            </p:cNvPr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5;p123">
              <a:extLst>
                <a:ext uri="{FF2B5EF4-FFF2-40B4-BE49-F238E27FC236}">
                  <a16:creationId xmlns:a16="http://schemas.microsoft.com/office/drawing/2014/main" id="{6E64389F-BE47-2102-9E7E-8ACA15C9E43E}"/>
                </a:ext>
              </a:extLst>
            </p:cNvPr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6;p123">
              <a:extLst>
                <a:ext uri="{FF2B5EF4-FFF2-40B4-BE49-F238E27FC236}">
                  <a16:creationId xmlns:a16="http://schemas.microsoft.com/office/drawing/2014/main" id="{D6172E50-1A6D-835A-ECEB-1D9B0696CBB9}"/>
                </a:ext>
              </a:extLst>
            </p:cNvPr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7;p123">
              <a:extLst>
                <a:ext uri="{FF2B5EF4-FFF2-40B4-BE49-F238E27FC236}">
                  <a16:creationId xmlns:a16="http://schemas.microsoft.com/office/drawing/2014/main" id="{A458FC9B-C1B9-A14F-D582-63E75B33533C}"/>
                </a:ext>
              </a:extLst>
            </p:cNvPr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8;p123">
              <a:extLst>
                <a:ext uri="{FF2B5EF4-FFF2-40B4-BE49-F238E27FC236}">
                  <a16:creationId xmlns:a16="http://schemas.microsoft.com/office/drawing/2014/main" id="{83E384D5-FDA3-4101-A6F7-E4A283859E78}"/>
                </a:ext>
              </a:extLst>
            </p:cNvPr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9;p123">
              <a:extLst>
                <a:ext uri="{FF2B5EF4-FFF2-40B4-BE49-F238E27FC236}">
                  <a16:creationId xmlns:a16="http://schemas.microsoft.com/office/drawing/2014/main" id="{085C6D96-BA36-A477-EE65-EA9E56CEB0AD}"/>
                </a:ext>
              </a:extLst>
            </p:cNvPr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30;p123">
              <a:extLst>
                <a:ext uri="{FF2B5EF4-FFF2-40B4-BE49-F238E27FC236}">
                  <a16:creationId xmlns:a16="http://schemas.microsoft.com/office/drawing/2014/main" id="{DEBA99C0-F631-43BD-92F1-7E12D57023EE}"/>
                </a:ext>
              </a:extLst>
            </p:cNvPr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4231;p123">
              <a:extLst>
                <a:ext uri="{FF2B5EF4-FFF2-40B4-BE49-F238E27FC236}">
                  <a16:creationId xmlns:a16="http://schemas.microsoft.com/office/drawing/2014/main" id="{C3C58255-83E1-A05E-0B0D-E4C91CE6642D}"/>
                </a:ext>
              </a:extLst>
            </p:cNvPr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34" name="Google Shape;4232;p123">
                <a:extLst>
                  <a:ext uri="{FF2B5EF4-FFF2-40B4-BE49-F238E27FC236}">
                    <a16:creationId xmlns:a16="http://schemas.microsoft.com/office/drawing/2014/main" id="{27EEFBEF-CBF1-BFD4-2516-0C0089B6B2CE}"/>
                  </a:ext>
                </a:extLst>
              </p:cNvPr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3;p123">
                <a:extLst>
                  <a:ext uri="{FF2B5EF4-FFF2-40B4-BE49-F238E27FC236}">
                    <a16:creationId xmlns:a16="http://schemas.microsoft.com/office/drawing/2014/main" id="{D29098E4-BBA5-AB8A-F1E8-2D5846EAA1C5}"/>
                  </a:ext>
                </a:extLst>
              </p:cNvPr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34;p123">
                <a:extLst>
                  <a:ext uri="{FF2B5EF4-FFF2-40B4-BE49-F238E27FC236}">
                    <a16:creationId xmlns:a16="http://schemas.microsoft.com/office/drawing/2014/main" id="{538CFB0C-7C95-F8E3-3111-694BD3DAB439}"/>
                  </a:ext>
                </a:extLst>
              </p:cNvPr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35;p123">
                <a:extLst>
                  <a:ext uri="{FF2B5EF4-FFF2-40B4-BE49-F238E27FC236}">
                    <a16:creationId xmlns:a16="http://schemas.microsoft.com/office/drawing/2014/main" id="{1494BD60-F949-2F0C-A4C3-DF792FBB7706}"/>
                  </a:ext>
                </a:extLst>
              </p:cNvPr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36;p123">
                <a:extLst>
                  <a:ext uri="{FF2B5EF4-FFF2-40B4-BE49-F238E27FC236}">
                    <a16:creationId xmlns:a16="http://schemas.microsoft.com/office/drawing/2014/main" id="{ECBABB99-8E0A-B2A8-AE5D-8775E543BDE8}"/>
                  </a:ext>
                </a:extLst>
              </p:cNvPr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7;p123">
                <a:extLst>
                  <a:ext uri="{FF2B5EF4-FFF2-40B4-BE49-F238E27FC236}">
                    <a16:creationId xmlns:a16="http://schemas.microsoft.com/office/drawing/2014/main" id="{3819DFC5-1BE6-14D9-71B8-4503C18B7117}"/>
                  </a:ext>
                </a:extLst>
              </p:cNvPr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38;p123">
                <a:extLst>
                  <a:ext uri="{FF2B5EF4-FFF2-40B4-BE49-F238E27FC236}">
                    <a16:creationId xmlns:a16="http://schemas.microsoft.com/office/drawing/2014/main" id="{9AB4D24A-A42D-710C-F972-7C0FE0C4EC9E}"/>
                  </a:ext>
                </a:extLst>
              </p:cNvPr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39;p123">
                <a:extLst>
                  <a:ext uri="{FF2B5EF4-FFF2-40B4-BE49-F238E27FC236}">
                    <a16:creationId xmlns:a16="http://schemas.microsoft.com/office/drawing/2014/main" id="{F0133195-3000-AE3F-0996-1ED6A9B78FB6}"/>
                  </a:ext>
                </a:extLst>
              </p:cNvPr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40;p123">
                <a:extLst>
                  <a:ext uri="{FF2B5EF4-FFF2-40B4-BE49-F238E27FC236}">
                    <a16:creationId xmlns:a16="http://schemas.microsoft.com/office/drawing/2014/main" id="{0CA33A36-C29A-26B7-3848-3CF349D4024F}"/>
                  </a:ext>
                </a:extLst>
              </p:cNvPr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4241;p123">
              <a:extLst>
                <a:ext uri="{FF2B5EF4-FFF2-40B4-BE49-F238E27FC236}">
                  <a16:creationId xmlns:a16="http://schemas.microsoft.com/office/drawing/2014/main" id="{75F84483-0899-6A1C-EB63-465BFAC44FE9}"/>
                </a:ext>
              </a:extLst>
            </p:cNvPr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2;p123">
              <a:extLst>
                <a:ext uri="{FF2B5EF4-FFF2-40B4-BE49-F238E27FC236}">
                  <a16:creationId xmlns:a16="http://schemas.microsoft.com/office/drawing/2014/main" id="{F08E5EFD-D4B8-402F-ACF7-E2D7CA332B2D}"/>
                </a:ext>
              </a:extLst>
            </p:cNvPr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3;p123">
              <a:extLst>
                <a:ext uri="{FF2B5EF4-FFF2-40B4-BE49-F238E27FC236}">
                  <a16:creationId xmlns:a16="http://schemas.microsoft.com/office/drawing/2014/main" id="{4FC74B05-0BDA-9027-584F-EB5C7E253EBC}"/>
                </a:ext>
              </a:extLst>
            </p:cNvPr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244;p123">
              <a:extLst>
                <a:ext uri="{FF2B5EF4-FFF2-40B4-BE49-F238E27FC236}">
                  <a16:creationId xmlns:a16="http://schemas.microsoft.com/office/drawing/2014/main" id="{D841CC8D-7FFD-AC30-CB78-3FB0055964B8}"/>
                </a:ext>
              </a:extLst>
            </p:cNvPr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31" name="Google Shape;4245;p123">
                <a:extLst>
                  <a:ext uri="{FF2B5EF4-FFF2-40B4-BE49-F238E27FC236}">
                    <a16:creationId xmlns:a16="http://schemas.microsoft.com/office/drawing/2014/main" id="{B2734621-8773-6476-8A0A-87C58E16E833}"/>
                  </a:ext>
                </a:extLst>
              </p:cNvPr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46;p123">
                <a:extLst>
                  <a:ext uri="{FF2B5EF4-FFF2-40B4-BE49-F238E27FC236}">
                    <a16:creationId xmlns:a16="http://schemas.microsoft.com/office/drawing/2014/main" id="{A79B3055-BC66-3DAA-0180-407CE46A2D9F}"/>
                  </a:ext>
                </a:extLst>
              </p:cNvPr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47;p123">
                <a:extLst>
                  <a:ext uri="{FF2B5EF4-FFF2-40B4-BE49-F238E27FC236}">
                    <a16:creationId xmlns:a16="http://schemas.microsoft.com/office/drawing/2014/main" id="{0CD7C5C6-CA45-67ED-EC5F-16F42BBB511D}"/>
                  </a:ext>
                </a:extLst>
              </p:cNvPr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248;p123">
              <a:extLst>
                <a:ext uri="{FF2B5EF4-FFF2-40B4-BE49-F238E27FC236}">
                  <a16:creationId xmlns:a16="http://schemas.microsoft.com/office/drawing/2014/main" id="{BF0E64E2-836B-7D21-EACE-090C0BAFDC6C}"/>
                </a:ext>
              </a:extLst>
            </p:cNvPr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9;p123">
              <a:extLst>
                <a:ext uri="{FF2B5EF4-FFF2-40B4-BE49-F238E27FC236}">
                  <a16:creationId xmlns:a16="http://schemas.microsoft.com/office/drawing/2014/main" id="{DE567313-DD65-9C64-87B6-96D839DA9983}"/>
                </a:ext>
              </a:extLst>
            </p:cNvPr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4250;p123">
              <a:extLst>
                <a:ext uri="{FF2B5EF4-FFF2-40B4-BE49-F238E27FC236}">
                  <a16:creationId xmlns:a16="http://schemas.microsoft.com/office/drawing/2014/main" id="{C6DB26EF-123F-F6FF-C2F5-F06C019C9EB5}"/>
                </a:ext>
              </a:extLst>
            </p:cNvPr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29" name="Google Shape;4251;p123">
                <a:extLst>
                  <a:ext uri="{FF2B5EF4-FFF2-40B4-BE49-F238E27FC236}">
                    <a16:creationId xmlns:a16="http://schemas.microsoft.com/office/drawing/2014/main" id="{99BBBC27-9F5F-81A6-24DD-56F1EBA1EF73}"/>
                  </a:ext>
                </a:extLst>
              </p:cNvPr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252;p123">
                <a:extLst>
                  <a:ext uri="{FF2B5EF4-FFF2-40B4-BE49-F238E27FC236}">
                    <a16:creationId xmlns:a16="http://schemas.microsoft.com/office/drawing/2014/main" id="{4B308888-B728-8523-BD19-B4230BA8BA36}"/>
                  </a:ext>
                </a:extLst>
              </p:cNvPr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204;p123">
            <a:extLst>
              <a:ext uri="{FF2B5EF4-FFF2-40B4-BE49-F238E27FC236}">
                <a16:creationId xmlns:a16="http://schemas.microsoft.com/office/drawing/2014/main" id="{B1FB8B39-A27C-4168-5D53-5983A3114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608" y="771162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Darker Grotesque"/>
                <a:sym typeface="Darker Grotesque"/>
              </a:rPr>
              <a:t>Super!</a:t>
            </a:r>
            <a:endParaRPr sz="6000" dirty="0">
              <a:latin typeface="Darker Grotesque"/>
              <a:sym typeface="Darker Grotesque"/>
            </a:endParaRPr>
          </a:p>
        </p:txBody>
      </p:sp>
      <p:sp>
        <p:nvSpPr>
          <p:cNvPr id="48" name="Google Shape;4205;p123">
            <a:extLst>
              <a:ext uri="{FF2B5EF4-FFF2-40B4-BE49-F238E27FC236}">
                <a16:creationId xmlns:a16="http://schemas.microsoft.com/office/drawing/2014/main" id="{23C65C35-D054-995F-61CD-39335EFB6634}"/>
              </a:ext>
            </a:extLst>
          </p:cNvPr>
          <p:cNvSpPr txBox="1">
            <a:spLocks/>
          </p:cNvSpPr>
          <p:nvPr/>
        </p:nvSpPr>
        <p:spPr>
          <a:xfrm>
            <a:off x="791062" y="1735640"/>
            <a:ext cx="34347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US" sz="1600" b="1" dirty="0">
                <a:solidFill>
                  <a:schemeClr val="lt1"/>
                </a:solidFill>
                <a:latin typeface="Darker Grotesque"/>
                <a:sym typeface="Darker Grotesque"/>
              </a:rPr>
              <a:t>Est ce que tu as des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59387" y="1578350"/>
            <a:ext cx="5099903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</a:t>
            </a:r>
            <a:endParaRPr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93033" y="2711403"/>
            <a:ext cx="4061196" cy="1874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raison de l'utilisation généralisée des tableaux dans des widgets tiers tels que les calendriers et les sélecteurs de dates, l'équipe Bootstrap a conçu des tableaux pour être opt-in. Ajoutez simplement la classe de base .table à n'importe quel &lt;table&gt;, puis étendez-la avec des styles personnalisés ou diverses classes de modificateurs incluses.</a:t>
            </a:r>
            <a:endParaRPr lang="en-US" dirty="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489040" y="1414615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A7682DF7-47D5-B494-4307-C578B7BB0BA3}"/>
              </a:ext>
            </a:extLst>
          </p:cNvPr>
          <p:cNvSpPr txBox="1">
            <a:spLocks/>
          </p:cNvSpPr>
          <p:nvPr/>
        </p:nvSpPr>
        <p:spPr>
          <a:xfrm>
            <a:off x="1038953" y="331338"/>
            <a:ext cx="1586428" cy="25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998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844006" y="888361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Liste</a:t>
            </a:r>
            <a:endParaRPr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585864" y="2075190"/>
            <a:ext cx="3091500" cy="1956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fr-FR" dirty="0"/>
              <a:t>Les groupes de listes sont un composant flexible et puissant pour afficher une série de contenus. Modifiez-les et étendez-les pour prendre en charge pratiquement tous les contenus à l'intérieur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71"/>
          <p:cNvGrpSpPr/>
          <p:nvPr/>
        </p:nvGrpSpPr>
        <p:grpSpPr>
          <a:xfrm>
            <a:off x="661749" y="1313054"/>
            <a:ext cx="3628631" cy="2517384"/>
            <a:chOff x="1109417" y="1193720"/>
            <a:chExt cx="3628631" cy="2517384"/>
          </a:xfrm>
        </p:grpSpPr>
        <p:grpSp>
          <p:nvGrpSpPr>
            <p:cNvPr id="1270" name="Google Shape;1270;p71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71" name="Google Shape;1271;p71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1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71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71"/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1275" name="Google Shape;1275;p71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1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71"/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1278" name="Google Shape;1278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71"/>
            <p:cNvSpPr/>
            <p:nvPr/>
          </p:nvSpPr>
          <p:spPr>
            <a:xfrm>
              <a:off x="1794422" y="1623401"/>
              <a:ext cx="2605157" cy="2087702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1913294" y="1729680"/>
              <a:ext cx="2366811" cy="1535902"/>
            </a:xfrm>
            <a:custGeom>
              <a:avLst/>
              <a:gdLst/>
              <a:ahLst/>
              <a:cxnLst/>
              <a:rect l="l" t="t" r="r" b="b"/>
              <a:pathLst>
                <a:path w="96483" h="62611" extrusionOk="0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9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2039828" y="1893748"/>
              <a:ext cx="2113751" cy="1278328"/>
            </a:xfrm>
            <a:custGeom>
              <a:avLst/>
              <a:gdLst/>
              <a:ahLst/>
              <a:cxnLst/>
              <a:rect l="l" t="t" r="r" b="b"/>
              <a:pathLst>
                <a:path w="86167" h="52111" extrusionOk="0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3" name="Google Shape;1283;p71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84" name="Google Shape;1284;p71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avLst/>
                <a:gdLst/>
                <a:ahLst/>
                <a:cxnLst/>
                <a:rect l="l" t="t" r="r" b="b"/>
                <a:pathLst>
                  <a:path w="31614" h="22027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1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1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1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71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1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549" extrusionOk="0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71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91" name="Google Shape;1291;p71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11345" extrusionOk="0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1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4820" extrusionOk="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71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94" name="Google Shape;1294;p71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1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71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97" name="Google Shape;1297;p71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avLst/>
                <a:gdLst/>
                <a:ahLst/>
                <a:cxnLst/>
                <a:rect l="l" t="t" r="r" b="b"/>
                <a:pathLst>
                  <a:path w="36453" h="29514" extrusionOk="0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71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30518" h="25611" extrusionOk="0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71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avLst/>
                <a:gdLst/>
                <a:ahLst/>
                <a:cxnLst/>
                <a:rect l="l" t="t" r="r" b="b"/>
                <a:pathLst>
                  <a:path w="39352" h="23511" extrusionOk="0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71"/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301" name="Google Shape;1301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71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3CD30B70-D682-1533-9C75-2784A76875F2}"/>
              </a:ext>
            </a:extLst>
          </p:cNvPr>
          <p:cNvSpPr txBox="1">
            <a:spLocks/>
          </p:cNvSpPr>
          <p:nvPr/>
        </p:nvSpPr>
        <p:spPr>
          <a:xfrm>
            <a:off x="1038953" y="331338"/>
            <a:ext cx="1586428" cy="25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87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7"/>
          <p:cNvGrpSpPr/>
          <p:nvPr/>
        </p:nvGrpSpPr>
        <p:grpSpPr>
          <a:xfrm>
            <a:off x="4390196" y="1296526"/>
            <a:ext cx="2261056" cy="2409512"/>
            <a:chOff x="775177" y="1606057"/>
            <a:chExt cx="2261056" cy="2409512"/>
          </a:xfrm>
        </p:grpSpPr>
        <p:sp>
          <p:nvSpPr>
            <p:cNvPr id="1600" name="Google Shape;1600;p7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7"/>
          <p:cNvGrpSpPr/>
          <p:nvPr/>
        </p:nvGrpSpPr>
        <p:grpSpPr>
          <a:xfrm>
            <a:off x="2519430" y="1289792"/>
            <a:ext cx="4265615" cy="2276884"/>
            <a:chOff x="4707338" y="2040500"/>
            <a:chExt cx="3250800" cy="1735200"/>
          </a:xfrm>
        </p:grpSpPr>
        <p:sp>
          <p:nvSpPr>
            <p:cNvPr id="1589" name="Google Shape;1589;p77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77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591" name="Google Shape;1591;p7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92" name="Google Shape;1592;p77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593" name="Google Shape;1593;p7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7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7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98" name="Google Shape;1598;p77"/>
          <p:cNvSpPr txBox="1">
            <a:spLocks noGrp="1"/>
          </p:cNvSpPr>
          <p:nvPr>
            <p:ph type="subTitle" idx="1"/>
          </p:nvPr>
        </p:nvSpPr>
        <p:spPr>
          <a:xfrm>
            <a:off x="2835729" y="2453484"/>
            <a:ext cx="3633016" cy="947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Vous saurez capable de styler les Tableaux utilisent les classes Bootstrap. </a:t>
            </a:r>
            <a:endParaRPr dirty="0"/>
          </a:p>
        </p:txBody>
      </p:sp>
      <p:sp>
        <p:nvSpPr>
          <p:cNvPr id="1596" name="Google Shape;1596;p77"/>
          <p:cNvSpPr/>
          <p:nvPr/>
        </p:nvSpPr>
        <p:spPr>
          <a:xfrm>
            <a:off x="3008160" y="1917403"/>
            <a:ext cx="3342107" cy="44364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7" name="Google Shape;1597;p77"/>
          <p:cNvSpPr txBox="1">
            <a:spLocks noGrp="1"/>
          </p:cNvSpPr>
          <p:nvPr>
            <p:ph type="title" idx="3"/>
          </p:nvPr>
        </p:nvSpPr>
        <p:spPr>
          <a:xfrm>
            <a:off x="3312649" y="2002767"/>
            <a:ext cx="2733127" cy="2578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bjectif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0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75" name="Google Shape;1075;p6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88574" y="1978520"/>
            <a:ext cx="2305500" cy="292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Striped rows</a:t>
            </a:r>
            <a:endParaRPr dirty="0"/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18500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Bordered table</a:t>
            </a:r>
            <a:endParaRPr dirty="0"/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716213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Hoverable rows</a:t>
            </a:r>
            <a:endParaRPr dirty="0"/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16213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tableaux simples</a:t>
            </a:r>
            <a:endParaRPr dirty="0"/>
          </a:p>
        </p:txBody>
      </p:sp>
      <p:sp>
        <p:nvSpPr>
          <p:cNvPr id="1081" name="Google Shape;1081;p6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9238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Small table</a:t>
            </a:r>
            <a:endParaRPr dirty="0"/>
          </a:p>
        </p:txBody>
      </p:sp>
      <p:sp>
        <p:nvSpPr>
          <p:cNvPr id="1082" name="Google Shape;1082;p6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118500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Captions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7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106" name="Google Shape;1106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7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109" name="Google Shape;1109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848174" y="660440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tableaux simples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0DCAEE-5856-EF8F-9481-54A960E3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01" y="2971331"/>
            <a:ext cx="4392895" cy="168616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954226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444067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8297A-CEB5-3721-39F1-7F5AEE594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0" y="660440"/>
            <a:ext cx="3542498" cy="4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8476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Affichage à l'écran (16:9)</PresentationFormat>
  <Paragraphs>71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Darker Grotesque Medium</vt:lpstr>
      <vt:lpstr>Arial</vt:lpstr>
      <vt:lpstr>Montserrat</vt:lpstr>
      <vt:lpstr>Darker Grotesque</vt:lpstr>
      <vt:lpstr>Multi-Business Company Website by Slidesgo</vt:lpstr>
      <vt:lpstr>Bootstrap Table &amp; Liste</vt:lpstr>
      <vt:lpstr>Introduction</vt:lpstr>
      <vt:lpstr>Introduction</vt:lpstr>
      <vt:lpstr>Tableau</vt:lpstr>
      <vt:lpstr>Liste</vt:lpstr>
      <vt:lpstr>TABLEAU</vt:lpstr>
      <vt:lpstr>Objectif 1</vt:lpstr>
      <vt:lpstr>06</vt:lpstr>
      <vt:lpstr>tableaux simples</vt:lpstr>
      <vt:lpstr>sombre tableaux</vt:lpstr>
      <vt:lpstr>Table head options</vt:lpstr>
      <vt:lpstr>Striped rows</vt:lpstr>
      <vt:lpstr>Bordered table</vt:lpstr>
      <vt:lpstr>Hoverable rows</vt:lpstr>
      <vt:lpstr>Small table</vt:lpstr>
      <vt:lpstr>Captions</vt:lpstr>
      <vt:lpstr>2 . Les classes contextuelles</vt:lpstr>
      <vt:lpstr>Présentation PowerPoint</vt:lpstr>
      <vt:lpstr>Présentation PowerPoint</vt:lpstr>
      <vt:lpstr>3 . Tableaux réactifs</vt:lpstr>
      <vt:lpstr>Présentation PowerPoint</vt:lpstr>
      <vt:lpstr>Liste</vt:lpstr>
      <vt:lpstr>Objectif 2</vt:lpstr>
      <vt:lpstr>04</vt:lpstr>
      <vt:lpstr>Liste simples</vt:lpstr>
      <vt:lpstr>Active items</vt:lpstr>
      <vt:lpstr>Disabled items</vt:lpstr>
      <vt:lpstr>Flush</vt:lpstr>
      <vt:lpstr>Contextual classes</vt:lpstr>
      <vt:lpstr>2 . Les liens et les boutons</vt:lpstr>
      <vt:lpstr>Links</vt:lpstr>
      <vt:lpstr>Buttons</vt:lpstr>
      <vt:lpstr>Super!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Table &amp; Liste</dc:title>
  <dc:creator>aa</dc:creator>
  <cp:lastModifiedBy>NSILA ABDELLAH</cp:lastModifiedBy>
  <cp:revision>10</cp:revision>
  <dcterms:modified xsi:type="dcterms:W3CDTF">2023-03-08T15:16:09Z</dcterms:modified>
</cp:coreProperties>
</file>