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  <p:sldMasterId id="2147483678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6858000" cx="12192000"/>
  <p:notesSz cx="6858000" cy="9144000"/>
  <p:embeddedFontLst>
    <p:embeddedFont>
      <p:font typeface="Cambria Math"/>
      <p:regular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BMp9R/XycC7tG9QDYcff4eKY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CenturyGothic-regular.fntdata"/><Relationship Id="rId27" Type="http://schemas.openxmlformats.org/officeDocument/2006/relationships/font" Target="fonts/CambriaMath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0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8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38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9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1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5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5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5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5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5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5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59" name="Google Shape;159;p5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70" name="Google Shape;170;p6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6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6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6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6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5" name="Google Shape;185;p6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6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93" name="Google Shape;193;p6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00" name="Google Shape;200;p6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14" name="Google Shape;214;p6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30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4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48" name="Google Shape;248;p4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49" name="Google Shape;249;p4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57" name="Google Shape;257;p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45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8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7" name="Google Shape;277;p4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9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4" name="Google Shape;284;p49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0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1" name="Google Shape;291;p5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51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99" name="Google Shape;299;p5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06" name="Google Shape;306;p5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13" name="Google Shape;313;p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4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20" name="Google Shape;320;p5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6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6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6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6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6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6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6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6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6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0" name="Google Shape;360;p6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1" name="Google Shape;361;p6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6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7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7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8" name="Google Shape;368;p7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9" name="Google Shape;369;p7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0" name="Google Shape;370;p7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1" name="Google Shape;371;p7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7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7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7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7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7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7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82" name="Google Shape;382;p7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3" name="Google Shape;383;p7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7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7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9" name="Google Shape;389;p7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7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7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6" name="Google Shape;396;p7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7" name="Google Shape;397;p7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7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7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7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7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7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5" name="Google Shape;405;p7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7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7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7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2" name="Google Shape;412;p7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7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7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7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9" name="Google Shape;419;p7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8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6" name="Google Shape;426;p7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7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5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8" name="Google Shape;328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mpl.com/resources/the-ampl-book/chapter-downloads/" TargetMode="External"/><Relationship Id="rId4" Type="http://schemas.openxmlformats.org/officeDocument/2006/relationships/hyperlink" Target="https://www.cde.state.co.us/cdereval" TargetMode="External"/><Relationship Id="rId5" Type="http://schemas.openxmlformats.org/officeDocument/2006/relationships/hyperlink" Target="http://math.ucdenver.edu/~sborgwardt/wiki/index.php/Linear_Regression_as_Linear_Programming" TargetMode="External"/><Relationship Id="rId6" Type="http://schemas.openxmlformats.org/officeDocument/2006/relationships/hyperlink" Target="https://vanderbei.princeton.edu/542/lectures/lec9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"/>
          <p:cNvSpPr txBox="1"/>
          <p:nvPr>
            <p:ph type="ctrTitle"/>
          </p:nvPr>
        </p:nvSpPr>
        <p:spPr>
          <a:xfrm>
            <a:off x="622626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Optimizing High School Graduation Rates</a:t>
            </a:r>
            <a:endParaRPr/>
          </a:p>
        </p:txBody>
      </p:sp>
      <p:sp>
        <p:nvSpPr>
          <p:cNvPr id="434" name="Google Shape;434;p1"/>
          <p:cNvSpPr txBox="1"/>
          <p:nvPr>
            <p:ph idx="1" type="subTitle"/>
          </p:nvPr>
        </p:nvSpPr>
        <p:spPr>
          <a:xfrm>
            <a:off x="1529527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Alyssa Newman, Collin Powell, Zane Showalter-Castorena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 txBox="1"/>
          <p:nvPr>
            <p:ph type="title"/>
          </p:nvPr>
        </p:nvSpPr>
        <p:spPr>
          <a:xfrm>
            <a:off x="622625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Constructed Constraints For Test Model</a:t>
            </a:r>
            <a:endParaRPr/>
          </a:p>
        </p:txBody>
      </p:sp>
      <p:sp>
        <p:nvSpPr>
          <p:cNvPr id="492" name="Google Shape;492;p10"/>
          <p:cNvSpPr txBox="1"/>
          <p:nvPr>
            <p:ph idx="1" type="body"/>
          </p:nvPr>
        </p:nvSpPr>
        <p:spPr>
          <a:xfrm>
            <a:off x="616347" y="2529582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Budget, will be affected by: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Student teacher ratio, Teacher salary, Faculty turnover rate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Size of school, will be affected by 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Student teacher ratio, number of students in advanced classes, number of students is special education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Restrictions on: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Median home cost, Faculty turnover rate, number of students in advanced classes, Demographic disparity between teachers and students, Male vs Female teacher ration, number of students is special education</a:t>
            </a:r>
            <a:endParaRPr/>
          </a:p>
          <a:p>
            <a:pPr indent="-184150" lvl="1" marL="7429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Budget constraint</a:t>
            </a:r>
            <a:endParaRPr/>
          </a:p>
        </p:txBody>
      </p:sp>
      <p:sp>
        <p:nvSpPr>
          <p:cNvPr id="498" name="Google Shape;498;p1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Actual model</a:t>
            </a:r>
            <a:endParaRPr/>
          </a:p>
        </p:txBody>
      </p:sp>
      <p:sp>
        <p:nvSpPr>
          <p:cNvPr id="504" name="Google Shape;504;p1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Variables are in terms of CHANGE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Dem results</a:t>
            </a:r>
            <a:endParaRPr/>
          </a:p>
        </p:txBody>
      </p:sp>
      <p:sp>
        <p:nvSpPr>
          <p:cNvPr id="510" name="Google Shape;510;p1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Discuss implications of results</a:t>
            </a:r>
            <a:endParaRPr/>
          </a:p>
        </p:txBody>
      </p:sp>
      <p:sp>
        <p:nvSpPr>
          <p:cNvPr id="516" name="Google Shape;516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What actually shows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Holes in result/ needs more research</a:t>
            </a:r>
            <a:endParaRPr/>
          </a:p>
        </p:txBody>
      </p:sp>
      <p:sp>
        <p:nvSpPr>
          <p:cNvPr id="522" name="Google Shape;522;p1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% male teachers, special 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6"/>
          <p:cNvSpPr txBox="1"/>
          <p:nvPr>
            <p:ph type="title"/>
          </p:nvPr>
        </p:nvSpPr>
        <p:spPr>
          <a:xfrm>
            <a:off x="607633" y="349752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Limitations And Potential Extensions</a:t>
            </a:r>
            <a:endParaRPr/>
          </a:p>
        </p:txBody>
      </p:sp>
      <p:sp>
        <p:nvSpPr>
          <p:cNvPr id="528" name="Google Shape;528;p16"/>
          <p:cNvSpPr txBox="1"/>
          <p:nvPr>
            <p:ph idx="1" type="body"/>
          </p:nvPr>
        </p:nvSpPr>
        <p:spPr>
          <a:xfrm>
            <a:off x="617562" y="2525843"/>
            <a:ext cx="10554574" cy="326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🞆"/>
            </a:pPr>
            <a:r>
              <a:rPr lang="en-US" sz="1900"/>
              <a:t>Use for several different states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Compare different objective functions and different solutions for different states</a:t>
            </a:r>
            <a:endParaRPr/>
          </a:p>
          <a:p>
            <a:pPr indent="-342900" lvl="0" marL="342900" rtl="0" algn="l">
              <a:spcBef>
                <a:spcPts val="980"/>
              </a:spcBef>
              <a:spcAft>
                <a:spcPts val="0"/>
              </a:spcAft>
              <a:buSzPts val="1900"/>
              <a:buChar char="🞆"/>
            </a:pPr>
            <a:r>
              <a:rPr lang="en-US" sz="1900"/>
              <a:t>Add more variables</a:t>
            </a:r>
            <a:endParaRPr/>
          </a:p>
          <a:p>
            <a:pPr indent="-285750" lvl="1" marL="742950" rtl="0" algn="l">
              <a:spcBef>
                <a:spcPts val="940"/>
              </a:spcBef>
              <a:spcAft>
                <a:spcPts val="0"/>
              </a:spcAft>
              <a:buSzPts val="1700"/>
              <a:buChar char="🞆"/>
            </a:pPr>
            <a:r>
              <a:rPr lang="en-US" sz="1700"/>
              <a:t>Teacher experience, after school programs, parent education level, etc</a:t>
            </a:r>
            <a:endParaRPr sz="1700"/>
          </a:p>
          <a:p>
            <a:pPr indent="-342900" lvl="0" marL="342900" rtl="0" algn="l">
              <a:spcBef>
                <a:spcPts val="980"/>
              </a:spcBef>
              <a:spcAft>
                <a:spcPts val="0"/>
              </a:spcAft>
              <a:buSzPts val="1900"/>
              <a:buChar char="🞆"/>
            </a:pPr>
            <a:r>
              <a:rPr lang="en-US" sz="1900"/>
              <a:t>Account for the interrelation of certain variables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References And Resources</a:t>
            </a:r>
            <a:endParaRPr/>
          </a:p>
        </p:txBody>
      </p:sp>
      <p:sp>
        <p:nvSpPr>
          <p:cNvPr id="534" name="Google Shape;534;p17"/>
          <p:cNvSpPr txBox="1"/>
          <p:nvPr>
            <p:ph idx="1" type="body"/>
          </p:nvPr>
        </p:nvSpPr>
        <p:spPr>
          <a:xfrm>
            <a:off x="616345" y="2529585"/>
            <a:ext cx="10554574" cy="397281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AMPL: A Modeling Language for Mathematical Programming by Robert Fourer, David M. Gay, and Brian W. Kerninghan, 2nd edition, 2003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http://ampl.com/resources/the-ampl-book/chapter-downloads/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Colorado Department of Education: Colorado Education Statistics. (n.d.). Retrieved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https://www.cde.state.co.us/cdereval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Olberding, E. (n.d.). Linear Regression as Linear Programming. Retrieved from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http://math.ucdenver.edu/~sborgwardt/wiki/index.php/Linear_Regression_as_Linear_Programming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Vanderbei, R. J. (2007, October 17). Linear Programming: Chapter 12 Regression. Lecture presented in NJ, Princeton. Retrieved from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https://vanderbei.princeton.edu/542/lectures/lec9.pdf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8"/>
          <p:cNvSpPr txBox="1"/>
          <p:nvPr>
            <p:ph type="title"/>
          </p:nvPr>
        </p:nvSpPr>
        <p:spPr>
          <a:xfrm>
            <a:off x="606800" y="483474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Any Questions?</a:t>
            </a:r>
            <a:endParaRPr/>
          </a:p>
        </p:txBody>
      </p:sp>
      <p:pic>
        <p:nvPicPr>
          <p:cNvPr descr="Question Burst ... Questions are much more powerful than answers, says Hal  Gregersen ... the challenge for leaders is to ask better questions -  GeniusWorks" id="540" name="Google Shape;5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091" y="2561879"/>
            <a:ext cx="6449786" cy="358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"/>
          <p:cNvSpPr txBox="1"/>
          <p:nvPr>
            <p:ph type="title"/>
          </p:nvPr>
        </p:nvSpPr>
        <p:spPr>
          <a:xfrm>
            <a:off x="615132" y="46217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The View From 30k Feet</a:t>
            </a:r>
            <a:endParaRPr/>
          </a:p>
        </p:txBody>
      </p:sp>
      <p:sp>
        <p:nvSpPr>
          <p:cNvPr id="440" name="Google Shape;440;p2"/>
          <p:cNvSpPr txBox="1"/>
          <p:nvPr/>
        </p:nvSpPr>
        <p:spPr>
          <a:xfrm>
            <a:off x="617564" y="2526213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Deliverable: A customizable model which produces a strategy to optimize graduation rates for a particular school/district.</a:t>
            </a:r>
            <a:endParaRPr/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We’re presenting the model as a tool. Flexibility and user customization is as big a part of this deliverable as the optimal result.</a:t>
            </a:r>
            <a:endParaRPr/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solution generated by this model is NOT designed to be the de-facto solution to the problem of low graduation rates. Rather, this model should be paired alongside a wholistic approach by the administration. People are not machines.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"/>
          <p:cNvSpPr txBox="1"/>
          <p:nvPr>
            <p:ph type="title"/>
          </p:nvPr>
        </p:nvSpPr>
        <p:spPr>
          <a:xfrm>
            <a:off x="622625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Chosen Variables For Our Model</a:t>
            </a:r>
            <a:endParaRPr/>
          </a:p>
        </p:txBody>
      </p:sp>
      <p:sp>
        <p:nvSpPr>
          <p:cNvPr id="446" name="Google Shape;446;p3"/>
          <p:cNvSpPr txBox="1"/>
          <p:nvPr>
            <p:ph idx="1" type="body"/>
          </p:nvPr>
        </p:nvSpPr>
        <p:spPr>
          <a:xfrm>
            <a:off x="616347" y="2529582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Student teacher ratio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Average teacher Salary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Median house cost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Faculty turnover rate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Number of students in advanced classes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Demographic disparity between teachers and students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Male vs female teacher ratio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Number of students in special education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"/>
          <p:cNvSpPr txBox="1"/>
          <p:nvPr/>
        </p:nvSpPr>
        <p:spPr>
          <a:xfrm>
            <a:off x="607636" y="439136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Regression And Optimization</a:t>
            </a:r>
            <a:endParaRPr/>
          </a:p>
        </p:txBody>
      </p:sp>
      <p:sp>
        <p:nvSpPr>
          <p:cNvPr id="452" name="Google Shape;452;p4"/>
          <p:cNvSpPr txBox="1"/>
          <p:nvPr/>
        </p:nvSpPr>
        <p:spPr>
          <a:xfrm>
            <a:off x="607636" y="2522703"/>
            <a:ext cx="6552517" cy="4448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6" r="0" t="-15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pic>
        <p:nvPicPr>
          <p:cNvPr id="453" name="Google Shape;4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658" y="2500221"/>
            <a:ext cx="4424211" cy="3716338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"/>
          <p:cNvSpPr txBox="1"/>
          <p:nvPr>
            <p:ph type="title"/>
          </p:nvPr>
        </p:nvSpPr>
        <p:spPr>
          <a:xfrm>
            <a:off x="615130" y="514643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Linear Regression Model For Objective Function</a:t>
            </a:r>
            <a:endParaRPr/>
          </a:p>
        </p:txBody>
      </p:sp>
      <p:sp>
        <p:nvSpPr>
          <p:cNvPr id="459" name="Google Shape;459;p5"/>
          <p:cNvSpPr txBox="1"/>
          <p:nvPr/>
        </p:nvSpPr>
        <p:spPr>
          <a:xfrm>
            <a:off x="616347" y="2529582"/>
            <a:ext cx="10554574" cy="3937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/>
          <p:nvPr>
            <p:ph type="title"/>
          </p:nvPr>
        </p:nvSpPr>
        <p:spPr>
          <a:xfrm>
            <a:off x="61513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Construction Of The Objective Function</a:t>
            </a:r>
            <a:endParaRPr/>
          </a:p>
        </p:txBody>
      </p:sp>
      <p:sp>
        <p:nvSpPr>
          <p:cNvPr id="465" name="Google Shape;465;p6"/>
          <p:cNvSpPr txBox="1"/>
          <p:nvPr/>
        </p:nvSpPr>
        <p:spPr>
          <a:xfrm>
            <a:off x="616347" y="2529582"/>
            <a:ext cx="10554574" cy="36163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"/>
          <p:cNvSpPr txBox="1"/>
          <p:nvPr>
            <p:ph type="title"/>
          </p:nvPr>
        </p:nvSpPr>
        <p:spPr>
          <a:xfrm>
            <a:off x="61513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Construction Of The Objective Function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617564" y="2523966"/>
            <a:ext cx="10554574" cy="23347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LP then to generate this regression equation has the form: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</a:t>
            </a:r>
            <a:endParaRPr b="0" i="1" sz="1600" u="none" cap="none" strike="noStrik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2" name="Google Shape;472;p7"/>
          <p:cNvSpPr txBox="1"/>
          <p:nvPr/>
        </p:nvSpPr>
        <p:spPr>
          <a:xfrm>
            <a:off x="4289477" y="3443118"/>
            <a:ext cx="1179041" cy="8485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473" name="Google Shape;473;p7"/>
          <p:cNvSpPr txBox="1"/>
          <p:nvPr/>
        </p:nvSpPr>
        <p:spPr>
          <a:xfrm>
            <a:off x="4289477" y="4228651"/>
            <a:ext cx="46544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474" name="Google Shape;474;p7"/>
          <p:cNvSpPr txBox="1"/>
          <p:nvPr/>
        </p:nvSpPr>
        <p:spPr>
          <a:xfrm>
            <a:off x="4184547" y="4597983"/>
            <a:ext cx="3822906" cy="8798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Results of Regression</a:t>
            </a:r>
            <a:endParaRPr/>
          </a:p>
        </p:txBody>
      </p:sp>
      <p:sp>
        <p:nvSpPr>
          <p:cNvPr id="480" name="Google Shape;480;p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Actual objective funct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Interpret some of the coefficients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Def address the teacher salary</a:t>
            </a:r>
            <a:endParaRPr/>
          </a:p>
          <a:p>
            <a:pPr indent="-184150" lvl="1" marL="7429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Assumed stuff about our ‘toy’ school</a:t>
            </a:r>
            <a:endParaRPr/>
          </a:p>
        </p:txBody>
      </p:sp>
      <p:sp>
        <p:nvSpPr>
          <p:cNvPr id="486" name="Google Shape;486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veryones stuff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yssa's stuff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llin's stuff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249BC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Zane's stuff">
  <a:themeElements>
    <a:clrScheme name="Custom 5">
      <a:dk1>
        <a:srgbClr val="000000"/>
      </a:dk1>
      <a:lt1>
        <a:srgbClr val="FFFFFF"/>
      </a:lt1>
      <a:dk2>
        <a:srgbClr val="35353F"/>
      </a:dk2>
      <a:lt2>
        <a:srgbClr val="D8D9DC"/>
      </a:lt2>
      <a:accent1>
        <a:srgbClr val="D937A7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2020-11-07T06:06:38Z</dcterms:created>
  <dc:creator>alyssa newman</dc:creator>
</cp:coreProperties>
</file>