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0" r:id="rId5"/>
    <p:sldId id="260" r:id="rId6"/>
    <p:sldId id="261" r:id="rId7"/>
    <p:sldId id="262" r:id="rId8"/>
    <p:sldId id="271" r:id="rId9"/>
    <p:sldId id="272" r:id="rId10"/>
    <p:sldId id="263" r:id="rId11"/>
    <p:sldId id="264" r:id="rId12"/>
    <p:sldId id="273" r:id="rId13"/>
    <p:sldId id="266" r:id="rId14"/>
    <p:sldId id="26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19" autoAdjust="0"/>
  </p:normalViewPr>
  <p:slideViewPr>
    <p:cSldViewPr snapToGrid="0">
      <p:cViewPr varScale="1">
        <p:scale>
          <a:sx n="84" d="100"/>
          <a:sy n="84" d="100"/>
        </p:scale>
        <p:origin x="9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FD16A6-1E2E-4870-8F2D-E1F81CC2BC9C}"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243596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D16A6-1E2E-4870-8F2D-E1F81CC2BC9C}"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3471414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D16A6-1E2E-4870-8F2D-E1F81CC2BC9C}"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216275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D16A6-1E2E-4870-8F2D-E1F81CC2BC9C}"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394658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FD16A6-1E2E-4870-8F2D-E1F81CC2BC9C}"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16670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FD16A6-1E2E-4870-8F2D-E1F81CC2BC9C}"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157033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FD16A6-1E2E-4870-8F2D-E1F81CC2BC9C}"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156225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D16A6-1E2E-4870-8F2D-E1F81CC2BC9C}"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3326538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D16A6-1E2E-4870-8F2D-E1F81CC2BC9C}"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395962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D16A6-1E2E-4870-8F2D-E1F81CC2BC9C}"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38754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D16A6-1E2E-4870-8F2D-E1F81CC2BC9C}"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3B457-1660-4FC4-8C3B-DFE7E7F3A5B3}" type="slidenum">
              <a:rPr lang="en-US" smtClean="0"/>
              <a:t>‹#›</a:t>
            </a:fld>
            <a:endParaRPr lang="en-US"/>
          </a:p>
        </p:txBody>
      </p:sp>
    </p:spTree>
    <p:extLst>
      <p:ext uri="{BB962C8B-B14F-4D97-AF65-F5344CB8AC3E}">
        <p14:creationId xmlns:p14="http://schemas.microsoft.com/office/powerpoint/2010/main" val="41911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D16A6-1E2E-4870-8F2D-E1F81CC2BC9C}" type="datetimeFigureOut">
              <a:rPr lang="en-US" smtClean="0"/>
              <a:t>4/20/2019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3B457-1660-4FC4-8C3B-DFE7E7F3A5B3}" type="slidenum">
              <a:rPr lang="en-US" smtClean="0"/>
              <a:t>‹#›</a:t>
            </a:fld>
            <a:endParaRPr lang="en-US"/>
          </a:p>
        </p:txBody>
      </p:sp>
    </p:spTree>
    <p:extLst>
      <p:ext uri="{BB962C8B-B14F-4D97-AF65-F5344CB8AC3E}">
        <p14:creationId xmlns:p14="http://schemas.microsoft.com/office/powerpoint/2010/main" val="320261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027113"/>
            <a:ext cx="10153650" cy="2078037"/>
          </a:xfrm>
        </p:spPr>
        <p:txBody>
          <a:bodyPr/>
          <a:lstStyle/>
          <a:p>
            <a:r>
              <a:rPr lang="en-US" dirty="0" smtClean="0">
                <a:solidFill>
                  <a:srgbClr val="0066CC"/>
                </a:solidFill>
              </a:rPr>
              <a:t>Melbourne House </a:t>
            </a:r>
            <a:r>
              <a:rPr lang="en-US" dirty="0">
                <a:solidFill>
                  <a:srgbClr val="0066CC"/>
                </a:solidFill>
              </a:rPr>
              <a:t>S</a:t>
            </a:r>
            <a:r>
              <a:rPr lang="en-US" dirty="0" smtClean="0">
                <a:solidFill>
                  <a:srgbClr val="0066CC"/>
                </a:solidFill>
              </a:rPr>
              <a:t>ales Market</a:t>
            </a:r>
            <a:endParaRPr lang="en-US" dirty="0">
              <a:solidFill>
                <a:srgbClr val="0066CC"/>
              </a:solidFill>
            </a:endParaRPr>
          </a:p>
        </p:txBody>
      </p:sp>
      <p:sp>
        <p:nvSpPr>
          <p:cNvPr id="3" name="Subtitle 2"/>
          <p:cNvSpPr>
            <a:spLocks noGrp="1"/>
          </p:cNvSpPr>
          <p:nvPr>
            <p:ph type="subTitle" idx="1"/>
          </p:nvPr>
        </p:nvSpPr>
        <p:spPr/>
        <p:txBody>
          <a:bodyPr/>
          <a:lstStyle/>
          <a:p>
            <a:r>
              <a:rPr lang="en-US" dirty="0" smtClean="0"/>
              <a:t>Data Visualization </a:t>
            </a:r>
          </a:p>
          <a:p>
            <a:endParaRPr lang="en-US" dirty="0"/>
          </a:p>
          <a:p>
            <a:r>
              <a:rPr lang="en-US" dirty="0" smtClean="0"/>
              <a:t> Presenting by Zahra </a:t>
            </a:r>
            <a:r>
              <a:rPr lang="en-US" dirty="0" err="1" smtClean="0"/>
              <a:t>Sokoot</a:t>
            </a:r>
            <a:endParaRPr lang="en-US" dirty="0"/>
          </a:p>
        </p:txBody>
      </p:sp>
    </p:spTree>
    <p:extLst>
      <p:ext uri="{BB962C8B-B14F-4D97-AF65-F5344CB8AC3E}">
        <p14:creationId xmlns:p14="http://schemas.microsoft.com/office/powerpoint/2010/main" val="233130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5"/>
            <a:ext cx="11925300" cy="682625"/>
          </a:xfrm>
        </p:spPr>
        <p:txBody>
          <a:bodyPr>
            <a:normAutofit fontScale="90000"/>
          </a:bodyPr>
          <a:lstStyle/>
          <a:p>
            <a:r>
              <a:rPr lang="en-US" b="1" dirty="0" smtClean="0">
                <a:solidFill>
                  <a:srgbClr val="0066CC"/>
                </a:solidFill>
              </a:rPr>
              <a:t> 2-2 </a:t>
            </a:r>
            <a:r>
              <a:rPr lang="en-US" b="1" dirty="0" err="1" smtClean="0">
                <a:solidFill>
                  <a:srgbClr val="0066CC"/>
                </a:solidFill>
              </a:rPr>
              <a:t>Heatmap</a:t>
            </a:r>
            <a:r>
              <a:rPr lang="en-US" b="1" dirty="0" smtClean="0">
                <a:solidFill>
                  <a:srgbClr val="0066CC"/>
                </a:solidFill>
              </a:rPr>
              <a:t> for Finding the Correlation between variable </a:t>
            </a:r>
            <a:endParaRPr lang="en-US" b="1" dirty="0">
              <a:solidFill>
                <a:srgbClr val="0066CC"/>
              </a:solidFill>
            </a:endParaRPr>
          </a:p>
        </p:txBody>
      </p:sp>
      <p:sp>
        <p:nvSpPr>
          <p:cNvPr id="4" name="Content Placeholder 3"/>
          <p:cNvSpPr>
            <a:spLocks noGrp="1"/>
          </p:cNvSpPr>
          <p:nvPr>
            <p:ph sz="half" idx="2"/>
          </p:nvPr>
        </p:nvSpPr>
        <p:spPr>
          <a:xfrm>
            <a:off x="6229350" y="2506662"/>
            <a:ext cx="5181600" cy="4351338"/>
          </a:xfrm>
        </p:spPr>
        <p:txBody>
          <a:bodyPr/>
          <a:lstStyle/>
          <a:p>
            <a:r>
              <a:rPr lang="en-US" dirty="0" smtClean="0"/>
              <a:t>The correlation between all variables in datasets.</a:t>
            </a:r>
          </a:p>
          <a:p>
            <a:r>
              <a:rPr lang="en-US" dirty="0" smtClean="0"/>
              <a:t>The price has the negative relation with distance with -0.38 as well as year built with -0.29.</a:t>
            </a:r>
          </a:p>
          <a:p>
            <a:pPr marL="0" indent="0">
              <a:buNone/>
            </a:pPr>
            <a:endParaRPr lang="en-US" dirty="0"/>
          </a:p>
        </p:txBody>
      </p:sp>
      <p:pic>
        <p:nvPicPr>
          <p:cNvPr id="8" name="Picture 7"/>
          <p:cNvPicPr>
            <a:picLocks noChangeAspect="1"/>
          </p:cNvPicPr>
          <p:nvPr/>
        </p:nvPicPr>
        <p:blipFill>
          <a:blip r:embed="rId2"/>
          <a:stretch>
            <a:fillRect/>
          </a:stretch>
        </p:blipFill>
        <p:spPr>
          <a:xfrm>
            <a:off x="739690" y="1233470"/>
            <a:ext cx="4883319" cy="5535648"/>
          </a:xfrm>
          <a:prstGeom prst="rect">
            <a:avLst/>
          </a:prstGeom>
        </p:spPr>
      </p:pic>
    </p:spTree>
    <p:extLst>
      <p:ext uri="{BB962C8B-B14F-4D97-AF65-F5344CB8AC3E}">
        <p14:creationId xmlns:p14="http://schemas.microsoft.com/office/powerpoint/2010/main" val="184798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2-3 Bar Chart to Find the 20 Top Commissions by Agent.</a:t>
            </a:r>
            <a:endParaRPr lang="en-US" b="1" dirty="0">
              <a:solidFill>
                <a:srgbClr val="0066CC"/>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625" y="1825625"/>
            <a:ext cx="5975175" cy="3841183"/>
          </a:xfrm>
        </p:spPr>
      </p:pic>
      <p:sp>
        <p:nvSpPr>
          <p:cNvPr id="4" name="Content Placeholder 3"/>
          <p:cNvSpPr>
            <a:spLocks noGrp="1"/>
          </p:cNvSpPr>
          <p:nvPr>
            <p:ph sz="half" idx="2"/>
          </p:nvPr>
        </p:nvSpPr>
        <p:spPr>
          <a:xfrm>
            <a:off x="6324600" y="2506662"/>
            <a:ext cx="5181600" cy="4351338"/>
          </a:xfrm>
        </p:spPr>
        <p:txBody>
          <a:bodyPr/>
          <a:lstStyle/>
          <a:p>
            <a:r>
              <a:rPr lang="en-US" dirty="0" smtClean="0"/>
              <a:t>The top 20 commission by agent between 2016 and 2018 which shows the </a:t>
            </a:r>
            <a:r>
              <a:rPr lang="en-US" dirty="0" err="1" smtClean="0"/>
              <a:t>Jellis’s</a:t>
            </a:r>
            <a:r>
              <a:rPr lang="en-US" dirty="0" smtClean="0"/>
              <a:t> agent has the highest total commissions among all agents.</a:t>
            </a:r>
          </a:p>
          <a:p>
            <a:endParaRPr lang="en-US" dirty="0"/>
          </a:p>
        </p:txBody>
      </p:sp>
    </p:spTree>
    <p:extLst>
      <p:ext uri="{BB962C8B-B14F-4D97-AF65-F5344CB8AC3E}">
        <p14:creationId xmlns:p14="http://schemas.microsoft.com/office/powerpoint/2010/main" val="277127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 3- Business Case Scope Description for Store Manager</a:t>
            </a:r>
            <a:endParaRPr lang="en-US" b="1" dirty="0">
              <a:solidFill>
                <a:srgbClr val="0066CC"/>
              </a:solidFill>
            </a:endParaRPr>
          </a:p>
        </p:txBody>
      </p:sp>
      <p:sp>
        <p:nvSpPr>
          <p:cNvPr id="3" name="Content Placeholder 2"/>
          <p:cNvSpPr>
            <a:spLocks noGrp="1"/>
          </p:cNvSpPr>
          <p:nvPr>
            <p:ph sz="half" idx="1"/>
          </p:nvPr>
        </p:nvSpPr>
        <p:spPr>
          <a:xfrm>
            <a:off x="838200" y="2549525"/>
            <a:ext cx="11010900" cy="2974975"/>
          </a:xfrm>
        </p:spPr>
        <p:txBody>
          <a:bodyPr>
            <a:normAutofit fontScale="85000" lnSpcReduction="20000"/>
          </a:bodyPr>
          <a:lstStyle/>
          <a:p>
            <a:r>
              <a:rPr lang="en-US" dirty="0" smtClean="0"/>
              <a:t>Finding the buyer behavior more in details and focus on these factor to increase the selling trend.</a:t>
            </a:r>
          </a:p>
          <a:p>
            <a:endParaRPr lang="en-US" dirty="0" smtClean="0"/>
          </a:p>
          <a:p>
            <a:r>
              <a:rPr lang="en-US" dirty="0" smtClean="0"/>
              <a:t>1) when buyers are more interested to but a house.</a:t>
            </a:r>
          </a:p>
          <a:p>
            <a:endParaRPr lang="en-US" dirty="0" smtClean="0"/>
          </a:p>
          <a:p>
            <a:r>
              <a:rPr lang="en-US" dirty="0" smtClean="0"/>
              <a:t>2) which time of the year buyers are more willing to buy.</a:t>
            </a:r>
          </a:p>
          <a:p>
            <a:endParaRPr lang="en-US" dirty="0" smtClean="0"/>
          </a:p>
          <a:p>
            <a:r>
              <a:rPr lang="en-US" dirty="0" smtClean="0"/>
              <a:t>3) which method of selling has better impact on selling more.</a:t>
            </a:r>
            <a:endParaRPr lang="en-US" dirty="0"/>
          </a:p>
        </p:txBody>
      </p:sp>
    </p:spTree>
    <p:extLst>
      <p:ext uri="{BB962C8B-B14F-4D97-AF65-F5344CB8AC3E}">
        <p14:creationId xmlns:p14="http://schemas.microsoft.com/office/powerpoint/2010/main" val="46807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3-1 Finding the place and size of the houses</a:t>
            </a:r>
            <a:endParaRPr lang="en-US" b="1" dirty="0">
              <a:solidFill>
                <a:srgbClr val="0066CC"/>
              </a:solidFill>
            </a:endParaRPr>
          </a:p>
        </p:txBody>
      </p:sp>
      <p:pic>
        <p:nvPicPr>
          <p:cNvPr id="5" name="Content Placeholder 4"/>
          <p:cNvPicPr>
            <a:picLocks noGrp="1" noChangeAspect="1"/>
          </p:cNvPicPr>
          <p:nvPr>
            <p:ph sz="half" idx="1"/>
          </p:nvPr>
        </p:nvPicPr>
        <p:blipFill>
          <a:blip r:embed="rId2"/>
          <a:stretch>
            <a:fillRect/>
          </a:stretch>
        </p:blipFill>
        <p:spPr>
          <a:xfrm>
            <a:off x="449317" y="1570447"/>
            <a:ext cx="5375645" cy="4861694"/>
          </a:xfrm>
          <a:prstGeom prst="rect">
            <a:avLst/>
          </a:prstGeom>
        </p:spPr>
      </p:pic>
      <p:sp>
        <p:nvSpPr>
          <p:cNvPr id="4" name="Content Placeholder 3"/>
          <p:cNvSpPr>
            <a:spLocks noGrp="1"/>
          </p:cNvSpPr>
          <p:nvPr>
            <p:ph sz="half" idx="2"/>
          </p:nvPr>
        </p:nvSpPr>
        <p:spPr/>
        <p:txBody>
          <a:bodyPr>
            <a:normAutofit fontScale="92500" lnSpcReduction="20000"/>
          </a:bodyPr>
          <a:lstStyle/>
          <a:p>
            <a:r>
              <a:rPr lang="en-US" dirty="0" smtClean="0"/>
              <a:t>This graph can show , where people are interested to buy a house and the size of bubble recognize as a </a:t>
            </a:r>
            <a:r>
              <a:rPr lang="en-US" dirty="0" err="1" smtClean="0"/>
              <a:t>landsize</a:t>
            </a:r>
            <a:r>
              <a:rPr lang="en-US" dirty="0" smtClean="0"/>
              <a:t>. </a:t>
            </a:r>
            <a:endParaRPr lang="en-US" dirty="0"/>
          </a:p>
          <a:p>
            <a:endParaRPr lang="en-US" dirty="0" smtClean="0"/>
          </a:p>
          <a:p>
            <a:r>
              <a:rPr lang="en-US" dirty="0" smtClean="0"/>
              <a:t>The houses by the biggest </a:t>
            </a:r>
            <a:r>
              <a:rPr lang="en-US" dirty="0" err="1" smtClean="0"/>
              <a:t>landsize</a:t>
            </a:r>
            <a:r>
              <a:rPr lang="en-US" dirty="0" smtClean="0"/>
              <a:t> exist in the area that has long distance from the Melbourne center area.</a:t>
            </a:r>
          </a:p>
          <a:p>
            <a:endParaRPr lang="en-US" dirty="0"/>
          </a:p>
          <a:p>
            <a:r>
              <a:rPr lang="en-US" dirty="0" smtClean="0"/>
              <a:t>The price of the house is much greater than in the city center of Melbourne</a:t>
            </a:r>
          </a:p>
        </p:txBody>
      </p:sp>
    </p:spTree>
    <p:extLst>
      <p:ext uri="{BB962C8B-B14F-4D97-AF65-F5344CB8AC3E}">
        <p14:creationId xmlns:p14="http://schemas.microsoft.com/office/powerpoint/2010/main" val="174501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3-2 Finding the Best Type of the House for Sell</a:t>
            </a:r>
            <a:endParaRPr lang="en-US" b="1" dirty="0">
              <a:solidFill>
                <a:srgbClr val="0066CC"/>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965434"/>
            <a:ext cx="6316390" cy="4130566"/>
          </a:xfrm>
        </p:spPr>
      </p:pic>
      <p:sp>
        <p:nvSpPr>
          <p:cNvPr id="4" name="Content Placeholder 3"/>
          <p:cNvSpPr>
            <a:spLocks noGrp="1"/>
          </p:cNvSpPr>
          <p:nvPr>
            <p:ph sz="half" idx="2"/>
          </p:nvPr>
        </p:nvSpPr>
        <p:spPr>
          <a:xfrm>
            <a:off x="6324600" y="1965434"/>
            <a:ext cx="5181600" cy="4351338"/>
          </a:xfrm>
        </p:spPr>
        <p:txBody>
          <a:bodyPr/>
          <a:lstStyle/>
          <a:p>
            <a:endParaRPr lang="en-US" dirty="0" smtClean="0"/>
          </a:p>
          <a:p>
            <a:r>
              <a:rPr lang="en-US" dirty="0" smtClean="0"/>
              <a:t>H=House, t=Townhouse, u=Unit</a:t>
            </a:r>
          </a:p>
          <a:p>
            <a:endParaRPr lang="en-US" dirty="0"/>
          </a:p>
          <a:p>
            <a:r>
              <a:rPr lang="en-US" dirty="0" smtClean="0"/>
              <a:t>The  house has the highest rate which shows people are more interested to buying the house rather than a unit or a townhouse.</a:t>
            </a:r>
            <a:endParaRPr lang="en-US" dirty="0"/>
          </a:p>
        </p:txBody>
      </p:sp>
    </p:spTree>
    <p:extLst>
      <p:ext uri="{BB962C8B-B14F-4D97-AF65-F5344CB8AC3E}">
        <p14:creationId xmlns:p14="http://schemas.microsoft.com/office/powerpoint/2010/main" val="225856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3-3 Find the Best Time of the Sell During the Year</a:t>
            </a:r>
            <a:endParaRPr lang="en-US" b="1" dirty="0">
              <a:solidFill>
                <a:srgbClr val="0066CC"/>
              </a:solidFill>
            </a:endParaRPr>
          </a:p>
        </p:txBody>
      </p:sp>
      <p:sp>
        <p:nvSpPr>
          <p:cNvPr id="4" name="Content Placeholder 3"/>
          <p:cNvSpPr>
            <a:spLocks noGrp="1"/>
          </p:cNvSpPr>
          <p:nvPr>
            <p:ph sz="half" idx="2"/>
          </p:nvPr>
        </p:nvSpPr>
        <p:spPr>
          <a:xfrm>
            <a:off x="6172200" y="1825625"/>
            <a:ext cx="6019800" cy="4327525"/>
          </a:xfrm>
        </p:spPr>
        <p:txBody>
          <a:bodyPr>
            <a:normAutofit/>
          </a:bodyPr>
          <a:lstStyle/>
          <a:p>
            <a:r>
              <a:rPr lang="en-US" dirty="0"/>
              <a:t>1) </a:t>
            </a:r>
            <a:r>
              <a:rPr lang="en-US" dirty="0" smtClean="0"/>
              <a:t>2017 </a:t>
            </a:r>
            <a:r>
              <a:rPr lang="en-US" dirty="0"/>
              <a:t>has the </a:t>
            </a:r>
            <a:r>
              <a:rPr lang="en-US" dirty="0" err="1"/>
              <a:t>highes</a:t>
            </a:r>
            <a:r>
              <a:rPr lang="en-US" dirty="0"/>
              <a:t> number of sells.</a:t>
            </a:r>
          </a:p>
          <a:p>
            <a:r>
              <a:rPr lang="en-US" dirty="0"/>
              <a:t>2</a:t>
            </a:r>
            <a:r>
              <a:rPr lang="en-US" dirty="0" smtClean="0"/>
              <a:t>) Summer </a:t>
            </a:r>
            <a:r>
              <a:rPr lang="en-US" dirty="0"/>
              <a:t>and fall people are more interested to buy the houses.</a:t>
            </a:r>
          </a:p>
          <a:p>
            <a:r>
              <a:rPr lang="en-US" dirty="0"/>
              <a:t>3) </a:t>
            </a:r>
            <a:r>
              <a:rPr lang="en-US" dirty="0" smtClean="0"/>
              <a:t>May </a:t>
            </a:r>
            <a:r>
              <a:rPr lang="en-US" dirty="0"/>
              <a:t>and October have the highest number of sells and January has the lowest one in a whole year.</a:t>
            </a:r>
          </a:p>
          <a:p>
            <a:r>
              <a:rPr lang="en-US" dirty="0"/>
              <a:t>4</a:t>
            </a:r>
            <a:r>
              <a:rPr lang="en-US" dirty="0" smtClean="0"/>
              <a:t>) Week </a:t>
            </a:r>
            <a:r>
              <a:rPr lang="en-US" dirty="0"/>
              <a:t>3,4 and 39 almost zero and the highest ones are week 10 and 37.</a:t>
            </a:r>
          </a:p>
        </p:txBody>
      </p:sp>
      <p:pic>
        <p:nvPicPr>
          <p:cNvPr id="7" name="Content Placeholder 6"/>
          <p:cNvPicPr>
            <a:picLocks noGrp="1" noChangeAspect="1"/>
          </p:cNvPicPr>
          <p:nvPr>
            <p:ph sz="half" idx="1"/>
          </p:nvPr>
        </p:nvPicPr>
        <p:blipFill>
          <a:blip r:embed="rId2"/>
          <a:stretch>
            <a:fillRect/>
          </a:stretch>
        </p:blipFill>
        <p:spPr>
          <a:xfrm>
            <a:off x="838200" y="1825625"/>
            <a:ext cx="4834067" cy="4688399"/>
          </a:xfrm>
          <a:prstGeom prst="rect">
            <a:avLst/>
          </a:prstGeom>
        </p:spPr>
      </p:pic>
    </p:spTree>
    <p:extLst>
      <p:ext uri="{BB962C8B-B14F-4D97-AF65-F5344CB8AC3E}">
        <p14:creationId xmlns:p14="http://schemas.microsoft.com/office/powerpoint/2010/main" val="284866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Business </a:t>
            </a:r>
            <a:r>
              <a:rPr lang="en-US" b="1" dirty="0">
                <a:solidFill>
                  <a:srgbClr val="0066CC"/>
                </a:solidFill>
              </a:rPr>
              <a:t>C</a:t>
            </a:r>
            <a:r>
              <a:rPr lang="en-US" b="1" dirty="0" smtClean="0">
                <a:solidFill>
                  <a:srgbClr val="0066CC"/>
                </a:solidFill>
              </a:rPr>
              <a:t>ase Overview</a:t>
            </a:r>
            <a:endParaRPr lang="en-US" b="1" dirty="0">
              <a:solidFill>
                <a:srgbClr val="0066CC"/>
              </a:solidFill>
            </a:endParaRPr>
          </a:p>
        </p:txBody>
      </p:sp>
      <p:sp>
        <p:nvSpPr>
          <p:cNvPr id="3" name="Content Placeholder 2"/>
          <p:cNvSpPr>
            <a:spLocks noGrp="1"/>
          </p:cNvSpPr>
          <p:nvPr>
            <p:ph idx="1"/>
          </p:nvPr>
        </p:nvSpPr>
        <p:spPr/>
        <p:txBody>
          <a:bodyPr>
            <a:normAutofit lnSpcReduction="10000"/>
          </a:bodyPr>
          <a:lstStyle/>
          <a:p>
            <a:r>
              <a:rPr lang="en-US" dirty="0" smtClean="0"/>
              <a:t>Finding the best opportunity for selling more house to people. To do so, We need to find the factors that affect the price and find the people's interest of houses. So, the benefits of this action is to building new house based on these factors and sell more the houses that already built. To show which factors are more important for buyers and in which time they are willing to buy a house more. In this case, we can focus to sell more in these factors ( for example increase the store manager in some special time of the year and in specific suburb that are more interested by people.)</a:t>
            </a:r>
          </a:p>
          <a:p>
            <a:r>
              <a:rPr lang="en-US" dirty="0" smtClean="0"/>
              <a:t>As a future work, Find the best agents and research more about their method of sell and add relevant data to this part.</a:t>
            </a:r>
            <a:endParaRPr lang="en-US" dirty="0"/>
          </a:p>
        </p:txBody>
      </p:sp>
    </p:spTree>
    <p:extLst>
      <p:ext uri="{BB962C8B-B14F-4D97-AF65-F5344CB8AC3E}">
        <p14:creationId xmlns:p14="http://schemas.microsoft.com/office/powerpoint/2010/main" val="355411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66CC"/>
                </a:solidFill>
              </a:rPr>
              <a:t>The history of data</a:t>
            </a:r>
            <a:endParaRPr lang="en-US" sz="6000" b="1" dirty="0">
              <a:solidFill>
                <a:srgbClr val="0066CC"/>
              </a:solidFill>
            </a:endParaRPr>
          </a:p>
        </p:txBody>
      </p:sp>
      <p:sp>
        <p:nvSpPr>
          <p:cNvPr id="3" name="Content Placeholder 2"/>
          <p:cNvSpPr>
            <a:spLocks noGrp="1"/>
          </p:cNvSpPr>
          <p:nvPr>
            <p:ph idx="1"/>
          </p:nvPr>
        </p:nvSpPr>
        <p:spPr>
          <a:xfrm>
            <a:off x="704850" y="2857499"/>
            <a:ext cx="10515600" cy="3014663"/>
          </a:xfrm>
        </p:spPr>
        <p:txBody>
          <a:bodyPr/>
          <a:lstStyle/>
          <a:p>
            <a:r>
              <a:rPr lang="en-US" dirty="0" smtClean="0"/>
              <a:t>Dataset contain 28 columns with 27247 entries.</a:t>
            </a:r>
          </a:p>
          <a:p>
            <a:endParaRPr lang="en-US" dirty="0"/>
          </a:p>
          <a:p>
            <a:r>
              <a:rPr lang="en-US" dirty="0" smtClean="0"/>
              <a:t>The data belongs to year between 2016 to 2018.</a:t>
            </a:r>
          </a:p>
          <a:p>
            <a:endParaRPr lang="en-US" dirty="0"/>
          </a:p>
          <a:p>
            <a:pPr marL="0" indent="0">
              <a:buNone/>
            </a:pP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39921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1- Business Case Scope Description for CEO</a:t>
            </a:r>
            <a:endParaRPr lang="en-US" b="1" dirty="0">
              <a:solidFill>
                <a:srgbClr val="0066CC"/>
              </a:solidFill>
            </a:endParaRPr>
          </a:p>
        </p:txBody>
      </p:sp>
      <p:sp>
        <p:nvSpPr>
          <p:cNvPr id="3" name="Content Placeholder 2"/>
          <p:cNvSpPr>
            <a:spLocks noGrp="1"/>
          </p:cNvSpPr>
          <p:nvPr>
            <p:ph idx="1"/>
          </p:nvPr>
        </p:nvSpPr>
        <p:spPr/>
        <p:txBody>
          <a:bodyPr/>
          <a:lstStyle/>
          <a:p>
            <a:pPr marL="0" indent="0">
              <a:lnSpc>
                <a:spcPct val="200000"/>
              </a:lnSpc>
              <a:buNone/>
            </a:pPr>
            <a:r>
              <a:rPr lang="en-US" dirty="0" smtClean="0"/>
              <a:t>Finding the factors that affect on price and for the company it is very important to improve this factor to absorb more buyers.</a:t>
            </a:r>
            <a:endParaRPr lang="en-US" dirty="0"/>
          </a:p>
        </p:txBody>
      </p:sp>
    </p:spTree>
    <p:extLst>
      <p:ext uri="{BB962C8B-B14F-4D97-AF65-F5344CB8AC3E}">
        <p14:creationId xmlns:p14="http://schemas.microsoft.com/office/powerpoint/2010/main" val="20464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solidFill>
                  <a:srgbClr val="0066CC"/>
                </a:solidFill>
              </a:rPr>
              <a:t>1-1 Histogram of Price</a:t>
            </a:r>
            <a:r>
              <a:rPr lang="en-US" dirty="0" smtClean="0">
                <a:solidFill>
                  <a:srgbClr val="0066CC"/>
                </a:solidFill>
              </a:rPr>
              <a:t/>
            </a:r>
            <a:br>
              <a:rPr lang="en-US" dirty="0" smtClean="0">
                <a:solidFill>
                  <a:srgbClr val="0066CC"/>
                </a:solidFill>
              </a:rPr>
            </a:br>
            <a:endParaRPr lang="en-US" dirty="0">
              <a:solidFill>
                <a:srgbClr val="0066CC"/>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825625"/>
            <a:ext cx="6542466" cy="4205870"/>
          </a:xfrm>
        </p:spPr>
      </p:pic>
      <p:sp>
        <p:nvSpPr>
          <p:cNvPr id="5" name="Content Placeholder 4"/>
          <p:cNvSpPr>
            <a:spLocks noGrp="1"/>
          </p:cNvSpPr>
          <p:nvPr>
            <p:ph sz="half" idx="2"/>
          </p:nvPr>
        </p:nvSpPr>
        <p:spPr>
          <a:xfrm>
            <a:off x="6232634" y="1825625"/>
            <a:ext cx="5121166" cy="4351338"/>
          </a:xfrm>
        </p:spPr>
        <p:txBody>
          <a:bodyPr>
            <a:normAutofit/>
          </a:bodyPr>
          <a:lstStyle/>
          <a:p>
            <a:r>
              <a:rPr lang="en-US" sz="2400" dirty="0" smtClean="0"/>
              <a:t>1) This figure shows that the house with price between 600k-650k has the highest frequency in our dataset. It means people prefer to buy house in this range</a:t>
            </a:r>
          </a:p>
          <a:p>
            <a:r>
              <a:rPr lang="en-US" sz="2400" dirty="0" smtClean="0"/>
              <a:t>2) Other thing we can understand by this figure is the houses with range upper than 2M have less interest from people.</a:t>
            </a:r>
            <a:endParaRPr lang="en-US" sz="2400" dirty="0"/>
          </a:p>
        </p:txBody>
      </p:sp>
    </p:spTree>
    <p:extLst>
      <p:ext uri="{BB962C8B-B14F-4D97-AF65-F5344CB8AC3E}">
        <p14:creationId xmlns:p14="http://schemas.microsoft.com/office/powerpoint/2010/main" val="275998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1-2 Make a map to recognize the Price vs Distance behavior of buyer</a:t>
            </a:r>
            <a:endParaRPr lang="en-US" b="1" dirty="0">
              <a:solidFill>
                <a:srgbClr val="0066CC"/>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6330" y="1825625"/>
            <a:ext cx="6144010" cy="4351338"/>
          </a:xfrm>
        </p:spPr>
      </p:pic>
      <p:sp>
        <p:nvSpPr>
          <p:cNvPr id="4" name="Content Placeholder 3"/>
          <p:cNvSpPr>
            <a:spLocks noGrp="1"/>
          </p:cNvSpPr>
          <p:nvPr>
            <p:ph sz="half" idx="2"/>
          </p:nvPr>
        </p:nvSpPr>
        <p:spPr>
          <a:xfrm>
            <a:off x="7010400" y="2816225"/>
            <a:ext cx="5181600" cy="4351338"/>
          </a:xfrm>
        </p:spPr>
        <p:txBody>
          <a:bodyPr>
            <a:normAutofit/>
          </a:bodyPr>
          <a:lstStyle/>
          <a:p>
            <a:r>
              <a:rPr lang="en-US" dirty="0" smtClean="0"/>
              <a:t>The distance has a negative correlation with price which means, the house with long distance has the lowest price to compare the houses in the Melbourne city center.</a:t>
            </a:r>
          </a:p>
        </p:txBody>
      </p:sp>
    </p:spTree>
    <p:extLst>
      <p:ext uri="{BB962C8B-B14F-4D97-AF65-F5344CB8AC3E}">
        <p14:creationId xmlns:p14="http://schemas.microsoft.com/office/powerpoint/2010/main" val="27265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CC"/>
                </a:solidFill>
              </a:rPr>
              <a:t> </a:t>
            </a:r>
            <a:r>
              <a:rPr lang="en-US" b="1" dirty="0" smtClean="0">
                <a:solidFill>
                  <a:srgbClr val="0066CC"/>
                </a:solidFill>
              </a:rPr>
              <a:t>1-3 Which Suburb has highest attention from buyers</a:t>
            </a:r>
            <a:endParaRPr lang="en-US" b="1" dirty="0">
              <a:solidFill>
                <a:srgbClr val="0066CC"/>
              </a:solidFill>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702118"/>
            <a:ext cx="6237369" cy="3983420"/>
          </a:xfrm>
        </p:spPr>
      </p:pic>
      <p:sp>
        <p:nvSpPr>
          <p:cNvPr id="4" name="Content Placeholder 3"/>
          <p:cNvSpPr>
            <a:spLocks noGrp="1"/>
          </p:cNvSpPr>
          <p:nvPr>
            <p:ph sz="half" idx="2"/>
          </p:nvPr>
        </p:nvSpPr>
        <p:spPr>
          <a:xfrm>
            <a:off x="6515100" y="2506662"/>
            <a:ext cx="5181600" cy="4351338"/>
          </a:xfrm>
        </p:spPr>
        <p:txBody>
          <a:bodyPr/>
          <a:lstStyle/>
          <a:p>
            <a:r>
              <a:rPr lang="en-US" dirty="0"/>
              <a:t>In this figure we can recognize that the </a:t>
            </a:r>
            <a:r>
              <a:rPr lang="en-US" dirty="0" smtClean="0"/>
              <a:t>Southern </a:t>
            </a:r>
            <a:r>
              <a:rPr lang="en-US" dirty="0"/>
              <a:t>Metropolitan has the highest interest for buyers as well as the price have been change more in this </a:t>
            </a:r>
            <a:r>
              <a:rPr lang="en-US" dirty="0" smtClean="0"/>
              <a:t>suburb</a:t>
            </a:r>
          </a:p>
          <a:p>
            <a:endParaRPr lang="en-US" dirty="0"/>
          </a:p>
          <a:p>
            <a:endParaRPr lang="en-US" dirty="0"/>
          </a:p>
        </p:txBody>
      </p:sp>
    </p:spTree>
    <p:extLst>
      <p:ext uri="{BB962C8B-B14F-4D97-AF65-F5344CB8AC3E}">
        <p14:creationId xmlns:p14="http://schemas.microsoft.com/office/powerpoint/2010/main" val="173015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 2- Business Case Scope Description for Sales Manager</a:t>
            </a:r>
            <a:endParaRPr lang="en-US" b="1" dirty="0">
              <a:solidFill>
                <a:srgbClr val="0066CC"/>
              </a:solidFill>
            </a:endParaRPr>
          </a:p>
        </p:txBody>
      </p:sp>
      <p:sp>
        <p:nvSpPr>
          <p:cNvPr id="3" name="Content Placeholder 2"/>
          <p:cNvSpPr>
            <a:spLocks noGrp="1"/>
          </p:cNvSpPr>
          <p:nvPr>
            <p:ph sz="half" idx="1"/>
          </p:nvPr>
        </p:nvSpPr>
        <p:spPr>
          <a:xfrm>
            <a:off x="495300" y="2092325"/>
            <a:ext cx="10858500" cy="4351338"/>
          </a:xfrm>
        </p:spPr>
        <p:txBody>
          <a:bodyPr>
            <a:normAutofit/>
          </a:bodyPr>
          <a:lstStyle/>
          <a:p>
            <a:r>
              <a:rPr lang="en-US" dirty="0" smtClean="0"/>
              <a:t>1) Finding the behavior of selling during time.</a:t>
            </a:r>
          </a:p>
          <a:p>
            <a:endParaRPr lang="en-US" dirty="0" smtClean="0"/>
          </a:p>
          <a:p>
            <a:r>
              <a:rPr lang="en-US" dirty="0" smtClean="0"/>
              <a:t>2) The correlation between variables and find the most relevant data that affect on price.</a:t>
            </a:r>
          </a:p>
          <a:p>
            <a:endParaRPr lang="en-US" dirty="0" smtClean="0"/>
          </a:p>
          <a:p>
            <a:r>
              <a:rPr lang="en-US" dirty="0" smtClean="0"/>
              <a:t>3) Finding the best agents.</a:t>
            </a:r>
          </a:p>
          <a:p>
            <a:endParaRPr lang="en-US" dirty="0" smtClean="0"/>
          </a:p>
          <a:p>
            <a:r>
              <a:rPr lang="en-US" dirty="0" smtClean="0"/>
              <a:t>4) Finding that the type of the house that has the highest sell.</a:t>
            </a:r>
            <a:endParaRPr lang="en-US" dirty="0"/>
          </a:p>
        </p:txBody>
      </p:sp>
    </p:spTree>
    <p:extLst>
      <p:ext uri="{BB962C8B-B14F-4D97-AF65-F5344CB8AC3E}">
        <p14:creationId xmlns:p14="http://schemas.microsoft.com/office/powerpoint/2010/main" val="78059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CC"/>
                </a:solidFill>
              </a:rPr>
              <a:t>2-1 Line graph for price during the time</a:t>
            </a:r>
            <a:endParaRPr lang="en-US" b="1" dirty="0">
              <a:solidFill>
                <a:srgbClr val="0066CC"/>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990725"/>
            <a:ext cx="6255105" cy="4021138"/>
          </a:xfrm>
        </p:spPr>
      </p:pic>
      <p:sp>
        <p:nvSpPr>
          <p:cNvPr id="4" name="Content Placeholder 3"/>
          <p:cNvSpPr>
            <a:spLocks noGrp="1"/>
          </p:cNvSpPr>
          <p:nvPr>
            <p:ph sz="half" idx="2"/>
          </p:nvPr>
        </p:nvSpPr>
        <p:spPr>
          <a:xfrm>
            <a:off x="6800850" y="2868612"/>
            <a:ext cx="5181600" cy="4351338"/>
          </a:xfrm>
        </p:spPr>
        <p:txBody>
          <a:bodyPr/>
          <a:lstStyle/>
          <a:p>
            <a:r>
              <a:rPr lang="en-US" dirty="0" smtClean="0"/>
              <a:t>This plot shows that the average price for houses is mainly constant during the 2016-2018. The Max price is more fluctuated that Min price.</a:t>
            </a:r>
            <a:endParaRPr lang="en-US" dirty="0"/>
          </a:p>
        </p:txBody>
      </p:sp>
    </p:spTree>
    <p:extLst>
      <p:ext uri="{BB962C8B-B14F-4D97-AF65-F5344CB8AC3E}">
        <p14:creationId xmlns:p14="http://schemas.microsoft.com/office/powerpoint/2010/main" val="342082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1633</TotalTime>
  <Words>760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Melbourne House Sales Market</vt:lpstr>
      <vt:lpstr>Business Case Overview</vt:lpstr>
      <vt:lpstr>The history of data</vt:lpstr>
      <vt:lpstr>1- Business Case Scope Description for CEO</vt:lpstr>
      <vt:lpstr>1-1 Histogram of Price </vt:lpstr>
      <vt:lpstr>1-2 Make a map to recognize the Price vs Distance behavior of buyer</vt:lpstr>
      <vt:lpstr> 1-3 Which Suburb has highest attention from buyers</vt:lpstr>
      <vt:lpstr> 2- Business Case Scope Description for Sales Manager</vt:lpstr>
      <vt:lpstr>2-1 Line graph for price during the time</vt:lpstr>
      <vt:lpstr> 2-2 Heatmap for Finding the Correlation between variable </vt:lpstr>
      <vt:lpstr>2-3 Bar Chart to Find the 20 Top Commissions by Agent.</vt:lpstr>
      <vt:lpstr> 3- Business Case Scope Description for Store Manager</vt:lpstr>
      <vt:lpstr>3-1 Finding the place and size of the houses</vt:lpstr>
      <vt:lpstr>3-2 Finding the Best Type of the House for Sell</vt:lpstr>
      <vt:lpstr>3-3 Find the Best Time of the Sell During the Year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house sales</dc:title>
  <dc:creator>Acer</dc:creator>
  <cp:lastModifiedBy>Acer</cp:lastModifiedBy>
  <cp:revision>16</cp:revision>
  <dcterms:created xsi:type="dcterms:W3CDTF">2019-04-20T14:38:57Z</dcterms:created>
  <dcterms:modified xsi:type="dcterms:W3CDTF">2019-04-21T17:51:59Z</dcterms:modified>
</cp:coreProperties>
</file>