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6" r:id="rId4"/>
    <p:sldId id="287" r:id="rId5"/>
    <p:sldId id="261" r:id="rId6"/>
    <p:sldId id="262" r:id="rId7"/>
    <p:sldId id="288" r:id="rId8"/>
    <p:sldId id="265" r:id="rId9"/>
    <p:sldId id="289" r:id="rId10"/>
    <p:sldId id="299" r:id="rId11"/>
    <p:sldId id="280" r:id="rId12"/>
    <p:sldId id="267" r:id="rId13"/>
    <p:sldId id="268" r:id="rId14"/>
    <p:sldId id="269" r:id="rId15"/>
    <p:sldId id="291" r:id="rId16"/>
    <p:sldId id="293" r:id="rId17"/>
    <p:sldId id="295" r:id="rId18"/>
    <p:sldId id="264" r:id="rId19"/>
    <p:sldId id="296" r:id="rId20"/>
    <p:sldId id="275" r:id="rId21"/>
    <p:sldId id="285" r:id="rId22"/>
    <p:sldId id="279" r:id="rId23"/>
    <p:sldId id="281" r:id="rId24"/>
    <p:sldId id="290" r:id="rId25"/>
    <p:sldId id="297"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74A85-F196-07DE-E127-8BE56812B4AB}" v="100" dt="2019-07-07T13:22:12.148"/>
    <p1510:client id="{1AF306D4-094C-4BF9-AFC6-029A91315EA6}" v="2209" dt="2019-07-07T19:29:17.372"/>
    <p1510:client id="{F83E0518-1BC4-19D0-84B6-2ED222BD6890}" v="781" dt="2019-07-07T19:28:58.506"/>
    <p1510:client id="{FE2A5E87-2CD4-451A-9950-EA89B5A697E0}" v="18" dt="2019-07-07T14:54:53.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0588" y="965199"/>
            <a:ext cx="6766078" cy="4927601"/>
          </a:xfrm>
        </p:spPr>
        <p:txBody>
          <a:bodyPr anchor="ctr">
            <a:normAutofit/>
          </a:bodyPr>
          <a:lstStyle/>
          <a:p>
            <a:pPr algn="l"/>
            <a:r>
              <a:rPr lang="en-US" sz="5400" b="1">
                <a:solidFill>
                  <a:schemeClr val="tx1">
                    <a:lumMod val="85000"/>
                    <a:lumOff val="15000"/>
                  </a:schemeClr>
                </a:solidFill>
                <a:latin typeface="Bodoni MT"/>
                <a:cs typeface="Calibri Light"/>
              </a:rPr>
              <a:t>Feature Recognition as a consultant based on Airbnb data</a:t>
            </a:r>
            <a:endParaRPr lang="en-US">
              <a:solidFill>
                <a:schemeClr val="tx1">
                  <a:lumMod val="85000"/>
                  <a:lumOff val="15000"/>
                </a:schemeClr>
              </a:solidFill>
            </a:endParaRPr>
          </a:p>
        </p:txBody>
      </p:sp>
      <p:sp>
        <p:nvSpPr>
          <p:cNvPr id="3" name="Subtitle 2"/>
          <p:cNvSpPr>
            <a:spLocks noGrp="1"/>
          </p:cNvSpPr>
          <p:nvPr>
            <p:ph type="subTitle" idx="1"/>
          </p:nvPr>
        </p:nvSpPr>
        <p:spPr>
          <a:xfrm>
            <a:off x="1023257" y="965198"/>
            <a:ext cx="2707937" cy="4927602"/>
          </a:xfrm>
        </p:spPr>
        <p:txBody>
          <a:bodyPr vert="horz" lIns="91440" tIns="45720" rIns="91440" bIns="45720" rtlCol="0" anchor="ctr">
            <a:normAutofit/>
          </a:bodyPr>
          <a:lstStyle/>
          <a:p>
            <a:pPr algn="r"/>
            <a:endParaRPr lang="en-US" sz="2000">
              <a:solidFill>
                <a:schemeClr val="accent1"/>
              </a:solidFill>
            </a:endParaRPr>
          </a:p>
          <a:p>
            <a:pPr algn="r"/>
            <a:r>
              <a:rPr lang="en-US" sz="2000" b="1">
                <a:solidFill>
                  <a:schemeClr val="accent1"/>
                </a:solidFill>
                <a:cs typeface="Calibri"/>
              </a:rPr>
              <a:t>Presented by:</a:t>
            </a:r>
          </a:p>
          <a:p>
            <a:pPr algn="r"/>
            <a:r>
              <a:rPr lang="en-US" sz="2000" b="1">
                <a:solidFill>
                  <a:schemeClr val="accent1"/>
                </a:solidFill>
                <a:cs typeface="Calibri"/>
              </a:rPr>
              <a:t>Romeo</a:t>
            </a:r>
          </a:p>
          <a:p>
            <a:pPr algn="r"/>
            <a:r>
              <a:rPr lang="en-US" sz="2000" b="1">
                <a:solidFill>
                  <a:schemeClr val="accent1"/>
                </a:solidFill>
                <a:cs typeface="Calibri"/>
              </a:rPr>
              <a:t>Sarthak</a:t>
            </a:r>
          </a:p>
          <a:p>
            <a:pPr algn="r"/>
            <a:r>
              <a:rPr lang="en-US" sz="2000" b="1">
                <a:solidFill>
                  <a:schemeClr val="accent1"/>
                </a:solidFill>
                <a:cs typeface="Calibri"/>
              </a:rPr>
              <a:t>Zahra</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A2FF0-8BA1-460E-8C7F-D5E934C4E2B4}"/>
              </a:ext>
            </a:extLst>
          </p:cNvPr>
          <p:cNvSpPr>
            <a:spLocks noGrp="1"/>
          </p:cNvSpPr>
          <p:nvPr>
            <p:ph idx="1"/>
          </p:nvPr>
        </p:nvSpPr>
        <p:spPr>
          <a:xfrm>
            <a:off x="367553" y="2138332"/>
            <a:ext cx="4764657" cy="3086131"/>
          </a:xfrm>
        </p:spPr>
        <p:txBody>
          <a:bodyPr vert="horz" lIns="91440" tIns="45720" rIns="91440" bIns="45720" rtlCol="0" anchor="t">
            <a:normAutofit/>
          </a:bodyPr>
          <a:lstStyle/>
          <a:p>
            <a:r>
              <a:rPr lang="fr-FR">
                <a:cs typeface="Calibri"/>
              </a:rPr>
              <a:t>From this heatmap, the highest correlations to price are:</a:t>
            </a:r>
          </a:p>
          <a:p>
            <a:pPr lvl="1" indent="-514350"/>
            <a:r>
              <a:rPr lang="fr-FR">
                <a:cs typeface="Calibri"/>
              </a:rPr>
              <a:t>Accomodates</a:t>
            </a:r>
          </a:p>
          <a:p>
            <a:pPr lvl="1" indent="-514350"/>
            <a:r>
              <a:rPr lang="fr-FR">
                <a:cs typeface="Calibri"/>
              </a:rPr>
              <a:t>Bedrooms</a:t>
            </a:r>
          </a:p>
          <a:p>
            <a:pPr lvl="1" indent="-514350"/>
            <a:r>
              <a:rPr lang="fr-FR">
                <a:cs typeface="Calibri"/>
              </a:rPr>
              <a:t>Square feet</a:t>
            </a:r>
          </a:p>
          <a:p>
            <a:pPr lvl="1" indent="-514350"/>
            <a:r>
              <a:rPr lang="fr-FR">
                <a:cs typeface="Calibri"/>
              </a:rPr>
              <a:t>Guests included </a:t>
            </a:r>
          </a:p>
          <a:p>
            <a:pPr marL="171450" lvl="1" indent="0">
              <a:buNone/>
            </a:pPr>
            <a:endParaRPr lang="fr-FR">
              <a:cs typeface="Calibri"/>
            </a:endParaRPr>
          </a:p>
        </p:txBody>
      </p:sp>
      <p:pic>
        <p:nvPicPr>
          <p:cNvPr id="5" name="Picture 4">
            <a:extLst>
              <a:ext uri="{FF2B5EF4-FFF2-40B4-BE49-F238E27FC236}">
                <a16:creationId xmlns:a16="http://schemas.microsoft.com/office/drawing/2014/main" id="{551D38AA-E1A0-430C-AFD7-E9F550767289}"/>
              </a:ext>
            </a:extLst>
          </p:cNvPr>
          <p:cNvPicPr>
            <a:picLocks noChangeAspect="1"/>
          </p:cNvPicPr>
          <p:nvPr/>
        </p:nvPicPr>
        <p:blipFill>
          <a:blip r:embed="rId2"/>
          <a:stretch>
            <a:fillRect/>
          </a:stretch>
        </p:blipFill>
        <p:spPr>
          <a:xfrm>
            <a:off x="5019105" y="795725"/>
            <a:ext cx="6707693" cy="5774227"/>
          </a:xfrm>
          <a:prstGeom prst="rect">
            <a:avLst/>
          </a:prstGeom>
        </p:spPr>
      </p:pic>
      <p:sp>
        <p:nvSpPr>
          <p:cNvPr id="4" name="Title 1">
            <a:extLst>
              <a:ext uri="{FF2B5EF4-FFF2-40B4-BE49-F238E27FC236}">
                <a16:creationId xmlns:a16="http://schemas.microsoft.com/office/drawing/2014/main" id="{5FED4D9C-554D-4585-967E-DD46CAAD6509}"/>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a) </a:t>
            </a:r>
            <a:r>
              <a:rPr lang="fr-FR" sz="2000">
                <a:latin typeface="Calibri"/>
                <a:ea typeface="+mj-lt"/>
                <a:cs typeface="Calibri"/>
              </a:rPr>
              <a:t>Price and relationship with other variables in our dataset</a:t>
            </a:r>
            <a:endParaRPr lang="fr-FR" sz="2000" b="1">
              <a:latin typeface="Book Antiqua"/>
              <a:cs typeface="Calibri Light" panose="020F0302020204030204"/>
            </a:endParaRPr>
          </a:p>
        </p:txBody>
      </p:sp>
    </p:spTree>
    <p:extLst>
      <p:ext uri="{BB962C8B-B14F-4D97-AF65-F5344CB8AC3E}">
        <p14:creationId xmlns:p14="http://schemas.microsoft.com/office/powerpoint/2010/main" val="11644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latin typeface="Book Antiqua"/>
                <a:cs typeface="Segoe UI"/>
              </a:rPr>
              <a:t>Accommodates​​</a:t>
            </a:r>
            <a:endParaRPr lang="fr-FR">
              <a:latin typeface="Book Antiqua"/>
              <a:cs typeface="Segoe UI"/>
            </a:endParaRPr>
          </a:p>
          <a:p>
            <a:pPr marL="514350" indent="-514350">
              <a:buAutoNum type="arabicPeriod"/>
            </a:pPr>
            <a:r>
              <a:rPr lang="en-US">
                <a:latin typeface="Book Antiqua"/>
                <a:cs typeface="Segoe UI"/>
              </a:rPr>
              <a:t>Bedrooms​​</a:t>
            </a:r>
          </a:p>
          <a:p>
            <a:pPr marL="514350" indent="-514350" rtl="0">
              <a:buAutoNum type="arabicPeriod"/>
            </a:pPr>
            <a:r>
              <a:rPr lang="en-US">
                <a:latin typeface="Book Antiqua"/>
                <a:cs typeface="Segoe UI"/>
              </a:rPr>
              <a:t>Area (Square feet​)​</a:t>
            </a:r>
          </a:p>
          <a:p>
            <a:pPr marL="514350" indent="-514350" rtl="0">
              <a:buAutoNum type="arabicPeriod"/>
            </a:pPr>
            <a:r>
              <a:rPr lang="en-US">
                <a:latin typeface="Book Antiqua"/>
                <a:cs typeface="Segoe UI"/>
              </a:rPr>
              <a:t>Guest included​​</a:t>
            </a:r>
          </a:p>
          <a:p>
            <a:pPr marL="514350" indent="-514350" rtl="0">
              <a:buAutoNum type="arabicPeriod"/>
            </a:pPr>
            <a:r>
              <a:rPr lang="en-US">
                <a:solidFill>
                  <a:srgbClr val="E8E6E3"/>
                </a:solidFill>
                <a:latin typeface="Book Antiqua"/>
                <a:ea typeface="Segoe UI"/>
                <a:cs typeface="Segoe UI"/>
              </a:rPr>
              <a:t>Neighborhood </a:t>
            </a:r>
            <a:endParaRPr lang="en-US">
              <a:cs typeface="Calibri"/>
            </a:endParaRPr>
          </a:p>
        </p:txBody>
      </p:sp>
      <p:sp>
        <p:nvSpPr>
          <p:cNvPr id="5" name="Title 1">
            <a:extLst>
              <a:ext uri="{FF2B5EF4-FFF2-40B4-BE49-F238E27FC236}">
                <a16:creationId xmlns:a16="http://schemas.microsoft.com/office/drawing/2014/main" id="{05621D26-124A-484C-B58E-2C9119AE6750}"/>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280457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BD4B-C379-4B27-A5F1-0D6BB82E7703}"/>
              </a:ext>
            </a:extLst>
          </p:cNvPr>
          <p:cNvSpPr>
            <a:spLocks noGrp="1"/>
          </p:cNvSpPr>
          <p:nvPr>
            <p:ph type="title"/>
          </p:nvPr>
        </p:nvSpPr>
        <p:spPr>
          <a:xfrm>
            <a:off x="390137" y="1391266"/>
            <a:ext cx="3823995" cy="1676603"/>
          </a:xfrm>
        </p:spPr>
        <p:txBody>
          <a:bodyPr>
            <a:normAutofit/>
          </a:bodyPr>
          <a:lstStyle/>
          <a:p>
            <a:r>
              <a:rPr lang="en-US">
                <a:latin typeface="Book Antiqua"/>
                <a:cs typeface="Calibri Light"/>
              </a:rPr>
              <a:t>Distribution of bedrooms</a:t>
            </a:r>
            <a:endParaRPr lang="en-US">
              <a:latin typeface="Book Antiqua"/>
            </a:endParaRPr>
          </a:p>
        </p:txBody>
      </p:sp>
      <p:sp>
        <p:nvSpPr>
          <p:cNvPr id="9" name="Content Placeholder 8">
            <a:extLst>
              <a:ext uri="{FF2B5EF4-FFF2-40B4-BE49-F238E27FC236}">
                <a16:creationId xmlns:a16="http://schemas.microsoft.com/office/drawing/2014/main" id="{6C3239B1-D919-433E-A4E2-F8033C098E09}"/>
              </a:ext>
            </a:extLst>
          </p:cNvPr>
          <p:cNvSpPr>
            <a:spLocks noGrp="1"/>
          </p:cNvSpPr>
          <p:nvPr>
            <p:ph idx="1"/>
          </p:nvPr>
        </p:nvSpPr>
        <p:spPr>
          <a:xfrm>
            <a:off x="476403" y="3057553"/>
            <a:ext cx="3651466" cy="1843549"/>
          </a:xfrm>
        </p:spPr>
        <p:txBody>
          <a:bodyPr vert="horz" lIns="91440" tIns="45720" rIns="91440" bIns="45720" rtlCol="0" anchor="t">
            <a:normAutofit/>
          </a:bodyPr>
          <a:lstStyle/>
          <a:p>
            <a:r>
              <a:rPr lang="en-US" sz="2000">
                <a:cs typeface="Calibri"/>
              </a:rPr>
              <a:t>It shows the most interesting and common rooms are with 0 and 1 bedrooms.</a:t>
            </a:r>
            <a:endParaRPr lang="en-US" sz="2000"/>
          </a:p>
        </p:txBody>
      </p:sp>
      <p:pic>
        <p:nvPicPr>
          <p:cNvPr id="7" name="Picture 4">
            <a:extLst>
              <a:ext uri="{FF2B5EF4-FFF2-40B4-BE49-F238E27FC236}">
                <a16:creationId xmlns:a16="http://schemas.microsoft.com/office/drawing/2014/main" id="{E3077FDD-8C59-411E-9171-DE4CE215CA3F}"/>
              </a:ext>
            </a:extLst>
          </p:cNvPr>
          <p:cNvPicPr>
            <a:picLocks noChangeAspect="1"/>
          </p:cNvPicPr>
          <p:nvPr/>
        </p:nvPicPr>
        <p:blipFill rotWithShape="1">
          <a:blip r:embed="rId2"/>
          <a:srcRect r="27864" b="2"/>
          <a:stretch/>
        </p:blipFill>
        <p:spPr>
          <a:xfrm>
            <a:off x="4348111" y="10"/>
            <a:ext cx="7552944" cy="6857990"/>
          </a:xfrm>
          <a:prstGeom prst="rect">
            <a:avLst/>
          </a:prstGeom>
          <a:effectLst/>
        </p:spPr>
      </p:pic>
      <p:sp>
        <p:nvSpPr>
          <p:cNvPr id="3" name="Title 1">
            <a:extLst>
              <a:ext uri="{FF2B5EF4-FFF2-40B4-BE49-F238E27FC236}">
                <a16:creationId xmlns:a16="http://schemas.microsoft.com/office/drawing/2014/main" id="{975C6F23-93C1-47AC-870B-F211737994A8}"/>
              </a:ext>
            </a:extLst>
          </p:cNvPr>
          <p:cNvSpPr txBox="1">
            <a:spLocks/>
          </p:cNvSpPr>
          <p:nvPr/>
        </p:nvSpPr>
        <p:spPr>
          <a:xfrm>
            <a:off x="142336" y="100581"/>
            <a:ext cx="4552169" cy="822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76784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621C4-2DB2-4A2D-9460-5ACF46A04BDE}"/>
              </a:ext>
            </a:extLst>
          </p:cNvPr>
          <p:cNvSpPr>
            <a:spLocks noGrp="1"/>
          </p:cNvSpPr>
          <p:nvPr>
            <p:ph type="title"/>
          </p:nvPr>
        </p:nvSpPr>
        <p:spPr>
          <a:xfrm>
            <a:off x="966952" y="1204108"/>
            <a:ext cx="2669406" cy="1781175"/>
          </a:xfrm>
        </p:spPr>
        <p:txBody>
          <a:bodyPr>
            <a:normAutofit fontScale="90000"/>
          </a:bodyPr>
          <a:lstStyle/>
          <a:p>
            <a:r>
              <a:rPr lang="en-US" sz="3200">
                <a:solidFill>
                  <a:srgbClr val="FFFFFF"/>
                </a:solidFill>
                <a:cs typeface="Calibri Light"/>
              </a:rPr>
              <a:t>Relation of price with the number of rooms</a:t>
            </a:r>
            <a:endParaRPr lang="en-US"/>
          </a:p>
        </p:txBody>
      </p:sp>
      <p:sp>
        <p:nvSpPr>
          <p:cNvPr id="9" name="Content Placeholder 8">
            <a:extLst>
              <a:ext uri="{FF2B5EF4-FFF2-40B4-BE49-F238E27FC236}">
                <a16:creationId xmlns:a16="http://schemas.microsoft.com/office/drawing/2014/main" id="{A6CC96C6-84AF-4813-A411-E7BCD5941D97}"/>
              </a:ext>
            </a:extLst>
          </p:cNvPr>
          <p:cNvSpPr>
            <a:spLocks noGrp="1"/>
          </p:cNvSpPr>
          <p:nvPr>
            <p:ph idx="1"/>
          </p:nvPr>
        </p:nvSpPr>
        <p:spPr>
          <a:xfrm>
            <a:off x="966951" y="3498440"/>
            <a:ext cx="3071973" cy="2245066"/>
          </a:xfrm>
        </p:spPr>
        <p:txBody>
          <a:bodyPr vert="horz" lIns="91440" tIns="45720" rIns="91440" bIns="45720" rtlCol="0" anchor="t">
            <a:normAutofit/>
          </a:bodyPr>
          <a:lstStyle/>
          <a:p>
            <a:pPr marL="0" indent="0">
              <a:buNone/>
            </a:pPr>
            <a:r>
              <a:rPr lang="en-US" sz="2000">
                <a:cs typeface="Calibri" panose="020F0502020204030204"/>
              </a:rPr>
              <a:t>The number of rooms has direct effect on price till 5 bedrooms and has and after that we can see the fluctuation price for upper than 5.</a:t>
            </a:r>
          </a:p>
        </p:txBody>
      </p:sp>
      <p:pic>
        <p:nvPicPr>
          <p:cNvPr id="7" name="Picture 4">
            <a:extLst>
              <a:ext uri="{FF2B5EF4-FFF2-40B4-BE49-F238E27FC236}">
                <a16:creationId xmlns:a16="http://schemas.microsoft.com/office/drawing/2014/main" id="{46B62A5E-EAF5-415D-A9F8-6FF069BD48F5}"/>
              </a:ext>
            </a:extLst>
          </p:cNvPr>
          <p:cNvPicPr>
            <a:picLocks noChangeAspect="1"/>
          </p:cNvPicPr>
          <p:nvPr/>
        </p:nvPicPr>
        <p:blipFill>
          <a:blip r:embed="rId2"/>
          <a:stretch>
            <a:fillRect/>
          </a:stretch>
        </p:blipFill>
        <p:spPr>
          <a:xfrm>
            <a:off x="4662102" y="985697"/>
            <a:ext cx="6903723" cy="4763568"/>
          </a:xfrm>
          <a:prstGeom prst="rect">
            <a:avLst/>
          </a:prstGeom>
        </p:spPr>
      </p:pic>
      <p:sp>
        <p:nvSpPr>
          <p:cNvPr id="3" name="Title 1">
            <a:extLst>
              <a:ext uri="{FF2B5EF4-FFF2-40B4-BE49-F238E27FC236}">
                <a16:creationId xmlns:a16="http://schemas.microsoft.com/office/drawing/2014/main" id="{DD3B5A4D-EC3F-4615-84F3-A9D37B60FAA6}"/>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245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92A0-20BA-4EF8-9087-625FF4C9ABBF}"/>
              </a:ext>
            </a:extLst>
          </p:cNvPr>
          <p:cNvSpPr>
            <a:spLocks noGrp="1"/>
          </p:cNvSpPr>
          <p:nvPr>
            <p:ph type="title"/>
          </p:nvPr>
        </p:nvSpPr>
        <p:spPr>
          <a:xfrm>
            <a:off x="335337" y="1145054"/>
            <a:ext cx="5167311" cy="1946274"/>
          </a:xfrm>
        </p:spPr>
        <p:txBody>
          <a:bodyPr anchor="b">
            <a:normAutofit/>
          </a:bodyPr>
          <a:lstStyle/>
          <a:p>
            <a:r>
              <a:rPr lang="en-US" sz="3600">
                <a:latin typeface="Book Antiqua"/>
                <a:cs typeface="Calibri Light"/>
              </a:rPr>
              <a:t>Average price by number of bedrooms in each neighborhood area</a:t>
            </a:r>
            <a:endParaRPr lang="en-US" sz="3600">
              <a:latin typeface="Book Antiqua"/>
            </a:endParaRPr>
          </a:p>
        </p:txBody>
      </p:sp>
      <p:sp>
        <p:nvSpPr>
          <p:cNvPr id="9" name="Content Placeholder 8">
            <a:extLst>
              <a:ext uri="{FF2B5EF4-FFF2-40B4-BE49-F238E27FC236}">
                <a16:creationId xmlns:a16="http://schemas.microsoft.com/office/drawing/2014/main" id="{5ED6BBBF-AAC8-40F7-8098-5F82734A5A8B}"/>
              </a:ext>
            </a:extLst>
          </p:cNvPr>
          <p:cNvSpPr>
            <a:spLocks noGrp="1"/>
          </p:cNvSpPr>
          <p:nvPr>
            <p:ph idx="1"/>
          </p:nvPr>
        </p:nvSpPr>
        <p:spPr>
          <a:xfrm>
            <a:off x="346120" y="3745882"/>
            <a:ext cx="5167311" cy="1241387"/>
          </a:xfrm>
        </p:spPr>
        <p:txBody>
          <a:bodyPr vert="horz" lIns="91440" tIns="45720" rIns="91440" bIns="45720" rtlCol="0" anchor="t">
            <a:normAutofit/>
          </a:bodyPr>
          <a:lstStyle/>
          <a:p>
            <a:r>
              <a:rPr lang="en-US" sz="2400">
                <a:cs typeface="Calibri"/>
              </a:rPr>
              <a:t>We </a:t>
            </a:r>
            <a:r>
              <a:rPr lang="en-US" sz="2400">
                <a:latin typeface="Book Antiqua"/>
                <a:cs typeface="Calibri"/>
              </a:rPr>
              <a:t>can</a:t>
            </a:r>
            <a:r>
              <a:rPr lang="en-US" sz="2400">
                <a:cs typeface="Calibri"/>
              </a:rPr>
              <a:t> see again the rooms with 5 bedrooms has the highest average price in this plot.</a:t>
            </a:r>
            <a:endParaRPr lang="en-US" sz="2400"/>
          </a:p>
        </p:txBody>
      </p:sp>
      <p:sp>
        <p:nvSpPr>
          <p:cNvPr id="3" name="Title 1">
            <a:extLst>
              <a:ext uri="{FF2B5EF4-FFF2-40B4-BE49-F238E27FC236}">
                <a16:creationId xmlns:a16="http://schemas.microsoft.com/office/drawing/2014/main" id="{706C4C63-286A-435F-8F44-7DB2EFAE5C06}"/>
              </a:ext>
            </a:extLst>
          </p:cNvPr>
          <p:cNvSpPr txBox="1">
            <a:spLocks/>
          </p:cNvSpPr>
          <p:nvPr/>
        </p:nvSpPr>
        <p:spPr>
          <a:xfrm>
            <a:off x="142336" y="100581"/>
            <a:ext cx="5418193" cy="889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 b) Price and relationship with other variables in our dataset</a:t>
            </a:r>
          </a:p>
          <a:p>
            <a:endParaRPr lang="fr-FR" sz="2000">
              <a:latin typeface="Book Antiqua"/>
              <a:cs typeface="Calibri Light" panose="020F0302020204030204"/>
            </a:endParaRPr>
          </a:p>
        </p:txBody>
      </p:sp>
      <p:pic>
        <p:nvPicPr>
          <p:cNvPr id="4" name="Picture 4" descr="A screenshot of a cell phone&#10;&#10;Description generated with high confidence">
            <a:extLst>
              <a:ext uri="{FF2B5EF4-FFF2-40B4-BE49-F238E27FC236}">
                <a16:creationId xmlns:a16="http://schemas.microsoft.com/office/drawing/2014/main" id="{69557793-0587-4673-B494-0384F360C3B3}"/>
              </a:ext>
            </a:extLst>
          </p:cNvPr>
          <p:cNvPicPr>
            <a:picLocks noChangeAspect="1"/>
          </p:cNvPicPr>
          <p:nvPr/>
        </p:nvPicPr>
        <p:blipFill>
          <a:blip r:embed="rId2"/>
          <a:stretch>
            <a:fillRect/>
          </a:stretch>
        </p:blipFill>
        <p:spPr>
          <a:xfrm>
            <a:off x="5500778" y="344282"/>
            <a:ext cx="6423803" cy="6140679"/>
          </a:xfrm>
          <a:prstGeom prst="rect">
            <a:avLst/>
          </a:prstGeom>
        </p:spPr>
      </p:pic>
    </p:spTree>
    <p:extLst>
      <p:ext uri="{BB962C8B-B14F-4D97-AF65-F5344CB8AC3E}">
        <p14:creationId xmlns:p14="http://schemas.microsoft.com/office/powerpoint/2010/main" val="7525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latin typeface="Book Antiqua"/>
                <a:cs typeface="Segoe UI"/>
              </a:rPr>
              <a:t>Bedrooms​​</a:t>
            </a:r>
          </a:p>
          <a:p>
            <a:pPr marL="514350" indent="-514350" rtl="0">
              <a:buAutoNum type="arabicPeriod"/>
            </a:pPr>
            <a:r>
              <a:rPr lang="en-US">
                <a:solidFill>
                  <a:srgbClr val="E8E6E3"/>
                </a:solidFill>
                <a:latin typeface="Book Antiqua"/>
                <a:ea typeface="Segoe UI"/>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a:buAutoNum type="arabicPeriod"/>
            </a:pPr>
            <a:r>
              <a:rPr lang="en-US">
                <a:solidFill>
                  <a:srgbClr val="E8E6E3"/>
                </a:solidFill>
                <a:latin typeface="Book Antiqua"/>
                <a:cs typeface="Segoe UI"/>
              </a:rPr>
              <a:t>Neighborhood</a:t>
            </a:r>
            <a:endParaRPr lang="en-US">
              <a:cs typeface="Calibri"/>
            </a:endParaRPr>
          </a:p>
        </p:txBody>
      </p:sp>
      <p:sp>
        <p:nvSpPr>
          <p:cNvPr id="5" name="Title 1">
            <a:extLst>
              <a:ext uri="{FF2B5EF4-FFF2-40B4-BE49-F238E27FC236}">
                <a16:creationId xmlns:a16="http://schemas.microsoft.com/office/drawing/2014/main" id="{E09F46DB-0CA9-430C-A1D6-1EDBB05A7F50}"/>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176647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0B391-5C21-4137-B8A2-DF062B867BCA}"/>
              </a:ext>
            </a:extLst>
          </p:cNvPr>
          <p:cNvSpPr>
            <a:spLocks noGrp="1"/>
          </p:cNvSpPr>
          <p:nvPr>
            <p:ph type="title"/>
          </p:nvPr>
        </p:nvSpPr>
        <p:spPr>
          <a:xfrm>
            <a:off x="771705" y="1001743"/>
            <a:ext cx="3476625" cy="4962524"/>
          </a:xfrm>
        </p:spPr>
        <p:txBody>
          <a:bodyPr vert="horz" lIns="91440" tIns="45720" rIns="91440" bIns="45720" rtlCol="0" anchor="ctr">
            <a:normAutofit/>
          </a:bodyPr>
          <a:lstStyle/>
          <a:p>
            <a:pPr algn="ctr"/>
            <a:r>
              <a:rPr lang="en-US" sz="4100" kern="1200">
                <a:solidFill>
                  <a:srgbClr val="FFFFFF"/>
                </a:solidFill>
                <a:latin typeface="Book Antiqua"/>
              </a:rPr>
              <a:t>The plot support what heatmap claimed before and the price going up if </a:t>
            </a:r>
            <a:r>
              <a:rPr lang="en-US" sz="4100">
                <a:solidFill>
                  <a:srgbClr val="FFFFFF"/>
                </a:solidFill>
                <a:latin typeface="Book Antiqua"/>
              </a:rPr>
              <a:t>square feet</a:t>
            </a:r>
            <a:r>
              <a:rPr lang="en-US" sz="4100" kern="1200">
                <a:solidFill>
                  <a:srgbClr val="FFFFFF"/>
                </a:solidFill>
                <a:latin typeface="Book Antiqua"/>
              </a:rPr>
              <a:t> increase</a:t>
            </a:r>
          </a:p>
        </p:txBody>
      </p:sp>
      <p:pic>
        <p:nvPicPr>
          <p:cNvPr id="4" name="Picture 4" descr="A picture containing writing implement, stationary, pencil&#10;&#10;Description generated with very high confidence">
            <a:extLst>
              <a:ext uri="{FF2B5EF4-FFF2-40B4-BE49-F238E27FC236}">
                <a16:creationId xmlns:a16="http://schemas.microsoft.com/office/drawing/2014/main" id="{556DCD2C-D425-4545-A406-41E08FD64EBD}"/>
              </a:ext>
            </a:extLst>
          </p:cNvPr>
          <p:cNvPicPr>
            <a:picLocks noGrp="1" noChangeAspect="1"/>
          </p:cNvPicPr>
          <p:nvPr>
            <p:ph idx="1"/>
          </p:nvPr>
        </p:nvPicPr>
        <p:blipFill>
          <a:blip r:embed="rId2"/>
          <a:stretch>
            <a:fillRect/>
          </a:stretch>
        </p:blipFill>
        <p:spPr>
          <a:xfrm>
            <a:off x="4923785" y="827937"/>
            <a:ext cx="6783582" cy="5210068"/>
          </a:xfrm>
          <a:prstGeom prst="rect">
            <a:avLst/>
          </a:prstGeom>
        </p:spPr>
      </p:pic>
      <p:sp>
        <p:nvSpPr>
          <p:cNvPr id="3" name="Title 1">
            <a:extLst>
              <a:ext uri="{FF2B5EF4-FFF2-40B4-BE49-F238E27FC236}">
                <a16:creationId xmlns:a16="http://schemas.microsoft.com/office/drawing/2014/main" id="{A5E20D2F-2D1D-451E-A991-76F61AD3AFFA}"/>
              </a:ext>
            </a:extLst>
          </p:cNvPr>
          <p:cNvSpPr txBox="1">
            <a:spLocks/>
          </p:cNvSpPr>
          <p:nvPr/>
        </p:nvSpPr>
        <p:spPr>
          <a:xfrm>
            <a:off x="343619" y="100581"/>
            <a:ext cx="4347714" cy="129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solidFill>
                  <a:schemeClr val="bg1"/>
                </a:solidFill>
                <a:latin typeface="Book Antiqua"/>
                <a:ea typeface="+mj-lt"/>
                <a:cs typeface="+mj-lt"/>
              </a:rPr>
              <a:t>III   </a:t>
            </a:r>
            <a:r>
              <a:rPr lang="fr-FR" sz="2000" b="1">
                <a:solidFill>
                  <a:schemeClr val="bg1"/>
                </a:solidFill>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540477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Bedrooms​​</a:t>
            </a:r>
          </a:p>
          <a:p>
            <a:pPr marL="514350" indent="-514350" rtl="0">
              <a:buAutoNum type="arabicPeriod"/>
            </a:pPr>
            <a:r>
              <a:rPr lang="en-US">
                <a:latin typeface="Book Antiqua"/>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rtl="0">
              <a:buAutoNum type="arabicPeriod"/>
            </a:pPr>
            <a:r>
              <a:rPr lang="en-US">
                <a:solidFill>
                  <a:srgbClr val="E8E6E3"/>
                </a:solidFill>
                <a:latin typeface="Book Antiqua"/>
                <a:ea typeface="Segoe UI"/>
                <a:cs typeface="Segoe UI"/>
              </a:rPr>
              <a:t>Neighborhood </a:t>
            </a:r>
            <a:endParaRPr lang="en-US">
              <a:cs typeface="Calibri"/>
            </a:endParaRPr>
          </a:p>
        </p:txBody>
      </p:sp>
      <p:sp>
        <p:nvSpPr>
          <p:cNvPr id="5" name="Title 1">
            <a:extLst>
              <a:ext uri="{FF2B5EF4-FFF2-40B4-BE49-F238E27FC236}">
                <a16:creationId xmlns:a16="http://schemas.microsoft.com/office/drawing/2014/main" id="{33FE800A-6489-45F5-8EC3-5CA82155BBD7}"/>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20286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9445-0FCF-43B2-8A47-90FDDF13B99F}"/>
              </a:ext>
            </a:extLst>
          </p:cNvPr>
          <p:cNvSpPr>
            <a:spLocks noGrp="1"/>
          </p:cNvSpPr>
          <p:nvPr>
            <p:ph type="title"/>
          </p:nvPr>
        </p:nvSpPr>
        <p:spPr>
          <a:xfrm>
            <a:off x="404514" y="1268000"/>
            <a:ext cx="4384712" cy="1037869"/>
          </a:xfrm>
        </p:spPr>
        <p:txBody>
          <a:bodyPr>
            <a:normAutofit fontScale="90000"/>
          </a:bodyPr>
          <a:lstStyle/>
          <a:p>
            <a:r>
              <a:rPr lang="en-US" b="1">
                <a:latin typeface="Book Antiqua"/>
                <a:cs typeface="Calibri Light"/>
              </a:rPr>
              <a:t>Behaviour of price in Neighborhood</a:t>
            </a:r>
            <a:endParaRPr lang="en-US" b="1">
              <a:latin typeface="Book Antiqua"/>
            </a:endParaRPr>
          </a:p>
        </p:txBody>
      </p:sp>
      <p:sp>
        <p:nvSpPr>
          <p:cNvPr id="3" name="TextBox 2">
            <a:extLst>
              <a:ext uri="{FF2B5EF4-FFF2-40B4-BE49-F238E27FC236}">
                <a16:creationId xmlns:a16="http://schemas.microsoft.com/office/drawing/2014/main" id="{2F653D60-0399-46F2-BA84-B81BD9E3DD6C}"/>
              </a:ext>
            </a:extLst>
          </p:cNvPr>
          <p:cNvSpPr txBox="1"/>
          <p:nvPr/>
        </p:nvSpPr>
        <p:spPr>
          <a:xfrm>
            <a:off x="653546" y="3242015"/>
            <a:ext cx="42274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ook Antiqua"/>
              </a:rPr>
              <a:t>As we can see in the figure:</a:t>
            </a:r>
            <a:endParaRPr lang="fr-FR" sz="2000">
              <a:latin typeface="Book Antiqua"/>
              <a:cs typeface="Calibri" panose="020F0502020204030204"/>
            </a:endParaRPr>
          </a:p>
          <a:p>
            <a:pPr marL="285750" indent="-285750">
              <a:buFont typeface="Arial"/>
              <a:buChar char="•"/>
            </a:pPr>
            <a:r>
              <a:rPr lang="en-US" sz="2000">
                <a:latin typeface="Book Antiqua"/>
              </a:rPr>
              <a:t> Pankow and Mitte are more consistent neighborhood with relatively greater median than other neighborhoods.  </a:t>
            </a:r>
            <a:endParaRPr lang="en-US" sz="2000">
              <a:latin typeface="Book Antiqua"/>
              <a:cs typeface="Calibri" panose="020F0502020204030204"/>
            </a:endParaRPr>
          </a:p>
          <a:p>
            <a:pPr marL="285750" indent="-285750">
              <a:buFont typeface="Arial"/>
              <a:buChar char="•"/>
            </a:pPr>
            <a:r>
              <a:rPr lang="en-US" sz="2000">
                <a:latin typeface="Book Antiqua"/>
              </a:rPr>
              <a:t>Marzahn-Hellersdorf also has greater price input, however, it also has a large fraction below the median price.</a:t>
            </a:r>
            <a:endParaRPr lang="en-US" sz="2000">
              <a:latin typeface="Book Antiqua"/>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9E92E881-84F3-4A9B-9D74-0C2E612A5958}"/>
              </a:ext>
            </a:extLst>
          </p:cNvPr>
          <p:cNvPicPr>
            <a:picLocks noChangeAspect="1"/>
          </p:cNvPicPr>
          <p:nvPr/>
        </p:nvPicPr>
        <p:blipFill>
          <a:blip r:embed="rId2"/>
          <a:stretch>
            <a:fillRect/>
          </a:stretch>
        </p:blipFill>
        <p:spPr>
          <a:xfrm>
            <a:off x="4796287" y="250793"/>
            <a:ext cx="6581954" cy="6528940"/>
          </a:xfrm>
          <a:prstGeom prst="rect">
            <a:avLst/>
          </a:prstGeom>
        </p:spPr>
      </p:pic>
      <p:sp>
        <p:nvSpPr>
          <p:cNvPr id="6" name="Title 1">
            <a:extLst>
              <a:ext uri="{FF2B5EF4-FFF2-40B4-BE49-F238E27FC236}">
                <a16:creationId xmlns:a16="http://schemas.microsoft.com/office/drawing/2014/main" id="{B89B32AD-9E14-4E8E-AAD6-123D04F6A2DA}"/>
              </a:ext>
            </a:extLst>
          </p:cNvPr>
          <p:cNvSpPr txBox="1">
            <a:spLocks/>
          </p:cNvSpPr>
          <p:nvPr/>
        </p:nvSpPr>
        <p:spPr>
          <a:xfrm>
            <a:off x="142336" y="258731"/>
            <a:ext cx="4734634" cy="5743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8358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Bedrooms​​</a:t>
            </a:r>
          </a:p>
          <a:p>
            <a:pPr marL="514350" indent="-514350" rtl="0">
              <a:buAutoNum type="arabicPeriod"/>
            </a:pPr>
            <a:r>
              <a:rPr lang="en-US">
                <a:solidFill>
                  <a:srgbClr val="E8E6E3"/>
                </a:solidFill>
                <a:latin typeface="Book Antiqua"/>
                <a:ea typeface="Segoe UI"/>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rtl="0">
              <a:buAutoNum type="arabicPeriod"/>
            </a:pPr>
            <a:r>
              <a:rPr lang="en-US">
                <a:latin typeface="Book Antiqua"/>
                <a:cs typeface="Segoe UI"/>
              </a:rPr>
              <a:t>Neighborhood</a:t>
            </a:r>
            <a:endParaRPr lang="en-US" b="1">
              <a:latin typeface="Calibri" panose="020F0502020204030204"/>
              <a:cs typeface="Calibri"/>
            </a:endParaRPr>
          </a:p>
        </p:txBody>
      </p:sp>
      <p:sp>
        <p:nvSpPr>
          <p:cNvPr id="5" name="Title 1">
            <a:extLst>
              <a:ext uri="{FF2B5EF4-FFF2-40B4-BE49-F238E27FC236}">
                <a16:creationId xmlns:a16="http://schemas.microsoft.com/office/drawing/2014/main" id="{33FE800A-6489-45F5-8EC3-5CA82155BBD7}"/>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43303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A65F-128D-4C3E-9852-98A5251C1564}"/>
              </a:ext>
            </a:extLst>
          </p:cNvPr>
          <p:cNvSpPr>
            <a:spLocks noGrp="1"/>
          </p:cNvSpPr>
          <p:nvPr>
            <p:ph type="title"/>
          </p:nvPr>
        </p:nvSpPr>
        <p:spPr/>
        <p:txBody>
          <a:bodyPr/>
          <a:lstStyle/>
          <a:p>
            <a:r>
              <a:rPr lang="en-US" b="1">
                <a:latin typeface="Book Antiqua"/>
                <a:cs typeface="Calibri Light"/>
              </a:rPr>
              <a:t>Business</a:t>
            </a:r>
            <a:r>
              <a:rPr lang="en-US" b="1">
                <a:latin typeface="Bodoni MT"/>
                <a:cs typeface="Calibri Light"/>
              </a:rPr>
              <a:t> Scope:</a:t>
            </a:r>
            <a:endParaRPr lang="en-US" b="1">
              <a:latin typeface="Bodoni MT"/>
            </a:endParaRPr>
          </a:p>
        </p:txBody>
      </p:sp>
      <p:sp>
        <p:nvSpPr>
          <p:cNvPr id="3" name="Content Placeholder 2">
            <a:extLst>
              <a:ext uri="{FF2B5EF4-FFF2-40B4-BE49-F238E27FC236}">
                <a16:creationId xmlns:a16="http://schemas.microsoft.com/office/drawing/2014/main" id="{454D33D2-4B28-4AC3-914F-51F3BF3BF817}"/>
              </a:ext>
            </a:extLst>
          </p:cNvPr>
          <p:cNvSpPr>
            <a:spLocks noGrp="1"/>
          </p:cNvSpPr>
          <p:nvPr>
            <p:ph idx="1"/>
          </p:nvPr>
        </p:nvSpPr>
        <p:spPr/>
        <p:txBody>
          <a:bodyPr vert="horz" lIns="91440" tIns="45720" rIns="91440" bIns="45720" rtlCol="0" anchor="t">
            <a:normAutofit lnSpcReduction="10000"/>
          </a:bodyPr>
          <a:lstStyle/>
          <a:p>
            <a:pPr algn="just">
              <a:lnSpc>
                <a:spcPct val="150000"/>
              </a:lnSpc>
            </a:pPr>
            <a:r>
              <a:rPr lang="en-US">
                <a:latin typeface="Book Antiqua"/>
                <a:cs typeface="Calibri"/>
              </a:rPr>
              <a:t>Assuming ourselves as an Airbnb consultant, we are preparing the list of features in order to maximize the profit for hosts. Also, we are preparing models to advise them the type of houses in which customers are more interested.  If any hosts possess more than one houses listed on Airbnb, we're expecting to give them insights on which house generates more profit for them. </a:t>
            </a:r>
            <a:endParaRPr lang="en-US">
              <a:latin typeface="Book Antiqua"/>
            </a:endParaRPr>
          </a:p>
        </p:txBody>
      </p:sp>
    </p:spTree>
    <p:extLst>
      <p:ext uri="{BB962C8B-B14F-4D97-AF65-F5344CB8AC3E}">
        <p14:creationId xmlns:p14="http://schemas.microsoft.com/office/powerpoint/2010/main" val="404387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5F12-48EE-4765-89AD-A3FF62BC899D}"/>
              </a:ext>
            </a:extLst>
          </p:cNvPr>
          <p:cNvSpPr>
            <a:spLocks noGrp="1"/>
          </p:cNvSpPr>
          <p:nvPr>
            <p:ph type="title"/>
          </p:nvPr>
        </p:nvSpPr>
        <p:spPr>
          <a:xfrm>
            <a:off x="838200" y="1141502"/>
            <a:ext cx="10515600" cy="1325563"/>
          </a:xfrm>
        </p:spPr>
        <p:txBody>
          <a:bodyPr>
            <a:normAutofit/>
          </a:bodyPr>
          <a:lstStyle/>
          <a:p>
            <a:r>
              <a:rPr lang="en-US">
                <a:latin typeface="Book Antiqua"/>
                <a:cs typeface="Calibri Light"/>
              </a:rPr>
              <a:t>More about factors Airbnb hosts should consider</a:t>
            </a:r>
          </a:p>
        </p:txBody>
      </p:sp>
      <p:sp>
        <p:nvSpPr>
          <p:cNvPr id="3" name="Content Placeholder 2">
            <a:extLst>
              <a:ext uri="{FF2B5EF4-FFF2-40B4-BE49-F238E27FC236}">
                <a16:creationId xmlns:a16="http://schemas.microsoft.com/office/drawing/2014/main" id="{05408854-74C2-4484-A4F1-33A0D2E26AE6}"/>
              </a:ext>
            </a:extLst>
          </p:cNvPr>
          <p:cNvSpPr>
            <a:spLocks noGrp="1"/>
          </p:cNvSpPr>
          <p:nvPr>
            <p:ph idx="1"/>
          </p:nvPr>
        </p:nvSpPr>
        <p:spPr>
          <a:xfrm>
            <a:off x="838200" y="2935007"/>
            <a:ext cx="10515600" cy="3241956"/>
          </a:xfrm>
        </p:spPr>
        <p:txBody>
          <a:bodyPr vert="horz" lIns="91440" tIns="45720" rIns="91440" bIns="45720" rtlCol="0" anchor="t">
            <a:normAutofit/>
          </a:bodyPr>
          <a:lstStyle/>
          <a:p>
            <a:pPr algn="just"/>
            <a:r>
              <a:rPr lang="en-US">
                <a:latin typeface="Book Antiqua"/>
                <a:cs typeface="Calibri"/>
              </a:rPr>
              <a:t>We dwelled into details in the dataset and found out about the features that can be added in the house to make more profit.</a:t>
            </a:r>
            <a:endParaRPr lang="en-US"/>
          </a:p>
          <a:p>
            <a:pPr algn="just"/>
            <a:endParaRPr lang="en-US">
              <a:latin typeface="Book Antiqua"/>
              <a:cs typeface="Calibri"/>
            </a:endParaRPr>
          </a:p>
          <a:p>
            <a:pPr algn="just"/>
            <a:r>
              <a:rPr lang="en-US">
                <a:latin typeface="Book Antiqua"/>
                <a:cs typeface="Calibri"/>
              </a:rPr>
              <a:t>We are going to focus on 'Amenities' columns in </a:t>
            </a:r>
            <a:r>
              <a:rPr lang="en-US" err="1">
                <a:latin typeface="Book Antiqua"/>
                <a:cs typeface="Calibri"/>
              </a:rPr>
              <a:t>Listings_summary</a:t>
            </a:r>
            <a:r>
              <a:rPr lang="en-US">
                <a:latin typeface="Book Antiqua"/>
                <a:cs typeface="Calibri"/>
              </a:rPr>
              <a:t> table. </a:t>
            </a:r>
          </a:p>
        </p:txBody>
      </p:sp>
      <p:sp>
        <p:nvSpPr>
          <p:cNvPr id="5" name="Title 1">
            <a:extLst>
              <a:ext uri="{FF2B5EF4-FFF2-40B4-BE49-F238E27FC236}">
                <a16:creationId xmlns:a16="http://schemas.microsoft.com/office/drawing/2014/main" id="{67F4E96C-DEA5-4AB0-A6DE-C42C9A6300BC}"/>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Tree>
    <p:extLst>
      <p:ext uri="{BB962C8B-B14F-4D97-AF65-F5344CB8AC3E}">
        <p14:creationId xmlns:p14="http://schemas.microsoft.com/office/powerpoint/2010/main" val="1749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AF7-0308-4AF5-9D8A-88AB25429F00}"/>
              </a:ext>
            </a:extLst>
          </p:cNvPr>
          <p:cNvSpPr>
            <a:spLocks noGrp="1"/>
          </p:cNvSpPr>
          <p:nvPr>
            <p:ph type="title"/>
          </p:nvPr>
        </p:nvSpPr>
        <p:spPr>
          <a:xfrm>
            <a:off x="275118" y="1434398"/>
            <a:ext cx="4528485" cy="1676603"/>
          </a:xfrm>
        </p:spPr>
        <p:txBody>
          <a:bodyPr>
            <a:normAutofit fontScale="90000"/>
          </a:bodyPr>
          <a:lstStyle/>
          <a:p>
            <a:r>
              <a:rPr lang="en-US" b="1">
                <a:latin typeface="Book Antiqua"/>
                <a:cs typeface="Calibri Light"/>
              </a:rPr>
              <a:t>Correlation between price and amenities features</a:t>
            </a:r>
            <a:endParaRPr lang="en-US" b="1">
              <a:latin typeface="Book Antiqua"/>
            </a:endParaRPr>
          </a:p>
        </p:txBody>
      </p:sp>
      <p:sp>
        <p:nvSpPr>
          <p:cNvPr id="3" name="Content Placeholder 2">
            <a:extLst>
              <a:ext uri="{FF2B5EF4-FFF2-40B4-BE49-F238E27FC236}">
                <a16:creationId xmlns:a16="http://schemas.microsoft.com/office/drawing/2014/main" id="{701F6788-8694-4037-ABE6-8CD4BA524232}"/>
              </a:ext>
            </a:extLst>
          </p:cNvPr>
          <p:cNvSpPr>
            <a:spLocks noGrp="1"/>
          </p:cNvSpPr>
          <p:nvPr>
            <p:ph idx="1"/>
          </p:nvPr>
        </p:nvSpPr>
        <p:spPr>
          <a:xfrm>
            <a:off x="275120" y="3703607"/>
            <a:ext cx="4528484" cy="2261420"/>
          </a:xfrm>
        </p:spPr>
        <p:txBody>
          <a:bodyPr vert="horz" lIns="91440" tIns="45720" rIns="91440" bIns="45720" rtlCol="0" anchor="t">
            <a:noAutofit/>
          </a:bodyPr>
          <a:lstStyle/>
          <a:p>
            <a:r>
              <a:rPr lang="en-US" sz="2000">
                <a:latin typeface="Book Antiqua"/>
                <a:cs typeface="Calibri"/>
              </a:rPr>
              <a:t>Most relevant:</a:t>
            </a:r>
          </a:p>
          <a:p>
            <a:r>
              <a:rPr lang="en-US" sz="2000">
                <a:latin typeface="Book Antiqua"/>
                <a:cs typeface="Calibri"/>
              </a:rPr>
              <a:t>1- TV</a:t>
            </a:r>
            <a:endParaRPr lang="en-US" sz="2000">
              <a:ea typeface="+mn-lt"/>
              <a:cs typeface="+mn-lt"/>
            </a:endParaRPr>
          </a:p>
          <a:p>
            <a:r>
              <a:rPr lang="en-US" sz="2000">
                <a:latin typeface="Book Antiqua"/>
                <a:cs typeface="Calibri"/>
              </a:rPr>
              <a:t>2- Family/kid friendly</a:t>
            </a:r>
            <a:endParaRPr lang="en-US" sz="2000">
              <a:ea typeface="+mn-lt"/>
              <a:cs typeface="+mn-lt"/>
            </a:endParaRPr>
          </a:p>
          <a:p>
            <a:r>
              <a:rPr lang="en-US" sz="2000">
                <a:latin typeface="Book Antiqua"/>
                <a:cs typeface="Calibri"/>
              </a:rPr>
              <a:t>3- Smoke detector</a:t>
            </a:r>
            <a:endParaRPr lang="en-US" sz="2000">
              <a:ea typeface="+mn-lt"/>
              <a:cs typeface="+mn-lt"/>
            </a:endParaRPr>
          </a:p>
          <a:p>
            <a:r>
              <a:rPr lang="en-US" sz="2000">
                <a:latin typeface="Book Antiqua"/>
                <a:cs typeface="Calibri"/>
              </a:rPr>
              <a:t>… and so on </a:t>
            </a:r>
          </a:p>
        </p:txBody>
      </p:sp>
      <p:pic>
        <p:nvPicPr>
          <p:cNvPr id="5" name="Picture 4">
            <a:extLst>
              <a:ext uri="{FF2B5EF4-FFF2-40B4-BE49-F238E27FC236}">
                <a16:creationId xmlns:a16="http://schemas.microsoft.com/office/drawing/2014/main" id="{AE272D0B-50D3-457A-B982-702383532C8A}"/>
              </a:ext>
            </a:extLst>
          </p:cNvPr>
          <p:cNvPicPr>
            <a:picLocks noChangeAspect="1"/>
          </p:cNvPicPr>
          <p:nvPr/>
        </p:nvPicPr>
        <p:blipFill rotWithShape="1">
          <a:blip r:embed="rId2"/>
          <a:srcRect t="4998" b="8516"/>
          <a:stretch/>
        </p:blipFill>
        <p:spPr>
          <a:xfrm>
            <a:off x="4995319" y="293688"/>
            <a:ext cx="7092869" cy="6441047"/>
          </a:xfrm>
          <a:prstGeom prst="rect">
            <a:avLst/>
          </a:prstGeom>
          <a:effectLst/>
        </p:spPr>
      </p:pic>
      <p:sp>
        <p:nvSpPr>
          <p:cNvPr id="4" name="Title 1">
            <a:extLst>
              <a:ext uri="{FF2B5EF4-FFF2-40B4-BE49-F238E27FC236}">
                <a16:creationId xmlns:a16="http://schemas.microsoft.com/office/drawing/2014/main" id="{58912F9F-8CA9-48F6-B192-C01CE0ACF169}"/>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Tree>
    <p:extLst>
      <p:ext uri="{BB962C8B-B14F-4D97-AF65-F5344CB8AC3E}">
        <p14:creationId xmlns:p14="http://schemas.microsoft.com/office/powerpoint/2010/main" val="19903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1166-6A9B-4A2D-BE47-3AB1308EB770}"/>
              </a:ext>
            </a:extLst>
          </p:cNvPr>
          <p:cNvSpPr>
            <a:spLocks noGrp="1"/>
          </p:cNvSpPr>
          <p:nvPr>
            <p:ph type="title"/>
          </p:nvPr>
        </p:nvSpPr>
        <p:spPr>
          <a:xfrm>
            <a:off x="838200" y="782068"/>
            <a:ext cx="10515600" cy="1210544"/>
          </a:xfrm>
        </p:spPr>
        <p:txBody>
          <a:bodyPr/>
          <a:lstStyle/>
          <a:p>
            <a:r>
              <a:rPr lang="en-US" b="1">
                <a:solidFill>
                  <a:srgbClr val="7030A0"/>
                </a:solidFill>
                <a:latin typeface="Book Antiqua"/>
                <a:cs typeface="Calibri Light"/>
              </a:rPr>
              <a:t>The most relevant amenities with price:</a:t>
            </a:r>
            <a:endParaRPr lang="en-US" b="1">
              <a:solidFill>
                <a:srgbClr val="7030A0"/>
              </a:solidFill>
              <a:latin typeface="Book Antiqua"/>
            </a:endParaRPr>
          </a:p>
        </p:txBody>
      </p:sp>
      <p:sp>
        <p:nvSpPr>
          <p:cNvPr id="3" name="Content Placeholder 2">
            <a:extLst>
              <a:ext uri="{FF2B5EF4-FFF2-40B4-BE49-F238E27FC236}">
                <a16:creationId xmlns:a16="http://schemas.microsoft.com/office/drawing/2014/main" id="{90B6D006-BAC2-4D61-8166-91828639E3BD}"/>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latin typeface="Book Antiqua"/>
                <a:cs typeface="Calibri"/>
              </a:rPr>
              <a:t>1- TV</a:t>
            </a:r>
          </a:p>
          <a:p>
            <a:pPr marL="0" indent="0">
              <a:buNone/>
            </a:pPr>
            <a:r>
              <a:rPr lang="en-US">
                <a:latin typeface="Book Antiqua"/>
                <a:cs typeface="Calibri"/>
              </a:rPr>
              <a:t>2- Family/kid friendly</a:t>
            </a:r>
          </a:p>
          <a:p>
            <a:pPr marL="0" indent="0">
              <a:buNone/>
            </a:pPr>
            <a:r>
              <a:rPr lang="en-US">
                <a:latin typeface="Book Antiqua"/>
                <a:cs typeface="Calibri"/>
              </a:rPr>
              <a:t>3- Smoke detector</a:t>
            </a:r>
          </a:p>
          <a:p>
            <a:pPr marL="0" indent="0">
              <a:buNone/>
            </a:pPr>
            <a:r>
              <a:rPr lang="en-US">
                <a:latin typeface="Book Antiqua"/>
                <a:cs typeface="Calibri"/>
              </a:rPr>
              <a:t>4-Iron</a:t>
            </a:r>
          </a:p>
          <a:p>
            <a:pPr marL="0" indent="0">
              <a:buNone/>
            </a:pPr>
            <a:r>
              <a:rPr lang="en-US">
                <a:latin typeface="Book Antiqua"/>
                <a:cs typeface="Calibri"/>
              </a:rPr>
              <a:t>5- hair dryer</a:t>
            </a:r>
          </a:p>
          <a:p>
            <a:pPr marL="0" indent="0">
              <a:buNone/>
            </a:pPr>
            <a:r>
              <a:rPr lang="en-US">
                <a:latin typeface="Book Antiqua"/>
                <a:cs typeface="Calibri"/>
              </a:rPr>
              <a:t>6- Hangers</a:t>
            </a:r>
          </a:p>
          <a:p>
            <a:pPr marL="0" indent="0">
              <a:buNone/>
            </a:pPr>
            <a:r>
              <a:rPr lang="en-US">
                <a:latin typeface="Book Antiqua"/>
                <a:cs typeface="Calibri"/>
              </a:rPr>
              <a:t>7- Hot water </a:t>
            </a:r>
          </a:p>
          <a:p>
            <a:pPr marL="0" indent="0">
              <a:buNone/>
            </a:pPr>
            <a:r>
              <a:rPr lang="en-US">
                <a:latin typeface="Book Antiqua"/>
                <a:cs typeface="Calibri"/>
              </a:rPr>
              <a:t>8- Shampoo</a:t>
            </a:r>
          </a:p>
          <a:p>
            <a:pPr marL="0" indent="0">
              <a:buNone/>
            </a:pPr>
            <a:r>
              <a:rPr lang="en-US">
                <a:latin typeface="Book Antiqua"/>
                <a:cs typeface="Calibri"/>
              </a:rPr>
              <a:t>9- Refrigerator</a:t>
            </a:r>
          </a:p>
          <a:p>
            <a:pPr marL="0" indent="0">
              <a:buNone/>
            </a:pPr>
            <a:r>
              <a:rPr lang="en-US">
                <a:latin typeface="Book Antiqua"/>
                <a:cs typeface="Calibri"/>
              </a:rPr>
              <a:t>10- Dishes and silverware</a:t>
            </a:r>
          </a:p>
        </p:txBody>
      </p:sp>
      <p:sp>
        <p:nvSpPr>
          <p:cNvPr id="5" name="Title 1">
            <a:extLst>
              <a:ext uri="{FF2B5EF4-FFF2-40B4-BE49-F238E27FC236}">
                <a16:creationId xmlns:a16="http://schemas.microsoft.com/office/drawing/2014/main" id="{C37707D3-3589-49BB-A6B5-CBD8F97CB7BE}"/>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Tree>
    <p:extLst>
      <p:ext uri="{BB962C8B-B14F-4D97-AF65-F5344CB8AC3E}">
        <p14:creationId xmlns:p14="http://schemas.microsoft.com/office/powerpoint/2010/main" val="12212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7F10-CC7B-452C-94D9-8B61EBB63142}"/>
              </a:ext>
            </a:extLst>
          </p:cNvPr>
          <p:cNvSpPr>
            <a:spLocks noGrp="1"/>
          </p:cNvSpPr>
          <p:nvPr>
            <p:ph type="title"/>
          </p:nvPr>
        </p:nvSpPr>
        <p:spPr>
          <a:xfrm>
            <a:off x="838200" y="1457804"/>
            <a:ext cx="10515600" cy="1113285"/>
          </a:xfrm>
        </p:spPr>
        <p:txBody>
          <a:bodyPr>
            <a:normAutofit/>
          </a:bodyPr>
          <a:lstStyle/>
          <a:p>
            <a:r>
              <a:rPr lang="en-US" sz="5400" b="1">
                <a:solidFill>
                  <a:schemeClr val="accent4">
                    <a:lumMod val="75000"/>
                  </a:schemeClr>
                </a:solidFill>
                <a:latin typeface="Book Antiqua"/>
                <a:cs typeface="Calibri Light"/>
              </a:rPr>
              <a:t>Final Golden List:</a:t>
            </a:r>
            <a:endParaRPr lang="en-US" sz="5400" b="1">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B6478690-944E-4152-9A60-8CF8A1A1C9FD}"/>
              </a:ext>
            </a:extLst>
          </p:cNvPr>
          <p:cNvSpPr>
            <a:spLocks noGrp="1"/>
          </p:cNvSpPr>
          <p:nvPr>
            <p:ph sz="half" idx="1"/>
          </p:nvPr>
        </p:nvSpPr>
        <p:spPr>
          <a:xfrm>
            <a:off x="838200" y="4196620"/>
            <a:ext cx="5181600" cy="1980343"/>
          </a:xfrm>
        </p:spPr>
        <p:txBody>
          <a:bodyPr vert="horz" lIns="91440" tIns="45720" rIns="91440" bIns="45720" rtlCol="0" anchor="t">
            <a:normAutofit fontScale="62500" lnSpcReduction="20000"/>
          </a:bodyPr>
          <a:lstStyle/>
          <a:p>
            <a:pPr marL="0" indent="0">
              <a:buNone/>
            </a:pPr>
            <a:r>
              <a:rPr lang="en-US" b="1" i="1">
                <a:latin typeface="Book Antiqua"/>
                <a:cs typeface="Calibri"/>
              </a:rPr>
              <a:t>House feature:</a:t>
            </a:r>
          </a:p>
          <a:p>
            <a:pPr marL="0" indent="0">
              <a:buNone/>
            </a:pPr>
            <a:r>
              <a:rPr lang="en-US">
                <a:latin typeface="Book Antiqua"/>
                <a:cs typeface="Calibri"/>
              </a:rPr>
              <a:t>1- Accommodates</a:t>
            </a:r>
            <a:endParaRPr lang="en-US">
              <a:latin typeface="Book Antiqua"/>
              <a:ea typeface="+mn-lt"/>
              <a:cs typeface="+mn-lt"/>
            </a:endParaRPr>
          </a:p>
          <a:p>
            <a:pPr marL="0" indent="0">
              <a:buNone/>
            </a:pPr>
            <a:r>
              <a:rPr lang="en-US">
                <a:latin typeface="Book Antiqua"/>
                <a:cs typeface="Calibri"/>
              </a:rPr>
              <a:t>2- Bedrooms</a:t>
            </a:r>
            <a:endParaRPr lang="en-US">
              <a:latin typeface="Book Antiqua"/>
              <a:ea typeface="+mn-lt"/>
              <a:cs typeface="+mn-lt"/>
            </a:endParaRPr>
          </a:p>
          <a:p>
            <a:pPr marL="0" indent="0">
              <a:buNone/>
            </a:pPr>
            <a:r>
              <a:rPr lang="en-US">
                <a:latin typeface="Book Antiqua"/>
                <a:cs typeface="Calibri"/>
              </a:rPr>
              <a:t>3- Square feet</a:t>
            </a:r>
            <a:endParaRPr lang="en-US">
              <a:latin typeface="Book Antiqua"/>
              <a:ea typeface="+mn-lt"/>
              <a:cs typeface="+mn-lt"/>
            </a:endParaRPr>
          </a:p>
          <a:p>
            <a:pPr marL="0" indent="0">
              <a:buNone/>
            </a:pPr>
            <a:r>
              <a:rPr lang="en-US">
                <a:latin typeface="Book Antiqua"/>
                <a:cs typeface="Calibri"/>
              </a:rPr>
              <a:t>4- Guest included</a:t>
            </a:r>
          </a:p>
          <a:p>
            <a:pPr marL="0" indent="0">
              <a:buNone/>
            </a:pPr>
            <a:r>
              <a:rPr lang="en-US">
                <a:latin typeface="Book Antiqua"/>
                <a:cs typeface="Calibri"/>
              </a:rPr>
              <a:t>5- Neighborhood</a:t>
            </a:r>
          </a:p>
        </p:txBody>
      </p:sp>
      <p:sp>
        <p:nvSpPr>
          <p:cNvPr id="4" name="Content Placeholder 3">
            <a:extLst>
              <a:ext uri="{FF2B5EF4-FFF2-40B4-BE49-F238E27FC236}">
                <a16:creationId xmlns:a16="http://schemas.microsoft.com/office/drawing/2014/main" id="{66BE62B0-B1A4-4E90-B060-39591781E771}"/>
              </a:ext>
            </a:extLst>
          </p:cNvPr>
          <p:cNvSpPr>
            <a:spLocks noGrp="1"/>
          </p:cNvSpPr>
          <p:nvPr>
            <p:ph sz="half" idx="2"/>
          </p:nvPr>
        </p:nvSpPr>
        <p:spPr>
          <a:xfrm>
            <a:off x="7033995" y="2579591"/>
            <a:ext cx="4319805" cy="3597372"/>
          </a:xfrm>
        </p:spPr>
        <p:txBody>
          <a:bodyPr vert="horz" lIns="91440" tIns="45720" rIns="91440" bIns="45720" rtlCol="0" anchor="t">
            <a:normAutofit fontScale="62500" lnSpcReduction="20000"/>
          </a:bodyPr>
          <a:lstStyle/>
          <a:p>
            <a:pPr marL="0" indent="0">
              <a:buNone/>
            </a:pPr>
            <a:r>
              <a:rPr lang="en-US" b="1" i="1">
                <a:latin typeface="Book Antiqua"/>
                <a:ea typeface="+mn-lt"/>
                <a:cs typeface="+mn-lt"/>
              </a:rPr>
              <a:t>Amenities:</a:t>
            </a:r>
          </a:p>
          <a:p>
            <a:pPr marL="0" indent="0">
              <a:buNone/>
            </a:pPr>
            <a:r>
              <a:rPr lang="en-US">
                <a:latin typeface="Book Antiqua"/>
                <a:ea typeface="+mn-lt"/>
                <a:cs typeface="+mn-lt"/>
              </a:rPr>
              <a:t>1- TV</a:t>
            </a:r>
            <a:endParaRPr lang="en-US">
              <a:latin typeface="Book Antiqua"/>
              <a:cs typeface="Calibri"/>
            </a:endParaRPr>
          </a:p>
          <a:p>
            <a:pPr marL="0" indent="0">
              <a:buNone/>
            </a:pPr>
            <a:r>
              <a:rPr lang="en-US">
                <a:latin typeface="Book Antiqua"/>
                <a:ea typeface="+mn-lt"/>
                <a:cs typeface="+mn-lt"/>
              </a:rPr>
              <a:t>2- Family/kid friendly</a:t>
            </a:r>
          </a:p>
          <a:p>
            <a:pPr marL="0" indent="0">
              <a:buNone/>
            </a:pPr>
            <a:r>
              <a:rPr lang="en-US">
                <a:latin typeface="Book Antiqua"/>
                <a:ea typeface="+mn-lt"/>
                <a:cs typeface="+mn-lt"/>
              </a:rPr>
              <a:t>3- Smoke detector</a:t>
            </a:r>
            <a:endParaRPr lang="en-US">
              <a:latin typeface="Book Antiqua"/>
            </a:endParaRPr>
          </a:p>
          <a:p>
            <a:pPr marL="0" indent="0">
              <a:buNone/>
            </a:pPr>
            <a:r>
              <a:rPr lang="en-US">
                <a:latin typeface="Book Antiqua"/>
                <a:ea typeface="+mn-lt"/>
                <a:cs typeface="+mn-lt"/>
              </a:rPr>
              <a:t>4-Iron</a:t>
            </a:r>
            <a:endParaRPr lang="en-US">
              <a:latin typeface="Book Antiqua"/>
              <a:cs typeface="Calibri" panose="020F0502020204030204"/>
            </a:endParaRPr>
          </a:p>
          <a:p>
            <a:pPr marL="0" indent="0">
              <a:buNone/>
            </a:pPr>
            <a:r>
              <a:rPr lang="en-US">
                <a:latin typeface="Book Antiqua"/>
                <a:ea typeface="+mn-lt"/>
                <a:cs typeface="+mn-lt"/>
              </a:rPr>
              <a:t>5- hair dryer</a:t>
            </a:r>
          </a:p>
          <a:p>
            <a:pPr marL="0" indent="0">
              <a:buNone/>
            </a:pPr>
            <a:r>
              <a:rPr lang="en-US">
                <a:latin typeface="Book Antiqua"/>
                <a:ea typeface="+mn-lt"/>
                <a:cs typeface="+mn-lt"/>
              </a:rPr>
              <a:t>6- Hangers</a:t>
            </a:r>
          </a:p>
          <a:p>
            <a:pPr marL="0" indent="0">
              <a:buNone/>
            </a:pPr>
            <a:r>
              <a:rPr lang="en-US">
                <a:latin typeface="Book Antiqua"/>
                <a:ea typeface="+mn-lt"/>
                <a:cs typeface="+mn-lt"/>
              </a:rPr>
              <a:t>7- Hot water </a:t>
            </a:r>
          </a:p>
          <a:p>
            <a:pPr marL="0" indent="0">
              <a:buNone/>
            </a:pPr>
            <a:r>
              <a:rPr lang="en-US">
                <a:latin typeface="Book Antiqua"/>
                <a:ea typeface="+mn-lt"/>
                <a:cs typeface="+mn-lt"/>
              </a:rPr>
              <a:t>8- Shampoo</a:t>
            </a:r>
          </a:p>
          <a:p>
            <a:pPr marL="0" indent="0">
              <a:buNone/>
            </a:pPr>
            <a:r>
              <a:rPr lang="en-US">
                <a:latin typeface="Book Antiqua"/>
                <a:ea typeface="+mn-lt"/>
                <a:cs typeface="+mn-lt"/>
              </a:rPr>
              <a:t>9- Refrigerator</a:t>
            </a:r>
          </a:p>
          <a:p>
            <a:pPr marL="0" indent="0">
              <a:buNone/>
            </a:pPr>
            <a:r>
              <a:rPr lang="en-US">
                <a:latin typeface="Book Antiqua"/>
                <a:ea typeface="+mn-lt"/>
                <a:cs typeface="+mn-lt"/>
              </a:rPr>
              <a:t>10- Dishes and silverware</a:t>
            </a:r>
            <a:endParaRPr lang="en-US">
              <a:latin typeface="Book Antiqua"/>
              <a:cs typeface="Calibri" panose="020F0502020204030204"/>
            </a:endParaRPr>
          </a:p>
        </p:txBody>
      </p:sp>
      <p:sp>
        <p:nvSpPr>
          <p:cNvPr id="6" name="Title 1">
            <a:extLst>
              <a:ext uri="{FF2B5EF4-FFF2-40B4-BE49-F238E27FC236}">
                <a16:creationId xmlns:a16="http://schemas.microsoft.com/office/drawing/2014/main" id="{D161058F-1EFB-4C07-A5DA-415B979BF712}"/>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
        <p:nvSpPr>
          <p:cNvPr id="5" name="TextBox 4">
            <a:extLst>
              <a:ext uri="{FF2B5EF4-FFF2-40B4-BE49-F238E27FC236}">
                <a16:creationId xmlns:a16="http://schemas.microsoft.com/office/drawing/2014/main" id="{FD4978C5-2D0D-4458-98D7-FCAC93A2693D}"/>
              </a:ext>
            </a:extLst>
          </p:cNvPr>
          <p:cNvSpPr txBox="1"/>
          <p:nvPr/>
        </p:nvSpPr>
        <p:spPr>
          <a:xfrm>
            <a:off x="842513" y="2869721"/>
            <a:ext cx="5891842" cy="1851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b="1" i="1">
                <a:latin typeface="Book Antiqua"/>
              </a:rPr>
              <a:t>Best time to rent your house:</a:t>
            </a:r>
            <a:endParaRPr lang="en-US">
              <a:ea typeface="+mn-lt"/>
              <a:cs typeface="+mn-lt"/>
            </a:endParaRPr>
          </a:p>
          <a:p>
            <a:pPr>
              <a:lnSpc>
                <a:spcPct val="90000"/>
              </a:lnSpc>
              <a:spcBef>
                <a:spcPts val="1000"/>
              </a:spcBef>
            </a:pPr>
            <a:r>
              <a:rPr lang="en-US">
                <a:latin typeface="Book Antiqua"/>
              </a:rPr>
              <a:t>1- December and July in months</a:t>
            </a:r>
            <a:endParaRPr lang="en-US">
              <a:ea typeface="+mn-lt"/>
              <a:cs typeface="+mn-lt"/>
            </a:endParaRPr>
          </a:p>
          <a:p>
            <a:pPr>
              <a:lnSpc>
                <a:spcPct val="90000"/>
              </a:lnSpc>
              <a:spcBef>
                <a:spcPts val="1000"/>
              </a:spcBef>
            </a:pPr>
            <a:r>
              <a:rPr lang="en-US">
                <a:latin typeface="Book Antiqua"/>
              </a:rPr>
              <a:t>2- fall and summer as season</a:t>
            </a:r>
          </a:p>
          <a:p>
            <a:pPr>
              <a:lnSpc>
                <a:spcPct val="90000"/>
              </a:lnSpc>
              <a:spcBef>
                <a:spcPts val="1000"/>
              </a:spcBef>
            </a:pPr>
            <a:endParaRPr lang="en-US">
              <a:latin typeface="Book Antiqua"/>
              <a:cs typeface="Calibri"/>
            </a:endParaRPr>
          </a:p>
          <a:p>
            <a:pPr>
              <a:lnSpc>
                <a:spcPct val="90000"/>
              </a:lnSpc>
              <a:spcBef>
                <a:spcPts val="1000"/>
              </a:spcBef>
            </a:pPr>
            <a:endParaRPr lang="fr-FR">
              <a:cs typeface="Calibri"/>
            </a:endParaRPr>
          </a:p>
        </p:txBody>
      </p:sp>
    </p:spTree>
    <p:extLst>
      <p:ext uri="{BB962C8B-B14F-4D97-AF65-F5344CB8AC3E}">
        <p14:creationId xmlns:p14="http://schemas.microsoft.com/office/powerpoint/2010/main" val="3029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2439-5775-4ED7-B895-68780A4396C2}"/>
              </a:ext>
            </a:extLst>
          </p:cNvPr>
          <p:cNvSpPr>
            <a:spLocks noGrp="1"/>
          </p:cNvSpPr>
          <p:nvPr>
            <p:ph type="title"/>
          </p:nvPr>
        </p:nvSpPr>
        <p:spPr/>
        <p:txBody>
          <a:bodyPr/>
          <a:lstStyle/>
          <a:p>
            <a:r>
              <a:rPr lang="en-US">
                <a:latin typeface="Book Antiqua"/>
                <a:cs typeface="Calibri Light"/>
              </a:rPr>
              <a:t>Conclusion </a:t>
            </a:r>
            <a:endParaRPr lang="en-US">
              <a:latin typeface="Book Antiqua"/>
            </a:endParaRPr>
          </a:p>
        </p:txBody>
      </p:sp>
      <p:sp>
        <p:nvSpPr>
          <p:cNvPr id="3" name="Content Placeholder 2">
            <a:extLst>
              <a:ext uri="{FF2B5EF4-FFF2-40B4-BE49-F238E27FC236}">
                <a16:creationId xmlns:a16="http://schemas.microsoft.com/office/drawing/2014/main" id="{12D49C49-BE2B-4BE9-961B-97C4BDF83DDE}"/>
              </a:ext>
            </a:extLst>
          </p:cNvPr>
          <p:cNvSpPr>
            <a:spLocks noGrp="1"/>
          </p:cNvSpPr>
          <p:nvPr>
            <p:ph idx="1"/>
          </p:nvPr>
        </p:nvSpPr>
        <p:spPr/>
        <p:txBody>
          <a:bodyPr vert="horz" lIns="91440" tIns="45720" rIns="91440" bIns="45720" rtlCol="0" anchor="t">
            <a:normAutofit/>
          </a:bodyPr>
          <a:lstStyle/>
          <a:p>
            <a:pPr algn="just"/>
            <a:r>
              <a:rPr lang="en-US" sz="3200">
                <a:latin typeface="Book Antiqua"/>
                <a:cs typeface="Calibri"/>
              </a:rPr>
              <a:t>Key features for maximum profit are Accommodates, Bedrooms, Bathrooms, Area of the house and so on. </a:t>
            </a:r>
          </a:p>
          <a:p>
            <a:pPr algn="just"/>
            <a:r>
              <a:rPr lang="en-US" sz="3200">
                <a:latin typeface="Book Antiqua"/>
                <a:cs typeface="Calibri"/>
              </a:rPr>
              <a:t>Apart from these features, the host can focus on some amenities as TV, kid-friendly environment, Smoke detector, iron and so on to maximize profit. </a:t>
            </a:r>
          </a:p>
          <a:p>
            <a:pPr algn="just"/>
            <a:r>
              <a:rPr lang="en-US" sz="3200">
                <a:latin typeface="Book Antiqua"/>
                <a:cs typeface="Calibri"/>
              </a:rPr>
              <a:t>Keeping these features into account, hosts can turn his Airbnb business stand out among the crowd. </a:t>
            </a:r>
          </a:p>
          <a:p>
            <a:endParaRPr lang="en-US">
              <a:cs typeface="Calibri"/>
            </a:endParaRPr>
          </a:p>
        </p:txBody>
      </p:sp>
    </p:spTree>
    <p:extLst>
      <p:ext uri="{BB962C8B-B14F-4D97-AF65-F5344CB8AC3E}">
        <p14:creationId xmlns:p14="http://schemas.microsoft.com/office/powerpoint/2010/main" val="42714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2DB-98C0-4D04-AD7F-655CBC9B8131}"/>
              </a:ext>
            </a:extLst>
          </p:cNvPr>
          <p:cNvSpPr>
            <a:spLocks noGrp="1"/>
          </p:cNvSpPr>
          <p:nvPr>
            <p:ph type="title"/>
          </p:nvPr>
        </p:nvSpPr>
        <p:spPr>
          <a:xfrm>
            <a:off x="838200" y="2924295"/>
            <a:ext cx="10515600" cy="1325563"/>
          </a:xfrm>
        </p:spPr>
        <p:txBody>
          <a:bodyPr/>
          <a:lstStyle/>
          <a:p>
            <a:pPr algn="ctr"/>
            <a:r>
              <a:rPr lang="en-US" b="1">
                <a:cs typeface="Calibri Light"/>
              </a:rPr>
              <a:t>Questions?</a:t>
            </a:r>
          </a:p>
        </p:txBody>
      </p:sp>
    </p:spTree>
    <p:extLst>
      <p:ext uri="{BB962C8B-B14F-4D97-AF65-F5344CB8AC3E}">
        <p14:creationId xmlns:p14="http://schemas.microsoft.com/office/powerpoint/2010/main" val="2781368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2DB-98C0-4D04-AD7F-655CBC9B8131}"/>
              </a:ext>
            </a:extLst>
          </p:cNvPr>
          <p:cNvSpPr>
            <a:spLocks noGrp="1"/>
          </p:cNvSpPr>
          <p:nvPr>
            <p:ph type="title"/>
          </p:nvPr>
        </p:nvSpPr>
        <p:spPr>
          <a:xfrm>
            <a:off x="838200" y="2924295"/>
            <a:ext cx="10515600" cy="1325563"/>
          </a:xfrm>
        </p:spPr>
        <p:txBody>
          <a:bodyPr>
            <a:normAutofit/>
          </a:bodyPr>
          <a:lstStyle/>
          <a:p>
            <a:pPr algn="ctr"/>
            <a:r>
              <a:rPr lang="en-US" sz="6000" b="1">
                <a:cs typeface="Calibri Light"/>
              </a:rPr>
              <a:t>Thank you!</a:t>
            </a:r>
          </a:p>
        </p:txBody>
      </p:sp>
    </p:spTree>
    <p:extLst>
      <p:ext uri="{BB962C8B-B14F-4D97-AF65-F5344CB8AC3E}">
        <p14:creationId xmlns:p14="http://schemas.microsoft.com/office/powerpoint/2010/main" val="226877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46EE-FFE9-4DD8-A697-789575472CAB}"/>
              </a:ext>
            </a:extLst>
          </p:cNvPr>
          <p:cNvSpPr>
            <a:spLocks noGrp="1"/>
          </p:cNvSpPr>
          <p:nvPr>
            <p:ph type="title"/>
          </p:nvPr>
        </p:nvSpPr>
        <p:spPr/>
        <p:txBody>
          <a:bodyPr/>
          <a:lstStyle/>
          <a:p>
            <a:r>
              <a:rPr lang="fr-FR" b="1" err="1">
                <a:latin typeface="Book Antiqua"/>
                <a:cs typeface="Calibri Light"/>
              </a:rPr>
              <a:t>Outline</a:t>
            </a:r>
            <a:r>
              <a:rPr lang="fr-FR">
                <a:cs typeface="Calibri Light"/>
              </a:rPr>
              <a:t> </a:t>
            </a:r>
            <a:endParaRPr lang="fr-FR"/>
          </a:p>
        </p:txBody>
      </p:sp>
      <p:sp>
        <p:nvSpPr>
          <p:cNvPr id="3" name="Content Placeholder 2">
            <a:extLst>
              <a:ext uri="{FF2B5EF4-FFF2-40B4-BE49-F238E27FC236}">
                <a16:creationId xmlns:a16="http://schemas.microsoft.com/office/drawing/2014/main" id="{3826B0AC-B90D-4351-AD49-E2CE749E0513}"/>
              </a:ext>
            </a:extLst>
          </p:cNvPr>
          <p:cNvSpPr>
            <a:spLocks noGrp="1"/>
          </p:cNvSpPr>
          <p:nvPr>
            <p:ph idx="1"/>
          </p:nvPr>
        </p:nvSpPr>
        <p:spPr/>
        <p:txBody>
          <a:bodyPr vert="horz" lIns="91440" tIns="45720" rIns="91440" bIns="45720" rtlCol="0" anchor="t">
            <a:normAutofit/>
          </a:bodyPr>
          <a:lstStyle/>
          <a:p>
            <a:pPr marL="514350" indent="-514350" algn="just">
              <a:buAutoNum type="romanUcPeriod"/>
            </a:pPr>
            <a:r>
              <a:rPr lang="fr-FR">
                <a:latin typeface="Book Antiqua"/>
                <a:cs typeface="Calibri"/>
              </a:rPr>
              <a:t>About </a:t>
            </a:r>
            <a:r>
              <a:rPr lang="fr-FR" err="1">
                <a:latin typeface="Book Antiqua"/>
                <a:cs typeface="Calibri"/>
              </a:rPr>
              <a:t>our</a:t>
            </a:r>
            <a:r>
              <a:rPr lang="fr-FR">
                <a:latin typeface="Book Antiqua"/>
                <a:cs typeface="Calibri"/>
              </a:rPr>
              <a:t> </a:t>
            </a:r>
            <a:r>
              <a:rPr lang="fr-FR" err="1">
                <a:latin typeface="Book Antiqua"/>
                <a:cs typeface="Calibri"/>
              </a:rPr>
              <a:t>dataset</a:t>
            </a:r>
            <a:endParaRPr lang="fr-FR">
              <a:latin typeface="Book Antiqua"/>
              <a:cs typeface="Calibri"/>
            </a:endParaRPr>
          </a:p>
          <a:p>
            <a:pPr marL="514350" indent="-514350" algn="just">
              <a:buAutoNum type="romanUcPeriod"/>
            </a:pPr>
            <a:r>
              <a:rPr lang="fr-FR">
                <a:latin typeface="Book Antiqua"/>
                <a:cs typeface="Calibri"/>
              </a:rPr>
              <a:t>Data </a:t>
            </a:r>
            <a:r>
              <a:rPr lang="fr-FR" err="1">
                <a:latin typeface="Book Antiqua"/>
                <a:cs typeface="Calibri"/>
              </a:rPr>
              <a:t>cleaning</a:t>
            </a:r>
            <a:r>
              <a:rPr lang="fr-FR">
                <a:latin typeface="Book Antiqua"/>
                <a:cs typeface="Calibri"/>
              </a:rPr>
              <a:t> </a:t>
            </a:r>
          </a:p>
          <a:p>
            <a:pPr marL="514350" indent="-514350" algn="just">
              <a:buAutoNum type="romanUcPeriod"/>
            </a:pPr>
            <a:r>
              <a:rPr lang="fr-FR">
                <a:latin typeface="Book Antiqua"/>
                <a:cs typeface="Calibri"/>
              </a:rPr>
              <a:t>Advice on how to </a:t>
            </a:r>
            <a:r>
              <a:rPr lang="fr-FR" err="1">
                <a:latin typeface="Book Antiqua"/>
                <a:cs typeface="Calibri"/>
              </a:rPr>
              <a:t>benefit</a:t>
            </a:r>
            <a:r>
              <a:rPr lang="fr-FR">
                <a:latin typeface="Book Antiqua"/>
                <a:cs typeface="Calibri"/>
              </a:rPr>
              <a:t> </a:t>
            </a:r>
            <a:r>
              <a:rPr lang="fr-FR" err="1">
                <a:latin typeface="Book Antiqua"/>
                <a:cs typeface="Calibri"/>
              </a:rPr>
              <a:t>from</a:t>
            </a:r>
            <a:r>
              <a:rPr lang="fr-FR">
                <a:latin typeface="Book Antiqua"/>
                <a:cs typeface="Calibri"/>
              </a:rPr>
              <a:t> </a:t>
            </a:r>
            <a:r>
              <a:rPr lang="fr-FR" err="1">
                <a:latin typeface="Book Antiqua"/>
                <a:cs typeface="Calibri"/>
              </a:rPr>
              <a:t>your</a:t>
            </a:r>
            <a:r>
              <a:rPr lang="fr-FR">
                <a:latin typeface="Book Antiqua"/>
                <a:cs typeface="Calibri"/>
              </a:rPr>
              <a:t> Airbnb </a:t>
            </a:r>
            <a:r>
              <a:rPr lang="fr-FR" err="1">
                <a:latin typeface="Book Antiqua"/>
                <a:cs typeface="Calibri"/>
              </a:rPr>
              <a:t>experience</a:t>
            </a:r>
            <a:r>
              <a:rPr lang="fr-FR">
                <a:latin typeface="Book Antiqua"/>
                <a:cs typeface="Calibri"/>
              </a:rPr>
              <a:t> as a host </a:t>
            </a:r>
          </a:p>
          <a:p>
            <a:pPr marL="971550" lvl="1" indent="-514350" algn="just">
              <a:buAutoNum type="alphaLcParenR"/>
            </a:pPr>
            <a:r>
              <a:rPr lang="fr-FR">
                <a:latin typeface="Book Antiqua"/>
                <a:cs typeface="Calibri"/>
              </a:rPr>
              <a:t>Price and seansonality</a:t>
            </a:r>
          </a:p>
          <a:p>
            <a:pPr marL="971550" lvl="1" indent="-514350" algn="just">
              <a:buAutoNum type="alphaLcParenR"/>
            </a:pPr>
            <a:r>
              <a:rPr lang="fr-FR">
                <a:latin typeface="Book Antiqua"/>
                <a:cs typeface="Calibri"/>
              </a:rPr>
              <a:t> </a:t>
            </a:r>
            <a:r>
              <a:rPr lang="fr-FR">
                <a:latin typeface="Book Antiqua"/>
                <a:cs typeface="Calibri Light"/>
              </a:rPr>
              <a:t>Price and relationship with other variables in our dataset</a:t>
            </a:r>
            <a:endParaRPr lang="fr-FR">
              <a:latin typeface="Book Antiqua"/>
              <a:ea typeface="+mn-lt"/>
              <a:cs typeface="+mn-lt"/>
            </a:endParaRPr>
          </a:p>
          <a:p>
            <a:pPr marL="514350" indent="-514350" algn="just">
              <a:buAutoNum type="romanUcPeriod"/>
            </a:pPr>
            <a:r>
              <a:rPr lang="fr-FR">
                <a:latin typeface="Book Antiqua"/>
                <a:cs typeface="Calibri"/>
              </a:rPr>
              <a:t>Conclusion</a:t>
            </a:r>
            <a:r>
              <a:rPr lang="fr-FR">
                <a:latin typeface="Consolas"/>
                <a:cs typeface="Calibri"/>
              </a:rPr>
              <a:t> </a:t>
            </a:r>
          </a:p>
        </p:txBody>
      </p:sp>
    </p:spTree>
    <p:extLst>
      <p:ext uri="{BB962C8B-B14F-4D97-AF65-F5344CB8AC3E}">
        <p14:creationId xmlns:p14="http://schemas.microsoft.com/office/powerpoint/2010/main" val="296736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B11-C9AB-4161-8AA3-9A197A4DBB7E}"/>
              </a:ext>
            </a:extLst>
          </p:cNvPr>
          <p:cNvSpPr>
            <a:spLocks noGrp="1"/>
          </p:cNvSpPr>
          <p:nvPr>
            <p:ph type="title"/>
          </p:nvPr>
        </p:nvSpPr>
        <p:spPr>
          <a:xfrm>
            <a:off x="838200" y="494521"/>
            <a:ext cx="10515600" cy="1325563"/>
          </a:xfrm>
        </p:spPr>
        <p:txBody>
          <a:bodyPr/>
          <a:lstStyle/>
          <a:p>
            <a:pPr marL="742950" indent="-742950">
              <a:buAutoNum type="romanUcPeriod"/>
            </a:pPr>
            <a:r>
              <a:rPr lang="fr-FR" b="1">
                <a:latin typeface="Book Antiqua"/>
                <a:ea typeface="+mj-lt"/>
                <a:cs typeface="+mj-lt"/>
              </a:rPr>
              <a:t>About</a:t>
            </a:r>
            <a:r>
              <a:rPr lang="fr-FR" b="1">
                <a:ea typeface="+mj-lt"/>
                <a:cs typeface="+mj-lt"/>
              </a:rPr>
              <a:t> </a:t>
            </a:r>
            <a:r>
              <a:rPr lang="fr-FR" b="1" err="1">
                <a:latin typeface="Book Antiqua"/>
                <a:ea typeface="+mj-lt"/>
                <a:cs typeface="+mj-lt"/>
              </a:rPr>
              <a:t>our</a:t>
            </a:r>
            <a:r>
              <a:rPr lang="fr-FR" b="1">
                <a:latin typeface="Book Antiqua"/>
                <a:ea typeface="+mj-lt"/>
                <a:cs typeface="+mj-lt"/>
              </a:rPr>
              <a:t> </a:t>
            </a:r>
            <a:r>
              <a:rPr lang="fr-FR" b="1" err="1">
                <a:latin typeface="Book Antiqua"/>
                <a:ea typeface="+mj-lt"/>
                <a:cs typeface="+mj-lt"/>
              </a:rPr>
              <a:t>dataset</a:t>
            </a:r>
            <a:endParaRPr lang="fr-FR" b="1">
              <a:latin typeface="Book Antiqua"/>
              <a:cs typeface="Calibri Light" panose="020F0302020204030204"/>
            </a:endParaRPr>
          </a:p>
        </p:txBody>
      </p:sp>
      <p:sp>
        <p:nvSpPr>
          <p:cNvPr id="3" name="Content Placeholder 2">
            <a:extLst>
              <a:ext uri="{FF2B5EF4-FFF2-40B4-BE49-F238E27FC236}">
                <a16:creationId xmlns:a16="http://schemas.microsoft.com/office/drawing/2014/main" id="{1575F39D-09B1-4B07-8583-0ED271BC59CD}"/>
              </a:ext>
            </a:extLst>
          </p:cNvPr>
          <p:cNvSpPr>
            <a:spLocks noGrp="1"/>
          </p:cNvSpPr>
          <p:nvPr>
            <p:ph idx="1"/>
          </p:nvPr>
        </p:nvSpPr>
        <p:spPr/>
        <p:txBody>
          <a:bodyPr vert="horz" lIns="91440" tIns="45720" rIns="91440" bIns="45720" rtlCol="0" anchor="t">
            <a:normAutofit fontScale="85000" lnSpcReduction="20000"/>
          </a:bodyPr>
          <a:lstStyle/>
          <a:p>
            <a:pPr>
              <a:lnSpc>
                <a:spcPct val="200000"/>
              </a:lnSpc>
            </a:pPr>
            <a:r>
              <a:rPr lang="en-US">
                <a:latin typeface="Book Antiqua"/>
                <a:cs typeface="Calibri Light"/>
              </a:rPr>
              <a:t>Dataset that is used in this project is 'The Berlin Airbnb data'. </a:t>
            </a:r>
            <a:endParaRPr lang="fr-FR">
              <a:latin typeface="Book Antiqua"/>
              <a:cs typeface="Calibri Light"/>
            </a:endParaRPr>
          </a:p>
          <a:p>
            <a:pPr>
              <a:lnSpc>
                <a:spcPct val="200000"/>
              </a:lnSpc>
            </a:pPr>
            <a:r>
              <a:rPr lang="en-US">
                <a:latin typeface="Book Antiqua"/>
                <a:cs typeface="Calibri Light"/>
              </a:rPr>
              <a:t>Despite 6 tables in the dataset, we've used 3 tables as per the information. We're trying to deduce the tables as follows:</a:t>
            </a:r>
            <a:endParaRPr lang="fr-FR">
              <a:latin typeface="Book Antiqua"/>
              <a:cs typeface="Calibri Light"/>
            </a:endParaRPr>
          </a:p>
          <a:p>
            <a:pPr lvl="1">
              <a:lnSpc>
                <a:spcPct val="200000"/>
              </a:lnSpc>
            </a:pPr>
            <a:r>
              <a:rPr lang="en-US" sz="2800" err="1">
                <a:latin typeface="Book Antiqua"/>
                <a:cs typeface="Calibri Light"/>
              </a:rPr>
              <a:t>Calendar_summary</a:t>
            </a:r>
            <a:r>
              <a:rPr lang="en-US" sz="2800">
                <a:latin typeface="Book Antiqua"/>
                <a:cs typeface="Calibri Light"/>
              </a:rPr>
              <a:t> :(8231480, 9)</a:t>
            </a:r>
            <a:endParaRPr lang="fr-FR" sz="2800">
              <a:latin typeface="Book Antiqua"/>
              <a:cs typeface="Calibri Light"/>
            </a:endParaRPr>
          </a:p>
          <a:p>
            <a:pPr lvl="1">
              <a:lnSpc>
                <a:spcPct val="200000"/>
              </a:lnSpc>
            </a:pPr>
            <a:r>
              <a:rPr lang="en-US" sz="2800">
                <a:latin typeface="Book Antiqua"/>
                <a:cs typeface="Calibri Light"/>
              </a:rPr>
              <a:t>Listings: (22552, 16)</a:t>
            </a:r>
            <a:endParaRPr lang="fr-FR" sz="2800">
              <a:latin typeface="Book Antiqua"/>
              <a:cs typeface="Calibri Light"/>
            </a:endParaRPr>
          </a:p>
          <a:p>
            <a:pPr lvl="1">
              <a:lnSpc>
                <a:spcPct val="200000"/>
              </a:lnSpc>
            </a:pPr>
            <a:r>
              <a:rPr lang="en-US" sz="2800" err="1">
                <a:latin typeface="Book Antiqua"/>
                <a:cs typeface="Calibri Light"/>
              </a:rPr>
              <a:t>Listings_summary</a:t>
            </a:r>
            <a:r>
              <a:rPr lang="en-US" sz="2800">
                <a:latin typeface="Book Antiqua"/>
                <a:cs typeface="Calibri Light"/>
              </a:rPr>
              <a:t>:  (22552, 96)</a:t>
            </a:r>
            <a:endParaRPr lang="fr-FR" sz="2800">
              <a:latin typeface="Book Antiqua"/>
              <a:cs typeface="Calibri Light"/>
            </a:endParaRPr>
          </a:p>
        </p:txBody>
      </p:sp>
    </p:spTree>
    <p:extLst>
      <p:ext uri="{BB962C8B-B14F-4D97-AF65-F5344CB8AC3E}">
        <p14:creationId xmlns:p14="http://schemas.microsoft.com/office/powerpoint/2010/main" val="22051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05824-A3F5-402F-B82A-AE7205F1AAF1}"/>
              </a:ext>
            </a:extLst>
          </p:cNvPr>
          <p:cNvSpPr>
            <a:spLocks noGrp="1"/>
          </p:cNvSpPr>
          <p:nvPr>
            <p:ph type="title"/>
          </p:nvPr>
        </p:nvSpPr>
        <p:spPr>
          <a:xfrm>
            <a:off x="6746628" y="3061429"/>
            <a:ext cx="4645250" cy="1611644"/>
          </a:xfrm>
        </p:spPr>
        <p:txBody>
          <a:bodyPr vert="horz" lIns="91440" tIns="45720" rIns="91440" bIns="45720" rtlCol="0" anchor="b">
            <a:normAutofit fontScale="90000"/>
          </a:bodyPr>
          <a:lstStyle/>
          <a:p>
            <a:br>
              <a:rPr lang="en-US" sz="6000">
                <a:latin typeface="Bodoni MT"/>
              </a:rPr>
            </a:br>
            <a:br>
              <a:rPr lang="en-US" sz="6000">
                <a:latin typeface="Bodoni MT"/>
              </a:rPr>
            </a:br>
            <a:br>
              <a:rPr lang="en-US" sz="6000">
                <a:latin typeface="Bodoni MT"/>
              </a:rPr>
            </a:br>
            <a:r>
              <a:rPr lang="en-US" sz="3600">
                <a:solidFill>
                  <a:schemeClr val="bg1"/>
                </a:solidFill>
                <a:latin typeface="Bodoni MT"/>
              </a:rPr>
              <a:t>Calendar_summary table</a:t>
            </a:r>
            <a:br>
              <a:rPr lang="en-US" sz="6000">
                <a:latin typeface="Bodoni MT"/>
              </a:rPr>
            </a:br>
            <a:br>
              <a:rPr lang="en-US" sz="6000">
                <a:latin typeface="Bodoni MT"/>
              </a:rPr>
            </a:br>
            <a:br>
              <a:rPr lang="en-US" sz="6000">
                <a:latin typeface="Bodoni MT"/>
              </a:rPr>
            </a:br>
            <a:r>
              <a:rPr lang="en-US" sz="6000">
                <a:solidFill>
                  <a:schemeClr val="bg1"/>
                </a:solidFill>
                <a:latin typeface="Bodoni MT"/>
              </a:rPr>
              <a:t>Deeper insights in Data</a:t>
            </a:r>
            <a:endParaRPr lang="en-US">
              <a:solidFill>
                <a:schemeClr val="bg1"/>
              </a:solidFill>
            </a:endParaRP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59E0F45E-7A5E-4580-BE92-CC9C9C3E7B1A}"/>
              </a:ext>
            </a:extLst>
          </p:cNvPr>
          <p:cNvSpPr txBox="1">
            <a:spLocks/>
          </p:cNvSpPr>
          <p:nvPr/>
        </p:nvSpPr>
        <p:spPr>
          <a:xfrm>
            <a:off x="838200" y="494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a:cs typeface="Calibri Light" panose="020F0302020204030204"/>
            </a:endParaRPr>
          </a:p>
        </p:txBody>
      </p:sp>
      <p:sp>
        <p:nvSpPr>
          <p:cNvPr id="7" name="Title 1">
            <a:extLst>
              <a:ext uri="{FF2B5EF4-FFF2-40B4-BE49-F238E27FC236}">
                <a16:creationId xmlns:a16="http://schemas.microsoft.com/office/drawing/2014/main" id="{44FAFF4F-AF5A-46F0-8B2B-2D2945BBBFFB}"/>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Tx/>
              <a:buAutoNum type="romanUcPeriod"/>
            </a:pPr>
            <a:r>
              <a:rPr lang="fr-FR" sz="2000" b="1">
                <a:latin typeface="Book Antiqua"/>
                <a:ea typeface="+mj-lt"/>
                <a:cs typeface="+mj-lt"/>
              </a:rPr>
              <a:t>About </a:t>
            </a:r>
            <a:r>
              <a:rPr lang="fr-FR" sz="2000" b="1" err="1">
                <a:latin typeface="Book Antiqua"/>
                <a:ea typeface="+mj-lt"/>
                <a:cs typeface="+mj-lt"/>
              </a:rPr>
              <a:t>our</a:t>
            </a:r>
            <a:r>
              <a:rPr lang="fr-FR" sz="2000" b="1">
                <a:latin typeface="Book Antiqua"/>
                <a:ea typeface="+mj-lt"/>
                <a:cs typeface="+mj-lt"/>
              </a:rPr>
              <a:t> </a:t>
            </a:r>
            <a:r>
              <a:rPr lang="fr-FR" sz="2000" b="1" err="1">
                <a:latin typeface="Book Antiqua"/>
                <a:ea typeface="+mj-lt"/>
                <a:cs typeface="+mj-lt"/>
              </a:rPr>
              <a:t>dataset</a:t>
            </a:r>
            <a:endParaRPr lang="fr-FR" sz="2000" b="1">
              <a:latin typeface="Book Antiqua"/>
              <a:cs typeface="Calibri Light" panose="020F0302020204030204"/>
            </a:endParaRPr>
          </a:p>
        </p:txBody>
      </p:sp>
      <p:pic>
        <p:nvPicPr>
          <p:cNvPr id="8" name="Picture 8" descr="A screenshot of a cell phone&#10;&#10;Description generated with very high confidence">
            <a:extLst>
              <a:ext uri="{FF2B5EF4-FFF2-40B4-BE49-F238E27FC236}">
                <a16:creationId xmlns:a16="http://schemas.microsoft.com/office/drawing/2014/main" id="{F02FF460-1293-447C-B07E-412D0C6860A9}"/>
              </a:ext>
            </a:extLst>
          </p:cNvPr>
          <p:cNvPicPr>
            <a:picLocks noChangeAspect="1"/>
          </p:cNvPicPr>
          <p:nvPr/>
        </p:nvPicPr>
        <p:blipFill>
          <a:blip r:embed="rId2"/>
          <a:stretch>
            <a:fillRect/>
          </a:stretch>
        </p:blipFill>
        <p:spPr>
          <a:xfrm>
            <a:off x="138023" y="1162366"/>
            <a:ext cx="5158596" cy="2793609"/>
          </a:xfrm>
          <a:prstGeom prst="rect">
            <a:avLst/>
          </a:prstGeom>
        </p:spPr>
      </p:pic>
    </p:spTree>
    <p:extLst>
      <p:ext uri="{BB962C8B-B14F-4D97-AF65-F5344CB8AC3E}">
        <p14:creationId xmlns:p14="http://schemas.microsoft.com/office/powerpoint/2010/main" val="97930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7F73-5AD8-4078-BE6F-889C2FD6FE13}"/>
              </a:ext>
            </a:extLst>
          </p:cNvPr>
          <p:cNvSpPr>
            <a:spLocks noGrp="1"/>
          </p:cNvSpPr>
          <p:nvPr>
            <p:ph type="title"/>
          </p:nvPr>
        </p:nvSpPr>
        <p:spPr>
          <a:xfrm>
            <a:off x="8471424" y="1110882"/>
            <a:ext cx="3053039" cy="1293626"/>
          </a:xfrm>
        </p:spPr>
        <p:txBody>
          <a:bodyPr anchor="ctr">
            <a:normAutofit/>
          </a:bodyPr>
          <a:lstStyle/>
          <a:p>
            <a:r>
              <a:rPr lang="en-US" sz="2800" err="1">
                <a:latin typeface="Book Antiqua"/>
                <a:cs typeface="Calibri Light"/>
              </a:rPr>
              <a:t>Listings_summary</a:t>
            </a:r>
            <a:r>
              <a:rPr lang="en-US" sz="2800">
                <a:latin typeface="Book Antiqua"/>
                <a:cs typeface="Calibri Light"/>
              </a:rPr>
              <a:t> table</a:t>
            </a:r>
            <a:endParaRPr lang="en-US" sz="2800">
              <a:latin typeface="Book Antiqua"/>
            </a:endParaRPr>
          </a:p>
        </p:txBody>
      </p:sp>
      <p:pic>
        <p:nvPicPr>
          <p:cNvPr id="11" name="Picture 4">
            <a:extLst>
              <a:ext uri="{FF2B5EF4-FFF2-40B4-BE49-F238E27FC236}">
                <a16:creationId xmlns:a16="http://schemas.microsoft.com/office/drawing/2014/main" id="{B6C6A68F-67CB-424C-B8AC-324B1CCB4137}"/>
              </a:ext>
            </a:extLst>
          </p:cNvPr>
          <p:cNvPicPr>
            <a:picLocks noChangeAspect="1"/>
          </p:cNvPicPr>
          <p:nvPr/>
        </p:nvPicPr>
        <p:blipFill>
          <a:blip r:embed="rId2"/>
          <a:stretch>
            <a:fillRect/>
          </a:stretch>
        </p:blipFill>
        <p:spPr>
          <a:xfrm>
            <a:off x="795141" y="1584059"/>
            <a:ext cx="6739513" cy="3689882"/>
          </a:xfrm>
          <a:prstGeom prst="rect">
            <a:avLst/>
          </a:prstGeom>
        </p:spPr>
      </p:pic>
      <p:sp>
        <p:nvSpPr>
          <p:cNvPr id="13" name="Content Placeholder 8">
            <a:extLst>
              <a:ext uri="{FF2B5EF4-FFF2-40B4-BE49-F238E27FC236}">
                <a16:creationId xmlns:a16="http://schemas.microsoft.com/office/drawing/2014/main" id="{B6D33F5C-E6AE-4AC2-B68D-9A8EBC1B39D8}"/>
              </a:ext>
            </a:extLst>
          </p:cNvPr>
          <p:cNvSpPr>
            <a:spLocks noGrp="1"/>
          </p:cNvSpPr>
          <p:nvPr>
            <p:ph idx="1"/>
          </p:nvPr>
        </p:nvSpPr>
        <p:spPr>
          <a:xfrm>
            <a:off x="8471423" y="2542939"/>
            <a:ext cx="3053039" cy="3674981"/>
          </a:xfrm>
        </p:spPr>
        <p:txBody>
          <a:bodyPr vert="horz" lIns="91440" tIns="45720" rIns="91440" bIns="45720" rtlCol="0" anchor="t">
            <a:normAutofit/>
          </a:bodyPr>
          <a:lstStyle/>
          <a:p>
            <a:r>
              <a:rPr lang="en-US" sz="1800">
                <a:cs typeface="Calibri"/>
              </a:rPr>
              <a:t>Includes different features of house </a:t>
            </a:r>
            <a:r>
              <a:rPr lang="en-US" sz="1800">
                <a:latin typeface="Book Antiqua"/>
                <a:cs typeface="Calibri"/>
              </a:rPr>
              <a:t>along</a:t>
            </a:r>
            <a:r>
              <a:rPr lang="en-US" sz="1800">
                <a:cs typeface="Calibri"/>
              </a:rPr>
              <a:t> with price</a:t>
            </a:r>
            <a:endParaRPr lang="en-US" sz="1800"/>
          </a:p>
        </p:txBody>
      </p:sp>
      <p:sp>
        <p:nvSpPr>
          <p:cNvPr id="15" name="Freeform: Shape 11">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
        <p:nvSpPr>
          <p:cNvPr id="3" name="Title 1">
            <a:extLst>
              <a:ext uri="{FF2B5EF4-FFF2-40B4-BE49-F238E27FC236}">
                <a16:creationId xmlns:a16="http://schemas.microsoft.com/office/drawing/2014/main" id="{4A3B735C-8961-4BED-BEDA-7FF0B8E4D0BF}"/>
              </a:ext>
            </a:extLst>
          </p:cNvPr>
          <p:cNvSpPr txBox="1">
            <a:spLocks/>
          </p:cNvSpPr>
          <p:nvPr/>
        </p:nvSpPr>
        <p:spPr>
          <a:xfrm>
            <a:off x="838200" y="494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err="1">
              <a:cs typeface="Calibri Light" panose="020F0302020204030204"/>
            </a:endParaRPr>
          </a:p>
        </p:txBody>
      </p:sp>
      <p:sp>
        <p:nvSpPr>
          <p:cNvPr id="4" name="Title 1">
            <a:extLst>
              <a:ext uri="{FF2B5EF4-FFF2-40B4-BE49-F238E27FC236}">
                <a16:creationId xmlns:a16="http://schemas.microsoft.com/office/drawing/2014/main" id="{9102BD15-F45E-44EF-B7C7-F283FE7463AC}"/>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Tx/>
              <a:buAutoNum type="romanUcPeriod"/>
            </a:pPr>
            <a:r>
              <a:rPr lang="fr-FR" sz="2000" b="1">
                <a:latin typeface="Book Antiqua"/>
                <a:ea typeface="+mj-lt"/>
                <a:cs typeface="+mj-lt"/>
              </a:rPr>
              <a:t>About </a:t>
            </a:r>
            <a:r>
              <a:rPr lang="fr-FR" sz="2000" b="1" err="1">
                <a:latin typeface="Book Antiqua"/>
                <a:ea typeface="+mj-lt"/>
                <a:cs typeface="+mj-lt"/>
              </a:rPr>
              <a:t>our</a:t>
            </a:r>
            <a:r>
              <a:rPr lang="fr-FR" sz="2000" b="1">
                <a:latin typeface="Book Antiqua"/>
                <a:ea typeface="+mj-lt"/>
                <a:cs typeface="+mj-lt"/>
              </a:rPr>
              <a:t> </a:t>
            </a:r>
            <a:r>
              <a:rPr lang="fr-FR" sz="2000" b="1" err="1">
                <a:latin typeface="Book Antiqua"/>
                <a:ea typeface="+mj-lt"/>
                <a:cs typeface="+mj-lt"/>
              </a:rPr>
              <a:t>dataset</a:t>
            </a:r>
            <a:endParaRPr lang="fr-FR" sz="2000" b="1">
              <a:latin typeface="Book Antiqua"/>
              <a:cs typeface="Calibri Light" panose="020F0302020204030204"/>
            </a:endParaRPr>
          </a:p>
        </p:txBody>
      </p:sp>
    </p:spTree>
    <p:extLst>
      <p:ext uri="{BB962C8B-B14F-4D97-AF65-F5344CB8AC3E}">
        <p14:creationId xmlns:p14="http://schemas.microsoft.com/office/powerpoint/2010/main" val="211564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B11-C9AB-4161-8AA3-9A197A4DBB7E}"/>
              </a:ext>
            </a:extLst>
          </p:cNvPr>
          <p:cNvSpPr>
            <a:spLocks noGrp="1"/>
          </p:cNvSpPr>
          <p:nvPr>
            <p:ph type="title"/>
          </p:nvPr>
        </p:nvSpPr>
        <p:spPr>
          <a:xfrm>
            <a:off x="838200" y="494521"/>
            <a:ext cx="10515600" cy="1325563"/>
          </a:xfrm>
        </p:spPr>
        <p:txBody>
          <a:bodyPr/>
          <a:lstStyle/>
          <a:p>
            <a:r>
              <a:rPr lang="fr-FR">
                <a:latin typeface="Book Antiqua"/>
                <a:ea typeface="+mj-lt"/>
                <a:cs typeface="+mj-lt"/>
              </a:rPr>
              <a:t>II.   Data Cleaning</a:t>
            </a:r>
            <a:endParaRPr lang="fr-FR">
              <a:latin typeface="Book Antiqua"/>
              <a:cs typeface="Calibri Light" panose="020F0302020204030204"/>
            </a:endParaRPr>
          </a:p>
        </p:txBody>
      </p:sp>
      <p:sp>
        <p:nvSpPr>
          <p:cNvPr id="3" name="Content Placeholder 2">
            <a:extLst>
              <a:ext uri="{FF2B5EF4-FFF2-40B4-BE49-F238E27FC236}">
                <a16:creationId xmlns:a16="http://schemas.microsoft.com/office/drawing/2014/main" id="{1575F39D-09B1-4B07-8583-0ED271BC59CD}"/>
              </a:ext>
            </a:extLst>
          </p:cNvPr>
          <p:cNvSpPr>
            <a:spLocks noGrp="1"/>
          </p:cNvSpPr>
          <p:nvPr>
            <p:ph idx="1"/>
          </p:nvPr>
        </p:nvSpPr>
        <p:spPr/>
        <p:txBody>
          <a:bodyPr vert="horz" lIns="91440" tIns="45720" rIns="91440" bIns="45720" rtlCol="0" anchor="t">
            <a:normAutofit/>
          </a:bodyPr>
          <a:lstStyle/>
          <a:p>
            <a:pPr algn="just"/>
            <a:r>
              <a:rPr lang="en-US" sz="3200">
                <a:latin typeface="Book Antiqua"/>
                <a:ea typeface="+mn-lt"/>
                <a:cs typeface="+mn-lt"/>
              </a:rPr>
              <a:t> We chose following as our main tables:</a:t>
            </a:r>
            <a:endParaRPr lang="fr-FR">
              <a:latin typeface="Book Antiqua"/>
              <a:ea typeface="+mn-lt"/>
              <a:cs typeface="+mn-lt"/>
            </a:endParaRPr>
          </a:p>
          <a:p>
            <a:pPr lvl="1" algn="just"/>
            <a:r>
              <a:rPr lang="en-US" sz="2800">
                <a:latin typeface="Book Antiqua"/>
                <a:ea typeface="+mn-lt"/>
                <a:cs typeface="+mn-lt"/>
              </a:rPr>
              <a:t>The </a:t>
            </a:r>
            <a:r>
              <a:rPr lang="en-US" sz="2800" err="1">
                <a:latin typeface="Book Antiqua"/>
                <a:ea typeface="+mn-lt"/>
                <a:cs typeface="+mn-lt"/>
              </a:rPr>
              <a:t>Calendar_summary</a:t>
            </a:r>
            <a:r>
              <a:rPr lang="en-US" sz="2800">
                <a:latin typeface="Book Antiqua"/>
                <a:ea typeface="+mn-lt"/>
                <a:cs typeface="+mn-lt"/>
              </a:rPr>
              <a:t> and </a:t>
            </a:r>
            <a:endParaRPr lang="en-US">
              <a:latin typeface="Book Antiqua"/>
            </a:endParaRPr>
          </a:p>
          <a:p>
            <a:pPr lvl="1" algn="just"/>
            <a:r>
              <a:rPr lang="en-US" sz="2800" err="1">
                <a:latin typeface="Book Antiqua"/>
                <a:ea typeface="+mn-lt"/>
                <a:cs typeface="+mn-lt"/>
              </a:rPr>
              <a:t>Listings_summary</a:t>
            </a:r>
            <a:r>
              <a:rPr lang="en-US" sz="2800">
                <a:latin typeface="Book Antiqua"/>
                <a:ea typeface="+mn-lt"/>
                <a:cs typeface="+mn-lt"/>
              </a:rPr>
              <a:t> </a:t>
            </a:r>
          </a:p>
          <a:p>
            <a:pPr algn="just"/>
            <a:r>
              <a:rPr lang="en-US" sz="3200">
                <a:latin typeface="Book Antiqua"/>
                <a:ea typeface="+mn-lt"/>
                <a:cs typeface="+mn-lt"/>
              </a:rPr>
              <a:t>We reduce the columns in </a:t>
            </a:r>
            <a:r>
              <a:rPr lang="en-US" sz="3200" err="1">
                <a:latin typeface="Book Antiqua"/>
                <a:ea typeface="+mn-lt"/>
                <a:cs typeface="+mn-lt"/>
              </a:rPr>
              <a:t>Listings_summary</a:t>
            </a:r>
            <a:r>
              <a:rPr lang="en-US" sz="3200">
                <a:latin typeface="Book Antiqua"/>
                <a:ea typeface="+mn-lt"/>
                <a:cs typeface="+mn-lt"/>
              </a:rPr>
              <a:t> to what we needed in our analysis</a:t>
            </a:r>
            <a:endParaRPr lang="en-US">
              <a:latin typeface="Book Antiqua"/>
            </a:endParaRPr>
          </a:p>
          <a:p>
            <a:pPr algn="just"/>
            <a:r>
              <a:rPr lang="en-US" sz="3200">
                <a:latin typeface="Book Antiqua"/>
                <a:ea typeface="+mn-lt"/>
                <a:cs typeface="+mn-lt"/>
              </a:rPr>
              <a:t>We've selected the price lower than 300 based on outliers detection analysis.</a:t>
            </a:r>
            <a:endParaRPr lang="fr-FR" sz="3200">
              <a:latin typeface="Book Antiqua"/>
              <a:cs typeface="Calibri" panose="020F0502020204030204"/>
            </a:endParaRPr>
          </a:p>
        </p:txBody>
      </p:sp>
    </p:spTree>
    <p:extLst>
      <p:ext uri="{BB962C8B-B14F-4D97-AF65-F5344CB8AC3E}">
        <p14:creationId xmlns:p14="http://schemas.microsoft.com/office/powerpoint/2010/main" val="18339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1F5-C15A-4388-9476-0A54DDD31BD5}"/>
              </a:ext>
            </a:extLst>
          </p:cNvPr>
          <p:cNvSpPr>
            <a:spLocks noGrp="1"/>
          </p:cNvSpPr>
          <p:nvPr>
            <p:ph type="title"/>
          </p:nvPr>
        </p:nvSpPr>
        <p:spPr>
          <a:xfrm>
            <a:off x="263119" y="1269512"/>
            <a:ext cx="4796011" cy="2000462"/>
          </a:xfrm>
          <a:noFill/>
        </p:spPr>
        <p:txBody>
          <a:bodyPr vert="horz" lIns="91440" tIns="45720" rIns="91440" bIns="45720" rtlCol="0" anchor="b">
            <a:normAutofit fontScale="90000"/>
          </a:bodyPr>
          <a:lstStyle/>
          <a:p>
            <a:pPr marL="457200" indent="-457200">
              <a:buFont typeface="Arial"/>
              <a:buChar char="•"/>
            </a:pPr>
            <a:r>
              <a:rPr lang="en-US" sz="3100">
                <a:latin typeface="Book Antiqua"/>
                <a:cs typeface="Calibri Light" panose="020F0302020204030204"/>
              </a:rPr>
              <a:t>By checking seasonality, we found that the </a:t>
            </a:r>
            <a:r>
              <a:rPr lang="en-US" sz="3100" b="1">
                <a:latin typeface="Book Antiqua"/>
                <a:cs typeface="Calibri Light" panose="020F0302020204030204"/>
              </a:rPr>
              <a:t>fall has the lowest interest for guests</a:t>
            </a:r>
          </a:p>
        </p:txBody>
      </p:sp>
      <p:pic>
        <p:nvPicPr>
          <p:cNvPr id="5" name="Picture 5" descr="A picture containing screenshot&#10;&#10;Description generated with very high confidence">
            <a:extLst>
              <a:ext uri="{FF2B5EF4-FFF2-40B4-BE49-F238E27FC236}">
                <a16:creationId xmlns:a16="http://schemas.microsoft.com/office/drawing/2014/main" id="{5743E5DF-00D3-49CD-8C03-C3496ECF8773}"/>
              </a:ext>
            </a:extLst>
          </p:cNvPr>
          <p:cNvPicPr>
            <a:picLocks noChangeAspect="1"/>
          </p:cNvPicPr>
          <p:nvPr/>
        </p:nvPicPr>
        <p:blipFill>
          <a:blip r:embed="rId2"/>
          <a:stretch>
            <a:fillRect/>
          </a:stretch>
        </p:blipFill>
        <p:spPr>
          <a:xfrm>
            <a:off x="5070927" y="-6215"/>
            <a:ext cx="6740104" cy="6858768"/>
          </a:xfrm>
          <a:prstGeom prst="rect">
            <a:avLst/>
          </a:prstGeom>
        </p:spPr>
      </p:pic>
      <p:sp>
        <p:nvSpPr>
          <p:cNvPr id="3" name="Title 1">
            <a:extLst>
              <a:ext uri="{FF2B5EF4-FFF2-40B4-BE49-F238E27FC236}">
                <a16:creationId xmlns:a16="http://schemas.microsoft.com/office/drawing/2014/main" id="{9CAE830C-0DE4-47B6-80B6-CF5160D63745}"/>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a) Price and seansonality</a:t>
            </a:r>
            <a:endParaRPr lang="fr-FR" sz="2000" b="1">
              <a:latin typeface="Book Antiqua"/>
              <a:cs typeface="Calibri Light" panose="020F0302020204030204"/>
            </a:endParaRPr>
          </a:p>
        </p:txBody>
      </p:sp>
      <p:sp>
        <p:nvSpPr>
          <p:cNvPr id="4" name="Title 1">
            <a:extLst>
              <a:ext uri="{FF2B5EF4-FFF2-40B4-BE49-F238E27FC236}">
                <a16:creationId xmlns:a16="http://schemas.microsoft.com/office/drawing/2014/main" id="{F4E242F0-67E0-461A-B37E-6ED185B0CC03}"/>
              </a:ext>
            </a:extLst>
          </p:cNvPr>
          <p:cNvSpPr txBox="1">
            <a:spLocks/>
          </p:cNvSpPr>
          <p:nvPr/>
        </p:nvSpPr>
        <p:spPr>
          <a:xfrm>
            <a:off x="257369" y="3492251"/>
            <a:ext cx="4810388" cy="2403027"/>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a:buChar char="•"/>
            </a:pPr>
            <a:r>
              <a:rPr lang="en-US" sz="3100">
                <a:latin typeface="Book Antiqua"/>
                <a:cs typeface="Calibri Light" panose="020F0302020204030204"/>
              </a:rPr>
              <a:t>In accordance to month, January is the most preferred month by Airbnb customers.</a:t>
            </a:r>
            <a:endParaRPr lang="fr-FR">
              <a:cs typeface="Calibri Light" panose="020F0302020204030204"/>
            </a:endParaRPr>
          </a:p>
        </p:txBody>
      </p:sp>
    </p:spTree>
    <p:extLst>
      <p:ext uri="{BB962C8B-B14F-4D97-AF65-F5344CB8AC3E}">
        <p14:creationId xmlns:p14="http://schemas.microsoft.com/office/powerpoint/2010/main" val="76820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B6A2A-1CC1-4A43-AC4A-27166FA8A701}"/>
              </a:ext>
            </a:extLst>
          </p:cNvPr>
          <p:cNvSpPr>
            <a:spLocks noGrp="1"/>
          </p:cNvSpPr>
          <p:nvPr>
            <p:ph type="title"/>
          </p:nvPr>
        </p:nvSpPr>
        <p:spPr>
          <a:xfrm>
            <a:off x="586068" y="1115072"/>
            <a:ext cx="3969683" cy="2167607"/>
          </a:xfrm>
        </p:spPr>
        <p:txBody>
          <a:bodyPr vert="horz" lIns="91440" tIns="45720" rIns="91440" bIns="45720" rtlCol="0" anchor="ctr">
            <a:normAutofit/>
          </a:bodyPr>
          <a:lstStyle/>
          <a:p>
            <a:r>
              <a:rPr lang="en-US" sz="2400">
                <a:solidFill>
                  <a:srgbClr val="FFFFFF"/>
                </a:solidFill>
                <a:cs typeface="Calibri Light"/>
              </a:rPr>
              <a:t>Seasonality and behavior of data during different time of the year, month, week based on average price.</a:t>
            </a:r>
            <a:br>
              <a:rPr lang="en-US" sz="2400">
                <a:cs typeface="Calibri Light"/>
              </a:rPr>
            </a:br>
            <a:r>
              <a:rPr lang="en-US" sz="2400">
                <a:solidFill>
                  <a:srgbClr val="FFFFFF"/>
                </a:solidFill>
                <a:cs typeface="Calibri Light"/>
              </a:rPr>
              <a:t>all season.</a:t>
            </a:r>
            <a:endParaRPr lang="en-US" sz="2400" kern="1200">
              <a:solidFill>
                <a:srgbClr val="FFFFFF"/>
              </a:solidFill>
              <a:cs typeface="Calibri Light"/>
            </a:endParaRPr>
          </a:p>
        </p:txBody>
      </p:sp>
      <p:pic>
        <p:nvPicPr>
          <p:cNvPr id="4" name="Picture 4" descr="A picture containing stationary, writing implement, pencil&#10;&#10;Description generated with very high confidence">
            <a:extLst>
              <a:ext uri="{FF2B5EF4-FFF2-40B4-BE49-F238E27FC236}">
                <a16:creationId xmlns:a16="http://schemas.microsoft.com/office/drawing/2014/main" id="{3E617FF1-6DD0-41D4-B70B-A9DDDB340BF3}"/>
              </a:ext>
            </a:extLst>
          </p:cNvPr>
          <p:cNvPicPr>
            <a:picLocks noGrp="1" noChangeAspect="1"/>
          </p:cNvPicPr>
          <p:nvPr>
            <p:ph idx="1"/>
          </p:nvPr>
        </p:nvPicPr>
        <p:blipFill>
          <a:blip r:embed="rId2"/>
          <a:stretch>
            <a:fillRect/>
          </a:stretch>
        </p:blipFill>
        <p:spPr>
          <a:xfrm>
            <a:off x="5132062" y="305668"/>
            <a:ext cx="6482046" cy="6168342"/>
          </a:xfrm>
          <a:prstGeom prst="rect">
            <a:avLst/>
          </a:prstGeom>
        </p:spPr>
      </p:pic>
      <p:sp>
        <p:nvSpPr>
          <p:cNvPr id="3" name="Title 1">
            <a:extLst>
              <a:ext uri="{FF2B5EF4-FFF2-40B4-BE49-F238E27FC236}">
                <a16:creationId xmlns:a16="http://schemas.microsoft.com/office/drawing/2014/main" id="{6F2D6287-31BB-433A-AB9A-0592F3958C87}"/>
              </a:ext>
            </a:extLst>
          </p:cNvPr>
          <p:cNvSpPr txBox="1">
            <a:spLocks/>
          </p:cNvSpPr>
          <p:nvPr/>
        </p:nvSpPr>
        <p:spPr>
          <a:xfrm>
            <a:off x="286109" y="100581"/>
            <a:ext cx="7481978"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solidFill>
                  <a:schemeClr val="bg1"/>
                </a:solidFill>
                <a:latin typeface="Book Antiqua"/>
                <a:ea typeface="+mj-lt"/>
                <a:cs typeface="+mj-lt"/>
              </a:rPr>
              <a:t>III   </a:t>
            </a:r>
            <a:r>
              <a:rPr lang="fr-FR" sz="2000" b="1">
                <a:solidFill>
                  <a:schemeClr val="bg1"/>
                </a:solidFill>
                <a:latin typeface="Book Antiqua"/>
                <a:ea typeface="+mj-lt"/>
                <a:cs typeface="+mj-lt"/>
              </a:rPr>
              <a:t>a) Price and seasonality</a:t>
            </a:r>
            <a:endParaRPr lang="fr-FR" sz="2000" b="1">
              <a:solidFill>
                <a:schemeClr val="bg1"/>
              </a:solidFill>
              <a:latin typeface="Book Antiqua"/>
              <a:cs typeface="Calibri Light" panose="020F0302020204030204"/>
            </a:endParaRPr>
          </a:p>
        </p:txBody>
      </p:sp>
      <p:sp>
        <p:nvSpPr>
          <p:cNvPr id="7" name="Title 1">
            <a:extLst>
              <a:ext uri="{FF2B5EF4-FFF2-40B4-BE49-F238E27FC236}">
                <a16:creationId xmlns:a16="http://schemas.microsoft.com/office/drawing/2014/main" id="{016D03D3-8E37-4F25-B1DD-4E91246A13D0}"/>
              </a:ext>
            </a:extLst>
          </p:cNvPr>
          <p:cNvSpPr txBox="1">
            <a:spLocks/>
          </p:cNvSpPr>
          <p:nvPr/>
        </p:nvSpPr>
        <p:spPr>
          <a:xfrm>
            <a:off x="580317" y="3639735"/>
            <a:ext cx="3969683" cy="22107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a:buChar char="•"/>
            </a:pPr>
            <a:r>
              <a:rPr lang="en-US" sz="2400">
                <a:solidFill>
                  <a:srgbClr val="FFFFFF"/>
                </a:solidFill>
                <a:cs typeface="Calibri Light"/>
              </a:rPr>
              <a:t>It shows December and July have the highest average price in months.</a:t>
            </a:r>
            <a:endParaRPr lang="fr-FR">
              <a:solidFill>
                <a:srgbClr val="000000"/>
              </a:solidFill>
              <a:cs typeface="Calibri Light"/>
            </a:endParaRPr>
          </a:p>
          <a:p>
            <a:pPr marL="342900" indent="-342900">
              <a:buFont typeface="Arial"/>
              <a:buChar char="•"/>
            </a:pPr>
            <a:r>
              <a:rPr lang="en-US" sz="2400">
                <a:solidFill>
                  <a:srgbClr val="FFFFFF"/>
                </a:solidFill>
                <a:cs typeface="Calibri Light"/>
              </a:rPr>
              <a:t>Fall has the highest average price in all season.</a:t>
            </a:r>
            <a:endParaRPr lang="fr-FR">
              <a:cs typeface="Calibri Light" panose="020F0302020204030204"/>
            </a:endParaRPr>
          </a:p>
        </p:txBody>
      </p:sp>
    </p:spTree>
    <p:extLst>
      <p:ext uri="{BB962C8B-B14F-4D97-AF65-F5344CB8AC3E}">
        <p14:creationId xmlns:p14="http://schemas.microsoft.com/office/powerpoint/2010/main" val="310927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dur="indefinite" nodeType="mainSeq"/>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Feature Recognition as a consultant based on Airbnb data</vt:lpstr>
      <vt:lpstr>Business Scope:</vt:lpstr>
      <vt:lpstr>Outline </vt:lpstr>
      <vt:lpstr>About our dataset</vt:lpstr>
      <vt:lpstr>   Calendar_summary table   Deeper insights in Data</vt:lpstr>
      <vt:lpstr>Listings_summary table</vt:lpstr>
      <vt:lpstr>II.   Data Cleaning</vt:lpstr>
      <vt:lpstr>By checking seasonality, we found that the fall has the lowest interest for guests</vt:lpstr>
      <vt:lpstr>Seasonality and behavior of data during different time of the year, month, week based on average price. all season.</vt:lpstr>
      <vt:lpstr>PowerPoint Presentation</vt:lpstr>
      <vt:lpstr>Gold List:</vt:lpstr>
      <vt:lpstr>Distribution of bedrooms</vt:lpstr>
      <vt:lpstr>Relation of price with the number of rooms</vt:lpstr>
      <vt:lpstr>Average price by number of bedrooms in each neighborhood area</vt:lpstr>
      <vt:lpstr>Gold List:</vt:lpstr>
      <vt:lpstr>The plot support what heatmap claimed before and the price going up if square feet increase</vt:lpstr>
      <vt:lpstr>Gold List:</vt:lpstr>
      <vt:lpstr>Behaviour of price in Neighborhood</vt:lpstr>
      <vt:lpstr>Gold List:</vt:lpstr>
      <vt:lpstr>More about factors Airbnb hosts should consider</vt:lpstr>
      <vt:lpstr>Correlation between price and amenities features</vt:lpstr>
      <vt:lpstr>The most relevant amenities with price:</vt:lpstr>
      <vt:lpstr>Final Golden List:</vt:lpstr>
      <vt:lpstr>Conclusion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2019-07-07T19:33:06Z</dcterms:modified>
</cp:coreProperties>
</file>