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327" r:id="rId4"/>
    <p:sldId id="260" r:id="rId5"/>
    <p:sldId id="330" r:id="rId6"/>
    <p:sldId id="328" r:id="rId7"/>
    <p:sldId id="317" r:id="rId8"/>
    <p:sldId id="307" r:id="rId9"/>
    <p:sldId id="308" r:id="rId10"/>
    <p:sldId id="309" r:id="rId11"/>
    <p:sldId id="261" r:id="rId12"/>
    <p:sldId id="268" r:id="rId13"/>
    <p:sldId id="32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55" r:id="rId27"/>
    <p:sldId id="356" r:id="rId28"/>
    <p:sldId id="357" r:id="rId29"/>
    <p:sldId id="358" r:id="rId30"/>
    <p:sldId id="359" r:id="rId31"/>
    <p:sldId id="360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270" r:id="rId46"/>
    <p:sldId id="271" r:id="rId47"/>
    <p:sldId id="273" r:id="rId48"/>
    <p:sldId id="275" r:id="rId49"/>
    <p:sldId id="319" r:id="rId50"/>
    <p:sldId id="276" r:id="rId51"/>
    <p:sldId id="296" r:id="rId52"/>
    <p:sldId id="297" r:id="rId53"/>
    <p:sldId id="298" r:id="rId54"/>
    <p:sldId id="299" r:id="rId55"/>
    <p:sldId id="281" r:id="rId56"/>
    <p:sldId id="279" r:id="rId57"/>
    <p:sldId id="280" r:id="rId58"/>
    <p:sldId id="320" r:id="rId59"/>
    <p:sldId id="321" r:id="rId60"/>
    <p:sldId id="283" r:id="rId61"/>
    <p:sldId id="322" r:id="rId62"/>
    <p:sldId id="285" r:id="rId63"/>
    <p:sldId id="323" r:id="rId64"/>
    <p:sldId id="324" r:id="rId65"/>
    <p:sldId id="284" r:id="rId66"/>
    <p:sldId id="314" r:id="rId67"/>
    <p:sldId id="326" r:id="rId68"/>
    <p:sldId id="325" r:id="rId69"/>
    <p:sldId id="286" r:id="rId70"/>
    <p:sldId id="315" r:id="rId71"/>
    <p:sldId id="316" r:id="rId72"/>
    <p:sldId id="287" r:id="rId73"/>
    <p:sldId id="290" r:id="rId74"/>
    <p:sldId id="291" r:id="rId75"/>
    <p:sldId id="293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18" Type="http://schemas.openxmlformats.org/officeDocument/2006/relationships/image" Target="../media/image11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17" Type="http://schemas.openxmlformats.org/officeDocument/2006/relationships/image" Target="../media/image111.emf"/><Relationship Id="rId2" Type="http://schemas.openxmlformats.org/officeDocument/2006/relationships/image" Target="../media/image96.emf"/><Relationship Id="rId16" Type="http://schemas.openxmlformats.org/officeDocument/2006/relationships/image" Target="../media/image110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5" Type="http://schemas.openxmlformats.org/officeDocument/2006/relationships/image" Target="../media/image10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wmf"/><Relationship Id="rId1" Type="http://schemas.openxmlformats.org/officeDocument/2006/relationships/image" Target="../media/image113.png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28.png"/><Relationship Id="rId1" Type="http://schemas.openxmlformats.org/officeDocument/2006/relationships/image" Target="../media/image13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11" Type="http://schemas.openxmlformats.org/officeDocument/2006/relationships/image" Target="../media/image143.emf"/><Relationship Id="rId5" Type="http://schemas.openxmlformats.org/officeDocument/2006/relationships/image" Target="../media/image137.emf"/><Relationship Id="rId10" Type="http://schemas.openxmlformats.org/officeDocument/2006/relationships/image" Target="../media/image142.e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82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0" Type="http://schemas.openxmlformats.org/officeDocument/2006/relationships/image" Target="../media/image179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image" Target="../media/image185.emf"/><Relationship Id="rId7" Type="http://schemas.openxmlformats.org/officeDocument/2006/relationships/image" Target="../media/image173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72.emf"/><Relationship Id="rId5" Type="http://schemas.openxmlformats.org/officeDocument/2006/relationships/image" Target="../media/image171.emf"/><Relationship Id="rId4" Type="http://schemas.openxmlformats.org/officeDocument/2006/relationships/image" Target="../media/image17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12" Type="http://schemas.openxmlformats.org/officeDocument/2006/relationships/image" Target="../media/image198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wmf"/><Relationship Id="rId11" Type="http://schemas.openxmlformats.org/officeDocument/2006/relationships/image" Target="../media/image197.emf"/><Relationship Id="rId5" Type="http://schemas.openxmlformats.org/officeDocument/2006/relationships/image" Target="../media/image191.emf"/><Relationship Id="rId10" Type="http://schemas.openxmlformats.org/officeDocument/2006/relationships/image" Target="../media/image196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emf"/><Relationship Id="rId1" Type="http://schemas.openxmlformats.org/officeDocument/2006/relationships/image" Target="../media/image25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e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2" Type="http://schemas.openxmlformats.org/officeDocument/2006/relationships/image" Target="../media/image260.wmf"/><Relationship Id="rId1" Type="http://schemas.openxmlformats.org/officeDocument/2006/relationships/image" Target="../media/image259.emf"/><Relationship Id="rId6" Type="http://schemas.openxmlformats.org/officeDocument/2006/relationships/image" Target="../media/image264.emf"/><Relationship Id="rId5" Type="http://schemas.openxmlformats.org/officeDocument/2006/relationships/image" Target="../media/image263.emf"/><Relationship Id="rId4" Type="http://schemas.openxmlformats.org/officeDocument/2006/relationships/image" Target="../media/image26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emf"/><Relationship Id="rId1" Type="http://schemas.openxmlformats.org/officeDocument/2006/relationships/image" Target="../media/image27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emf"/><Relationship Id="rId1" Type="http://schemas.openxmlformats.org/officeDocument/2006/relationships/image" Target="../media/image27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2" Type="http://schemas.openxmlformats.org/officeDocument/2006/relationships/image" Target="../media/image65.emf"/><Relationship Id="rId16" Type="http://schemas.openxmlformats.org/officeDocument/2006/relationships/image" Target="../media/image79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443D-A73C-4639-A2A0-B6100394B5FE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F93-572E-4B87-A8A8-6BE5B90100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062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176B0C-A5C7-4148-BE35-61697F8B90C2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="" xmlns:a16="http://schemas.microsoft.com/office/drawing/2014/main" id="{31F3B6A5-B0E8-446D-B530-C8003FCA3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137951-3AC6-4164-8156-860F4B2D54D7}" type="slidenum">
              <a:rPr kumimoji="1" lang="en-US" altLang="zh-CN">
                <a:solidFill>
                  <a:srgbClr val="000000"/>
                </a:solidFill>
              </a:rPr>
              <a:pPr/>
              <a:t>63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="" xmlns:a16="http://schemas.microsoft.com/office/drawing/2014/main" id="{2771D174-D205-43A5-879A-5DBDC9628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="" xmlns:a16="http://schemas.microsoft.com/office/drawing/2014/main" id="{19041D37-5EEF-4B53-8450-2CB8B0B3A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="" xmlns:a16="http://schemas.microsoft.com/office/drawing/2014/main" id="{3EFD9939-6E28-4CB2-97A0-612EEC5ABD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4A5A53-9F94-45D1-B232-29506279FF97}" type="slidenum">
              <a:rPr kumimoji="1" lang="en-US" altLang="zh-CN">
                <a:solidFill>
                  <a:srgbClr val="000000"/>
                </a:solidFill>
              </a:rPr>
              <a:pPr/>
              <a:t>64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="" xmlns:a16="http://schemas.microsoft.com/office/drawing/2014/main" id="{B8CB0DE1-DD38-4A34-BCA5-B27399DFB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="" xmlns:a16="http://schemas.microsoft.com/office/drawing/2014/main" id="{5B4B03EC-7E26-4AB5-AEA1-925D4240A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1D8D75-4AF3-4570-9B59-537D48DD7EA8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="" xmlns:a16="http://schemas.microsoft.com/office/drawing/2014/main" id="{18FFA12E-0166-4998-A0C4-099AB4B62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47C12D-EAE4-42DB-869E-8353214EFDD5}" type="slidenum">
              <a:rPr kumimoji="1" lang="en-US" altLang="zh-CN">
                <a:solidFill>
                  <a:srgbClr val="000000"/>
                </a:solidFill>
              </a:rPr>
              <a:pPr/>
              <a:t>56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8752F055-8B48-4054-ACD7-FCCD02512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="" xmlns:a16="http://schemas.microsoft.com/office/drawing/2014/main" id="{FEE1A1BD-9618-484D-9487-124FD2B17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="" xmlns:a16="http://schemas.microsoft.com/office/drawing/2014/main" id="{38CDD888-2669-439B-A755-A60F533576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A06BE2-6E0A-476E-980D-E1E107D420DB}" type="slidenum">
              <a:rPr kumimoji="1" lang="en-US" altLang="zh-CN">
                <a:solidFill>
                  <a:srgbClr val="000000"/>
                </a:solidFill>
              </a:rPr>
              <a:pPr/>
              <a:t>57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="" xmlns:a16="http://schemas.microsoft.com/office/drawing/2014/main" id="{37ABE34C-2756-4A48-A17D-827B8D1E7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="" xmlns:a16="http://schemas.microsoft.com/office/drawing/2014/main" id="{B6B49D33-3EF8-425D-ABA5-11EED0C55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="" xmlns:a16="http://schemas.microsoft.com/office/drawing/2014/main" id="{AE6951CA-0B65-494F-968A-A7949DF88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8FCFD5F-08B4-4024-880C-76253C872694}" type="slidenum">
              <a:rPr kumimoji="1" lang="en-US" altLang="zh-CN">
                <a:solidFill>
                  <a:srgbClr val="000000"/>
                </a:solidFill>
              </a:rPr>
              <a:pPr/>
              <a:t>58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="" xmlns:a16="http://schemas.microsoft.com/office/drawing/2014/main" id="{F7808BC9-F5BE-4E34-9428-D6612CE9C5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="" xmlns:a16="http://schemas.microsoft.com/office/drawing/2014/main" id="{A674AE46-1623-4F9A-9401-4D64DD836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="" xmlns:a16="http://schemas.microsoft.com/office/drawing/2014/main" id="{66F1CDD2-AE59-48E1-B68E-4432D411B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23F919-13EF-4F17-91AB-808CB261844F}" type="slidenum">
              <a:rPr kumimoji="1" lang="en-US" altLang="zh-CN">
                <a:solidFill>
                  <a:srgbClr val="000000"/>
                </a:solidFill>
              </a:rPr>
              <a:pPr/>
              <a:t>59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="" xmlns:a16="http://schemas.microsoft.com/office/drawing/2014/main" id="{81761572-7E38-4116-9059-F1F404C22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="" xmlns:a16="http://schemas.microsoft.com/office/drawing/2014/main" id="{3CCC440E-0938-4E25-B0A9-59653945D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="" xmlns:a16="http://schemas.microsoft.com/office/drawing/2014/main" id="{77444494-B2D2-4B8D-960A-DAEECBFA5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EC5945-0CB9-4201-957D-42EB97871094}" type="slidenum">
              <a:rPr kumimoji="1" lang="en-US" altLang="zh-CN">
                <a:solidFill>
                  <a:srgbClr val="000000"/>
                </a:solidFill>
              </a:rPr>
              <a:pPr/>
              <a:t>60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="" xmlns:a16="http://schemas.microsoft.com/office/drawing/2014/main" id="{437965F1-D3DB-4D05-BB2D-9EE0B2D79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="" xmlns:a16="http://schemas.microsoft.com/office/drawing/2014/main" id="{8CC315B9-3A97-4619-9885-B9C555E10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="" xmlns:a16="http://schemas.microsoft.com/office/drawing/2014/main" id="{B5484A98-B16D-4620-BD22-3994C15971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65ED7C-1736-4FFD-944B-149BAB7077EA}" type="slidenum">
              <a:rPr kumimoji="1" lang="en-US" altLang="zh-CN">
                <a:solidFill>
                  <a:srgbClr val="000000"/>
                </a:solidFill>
              </a:rPr>
              <a:pPr/>
              <a:t>61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="" xmlns:a16="http://schemas.microsoft.com/office/drawing/2014/main" id="{07AEB002-8145-45A9-A494-6E2273EC1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="" xmlns:a16="http://schemas.microsoft.com/office/drawing/2014/main" id="{6F9070F3-6FAE-4119-9FAC-EE0B711A2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="" xmlns:a16="http://schemas.microsoft.com/office/drawing/2014/main" id="{465404A0-1A22-41D2-BBEF-EBF00C81F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8B9FF9-8848-46E0-AD37-D386C6DEFA63}" type="slidenum">
              <a:rPr kumimoji="1" lang="en-US" altLang="zh-CN">
                <a:solidFill>
                  <a:srgbClr val="000000"/>
                </a:solidFill>
              </a:rPr>
              <a:pPr/>
              <a:t>62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="" xmlns:a16="http://schemas.microsoft.com/office/drawing/2014/main" id="{C6B90606-2250-49FA-9F7B-5442D03CB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="" xmlns:a16="http://schemas.microsoft.com/office/drawing/2014/main" id="{B4EEFBB3-E7FE-4DE3-B1FC-32343B73E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682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38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77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97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476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66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56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98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09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84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87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D608-BCF3-4183-8ED9-70918ED36BD4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165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6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4.bin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2.bin"/><Relationship Id="rId19" Type="http://schemas.openxmlformats.org/officeDocument/2006/relationships/oleObject" Target="../embeddings/oleObject61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7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8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59.png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58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6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12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7.bin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6.bin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Relationship Id="rId14" Type="http://schemas.openxmlformats.org/officeDocument/2006/relationships/oleObject" Target="../embeddings/oleObject12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86.png"/><Relationship Id="rId5" Type="http://schemas.openxmlformats.org/officeDocument/2006/relationships/oleObject" Target="../embeddings/oleObject129.bin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8.bin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37.bin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1.bin"/><Relationship Id="rId14" Type="http://schemas.openxmlformats.org/officeDocument/2006/relationships/oleObject" Target="../embeddings/oleObject14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2.png"/><Relationship Id="rId4" Type="http://schemas.openxmlformats.org/officeDocument/2006/relationships/image" Target="../media/image20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8.xml"/><Relationship Id="rId4" Type="http://schemas.openxmlformats.org/officeDocument/2006/relationships/image" Target="../media/image20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emf"/><Relationship Id="rId1" Type="http://schemas.openxmlformats.org/officeDocument/2006/relationships/slideLayout" Target="../slideLayouts/slideLayout2.xml"/><Relationship Id="rId4" Type="http://schemas.openxmlformats.org/officeDocument/2006/relationships/slide" Target="sl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8.xml"/><Relationship Id="rId4" Type="http://schemas.openxmlformats.org/officeDocument/2006/relationships/image" Target="../media/image2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slide" Target="slide2.xm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8.xml"/><Relationship Id="rId4" Type="http://schemas.openxmlformats.org/officeDocument/2006/relationships/image" Target="../media/image2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8.xml"/><Relationship Id="rId4" Type="http://schemas.openxmlformats.org/officeDocument/2006/relationships/image" Target="../media/image2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8.xml"/><Relationship Id="rId4" Type="http://schemas.openxmlformats.org/officeDocument/2006/relationships/image" Target="../media/image2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8.xml"/><Relationship Id="rId4" Type="http://schemas.openxmlformats.org/officeDocument/2006/relationships/image" Target="../media/image2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13" Type="http://schemas.openxmlformats.org/officeDocument/2006/relationships/image" Target="../media/image23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5.emf"/><Relationship Id="rId12" Type="http://schemas.openxmlformats.org/officeDocument/2006/relationships/image" Target="../media/image23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232.png"/><Relationship Id="rId5" Type="http://schemas.openxmlformats.org/officeDocument/2006/relationships/oleObject" Target="../embeddings/oleObject148.bin"/><Relationship Id="rId15" Type="http://schemas.openxmlformats.org/officeDocument/2006/relationships/image" Target="../media/image236.png"/><Relationship Id="rId10" Type="http://schemas.openxmlformats.org/officeDocument/2006/relationships/image" Target="../media/image231.png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230.png"/><Relationship Id="rId14" Type="http://schemas.openxmlformats.org/officeDocument/2006/relationships/image" Target="../media/image23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248.png"/><Relationship Id="rId18" Type="http://schemas.openxmlformats.org/officeDocument/2006/relationships/oleObject" Target="../embeddings/oleObject15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2.emf"/><Relationship Id="rId12" Type="http://schemas.openxmlformats.org/officeDocument/2006/relationships/image" Target="../media/image247.png"/><Relationship Id="rId17" Type="http://schemas.openxmlformats.org/officeDocument/2006/relationships/image" Target="../media/image252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1.png"/><Relationship Id="rId20" Type="http://schemas.openxmlformats.org/officeDocument/2006/relationships/oleObject" Target="../embeddings/oleObject154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5.emf"/><Relationship Id="rId11" Type="http://schemas.openxmlformats.org/officeDocument/2006/relationships/image" Target="../media/image246.png"/><Relationship Id="rId5" Type="http://schemas.openxmlformats.org/officeDocument/2006/relationships/oleObject" Target="../embeddings/oleObject151.bin"/><Relationship Id="rId15" Type="http://schemas.openxmlformats.org/officeDocument/2006/relationships/image" Target="../media/image250.png"/><Relationship Id="rId10" Type="http://schemas.openxmlformats.org/officeDocument/2006/relationships/image" Target="../media/image245.png"/><Relationship Id="rId19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244.png"/><Relationship Id="rId14" Type="http://schemas.openxmlformats.org/officeDocument/2006/relationships/image" Target="../media/image2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slide" Target="slide4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25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253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1.bin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0.bin"/><Relationship Id="rId10" Type="http://schemas.openxmlformats.org/officeDocument/2006/relationships/oleObject" Target="../embeddings/oleObject165.bin"/><Relationship Id="rId4" Type="http://schemas.openxmlformats.org/officeDocument/2006/relationships/image" Target="../media/image253.emf"/><Relationship Id="rId9" Type="http://schemas.openxmlformats.org/officeDocument/2006/relationships/oleObject" Target="../embeddings/oleObject16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25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253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74.emf"/><Relationship Id="rId5" Type="http://schemas.openxmlformats.org/officeDocument/2006/relationships/oleObject" Target="../embeddings/oleObject173.bin"/><Relationship Id="rId4" Type="http://schemas.openxmlformats.org/officeDocument/2006/relationships/oleObject" Target="../embeddings/oleObject172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78.e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27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176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10" Type="http://schemas.openxmlformats.org/officeDocument/2006/relationships/image" Target="../media/image288.png"/><Relationship Id="rId4" Type="http://schemas.openxmlformats.org/officeDocument/2006/relationships/image" Target="../media/image283.png"/><Relationship Id="rId9" Type="http://schemas.openxmlformats.org/officeDocument/2006/relationships/oleObject" Target="../embeddings/oleObject177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89.png"/><Relationship Id="rId7" Type="http://schemas.openxmlformats.org/officeDocument/2006/relationships/image" Target="../media/image2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92.png"/><Relationship Id="rId5" Type="http://schemas.openxmlformats.org/officeDocument/2006/relationships/image" Target="../media/image291.png"/><Relationship Id="rId10" Type="http://schemas.openxmlformats.org/officeDocument/2006/relationships/image" Target="../media/image295.png"/><Relationship Id="rId4" Type="http://schemas.openxmlformats.org/officeDocument/2006/relationships/image" Target="../media/image290.png"/><Relationship Id="rId9" Type="http://schemas.openxmlformats.org/officeDocument/2006/relationships/oleObject" Target="../embeddings/oleObject178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9.emf"/><Relationship Id="rId4" Type="http://schemas.openxmlformats.org/officeDocument/2006/relationships/image" Target="../media/image2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8338" y="1854558"/>
            <a:ext cx="80621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、填空题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每小空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分，满分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、选择题（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题，满分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分）</a:t>
            </a:r>
          </a:p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、分析题（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题，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分）</a:t>
            </a:r>
          </a:p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、计算题（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题，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分）</a:t>
            </a:r>
            <a:endParaRPr lang="en-US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120</a:t>
            </a:r>
            <a:r>
              <a:rPr lang="zh-CN" altLang="en-US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分钟，带计算器</a:t>
            </a:r>
            <a:endParaRPr lang="zh-CN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6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="" xmlns:a16="http://schemas.microsoft.com/office/drawing/2014/main" id="{22CE66D2-3E86-40CB-A495-8C63854BC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02088"/>
            <a:ext cx="5791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解：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画出等效电路求电流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8371" name="Text Box 3">
            <a:extLst>
              <a:ext uri="{FF2B5EF4-FFF2-40B4-BE49-F238E27FC236}">
                <a16:creationId xmlns="" xmlns:a16="http://schemas.microsoft.com/office/drawing/2014/main" id="{44B72D23-E05B-4A04-B687-BF75D08ED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22288"/>
            <a:ext cx="8534400" cy="1031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电路如图，已知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=40V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=20V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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=13 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，试用戴维宁定理求电流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  <p:grpSp>
        <p:nvGrpSpPr>
          <p:cNvPr id="41988" name="Group 4">
            <a:extLst>
              <a:ext uri="{FF2B5EF4-FFF2-40B4-BE49-F238E27FC236}">
                <a16:creationId xmlns="" xmlns:a16="http://schemas.microsoft.com/office/drawing/2014/main" id="{0B63CA1B-EE66-496F-BD7D-AF0748ABBF4D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1743075"/>
            <a:ext cx="3851275" cy="1830388"/>
            <a:chOff x="310" y="1127"/>
            <a:chExt cx="2426" cy="1153"/>
          </a:xfrm>
        </p:grpSpPr>
        <p:sp>
          <p:nvSpPr>
            <p:cNvPr id="2" name="Text Box 5">
              <a:extLst>
                <a:ext uri="{FF2B5EF4-FFF2-40B4-BE49-F238E27FC236}">
                  <a16:creationId xmlns="" xmlns:a16="http://schemas.microsoft.com/office/drawing/2014/main" id="{4208976A-28C6-40D7-B645-4D42F9946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12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8374" name="Text Box 6">
              <a:extLst>
                <a:ext uri="{FF2B5EF4-FFF2-40B4-BE49-F238E27FC236}">
                  <a16:creationId xmlns="" xmlns:a16="http://schemas.microsoft.com/office/drawing/2014/main" id="{D411DEF5-D2E1-455F-A4C9-3B54FDAAC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" y="177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2020" name="Line 7">
              <a:extLst>
                <a:ext uri="{FF2B5EF4-FFF2-40B4-BE49-F238E27FC236}">
                  <a16:creationId xmlns="" xmlns:a16="http://schemas.microsoft.com/office/drawing/2014/main" id="{499DFE9B-D38D-47A1-9178-F2E59B0F7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7" y="1200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Rectangle 8">
              <a:extLst>
                <a:ext uri="{FF2B5EF4-FFF2-40B4-BE49-F238E27FC236}">
                  <a16:creationId xmlns="" xmlns:a16="http://schemas.microsoft.com/office/drawing/2014/main" id="{AFAAA240-F87F-430A-BA28-CE7872907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790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022" name="Line 9">
              <a:extLst>
                <a:ext uri="{FF2B5EF4-FFF2-40B4-BE49-F238E27FC236}">
                  <a16:creationId xmlns="" xmlns:a16="http://schemas.microsoft.com/office/drawing/2014/main" id="{693F3D7A-5BFE-468B-B8D3-A22042183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7" y="2027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10">
              <a:extLst>
                <a:ext uri="{FF2B5EF4-FFF2-40B4-BE49-F238E27FC236}">
                  <a16:creationId xmlns="" xmlns:a16="http://schemas.microsoft.com/office/drawing/2014/main" id="{2CA10D0A-7BDB-4D65-B781-48876A28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2024" name="Line 11">
              <a:extLst>
                <a:ext uri="{FF2B5EF4-FFF2-40B4-BE49-F238E27FC236}">
                  <a16:creationId xmlns="" xmlns:a16="http://schemas.microsoft.com/office/drawing/2014/main" id="{A3FCF3DC-565F-4E08-B29F-4ACF0A1EFC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376" y="176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2">
              <a:extLst>
                <a:ext uri="{FF2B5EF4-FFF2-40B4-BE49-F238E27FC236}">
                  <a16:creationId xmlns="" xmlns:a16="http://schemas.microsoft.com/office/drawing/2014/main" id="{5DCA82DB-9159-4926-B712-6DD97A2C2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177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" name="Text Box 13">
              <a:extLst>
                <a:ext uri="{FF2B5EF4-FFF2-40B4-BE49-F238E27FC236}">
                  <a16:creationId xmlns="" xmlns:a16="http://schemas.microsoft.com/office/drawing/2014/main" id="{90E123AC-1687-4392-8619-FC928D6F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2027" name="Line 14">
              <a:extLst>
                <a:ext uri="{FF2B5EF4-FFF2-40B4-BE49-F238E27FC236}">
                  <a16:creationId xmlns="" xmlns:a16="http://schemas.microsoft.com/office/drawing/2014/main" id="{3BA07B8A-1D0A-4DF5-A81E-A93707BB9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1563"/>
              <a:ext cx="0" cy="3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Rectangle 15">
              <a:extLst>
                <a:ext uri="{FF2B5EF4-FFF2-40B4-BE49-F238E27FC236}">
                  <a16:creationId xmlns="" xmlns:a16="http://schemas.microsoft.com/office/drawing/2014/main" id="{E955D1C9-F606-470A-A600-FEF7E772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587"/>
              <a:ext cx="143" cy="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029" name="Line 16">
              <a:extLst>
                <a:ext uri="{FF2B5EF4-FFF2-40B4-BE49-F238E27FC236}">
                  <a16:creationId xmlns="" xmlns:a16="http://schemas.microsoft.com/office/drawing/2014/main" id="{93155C90-D06C-4C7D-A090-93E181DC7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40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0" name="Line 17">
              <a:extLst>
                <a:ext uri="{FF2B5EF4-FFF2-40B4-BE49-F238E27FC236}">
                  <a16:creationId xmlns="" xmlns:a16="http://schemas.microsoft.com/office/drawing/2014/main" id="{30C4E6B6-3B1A-4ADE-87F9-76F281B03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0" y="1200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8">
              <a:extLst>
                <a:ext uri="{FF2B5EF4-FFF2-40B4-BE49-F238E27FC236}">
                  <a16:creationId xmlns="" xmlns:a16="http://schemas.microsoft.com/office/drawing/2014/main" id="{05E36D4E-991A-49EF-816F-5EB0B4225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" name="Text Box 19">
              <a:extLst>
                <a:ext uri="{FF2B5EF4-FFF2-40B4-BE49-F238E27FC236}">
                  <a16:creationId xmlns="" xmlns:a16="http://schemas.microsoft.com/office/drawing/2014/main" id="{8F04062C-B98E-45E5-9601-B432CF77E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15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2033" name="Line 20">
              <a:extLst>
                <a:ext uri="{FF2B5EF4-FFF2-40B4-BE49-F238E27FC236}">
                  <a16:creationId xmlns="" xmlns:a16="http://schemas.microsoft.com/office/drawing/2014/main" id="{6FBD26FF-9331-4DCF-83EA-83DB95AEB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2264"/>
              <a:ext cx="15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4" name="Line 21">
              <a:extLst>
                <a:ext uri="{FF2B5EF4-FFF2-40B4-BE49-F238E27FC236}">
                  <a16:creationId xmlns="" xmlns:a16="http://schemas.microsoft.com/office/drawing/2014/main" id="{0FACF073-7EEB-4BEF-892B-9A04CA6A7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" y="1200"/>
              <a:ext cx="15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Oval 22">
              <a:extLst>
                <a:ext uri="{FF2B5EF4-FFF2-40B4-BE49-F238E27FC236}">
                  <a16:creationId xmlns="" xmlns:a16="http://schemas.microsoft.com/office/drawing/2014/main" id="{D6B76669-A7EE-441B-9E2B-DF170ADA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40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036" name="Line 23">
              <a:extLst>
                <a:ext uri="{FF2B5EF4-FFF2-40B4-BE49-F238E27FC236}">
                  <a16:creationId xmlns="" xmlns:a16="http://schemas.microsoft.com/office/drawing/2014/main" id="{6D73307A-A3E2-4766-9A75-06DD84C10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1200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Rectangle 24">
              <a:extLst>
                <a:ext uri="{FF2B5EF4-FFF2-40B4-BE49-F238E27FC236}">
                  <a16:creationId xmlns="" xmlns:a16="http://schemas.microsoft.com/office/drawing/2014/main" id="{E592AC60-5A02-4D5A-8401-469E14B1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817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8393" name="Text Box 25">
              <a:extLst>
                <a:ext uri="{FF2B5EF4-FFF2-40B4-BE49-F238E27FC236}">
                  <a16:creationId xmlns="" xmlns:a16="http://schemas.microsoft.com/office/drawing/2014/main" id="{A142C8C0-B9DD-4E6C-AC45-904C6EB1B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175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2039" name="Line 26">
              <a:extLst>
                <a:ext uri="{FF2B5EF4-FFF2-40B4-BE49-F238E27FC236}">
                  <a16:creationId xmlns="" xmlns:a16="http://schemas.microsoft.com/office/drawing/2014/main" id="{062CAF89-DAE2-4BAC-8EA0-4BC4BB718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205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5" name="Text Box 27">
              <a:extLst>
                <a:ext uri="{FF2B5EF4-FFF2-40B4-BE49-F238E27FC236}">
                  <a16:creationId xmlns="" xmlns:a16="http://schemas.microsoft.com/office/drawing/2014/main" id="{001DEF1F-FA6D-49B9-B512-A669CF622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2041" name="Line 28">
              <a:extLst>
                <a:ext uri="{FF2B5EF4-FFF2-40B4-BE49-F238E27FC236}">
                  <a16:creationId xmlns="" xmlns:a16="http://schemas.microsoft.com/office/drawing/2014/main" id="{DDD30532-D334-423D-8249-D4D66985F4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53" y="179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2" name="Oval 29">
              <a:extLst>
                <a:ext uri="{FF2B5EF4-FFF2-40B4-BE49-F238E27FC236}">
                  <a16:creationId xmlns="" xmlns:a16="http://schemas.microsoft.com/office/drawing/2014/main" id="{1AC7FE49-5A82-437B-8218-20BEE1DD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8398" name="Text Box 30">
              <a:extLst>
                <a:ext uri="{FF2B5EF4-FFF2-40B4-BE49-F238E27FC236}">
                  <a16:creationId xmlns="" xmlns:a16="http://schemas.microsoft.com/office/drawing/2014/main" id="{E76471D4-96A2-44A6-8079-91B474533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127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989" name="Group 31">
            <a:extLst>
              <a:ext uri="{FF2B5EF4-FFF2-40B4-BE49-F238E27FC236}">
                <a16:creationId xmlns="" xmlns:a16="http://schemas.microsoft.com/office/drawing/2014/main" id="{12D5BCFF-F713-4FA7-9D77-8DD94875A80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401763"/>
            <a:ext cx="2971800" cy="2652712"/>
            <a:chOff x="336" y="912"/>
            <a:chExt cx="1872" cy="1671"/>
          </a:xfrm>
        </p:grpSpPr>
        <p:sp>
          <p:nvSpPr>
            <p:cNvPr id="58400" name="Rectangle 32">
              <a:extLst>
                <a:ext uri="{FF2B5EF4-FFF2-40B4-BE49-F238E27FC236}">
                  <a16:creationId xmlns="" xmlns:a16="http://schemas.microsoft.com/office/drawing/2014/main" id="{F064F540-D793-44F8-9CFB-C1A1B4537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04"/>
              <a:ext cx="1536" cy="124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8401" name="Rectangle 33">
              <a:extLst>
                <a:ext uri="{FF2B5EF4-FFF2-40B4-BE49-F238E27FC236}">
                  <a16:creationId xmlns="" xmlns:a16="http://schemas.microsoft.com/office/drawing/2014/main" id="{44F263E4-127A-46A2-B445-4AFC2267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402" name="Rectangle 34">
              <a:extLst>
                <a:ext uri="{FF2B5EF4-FFF2-40B4-BE49-F238E27FC236}">
                  <a16:creationId xmlns="" xmlns:a16="http://schemas.microsoft.com/office/drawing/2014/main" id="{D49B431A-317C-4178-8015-7E2A04D4B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225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016" name="Oval 35">
              <a:extLst>
                <a:ext uri="{FF2B5EF4-FFF2-40B4-BE49-F238E27FC236}">
                  <a16:creationId xmlns="" xmlns:a16="http://schemas.microsoft.com/office/drawing/2014/main" id="{6A046B21-73E5-4B5D-885B-8D23B33E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6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017" name="Oval 36">
              <a:extLst>
                <a:ext uri="{FF2B5EF4-FFF2-40B4-BE49-F238E27FC236}">
                  <a16:creationId xmlns="" xmlns:a16="http://schemas.microsoft.com/office/drawing/2014/main" id="{DBF6A4D4-8BDB-43CD-8DE2-3BBD8B35E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46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8405" name="AutoShape 37">
            <a:extLst>
              <a:ext uri="{FF2B5EF4-FFF2-40B4-BE49-F238E27FC236}">
                <a16:creationId xmlns="" xmlns:a16="http://schemas.microsoft.com/office/drawing/2014/main" id="{B9E6CACD-9C85-43B0-AC27-C1D7CF2F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44763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3255" name="Group 62">
            <a:extLst>
              <a:ext uri="{FF2B5EF4-FFF2-40B4-BE49-F238E27FC236}">
                <a16:creationId xmlns="" xmlns:a16="http://schemas.microsoft.com/office/drawing/2014/main" id="{88472F85-E49E-4C9E-9D95-1B10DDA0503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325563"/>
            <a:ext cx="3124200" cy="2728912"/>
            <a:chOff x="3600" y="835"/>
            <a:chExt cx="1968" cy="1719"/>
          </a:xfrm>
        </p:grpSpPr>
        <p:sp>
          <p:nvSpPr>
            <p:cNvPr id="41993" name="Oval 39">
              <a:extLst>
                <a:ext uri="{FF2B5EF4-FFF2-40B4-BE49-F238E27FC236}">
                  <a16:creationId xmlns="" xmlns:a16="http://schemas.microsoft.com/office/drawing/2014/main" id="{2080D78D-7271-416C-8BC1-951501CF7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804"/>
              <a:ext cx="269" cy="2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994" name="Line 40">
              <a:extLst>
                <a:ext uri="{FF2B5EF4-FFF2-40B4-BE49-F238E27FC236}">
                  <a16:creationId xmlns="" xmlns:a16="http://schemas.microsoft.com/office/drawing/2014/main" id="{E1D640EF-1738-4BF2-A74F-E5C099F0B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71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41">
              <a:extLst>
                <a:ext uri="{FF2B5EF4-FFF2-40B4-BE49-F238E27FC236}">
                  <a16:creationId xmlns="" xmlns:a16="http://schemas.microsoft.com/office/drawing/2014/main" id="{A86EF3AB-9C28-418A-AF71-DC6C41344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2227"/>
              <a:ext cx="11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42">
              <a:extLst>
                <a:ext uri="{FF2B5EF4-FFF2-40B4-BE49-F238E27FC236}">
                  <a16:creationId xmlns="" xmlns:a16="http://schemas.microsoft.com/office/drawing/2014/main" id="{971307D7-1440-4890-8DC5-005067601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651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Rectangle 43">
              <a:extLst>
                <a:ext uri="{FF2B5EF4-FFF2-40B4-BE49-F238E27FC236}">
                  <a16:creationId xmlns="" xmlns:a16="http://schemas.microsoft.com/office/drawing/2014/main" id="{36FFCBF0-7B38-4F70-9C27-FC101FADD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1372"/>
              <a:ext cx="125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8412" name="Text Box 44">
              <a:extLst>
                <a:ext uri="{FF2B5EF4-FFF2-40B4-BE49-F238E27FC236}">
                  <a16:creationId xmlns="" xmlns:a16="http://schemas.microsoft.com/office/drawing/2014/main" id="{211AFFF6-7209-4147-AE93-535292476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1756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8413" name="Text Box 45">
              <a:extLst>
                <a:ext uri="{FF2B5EF4-FFF2-40B4-BE49-F238E27FC236}">
                  <a16:creationId xmlns="" xmlns:a16="http://schemas.microsoft.com/office/drawing/2014/main" id="{F4DC7174-B522-446B-9206-0A6477011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31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8414" name="Text Box 46">
              <a:extLst>
                <a:ext uri="{FF2B5EF4-FFF2-40B4-BE49-F238E27FC236}">
                  <a16:creationId xmlns="" xmlns:a16="http://schemas.microsoft.com/office/drawing/2014/main" id="{53917029-3058-4EF2-B6AB-054FDE75E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6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8415" name="Text Box 47">
              <a:extLst>
                <a:ext uri="{FF2B5EF4-FFF2-40B4-BE49-F238E27FC236}">
                  <a16:creationId xmlns="" xmlns:a16="http://schemas.microsoft.com/office/drawing/2014/main" id="{754905BD-8575-46B8-B77D-0A9B1592E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8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02" name="Line 48">
              <a:extLst>
                <a:ext uri="{FF2B5EF4-FFF2-40B4-BE49-F238E27FC236}">
                  <a16:creationId xmlns="" xmlns:a16="http://schemas.microsoft.com/office/drawing/2014/main" id="{68C57E97-8626-43C0-8AC1-9B32DB407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6" y="1795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Rectangle 49">
              <a:extLst>
                <a:ext uri="{FF2B5EF4-FFF2-40B4-BE49-F238E27FC236}">
                  <a16:creationId xmlns="" xmlns:a16="http://schemas.microsoft.com/office/drawing/2014/main" id="{9A6FB8C1-DAAE-4B8D-92FC-CBB20CCB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" y="1507"/>
              <a:ext cx="110" cy="2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8418" name="Text Box 50">
              <a:extLst>
                <a:ext uri="{FF2B5EF4-FFF2-40B4-BE49-F238E27FC236}">
                  <a16:creationId xmlns="" xmlns:a16="http://schemas.microsoft.com/office/drawing/2014/main" id="{D47BC916-BF6B-4A6D-8EBB-80059F603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45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2005" name="Line 51">
              <a:extLst>
                <a:ext uri="{FF2B5EF4-FFF2-40B4-BE49-F238E27FC236}">
                  <a16:creationId xmlns="" xmlns:a16="http://schemas.microsoft.com/office/drawing/2014/main" id="{DA1DDDA8-AD3F-4778-AD04-A407C8151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6" y="117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0" name="Rectangle 52">
              <a:extLst>
                <a:ext uri="{FF2B5EF4-FFF2-40B4-BE49-F238E27FC236}">
                  <a16:creationId xmlns="" xmlns:a16="http://schemas.microsoft.com/office/drawing/2014/main" id="{2DB842A8-D341-4FF0-AFE8-9C5DEFCE2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8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007" name="Oval 53">
              <a:extLst>
                <a:ext uri="{FF2B5EF4-FFF2-40B4-BE49-F238E27FC236}">
                  <a16:creationId xmlns="" xmlns:a16="http://schemas.microsoft.com/office/drawing/2014/main" id="{9E359C3B-76FB-47B7-B3DF-79EEB5B7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46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008" name="Oval 54">
              <a:extLst>
                <a:ext uri="{FF2B5EF4-FFF2-40B4-BE49-F238E27FC236}">
                  <a16:creationId xmlns="" xmlns:a16="http://schemas.microsoft.com/office/drawing/2014/main" id="{B7C41267-8E62-42E7-86BF-01417061E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2200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8423" name="Rectangle 55">
              <a:extLst>
                <a:ext uri="{FF2B5EF4-FFF2-40B4-BE49-F238E27FC236}">
                  <a16:creationId xmlns="" xmlns:a16="http://schemas.microsoft.com/office/drawing/2014/main" id="{D4C620AB-C95D-4899-97B9-1E0D41B87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22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010" name="Line 56">
              <a:extLst>
                <a:ext uri="{FF2B5EF4-FFF2-40B4-BE49-F238E27FC236}">
                  <a16:creationId xmlns="" xmlns:a16="http://schemas.microsoft.com/office/drawing/2014/main" id="{FBCBA609-058E-48EA-A3D1-9BED46510B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36" y="1699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5" name="Rectangle 57">
              <a:extLst>
                <a:ext uri="{FF2B5EF4-FFF2-40B4-BE49-F238E27FC236}">
                  <a16:creationId xmlns="" xmlns:a16="http://schemas.microsoft.com/office/drawing/2014/main" id="{6C347D51-2FD0-44B7-91AC-074DDD04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" y="151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2012" name="Line 58">
              <a:extLst>
                <a:ext uri="{FF2B5EF4-FFF2-40B4-BE49-F238E27FC236}">
                  <a16:creationId xmlns="" xmlns:a16="http://schemas.microsoft.com/office/drawing/2014/main" id="{8405BFA8-5521-4A6E-B69E-F271193C0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7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3256" name="Object 59">
            <a:extLst>
              <a:ext uri="{FF2B5EF4-FFF2-40B4-BE49-F238E27FC236}">
                <a16:creationId xmlns="" xmlns:a16="http://schemas.microsoft.com/office/drawing/2014/main" id="{A3683F26-6DC5-4C54-9039-9B908D6E0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4533900"/>
          <a:ext cx="4267200" cy="1165225"/>
        </p:xfrm>
        <a:graphic>
          <a:graphicData uri="http://schemas.openxmlformats.org/presentationml/2006/ole">
            <p:oleObj spid="_x0000_s27656" name="Equation" r:id="rId3" imgW="1498320" imgH="2901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4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第三章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28650" y="1445991"/>
                <a:ext cx="7549435" cy="4417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3.1 </a:t>
                </a:r>
                <a:r>
                  <a:rPr lang="zh-CN" altLang="en-US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电阻元件、</a:t>
                </a:r>
                <a:r>
                  <a:rPr lang="zh-CN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电感</a:t>
                </a:r>
                <a:r>
                  <a:rPr lang="zh-CN" altLang="en-US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元件与</a:t>
                </a:r>
                <a:r>
                  <a:rPr lang="zh-CN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电容</a:t>
                </a:r>
                <a:r>
                  <a:rPr lang="zh-CN" altLang="en-US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元件</a:t>
                </a:r>
                <a:endParaRPr lang="zh-CN" altLang="zh-CN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3.2  </a:t>
                </a:r>
                <a:r>
                  <a:rPr lang="zh-CN" altLang="en-US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储能元件与</a:t>
                </a:r>
                <a:r>
                  <a:rPr lang="zh-CN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换路定则</a:t>
                </a:r>
                <a:endParaRPr lang="en-US" altLang="zh-CN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3.3  RC</a:t>
                </a:r>
                <a:r>
                  <a:rPr lang="zh-CN" altLang="en-US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电路的响应</a:t>
                </a:r>
                <a:endParaRPr lang="zh-CN" altLang="zh-CN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3.4  </a:t>
                </a:r>
                <a:r>
                  <a:rPr lang="zh-CN" altLang="en-US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一阶线性电路暂态分析的三要素法</a:t>
                </a:r>
                <a:r>
                  <a:rPr lang="zh-CN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P86</a:t>
                </a:r>
                <a:r>
                  <a:rPr lang="zh-CN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2" action="ppaction://hlinksldjump"/>
                  </a:rPr>
                  <a:t>P103 3.3.1</a:t>
                </a:r>
                <a:endParaRPr lang="zh-CN" altLang="zh-CN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、利用三要素法求解暂态响应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三要素——</a:t>
                </a:r>
                <a:r>
                  <a:rPr lang="zh-CN" altLang="zh-CN" sz="2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初始值、终值、时间常数（</a:t>
                </a:r>
                <a:r>
                  <a:rPr lang="en-US" altLang="zh-CN" sz="2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P92</a:t>
                </a:r>
                <a:r>
                  <a:rPr lang="zh-CN" altLang="zh-CN" sz="2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表达式——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+[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sSup>
                      <m:sSup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zh-CN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P92  </a:t>
                </a:r>
                <a:r>
                  <a:rPr lang="zh-CN" altLang="en-US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式</a:t>
                </a:r>
                <a:r>
                  <a:rPr lang="en-US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3.4.1</a:t>
                </a:r>
                <a:r>
                  <a:rPr lang="zh-CN" altLang="zh-CN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3" action="ppaction://hlinksldjump"/>
                  </a:rPr>
                  <a:t>P85 3.2.2  </a:t>
                </a:r>
                <a:r>
                  <a:rPr lang="zh-CN" altLang="en-US" sz="2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求开关断开后</a:t>
                </a:r>
                <a:r>
                  <a:rPr lang="en-US" altLang="zh-CN" sz="2800" b="1" kern="100" dirty="0" err="1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800" b="1" kern="100" baseline="-25000" dirty="0" err="1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(t)</a:t>
                </a:r>
                <a:r>
                  <a:rPr lang="zh-CN" altLang="en-US" sz="2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。</a:t>
                </a:r>
                <a:endParaRPr lang="zh-CN" altLang="zh-CN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5991"/>
                <a:ext cx="7549435" cy="4417812"/>
              </a:xfrm>
              <a:prstGeom prst="rect">
                <a:avLst/>
              </a:prstGeom>
              <a:blipFill>
                <a:blip r:embed="rId4"/>
                <a:stretch>
                  <a:fillRect l="-1614" t="-1931"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5304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09" y="30428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P103 3.3.1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530448" y="1482985"/>
            <a:ext cx="7765961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在电路的暂态过程中，电路的时间常数越大，则电流和电压的增长或衰减就</a:t>
            </a:r>
            <a:r>
              <a:rPr lang="zh-CN" altLang="en-US" sz="2800" u="sng"/>
              <a:t>                </a:t>
            </a:r>
            <a:r>
              <a:rPr lang="zh-CN" altLang="en-US" sz="2800"/>
              <a:t> 。</a:t>
            </a:r>
          </a:p>
        </p:txBody>
      </p:sp>
      <p:sp>
        <p:nvSpPr>
          <p:cNvPr id="4" name="矩形 3"/>
          <p:cNvSpPr/>
          <p:nvPr/>
        </p:nvSpPr>
        <p:spPr>
          <a:xfrm>
            <a:off x="5098839" y="225523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越慢</a:t>
            </a:r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50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56E7558-0994-4A16-94A2-BC0493D6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734615"/>
            <a:ext cx="3495675" cy="1962150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C9E43B-8592-4CF5-BA85-8D871E91DD0D}"/>
                  </a:ext>
                </a:extLst>
              </p:cNvPr>
              <p:cNvSpPr txBox="1"/>
              <p:nvPr/>
            </p:nvSpPr>
            <p:spPr>
              <a:xfrm>
                <a:off x="685799" y="65530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P85 3.2.2  </a:t>
                </a:r>
                <a14:m>
                  <m:oMath xmlns:m="http://schemas.openxmlformats.org/officeDocument/2006/math">
                    <m:r>
                      <a:rPr lang="en-US" altLang="zh-CN" sz="18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18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zh-CN" altLang="en-US" sz="18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n-US" altLang="zh-CN" sz="18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</m:oMath>
                </a14:m>
                <a:r>
                  <a:rPr lang="en-US" altLang="zh-CN" sz="1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求开关断开后</a:t>
                </a:r>
                <a:r>
                  <a:rPr lang="en-US" altLang="zh-CN" sz="1800" b="1" kern="100" dirty="0" err="1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1800" b="1" kern="100" baseline="-25000" dirty="0" err="1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(t)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AC9E43B-8592-4CF5-BA85-8D871E91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655306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l="-1067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B9236B-D956-4235-9A40-1116208B6719}"/>
                  </a:ext>
                </a:extLst>
              </p:cNvPr>
              <p:cNvSpPr txBox="1"/>
              <p:nvPr/>
            </p:nvSpPr>
            <p:spPr>
              <a:xfrm>
                <a:off x="776176" y="3477826"/>
                <a:ext cx="221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sSub>
                      <m:sSub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画</m:t>
                    </m:r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</a:rPr>
                  <a:t>t=0-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电路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id="{E0B9236B-D956-4235-9A40-1116208B6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" y="3477826"/>
                <a:ext cx="2212080" cy="276999"/>
              </a:xfrm>
              <a:prstGeom prst="rect">
                <a:avLst/>
              </a:prstGeom>
              <a:blipFill>
                <a:blip r:embed="rId4"/>
                <a:stretch>
                  <a:fillRect t="-35556" r="-6612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4764D4C-2703-487D-8534-D8826A37A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35" y="966236"/>
            <a:ext cx="3533775" cy="245745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9E2ED5FF-5035-4591-9364-9D921C380125}"/>
              </a:ext>
            </a:extLst>
          </p:cNvPr>
          <p:cNvCxnSpPr/>
          <p:nvPr/>
        </p:nvCxnSpPr>
        <p:spPr>
          <a:xfrm>
            <a:off x="2433637" y="4162796"/>
            <a:ext cx="71769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58212366-1B4F-4E38-9CFB-EAACFE222190}"/>
              </a:ext>
            </a:extLst>
          </p:cNvPr>
          <p:cNvGrpSpPr/>
          <p:nvPr/>
        </p:nvGrpSpPr>
        <p:grpSpPr>
          <a:xfrm>
            <a:off x="1306586" y="4577466"/>
            <a:ext cx="1297173" cy="765543"/>
            <a:chOff x="1190846" y="4954772"/>
            <a:chExt cx="1297173" cy="765543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696E335-930A-4550-9F64-45BD612263F7}"/>
                    </a:ext>
                  </a:extLst>
                </p:cNvPr>
                <p:cNvSpPr txBox="1"/>
                <p:nvPr/>
              </p:nvSpPr>
              <p:spPr>
                <a:xfrm>
                  <a:off x="1190846" y="5092996"/>
                  <a:ext cx="8984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="" xmlns:a16="http://schemas.microsoft.com/office/drawing/2014/main" id="{7696E335-930A-4550-9F64-45BD61226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846" y="5092996"/>
                  <a:ext cx="89845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480D51E8-68A7-4072-8274-46E9C12D7BD5}"/>
                </a:ext>
              </a:extLst>
            </p:cNvPr>
            <p:cNvSpPr/>
            <p:nvPr/>
          </p:nvSpPr>
          <p:spPr>
            <a:xfrm>
              <a:off x="1955759" y="4954772"/>
              <a:ext cx="532260" cy="76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AC6EEEB-D67E-4B6C-AD6C-0039DD4BB512}"/>
                  </a:ext>
                </a:extLst>
              </p:cNvPr>
              <p:cNvSpPr txBox="1"/>
              <p:nvPr/>
            </p:nvSpPr>
            <p:spPr>
              <a:xfrm>
                <a:off x="923814" y="5750905"/>
                <a:ext cx="19723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="" xmlns:a16="http://schemas.microsoft.com/office/drawing/2014/main" id="{EAC6EEEB-D67E-4B6C-AD6C-0039DD4B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14" y="5750905"/>
                <a:ext cx="19723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227A236-608F-4B63-AAE8-729F43E68DE6}"/>
                  </a:ext>
                </a:extLst>
              </p:cNvPr>
              <p:cNvSpPr txBox="1"/>
              <p:nvPr/>
            </p:nvSpPr>
            <p:spPr>
              <a:xfrm>
                <a:off x="1081252" y="6202694"/>
                <a:ext cx="2685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F227A236-608F-4B63-AAE8-729F43E6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52" y="6202694"/>
                <a:ext cx="26859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B903B9-BC19-410E-9505-B2BD623773B7}"/>
                  </a:ext>
                </a:extLst>
              </p:cNvPr>
              <p:cNvSpPr txBox="1"/>
              <p:nvPr/>
            </p:nvSpPr>
            <p:spPr>
              <a:xfrm>
                <a:off x="4572000" y="348515"/>
                <a:ext cx="2199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</a:rPr>
                  <a:t>画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zh-CN" alt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电路</m:t>
                    </m:r>
                  </m:oMath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="" xmlns:a16="http://schemas.microsoft.com/office/drawing/2014/main" id="{17B903B9-BC19-410E-9505-B2BD6237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8515"/>
                <a:ext cx="2199320" cy="276999"/>
              </a:xfrm>
              <a:prstGeom prst="rect">
                <a:avLst/>
              </a:prstGeom>
              <a:blipFill>
                <a:blip r:embed="rId9"/>
                <a:stretch>
                  <a:fillRect t="-34783" r="-4432" b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444DA380-765C-4DA8-AFBC-B968832538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9711" y="702382"/>
            <a:ext cx="2486025" cy="201930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704E26B1-1642-46F6-A315-7E5665425262}"/>
              </a:ext>
            </a:extLst>
          </p:cNvPr>
          <p:cNvGrpSpPr/>
          <p:nvPr/>
        </p:nvGrpSpPr>
        <p:grpSpPr>
          <a:xfrm>
            <a:off x="6472360" y="1558563"/>
            <a:ext cx="1196479" cy="765543"/>
            <a:chOff x="6039292" y="1970718"/>
            <a:chExt cx="1196479" cy="765543"/>
          </a:xfrm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D867F757-7542-4073-8BA6-0D6E0CDDCF19}"/>
                </a:ext>
              </a:extLst>
            </p:cNvPr>
            <p:cNvSpPr/>
            <p:nvPr/>
          </p:nvSpPr>
          <p:spPr>
            <a:xfrm>
              <a:off x="6703511" y="1970718"/>
              <a:ext cx="532260" cy="76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EB603F-A98C-4C6F-81FC-81ECBF726DA0}"/>
                    </a:ext>
                  </a:extLst>
                </p:cNvPr>
                <p:cNvSpPr txBox="1"/>
                <p:nvPr/>
              </p:nvSpPr>
              <p:spPr>
                <a:xfrm>
                  <a:off x="6039292" y="2074752"/>
                  <a:ext cx="9303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="" xmlns:a16="http://schemas.microsoft.com/office/drawing/2014/main" id="{D3EB603F-A98C-4C6F-81FC-81ECBF726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292" y="2074752"/>
                  <a:ext cx="93034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0CCD04F-0FDD-4913-85DB-EE723C096185}"/>
                  </a:ext>
                </a:extLst>
              </p:cNvPr>
              <p:cNvSpPr txBox="1"/>
              <p:nvPr/>
            </p:nvSpPr>
            <p:spPr>
              <a:xfrm>
                <a:off x="6017721" y="2678778"/>
                <a:ext cx="1839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6V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="" xmlns:a16="http://schemas.microsoft.com/office/drawing/2014/main" id="{E0CCD04F-0FDD-4913-85DB-EE723C096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21" y="2678778"/>
                <a:ext cx="1839626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C3C934B-86F4-448B-9150-81C79E7788B2}"/>
                  </a:ext>
                </a:extLst>
              </p:cNvPr>
              <p:cNvSpPr txBox="1"/>
              <p:nvPr/>
            </p:nvSpPr>
            <p:spPr>
              <a:xfrm>
                <a:off x="4572000" y="3377842"/>
                <a:ext cx="560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zh-CN" alt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DC3C934B-86F4-448B-9150-81C79E778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77842"/>
                <a:ext cx="560282" cy="276999"/>
              </a:xfrm>
              <a:prstGeom prst="rect">
                <a:avLst/>
              </a:prstGeom>
              <a:blipFill>
                <a:blip r:embed="rId13"/>
                <a:stretch>
                  <a:fillRect r="-543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8E8D8CB2-0534-4265-96A9-FF3982315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0990" y="3065722"/>
            <a:ext cx="2486025" cy="201930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D61B8C4B-AF3E-40BE-8B35-E252D0040638}"/>
              </a:ext>
            </a:extLst>
          </p:cNvPr>
          <p:cNvSpPr/>
          <p:nvPr/>
        </p:nvSpPr>
        <p:spPr>
          <a:xfrm>
            <a:off x="6517120" y="3826370"/>
            <a:ext cx="931205" cy="765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9C1A2953-CCE1-4164-865E-2D2EA8F9FE62}"/>
              </a:ext>
            </a:extLst>
          </p:cNvPr>
          <p:cNvGrpSpPr/>
          <p:nvPr/>
        </p:nvGrpSpPr>
        <p:grpSpPr>
          <a:xfrm>
            <a:off x="5671660" y="3924828"/>
            <a:ext cx="931205" cy="765543"/>
            <a:chOff x="6356351" y="4019373"/>
            <a:chExt cx="931205" cy="765543"/>
          </a:xfrm>
        </p:grpSpPr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C247DA4C-8E4A-4A30-9210-ADB97D85F7D4}"/>
                </a:ext>
              </a:extLst>
            </p:cNvPr>
            <p:cNvSpPr/>
            <p:nvPr/>
          </p:nvSpPr>
          <p:spPr>
            <a:xfrm>
              <a:off x="6356351" y="4019373"/>
              <a:ext cx="931205" cy="76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028157AE-ECD8-4787-B79D-A4C9A953A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9684" y="4019373"/>
              <a:ext cx="0" cy="76554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8DC7EB8-D7C0-41EF-B129-C2FA1A9B8FE5}"/>
                  </a:ext>
                </a:extLst>
              </p:cNvPr>
              <p:cNvSpPr txBox="1"/>
              <p:nvPr/>
            </p:nvSpPr>
            <p:spPr>
              <a:xfrm>
                <a:off x="5829213" y="5209256"/>
                <a:ext cx="1839626" cy="394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="" xmlns:a16="http://schemas.microsoft.com/office/drawing/2014/main" id="{C8DC7EB8-D7C0-41EF-B129-C2FA1A9B8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3" y="5209256"/>
                <a:ext cx="1839626" cy="394339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69F3C28-E6CC-42BA-895A-CA8066DF589B}"/>
                  </a:ext>
                </a:extLst>
              </p:cNvPr>
              <p:cNvSpPr txBox="1"/>
              <p:nvPr/>
            </p:nvSpPr>
            <p:spPr>
              <a:xfrm>
                <a:off x="5829213" y="5642679"/>
                <a:ext cx="2355534" cy="403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="" xmlns:a16="http://schemas.microsoft.com/office/drawing/2014/main" id="{769F3C28-E6CC-42BA-895A-CA8066DF5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3" y="5642679"/>
                <a:ext cx="2355534" cy="403765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681CE76-2E15-4F5A-A529-9CA3D73067BF}"/>
                  </a:ext>
                </a:extLst>
              </p:cNvPr>
              <p:cNvSpPr txBox="1"/>
              <p:nvPr/>
            </p:nvSpPr>
            <p:spPr>
              <a:xfrm>
                <a:off x="4603482" y="6085528"/>
                <a:ext cx="3827715" cy="615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</a:rPr>
                  <a:t>+[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</a:rPr>
                  <a:t>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altLang="zh-CN" b="1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</a:rPr>
                  <a:t>V</a:t>
                </a:r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="" xmlns:a16="http://schemas.microsoft.com/office/drawing/2014/main" id="{F681CE76-2E15-4F5A-A529-9CA3D7306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82" y="6085528"/>
                <a:ext cx="3827715" cy="615168"/>
              </a:xfrm>
              <a:prstGeom prst="rect">
                <a:avLst/>
              </a:prstGeom>
              <a:blipFill>
                <a:blip r:embed="rId16"/>
                <a:stretch>
                  <a:fillRect l="-1592" t="-10891" r="-159" b="-22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29229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9" grpId="0" animBg="1"/>
      <p:bldP spid="31" grpId="0" animBg="1"/>
      <p:bldP spid="36" grpId="0" animBg="1"/>
      <p:bldP spid="40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1250950" y="3886200"/>
            <a:ext cx="5149850" cy="609600"/>
            <a:chOff x="1250950" y="3886200"/>
            <a:chExt cx="5149850" cy="609600"/>
          </a:xfrm>
        </p:grpSpPr>
        <p:sp>
          <p:nvSpPr>
            <p:cNvPr id="9219" name="Text Box 3" descr="蓝色砂纸"/>
            <p:cNvSpPr txBox="1">
              <a:spLocks noChangeArrowheads="1"/>
            </p:cNvSpPr>
            <p:nvPr/>
          </p:nvSpPr>
          <p:spPr bwMode="auto">
            <a:xfrm>
              <a:off x="1250950" y="3886200"/>
              <a:ext cx="2239963" cy="5191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电容电路</a:t>
              </a:r>
              <a:r>
                <a:rPr kumimoji="1" lang="zh-CN" altLang="en-US" sz="2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：</a:t>
              </a:r>
            </a:p>
          </p:txBody>
        </p:sp>
        <p:graphicFrame>
          <p:nvGraphicFramePr>
            <p:cNvPr id="3" name="Object 4"/>
            <p:cNvGraphicFramePr>
              <a:graphicFrameLocks noChangeAspect="1"/>
            </p:cNvGraphicFramePr>
            <p:nvPr/>
          </p:nvGraphicFramePr>
          <p:xfrm>
            <a:off x="3098800" y="3932238"/>
            <a:ext cx="3302000" cy="563562"/>
          </p:xfrm>
          <a:graphic>
            <a:graphicData uri="http://schemas.openxmlformats.org/presentationml/2006/ole">
              <p:oleObj spid="_x0000_s76803" name="Equation" r:id="rId3" imgW="990600" imgH="162015" progId="Equation.DSMT4">
                <p:embed/>
              </p:oleObj>
            </a:graphicData>
          </a:graphic>
        </p:graphicFrame>
      </p:grpSp>
      <p:sp>
        <p:nvSpPr>
          <p:cNvPr id="17412" name="Text Box 5" descr="40%"/>
          <p:cNvSpPr txBox="1">
            <a:spLocks noChangeArrowheads="1"/>
          </p:cNvSpPr>
          <p:nvPr/>
        </p:nvSpPr>
        <p:spPr bwMode="auto">
          <a:xfrm>
            <a:off x="685800" y="4648200"/>
            <a:ext cx="7848600" cy="1127125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注：换路定则仅用于换路瞬间来确定暂态过程中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       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FF3300"/>
                </a:solidFill>
                <a:latin typeface="Times New Roman" pitchFamily="18" charset="0"/>
              </a:rPr>
              <a:t>C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、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i="1" baseline="-25000">
                <a:solidFill>
                  <a:srgbClr val="FF3300"/>
                </a:solidFill>
                <a:latin typeface="Times New Roman" pitchFamily="18" charset="0"/>
              </a:rPr>
              <a:t>L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初始值。 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33400" y="1524000"/>
            <a:ext cx="8001000" cy="2286000"/>
            <a:chOff x="-4368" y="1680"/>
            <a:chExt cx="5760" cy="1440"/>
          </a:xfrm>
        </p:grpSpPr>
        <p:sp>
          <p:nvSpPr>
            <p:cNvPr id="9253" name="Rectangle 7"/>
            <p:cNvSpPr>
              <a:spLocks noChangeArrowheads="1"/>
            </p:cNvSpPr>
            <p:nvPr/>
          </p:nvSpPr>
          <p:spPr bwMode="auto">
            <a:xfrm>
              <a:off x="-4368" y="1680"/>
              <a:ext cx="5760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9254" name="Text Box 8"/>
            <p:cNvSpPr txBox="1">
              <a:spLocks noChangeArrowheads="1"/>
            </p:cNvSpPr>
            <p:nvPr/>
          </p:nvSpPr>
          <p:spPr bwMode="auto">
            <a:xfrm>
              <a:off x="-4320" y="1776"/>
              <a:ext cx="5520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设：</a:t>
              </a:r>
              <a:r>
                <a:rPr kumimoji="1" lang="en-US" altLang="zh-CN" sz="2800" b="1" i="1">
                  <a:latin typeface="Times New Roman" pitchFamily="18" charset="0"/>
                </a:rPr>
                <a:t>t=</a:t>
              </a:r>
              <a:r>
                <a:rPr kumimoji="1" lang="en-US" altLang="zh-CN" sz="2800" b="1">
                  <a:latin typeface="Times New Roman" pitchFamily="18" charset="0"/>
                </a:rPr>
                <a:t>0 </a:t>
              </a:r>
              <a:r>
                <a:rPr kumimoji="1" lang="en-US" altLang="zh-CN" sz="2800" b="1">
                  <a:latin typeface="Times New Roman" pitchFamily="18" charset="0"/>
                  <a:sym typeface="Symbol" pitchFamily="18" charset="2"/>
                </a:rPr>
                <a:t>— </a:t>
              </a:r>
              <a:r>
                <a:rPr kumimoji="1" lang="zh-CN" altLang="en-US" sz="2800" b="1">
                  <a:latin typeface="Times New Roman" pitchFamily="18" charset="0"/>
                  <a:sym typeface="Symbol" pitchFamily="18" charset="2"/>
                </a:rPr>
                <a:t>表示换路瞬间 </a:t>
              </a:r>
              <a:r>
                <a:rPr kumimoji="1" lang="en-US" altLang="zh-CN" sz="28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kumimoji="1" lang="zh-CN" altLang="en-US" sz="2800" b="1">
                  <a:latin typeface="Times New Roman" pitchFamily="18" charset="0"/>
                  <a:sym typeface="Symbol" pitchFamily="18" charset="2"/>
                </a:rPr>
                <a:t>定为计时起点</a:t>
              </a:r>
              <a:r>
                <a:rPr kumimoji="1" lang="en-US" altLang="zh-CN" sz="2800" b="1">
                  <a:latin typeface="Times New Roman" pitchFamily="18" charset="0"/>
                  <a:sym typeface="Symbol" pitchFamily="18" charset="2"/>
                </a:rPr>
                <a:t>)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800" b="1">
                  <a:latin typeface="Times New Roman" pitchFamily="18" charset="0"/>
                  <a:sym typeface="Symbol" pitchFamily="18" charset="2"/>
                </a:rPr>
                <a:t>         </a:t>
              </a:r>
              <a:r>
                <a:rPr kumimoji="1" lang="en-US" altLang="zh-CN" sz="2800" b="1" i="1">
                  <a:latin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800" b="1">
                  <a:latin typeface="Times New Roman" pitchFamily="18" charset="0"/>
                  <a:sym typeface="Symbol" pitchFamily="18" charset="2"/>
                </a:rPr>
                <a:t>=0</a:t>
              </a:r>
              <a:r>
                <a:rPr kumimoji="1" lang="en-US" altLang="zh-CN" sz="2800" b="1" baseline="-25000">
                  <a:latin typeface="Times New Roman" pitchFamily="18" charset="0"/>
                  <a:sym typeface="Symbol" pitchFamily="18" charset="2"/>
                </a:rPr>
                <a:t>-</a:t>
              </a:r>
              <a:r>
                <a:rPr kumimoji="1" lang="en-US" altLang="zh-CN" sz="2800" b="1">
                  <a:latin typeface="Times New Roman" pitchFamily="18" charset="0"/>
                  <a:sym typeface="Symbol" pitchFamily="18" charset="2"/>
                </a:rPr>
                <a:t>— </a:t>
              </a:r>
              <a:r>
                <a:rPr kumimoji="1" lang="zh-CN" altLang="en-US" sz="2800" b="1">
                  <a:latin typeface="Times New Roman" pitchFamily="18" charset="0"/>
                  <a:sym typeface="Symbol" pitchFamily="18" charset="2"/>
                </a:rPr>
                <a:t>表示换路前的终了瞬间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latin typeface="Times New Roman" pitchFamily="18" charset="0"/>
                  <a:sym typeface="Symbol" pitchFamily="18" charset="2"/>
                </a:rPr>
                <a:t>         </a:t>
              </a:r>
              <a:r>
                <a:rPr kumimoji="1" lang="en-US" altLang="zh-CN" sz="2800" b="1" i="1">
                  <a:latin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800" b="1">
                  <a:latin typeface="Times New Roman" pitchFamily="18" charset="0"/>
                  <a:sym typeface="Symbol" pitchFamily="18" charset="2"/>
                </a:rPr>
                <a:t>=0</a:t>
              </a:r>
              <a:r>
                <a:rPr kumimoji="1" lang="en-US" altLang="zh-CN" sz="2800" b="1" baseline="-25000">
                  <a:latin typeface="Times New Roman" pitchFamily="18" charset="0"/>
                  <a:sym typeface="Symbol" pitchFamily="18" charset="2"/>
                </a:rPr>
                <a:t>+</a:t>
              </a:r>
              <a:r>
                <a:rPr kumimoji="1" lang="en-US" altLang="zh-CN" sz="2800" b="1">
                  <a:latin typeface="Times New Roman" pitchFamily="18" charset="0"/>
                  <a:sym typeface="Symbol" pitchFamily="18" charset="2"/>
                </a:rPr>
                <a:t>—</a:t>
              </a:r>
              <a:r>
                <a:rPr kumimoji="1" lang="zh-CN" altLang="en-US" sz="2800" b="1">
                  <a:latin typeface="Times New Roman" pitchFamily="18" charset="0"/>
                  <a:sym typeface="Symbol" pitchFamily="18" charset="2"/>
                </a:rPr>
                <a:t>表示换路后的初始瞬间（初始值）</a:t>
              </a:r>
              <a:endParaRPr kumimoji="1" lang="zh-CN" altLang="zh-CN" sz="2800" b="1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922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85800"/>
            <a:ext cx="29718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换路定则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23875" y="1352550"/>
            <a:ext cx="3362325" cy="171450"/>
            <a:chOff x="240" y="576"/>
            <a:chExt cx="2118" cy="108"/>
          </a:xfrm>
        </p:grpSpPr>
        <p:pic>
          <p:nvPicPr>
            <p:cNvPr id="9230" name="Picture 14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94" y="576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1" name="Picture 15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96" y="576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2" name="Picture 16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92" y="576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3" name="Picture 17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82" y="576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40" y="576"/>
              <a:ext cx="876" cy="108"/>
              <a:chOff x="858" y="672"/>
              <a:chExt cx="876" cy="108"/>
            </a:xfrm>
          </p:grpSpPr>
          <p:pic>
            <p:nvPicPr>
              <p:cNvPr id="9244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5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6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7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8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9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0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1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2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235" name="Picture 28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04" y="576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6" name="Picture 29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84" y="57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7" name="Picture 30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80" y="57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8" name="Picture 31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70" y="57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9" name="Picture 32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72" y="57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0" name="Picture 33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68" y="57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1" name="Picture 34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58" y="57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2" name="Picture 35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57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3" name="Picture 36" descr="Green and Black Diamon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57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553200" y="152400"/>
            <a:ext cx="1752600" cy="1143000"/>
            <a:chOff x="3936" y="96"/>
            <a:chExt cx="1152" cy="768"/>
          </a:xfrm>
        </p:grpSpPr>
        <p:sp>
          <p:nvSpPr>
            <p:cNvPr id="9228" name="AutoShape 38"/>
            <p:cNvSpPr>
              <a:spLocks noChangeArrowheads="1"/>
            </p:cNvSpPr>
            <p:nvPr/>
          </p:nvSpPr>
          <p:spPr bwMode="auto">
            <a:xfrm>
              <a:off x="3936" y="96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9229" name="AutoShape 39"/>
            <p:cNvSpPr>
              <a:spLocks noChangeArrowheads="1"/>
            </p:cNvSpPr>
            <p:nvPr/>
          </p:nvSpPr>
          <p:spPr bwMode="auto">
            <a:xfrm>
              <a:off x="4608" y="384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1250950" y="3336925"/>
            <a:ext cx="4745038" cy="584200"/>
            <a:chOff x="1250950" y="3336925"/>
            <a:chExt cx="4745038" cy="584200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250950" y="3336925"/>
              <a:ext cx="2374900" cy="5191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电感电路：</a:t>
              </a:r>
            </a:p>
          </p:txBody>
        </p:sp>
        <p:graphicFrame>
          <p:nvGraphicFramePr>
            <p:cNvPr id="9218" name="Object 40"/>
            <p:cNvGraphicFramePr>
              <a:graphicFrameLocks noChangeAspect="1"/>
            </p:cNvGraphicFramePr>
            <p:nvPr/>
          </p:nvGraphicFramePr>
          <p:xfrm>
            <a:off x="3132138" y="3357563"/>
            <a:ext cx="2863850" cy="563562"/>
          </p:xfrm>
          <a:graphic>
            <a:graphicData uri="http://schemas.openxmlformats.org/presentationml/2006/ole">
              <p:oleObj spid="_x0000_s76802" name="Equation" r:id="rId5" imgW="847657" imgH="162015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90" y="342001"/>
            <a:ext cx="927459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00113" y="273050"/>
            <a:ext cx="71628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换路前电路处于稳态。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试求图示电路中各个电压和电流的初始值。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3695700"/>
            <a:ext cx="6172200" cy="528638"/>
            <a:chOff x="288" y="2328"/>
            <a:chExt cx="3888" cy="333"/>
          </a:xfrm>
        </p:grpSpPr>
        <p:sp>
          <p:nvSpPr>
            <p:cNvPr id="56438" name="Text Box 5"/>
            <p:cNvSpPr txBox="1">
              <a:spLocks noChangeArrowheads="1"/>
            </p:cNvSpPr>
            <p:nvPr/>
          </p:nvSpPr>
          <p:spPr bwMode="auto">
            <a:xfrm>
              <a:off x="288" y="232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解：</a:t>
              </a:r>
            </a:p>
          </p:txBody>
        </p:sp>
        <p:sp>
          <p:nvSpPr>
            <p:cNvPr id="56439" name="Text Box 6"/>
            <p:cNvSpPr txBox="1">
              <a:spLocks noChangeArrowheads="1"/>
            </p:cNvSpPr>
            <p:nvPr/>
          </p:nvSpPr>
          <p:spPr bwMode="auto">
            <a:xfrm>
              <a:off x="672" y="2334"/>
              <a:ext cx="35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(1) </a:t>
              </a:r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由</a:t>
              </a: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</a:rPr>
                <a:t>t 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= 0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latin typeface="Times New Roman" pitchFamily="18" charset="0"/>
                </a:rPr>
                <a:t>-</a:t>
              </a:r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电路求 </a:t>
              </a: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99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(0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latin typeface="Times New Roman" pitchFamily="18" charset="0"/>
                </a:rPr>
                <a:t>–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)</a:t>
              </a:r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000099"/>
                  </a:solidFill>
                  <a:latin typeface="Times New Roman" pitchFamily="18" charset="0"/>
                </a:rPr>
                <a:t>L 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(0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latin typeface="Times New Roman" pitchFamily="18" charset="0"/>
                </a:rPr>
                <a:t>–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) </a:t>
              </a:r>
            </a:p>
          </p:txBody>
        </p:sp>
      </p:grp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3032125" y="50498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6613525" y="4897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auto">
          <a:xfrm>
            <a:off x="822325" y="4237038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1030288" y="4130675"/>
            <a:ext cx="388778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换路前电路已处于稳态       </a:t>
            </a:r>
            <a:endParaRPr kumimoji="1" lang="en-US" altLang="zh-CN" sz="2800" b="1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（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电容元件视为开路）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（电感元件视为短路）</a:t>
            </a:r>
          </a:p>
        </p:txBody>
      </p: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457200" y="1066800"/>
            <a:ext cx="4572000" cy="2346325"/>
            <a:chOff x="288" y="672"/>
            <a:chExt cx="2880" cy="1478"/>
          </a:xfrm>
        </p:grpSpPr>
        <p:sp>
          <p:nvSpPr>
            <p:cNvPr id="56383" name="Line 71"/>
            <p:cNvSpPr>
              <a:spLocks noChangeShapeType="1"/>
            </p:cNvSpPr>
            <p:nvPr/>
          </p:nvSpPr>
          <p:spPr bwMode="auto">
            <a:xfrm>
              <a:off x="1008" y="985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672" y="101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2770" y="1676"/>
              <a:ext cx="71" cy="291"/>
              <a:chOff x="2160" y="1198"/>
              <a:chExt cx="97" cy="246"/>
            </a:xfrm>
          </p:grpSpPr>
          <p:sp>
            <p:nvSpPr>
              <p:cNvPr id="56435" name="Arc 74"/>
              <p:cNvSpPr>
                <a:spLocks/>
              </p:cNvSpPr>
              <p:nvPr/>
            </p:nvSpPr>
            <p:spPr bwMode="auto">
              <a:xfrm>
                <a:off x="2160" y="1198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36" name="Arc 75"/>
              <p:cNvSpPr>
                <a:spLocks/>
              </p:cNvSpPr>
              <p:nvPr/>
            </p:nvSpPr>
            <p:spPr bwMode="auto">
              <a:xfrm>
                <a:off x="2160" y="1280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37" name="Arc 76"/>
              <p:cNvSpPr>
                <a:spLocks/>
              </p:cNvSpPr>
              <p:nvPr/>
            </p:nvSpPr>
            <p:spPr bwMode="auto">
              <a:xfrm>
                <a:off x="2160" y="1362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86" name="Line 77"/>
            <p:cNvSpPr>
              <a:spLocks noChangeShapeType="1"/>
            </p:cNvSpPr>
            <p:nvPr/>
          </p:nvSpPr>
          <p:spPr bwMode="auto">
            <a:xfrm flipV="1">
              <a:off x="2780" y="979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7" name="Line 78"/>
            <p:cNvSpPr>
              <a:spLocks noChangeShapeType="1"/>
            </p:cNvSpPr>
            <p:nvPr/>
          </p:nvSpPr>
          <p:spPr bwMode="auto">
            <a:xfrm flipV="1">
              <a:off x="2770" y="1967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8" name="Oval 79"/>
            <p:cNvSpPr>
              <a:spLocks noChangeArrowheads="1"/>
            </p:cNvSpPr>
            <p:nvPr/>
          </p:nvSpPr>
          <p:spPr bwMode="auto">
            <a:xfrm>
              <a:off x="357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389" name="Line 80"/>
            <p:cNvSpPr>
              <a:spLocks noChangeShapeType="1"/>
            </p:cNvSpPr>
            <p:nvPr/>
          </p:nvSpPr>
          <p:spPr bwMode="auto">
            <a:xfrm>
              <a:off x="503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0" name="Rectangle 81"/>
            <p:cNvSpPr>
              <a:spLocks noChangeArrowheads="1"/>
            </p:cNvSpPr>
            <p:nvPr/>
          </p:nvSpPr>
          <p:spPr bwMode="auto">
            <a:xfrm>
              <a:off x="288" y="1090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6391" name="Rectangle 82"/>
            <p:cNvSpPr>
              <a:spLocks noChangeArrowheads="1"/>
            </p:cNvSpPr>
            <p:nvPr/>
          </p:nvSpPr>
          <p:spPr bwMode="auto">
            <a:xfrm>
              <a:off x="324" y="15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56392" name="Rectangle 83"/>
            <p:cNvSpPr>
              <a:spLocks noChangeArrowheads="1"/>
            </p:cNvSpPr>
            <p:nvPr/>
          </p:nvSpPr>
          <p:spPr bwMode="auto">
            <a:xfrm>
              <a:off x="720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96" name="Rectangle 84"/>
            <p:cNvSpPr>
              <a:spLocks noChangeArrowheads="1"/>
            </p:cNvSpPr>
            <p:nvPr/>
          </p:nvSpPr>
          <p:spPr bwMode="auto">
            <a:xfrm>
              <a:off x="764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6394" name="Line 85"/>
            <p:cNvSpPr>
              <a:spLocks noChangeShapeType="1"/>
            </p:cNvSpPr>
            <p:nvPr/>
          </p:nvSpPr>
          <p:spPr bwMode="auto">
            <a:xfrm flipH="1" flipV="1">
              <a:off x="2013" y="1497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5" name="Line 86"/>
            <p:cNvSpPr>
              <a:spLocks noChangeShapeType="1"/>
            </p:cNvSpPr>
            <p:nvPr/>
          </p:nvSpPr>
          <p:spPr bwMode="auto">
            <a:xfrm flipV="1">
              <a:off x="2012" y="185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6" name="Line 87"/>
            <p:cNvSpPr>
              <a:spLocks noChangeShapeType="1"/>
            </p:cNvSpPr>
            <p:nvPr/>
          </p:nvSpPr>
          <p:spPr bwMode="auto">
            <a:xfrm flipV="1">
              <a:off x="503" y="2138"/>
              <a:ext cx="228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7" name="Line 88"/>
            <p:cNvSpPr>
              <a:spLocks noChangeShapeType="1"/>
            </p:cNvSpPr>
            <p:nvPr/>
          </p:nvSpPr>
          <p:spPr bwMode="auto">
            <a:xfrm>
              <a:off x="509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8" name="Line 89"/>
            <p:cNvSpPr>
              <a:spLocks noChangeShapeType="1"/>
            </p:cNvSpPr>
            <p:nvPr/>
          </p:nvSpPr>
          <p:spPr bwMode="auto">
            <a:xfrm>
              <a:off x="1114" y="120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9" name="Line 90"/>
            <p:cNvSpPr>
              <a:spLocks noChangeShapeType="1"/>
            </p:cNvSpPr>
            <p:nvPr/>
          </p:nvSpPr>
          <p:spPr bwMode="auto">
            <a:xfrm>
              <a:off x="2780" y="994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3" name="Rectangle 91"/>
            <p:cNvSpPr>
              <a:spLocks noChangeArrowheads="1"/>
            </p:cNvSpPr>
            <p:nvPr/>
          </p:nvSpPr>
          <p:spPr bwMode="auto">
            <a:xfrm>
              <a:off x="206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1306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402" name="Line 93"/>
            <p:cNvSpPr>
              <a:spLocks noChangeShapeType="1"/>
            </p:cNvSpPr>
            <p:nvPr/>
          </p:nvSpPr>
          <p:spPr bwMode="auto">
            <a:xfrm>
              <a:off x="1137" y="1683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94"/>
            <p:cNvGrpSpPr>
              <a:grpSpLocks/>
            </p:cNvGrpSpPr>
            <p:nvPr/>
          </p:nvGrpSpPr>
          <p:grpSpPr bwMode="auto">
            <a:xfrm>
              <a:off x="642" y="1296"/>
              <a:ext cx="351" cy="480"/>
              <a:chOff x="48" y="1341"/>
              <a:chExt cx="351" cy="480"/>
            </a:xfrm>
          </p:grpSpPr>
          <p:sp>
            <p:nvSpPr>
              <p:cNvPr id="13407" name="Rectangle 95"/>
              <p:cNvSpPr>
                <a:spLocks noChangeArrowheads="1"/>
              </p:cNvSpPr>
              <p:nvPr/>
            </p:nvSpPr>
            <p:spPr bwMode="auto">
              <a:xfrm>
                <a:off x="102" y="134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3408" name="Rectangle 96"/>
              <p:cNvSpPr>
                <a:spLocks noChangeArrowheads="1"/>
              </p:cNvSpPr>
              <p:nvPr/>
            </p:nvSpPr>
            <p:spPr bwMode="auto">
              <a:xfrm>
                <a:off x="48" y="1533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56404" name="Rectangle 97"/>
            <p:cNvSpPr>
              <a:spLocks noChangeArrowheads="1"/>
            </p:cNvSpPr>
            <p:nvPr/>
          </p:nvSpPr>
          <p:spPr bwMode="auto">
            <a:xfrm rot="5400000" flipV="1">
              <a:off x="2631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410" name="Rectangle 98"/>
            <p:cNvSpPr>
              <a:spLocks noChangeArrowheads="1"/>
            </p:cNvSpPr>
            <p:nvPr/>
          </p:nvSpPr>
          <p:spPr bwMode="auto">
            <a:xfrm>
              <a:off x="1306" y="1104"/>
              <a:ext cx="42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56406" name="Text Box 99"/>
            <p:cNvSpPr txBox="1">
              <a:spLocks noChangeArrowheads="1"/>
            </p:cNvSpPr>
            <p:nvPr/>
          </p:nvSpPr>
          <p:spPr bwMode="auto">
            <a:xfrm>
              <a:off x="2511" y="146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6407" name="Text Box 100"/>
            <p:cNvSpPr txBox="1">
              <a:spLocks noChangeArrowheads="1"/>
            </p:cNvSpPr>
            <p:nvPr/>
          </p:nvSpPr>
          <p:spPr bwMode="auto">
            <a:xfrm>
              <a:off x="1670" y="147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6408" name="Line 101"/>
            <p:cNvSpPr>
              <a:spLocks noChangeShapeType="1"/>
            </p:cNvSpPr>
            <p:nvPr/>
          </p:nvSpPr>
          <p:spPr bwMode="auto">
            <a:xfrm flipH="1" flipV="1">
              <a:off x="2016" y="98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02"/>
            <p:cNvGrpSpPr>
              <a:grpSpLocks/>
            </p:cNvGrpSpPr>
            <p:nvPr/>
          </p:nvGrpSpPr>
          <p:grpSpPr bwMode="auto">
            <a:xfrm>
              <a:off x="1914" y="1760"/>
              <a:ext cx="206" cy="94"/>
              <a:chOff x="3641" y="1598"/>
              <a:chExt cx="206" cy="94"/>
            </a:xfrm>
          </p:grpSpPr>
          <p:sp>
            <p:nvSpPr>
              <p:cNvPr id="56431" name="Line 103"/>
              <p:cNvSpPr>
                <a:spLocks noChangeShapeType="1"/>
              </p:cNvSpPr>
              <p:nvPr/>
            </p:nvSpPr>
            <p:spPr bwMode="auto">
              <a:xfrm>
                <a:off x="3641" y="1692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32" name="Line 104"/>
              <p:cNvSpPr>
                <a:spLocks noChangeShapeType="1"/>
              </p:cNvSpPr>
              <p:nvPr/>
            </p:nvSpPr>
            <p:spPr bwMode="auto">
              <a:xfrm>
                <a:off x="3648" y="1598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10" name="Line 105"/>
            <p:cNvSpPr>
              <a:spLocks noChangeShapeType="1"/>
            </p:cNvSpPr>
            <p:nvPr/>
          </p:nvSpPr>
          <p:spPr bwMode="auto">
            <a:xfrm flipH="1" flipV="1">
              <a:off x="1254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1" name="Line 106"/>
            <p:cNvSpPr>
              <a:spLocks noChangeShapeType="1"/>
            </p:cNvSpPr>
            <p:nvPr/>
          </p:nvSpPr>
          <p:spPr bwMode="auto">
            <a:xfrm flipH="1" flipV="1">
              <a:off x="1258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2" name="Line 107"/>
            <p:cNvSpPr>
              <a:spLocks noChangeShapeType="1"/>
            </p:cNvSpPr>
            <p:nvPr/>
          </p:nvSpPr>
          <p:spPr bwMode="auto">
            <a:xfrm flipH="1" flipV="1">
              <a:off x="1258" y="9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3" name="Oval 108"/>
            <p:cNvSpPr>
              <a:spLocks noChangeArrowheads="1"/>
            </p:cNvSpPr>
            <p:nvPr/>
          </p:nvSpPr>
          <p:spPr bwMode="auto">
            <a:xfrm flipV="1">
              <a:off x="1231" y="139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414" name="Rectangle 109"/>
            <p:cNvSpPr>
              <a:spLocks noChangeArrowheads="1"/>
            </p:cNvSpPr>
            <p:nvPr/>
          </p:nvSpPr>
          <p:spPr bwMode="auto">
            <a:xfrm rot="5400000" flipH="1">
              <a:off x="1122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415" name="Line 110"/>
            <p:cNvSpPr>
              <a:spLocks noChangeShapeType="1"/>
            </p:cNvSpPr>
            <p:nvPr/>
          </p:nvSpPr>
          <p:spPr bwMode="auto">
            <a:xfrm flipH="1">
              <a:off x="1066" y="1248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3" name="Rectangle 111"/>
            <p:cNvSpPr>
              <a:spLocks noChangeArrowheads="1"/>
            </p:cNvSpPr>
            <p:nvPr/>
          </p:nvSpPr>
          <p:spPr bwMode="auto">
            <a:xfrm>
              <a:off x="1306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424" name="Rectangle 112"/>
            <p:cNvSpPr>
              <a:spLocks noChangeArrowheads="1"/>
            </p:cNvSpPr>
            <p:nvPr/>
          </p:nvSpPr>
          <p:spPr bwMode="auto">
            <a:xfrm>
              <a:off x="874" y="164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425" name="Rectangle 113"/>
            <p:cNvSpPr>
              <a:spLocks noChangeArrowheads="1"/>
            </p:cNvSpPr>
            <p:nvPr/>
          </p:nvSpPr>
          <p:spPr bwMode="auto">
            <a:xfrm>
              <a:off x="208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419" name="Line 114"/>
            <p:cNvSpPr>
              <a:spLocks noChangeShapeType="1"/>
            </p:cNvSpPr>
            <p:nvPr/>
          </p:nvSpPr>
          <p:spPr bwMode="auto">
            <a:xfrm>
              <a:off x="1894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7" name="Rectangle 115"/>
            <p:cNvSpPr>
              <a:spLocks noChangeArrowheads="1"/>
            </p:cNvSpPr>
            <p:nvPr/>
          </p:nvSpPr>
          <p:spPr bwMode="auto">
            <a:xfrm>
              <a:off x="1630" y="915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421" name="Text Box 116"/>
            <p:cNvSpPr txBox="1">
              <a:spLocks noChangeArrowheads="1"/>
            </p:cNvSpPr>
            <p:nvPr/>
          </p:nvSpPr>
          <p:spPr bwMode="auto">
            <a:xfrm>
              <a:off x="1688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429" name="Rectangle 117"/>
            <p:cNvSpPr>
              <a:spLocks noChangeArrowheads="1"/>
            </p:cNvSpPr>
            <p:nvPr/>
          </p:nvSpPr>
          <p:spPr bwMode="auto">
            <a:xfrm>
              <a:off x="1584" y="15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423" name="Line 118"/>
            <p:cNvSpPr>
              <a:spLocks noChangeShapeType="1"/>
            </p:cNvSpPr>
            <p:nvPr/>
          </p:nvSpPr>
          <p:spPr bwMode="auto">
            <a:xfrm flipV="1">
              <a:off x="2781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4" name="Text Box 119"/>
            <p:cNvSpPr txBox="1">
              <a:spLocks noChangeArrowheads="1"/>
            </p:cNvSpPr>
            <p:nvPr/>
          </p:nvSpPr>
          <p:spPr bwMode="auto">
            <a:xfrm>
              <a:off x="2514" y="1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432" name="Rectangle 120"/>
            <p:cNvSpPr>
              <a:spLocks noChangeArrowheads="1"/>
            </p:cNvSpPr>
            <p:nvPr/>
          </p:nvSpPr>
          <p:spPr bwMode="auto">
            <a:xfrm>
              <a:off x="2491" y="163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6426" name="Rectangle 121"/>
            <p:cNvSpPr>
              <a:spLocks noChangeArrowheads="1"/>
            </p:cNvSpPr>
            <p:nvPr/>
          </p:nvSpPr>
          <p:spPr bwMode="auto">
            <a:xfrm rot="5400000" flipH="1">
              <a:off x="1876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427" name="Line 122"/>
            <p:cNvSpPr>
              <a:spLocks noChangeShapeType="1"/>
            </p:cNvSpPr>
            <p:nvPr/>
          </p:nvSpPr>
          <p:spPr bwMode="auto">
            <a:xfrm>
              <a:off x="2667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5" name="Rectangle 123"/>
            <p:cNvSpPr>
              <a:spLocks noChangeArrowheads="1"/>
            </p:cNvSpPr>
            <p:nvPr/>
          </p:nvSpPr>
          <p:spPr bwMode="auto">
            <a:xfrm>
              <a:off x="2448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3436" name="Rectangle 124"/>
            <p:cNvSpPr>
              <a:spLocks noChangeArrowheads="1"/>
            </p:cNvSpPr>
            <p:nvPr/>
          </p:nvSpPr>
          <p:spPr bwMode="auto">
            <a:xfrm>
              <a:off x="2790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437" name="Rectangle 125"/>
            <p:cNvSpPr>
              <a:spLocks noChangeArrowheads="1"/>
            </p:cNvSpPr>
            <p:nvPr/>
          </p:nvSpPr>
          <p:spPr bwMode="auto">
            <a:xfrm>
              <a:off x="2808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4953000" y="1066800"/>
            <a:ext cx="4114800" cy="2819400"/>
            <a:chOff x="3120" y="672"/>
            <a:chExt cx="2592" cy="1776"/>
          </a:xfrm>
        </p:grpSpPr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5352" y="129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3855" y="985"/>
              <a:ext cx="1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432" y="960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5298" y="99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Oval 17"/>
            <p:cNvSpPr>
              <a:spLocks noChangeArrowheads="1"/>
            </p:cNvSpPr>
            <p:nvPr/>
          </p:nvSpPr>
          <p:spPr bwMode="auto">
            <a:xfrm>
              <a:off x="3204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>
              <a:off x="3350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3120" y="1090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3168" y="15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3567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3611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flipH="1" flipV="1">
              <a:off x="4675" y="1497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Line 25"/>
            <p:cNvSpPr>
              <a:spLocks noChangeShapeType="1"/>
            </p:cNvSpPr>
            <p:nvPr/>
          </p:nvSpPr>
          <p:spPr bwMode="auto">
            <a:xfrm flipV="1">
              <a:off x="3341" y="2138"/>
              <a:ext cx="19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Line 26"/>
            <p:cNvSpPr>
              <a:spLocks noChangeShapeType="1"/>
            </p:cNvSpPr>
            <p:nvPr/>
          </p:nvSpPr>
          <p:spPr bwMode="auto">
            <a:xfrm>
              <a:off x="3356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70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090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348" name="Line 30"/>
            <p:cNvSpPr>
              <a:spLocks noChangeShapeType="1"/>
            </p:cNvSpPr>
            <p:nvPr/>
          </p:nvSpPr>
          <p:spPr bwMode="auto">
            <a:xfrm>
              <a:off x="3984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3456" y="1344"/>
              <a:ext cx="351" cy="480"/>
              <a:chOff x="2880" y="1344"/>
              <a:chExt cx="351" cy="480"/>
            </a:xfrm>
          </p:grpSpPr>
          <p:sp>
            <p:nvSpPr>
              <p:cNvPr id="13344" name="Rectangle 32"/>
              <p:cNvSpPr>
                <a:spLocks noChangeArrowheads="1"/>
              </p:cNvSpPr>
              <p:nvPr/>
            </p:nvSpPr>
            <p:spPr bwMode="auto">
              <a:xfrm>
                <a:off x="2934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3345" name="Rectangle 33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56350" name="Rectangle 37"/>
            <p:cNvSpPr>
              <a:spLocks noChangeArrowheads="1"/>
            </p:cNvSpPr>
            <p:nvPr/>
          </p:nvSpPr>
          <p:spPr bwMode="auto">
            <a:xfrm rot="5400000" flipV="1">
              <a:off x="5149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351" name="Text Box 38"/>
            <p:cNvSpPr txBox="1">
              <a:spLocks noChangeArrowheads="1"/>
            </p:cNvSpPr>
            <p:nvPr/>
          </p:nvSpPr>
          <p:spPr bwMode="auto">
            <a:xfrm>
              <a:off x="5029" y="146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6352" name="Text Box 39"/>
            <p:cNvSpPr txBox="1">
              <a:spLocks noChangeArrowheads="1"/>
            </p:cNvSpPr>
            <p:nvPr/>
          </p:nvSpPr>
          <p:spPr bwMode="auto">
            <a:xfrm>
              <a:off x="4438" y="1488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6353" name="Line 40"/>
            <p:cNvSpPr>
              <a:spLocks noChangeShapeType="1"/>
            </p:cNvSpPr>
            <p:nvPr/>
          </p:nvSpPr>
          <p:spPr bwMode="auto">
            <a:xfrm flipH="1" flipV="1">
              <a:off x="4679" y="973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4" name="Line 41"/>
            <p:cNvSpPr>
              <a:spLocks noChangeShapeType="1"/>
            </p:cNvSpPr>
            <p:nvPr/>
          </p:nvSpPr>
          <p:spPr bwMode="auto">
            <a:xfrm flipH="1" flipV="1">
              <a:off x="4038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5" name="Line 42"/>
            <p:cNvSpPr>
              <a:spLocks noChangeShapeType="1"/>
            </p:cNvSpPr>
            <p:nvPr/>
          </p:nvSpPr>
          <p:spPr bwMode="auto">
            <a:xfrm flipH="1" flipV="1">
              <a:off x="4042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6" name="Line 43"/>
            <p:cNvSpPr>
              <a:spLocks noChangeShapeType="1"/>
            </p:cNvSpPr>
            <p:nvPr/>
          </p:nvSpPr>
          <p:spPr bwMode="auto">
            <a:xfrm flipH="1" flipV="1">
              <a:off x="4042" y="980"/>
              <a:ext cx="0" cy="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7" name="Rectangle 44"/>
            <p:cNvSpPr>
              <a:spLocks noChangeArrowheads="1"/>
            </p:cNvSpPr>
            <p:nvPr/>
          </p:nvSpPr>
          <p:spPr bwMode="auto">
            <a:xfrm rot="5400000" flipH="1">
              <a:off x="3906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57" name="Rectangle 45"/>
            <p:cNvSpPr>
              <a:spLocks noChangeArrowheads="1"/>
            </p:cNvSpPr>
            <p:nvPr/>
          </p:nvSpPr>
          <p:spPr bwMode="auto">
            <a:xfrm>
              <a:off x="4090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3729" y="1056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472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361" name="Line 48"/>
            <p:cNvSpPr>
              <a:spLocks noChangeShapeType="1"/>
            </p:cNvSpPr>
            <p:nvPr/>
          </p:nvSpPr>
          <p:spPr bwMode="auto">
            <a:xfrm>
              <a:off x="4556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4264" y="1104"/>
              <a:ext cx="39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363" name="Text Box 50"/>
            <p:cNvSpPr txBox="1">
              <a:spLocks noChangeArrowheads="1"/>
            </p:cNvSpPr>
            <p:nvPr/>
          </p:nvSpPr>
          <p:spPr bwMode="auto">
            <a:xfrm>
              <a:off x="4438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4320" y="1584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365" name="Line 52"/>
            <p:cNvSpPr>
              <a:spLocks noChangeShapeType="1"/>
            </p:cNvSpPr>
            <p:nvPr/>
          </p:nvSpPr>
          <p:spPr bwMode="auto">
            <a:xfrm flipV="1">
              <a:off x="5290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6" name="Text Box 53"/>
            <p:cNvSpPr txBox="1">
              <a:spLocks noChangeArrowheads="1"/>
            </p:cNvSpPr>
            <p:nvPr/>
          </p:nvSpPr>
          <p:spPr bwMode="auto">
            <a:xfrm>
              <a:off x="5014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366" name="Rectangle 54"/>
            <p:cNvSpPr>
              <a:spLocks noChangeArrowheads="1"/>
            </p:cNvSpPr>
            <p:nvPr/>
          </p:nvSpPr>
          <p:spPr bwMode="auto">
            <a:xfrm>
              <a:off x="5009" y="163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6368" name="Rectangle 55"/>
            <p:cNvSpPr>
              <a:spLocks noChangeArrowheads="1"/>
            </p:cNvSpPr>
            <p:nvPr/>
          </p:nvSpPr>
          <p:spPr bwMode="auto">
            <a:xfrm rot="5400000" flipH="1">
              <a:off x="4538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369" name="Line 56"/>
            <p:cNvSpPr>
              <a:spLocks noChangeShapeType="1"/>
            </p:cNvSpPr>
            <p:nvPr/>
          </p:nvSpPr>
          <p:spPr bwMode="auto">
            <a:xfrm>
              <a:off x="5185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9" name="Rectangle 57"/>
            <p:cNvSpPr>
              <a:spLocks noChangeArrowheads="1"/>
            </p:cNvSpPr>
            <p:nvPr/>
          </p:nvSpPr>
          <p:spPr bwMode="auto">
            <a:xfrm>
              <a:off x="4966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3370" name="Rectangle 58"/>
            <p:cNvSpPr>
              <a:spLocks noChangeArrowheads="1"/>
            </p:cNvSpPr>
            <p:nvPr/>
          </p:nvSpPr>
          <p:spPr bwMode="auto">
            <a:xfrm>
              <a:off x="5356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372" name="Oval 62"/>
            <p:cNvSpPr>
              <a:spLocks noChangeArrowheads="1"/>
            </p:cNvSpPr>
            <p:nvPr/>
          </p:nvSpPr>
          <p:spPr bwMode="auto">
            <a:xfrm flipV="1">
              <a:off x="4641" y="1680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373" name="Oval 63"/>
            <p:cNvSpPr>
              <a:spLocks noChangeArrowheads="1"/>
            </p:cNvSpPr>
            <p:nvPr/>
          </p:nvSpPr>
          <p:spPr bwMode="auto">
            <a:xfrm flipV="1">
              <a:off x="4645" y="187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5328" y="168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4656" y="16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376" name="Rectangle 66"/>
            <p:cNvSpPr>
              <a:spLocks noChangeArrowheads="1"/>
            </p:cNvSpPr>
            <p:nvPr/>
          </p:nvSpPr>
          <p:spPr bwMode="auto">
            <a:xfrm>
              <a:off x="3561" y="2160"/>
              <a:ext cx="1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latin typeface="Times New Roman" pitchFamily="18" charset="0"/>
                </a:rPr>
                <a:t>= 0 </a:t>
              </a:r>
              <a:r>
                <a:rPr kumimoji="1" lang="en-US" altLang="zh-CN" sz="2400" b="1" baseline="-25000">
                  <a:latin typeface="Times New Roman" pitchFamily="18" charset="0"/>
                </a:rPr>
                <a:t>-</a:t>
              </a:r>
              <a:r>
                <a:rPr kumimoji="1" lang="zh-CN" altLang="en-US" sz="2400" b="1">
                  <a:latin typeface="Times New Roman" pitchFamily="18" charset="0"/>
                </a:rPr>
                <a:t>等效电路</a:t>
              </a:r>
            </a:p>
          </p:txBody>
        </p:sp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5288" y="1584"/>
              <a:ext cx="1" cy="555"/>
              <a:chOff x="5279" y="1584"/>
              <a:chExt cx="1" cy="555"/>
            </a:xfrm>
          </p:grpSpPr>
          <p:sp>
            <p:nvSpPr>
              <p:cNvPr id="56379" name="Line 68"/>
              <p:cNvSpPr>
                <a:spLocks noChangeShapeType="1"/>
              </p:cNvSpPr>
              <p:nvPr/>
            </p:nvSpPr>
            <p:spPr bwMode="auto">
              <a:xfrm flipV="1">
                <a:off x="5279" y="1967"/>
                <a:ext cx="0" cy="1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69"/>
              <p:cNvSpPr>
                <a:spLocks noChangeShapeType="1"/>
              </p:cNvSpPr>
              <p:nvPr/>
            </p:nvSpPr>
            <p:spPr bwMode="auto">
              <a:xfrm>
                <a:off x="5280" y="158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78" name="Line 131"/>
            <p:cNvSpPr>
              <a:spLocks noChangeShapeType="1"/>
            </p:cNvSpPr>
            <p:nvPr/>
          </p:nvSpPr>
          <p:spPr bwMode="auto">
            <a:xfrm flipH="1" flipV="1">
              <a:off x="4686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6331" name="Picture 1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3838" y="4573588"/>
            <a:ext cx="14446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2" name="Picture 1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0350" y="5570538"/>
            <a:ext cx="142875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90" y="367880"/>
            <a:ext cx="1005097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00113" y="273050"/>
            <a:ext cx="71628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换路前电路处于稳态。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试求图示电路中各个电压和电流的初始值。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3695700"/>
            <a:ext cx="6172200" cy="528638"/>
            <a:chOff x="288" y="2328"/>
            <a:chExt cx="3888" cy="333"/>
          </a:xfrm>
        </p:grpSpPr>
        <p:sp>
          <p:nvSpPr>
            <p:cNvPr id="10358" name="Text Box 5"/>
            <p:cNvSpPr txBox="1">
              <a:spLocks noChangeArrowheads="1"/>
            </p:cNvSpPr>
            <p:nvPr/>
          </p:nvSpPr>
          <p:spPr bwMode="auto">
            <a:xfrm>
              <a:off x="288" y="232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解：</a:t>
              </a:r>
            </a:p>
          </p:txBody>
        </p:sp>
        <p:sp>
          <p:nvSpPr>
            <p:cNvPr id="10359" name="Text Box 6"/>
            <p:cNvSpPr txBox="1">
              <a:spLocks noChangeArrowheads="1"/>
            </p:cNvSpPr>
            <p:nvPr/>
          </p:nvSpPr>
          <p:spPr bwMode="auto">
            <a:xfrm>
              <a:off x="672" y="2334"/>
              <a:ext cx="35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(1) </a:t>
              </a:r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由</a:t>
              </a: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</a:rPr>
                <a:t>t 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= 0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latin typeface="Times New Roman" pitchFamily="18" charset="0"/>
                </a:rPr>
                <a:t>-</a:t>
              </a:r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电路求 </a:t>
              </a: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99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(0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latin typeface="Times New Roman" pitchFamily="18" charset="0"/>
                </a:rPr>
                <a:t>–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)</a:t>
              </a:r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000099"/>
                  </a:solidFill>
                  <a:latin typeface="Times New Roman" pitchFamily="18" charset="0"/>
                </a:rPr>
                <a:t>L 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(0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latin typeface="Times New Roman" pitchFamily="18" charset="0"/>
                </a:rPr>
                <a:t>–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) </a:t>
              </a:r>
            </a:p>
          </p:txBody>
        </p:sp>
      </p:grp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032125" y="50498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6613525" y="4897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822325" y="4237038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1030288" y="4130675"/>
            <a:ext cx="7961312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换路前电路已处于稳态      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（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电容元件视为开路）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                                              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（电感元件视为短路）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996950" y="4662488"/>
            <a:ext cx="342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由</a:t>
            </a:r>
            <a:r>
              <a:rPr kumimoji="1" lang="en-US" altLang="zh-CN" sz="2800" b="1" i="1">
                <a:latin typeface="Times New Roman" pitchFamily="18" charset="0"/>
              </a:rPr>
              <a:t>t </a:t>
            </a:r>
            <a:r>
              <a:rPr kumimoji="1" lang="en-US" altLang="zh-CN" sz="2800" b="1">
                <a:latin typeface="Times New Roman" pitchFamily="18" charset="0"/>
              </a:rPr>
              <a:t>= 0</a:t>
            </a:r>
            <a:r>
              <a:rPr kumimoji="1" lang="en-US" altLang="zh-CN" sz="2800" b="1" baseline="-25000">
                <a:latin typeface="Times New Roman" pitchFamily="18" charset="0"/>
              </a:rPr>
              <a:t>-</a:t>
            </a:r>
            <a:r>
              <a:rPr kumimoji="1" lang="zh-CN" altLang="en-US" sz="2800" b="1">
                <a:latin typeface="Times New Roman" pitchFamily="18" charset="0"/>
              </a:rPr>
              <a:t>电路可求得：</a:t>
            </a:r>
          </a:p>
        </p:txBody>
      </p:sp>
      <p:graphicFrame>
        <p:nvGraphicFramePr>
          <p:cNvPr id="18442" name="Object 12"/>
          <p:cNvGraphicFramePr>
            <a:graphicFrameLocks noChangeAspect="1"/>
          </p:cNvGraphicFramePr>
          <p:nvPr/>
        </p:nvGraphicFramePr>
        <p:xfrm>
          <a:off x="990600" y="5240338"/>
          <a:ext cx="7707313" cy="1428750"/>
        </p:xfrm>
        <a:graphic>
          <a:graphicData uri="http://schemas.openxmlformats.org/presentationml/2006/ole">
            <p:oleObj spid="_x0000_s77826" name="Equation" r:id="rId3" imgW="3371985" imgH="552360" progId="Equation.3">
              <p:embed/>
            </p:oleObj>
          </a:graphicData>
        </a:graphic>
      </p:graphicFrame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457200" y="1066800"/>
            <a:ext cx="4572000" cy="2346325"/>
            <a:chOff x="288" y="672"/>
            <a:chExt cx="2880" cy="1478"/>
          </a:xfrm>
        </p:grpSpPr>
        <p:sp>
          <p:nvSpPr>
            <p:cNvPr id="10303" name="Line 71"/>
            <p:cNvSpPr>
              <a:spLocks noChangeShapeType="1"/>
            </p:cNvSpPr>
            <p:nvPr/>
          </p:nvSpPr>
          <p:spPr bwMode="auto">
            <a:xfrm>
              <a:off x="1008" y="985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672" y="101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2770" y="1676"/>
              <a:ext cx="71" cy="291"/>
              <a:chOff x="2160" y="1198"/>
              <a:chExt cx="97" cy="246"/>
            </a:xfrm>
          </p:grpSpPr>
          <p:sp>
            <p:nvSpPr>
              <p:cNvPr id="10355" name="Arc 74"/>
              <p:cNvSpPr>
                <a:spLocks/>
              </p:cNvSpPr>
              <p:nvPr/>
            </p:nvSpPr>
            <p:spPr bwMode="auto">
              <a:xfrm>
                <a:off x="2160" y="1198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6" name="Arc 75"/>
              <p:cNvSpPr>
                <a:spLocks/>
              </p:cNvSpPr>
              <p:nvPr/>
            </p:nvSpPr>
            <p:spPr bwMode="auto">
              <a:xfrm>
                <a:off x="2160" y="1280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7" name="Arc 76"/>
              <p:cNvSpPr>
                <a:spLocks/>
              </p:cNvSpPr>
              <p:nvPr/>
            </p:nvSpPr>
            <p:spPr bwMode="auto">
              <a:xfrm>
                <a:off x="2160" y="1362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06" name="Line 77"/>
            <p:cNvSpPr>
              <a:spLocks noChangeShapeType="1"/>
            </p:cNvSpPr>
            <p:nvPr/>
          </p:nvSpPr>
          <p:spPr bwMode="auto">
            <a:xfrm flipV="1">
              <a:off x="2780" y="979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Line 78"/>
            <p:cNvSpPr>
              <a:spLocks noChangeShapeType="1"/>
            </p:cNvSpPr>
            <p:nvPr/>
          </p:nvSpPr>
          <p:spPr bwMode="auto">
            <a:xfrm flipV="1">
              <a:off x="2770" y="1967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Oval 79"/>
            <p:cNvSpPr>
              <a:spLocks noChangeArrowheads="1"/>
            </p:cNvSpPr>
            <p:nvPr/>
          </p:nvSpPr>
          <p:spPr bwMode="auto">
            <a:xfrm>
              <a:off x="357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309" name="Line 80"/>
            <p:cNvSpPr>
              <a:spLocks noChangeShapeType="1"/>
            </p:cNvSpPr>
            <p:nvPr/>
          </p:nvSpPr>
          <p:spPr bwMode="auto">
            <a:xfrm>
              <a:off x="503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0" name="Rectangle 81"/>
            <p:cNvSpPr>
              <a:spLocks noChangeArrowheads="1"/>
            </p:cNvSpPr>
            <p:nvPr/>
          </p:nvSpPr>
          <p:spPr bwMode="auto">
            <a:xfrm>
              <a:off x="288" y="1090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311" name="Rectangle 82"/>
            <p:cNvSpPr>
              <a:spLocks noChangeArrowheads="1"/>
            </p:cNvSpPr>
            <p:nvPr/>
          </p:nvSpPr>
          <p:spPr bwMode="auto">
            <a:xfrm>
              <a:off x="324" y="15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0312" name="Rectangle 83"/>
            <p:cNvSpPr>
              <a:spLocks noChangeArrowheads="1"/>
            </p:cNvSpPr>
            <p:nvPr/>
          </p:nvSpPr>
          <p:spPr bwMode="auto">
            <a:xfrm>
              <a:off x="720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96" name="Rectangle 84"/>
            <p:cNvSpPr>
              <a:spLocks noChangeArrowheads="1"/>
            </p:cNvSpPr>
            <p:nvPr/>
          </p:nvSpPr>
          <p:spPr bwMode="auto">
            <a:xfrm>
              <a:off x="764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0314" name="Line 85"/>
            <p:cNvSpPr>
              <a:spLocks noChangeShapeType="1"/>
            </p:cNvSpPr>
            <p:nvPr/>
          </p:nvSpPr>
          <p:spPr bwMode="auto">
            <a:xfrm flipH="1" flipV="1">
              <a:off x="2013" y="1497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5" name="Line 86"/>
            <p:cNvSpPr>
              <a:spLocks noChangeShapeType="1"/>
            </p:cNvSpPr>
            <p:nvPr/>
          </p:nvSpPr>
          <p:spPr bwMode="auto">
            <a:xfrm flipV="1">
              <a:off x="2012" y="185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6" name="Line 87"/>
            <p:cNvSpPr>
              <a:spLocks noChangeShapeType="1"/>
            </p:cNvSpPr>
            <p:nvPr/>
          </p:nvSpPr>
          <p:spPr bwMode="auto">
            <a:xfrm flipV="1">
              <a:off x="503" y="2138"/>
              <a:ext cx="228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7" name="Line 88"/>
            <p:cNvSpPr>
              <a:spLocks noChangeShapeType="1"/>
            </p:cNvSpPr>
            <p:nvPr/>
          </p:nvSpPr>
          <p:spPr bwMode="auto">
            <a:xfrm>
              <a:off x="509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8" name="Line 89"/>
            <p:cNvSpPr>
              <a:spLocks noChangeShapeType="1"/>
            </p:cNvSpPr>
            <p:nvPr/>
          </p:nvSpPr>
          <p:spPr bwMode="auto">
            <a:xfrm>
              <a:off x="1114" y="120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9" name="Line 90"/>
            <p:cNvSpPr>
              <a:spLocks noChangeShapeType="1"/>
            </p:cNvSpPr>
            <p:nvPr/>
          </p:nvSpPr>
          <p:spPr bwMode="auto">
            <a:xfrm>
              <a:off x="2780" y="994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3" name="Rectangle 91"/>
            <p:cNvSpPr>
              <a:spLocks noChangeArrowheads="1"/>
            </p:cNvSpPr>
            <p:nvPr/>
          </p:nvSpPr>
          <p:spPr bwMode="auto">
            <a:xfrm>
              <a:off x="206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1306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322" name="Line 93"/>
            <p:cNvSpPr>
              <a:spLocks noChangeShapeType="1"/>
            </p:cNvSpPr>
            <p:nvPr/>
          </p:nvSpPr>
          <p:spPr bwMode="auto">
            <a:xfrm>
              <a:off x="1137" y="1683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94"/>
            <p:cNvGrpSpPr>
              <a:grpSpLocks/>
            </p:cNvGrpSpPr>
            <p:nvPr/>
          </p:nvGrpSpPr>
          <p:grpSpPr bwMode="auto">
            <a:xfrm>
              <a:off x="642" y="1296"/>
              <a:ext cx="351" cy="480"/>
              <a:chOff x="48" y="1341"/>
              <a:chExt cx="351" cy="480"/>
            </a:xfrm>
          </p:grpSpPr>
          <p:sp>
            <p:nvSpPr>
              <p:cNvPr id="13407" name="Rectangle 95"/>
              <p:cNvSpPr>
                <a:spLocks noChangeArrowheads="1"/>
              </p:cNvSpPr>
              <p:nvPr/>
            </p:nvSpPr>
            <p:spPr bwMode="auto">
              <a:xfrm>
                <a:off x="102" y="134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3408" name="Rectangle 96"/>
              <p:cNvSpPr>
                <a:spLocks noChangeArrowheads="1"/>
              </p:cNvSpPr>
              <p:nvPr/>
            </p:nvSpPr>
            <p:spPr bwMode="auto">
              <a:xfrm>
                <a:off x="48" y="1533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0324" name="Rectangle 97"/>
            <p:cNvSpPr>
              <a:spLocks noChangeArrowheads="1"/>
            </p:cNvSpPr>
            <p:nvPr/>
          </p:nvSpPr>
          <p:spPr bwMode="auto">
            <a:xfrm rot="5400000" flipV="1">
              <a:off x="2631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410" name="Rectangle 98"/>
            <p:cNvSpPr>
              <a:spLocks noChangeArrowheads="1"/>
            </p:cNvSpPr>
            <p:nvPr/>
          </p:nvSpPr>
          <p:spPr bwMode="auto">
            <a:xfrm>
              <a:off x="1306" y="1104"/>
              <a:ext cx="42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326" name="Text Box 99"/>
            <p:cNvSpPr txBox="1">
              <a:spLocks noChangeArrowheads="1"/>
            </p:cNvSpPr>
            <p:nvPr/>
          </p:nvSpPr>
          <p:spPr bwMode="auto">
            <a:xfrm>
              <a:off x="2511" y="146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327" name="Text Box 100"/>
            <p:cNvSpPr txBox="1">
              <a:spLocks noChangeArrowheads="1"/>
            </p:cNvSpPr>
            <p:nvPr/>
          </p:nvSpPr>
          <p:spPr bwMode="auto">
            <a:xfrm>
              <a:off x="1670" y="147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328" name="Line 101"/>
            <p:cNvSpPr>
              <a:spLocks noChangeShapeType="1"/>
            </p:cNvSpPr>
            <p:nvPr/>
          </p:nvSpPr>
          <p:spPr bwMode="auto">
            <a:xfrm flipH="1" flipV="1">
              <a:off x="2016" y="98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02"/>
            <p:cNvGrpSpPr>
              <a:grpSpLocks/>
            </p:cNvGrpSpPr>
            <p:nvPr/>
          </p:nvGrpSpPr>
          <p:grpSpPr bwMode="auto">
            <a:xfrm>
              <a:off x="1914" y="1760"/>
              <a:ext cx="206" cy="94"/>
              <a:chOff x="3641" y="1598"/>
              <a:chExt cx="206" cy="94"/>
            </a:xfrm>
          </p:grpSpPr>
          <p:sp>
            <p:nvSpPr>
              <p:cNvPr id="10351" name="Line 103"/>
              <p:cNvSpPr>
                <a:spLocks noChangeShapeType="1"/>
              </p:cNvSpPr>
              <p:nvPr/>
            </p:nvSpPr>
            <p:spPr bwMode="auto">
              <a:xfrm>
                <a:off x="3641" y="1692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2" name="Line 104"/>
              <p:cNvSpPr>
                <a:spLocks noChangeShapeType="1"/>
              </p:cNvSpPr>
              <p:nvPr/>
            </p:nvSpPr>
            <p:spPr bwMode="auto">
              <a:xfrm>
                <a:off x="3648" y="1598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30" name="Line 105"/>
            <p:cNvSpPr>
              <a:spLocks noChangeShapeType="1"/>
            </p:cNvSpPr>
            <p:nvPr/>
          </p:nvSpPr>
          <p:spPr bwMode="auto">
            <a:xfrm flipH="1" flipV="1">
              <a:off x="1254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1" name="Line 106"/>
            <p:cNvSpPr>
              <a:spLocks noChangeShapeType="1"/>
            </p:cNvSpPr>
            <p:nvPr/>
          </p:nvSpPr>
          <p:spPr bwMode="auto">
            <a:xfrm flipH="1" flipV="1">
              <a:off x="1258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2" name="Line 107"/>
            <p:cNvSpPr>
              <a:spLocks noChangeShapeType="1"/>
            </p:cNvSpPr>
            <p:nvPr/>
          </p:nvSpPr>
          <p:spPr bwMode="auto">
            <a:xfrm flipH="1" flipV="1">
              <a:off x="1258" y="9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3" name="Oval 108"/>
            <p:cNvSpPr>
              <a:spLocks noChangeArrowheads="1"/>
            </p:cNvSpPr>
            <p:nvPr/>
          </p:nvSpPr>
          <p:spPr bwMode="auto">
            <a:xfrm flipV="1">
              <a:off x="1231" y="139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334" name="Rectangle 109"/>
            <p:cNvSpPr>
              <a:spLocks noChangeArrowheads="1"/>
            </p:cNvSpPr>
            <p:nvPr/>
          </p:nvSpPr>
          <p:spPr bwMode="auto">
            <a:xfrm rot="5400000" flipH="1">
              <a:off x="1122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335" name="Line 110"/>
            <p:cNvSpPr>
              <a:spLocks noChangeShapeType="1"/>
            </p:cNvSpPr>
            <p:nvPr/>
          </p:nvSpPr>
          <p:spPr bwMode="auto">
            <a:xfrm flipH="1">
              <a:off x="1066" y="1248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3" name="Rectangle 111"/>
            <p:cNvSpPr>
              <a:spLocks noChangeArrowheads="1"/>
            </p:cNvSpPr>
            <p:nvPr/>
          </p:nvSpPr>
          <p:spPr bwMode="auto">
            <a:xfrm>
              <a:off x="1306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424" name="Rectangle 112"/>
            <p:cNvSpPr>
              <a:spLocks noChangeArrowheads="1"/>
            </p:cNvSpPr>
            <p:nvPr/>
          </p:nvSpPr>
          <p:spPr bwMode="auto">
            <a:xfrm>
              <a:off x="874" y="164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425" name="Rectangle 113"/>
            <p:cNvSpPr>
              <a:spLocks noChangeArrowheads="1"/>
            </p:cNvSpPr>
            <p:nvPr/>
          </p:nvSpPr>
          <p:spPr bwMode="auto">
            <a:xfrm>
              <a:off x="208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339" name="Line 114"/>
            <p:cNvSpPr>
              <a:spLocks noChangeShapeType="1"/>
            </p:cNvSpPr>
            <p:nvPr/>
          </p:nvSpPr>
          <p:spPr bwMode="auto">
            <a:xfrm>
              <a:off x="1894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7" name="Rectangle 115"/>
            <p:cNvSpPr>
              <a:spLocks noChangeArrowheads="1"/>
            </p:cNvSpPr>
            <p:nvPr/>
          </p:nvSpPr>
          <p:spPr bwMode="auto">
            <a:xfrm>
              <a:off x="1630" y="915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341" name="Text Box 116"/>
            <p:cNvSpPr txBox="1">
              <a:spLocks noChangeArrowheads="1"/>
            </p:cNvSpPr>
            <p:nvPr/>
          </p:nvSpPr>
          <p:spPr bwMode="auto">
            <a:xfrm>
              <a:off x="1688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429" name="Rectangle 117"/>
            <p:cNvSpPr>
              <a:spLocks noChangeArrowheads="1"/>
            </p:cNvSpPr>
            <p:nvPr/>
          </p:nvSpPr>
          <p:spPr bwMode="auto">
            <a:xfrm>
              <a:off x="1584" y="15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343" name="Line 118"/>
            <p:cNvSpPr>
              <a:spLocks noChangeShapeType="1"/>
            </p:cNvSpPr>
            <p:nvPr/>
          </p:nvSpPr>
          <p:spPr bwMode="auto">
            <a:xfrm flipV="1">
              <a:off x="2781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" name="Text Box 119"/>
            <p:cNvSpPr txBox="1">
              <a:spLocks noChangeArrowheads="1"/>
            </p:cNvSpPr>
            <p:nvPr/>
          </p:nvSpPr>
          <p:spPr bwMode="auto">
            <a:xfrm>
              <a:off x="2514" y="1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432" name="Rectangle 120"/>
            <p:cNvSpPr>
              <a:spLocks noChangeArrowheads="1"/>
            </p:cNvSpPr>
            <p:nvPr/>
          </p:nvSpPr>
          <p:spPr bwMode="auto">
            <a:xfrm>
              <a:off x="2491" y="163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0346" name="Rectangle 121"/>
            <p:cNvSpPr>
              <a:spLocks noChangeArrowheads="1"/>
            </p:cNvSpPr>
            <p:nvPr/>
          </p:nvSpPr>
          <p:spPr bwMode="auto">
            <a:xfrm rot="5400000" flipH="1">
              <a:off x="1876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347" name="Line 122"/>
            <p:cNvSpPr>
              <a:spLocks noChangeShapeType="1"/>
            </p:cNvSpPr>
            <p:nvPr/>
          </p:nvSpPr>
          <p:spPr bwMode="auto">
            <a:xfrm>
              <a:off x="2667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5" name="Rectangle 123"/>
            <p:cNvSpPr>
              <a:spLocks noChangeArrowheads="1"/>
            </p:cNvSpPr>
            <p:nvPr/>
          </p:nvSpPr>
          <p:spPr bwMode="auto">
            <a:xfrm>
              <a:off x="2448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3436" name="Rectangle 124"/>
            <p:cNvSpPr>
              <a:spLocks noChangeArrowheads="1"/>
            </p:cNvSpPr>
            <p:nvPr/>
          </p:nvSpPr>
          <p:spPr bwMode="auto">
            <a:xfrm>
              <a:off x="2790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437" name="Rectangle 125"/>
            <p:cNvSpPr>
              <a:spLocks noChangeArrowheads="1"/>
            </p:cNvSpPr>
            <p:nvPr/>
          </p:nvSpPr>
          <p:spPr bwMode="auto">
            <a:xfrm>
              <a:off x="2808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4953000" y="1066800"/>
            <a:ext cx="4114800" cy="2819400"/>
            <a:chOff x="3120" y="672"/>
            <a:chExt cx="2592" cy="1776"/>
          </a:xfrm>
        </p:grpSpPr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5352" y="129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3855" y="985"/>
              <a:ext cx="1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432" y="960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5298" y="99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Oval 17"/>
            <p:cNvSpPr>
              <a:spLocks noChangeArrowheads="1"/>
            </p:cNvSpPr>
            <p:nvPr/>
          </p:nvSpPr>
          <p:spPr bwMode="auto">
            <a:xfrm>
              <a:off x="3204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3350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120" y="1090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168" y="15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567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3611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H="1" flipV="1">
              <a:off x="4675" y="1497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25"/>
            <p:cNvSpPr>
              <a:spLocks noChangeShapeType="1"/>
            </p:cNvSpPr>
            <p:nvPr/>
          </p:nvSpPr>
          <p:spPr bwMode="auto">
            <a:xfrm flipV="1">
              <a:off x="3341" y="2138"/>
              <a:ext cx="19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Line 26"/>
            <p:cNvSpPr>
              <a:spLocks noChangeShapeType="1"/>
            </p:cNvSpPr>
            <p:nvPr/>
          </p:nvSpPr>
          <p:spPr bwMode="auto">
            <a:xfrm>
              <a:off x="3356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70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090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268" name="Line 30"/>
            <p:cNvSpPr>
              <a:spLocks noChangeShapeType="1"/>
            </p:cNvSpPr>
            <p:nvPr/>
          </p:nvSpPr>
          <p:spPr bwMode="auto">
            <a:xfrm>
              <a:off x="3984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3456" y="1344"/>
              <a:ext cx="351" cy="480"/>
              <a:chOff x="2880" y="1344"/>
              <a:chExt cx="351" cy="480"/>
            </a:xfrm>
          </p:grpSpPr>
          <p:sp>
            <p:nvSpPr>
              <p:cNvPr id="13344" name="Rectangle 32"/>
              <p:cNvSpPr>
                <a:spLocks noChangeArrowheads="1"/>
              </p:cNvSpPr>
              <p:nvPr/>
            </p:nvSpPr>
            <p:spPr bwMode="auto">
              <a:xfrm>
                <a:off x="2934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3345" name="Rectangle 33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0270" name="Rectangle 37"/>
            <p:cNvSpPr>
              <a:spLocks noChangeArrowheads="1"/>
            </p:cNvSpPr>
            <p:nvPr/>
          </p:nvSpPr>
          <p:spPr bwMode="auto">
            <a:xfrm rot="5400000" flipV="1">
              <a:off x="5149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271" name="Text Box 38"/>
            <p:cNvSpPr txBox="1">
              <a:spLocks noChangeArrowheads="1"/>
            </p:cNvSpPr>
            <p:nvPr/>
          </p:nvSpPr>
          <p:spPr bwMode="auto">
            <a:xfrm>
              <a:off x="5029" y="146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272" name="Text Box 39"/>
            <p:cNvSpPr txBox="1">
              <a:spLocks noChangeArrowheads="1"/>
            </p:cNvSpPr>
            <p:nvPr/>
          </p:nvSpPr>
          <p:spPr bwMode="auto">
            <a:xfrm>
              <a:off x="4438" y="1488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273" name="Line 40"/>
            <p:cNvSpPr>
              <a:spLocks noChangeShapeType="1"/>
            </p:cNvSpPr>
            <p:nvPr/>
          </p:nvSpPr>
          <p:spPr bwMode="auto">
            <a:xfrm flipH="1" flipV="1">
              <a:off x="4679" y="973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Line 41"/>
            <p:cNvSpPr>
              <a:spLocks noChangeShapeType="1"/>
            </p:cNvSpPr>
            <p:nvPr/>
          </p:nvSpPr>
          <p:spPr bwMode="auto">
            <a:xfrm flipH="1" flipV="1">
              <a:off x="4038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42"/>
            <p:cNvSpPr>
              <a:spLocks noChangeShapeType="1"/>
            </p:cNvSpPr>
            <p:nvPr/>
          </p:nvSpPr>
          <p:spPr bwMode="auto">
            <a:xfrm flipH="1" flipV="1">
              <a:off x="4042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43"/>
            <p:cNvSpPr>
              <a:spLocks noChangeShapeType="1"/>
            </p:cNvSpPr>
            <p:nvPr/>
          </p:nvSpPr>
          <p:spPr bwMode="auto">
            <a:xfrm flipH="1" flipV="1">
              <a:off x="4042" y="980"/>
              <a:ext cx="0" cy="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Rectangle 44"/>
            <p:cNvSpPr>
              <a:spLocks noChangeArrowheads="1"/>
            </p:cNvSpPr>
            <p:nvPr/>
          </p:nvSpPr>
          <p:spPr bwMode="auto">
            <a:xfrm rot="5400000" flipH="1">
              <a:off x="3906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57" name="Rectangle 45"/>
            <p:cNvSpPr>
              <a:spLocks noChangeArrowheads="1"/>
            </p:cNvSpPr>
            <p:nvPr/>
          </p:nvSpPr>
          <p:spPr bwMode="auto">
            <a:xfrm>
              <a:off x="4090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3729" y="1056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472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281" name="Line 48"/>
            <p:cNvSpPr>
              <a:spLocks noChangeShapeType="1"/>
            </p:cNvSpPr>
            <p:nvPr/>
          </p:nvSpPr>
          <p:spPr bwMode="auto">
            <a:xfrm>
              <a:off x="4556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4264" y="1104"/>
              <a:ext cx="39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283" name="Text Box 50"/>
            <p:cNvSpPr txBox="1">
              <a:spLocks noChangeArrowheads="1"/>
            </p:cNvSpPr>
            <p:nvPr/>
          </p:nvSpPr>
          <p:spPr bwMode="auto">
            <a:xfrm>
              <a:off x="4438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4320" y="1584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285" name="Line 52"/>
            <p:cNvSpPr>
              <a:spLocks noChangeShapeType="1"/>
            </p:cNvSpPr>
            <p:nvPr/>
          </p:nvSpPr>
          <p:spPr bwMode="auto">
            <a:xfrm flipV="1">
              <a:off x="5290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Text Box 53"/>
            <p:cNvSpPr txBox="1">
              <a:spLocks noChangeArrowheads="1"/>
            </p:cNvSpPr>
            <p:nvPr/>
          </p:nvSpPr>
          <p:spPr bwMode="auto">
            <a:xfrm>
              <a:off x="5014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366" name="Rectangle 54"/>
            <p:cNvSpPr>
              <a:spLocks noChangeArrowheads="1"/>
            </p:cNvSpPr>
            <p:nvPr/>
          </p:nvSpPr>
          <p:spPr bwMode="auto">
            <a:xfrm>
              <a:off x="5009" y="163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0288" name="Rectangle 55"/>
            <p:cNvSpPr>
              <a:spLocks noChangeArrowheads="1"/>
            </p:cNvSpPr>
            <p:nvPr/>
          </p:nvSpPr>
          <p:spPr bwMode="auto">
            <a:xfrm rot="5400000" flipH="1">
              <a:off x="4538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289" name="Line 56"/>
            <p:cNvSpPr>
              <a:spLocks noChangeShapeType="1"/>
            </p:cNvSpPr>
            <p:nvPr/>
          </p:nvSpPr>
          <p:spPr bwMode="auto">
            <a:xfrm>
              <a:off x="5185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9" name="Rectangle 57"/>
            <p:cNvSpPr>
              <a:spLocks noChangeArrowheads="1"/>
            </p:cNvSpPr>
            <p:nvPr/>
          </p:nvSpPr>
          <p:spPr bwMode="auto">
            <a:xfrm>
              <a:off x="4966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3370" name="Rectangle 58"/>
            <p:cNvSpPr>
              <a:spLocks noChangeArrowheads="1"/>
            </p:cNvSpPr>
            <p:nvPr/>
          </p:nvSpPr>
          <p:spPr bwMode="auto">
            <a:xfrm>
              <a:off x="5356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292" name="Oval 62"/>
            <p:cNvSpPr>
              <a:spLocks noChangeArrowheads="1"/>
            </p:cNvSpPr>
            <p:nvPr/>
          </p:nvSpPr>
          <p:spPr bwMode="auto">
            <a:xfrm flipV="1">
              <a:off x="4641" y="1680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293" name="Oval 63"/>
            <p:cNvSpPr>
              <a:spLocks noChangeArrowheads="1"/>
            </p:cNvSpPr>
            <p:nvPr/>
          </p:nvSpPr>
          <p:spPr bwMode="auto">
            <a:xfrm flipV="1">
              <a:off x="4645" y="187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5328" y="168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4656" y="16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296" name="Rectangle 66"/>
            <p:cNvSpPr>
              <a:spLocks noChangeArrowheads="1"/>
            </p:cNvSpPr>
            <p:nvPr/>
          </p:nvSpPr>
          <p:spPr bwMode="auto">
            <a:xfrm>
              <a:off x="3561" y="2160"/>
              <a:ext cx="1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latin typeface="Times New Roman" pitchFamily="18" charset="0"/>
                </a:rPr>
                <a:t>= 0 </a:t>
              </a:r>
              <a:r>
                <a:rPr kumimoji="1" lang="en-US" altLang="zh-CN" sz="2400" b="1" baseline="-25000">
                  <a:latin typeface="Times New Roman" pitchFamily="18" charset="0"/>
                </a:rPr>
                <a:t>-</a:t>
              </a:r>
              <a:r>
                <a:rPr kumimoji="1" lang="zh-CN" altLang="en-US" sz="2400" b="1">
                  <a:latin typeface="Times New Roman" pitchFamily="18" charset="0"/>
                </a:rPr>
                <a:t>等效电路</a:t>
              </a:r>
            </a:p>
          </p:txBody>
        </p:sp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5288" y="1584"/>
              <a:ext cx="1" cy="555"/>
              <a:chOff x="5279" y="1584"/>
              <a:chExt cx="1" cy="555"/>
            </a:xfrm>
          </p:grpSpPr>
          <p:sp>
            <p:nvSpPr>
              <p:cNvPr id="10299" name="Line 68"/>
              <p:cNvSpPr>
                <a:spLocks noChangeShapeType="1"/>
              </p:cNvSpPr>
              <p:nvPr/>
            </p:nvSpPr>
            <p:spPr bwMode="auto">
              <a:xfrm flipV="1">
                <a:off x="5279" y="1967"/>
                <a:ext cx="0" cy="1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0" name="Line 69"/>
              <p:cNvSpPr>
                <a:spLocks noChangeShapeType="1"/>
              </p:cNvSpPr>
              <p:nvPr/>
            </p:nvSpPr>
            <p:spPr bwMode="auto">
              <a:xfrm>
                <a:off x="5280" y="158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98" name="Line 131"/>
            <p:cNvSpPr>
              <a:spLocks noChangeShapeType="1"/>
            </p:cNvSpPr>
            <p:nvPr/>
          </p:nvSpPr>
          <p:spPr bwMode="auto">
            <a:xfrm flipH="1" flipV="1">
              <a:off x="4686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1454150" cy="6096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lang="zh-CN" altLang="en-US" sz="2800" b="1" dirty="0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663700" y="4500563"/>
          <a:ext cx="4924425" cy="590550"/>
        </p:xfrm>
        <a:graphic>
          <a:graphicData uri="http://schemas.openxmlformats.org/presentationml/2006/ole">
            <p:oleObj spid="_x0000_s78850" name="Equation" r:id="rId3" imgW="1886085" imgH="162015" progId="Equation.3">
              <p:embed/>
            </p:oleObj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43000" y="44450"/>
            <a:ext cx="71628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换路前电路处于稳态。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试求图示电路中各个电压和电流的初始值。</a:t>
            </a:r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320675" y="36449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1138238" y="4005263"/>
          <a:ext cx="2428875" cy="522287"/>
        </p:xfrm>
        <a:graphic>
          <a:graphicData uri="http://schemas.openxmlformats.org/presentationml/2006/ole">
            <p:oleObj spid="_x0000_s78851" name="Equation" r:id="rId4" imgW="961957" imgH="152310" progId="Equation.3">
              <p:embed/>
            </p:oleObj>
          </a:graphicData>
        </a:graphic>
      </p:graphicFrame>
      <p:sp>
        <p:nvSpPr>
          <p:cNvPr id="19463" name="Text Box 69"/>
          <p:cNvSpPr txBox="1">
            <a:spLocks noChangeArrowheads="1"/>
          </p:cNvSpPr>
          <p:nvPr/>
        </p:nvSpPr>
        <p:spPr bwMode="auto">
          <a:xfrm>
            <a:off x="1062038" y="5014913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由换路定则：</a:t>
            </a:r>
          </a:p>
        </p:txBody>
      </p:sp>
      <p:graphicFrame>
        <p:nvGraphicFramePr>
          <p:cNvPr id="19464" name="Object 70"/>
          <p:cNvGraphicFramePr>
            <a:graphicFrameLocks noChangeAspect="1"/>
          </p:cNvGraphicFramePr>
          <p:nvPr/>
        </p:nvGraphicFramePr>
        <p:xfrm>
          <a:off x="2935288" y="6013450"/>
          <a:ext cx="3646487" cy="601663"/>
        </p:xfrm>
        <a:graphic>
          <a:graphicData uri="http://schemas.openxmlformats.org/presentationml/2006/ole">
            <p:oleObj spid="_x0000_s78852" name="Equation" r:id="rId5" imgW="1352685" imgH="162015" progId="Equation.3">
              <p:embed/>
            </p:oleObj>
          </a:graphicData>
        </a:graphic>
      </p:graphicFrame>
      <p:graphicFrame>
        <p:nvGraphicFramePr>
          <p:cNvPr id="19465" name="Object 71"/>
          <p:cNvGraphicFramePr>
            <a:graphicFrameLocks noChangeAspect="1"/>
          </p:cNvGraphicFramePr>
          <p:nvPr/>
        </p:nvGraphicFramePr>
        <p:xfrm>
          <a:off x="3043238" y="5448300"/>
          <a:ext cx="3276600" cy="554038"/>
        </p:xfrm>
        <a:graphic>
          <a:graphicData uri="http://schemas.openxmlformats.org/presentationml/2006/ole">
            <p:oleObj spid="_x0000_s78853" name="Equation" r:id="rId6" imgW="1238385" imgH="152310" progId="Equation.3">
              <p:embed/>
            </p:oleObj>
          </a:graphicData>
        </a:graphic>
      </p:graphicFrame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457200" y="836613"/>
            <a:ext cx="4572000" cy="2346325"/>
            <a:chOff x="288" y="672"/>
            <a:chExt cx="2880" cy="1478"/>
          </a:xfrm>
        </p:grpSpPr>
        <p:sp>
          <p:nvSpPr>
            <p:cNvPr id="11326" name="Line 136"/>
            <p:cNvSpPr>
              <a:spLocks noChangeShapeType="1"/>
            </p:cNvSpPr>
            <p:nvPr/>
          </p:nvSpPr>
          <p:spPr bwMode="auto">
            <a:xfrm>
              <a:off x="1008" y="985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3" name="Rectangle 137"/>
            <p:cNvSpPr>
              <a:spLocks noChangeArrowheads="1"/>
            </p:cNvSpPr>
            <p:nvPr/>
          </p:nvSpPr>
          <p:spPr bwMode="auto">
            <a:xfrm>
              <a:off x="672" y="101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3" name="Group 138"/>
            <p:cNvGrpSpPr>
              <a:grpSpLocks/>
            </p:cNvGrpSpPr>
            <p:nvPr/>
          </p:nvGrpSpPr>
          <p:grpSpPr bwMode="auto">
            <a:xfrm>
              <a:off x="2770" y="1676"/>
              <a:ext cx="71" cy="291"/>
              <a:chOff x="2160" y="1198"/>
              <a:chExt cx="97" cy="246"/>
            </a:xfrm>
          </p:grpSpPr>
          <p:sp>
            <p:nvSpPr>
              <p:cNvPr id="11378" name="Arc 139"/>
              <p:cNvSpPr>
                <a:spLocks/>
              </p:cNvSpPr>
              <p:nvPr/>
            </p:nvSpPr>
            <p:spPr bwMode="auto">
              <a:xfrm>
                <a:off x="2160" y="1198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9" name="Arc 140"/>
              <p:cNvSpPr>
                <a:spLocks/>
              </p:cNvSpPr>
              <p:nvPr/>
            </p:nvSpPr>
            <p:spPr bwMode="auto">
              <a:xfrm>
                <a:off x="2160" y="1280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0" name="Arc 141"/>
              <p:cNvSpPr>
                <a:spLocks/>
              </p:cNvSpPr>
              <p:nvPr/>
            </p:nvSpPr>
            <p:spPr bwMode="auto">
              <a:xfrm>
                <a:off x="2160" y="1362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29" name="Line 142"/>
            <p:cNvSpPr>
              <a:spLocks noChangeShapeType="1"/>
            </p:cNvSpPr>
            <p:nvPr/>
          </p:nvSpPr>
          <p:spPr bwMode="auto">
            <a:xfrm flipV="1">
              <a:off x="2780" y="979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0" name="Line 143"/>
            <p:cNvSpPr>
              <a:spLocks noChangeShapeType="1"/>
            </p:cNvSpPr>
            <p:nvPr/>
          </p:nvSpPr>
          <p:spPr bwMode="auto">
            <a:xfrm flipV="1">
              <a:off x="2770" y="1967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Oval 144"/>
            <p:cNvSpPr>
              <a:spLocks noChangeArrowheads="1"/>
            </p:cNvSpPr>
            <p:nvPr/>
          </p:nvSpPr>
          <p:spPr bwMode="auto">
            <a:xfrm>
              <a:off x="357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332" name="Line 145"/>
            <p:cNvSpPr>
              <a:spLocks noChangeShapeType="1"/>
            </p:cNvSpPr>
            <p:nvPr/>
          </p:nvSpPr>
          <p:spPr bwMode="auto">
            <a:xfrm>
              <a:off x="503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Rectangle 146"/>
            <p:cNvSpPr>
              <a:spLocks noChangeArrowheads="1"/>
            </p:cNvSpPr>
            <p:nvPr/>
          </p:nvSpPr>
          <p:spPr bwMode="auto">
            <a:xfrm>
              <a:off x="288" y="1090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334" name="Rectangle 147"/>
            <p:cNvSpPr>
              <a:spLocks noChangeArrowheads="1"/>
            </p:cNvSpPr>
            <p:nvPr/>
          </p:nvSpPr>
          <p:spPr bwMode="auto">
            <a:xfrm>
              <a:off x="324" y="15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1335" name="Rectangle 148"/>
            <p:cNvSpPr>
              <a:spLocks noChangeArrowheads="1"/>
            </p:cNvSpPr>
            <p:nvPr/>
          </p:nvSpPr>
          <p:spPr bwMode="auto">
            <a:xfrm>
              <a:off x="720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764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1337" name="Line 150"/>
            <p:cNvSpPr>
              <a:spLocks noChangeShapeType="1"/>
            </p:cNvSpPr>
            <p:nvPr/>
          </p:nvSpPr>
          <p:spPr bwMode="auto">
            <a:xfrm flipH="1" flipV="1">
              <a:off x="2013" y="1497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8" name="Line 151"/>
            <p:cNvSpPr>
              <a:spLocks noChangeShapeType="1"/>
            </p:cNvSpPr>
            <p:nvPr/>
          </p:nvSpPr>
          <p:spPr bwMode="auto">
            <a:xfrm flipV="1">
              <a:off x="2012" y="185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9" name="Line 152"/>
            <p:cNvSpPr>
              <a:spLocks noChangeShapeType="1"/>
            </p:cNvSpPr>
            <p:nvPr/>
          </p:nvSpPr>
          <p:spPr bwMode="auto">
            <a:xfrm flipV="1">
              <a:off x="503" y="2138"/>
              <a:ext cx="228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0" name="Line 153"/>
            <p:cNvSpPr>
              <a:spLocks noChangeShapeType="1"/>
            </p:cNvSpPr>
            <p:nvPr/>
          </p:nvSpPr>
          <p:spPr bwMode="auto">
            <a:xfrm>
              <a:off x="509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1" name="Line 154"/>
            <p:cNvSpPr>
              <a:spLocks noChangeShapeType="1"/>
            </p:cNvSpPr>
            <p:nvPr/>
          </p:nvSpPr>
          <p:spPr bwMode="auto">
            <a:xfrm>
              <a:off x="1114" y="120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2" name="Line 155"/>
            <p:cNvSpPr>
              <a:spLocks noChangeShapeType="1"/>
            </p:cNvSpPr>
            <p:nvPr/>
          </p:nvSpPr>
          <p:spPr bwMode="auto">
            <a:xfrm>
              <a:off x="2780" y="994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2" name="Rectangle 156"/>
            <p:cNvSpPr>
              <a:spLocks noChangeArrowheads="1"/>
            </p:cNvSpPr>
            <p:nvPr/>
          </p:nvSpPr>
          <p:spPr bwMode="auto">
            <a:xfrm>
              <a:off x="206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493" name="Rectangle 157"/>
            <p:cNvSpPr>
              <a:spLocks noChangeArrowheads="1"/>
            </p:cNvSpPr>
            <p:nvPr/>
          </p:nvSpPr>
          <p:spPr bwMode="auto">
            <a:xfrm>
              <a:off x="1306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345" name="Line 158"/>
            <p:cNvSpPr>
              <a:spLocks noChangeShapeType="1"/>
            </p:cNvSpPr>
            <p:nvPr/>
          </p:nvSpPr>
          <p:spPr bwMode="auto">
            <a:xfrm>
              <a:off x="1137" y="1683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59"/>
            <p:cNvGrpSpPr>
              <a:grpSpLocks/>
            </p:cNvGrpSpPr>
            <p:nvPr/>
          </p:nvGrpSpPr>
          <p:grpSpPr bwMode="auto">
            <a:xfrm>
              <a:off x="642" y="1296"/>
              <a:ext cx="351" cy="480"/>
              <a:chOff x="48" y="1341"/>
              <a:chExt cx="351" cy="480"/>
            </a:xfrm>
          </p:grpSpPr>
          <p:sp>
            <p:nvSpPr>
              <p:cNvPr id="14496" name="Rectangle 160"/>
              <p:cNvSpPr>
                <a:spLocks noChangeArrowheads="1"/>
              </p:cNvSpPr>
              <p:nvPr/>
            </p:nvSpPr>
            <p:spPr bwMode="auto">
              <a:xfrm>
                <a:off x="102" y="134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4497" name="Rectangle 161"/>
              <p:cNvSpPr>
                <a:spLocks noChangeArrowheads="1"/>
              </p:cNvSpPr>
              <p:nvPr/>
            </p:nvSpPr>
            <p:spPr bwMode="auto">
              <a:xfrm>
                <a:off x="48" y="1533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1347" name="Rectangle 162"/>
            <p:cNvSpPr>
              <a:spLocks noChangeArrowheads="1"/>
            </p:cNvSpPr>
            <p:nvPr/>
          </p:nvSpPr>
          <p:spPr bwMode="auto">
            <a:xfrm rot="5400000" flipV="1">
              <a:off x="2631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499" name="Rectangle 163"/>
            <p:cNvSpPr>
              <a:spLocks noChangeArrowheads="1"/>
            </p:cNvSpPr>
            <p:nvPr/>
          </p:nvSpPr>
          <p:spPr bwMode="auto">
            <a:xfrm>
              <a:off x="1306" y="1104"/>
              <a:ext cx="42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1349" name="Text Box 164"/>
            <p:cNvSpPr txBox="1">
              <a:spLocks noChangeArrowheads="1"/>
            </p:cNvSpPr>
            <p:nvPr/>
          </p:nvSpPr>
          <p:spPr bwMode="auto">
            <a:xfrm>
              <a:off x="2511" y="146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350" name="Text Box 165"/>
            <p:cNvSpPr txBox="1">
              <a:spLocks noChangeArrowheads="1"/>
            </p:cNvSpPr>
            <p:nvPr/>
          </p:nvSpPr>
          <p:spPr bwMode="auto">
            <a:xfrm>
              <a:off x="1670" y="147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351" name="Line 166"/>
            <p:cNvSpPr>
              <a:spLocks noChangeShapeType="1"/>
            </p:cNvSpPr>
            <p:nvPr/>
          </p:nvSpPr>
          <p:spPr bwMode="auto">
            <a:xfrm flipH="1" flipV="1">
              <a:off x="2016" y="98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167"/>
            <p:cNvGrpSpPr>
              <a:grpSpLocks/>
            </p:cNvGrpSpPr>
            <p:nvPr/>
          </p:nvGrpSpPr>
          <p:grpSpPr bwMode="auto">
            <a:xfrm>
              <a:off x="1914" y="1760"/>
              <a:ext cx="206" cy="94"/>
              <a:chOff x="3641" y="1598"/>
              <a:chExt cx="206" cy="94"/>
            </a:xfrm>
          </p:grpSpPr>
          <p:sp>
            <p:nvSpPr>
              <p:cNvPr id="11374" name="Line 168"/>
              <p:cNvSpPr>
                <a:spLocks noChangeShapeType="1"/>
              </p:cNvSpPr>
              <p:nvPr/>
            </p:nvSpPr>
            <p:spPr bwMode="auto">
              <a:xfrm>
                <a:off x="3641" y="1692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5" name="Line 169"/>
              <p:cNvSpPr>
                <a:spLocks noChangeShapeType="1"/>
              </p:cNvSpPr>
              <p:nvPr/>
            </p:nvSpPr>
            <p:spPr bwMode="auto">
              <a:xfrm>
                <a:off x="3648" y="1598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53" name="Line 170"/>
            <p:cNvSpPr>
              <a:spLocks noChangeShapeType="1"/>
            </p:cNvSpPr>
            <p:nvPr/>
          </p:nvSpPr>
          <p:spPr bwMode="auto">
            <a:xfrm flipH="1" flipV="1">
              <a:off x="1254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4" name="Line 171"/>
            <p:cNvSpPr>
              <a:spLocks noChangeShapeType="1"/>
            </p:cNvSpPr>
            <p:nvPr/>
          </p:nvSpPr>
          <p:spPr bwMode="auto">
            <a:xfrm flipH="1" flipV="1">
              <a:off x="1258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5" name="Line 172"/>
            <p:cNvSpPr>
              <a:spLocks noChangeShapeType="1"/>
            </p:cNvSpPr>
            <p:nvPr/>
          </p:nvSpPr>
          <p:spPr bwMode="auto">
            <a:xfrm flipH="1" flipV="1">
              <a:off x="1258" y="9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6" name="Oval 173"/>
            <p:cNvSpPr>
              <a:spLocks noChangeArrowheads="1"/>
            </p:cNvSpPr>
            <p:nvPr/>
          </p:nvSpPr>
          <p:spPr bwMode="auto">
            <a:xfrm flipV="1">
              <a:off x="1231" y="139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357" name="Rectangle 174"/>
            <p:cNvSpPr>
              <a:spLocks noChangeArrowheads="1"/>
            </p:cNvSpPr>
            <p:nvPr/>
          </p:nvSpPr>
          <p:spPr bwMode="auto">
            <a:xfrm rot="5400000" flipH="1">
              <a:off x="1122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358" name="Line 175"/>
            <p:cNvSpPr>
              <a:spLocks noChangeShapeType="1"/>
            </p:cNvSpPr>
            <p:nvPr/>
          </p:nvSpPr>
          <p:spPr bwMode="auto">
            <a:xfrm flipH="1">
              <a:off x="1066" y="1248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2" name="Rectangle 176"/>
            <p:cNvSpPr>
              <a:spLocks noChangeArrowheads="1"/>
            </p:cNvSpPr>
            <p:nvPr/>
          </p:nvSpPr>
          <p:spPr bwMode="auto">
            <a:xfrm>
              <a:off x="1306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513" name="Rectangle 177"/>
            <p:cNvSpPr>
              <a:spLocks noChangeArrowheads="1"/>
            </p:cNvSpPr>
            <p:nvPr/>
          </p:nvSpPr>
          <p:spPr bwMode="auto">
            <a:xfrm>
              <a:off x="874" y="164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514" name="Rectangle 178"/>
            <p:cNvSpPr>
              <a:spLocks noChangeArrowheads="1"/>
            </p:cNvSpPr>
            <p:nvPr/>
          </p:nvSpPr>
          <p:spPr bwMode="auto">
            <a:xfrm>
              <a:off x="208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362" name="Line 179"/>
            <p:cNvSpPr>
              <a:spLocks noChangeShapeType="1"/>
            </p:cNvSpPr>
            <p:nvPr/>
          </p:nvSpPr>
          <p:spPr bwMode="auto">
            <a:xfrm>
              <a:off x="1894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6" name="Rectangle 180"/>
            <p:cNvSpPr>
              <a:spLocks noChangeArrowheads="1"/>
            </p:cNvSpPr>
            <p:nvPr/>
          </p:nvSpPr>
          <p:spPr bwMode="auto">
            <a:xfrm>
              <a:off x="1630" y="915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364" name="Text Box 181"/>
            <p:cNvSpPr txBox="1">
              <a:spLocks noChangeArrowheads="1"/>
            </p:cNvSpPr>
            <p:nvPr/>
          </p:nvSpPr>
          <p:spPr bwMode="auto">
            <a:xfrm>
              <a:off x="1688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4518" name="Rectangle 182"/>
            <p:cNvSpPr>
              <a:spLocks noChangeArrowheads="1"/>
            </p:cNvSpPr>
            <p:nvPr/>
          </p:nvSpPr>
          <p:spPr bwMode="auto">
            <a:xfrm>
              <a:off x="1584" y="15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366" name="Line 183"/>
            <p:cNvSpPr>
              <a:spLocks noChangeShapeType="1"/>
            </p:cNvSpPr>
            <p:nvPr/>
          </p:nvSpPr>
          <p:spPr bwMode="auto">
            <a:xfrm flipV="1">
              <a:off x="2781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" name="Text Box 184"/>
            <p:cNvSpPr txBox="1">
              <a:spLocks noChangeArrowheads="1"/>
            </p:cNvSpPr>
            <p:nvPr/>
          </p:nvSpPr>
          <p:spPr bwMode="auto">
            <a:xfrm>
              <a:off x="2514" y="1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4521" name="Rectangle 185"/>
            <p:cNvSpPr>
              <a:spLocks noChangeArrowheads="1"/>
            </p:cNvSpPr>
            <p:nvPr/>
          </p:nvSpPr>
          <p:spPr bwMode="auto">
            <a:xfrm>
              <a:off x="2491" y="163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1369" name="Rectangle 186"/>
            <p:cNvSpPr>
              <a:spLocks noChangeArrowheads="1"/>
            </p:cNvSpPr>
            <p:nvPr/>
          </p:nvSpPr>
          <p:spPr bwMode="auto">
            <a:xfrm rot="5400000" flipH="1">
              <a:off x="1876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370" name="Line 187"/>
            <p:cNvSpPr>
              <a:spLocks noChangeShapeType="1"/>
            </p:cNvSpPr>
            <p:nvPr/>
          </p:nvSpPr>
          <p:spPr bwMode="auto">
            <a:xfrm>
              <a:off x="2667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24" name="Rectangle 188"/>
            <p:cNvSpPr>
              <a:spLocks noChangeArrowheads="1"/>
            </p:cNvSpPr>
            <p:nvPr/>
          </p:nvSpPr>
          <p:spPr bwMode="auto">
            <a:xfrm>
              <a:off x="2448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4525" name="Rectangle 189"/>
            <p:cNvSpPr>
              <a:spLocks noChangeArrowheads="1"/>
            </p:cNvSpPr>
            <p:nvPr/>
          </p:nvSpPr>
          <p:spPr bwMode="auto">
            <a:xfrm>
              <a:off x="2790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526" name="Rectangle 190"/>
            <p:cNvSpPr>
              <a:spLocks noChangeArrowheads="1"/>
            </p:cNvSpPr>
            <p:nvPr/>
          </p:nvSpPr>
          <p:spPr bwMode="auto">
            <a:xfrm>
              <a:off x="2808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6" name="Group 191"/>
          <p:cNvGrpSpPr>
            <a:grpSpLocks/>
          </p:cNvGrpSpPr>
          <p:nvPr/>
        </p:nvGrpSpPr>
        <p:grpSpPr bwMode="auto">
          <a:xfrm>
            <a:off x="4953000" y="908050"/>
            <a:ext cx="4114800" cy="2819400"/>
            <a:chOff x="3120" y="672"/>
            <a:chExt cx="2592" cy="1776"/>
          </a:xfrm>
        </p:grpSpPr>
        <p:sp>
          <p:nvSpPr>
            <p:cNvPr id="14528" name="Rectangle 192"/>
            <p:cNvSpPr>
              <a:spLocks noChangeArrowheads="1"/>
            </p:cNvSpPr>
            <p:nvPr/>
          </p:nvSpPr>
          <p:spPr bwMode="auto">
            <a:xfrm>
              <a:off x="5352" y="129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277" name="Line 193"/>
            <p:cNvSpPr>
              <a:spLocks noChangeShapeType="1"/>
            </p:cNvSpPr>
            <p:nvPr/>
          </p:nvSpPr>
          <p:spPr bwMode="auto">
            <a:xfrm>
              <a:off x="3855" y="985"/>
              <a:ext cx="1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30" name="Rectangle 194"/>
            <p:cNvSpPr>
              <a:spLocks noChangeArrowheads="1"/>
            </p:cNvSpPr>
            <p:nvPr/>
          </p:nvSpPr>
          <p:spPr bwMode="auto">
            <a:xfrm>
              <a:off x="3432" y="960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279" name="Line 195"/>
            <p:cNvSpPr>
              <a:spLocks noChangeShapeType="1"/>
            </p:cNvSpPr>
            <p:nvPr/>
          </p:nvSpPr>
          <p:spPr bwMode="auto">
            <a:xfrm flipV="1">
              <a:off x="5298" y="99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Oval 196"/>
            <p:cNvSpPr>
              <a:spLocks noChangeArrowheads="1"/>
            </p:cNvSpPr>
            <p:nvPr/>
          </p:nvSpPr>
          <p:spPr bwMode="auto">
            <a:xfrm>
              <a:off x="3204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281" name="Line 197"/>
            <p:cNvSpPr>
              <a:spLocks noChangeShapeType="1"/>
            </p:cNvSpPr>
            <p:nvPr/>
          </p:nvSpPr>
          <p:spPr bwMode="auto">
            <a:xfrm>
              <a:off x="3350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Rectangle 198"/>
            <p:cNvSpPr>
              <a:spLocks noChangeArrowheads="1"/>
            </p:cNvSpPr>
            <p:nvPr/>
          </p:nvSpPr>
          <p:spPr bwMode="auto">
            <a:xfrm>
              <a:off x="3120" y="1090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283" name="Rectangle 199"/>
            <p:cNvSpPr>
              <a:spLocks noChangeArrowheads="1"/>
            </p:cNvSpPr>
            <p:nvPr/>
          </p:nvSpPr>
          <p:spPr bwMode="auto">
            <a:xfrm>
              <a:off x="3168" y="15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1284" name="Rectangle 200"/>
            <p:cNvSpPr>
              <a:spLocks noChangeArrowheads="1"/>
            </p:cNvSpPr>
            <p:nvPr/>
          </p:nvSpPr>
          <p:spPr bwMode="auto">
            <a:xfrm>
              <a:off x="3567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537" name="Rectangle 201"/>
            <p:cNvSpPr>
              <a:spLocks noChangeArrowheads="1"/>
            </p:cNvSpPr>
            <p:nvPr/>
          </p:nvSpPr>
          <p:spPr bwMode="auto">
            <a:xfrm>
              <a:off x="3611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1286" name="Line 202"/>
            <p:cNvSpPr>
              <a:spLocks noChangeShapeType="1"/>
            </p:cNvSpPr>
            <p:nvPr/>
          </p:nvSpPr>
          <p:spPr bwMode="auto">
            <a:xfrm flipH="1" flipV="1">
              <a:off x="4675" y="1497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203"/>
            <p:cNvSpPr>
              <a:spLocks noChangeShapeType="1"/>
            </p:cNvSpPr>
            <p:nvPr/>
          </p:nvSpPr>
          <p:spPr bwMode="auto">
            <a:xfrm flipV="1">
              <a:off x="3341" y="2138"/>
              <a:ext cx="19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204"/>
            <p:cNvSpPr>
              <a:spLocks noChangeShapeType="1"/>
            </p:cNvSpPr>
            <p:nvPr/>
          </p:nvSpPr>
          <p:spPr bwMode="auto">
            <a:xfrm>
              <a:off x="3356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1" name="Rectangle 205"/>
            <p:cNvSpPr>
              <a:spLocks noChangeArrowheads="1"/>
            </p:cNvSpPr>
            <p:nvPr/>
          </p:nvSpPr>
          <p:spPr bwMode="auto">
            <a:xfrm>
              <a:off x="470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542" name="Rectangle 206"/>
            <p:cNvSpPr>
              <a:spLocks noChangeArrowheads="1"/>
            </p:cNvSpPr>
            <p:nvPr/>
          </p:nvSpPr>
          <p:spPr bwMode="auto">
            <a:xfrm>
              <a:off x="4090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291" name="Line 207"/>
            <p:cNvSpPr>
              <a:spLocks noChangeShapeType="1"/>
            </p:cNvSpPr>
            <p:nvPr/>
          </p:nvSpPr>
          <p:spPr bwMode="auto">
            <a:xfrm>
              <a:off x="3984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08"/>
            <p:cNvGrpSpPr>
              <a:grpSpLocks/>
            </p:cNvGrpSpPr>
            <p:nvPr/>
          </p:nvGrpSpPr>
          <p:grpSpPr bwMode="auto">
            <a:xfrm>
              <a:off x="3456" y="1344"/>
              <a:ext cx="351" cy="480"/>
              <a:chOff x="2880" y="1344"/>
              <a:chExt cx="351" cy="480"/>
            </a:xfrm>
          </p:grpSpPr>
          <p:sp>
            <p:nvSpPr>
              <p:cNvPr id="14545" name="Rectangle 209"/>
              <p:cNvSpPr>
                <a:spLocks noChangeArrowheads="1"/>
              </p:cNvSpPr>
              <p:nvPr/>
            </p:nvSpPr>
            <p:spPr bwMode="auto">
              <a:xfrm>
                <a:off x="2934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4546" name="Rectangle 210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1293" name="Rectangle 211"/>
            <p:cNvSpPr>
              <a:spLocks noChangeArrowheads="1"/>
            </p:cNvSpPr>
            <p:nvPr/>
          </p:nvSpPr>
          <p:spPr bwMode="auto">
            <a:xfrm rot="5400000" flipV="1">
              <a:off x="5149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294" name="Text Box 212"/>
            <p:cNvSpPr txBox="1">
              <a:spLocks noChangeArrowheads="1"/>
            </p:cNvSpPr>
            <p:nvPr/>
          </p:nvSpPr>
          <p:spPr bwMode="auto">
            <a:xfrm>
              <a:off x="5029" y="146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295" name="Text Box 213"/>
            <p:cNvSpPr txBox="1">
              <a:spLocks noChangeArrowheads="1"/>
            </p:cNvSpPr>
            <p:nvPr/>
          </p:nvSpPr>
          <p:spPr bwMode="auto">
            <a:xfrm>
              <a:off x="4438" y="1488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296" name="Line 214"/>
            <p:cNvSpPr>
              <a:spLocks noChangeShapeType="1"/>
            </p:cNvSpPr>
            <p:nvPr/>
          </p:nvSpPr>
          <p:spPr bwMode="auto">
            <a:xfrm flipH="1" flipV="1">
              <a:off x="4679" y="973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215"/>
            <p:cNvSpPr>
              <a:spLocks noChangeShapeType="1"/>
            </p:cNvSpPr>
            <p:nvPr/>
          </p:nvSpPr>
          <p:spPr bwMode="auto">
            <a:xfrm flipH="1" flipV="1">
              <a:off x="4038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216"/>
            <p:cNvSpPr>
              <a:spLocks noChangeShapeType="1"/>
            </p:cNvSpPr>
            <p:nvPr/>
          </p:nvSpPr>
          <p:spPr bwMode="auto">
            <a:xfrm flipH="1" flipV="1">
              <a:off x="4042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217"/>
            <p:cNvSpPr>
              <a:spLocks noChangeShapeType="1"/>
            </p:cNvSpPr>
            <p:nvPr/>
          </p:nvSpPr>
          <p:spPr bwMode="auto">
            <a:xfrm flipH="1" flipV="1">
              <a:off x="4042" y="980"/>
              <a:ext cx="0" cy="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Rectangle 218"/>
            <p:cNvSpPr>
              <a:spLocks noChangeArrowheads="1"/>
            </p:cNvSpPr>
            <p:nvPr/>
          </p:nvSpPr>
          <p:spPr bwMode="auto">
            <a:xfrm rot="5400000" flipH="1">
              <a:off x="3906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555" name="Rectangle 219"/>
            <p:cNvSpPr>
              <a:spLocks noChangeArrowheads="1"/>
            </p:cNvSpPr>
            <p:nvPr/>
          </p:nvSpPr>
          <p:spPr bwMode="auto">
            <a:xfrm>
              <a:off x="4090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556" name="Rectangle 220"/>
            <p:cNvSpPr>
              <a:spLocks noChangeArrowheads="1"/>
            </p:cNvSpPr>
            <p:nvPr/>
          </p:nvSpPr>
          <p:spPr bwMode="auto">
            <a:xfrm>
              <a:off x="3729" y="1056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557" name="Rectangle 221"/>
            <p:cNvSpPr>
              <a:spLocks noChangeArrowheads="1"/>
            </p:cNvSpPr>
            <p:nvPr/>
          </p:nvSpPr>
          <p:spPr bwMode="auto">
            <a:xfrm>
              <a:off x="472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304" name="Line 222"/>
            <p:cNvSpPr>
              <a:spLocks noChangeShapeType="1"/>
            </p:cNvSpPr>
            <p:nvPr/>
          </p:nvSpPr>
          <p:spPr bwMode="auto">
            <a:xfrm>
              <a:off x="4556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9" name="Rectangle 223"/>
            <p:cNvSpPr>
              <a:spLocks noChangeArrowheads="1"/>
            </p:cNvSpPr>
            <p:nvPr/>
          </p:nvSpPr>
          <p:spPr bwMode="auto">
            <a:xfrm>
              <a:off x="4264" y="1104"/>
              <a:ext cx="39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306" name="Text Box 224"/>
            <p:cNvSpPr txBox="1">
              <a:spLocks noChangeArrowheads="1"/>
            </p:cNvSpPr>
            <p:nvPr/>
          </p:nvSpPr>
          <p:spPr bwMode="auto">
            <a:xfrm>
              <a:off x="4438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4561" name="Rectangle 225"/>
            <p:cNvSpPr>
              <a:spLocks noChangeArrowheads="1"/>
            </p:cNvSpPr>
            <p:nvPr/>
          </p:nvSpPr>
          <p:spPr bwMode="auto">
            <a:xfrm>
              <a:off x="4320" y="1584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308" name="Line 226"/>
            <p:cNvSpPr>
              <a:spLocks noChangeShapeType="1"/>
            </p:cNvSpPr>
            <p:nvPr/>
          </p:nvSpPr>
          <p:spPr bwMode="auto">
            <a:xfrm flipV="1">
              <a:off x="5290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Text Box 227"/>
            <p:cNvSpPr txBox="1">
              <a:spLocks noChangeArrowheads="1"/>
            </p:cNvSpPr>
            <p:nvPr/>
          </p:nvSpPr>
          <p:spPr bwMode="auto">
            <a:xfrm>
              <a:off x="5014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4564" name="Rectangle 228"/>
            <p:cNvSpPr>
              <a:spLocks noChangeArrowheads="1"/>
            </p:cNvSpPr>
            <p:nvPr/>
          </p:nvSpPr>
          <p:spPr bwMode="auto">
            <a:xfrm>
              <a:off x="5009" y="163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1311" name="Rectangle 229"/>
            <p:cNvSpPr>
              <a:spLocks noChangeArrowheads="1"/>
            </p:cNvSpPr>
            <p:nvPr/>
          </p:nvSpPr>
          <p:spPr bwMode="auto">
            <a:xfrm rot="5400000" flipH="1">
              <a:off x="4538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312" name="Line 230"/>
            <p:cNvSpPr>
              <a:spLocks noChangeShapeType="1"/>
            </p:cNvSpPr>
            <p:nvPr/>
          </p:nvSpPr>
          <p:spPr bwMode="auto">
            <a:xfrm>
              <a:off x="5185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67" name="Rectangle 231"/>
            <p:cNvSpPr>
              <a:spLocks noChangeArrowheads="1"/>
            </p:cNvSpPr>
            <p:nvPr/>
          </p:nvSpPr>
          <p:spPr bwMode="auto">
            <a:xfrm>
              <a:off x="4966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4568" name="Rectangle 232"/>
            <p:cNvSpPr>
              <a:spLocks noChangeArrowheads="1"/>
            </p:cNvSpPr>
            <p:nvPr/>
          </p:nvSpPr>
          <p:spPr bwMode="auto">
            <a:xfrm>
              <a:off x="5356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315" name="Oval 233"/>
            <p:cNvSpPr>
              <a:spLocks noChangeArrowheads="1"/>
            </p:cNvSpPr>
            <p:nvPr/>
          </p:nvSpPr>
          <p:spPr bwMode="auto">
            <a:xfrm flipV="1">
              <a:off x="4641" y="1680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316" name="Oval 234"/>
            <p:cNvSpPr>
              <a:spLocks noChangeArrowheads="1"/>
            </p:cNvSpPr>
            <p:nvPr/>
          </p:nvSpPr>
          <p:spPr bwMode="auto">
            <a:xfrm flipV="1">
              <a:off x="4645" y="187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571" name="Rectangle 235"/>
            <p:cNvSpPr>
              <a:spLocks noChangeArrowheads="1"/>
            </p:cNvSpPr>
            <p:nvPr/>
          </p:nvSpPr>
          <p:spPr bwMode="auto">
            <a:xfrm>
              <a:off x="5328" y="168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4572" name="Rectangle 236"/>
            <p:cNvSpPr>
              <a:spLocks noChangeArrowheads="1"/>
            </p:cNvSpPr>
            <p:nvPr/>
          </p:nvSpPr>
          <p:spPr bwMode="auto">
            <a:xfrm>
              <a:off x="4656" y="16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319" name="Rectangle 237"/>
            <p:cNvSpPr>
              <a:spLocks noChangeArrowheads="1"/>
            </p:cNvSpPr>
            <p:nvPr/>
          </p:nvSpPr>
          <p:spPr bwMode="auto">
            <a:xfrm>
              <a:off x="3561" y="2160"/>
              <a:ext cx="1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latin typeface="Times New Roman" pitchFamily="18" charset="0"/>
                </a:rPr>
                <a:t>= 0 </a:t>
              </a:r>
              <a:r>
                <a:rPr kumimoji="1" lang="en-US" altLang="zh-CN" sz="2400" b="1" baseline="-25000">
                  <a:latin typeface="Times New Roman" pitchFamily="18" charset="0"/>
                </a:rPr>
                <a:t>-</a:t>
              </a:r>
              <a:r>
                <a:rPr kumimoji="1" lang="zh-CN" altLang="en-US" sz="2400" b="1">
                  <a:latin typeface="Times New Roman" pitchFamily="18" charset="0"/>
                </a:rPr>
                <a:t>等效电路</a:t>
              </a:r>
            </a:p>
          </p:txBody>
        </p:sp>
        <p:grpSp>
          <p:nvGrpSpPr>
            <p:cNvPr id="8" name="Group 238"/>
            <p:cNvGrpSpPr>
              <a:grpSpLocks/>
            </p:cNvGrpSpPr>
            <p:nvPr/>
          </p:nvGrpSpPr>
          <p:grpSpPr bwMode="auto">
            <a:xfrm>
              <a:off x="5288" y="1584"/>
              <a:ext cx="1" cy="555"/>
              <a:chOff x="5279" y="1584"/>
              <a:chExt cx="1" cy="555"/>
            </a:xfrm>
          </p:grpSpPr>
          <p:sp>
            <p:nvSpPr>
              <p:cNvPr id="11322" name="Line 239"/>
              <p:cNvSpPr>
                <a:spLocks noChangeShapeType="1"/>
              </p:cNvSpPr>
              <p:nvPr/>
            </p:nvSpPr>
            <p:spPr bwMode="auto">
              <a:xfrm flipV="1">
                <a:off x="5279" y="1967"/>
                <a:ext cx="0" cy="1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3" name="Line 240"/>
              <p:cNvSpPr>
                <a:spLocks noChangeShapeType="1"/>
              </p:cNvSpPr>
              <p:nvPr/>
            </p:nvSpPr>
            <p:spPr bwMode="auto">
              <a:xfrm>
                <a:off x="5280" y="158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21" name="Line 241"/>
            <p:cNvSpPr>
              <a:spLocks noChangeShapeType="1"/>
            </p:cNvSpPr>
            <p:nvPr/>
          </p:nvSpPr>
          <p:spPr bwMode="auto">
            <a:xfrm flipH="1" flipV="1">
              <a:off x="4686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12192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71628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换路前电路处稳态。</a:t>
            </a:r>
          </a:p>
          <a:p>
            <a:pPr eaLnBrk="1" hangingPunct="1"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试求图示电路中各个电压和电流的初始值。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96875" y="3832225"/>
            <a:ext cx="6080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解：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(2)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由</a:t>
            </a:r>
            <a:r>
              <a:rPr kumimoji="1"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t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= 0</a:t>
            </a:r>
            <a:r>
              <a:rPr kumimoji="1" lang="en-US" altLang="zh-CN" sz="2800" b="1" baseline="-2500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电路求 </a:t>
            </a:r>
            <a:r>
              <a:rPr kumimoji="1"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i="1" baseline="-25000">
                <a:solidFill>
                  <a:srgbClr val="000099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000099"/>
                </a:solidFill>
                <a:latin typeface="Times New Roman" pitchFamily="18" charset="0"/>
              </a:rPr>
              <a:t>L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41388" y="4344988"/>
            <a:ext cx="7239000" cy="1200150"/>
            <a:chOff x="941886" y="4345555"/>
            <a:chExt cx="7239000" cy="1200150"/>
          </a:xfrm>
        </p:grpSpPr>
        <p:sp>
          <p:nvSpPr>
            <p:cNvPr id="12405" name="Rectangle 7"/>
            <p:cNvSpPr>
              <a:spLocks noChangeArrowheads="1"/>
            </p:cNvSpPr>
            <p:nvPr/>
          </p:nvSpPr>
          <p:spPr bwMode="auto">
            <a:xfrm>
              <a:off x="941886" y="4345555"/>
              <a:ext cx="19621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Times New Roman" pitchFamily="18" charset="0"/>
                </a:rPr>
                <a:t>由图可列出</a:t>
              </a:r>
            </a:p>
          </p:txBody>
        </p:sp>
        <p:graphicFrame>
          <p:nvGraphicFramePr>
            <p:cNvPr id="12292" name="Object 8"/>
            <p:cNvGraphicFramePr>
              <a:graphicFrameLocks noChangeAspect="1"/>
            </p:cNvGraphicFramePr>
            <p:nvPr/>
          </p:nvGraphicFramePr>
          <p:xfrm>
            <a:off x="3070724" y="4944043"/>
            <a:ext cx="5110162" cy="601662"/>
          </p:xfrm>
          <a:graphic>
            <a:graphicData uri="http://schemas.openxmlformats.org/presentationml/2006/ole">
              <p:oleObj spid="_x0000_s79876" name="Equation" r:id="rId3" imgW="1924185" imgH="162015" progId="Equation.3">
                <p:embed/>
              </p:oleObj>
            </a:graphicData>
          </a:graphic>
        </p:graphicFrame>
        <p:graphicFrame>
          <p:nvGraphicFramePr>
            <p:cNvPr id="12293" name="Object 9"/>
            <p:cNvGraphicFramePr>
              <a:graphicFrameLocks noChangeAspect="1"/>
            </p:cNvGraphicFramePr>
            <p:nvPr/>
          </p:nvGraphicFramePr>
          <p:xfrm>
            <a:off x="3143749" y="4367780"/>
            <a:ext cx="3657600" cy="609600"/>
          </p:xfrm>
          <a:graphic>
            <a:graphicData uri="http://schemas.openxmlformats.org/presentationml/2006/ole">
              <p:oleObj spid="_x0000_s79877" name="Equation" r:id="rId4" imgW="1342957" imgH="162015" progId="Equation.DSMT4">
                <p:embed/>
              </p:oleObj>
            </a:graphicData>
          </a:graphic>
        </p:graphicFrame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90600" y="5334000"/>
            <a:ext cx="5994400" cy="1301750"/>
            <a:chOff x="990600" y="5334000"/>
            <a:chExt cx="5994400" cy="1301750"/>
          </a:xfrm>
        </p:grpSpPr>
        <p:sp>
          <p:nvSpPr>
            <p:cNvPr id="12404" name="Rectangle 11"/>
            <p:cNvSpPr>
              <a:spLocks noChangeArrowheads="1"/>
            </p:cNvSpPr>
            <p:nvPr/>
          </p:nvSpPr>
          <p:spPr bwMode="auto">
            <a:xfrm>
              <a:off x="990600" y="5334000"/>
              <a:ext cx="162718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Times New Roman" pitchFamily="18" charset="0"/>
                </a:rPr>
                <a:t>代入数据</a:t>
              </a:r>
            </a:p>
          </p:txBody>
        </p:sp>
        <p:graphicFrame>
          <p:nvGraphicFramePr>
            <p:cNvPr id="12290" name="Object 12"/>
            <p:cNvGraphicFramePr>
              <a:graphicFrameLocks noChangeAspect="1"/>
            </p:cNvGraphicFramePr>
            <p:nvPr/>
          </p:nvGraphicFramePr>
          <p:xfrm>
            <a:off x="3132138" y="6021388"/>
            <a:ext cx="3852862" cy="614362"/>
          </p:xfrm>
          <a:graphic>
            <a:graphicData uri="http://schemas.openxmlformats.org/presentationml/2006/ole">
              <p:oleObj spid="_x0000_s79874" name="Equation" r:id="rId5" imgW="1409700" imgH="162015" progId="Equation.3">
                <p:embed/>
              </p:oleObj>
            </a:graphicData>
          </a:graphic>
        </p:graphicFrame>
        <p:graphicFrame>
          <p:nvGraphicFramePr>
            <p:cNvPr id="12291" name="Object 13"/>
            <p:cNvGraphicFramePr>
              <a:graphicFrameLocks noChangeAspect="1"/>
            </p:cNvGraphicFramePr>
            <p:nvPr/>
          </p:nvGraphicFramePr>
          <p:xfrm>
            <a:off x="3132138" y="5445125"/>
            <a:ext cx="2833687" cy="609600"/>
          </p:xfrm>
          <a:graphic>
            <a:graphicData uri="http://schemas.openxmlformats.org/presentationml/2006/ole">
              <p:oleObj spid="_x0000_s79875" name="Equation" r:id="rId6" imgW="1028700" imgH="162015" progId="Equation.3">
                <p:embed/>
              </p:oleObj>
            </a:graphicData>
          </a:graphic>
        </p:graphicFrame>
      </p:grpSp>
      <p:grpSp>
        <p:nvGrpSpPr>
          <p:cNvPr id="4" name="Group 189"/>
          <p:cNvGrpSpPr>
            <a:grpSpLocks/>
          </p:cNvGrpSpPr>
          <p:nvPr/>
        </p:nvGrpSpPr>
        <p:grpSpPr bwMode="auto">
          <a:xfrm>
            <a:off x="4795838" y="1004888"/>
            <a:ext cx="4191000" cy="2895600"/>
            <a:chOff x="3021" y="633"/>
            <a:chExt cx="2640" cy="1824"/>
          </a:xfrm>
        </p:grpSpPr>
        <p:sp>
          <p:nvSpPr>
            <p:cNvPr id="12358" name="Rectangle 81"/>
            <p:cNvSpPr>
              <a:spLocks noChangeArrowheads="1"/>
            </p:cNvSpPr>
            <p:nvPr/>
          </p:nvSpPr>
          <p:spPr bwMode="auto">
            <a:xfrm>
              <a:off x="3501" y="2169"/>
              <a:ext cx="1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= 0+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时等效电路</a:t>
              </a:r>
            </a:p>
          </p:txBody>
        </p:sp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5085" y="1689"/>
              <a:ext cx="322" cy="301"/>
              <a:chOff x="4311" y="3759"/>
              <a:chExt cx="322" cy="301"/>
            </a:xfrm>
          </p:grpSpPr>
          <p:sp>
            <p:nvSpPr>
              <p:cNvPr id="12402" name="Oval 83"/>
              <p:cNvSpPr>
                <a:spLocks noChangeArrowheads="1"/>
              </p:cNvSpPr>
              <p:nvPr/>
            </p:nvSpPr>
            <p:spPr bwMode="auto">
              <a:xfrm>
                <a:off x="4311" y="3759"/>
                <a:ext cx="310" cy="301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2403" name="Line 84"/>
              <p:cNvSpPr>
                <a:spLocks noChangeShapeType="1"/>
              </p:cNvSpPr>
              <p:nvPr/>
            </p:nvSpPr>
            <p:spPr bwMode="auto">
              <a:xfrm>
                <a:off x="4323" y="3903"/>
                <a:ext cx="31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60" name="Oval 85"/>
            <p:cNvSpPr>
              <a:spLocks noChangeArrowheads="1"/>
            </p:cNvSpPr>
            <p:nvPr/>
          </p:nvSpPr>
          <p:spPr bwMode="auto">
            <a:xfrm>
              <a:off x="4413" y="1641"/>
              <a:ext cx="317" cy="29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61" name="Text Box 86"/>
            <p:cNvSpPr txBox="1">
              <a:spLocks noChangeArrowheads="1"/>
            </p:cNvSpPr>
            <p:nvPr/>
          </p:nvSpPr>
          <p:spPr bwMode="auto">
            <a:xfrm>
              <a:off x="4125" y="1689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4V</a:t>
              </a:r>
              <a:endParaRPr kumimoji="1" lang="en-US" altLang="zh-CN" sz="24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2362" name="Text Box 87"/>
            <p:cNvSpPr txBox="1">
              <a:spLocks noChangeArrowheads="1"/>
            </p:cNvSpPr>
            <p:nvPr/>
          </p:nvSpPr>
          <p:spPr bwMode="auto">
            <a:xfrm>
              <a:off x="4734" y="1641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1A</a:t>
              </a:r>
              <a:endParaRPr kumimoji="1" lang="en-US" altLang="zh-CN" sz="24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5448" name="Rectangle 88"/>
            <p:cNvSpPr>
              <a:spLocks noChangeArrowheads="1"/>
            </p:cNvSpPr>
            <p:nvPr/>
          </p:nvSpPr>
          <p:spPr bwMode="auto">
            <a:xfrm>
              <a:off x="5301" y="1305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64" name="Line 89"/>
            <p:cNvSpPr>
              <a:spLocks noChangeShapeType="1"/>
            </p:cNvSpPr>
            <p:nvPr/>
          </p:nvSpPr>
          <p:spPr bwMode="auto">
            <a:xfrm>
              <a:off x="3747" y="994"/>
              <a:ext cx="1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0" name="Rectangle 90"/>
            <p:cNvSpPr>
              <a:spLocks noChangeArrowheads="1"/>
            </p:cNvSpPr>
            <p:nvPr/>
          </p:nvSpPr>
          <p:spPr bwMode="auto">
            <a:xfrm>
              <a:off x="3333" y="969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66" name="Line 91"/>
            <p:cNvSpPr>
              <a:spLocks noChangeShapeType="1"/>
            </p:cNvSpPr>
            <p:nvPr/>
          </p:nvSpPr>
          <p:spPr bwMode="auto">
            <a:xfrm flipV="1">
              <a:off x="5256" y="1003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7" name="Line 92"/>
            <p:cNvSpPr>
              <a:spLocks noChangeShapeType="1"/>
            </p:cNvSpPr>
            <p:nvPr/>
          </p:nvSpPr>
          <p:spPr bwMode="auto">
            <a:xfrm flipV="1">
              <a:off x="5237" y="1985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8" name="Oval 93"/>
            <p:cNvSpPr>
              <a:spLocks noChangeArrowheads="1"/>
            </p:cNvSpPr>
            <p:nvPr/>
          </p:nvSpPr>
          <p:spPr bwMode="auto">
            <a:xfrm>
              <a:off x="3105" y="1390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69" name="Line 94"/>
            <p:cNvSpPr>
              <a:spLocks noChangeShapeType="1"/>
            </p:cNvSpPr>
            <p:nvPr/>
          </p:nvSpPr>
          <p:spPr bwMode="auto">
            <a:xfrm>
              <a:off x="3251" y="980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0" name="Rectangle 95"/>
            <p:cNvSpPr>
              <a:spLocks noChangeArrowheads="1"/>
            </p:cNvSpPr>
            <p:nvPr/>
          </p:nvSpPr>
          <p:spPr bwMode="auto">
            <a:xfrm>
              <a:off x="3021" y="1099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2371" name="Rectangle 96"/>
            <p:cNvSpPr>
              <a:spLocks noChangeArrowheads="1"/>
            </p:cNvSpPr>
            <p:nvPr/>
          </p:nvSpPr>
          <p:spPr bwMode="auto">
            <a:xfrm>
              <a:off x="3069" y="15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2372" name="Rectangle 97"/>
            <p:cNvSpPr>
              <a:spLocks noChangeArrowheads="1"/>
            </p:cNvSpPr>
            <p:nvPr/>
          </p:nvSpPr>
          <p:spPr bwMode="auto">
            <a:xfrm>
              <a:off x="3468" y="930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5458" name="Rectangle 98"/>
            <p:cNvSpPr>
              <a:spLocks noChangeArrowheads="1"/>
            </p:cNvSpPr>
            <p:nvPr/>
          </p:nvSpPr>
          <p:spPr bwMode="auto">
            <a:xfrm>
              <a:off x="3512" y="68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2374" name="Line 99"/>
            <p:cNvSpPr>
              <a:spLocks noChangeShapeType="1"/>
            </p:cNvSpPr>
            <p:nvPr/>
          </p:nvSpPr>
          <p:spPr bwMode="auto">
            <a:xfrm flipV="1">
              <a:off x="4587" y="1497"/>
              <a:ext cx="3" cy="6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5" name="Line 100"/>
            <p:cNvSpPr>
              <a:spLocks noChangeShapeType="1"/>
            </p:cNvSpPr>
            <p:nvPr/>
          </p:nvSpPr>
          <p:spPr bwMode="auto">
            <a:xfrm flipV="1">
              <a:off x="3251" y="2147"/>
              <a:ext cx="199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6" name="Line 101"/>
            <p:cNvSpPr>
              <a:spLocks noChangeShapeType="1"/>
            </p:cNvSpPr>
            <p:nvPr/>
          </p:nvSpPr>
          <p:spPr bwMode="auto">
            <a:xfrm>
              <a:off x="3257" y="991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7" name="Line 102"/>
            <p:cNvSpPr>
              <a:spLocks noChangeShapeType="1"/>
            </p:cNvSpPr>
            <p:nvPr/>
          </p:nvSpPr>
          <p:spPr bwMode="auto">
            <a:xfrm>
              <a:off x="5256" y="1003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" name="Rectangle 103"/>
            <p:cNvSpPr>
              <a:spLocks noChangeArrowheads="1"/>
            </p:cNvSpPr>
            <p:nvPr/>
          </p:nvSpPr>
          <p:spPr bwMode="auto">
            <a:xfrm>
              <a:off x="4605" y="106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464" name="Rectangle 104"/>
            <p:cNvSpPr>
              <a:spLocks noChangeArrowheads="1"/>
            </p:cNvSpPr>
            <p:nvPr/>
          </p:nvSpPr>
          <p:spPr bwMode="auto">
            <a:xfrm>
              <a:off x="3597" y="168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6" name="Group 105"/>
            <p:cNvGrpSpPr>
              <a:grpSpLocks/>
            </p:cNvGrpSpPr>
            <p:nvPr/>
          </p:nvGrpSpPr>
          <p:grpSpPr bwMode="auto">
            <a:xfrm>
              <a:off x="3357" y="1353"/>
              <a:ext cx="351" cy="480"/>
              <a:chOff x="2880" y="1344"/>
              <a:chExt cx="351" cy="480"/>
            </a:xfrm>
          </p:grpSpPr>
          <p:sp>
            <p:nvSpPr>
              <p:cNvPr id="15466" name="Rectangle 106"/>
              <p:cNvSpPr>
                <a:spLocks noChangeArrowheads="1"/>
              </p:cNvSpPr>
              <p:nvPr/>
            </p:nvSpPr>
            <p:spPr bwMode="auto">
              <a:xfrm>
                <a:off x="2934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5467" name="Rectangle 107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2381" name="Rectangle 108"/>
            <p:cNvSpPr>
              <a:spLocks noChangeArrowheads="1"/>
            </p:cNvSpPr>
            <p:nvPr/>
          </p:nvSpPr>
          <p:spPr bwMode="auto">
            <a:xfrm rot="5400000" flipV="1">
              <a:off x="5107" y="1295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82" name="Text Box 109"/>
            <p:cNvSpPr txBox="1">
              <a:spLocks noChangeArrowheads="1"/>
            </p:cNvSpPr>
            <p:nvPr/>
          </p:nvSpPr>
          <p:spPr bwMode="auto">
            <a:xfrm>
              <a:off x="4317" y="1449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2383" name="Line 110"/>
            <p:cNvSpPr>
              <a:spLocks noChangeShapeType="1"/>
            </p:cNvSpPr>
            <p:nvPr/>
          </p:nvSpPr>
          <p:spPr bwMode="auto">
            <a:xfrm flipH="1" flipV="1">
              <a:off x="4580" y="982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4" name="Line 111"/>
            <p:cNvSpPr>
              <a:spLocks noChangeShapeType="1"/>
            </p:cNvSpPr>
            <p:nvPr/>
          </p:nvSpPr>
          <p:spPr bwMode="auto">
            <a:xfrm flipH="1" flipV="1">
              <a:off x="3939" y="1929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5" name="Line 112"/>
            <p:cNvSpPr>
              <a:spLocks noChangeShapeType="1"/>
            </p:cNvSpPr>
            <p:nvPr/>
          </p:nvSpPr>
          <p:spPr bwMode="auto">
            <a:xfrm flipH="1" flipV="1">
              <a:off x="3943" y="146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6" name="Rectangle 113"/>
            <p:cNvSpPr>
              <a:spLocks noChangeArrowheads="1"/>
            </p:cNvSpPr>
            <p:nvPr/>
          </p:nvSpPr>
          <p:spPr bwMode="auto">
            <a:xfrm rot="5400000" flipH="1">
              <a:off x="3807" y="1738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5474" name="Rectangle 114"/>
            <p:cNvSpPr>
              <a:spLocks noChangeArrowheads="1"/>
            </p:cNvSpPr>
            <p:nvPr/>
          </p:nvSpPr>
          <p:spPr bwMode="auto">
            <a:xfrm>
              <a:off x="4623" y="129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88" name="Line 115"/>
            <p:cNvSpPr>
              <a:spLocks noChangeShapeType="1"/>
            </p:cNvSpPr>
            <p:nvPr/>
          </p:nvSpPr>
          <p:spPr bwMode="auto">
            <a:xfrm>
              <a:off x="4457" y="1113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6" name="Rectangle 116"/>
            <p:cNvSpPr>
              <a:spLocks noChangeArrowheads="1"/>
            </p:cNvSpPr>
            <p:nvPr/>
          </p:nvSpPr>
          <p:spPr bwMode="auto">
            <a:xfrm>
              <a:off x="4173" y="1065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90" name="Text Box 117"/>
            <p:cNvSpPr txBox="1">
              <a:spLocks noChangeArrowheads="1"/>
            </p:cNvSpPr>
            <p:nvPr/>
          </p:nvSpPr>
          <p:spPr bwMode="auto">
            <a:xfrm>
              <a:off x="4317" y="17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2391" name="Line 118"/>
            <p:cNvSpPr>
              <a:spLocks noChangeShapeType="1"/>
            </p:cNvSpPr>
            <p:nvPr/>
          </p:nvSpPr>
          <p:spPr bwMode="auto">
            <a:xfrm flipV="1">
              <a:off x="5248" y="1497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" name="Rectangle 119"/>
            <p:cNvSpPr>
              <a:spLocks noChangeArrowheads="1"/>
            </p:cNvSpPr>
            <p:nvPr/>
          </p:nvSpPr>
          <p:spPr bwMode="auto">
            <a:xfrm rot="5400000" flipH="1">
              <a:off x="4443" y="1320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93" name="Line 120"/>
            <p:cNvSpPr>
              <a:spLocks noChangeShapeType="1"/>
            </p:cNvSpPr>
            <p:nvPr/>
          </p:nvSpPr>
          <p:spPr bwMode="auto">
            <a:xfrm>
              <a:off x="5143" y="1161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81" name="Rectangle 121"/>
            <p:cNvSpPr>
              <a:spLocks noChangeArrowheads="1"/>
            </p:cNvSpPr>
            <p:nvPr/>
          </p:nvSpPr>
          <p:spPr bwMode="auto">
            <a:xfrm>
              <a:off x="4924" y="1065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5482" name="Rectangle 122"/>
            <p:cNvSpPr>
              <a:spLocks noChangeArrowheads="1"/>
            </p:cNvSpPr>
            <p:nvPr/>
          </p:nvSpPr>
          <p:spPr bwMode="auto">
            <a:xfrm>
              <a:off x="5314" y="106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96" name="Line 123"/>
            <p:cNvSpPr>
              <a:spLocks noChangeShapeType="1"/>
            </p:cNvSpPr>
            <p:nvPr/>
          </p:nvSpPr>
          <p:spPr bwMode="auto">
            <a:xfrm>
              <a:off x="5057" y="1689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7" name="Line 124"/>
            <p:cNvSpPr>
              <a:spLocks noChangeShapeType="1"/>
            </p:cNvSpPr>
            <p:nvPr/>
          </p:nvSpPr>
          <p:spPr bwMode="auto">
            <a:xfrm rot="5400000" flipH="1" flipV="1">
              <a:off x="3294" y="777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85" name="Rectangle 125"/>
            <p:cNvSpPr>
              <a:spLocks noChangeArrowheads="1"/>
            </p:cNvSpPr>
            <p:nvPr/>
          </p:nvSpPr>
          <p:spPr bwMode="auto">
            <a:xfrm>
              <a:off x="3165" y="633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kumimoji="1" lang="en-US" altLang="zh-CN" sz="28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99" name="Line 126"/>
            <p:cNvSpPr>
              <a:spLocks noChangeShapeType="1"/>
            </p:cNvSpPr>
            <p:nvPr/>
          </p:nvSpPr>
          <p:spPr bwMode="auto">
            <a:xfrm>
              <a:off x="3933" y="99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4" name="AutoShape 14" descr="80%"/>
          <p:cNvSpPr>
            <a:spLocks noChangeArrowheads="1"/>
          </p:cNvSpPr>
          <p:nvPr/>
        </p:nvSpPr>
        <p:spPr bwMode="auto">
          <a:xfrm>
            <a:off x="7658100" y="3810000"/>
            <a:ext cx="1257300" cy="609600"/>
          </a:xfrm>
          <a:prstGeom prst="wedgeEllipseCallout">
            <a:avLst>
              <a:gd name="adj1" fmla="val -9722"/>
              <a:gd name="adj2" fmla="val -189583"/>
            </a:avLst>
          </a:prstGeom>
          <a:pattFill prst="pct80">
            <a:fgClr>
              <a:srgbClr val="FFCC00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 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(0</a:t>
            </a: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15365" name="AutoShape 5" descr="80%"/>
          <p:cNvSpPr>
            <a:spLocks noChangeArrowheads="1"/>
          </p:cNvSpPr>
          <p:nvPr/>
        </p:nvSpPr>
        <p:spPr bwMode="auto">
          <a:xfrm>
            <a:off x="6227763" y="3860800"/>
            <a:ext cx="1390650" cy="609600"/>
          </a:xfrm>
          <a:prstGeom prst="wedgeEllipseCallout">
            <a:avLst>
              <a:gd name="adj1" fmla="val 16551"/>
              <a:gd name="adj2" fmla="val -223440"/>
            </a:avLst>
          </a:prstGeom>
          <a:pattFill prst="pct80">
            <a:fgClr>
              <a:srgbClr val="00FF00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4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 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(0</a:t>
            </a: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grpSp>
        <p:nvGrpSpPr>
          <p:cNvPr id="7" name="Group 131"/>
          <p:cNvGrpSpPr>
            <a:grpSpLocks/>
          </p:cNvGrpSpPr>
          <p:nvPr/>
        </p:nvGrpSpPr>
        <p:grpSpPr bwMode="auto">
          <a:xfrm>
            <a:off x="357188" y="1085850"/>
            <a:ext cx="4572000" cy="2346325"/>
            <a:chOff x="288" y="672"/>
            <a:chExt cx="2880" cy="1478"/>
          </a:xfrm>
        </p:grpSpPr>
        <p:sp>
          <p:nvSpPr>
            <p:cNvPr id="12303" name="Line 132"/>
            <p:cNvSpPr>
              <a:spLocks noChangeShapeType="1"/>
            </p:cNvSpPr>
            <p:nvPr/>
          </p:nvSpPr>
          <p:spPr bwMode="auto">
            <a:xfrm>
              <a:off x="1008" y="985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3" name="Rectangle 133"/>
            <p:cNvSpPr>
              <a:spLocks noChangeArrowheads="1"/>
            </p:cNvSpPr>
            <p:nvPr/>
          </p:nvSpPr>
          <p:spPr bwMode="auto">
            <a:xfrm>
              <a:off x="672" y="101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8" name="Group 134"/>
            <p:cNvGrpSpPr>
              <a:grpSpLocks/>
            </p:cNvGrpSpPr>
            <p:nvPr/>
          </p:nvGrpSpPr>
          <p:grpSpPr bwMode="auto">
            <a:xfrm>
              <a:off x="2770" y="1676"/>
              <a:ext cx="71" cy="291"/>
              <a:chOff x="2160" y="1198"/>
              <a:chExt cx="97" cy="246"/>
            </a:xfrm>
          </p:grpSpPr>
          <p:sp>
            <p:nvSpPr>
              <p:cNvPr id="12355" name="Arc 135"/>
              <p:cNvSpPr>
                <a:spLocks/>
              </p:cNvSpPr>
              <p:nvPr/>
            </p:nvSpPr>
            <p:spPr bwMode="auto">
              <a:xfrm>
                <a:off x="2160" y="1198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6" name="Arc 136"/>
              <p:cNvSpPr>
                <a:spLocks/>
              </p:cNvSpPr>
              <p:nvPr/>
            </p:nvSpPr>
            <p:spPr bwMode="auto">
              <a:xfrm>
                <a:off x="2160" y="1280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7" name="Arc 137"/>
              <p:cNvSpPr>
                <a:spLocks/>
              </p:cNvSpPr>
              <p:nvPr/>
            </p:nvSpPr>
            <p:spPr bwMode="auto">
              <a:xfrm>
                <a:off x="2160" y="1362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06" name="Line 138"/>
            <p:cNvSpPr>
              <a:spLocks noChangeShapeType="1"/>
            </p:cNvSpPr>
            <p:nvPr/>
          </p:nvSpPr>
          <p:spPr bwMode="auto">
            <a:xfrm flipV="1">
              <a:off x="2780" y="979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139"/>
            <p:cNvSpPr>
              <a:spLocks noChangeShapeType="1"/>
            </p:cNvSpPr>
            <p:nvPr/>
          </p:nvSpPr>
          <p:spPr bwMode="auto">
            <a:xfrm flipV="1">
              <a:off x="2770" y="1967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Oval 140"/>
            <p:cNvSpPr>
              <a:spLocks noChangeArrowheads="1"/>
            </p:cNvSpPr>
            <p:nvPr/>
          </p:nvSpPr>
          <p:spPr bwMode="auto">
            <a:xfrm>
              <a:off x="357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09" name="Line 141"/>
            <p:cNvSpPr>
              <a:spLocks noChangeShapeType="1"/>
            </p:cNvSpPr>
            <p:nvPr/>
          </p:nvSpPr>
          <p:spPr bwMode="auto">
            <a:xfrm>
              <a:off x="503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Rectangle 142"/>
            <p:cNvSpPr>
              <a:spLocks noChangeArrowheads="1"/>
            </p:cNvSpPr>
            <p:nvPr/>
          </p:nvSpPr>
          <p:spPr bwMode="auto">
            <a:xfrm>
              <a:off x="288" y="1090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2311" name="Rectangle 143"/>
            <p:cNvSpPr>
              <a:spLocks noChangeArrowheads="1"/>
            </p:cNvSpPr>
            <p:nvPr/>
          </p:nvSpPr>
          <p:spPr bwMode="auto">
            <a:xfrm>
              <a:off x="324" y="15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2312" name="Rectangle 144"/>
            <p:cNvSpPr>
              <a:spLocks noChangeArrowheads="1"/>
            </p:cNvSpPr>
            <p:nvPr/>
          </p:nvSpPr>
          <p:spPr bwMode="auto">
            <a:xfrm>
              <a:off x="720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5505" name="Rectangle 145"/>
            <p:cNvSpPr>
              <a:spLocks noChangeArrowheads="1"/>
            </p:cNvSpPr>
            <p:nvPr/>
          </p:nvSpPr>
          <p:spPr bwMode="auto">
            <a:xfrm>
              <a:off x="764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2314" name="Line 146"/>
            <p:cNvSpPr>
              <a:spLocks noChangeShapeType="1"/>
            </p:cNvSpPr>
            <p:nvPr/>
          </p:nvSpPr>
          <p:spPr bwMode="auto">
            <a:xfrm flipH="1" flipV="1">
              <a:off x="2013" y="1497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147"/>
            <p:cNvSpPr>
              <a:spLocks noChangeShapeType="1"/>
            </p:cNvSpPr>
            <p:nvPr/>
          </p:nvSpPr>
          <p:spPr bwMode="auto">
            <a:xfrm flipV="1">
              <a:off x="2012" y="185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148"/>
            <p:cNvSpPr>
              <a:spLocks noChangeShapeType="1"/>
            </p:cNvSpPr>
            <p:nvPr/>
          </p:nvSpPr>
          <p:spPr bwMode="auto">
            <a:xfrm flipV="1">
              <a:off x="503" y="2138"/>
              <a:ext cx="228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149"/>
            <p:cNvSpPr>
              <a:spLocks noChangeShapeType="1"/>
            </p:cNvSpPr>
            <p:nvPr/>
          </p:nvSpPr>
          <p:spPr bwMode="auto">
            <a:xfrm>
              <a:off x="509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Line 150"/>
            <p:cNvSpPr>
              <a:spLocks noChangeShapeType="1"/>
            </p:cNvSpPr>
            <p:nvPr/>
          </p:nvSpPr>
          <p:spPr bwMode="auto">
            <a:xfrm>
              <a:off x="1114" y="120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151"/>
            <p:cNvSpPr>
              <a:spLocks noChangeShapeType="1"/>
            </p:cNvSpPr>
            <p:nvPr/>
          </p:nvSpPr>
          <p:spPr bwMode="auto">
            <a:xfrm>
              <a:off x="2780" y="994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2" name="Rectangle 152"/>
            <p:cNvSpPr>
              <a:spLocks noChangeArrowheads="1"/>
            </p:cNvSpPr>
            <p:nvPr/>
          </p:nvSpPr>
          <p:spPr bwMode="auto">
            <a:xfrm>
              <a:off x="206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513" name="Rectangle 153"/>
            <p:cNvSpPr>
              <a:spLocks noChangeArrowheads="1"/>
            </p:cNvSpPr>
            <p:nvPr/>
          </p:nvSpPr>
          <p:spPr bwMode="auto">
            <a:xfrm>
              <a:off x="1306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22" name="Line 154"/>
            <p:cNvSpPr>
              <a:spLocks noChangeShapeType="1"/>
            </p:cNvSpPr>
            <p:nvPr/>
          </p:nvSpPr>
          <p:spPr bwMode="auto">
            <a:xfrm>
              <a:off x="1137" y="1683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155"/>
            <p:cNvGrpSpPr>
              <a:grpSpLocks/>
            </p:cNvGrpSpPr>
            <p:nvPr/>
          </p:nvGrpSpPr>
          <p:grpSpPr bwMode="auto">
            <a:xfrm>
              <a:off x="642" y="1296"/>
              <a:ext cx="351" cy="480"/>
              <a:chOff x="48" y="1341"/>
              <a:chExt cx="351" cy="480"/>
            </a:xfrm>
          </p:grpSpPr>
          <p:sp>
            <p:nvSpPr>
              <p:cNvPr id="15516" name="Rectangle 156"/>
              <p:cNvSpPr>
                <a:spLocks noChangeArrowheads="1"/>
              </p:cNvSpPr>
              <p:nvPr/>
            </p:nvSpPr>
            <p:spPr bwMode="auto">
              <a:xfrm>
                <a:off x="102" y="134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5517" name="Rectangle 157"/>
              <p:cNvSpPr>
                <a:spLocks noChangeArrowheads="1"/>
              </p:cNvSpPr>
              <p:nvPr/>
            </p:nvSpPr>
            <p:spPr bwMode="auto">
              <a:xfrm>
                <a:off x="48" y="1533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2324" name="Rectangle 158"/>
            <p:cNvSpPr>
              <a:spLocks noChangeArrowheads="1"/>
            </p:cNvSpPr>
            <p:nvPr/>
          </p:nvSpPr>
          <p:spPr bwMode="auto">
            <a:xfrm rot="5400000" flipV="1">
              <a:off x="2631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5519" name="Rectangle 159"/>
            <p:cNvSpPr>
              <a:spLocks noChangeArrowheads="1"/>
            </p:cNvSpPr>
            <p:nvPr/>
          </p:nvSpPr>
          <p:spPr bwMode="auto">
            <a:xfrm>
              <a:off x="1306" y="1104"/>
              <a:ext cx="42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2326" name="Text Box 160"/>
            <p:cNvSpPr txBox="1">
              <a:spLocks noChangeArrowheads="1"/>
            </p:cNvSpPr>
            <p:nvPr/>
          </p:nvSpPr>
          <p:spPr bwMode="auto">
            <a:xfrm>
              <a:off x="2511" y="146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2327" name="Text Box 161"/>
            <p:cNvSpPr txBox="1">
              <a:spLocks noChangeArrowheads="1"/>
            </p:cNvSpPr>
            <p:nvPr/>
          </p:nvSpPr>
          <p:spPr bwMode="auto">
            <a:xfrm>
              <a:off x="1670" y="147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2328" name="Line 162"/>
            <p:cNvSpPr>
              <a:spLocks noChangeShapeType="1"/>
            </p:cNvSpPr>
            <p:nvPr/>
          </p:nvSpPr>
          <p:spPr bwMode="auto">
            <a:xfrm flipH="1" flipV="1">
              <a:off x="2016" y="98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163"/>
            <p:cNvGrpSpPr>
              <a:grpSpLocks/>
            </p:cNvGrpSpPr>
            <p:nvPr/>
          </p:nvGrpSpPr>
          <p:grpSpPr bwMode="auto">
            <a:xfrm>
              <a:off x="1914" y="1760"/>
              <a:ext cx="206" cy="94"/>
              <a:chOff x="3641" y="1598"/>
              <a:chExt cx="206" cy="94"/>
            </a:xfrm>
          </p:grpSpPr>
          <p:sp>
            <p:nvSpPr>
              <p:cNvPr id="12351" name="Line 164"/>
              <p:cNvSpPr>
                <a:spLocks noChangeShapeType="1"/>
              </p:cNvSpPr>
              <p:nvPr/>
            </p:nvSpPr>
            <p:spPr bwMode="auto">
              <a:xfrm>
                <a:off x="3641" y="1692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2" name="Line 165"/>
              <p:cNvSpPr>
                <a:spLocks noChangeShapeType="1"/>
              </p:cNvSpPr>
              <p:nvPr/>
            </p:nvSpPr>
            <p:spPr bwMode="auto">
              <a:xfrm>
                <a:off x="3648" y="1598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30" name="Line 166"/>
            <p:cNvSpPr>
              <a:spLocks noChangeShapeType="1"/>
            </p:cNvSpPr>
            <p:nvPr/>
          </p:nvSpPr>
          <p:spPr bwMode="auto">
            <a:xfrm flipH="1" flipV="1">
              <a:off x="1254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167"/>
            <p:cNvSpPr>
              <a:spLocks noChangeShapeType="1"/>
            </p:cNvSpPr>
            <p:nvPr/>
          </p:nvSpPr>
          <p:spPr bwMode="auto">
            <a:xfrm flipH="1" flipV="1">
              <a:off x="1258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Line 168"/>
            <p:cNvSpPr>
              <a:spLocks noChangeShapeType="1"/>
            </p:cNvSpPr>
            <p:nvPr/>
          </p:nvSpPr>
          <p:spPr bwMode="auto">
            <a:xfrm flipH="1" flipV="1">
              <a:off x="1258" y="9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Oval 169"/>
            <p:cNvSpPr>
              <a:spLocks noChangeArrowheads="1"/>
            </p:cNvSpPr>
            <p:nvPr/>
          </p:nvSpPr>
          <p:spPr bwMode="auto">
            <a:xfrm flipV="1">
              <a:off x="1231" y="139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34" name="Rectangle 170"/>
            <p:cNvSpPr>
              <a:spLocks noChangeArrowheads="1"/>
            </p:cNvSpPr>
            <p:nvPr/>
          </p:nvSpPr>
          <p:spPr bwMode="auto">
            <a:xfrm rot="5400000" flipH="1">
              <a:off x="1122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35" name="Line 171"/>
            <p:cNvSpPr>
              <a:spLocks noChangeShapeType="1"/>
            </p:cNvSpPr>
            <p:nvPr/>
          </p:nvSpPr>
          <p:spPr bwMode="auto">
            <a:xfrm flipH="1">
              <a:off x="1066" y="1248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2" name="Rectangle 172"/>
            <p:cNvSpPr>
              <a:spLocks noChangeArrowheads="1"/>
            </p:cNvSpPr>
            <p:nvPr/>
          </p:nvSpPr>
          <p:spPr bwMode="auto">
            <a:xfrm>
              <a:off x="1306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533" name="Rectangle 173"/>
            <p:cNvSpPr>
              <a:spLocks noChangeArrowheads="1"/>
            </p:cNvSpPr>
            <p:nvPr/>
          </p:nvSpPr>
          <p:spPr bwMode="auto">
            <a:xfrm>
              <a:off x="874" y="164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534" name="Rectangle 174"/>
            <p:cNvSpPr>
              <a:spLocks noChangeArrowheads="1"/>
            </p:cNvSpPr>
            <p:nvPr/>
          </p:nvSpPr>
          <p:spPr bwMode="auto">
            <a:xfrm>
              <a:off x="208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39" name="Line 175"/>
            <p:cNvSpPr>
              <a:spLocks noChangeShapeType="1"/>
            </p:cNvSpPr>
            <p:nvPr/>
          </p:nvSpPr>
          <p:spPr bwMode="auto">
            <a:xfrm>
              <a:off x="1894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36" name="Rectangle 176"/>
            <p:cNvSpPr>
              <a:spLocks noChangeArrowheads="1"/>
            </p:cNvSpPr>
            <p:nvPr/>
          </p:nvSpPr>
          <p:spPr bwMode="auto">
            <a:xfrm>
              <a:off x="1630" y="915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41" name="Text Box 177"/>
            <p:cNvSpPr txBox="1">
              <a:spLocks noChangeArrowheads="1"/>
            </p:cNvSpPr>
            <p:nvPr/>
          </p:nvSpPr>
          <p:spPr bwMode="auto">
            <a:xfrm>
              <a:off x="1688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5538" name="Rectangle 178"/>
            <p:cNvSpPr>
              <a:spLocks noChangeArrowheads="1"/>
            </p:cNvSpPr>
            <p:nvPr/>
          </p:nvSpPr>
          <p:spPr bwMode="auto">
            <a:xfrm>
              <a:off x="1584" y="15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43" name="Line 179"/>
            <p:cNvSpPr>
              <a:spLocks noChangeShapeType="1"/>
            </p:cNvSpPr>
            <p:nvPr/>
          </p:nvSpPr>
          <p:spPr bwMode="auto">
            <a:xfrm flipV="1">
              <a:off x="2781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Text Box 180"/>
            <p:cNvSpPr txBox="1">
              <a:spLocks noChangeArrowheads="1"/>
            </p:cNvSpPr>
            <p:nvPr/>
          </p:nvSpPr>
          <p:spPr bwMode="auto">
            <a:xfrm>
              <a:off x="2514" y="1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5541" name="Rectangle 181"/>
            <p:cNvSpPr>
              <a:spLocks noChangeArrowheads="1"/>
            </p:cNvSpPr>
            <p:nvPr/>
          </p:nvSpPr>
          <p:spPr bwMode="auto">
            <a:xfrm>
              <a:off x="2491" y="163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2346" name="Rectangle 182"/>
            <p:cNvSpPr>
              <a:spLocks noChangeArrowheads="1"/>
            </p:cNvSpPr>
            <p:nvPr/>
          </p:nvSpPr>
          <p:spPr bwMode="auto">
            <a:xfrm rot="5400000" flipH="1">
              <a:off x="1876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347" name="Line 183"/>
            <p:cNvSpPr>
              <a:spLocks noChangeShapeType="1"/>
            </p:cNvSpPr>
            <p:nvPr/>
          </p:nvSpPr>
          <p:spPr bwMode="auto">
            <a:xfrm>
              <a:off x="2667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44" name="Rectangle 184"/>
            <p:cNvSpPr>
              <a:spLocks noChangeArrowheads="1"/>
            </p:cNvSpPr>
            <p:nvPr/>
          </p:nvSpPr>
          <p:spPr bwMode="auto">
            <a:xfrm>
              <a:off x="2448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5545" name="Rectangle 185"/>
            <p:cNvSpPr>
              <a:spLocks noChangeArrowheads="1"/>
            </p:cNvSpPr>
            <p:nvPr/>
          </p:nvSpPr>
          <p:spPr bwMode="auto">
            <a:xfrm>
              <a:off x="2790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546" name="Rectangle 186"/>
            <p:cNvSpPr>
              <a:spLocks noChangeArrowheads="1"/>
            </p:cNvSpPr>
            <p:nvPr/>
          </p:nvSpPr>
          <p:spPr bwMode="auto">
            <a:xfrm>
              <a:off x="2808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15374" grpId="0" animBg="1"/>
      <p:bldP spid="153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11430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43000" y="381000"/>
            <a:ext cx="71628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换路前电路处稳态。</a:t>
            </a:r>
          </a:p>
          <a:p>
            <a:pPr eaLnBrk="1" hangingPunct="1"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试求图示电路中各个电压和电流的初始值。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4800" y="3581400"/>
            <a:ext cx="4268788" cy="1050925"/>
            <a:chOff x="192" y="2256"/>
            <a:chExt cx="2689" cy="662"/>
          </a:xfrm>
        </p:grpSpPr>
        <p:sp>
          <p:nvSpPr>
            <p:cNvPr id="13426" name="Rectangle 56"/>
            <p:cNvSpPr>
              <a:spLocks noChangeArrowheads="1"/>
            </p:cNvSpPr>
            <p:nvPr/>
          </p:nvSpPr>
          <p:spPr bwMode="auto">
            <a:xfrm>
              <a:off x="192" y="2414"/>
              <a:ext cx="13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解：</a:t>
              </a:r>
              <a:r>
                <a:rPr kumimoji="1" lang="zh-CN" altLang="en-US" sz="2800" b="1">
                  <a:latin typeface="Times New Roman" pitchFamily="18" charset="0"/>
                </a:rPr>
                <a:t>解之得   </a:t>
              </a:r>
              <a:endParaRPr kumimoji="1" lang="zh-CN" altLang="en-US" sz="2800" b="1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3316" name="Object 57"/>
            <p:cNvGraphicFramePr>
              <a:graphicFrameLocks noChangeAspect="1"/>
            </p:cNvGraphicFramePr>
            <p:nvPr/>
          </p:nvGraphicFramePr>
          <p:xfrm>
            <a:off x="1532" y="2256"/>
            <a:ext cx="1349" cy="662"/>
          </p:xfrm>
          <a:graphic>
            <a:graphicData uri="http://schemas.openxmlformats.org/presentationml/2006/ole">
              <p:oleObj spid="_x0000_s80900" name="Equation" r:id="rId3" imgW="762000" imgH="323760" progId="Equation.3">
                <p:embed/>
              </p:oleObj>
            </a:graphicData>
          </a:graphic>
        </p:graphicFrame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990600" y="4343400"/>
            <a:ext cx="7500938" cy="1905000"/>
            <a:chOff x="990600" y="4343400"/>
            <a:chExt cx="7500938" cy="1905000"/>
          </a:xfrm>
        </p:grpSpPr>
        <p:sp>
          <p:nvSpPr>
            <p:cNvPr id="13424" name="Text Box 58"/>
            <p:cNvSpPr txBox="1">
              <a:spLocks noChangeArrowheads="1"/>
            </p:cNvSpPr>
            <p:nvPr/>
          </p:nvSpPr>
          <p:spPr bwMode="auto">
            <a:xfrm>
              <a:off x="990600" y="4343400"/>
              <a:ext cx="16129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Times New Roman" pitchFamily="18" charset="0"/>
                </a:rPr>
                <a:t>并可求出</a:t>
              </a:r>
            </a:p>
          </p:txBody>
        </p:sp>
        <p:grpSp>
          <p:nvGrpSpPr>
            <p:cNvPr id="4" name="Group 59"/>
            <p:cNvGrpSpPr>
              <a:grpSpLocks/>
            </p:cNvGrpSpPr>
            <p:nvPr/>
          </p:nvGrpSpPr>
          <p:grpSpPr bwMode="auto">
            <a:xfrm>
              <a:off x="2181225" y="4864100"/>
              <a:ext cx="6310313" cy="1384300"/>
              <a:chOff x="1374" y="3064"/>
              <a:chExt cx="3975" cy="872"/>
            </a:xfrm>
          </p:grpSpPr>
          <p:graphicFrame>
            <p:nvGraphicFramePr>
              <p:cNvPr id="13314" name="Object 60"/>
              <p:cNvGraphicFramePr>
                <a:graphicFrameLocks noChangeAspect="1"/>
              </p:cNvGraphicFramePr>
              <p:nvPr/>
            </p:nvGraphicFramePr>
            <p:xfrm>
              <a:off x="1374" y="3064"/>
              <a:ext cx="3975" cy="372"/>
            </p:xfrm>
            <a:graphic>
              <a:graphicData uri="http://schemas.openxmlformats.org/presentationml/2006/ole">
                <p:oleObj spid="_x0000_s80898" name="Equation" r:id="rId4" imgW="2343285" imgH="162015" progId="Equation.DSMT4">
                  <p:embed/>
                </p:oleObj>
              </a:graphicData>
            </a:graphic>
          </p:graphicFrame>
          <p:graphicFrame>
            <p:nvGraphicFramePr>
              <p:cNvPr id="13315" name="Object 61"/>
              <p:cNvGraphicFramePr>
                <a:graphicFrameLocks noChangeAspect="1"/>
              </p:cNvGraphicFramePr>
              <p:nvPr/>
            </p:nvGraphicFramePr>
            <p:xfrm>
              <a:off x="2151" y="3324"/>
              <a:ext cx="2466" cy="612"/>
            </p:xfrm>
            <a:graphic>
              <a:graphicData uri="http://schemas.openxmlformats.org/presentationml/2006/ole">
                <p:oleObj spid="_x0000_s80899" name="Equation" r:id="rId5" imgW="1495357" imgH="323760" progId="Equation.3">
                  <p:embed/>
                </p:oleObj>
              </a:graphicData>
            </a:graphic>
          </p:graphicFrame>
        </p:grpSp>
      </p:grp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304800" y="1157288"/>
            <a:ext cx="4489450" cy="2354262"/>
            <a:chOff x="288" y="672"/>
            <a:chExt cx="2888" cy="1478"/>
          </a:xfrm>
        </p:grpSpPr>
        <p:sp>
          <p:nvSpPr>
            <p:cNvPr id="13369" name="Line 124"/>
            <p:cNvSpPr>
              <a:spLocks noChangeShapeType="1"/>
            </p:cNvSpPr>
            <p:nvPr/>
          </p:nvSpPr>
          <p:spPr bwMode="auto">
            <a:xfrm>
              <a:off x="1008" y="985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9" name="Rectangle 125"/>
            <p:cNvSpPr>
              <a:spLocks noChangeArrowheads="1"/>
            </p:cNvSpPr>
            <p:nvPr/>
          </p:nvSpPr>
          <p:spPr bwMode="auto">
            <a:xfrm>
              <a:off x="672" y="1017"/>
              <a:ext cx="368" cy="2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6" name="Group 126"/>
            <p:cNvGrpSpPr>
              <a:grpSpLocks/>
            </p:cNvGrpSpPr>
            <p:nvPr/>
          </p:nvGrpSpPr>
          <p:grpSpPr bwMode="auto">
            <a:xfrm>
              <a:off x="2770" y="1676"/>
              <a:ext cx="71" cy="291"/>
              <a:chOff x="2160" y="1198"/>
              <a:chExt cx="97" cy="246"/>
            </a:xfrm>
          </p:grpSpPr>
          <p:sp>
            <p:nvSpPr>
              <p:cNvPr id="13421" name="Arc 127"/>
              <p:cNvSpPr>
                <a:spLocks/>
              </p:cNvSpPr>
              <p:nvPr/>
            </p:nvSpPr>
            <p:spPr bwMode="auto">
              <a:xfrm>
                <a:off x="2160" y="1198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2" name="Arc 128"/>
              <p:cNvSpPr>
                <a:spLocks/>
              </p:cNvSpPr>
              <p:nvPr/>
            </p:nvSpPr>
            <p:spPr bwMode="auto">
              <a:xfrm>
                <a:off x="2160" y="1280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3" name="Arc 129"/>
              <p:cNvSpPr>
                <a:spLocks/>
              </p:cNvSpPr>
              <p:nvPr/>
            </p:nvSpPr>
            <p:spPr bwMode="auto">
              <a:xfrm>
                <a:off x="2160" y="1362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72" name="Line 130"/>
            <p:cNvSpPr>
              <a:spLocks noChangeShapeType="1"/>
            </p:cNvSpPr>
            <p:nvPr/>
          </p:nvSpPr>
          <p:spPr bwMode="auto">
            <a:xfrm flipV="1">
              <a:off x="2780" y="979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3" name="Line 131"/>
            <p:cNvSpPr>
              <a:spLocks noChangeShapeType="1"/>
            </p:cNvSpPr>
            <p:nvPr/>
          </p:nvSpPr>
          <p:spPr bwMode="auto">
            <a:xfrm flipV="1">
              <a:off x="2770" y="1967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4" name="Oval 132"/>
            <p:cNvSpPr>
              <a:spLocks noChangeArrowheads="1"/>
            </p:cNvSpPr>
            <p:nvPr/>
          </p:nvSpPr>
          <p:spPr bwMode="auto">
            <a:xfrm>
              <a:off x="357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75" name="Line 133"/>
            <p:cNvSpPr>
              <a:spLocks noChangeShapeType="1"/>
            </p:cNvSpPr>
            <p:nvPr/>
          </p:nvSpPr>
          <p:spPr bwMode="auto">
            <a:xfrm>
              <a:off x="503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6" name="Rectangle 134"/>
            <p:cNvSpPr>
              <a:spLocks noChangeArrowheads="1"/>
            </p:cNvSpPr>
            <p:nvPr/>
          </p:nvSpPr>
          <p:spPr bwMode="auto">
            <a:xfrm>
              <a:off x="288" y="1090"/>
              <a:ext cx="249" cy="32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377" name="Rectangle 135"/>
            <p:cNvSpPr>
              <a:spLocks noChangeArrowheads="1"/>
            </p:cNvSpPr>
            <p:nvPr/>
          </p:nvSpPr>
          <p:spPr bwMode="auto">
            <a:xfrm>
              <a:off x="324" y="1507"/>
              <a:ext cx="233" cy="32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378" name="Rectangle 136"/>
            <p:cNvSpPr>
              <a:spLocks noChangeArrowheads="1"/>
            </p:cNvSpPr>
            <p:nvPr/>
          </p:nvSpPr>
          <p:spPr bwMode="auto">
            <a:xfrm>
              <a:off x="720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6521" name="Rectangle 137"/>
            <p:cNvSpPr>
              <a:spLocks noChangeArrowheads="1"/>
            </p:cNvSpPr>
            <p:nvPr/>
          </p:nvSpPr>
          <p:spPr bwMode="auto">
            <a:xfrm>
              <a:off x="764" y="672"/>
              <a:ext cx="249" cy="2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3380" name="Line 138"/>
            <p:cNvSpPr>
              <a:spLocks noChangeShapeType="1"/>
            </p:cNvSpPr>
            <p:nvPr/>
          </p:nvSpPr>
          <p:spPr bwMode="auto">
            <a:xfrm flipH="1" flipV="1">
              <a:off x="2013" y="1497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1" name="Line 139"/>
            <p:cNvSpPr>
              <a:spLocks noChangeShapeType="1"/>
            </p:cNvSpPr>
            <p:nvPr/>
          </p:nvSpPr>
          <p:spPr bwMode="auto">
            <a:xfrm flipV="1">
              <a:off x="2012" y="185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2" name="Line 140"/>
            <p:cNvSpPr>
              <a:spLocks noChangeShapeType="1"/>
            </p:cNvSpPr>
            <p:nvPr/>
          </p:nvSpPr>
          <p:spPr bwMode="auto">
            <a:xfrm flipV="1">
              <a:off x="503" y="2138"/>
              <a:ext cx="228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3" name="Line 141"/>
            <p:cNvSpPr>
              <a:spLocks noChangeShapeType="1"/>
            </p:cNvSpPr>
            <p:nvPr/>
          </p:nvSpPr>
          <p:spPr bwMode="auto">
            <a:xfrm>
              <a:off x="509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4" name="Line 142"/>
            <p:cNvSpPr>
              <a:spLocks noChangeShapeType="1"/>
            </p:cNvSpPr>
            <p:nvPr/>
          </p:nvSpPr>
          <p:spPr bwMode="auto">
            <a:xfrm>
              <a:off x="1114" y="120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5" name="Line 143"/>
            <p:cNvSpPr>
              <a:spLocks noChangeShapeType="1"/>
            </p:cNvSpPr>
            <p:nvPr/>
          </p:nvSpPr>
          <p:spPr bwMode="auto">
            <a:xfrm>
              <a:off x="2780" y="994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8" name="Rectangle 144"/>
            <p:cNvSpPr>
              <a:spLocks noChangeArrowheads="1"/>
            </p:cNvSpPr>
            <p:nvPr/>
          </p:nvSpPr>
          <p:spPr bwMode="auto">
            <a:xfrm>
              <a:off x="2064" y="1056"/>
              <a:ext cx="318" cy="2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529" name="Rectangle 145"/>
            <p:cNvSpPr>
              <a:spLocks noChangeArrowheads="1"/>
            </p:cNvSpPr>
            <p:nvPr/>
          </p:nvSpPr>
          <p:spPr bwMode="auto">
            <a:xfrm>
              <a:off x="1306" y="1479"/>
              <a:ext cx="315" cy="2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88" name="Line 146"/>
            <p:cNvSpPr>
              <a:spLocks noChangeShapeType="1"/>
            </p:cNvSpPr>
            <p:nvPr/>
          </p:nvSpPr>
          <p:spPr bwMode="auto">
            <a:xfrm>
              <a:off x="1137" y="1683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147"/>
            <p:cNvGrpSpPr>
              <a:grpSpLocks/>
            </p:cNvGrpSpPr>
            <p:nvPr/>
          </p:nvGrpSpPr>
          <p:grpSpPr bwMode="auto">
            <a:xfrm>
              <a:off x="642" y="1296"/>
              <a:ext cx="359" cy="479"/>
              <a:chOff x="48" y="1341"/>
              <a:chExt cx="359" cy="479"/>
            </a:xfrm>
          </p:grpSpPr>
          <p:sp>
            <p:nvSpPr>
              <p:cNvPr id="16532" name="Rectangle 148"/>
              <p:cNvSpPr>
                <a:spLocks noChangeArrowheads="1"/>
              </p:cNvSpPr>
              <p:nvPr/>
            </p:nvSpPr>
            <p:spPr bwMode="auto">
              <a:xfrm>
                <a:off x="102" y="1341"/>
                <a:ext cx="23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6533" name="Rectangle 149"/>
              <p:cNvSpPr>
                <a:spLocks noChangeArrowheads="1"/>
              </p:cNvSpPr>
              <p:nvPr/>
            </p:nvSpPr>
            <p:spPr bwMode="auto">
              <a:xfrm>
                <a:off x="48" y="1533"/>
                <a:ext cx="336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3390" name="Rectangle 150"/>
            <p:cNvSpPr>
              <a:spLocks noChangeArrowheads="1"/>
            </p:cNvSpPr>
            <p:nvPr/>
          </p:nvSpPr>
          <p:spPr bwMode="auto">
            <a:xfrm rot="5400000" flipV="1">
              <a:off x="2631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6535" name="Rectangle 151"/>
            <p:cNvSpPr>
              <a:spLocks noChangeArrowheads="1"/>
            </p:cNvSpPr>
            <p:nvPr/>
          </p:nvSpPr>
          <p:spPr bwMode="auto">
            <a:xfrm>
              <a:off x="1301" y="1104"/>
              <a:ext cx="431" cy="2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3392" name="Text Box 152"/>
            <p:cNvSpPr txBox="1">
              <a:spLocks noChangeArrowheads="1"/>
            </p:cNvSpPr>
            <p:nvPr/>
          </p:nvSpPr>
          <p:spPr bwMode="auto">
            <a:xfrm>
              <a:off x="2511" y="1467"/>
              <a:ext cx="2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393" name="Text Box 153"/>
            <p:cNvSpPr txBox="1">
              <a:spLocks noChangeArrowheads="1"/>
            </p:cNvSpPr>
            <p:nvPr/>
          </p:nvSpPr>
          <p:spPr bwMode="auto">
            <a:xfrm>
              <a:off x="1670" y="1477"/>
              <a:ext cx="2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394" name="Line 154"/>
            <p:cNvSpPr>
              <a:spLocks noChangeShapeType="1"/>
            </p:cNvSpPr>
            <p:nvPr/>
          </p:nvSpPr>
          <p:spPr bwMode="auto">
            <a:xfrm flipH="1" flipV="1">
              <a:off x="2016" y="98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55"/>
            <p:cNvGrpSpPr>
              <a:grpSpLocks/>
            </p:cNvGrpSpPr>
            <p:nvPr/>
          </p:nvGrpSpPr>
          <p:grpSpPr bwMode="auto">
            <a:xfrm>
              <a:off x="1914" y="1760"/>
              <a:ext cx="206" cy="94"/>
              <a:chOff x="3641" y="1598"/>
              <a:chExt cx="206" cy="94"/>
            </a:xfrm>
          </p:grpSpPr>
          <p:sp>
            <p:nvSpPr>
              <p:cNvPr id="13417" name="Line 156"/>
              <p:cNvSpPr>
                <a:spLocks noChangeShapeType="1"/>
              </p:cNvSpPr>
              <p:nvPr/>
            </p:nvSpPr>
            <p:spPr bwMode="auto">
              <a:xfrm>
                <a:off x="3641" y="1692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8" name="Line 157"/>
              <p:cNvSpPr>
                <a:spLocks noChangeShapeType="1"/>
              </p:cNvSpPr>
              <p:nvPr/>
            </p:nvSpPr>
            <p:spPr bwMode="auto">
              <a:xfrm>
                <a:off x="3648" y="1598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96" name="Line 158"/>
            <p:cNvSpPr>
              <a:spLocks noChangeShapeType="1"/>
            </p:cNvSpPr>
            <p:nvPr/>
          </p:nvSpPr>
          <p:spPr bwMode="auto">
            <a:xfrm flipH="1" flipV="1">
              <a:off x="1254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7" name="Line 159"/>
            <p:cNvSpPr>
              <a:spLocks noChangeShapeType="1"/>
            </p:cNvSpPr>
            <p:nvPr/>
          </p:nvSpPr>
          <p:spPr bwMode="auto">
            <a:xfrm flipH="1" flipV="1">
              <a:off x="1258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8" name="Line 160"/>
            <p:cNvSpPr>
              <a:spLocks noChangeShapeType="1"/>
            </p:cNvSpPr>
            <p:nvPr/>
          </p:nvSpPr>
          <p:spPr bwMode="auto">
            <a:xfrm flipH="1" flipV="1">
              <a:off x="1258" y="9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9" name="Oval 161"/>
            <p:cNvSpPr>
              <a:spLocks noChangeArrowheads="1"/>
            </p:cNvSpPr>
            <p:nvPr/>
          </p:nvSpPr>
          <p:spPr bwMode="auto">
            <a:xfrm flipV="1">
              <a:off x="1231" y="139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400" name="Rectangle 162"/>
            <p:cNvSpPr>
              <a:spLocks noChangeArrowheads="1"/>
            </p:cNvSpPr>
            <p:nvPr/>
          </p:nvSpPr>
          <p:spPr bwMode="auto">
            <a:xfrm rot="5400000" flipH="1">
              <a:off x="1122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401" name="Line 163"/>
            <p:cNvSpPr>
              <a:spLocks noChangeShapeType="1"/>
            </p:cNvSpPr>
            <p:nvPr/>
          </p:nvSpPr>
          <p:spPr bwMode="auto">
            <a:xfrm flipH="1">
              <a:off x="1066" y="1248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8" name="Rectangle 164"/>
            <p:cNvSpPr>
              <a:spLocks noChangeArrowheads="1"/>
            </p:cNvSpPr>
            <p:nvPr/>
          </p:nvSpPr>
          <p:spPr bwMode="auto">
            <a:xfrm>
              <a:off x="1306" y="1728"/>
              <a:ext cx="368" cy="2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549" name="Rectangle 165"/>
            <p:cNvSpPr>
              <a:spLocks noChangeArrowheads="1"/>
            </p:cNvSpPr>
            <p:nvPr/>
          </p:nvSpPr>
          <p:spPr bwMode="auto">
            <a:xfrm>
              <a:off x="874" y="1644"/>
              <a:ext cx="256" cy="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550" name="Rectangle 166"/>
            <p:cNvSpPr>
              <a:spLocks noChangeArrowheads="1"/>
            </p:cNvSpPr>
            <p:nvPr/>
          </p:nvSpPr>
          <p:spPr bwMode="auto">
            <a:xfrm>
              <a:off x="2082" y="1287"/>
              <a:ext cx="368" cy="2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405" name="Line 167"/>
            <p:cNvSpPr>
              <a:spLocks noChangeShapeType="1"/>
            </p:cNvSpPr>
            <p:nvPr/>
          </p:nvSpPr>
          <p:spPr bwMode="auto">
            <a:xfrm>
              <a:off x="1894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2" name="Rectangle 168"/>
            <p:cNvSpPr>
              <a:spLocks noChangeArrowheads="1"/>
            </p:cNvSpPr>
            <p:nvPr/>
          </p:nvSpPr>
          <p:spPr bwMode="auto">
            <a:xfrm>
              <a:off x="1630" y="915"/>
              <a:ext cx="285" cy="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407" name="Text Box 169"/>
            <p:cNvSpPr txBox="1">
              <a:spLocks noChangeArrowheads="1"/>
            </p:cNvSpPr>
            <p:nvPr/>
          </p:nvSpPr>
          <p:spPr bwMode="auto">
            <a:xfrm>
              <a:off x="1688" y="1696"/>
              <a:ext cx="233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6554" name="Rectangle 170"/>
            <p:cNvSpPr>
              <a:spLocks noChangeArrowheads="1"/>
            </p:cNvSpPr>
            <p:nvPr/>
          </p:nvSpPr>
          <p:spPr bwMode="auto">
            <a:xfrm>
              <a:off x="1584" y="1584"/>
              <a:ext cx="432" cy="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409" name="Line 171"/>
            <p:cNvSpPr>
              <a:spLocks noChangeShapeType="1"/>
            </p:cNvSpPr>
            <p:nvPr/>
          </p:nvSpPr>
          <p:spPr bwMode="auto">
            <a:xfrm flipV="1">
              <a:off x="2781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0" name="Text Box 172"/>
            <p:cNvSpPr txBox="1">
              <a:spLocks noChangeArrowheads="1"/>
            </p:cNvSpPr>
            <p:nvPr/>
          </p:nvSpPr>
          <p:spPr bwMode="auto">
            <a:xfrm>
              <a:off x="2514" y="1744"/>
              <a:ext cx="23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6557" name="Rectangle 173"/>
            <p:cNvSpPr>
              <a:spLocks noChangeArrowheads="1"/>
            </p:cNvSpPr>
            <p:nvPr/>
          </p:nvSpPr>
          <p:spPr bwMode="auto">
            <a:xfrm>
              <a:off x="2491" y="1632"/>
              <a:ext cx="341" cy="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3412" name="Rectangle 174"/>
            <p:cNvSpPr>
              <a:spLocks noChangeArrowheads="1"/>
            </p:cNvSpPr>
            <p:nvPr/>
          </p:nvSpPr>
          <p:spPr bwMode="auto">
            <a:xfrm rot="5400000" flipH="1">
              <a:off x="1876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413" name="Line 175"/>
            <p:cNvSpPr>
              <a:spLocks noChangeShapeType="1"/>
            </p:cNvSpPr>
            <p:nvPr/>
          </p:nvSpPr>
          <p:spPr bwMode="auto">
            <a:xfrm>
              <a:off x="2667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60" name="Rectangle 176"/>
            <p:cNvSpPr>
              <a:spLocks noChangeArrowheads="1"/>
            </p:cNvSpPr>
            <p:nvPr/>
          </p:nvSpPr>
          <p:spPr bwMode="auto">
            <a:xfrm>
              <a:off x="2448" y="1056"/>
              <a:ext cx="261" cy="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6561" name="Rectangle 177"/>
            <p:cNvSpPr>
              <a:spLocks noChangeArrowheads="1"/>
            </p:cNvSpPr>
            <p:nvPr/>
          </p:nvSpPr>
          <p:spPr bwMode="auto">
            <a:xfrm>
              <a:off x="2790" y="1056"/>
              <a:ext cx="315" cy="2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562" name="Rectangle 178"/>
            <p:cNvSpPr>
              <a:spLocks noChangeArrowheads="1"/>
            </p:cNvSpPr>
            <p:nvPr/>
          </p:nvSpPr>
          <p:spPr bwMode="auto">
            <a:xfrm>
              <a:off x="2808" y="1287"/>
              <a:ext cx="368" cy="2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9" name="Group 179"/>
          <p:cNvGrpSpPr>
            <a:grpSpLocks/>
          </p:cNvGrpSpPr>
          <p:nvPr/>
        </p:nvGrpSpPr>
        <p:grpSpPr bwMode="auto">
          <a:xfrm>
            <a:off x="4738688" y="1081088"/>
            <a:ext cx="4191000" cy="2895600"/>
            <a:chOff x="3021" y="633"/>
            <a:chExt cx="2640" cy="1824"/>
          </a:xfrm>
        </p:grpSpPr>
        <p:sp>
          <p:nvSpPr>
            <p:cNvPr id="13323" name="Rectangle 180"/>
            <p:cNvSpPr>
              <a:spLocks noChangeArrowheads="1"/>
            </p:cNvSpPr>
            <p:nvPr/>
          </p:nvSpPr>
          <p:spPr bwMode="auto">
            <a:xfrm>
              <a:off x="3501" y="2169"/>
              <a:ext cx="1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latin typeface="Times New Roman" pitchFamily="18" charset="0"/>
                </a:rPr>
                <a:t>= 0+</a:t>
              </a:r>
              <a:r>
                <a:rPr kumimoji="1" lang="zh-CN" altLang="en-US" sz="2400" b="1">
                  <a:latin typeface="Times New Roman" pitchFamily="18" charset="0"/>
                </a:rPr>
                <a:t>时等效电路</a:t>
              </a:r>
            </a:p>
          </p:txBody>
        </p:sp>
        <p:grpSp>
          <p:nvGrpSpPr>
            <p:cNvPr id="10" name="Group 181"/>
            <p:cNvGrpSpPr>
              <a:grpSpLocks/>
            </p:cNvGrpSpPr>
            <p:nvPr/>
          </p:nvGrpSpPr>
          <p:grpSpPr bwMode="auto">
            <a:xfrm>
              <a:off x="5085" y="1689"/>
              <a:ext cx="322" cy="301"/>
              <a:chOff x="4311" y="3759"/>
              <a:chExt cx="322" cy="301"/>
            </a:xfrm>
          </p:grpSpPr>
          <p:sp>
            <p:nvSpPr>
              <p:cNvPr id="13367" name="Oval 182"/>
              <p:cNvSpPr>
                <a:spLocks noChangeArrowheads="1"/>
              </p:cNvSpPr>
              <p:nvPr/>
            </p:nvSpPr>
            <p:spPr bwMode="auto">
              <a:xfrm>
                <a:off x="4311" y="3759"/>
                <a:ext cx="310" cy="301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3368" name="Line 183"/>
              <p:cNvSpPr>
                <a:spLocks noChangeShapeType="1"/>
              </p:cNvSpPr>
              <p:nvPr/>
            </p:nvSpPr>
            <p:spPr bwMode="auto">
              <a:xfrm>
                <a:off x="4323" y="3903"/>
                <a:ext cx="31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25" name="Oval 184"/>
            <p:cNvSpPr>
              <a:spLocks noChangeArrowheads="1"/>
            </p:cNvSpPr>
            <p:nvPr/>
          </p:nvSpPr>
          <p:spPr bwMode="auto">
            <a:xfrm>
              <a:off x="4413" y="1641"/>
              <a:ext cx="317" cy="29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26" name="Text Box 185"/>
            <p:cNvSpPr txBox="1">
              <a:spLocks noChangeArrowheads="1"/>
            </p:cNvSpPr>
            <p:nvPr/>
          </p:nvSpPr>
          <p:spPr bwMode="auto">
            <a:xfrm>
              <a:off x="4125" y="1689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4V</a:t>
              </a:r>
              <a:endParaRPr kumimoji="1" lang="en-US" altLang="zh-CN" sz="24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3327" name="Text Box 186"/>
            <p:cNvSpPr txBox="1">
              <a:spLocks noChangeArrowheads="1"/>
            </p:cNvSpPr>
            <p:nvPr/>
          </p:nvSpPr>
          <p:spPr bwMode="auto">
            <a:xfrm>
              <a:off x="4734" y="1641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1A</a:t>
              </a:r>
              <a:endParaRPr kumimoji="1" lang="en-US" altLang="zh-CN" sz="24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6571" name="Rectangle 187"/>
            <p:cNvSpPr>
              <a:spLocks noChangeArrowheads="1"/>
            </p:cNvSpPr>
            <p:nvPr/>
          </p:nvSpPr>
          <p:spPr bwMode="auto">
            <a:xfrm>
              <a:off x="5301" y="1305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29" name="Line 188"/>
            <p:cNvSpPr>
              <a:spLocks noChangeShapeType="1"/>
            </p:cNvSpPr>
            <p:nvPr/>
          </p:nvSpPr>
          <p:spPr bwMode="auto">
            <a:xfrm>
              <a:off x="3747" y="994"/>
              <a:ext cx="1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73" name="Rectangle 189"/>
            <p:cNvSpPr>
              <a:spLocks noChangeArrowheads="1"/>
            </p:cNvSpPr>
            <p:nvPr/>
          </p:nvSpPr>
          <p:spPr bwMode="auto">
            <a:xfrm>
              <a:off x="3333" y="969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31" name="Line 190"/>
            <p:cNvSpPr>
              <a:spLocks noChangeShapeType="1"/>
            </p:cNvSpPr>
            <p:nvPr/>
          </p:nvSpPr>
          <p:spPr bwMode="auto">
            <a:xfrm flipV="1">
              <a:off x="5256" y="1003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191"/>
            <p:cNvSpPr>
              <a:spLocks noChangeShapeType="1"/>
            </p:cNvSpPr>
            <p:nvPr/>
          </p:nvSpPr>
          <p:spPr bwMode="auto">
            <a:xfrm flipV="1">
              <a:off x="5237" y="1985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Oval 192"/>
            <p:cNvSpPr>
              <a:spLocks noChangeArrowheads="1"/>
            </p:cNvSpPr>
            <p:nvPr/>
          </p:nvSpPr>
          <p:spPr bwMode="auto">
            <a:xfrm>
              <a:off x="3105" y="1390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34" name="Line 193"/>
            <p:cNvSpPr>
              <a:spLocks noChangeShapeType="1"/>
            </p:cNvSpPr>
            <p:nvPr/>
          </p:nvSpPr>
          <p:spPr bwMode="auto">
            <a:xfrm>
              <a:off x="3251" y="980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Rectangle 194"/>
            <p:cNvSpPr>
              <a:spLocks noChangeArrowheads="1"/>
            </p:cNvSpPr>
            <p:nvPr/>
          </p:nvSpPr>
          <p:spPr bwMode="auto">
            <a:xfrm>
              <a:off x="3021" y="1099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336" name="Rectangle 195"/>
            <p:cNvSpPr>
              <a:spLocks noChangeArrowheads="1"/>
            </p:cNvSpPr>
            <p:nvPr/>
          </p:nvSpPr>
          <p:spPr bwMode="auto">
            <a:xfrm>
              <a:off x="3069" y="15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337" name="Rectangle 196"/>
            <p:cNvSpPr>
              <a:spLocks noChangeArrowheads="1"/>
            </p:cNvSpPr>
            <p:nvPr/>
          </p:nvSpPr>
          <p:spPr bwMode="auto">
            <a:xfrm>
              <a:off x="3468" y="930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6581" name="Rectangle 197"/>
            <p:cNvSpPr>
              <a:spLocks noChangeArrowheads="1"/>
            </p:cNvSpPr>
            <p:nvPr/>
          </p:nvSpPr>
          <p:spPr bwMode="auto">
            <a:xfrm>
              <a:off x="3512" y="68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3339" name="Line 198"/>
            <p:cNvSpPr>
              <a:spLocks noChangeShapeType="1"/>
            </p:cNvSpPr>
            <p:nvPr/>
          </p:nvSpPr>
          <p:spPr bwMode="auto">
            <a:xfrm flipV="1">
              <a:off x="4587" y="1497"/>
              <a:ext cx="3" cy="6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199"/>
            <p:cNvSpPr>
              <a:spLocks noChangeShapeType="1"/>
            </p:cNvSpPr>
            <p:nvPr/>
          </p:nvSpPr>
          <p:spPr bwMode="auto">
            <a:xfrm flipV="1">
              <a:off x="3251" y="2147"/>
              <a:ext cx="199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200"/>
            <p:cNvSpPr>
              <a:spLocks noChangeShapeType="1"/>
            </p:cNvSpPr>
            <p:nvPr/>
          </p:nvSpPr>
          <p:spPr bwMode="auto">
            <a:xfrm>
              <a:off x="3257" y="991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201"/>
            <p:cNvSpPr>
              <a:spLocks noChangeShapeType="1"/>
            </p:cNvSpPr>
            <p:nvPr/>
          </p:nvSpPr>
          <p:spPr bwMode="auto">
            <a:xfrm>
              <a:off x="5256" y="1003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6" name="Rectangle 202"/>
            <p:cNvSpPr>
              <a:spLocks noChangeArrowheads="1"/>
            </p:cNvSpPr>
            <p:nvPr/>
          </p:nvSpPr>
          <p:spPr bwMode="auto">
            <a:xfrm>
              <a:off x="4605" y="106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587" name="Rectangle 203"/>
            <p:cNvSpPr>
              <a:spLocks noChangeArrowheads="1"/>
            </p:cNvSpPr>
            <p:nvPr/>
          </p:nvSpPr>
          <p:spPr bwMode="auto">
            <a:xfrm>
              <a:off x="3597" y="168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11" name="Group 204"/>
            <p:cNvGrpSpPr>
              <a:grpSpLocks/>
            </p:cNvGrpSpPr>
            <p:nvPr/>
          </p:nvGrpSpPr>
          <p:grpSpPr bwMode="auto">
            <a:xfrm>
              <a:off x="3357" y="1353"/>
              <a:ext cx="351" cy="480"/>
              <a:chOff x="2880" y="1344"/>
              <a:chExt cx="351" cy="480"/>
            </a:xfrm>
          </p:grpSpPr>
          <p:sp>
            <p:nvSpPr>
              <p:cNvPr id="16589" name="Rectangle 205"/>
              <p:cNvSpPr>
                <a:spLocks noChangeArrowheads="1"/>
              </p:cNvSpPr>
              <p:nvPr/>
            </p:nvSpPr>
            <p:spPr bwMode="auto">
              <a:xfrm>
                <a:off x="2934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6590" name="Rectangle 206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3346" name="Rectangle 207"/>
            <p:cNvSpPr>
              <a:spLocks noChangeArrowheads="1"/>
            </p:cNvSpPr>
            <p:nvPr/>
          </p:nvSpPr>
          <p:spPr bwMode="auto">
            <a:xfrm rot="5400000" flipV="1">
              <a:off x="5107" y="1295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47" name="Text Box 208"/>
            <p:cNvSpPr txBox="1">
              <a:spLocks noChangeArrowheads="1"/>
            </p:cNvSpPr>
            <p:nvPr/>
          </p:nvSpPr>
          <p:spPr bwMode="auto">
            <a:xfrm>
              <a:off x="4317" y="1449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348" name="Line 209"/>
            <p:cNvSpPr>
              <a:spLocks noChangeShapeType="1"/>
            </p:cNvSpPr>
            <p:nvPr/>
          </p:nvSpPr>
          <p:spPr bwMode="auto">
            <a:xfrm flipH="1" flipV="1">
              <a:off x="4580" y="982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210"/>
            <p:cNvSpPr>
              <a:spLocks noChangeShapeType="1"/>
            </p:cNvSpPr>
            <p:nvPr/>
          </p:nvSpPr>
          <p:spPr bwMode="auto">
            <a:xfrm flipH="1" flipV="1">
              <a:off x="3939" y="1929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211"/>
            <p:cNvSpPr>
              <a:spLocks noChangeShapeType="1"/>
            </p:cNvSpPr>
            <p:nvPr/>
          </p:nvSpPr>
          <p:spPr bwMode="auto">
            <a:xfrm flipH="1" flipV="1">
              <a:off x="3943" y="146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Rectangle 212"/>
            <p:cNvSpPr>
              <a:spLocks noChangeArrowheads="1"/>
            </p:cNvSpPr>
            <p:nvPr/>
          </p:nvSpPr>
          <p:spPr bwMode="auto">
            <a:xfrm rot="5400000" flipH="1">
              <a:off x="3807" y="1738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6597" name="Rectangle 213"/>
            <p:cNvSpPr>
              <a:spLocks noChangeArrowheads="1"/>
            </p:cNvSpPr>
            <p:nvPr/>
          </p:nvSpPr>
          <p:spPr bwMode="auto">
            <a:xfrm>
              <a:off x="4623" y="129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53" name="Line 214"/>
            <p:cNvSpPr>
              <a:spLocks noChangeShapeType="1"/>
            </p:cNvSpPr>
            <p:nvPr/>
          </p:nvSpPr>
          <p:spPr bwMode="auto">
            <a:xfrm>
              <a:off x="4457" y="1113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9" name="Rectangle 215"/>
            <p:cNvSpPr>
              <a:spLocks noChangeArrowheads="1"/>
            </p:cNvSpPr>
            <p:nvPr/>
          </p:nvSpPr>
          <p:spPr bwMode="auto">
            <a:xfrm>
              <a:off x="4173" y="1065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55" name="Text Box 216"/>
            <p:cNvSpPr txBox="1">
              <a:spLocks noChangeArrowheads="1"/>
            </p:cNvSpPr>
            <p:nvPr/>
          </p:nvSpPr>
          <p:spPr bwMode="auto">
            <a:xfrm>
              <a:off x="4317" y="17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3356" name="Line 217"/>
            <p:cNvSpPr>
              <a:spLocks noChangeShapeType="1"/>
            </p:cNvSpPr>
            <p:nvPr/>
          </p:nvSpPr>
          <p:spPr bwMode="auto">
            <a:xfrm flipV="1">
              <a:off x="5248" y="1497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Rectangle 218"/>
            <p:cNvSpPr>
              <a:spLocks noChangeArrowheads="1"/>
            </p:cNvSpPr>
            <p:nvPr/>
          </p:nvSpPr>
          <p:spPr bwMode="auto">
            <a:xfrm rot="5400000" flipH="1">
              <a:off x="4443" y="1320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58" name="Line 219"/>
            <p:cNvSpPr>
              <a:spLocks noChangeShapeType="1"/>
            </p:cNvSpPr>
            <p:nvPr/>
          </p:nvSpPr>
          <p:spPr bwMode="auto">
            <a:xfrm>
              <a:off x="5143" y="1161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04" name="Rectangle 220"/>
            <p:cNvSpPr>
              <a:spLocks noChangeArrowheads="1"/>
            </p:cNvSpPr>
            <p:nvPr/>
          </p:nvSpPr>
          <p:spPr bwMode="auto">
            <a:xfrm>
              <a:off x="4924" y="1065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6605" name="Rectangle 221"/>
            <p:cNvSpPr>
              <a:spLocks noChangeArrowheads="1"/>
            </p:cNvSpPr>
            <p:nvPr/>
          </p:nvSpPr>
          <p:spPr bwMode="auto">
            <a:xfrm>
              <a:off x="5314" y="106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61" name="Line 222"/>
            <p:cNvSpPr>
              <a:spLocks noChangeShapeType="1"/>
            </p:cNvSpPr>
            <p:nvPr/>
          </p:nvSpPr>
          <p:spPr bwMode="auto">
            <a:xfrm>
              <a:off x="5057" y="1689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223"/>
            <p:cNvSpPr>
              <a:spLocks noChangeShapeType="1"/>
            </p:cNvSpPr>
            <p:nvPr/>
          </p:nvSpPr>
          <p:spPr bwMode="auto">
            <a:xfrm rot="5400000" flipH="1" flipV="1">
              <a:off x="3294" y="777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08" name="Rectangle 224"/>
            <p:cNvSpPr>
              <a:spLocks noChangeArrowheads="1"/>
            </p:cNvSpPr>
            <p:nvPr/>
          </p:nvSpPr>
          <p:spPr bwMode="auto">
            <a:xfrm>
              <a:off x="3165" y="633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kumimoji="1" lang="en-US" altLang="zh-CN" sz="28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64" name="Line 225"/>
            <p:cNvSpPr>
              <a:spLocks noChangeShapeType="1"/>
            </p:cNvSpPr>
            <p:nvPr/>
          </p:nvSpPr>
          <p:spPr bwMode="auto">
            <a:xfrm>
              <a:off x="3933" y="99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0838" y="2423047"/>
            <a:ext cx="75405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1.3 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电压和电流的参考方向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1.4 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欧姆定律</a:t>
            </a: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1.6  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基尔霍夫定律（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KCL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KVL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P30  1.5.8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1.7  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电路中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电位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的概念及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计算</a:t>
            </a:r>
            <a:endParaRPr lang="en-US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719" y="468157"/>
            <a:ext cx="7886700" cy="1325563"/>
          </a:xfrm>
        </p:spPr>
        <p:txBody>
          <a:bodyPr/>
          <a:lstStyle/>
          <a:p>
            <a:pPr algn="ctr"/>
            <a:r>
              <a:rPr lang="zh-CN" altLang="en-US"/>
              <a:t>第一章</a:t>
            </a:r>
          </a:p>
        </p:txBody>
      </p:sp>
    </p:spTree>
    <p:extLst>
      <p:ext uri="{BB962C8B-B14F-4D97-AF65-F5344CB8AC3E}">
        <p14:creationId xmlns="" xmlns:p14="http://schemas.microsoft.com/office/powerpoint/2010/main" val="41366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547688"/>
            <a:ext cx="1970088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计算结果：</a:t>
            </a:r>
            <a:endParaRPr kumimoji="1" lang="zh-CN" altLang="en-US" sz="2800" b="1" u="sng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355" name="Text Box 3"/>
          <p:cNvSpPr txBox="1">
            <a:spLocks noChangeArrowheads="1"/>
          </p:cNvSpPr>
          <p:nvPr/>
        </p:nvSpPr>
        <p:spPr bwMode="auto">
          <a:xfrm>
            <a:off x="1682750" y="3181350"/>
            <a:ext cx="8985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电量</a:t>
            </a:r>
          </a:p>
        </p:txBody>
      </p:sp>
      <p:sp>
        <p:nvSpPr>
          <p:cNvPr id="14356" name="Line 4"/>
          <p:cNvSpPr>
            <a:spLocks noChangeShapeType="1"/>
          </p:cNvSpPr>
          <p:nvPr/>
        </p:nvSpPr>
        <p:spPr bwMode="auto">
          <a:xfrm>
            <a:off x="1641475" y="3763963"/>
            <a:ext cx="58245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Line 5"/>
          <p:cNvSpPr>
            <a:spLocks noChangeShapeType="1"/>
          </p:cNvSpPr>
          <p:nvPr/>
        </p:nvSpPr>
        <p:spPr bwMode="auto">
          <a:xfrm>
            <a:off x="1619250" y="4425950"/>
            <a:ext cx="58467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4191000" y="3227388"/>
          <a:ext cx="747713" cy="569912"/>
        </p:xfrm>
        <a:graphic>
          <a:graphicData uri="http://schemas.openxmlformats.org/presentationml/2006/ole">
            <p:oleObj spid="_x0000_s81922" name="Equation" r:id="rId3" imgW="314257" imgH="152310" progId="Equation.3">
              <p:embed/>
            </p:oleObj>
          </a:graphicData>
        </a:graphic>
      </p:graphicFrame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5334000" y="3200400"/>
          <a:ext cx="728663" cy="592138"/>
        </p:xfrm>
        <a:graphic>
          <a:graphicData uri="http://schemas.openxmlformats.org/presentationml/2006/ole">
            <p:oleObj spid="_x0000_s81923" name="Equation" r:id="rId4" imgW="314257" imgH="162015" progId="Equation.3">
              <p:embed/>
            </p:oleObj>
          </a:graphicData>
        </a:graphic>
      </p:graphicFrame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2921000" y="3141663"/>
          <a:ext cx="1041400" cy="655637"/>
        </p:xfrm>
        <a:graphic>
          <a:graphicData uri="http://schemas.openxmlformats.org/presentationml/2006/ole">
            <p:oleObj spid="_x0000_s81924" name="Equation" r:id="rId5" imgW="352357" imgH="162015" progId="Equation.3">
              <p:embed/>
            </p:oleObj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/>
        </p:nvGraphicFramePr>
        <p:xfrm>
          <a:off x="6316663" y="3200400"/>
          <a:ext cx="998537" cy="593725"/>
        </p:xfrm>
        <a:graphic>
          <a:graphicData uri="http://schemas.openxmlformats.org/presentationml/2006/ole">
            <p:oleObj spid="_x0000_s81925" name="Equation" r:id="rId6" imgW="352357" imgH="152310" progId="Equation.3">
              <p:embed/>
            </p:oleObj>
          </a:graphicData>
        </a:graphic>
      </p:graphicFrame>
      <p:graphicFrame>
        <p:nvGraphicFramePr>
          <p:cNvPr id="14342" name="Object 10"/>
          <p:cNvGraphicFramePr>
            <a:graphicFrameLocks noChangeAspect="1"/>
          </p:cNvGraphicFramePr>
          <p:nvPr/>
        </p:nvGraphicFramePr>
        <p:xfrm>
          <a:off x="1849438" y="4478338"/>
          <a:ext cx="754062" cy="560387"/>
        </p:xfrm>
        <a:graphic>
          <a:graphicData uri="http://schemas.openxmlformats.org/presentationml/2006/ole">
            <p:oleObj spid="_x0000_s81926" name="公式" r:id="rId7" imgW="323985" imgH="152310" progId="Equation.3">
              <p:embed/>
            </p:oleObj>
          </a:graphicData>
        </a:graphic>
      </p:graphicFrame>
      <p:graphicFrame>
        <p:nvGraphicFramePr>
          <p:cNvPr id="14343" name="Object 11"/>
          <p:cNvGraphicFramePr>
            <a:graphicFrameLocks noChangeAspect="1"/>
          </p:cNvGraphicFramePr>
          <p:nvPr/>
        </p:nvGraphicFramePr>
        <p:xfrm>
          <a:off x="1831975" y="3868738"/>
          <a:ext cx="771525" cy="573087"/>
        </p:xfrm>
        <a:graphic>
          <a:graphicData uri="http://schemas.openxmlformats.org/presentationml/2006/ole">
            <p:oleObj spid="_x0000_s81927" name="公式" r:id="rId8" imgW="323985" imgH="152310" progId="Equation.3">
              <p:embed/>
            </p:oleObj>
          </a:graphicData>
        </a:graphic>
      </p:graphicFrame>
      <p:graphicFrame>
        <p:nvGraphicFramePr>
          <p:cNvPr id="14344" name="Object 12"/>
          <p:cNvGraphicFramePr>
            <a:graphicFrameLocks noChangeAspect="1"/>
          </p:cNvGraphicFramePr>
          <p:nvPr/>
        </p:nvGraphicFramePr>
        <p:xfrm>
          <a:off x="3143250" y="3886200"/>
          <a:ext cx="365125" cy="428625"/>
        </p:xfrm>
        <a:graphic>
          <a:graphicData uri="http://schemas.openxmlformats.org/presentationml/2006/ole">
            <p:oleObj spid="_x0000_s81928" name="Equation" r:id="rId9" imgW="57285" imgH="95160" progId="Equation.3">
              <p:embed/>
            </p:oleObj>
          </a:graphicData>
        </a:graphic>
      </p:graphicFrame>
      <p:graphicFrame>
        <p:nvGraphicFramePr>
          <p:cNvPr id="14345" name="Object 13"/>
          <p:cNvGraphicFramePr>
            <a:graphicFrameLocks noChangeAspect="1"/>
          </p:cNvGraphicFramePr>
          <p:nvPr/>
        </p:nvGraphicFramePr>
        <p:xfrm>
          <a:off x="4338638" y="3870325"/>
          <a:ext cx="347662" cy="447675"/>
        </p:xfrm>
        <a:graphic>
          <a:graphicData uri="http://schemas.openxmlformats.org/presentationml/2006/ole">
            <p:oleObj spid="_x0000_s81929" name="Equation" r:id="rId10" imgW="47557" imgH="95160" progId="Equation.3">
              <p:embed/>
            </p:oleObj>
          </a:graphicData>
        </a:graphic>
      </p:graphicFrame>
      <p:graphicFrame>
        <p:nvGraphicFramePr>
          <p:cNvPr id="14346" name="Object 14"/>
          <p:cNvGraphicFramePr>
            <a:graphicFrameLocks noChangeAspect="1"/>
          </p:cNvGraphicFramePr>
          <p:nvPr/>
        </p:nvGraphicFramePr>
        <p:xfrm>
          <a:off x="4318000" y="4527550"/>
          <a:ext cx="339725" cy="438150"/>
        </p:xfrm>
        <a:graphic>
          <a:graphicData uri="http://schemas.openxmlformats.org/presentationml/2006/ole">
            <p:oleObj spid="_x0000_s81930" name="Equation" r:id="rId11" imgW="47557" imgH="95160" progId="Equation.3">
              <p:embed/>
            </p:oleObj>
          </a:graphicData>
        </a:graphic>
      </p:graphicFrame>
      <p:graphicFrame>
        <p:nvGraphicFramePr>
          <p:cNvPr id="14347" name="Object 15"/>
          <p:cNvGraphicFramePr>
            <a:graphicFrameLocks noChangeAspect="1"/>
          </p:cNvGraphicFramePr>
          <p:nvPr/>
        </p:nvGraphicFramePr>
        <p:xfrm>
          <a:off x="5662613" y="3886200"/>
          <a:ext cx="249237" cy="477838"/>
        </p:xfrm>
        <a:graphic>
          <a:graphicData uri="http://schemas.openxmlformats.org/presentationml/2006/ole">
            <p:oleObj spid="_x0000_s81931" name="公式" r:id="rId12" imgW="57285" imgH="114300" progId="Equation.3">
              <p:embed/>
            </p:oleObj>
          </a:graphicData>
        </a:graphic>
      </p:graphicFrame>
      <p:graphicFrame>
        <p:nvGraphicFramePr>
          <p:cNvPr id="14348" name="Object 16"/>
          <p:cNvGraphicFramePr>
            <a:graphicFrameLocks noChangeAspect="1"/>
          </p:cNvGraphicFramePr>
          <p:nvPr/>
        </p:nvGraphicFramePr>
        <p:xfrm>
          <a:off x="5591175" y="4352925"/>
          <a:ext cx="374650" cy="876300"/>
        </p:xfrm>
        <a:graphic>
          <a:graphicData uri="http://schemas.openxmlformats.org/presentationml/2006/ole">
            <p:oleObj spid="_x0000_s81932" name="Equation" r:id="rId13" imgW="85657" imgH="323760" progId="Equation.3">
              <p:embed/>
            </p:oleObj>
          </a:graphicData>
        </a:graphic>
      </p:graphicFrame>
      <p:graphicFrame>
        <p:nvGraphicFramePr>
          <p:cNvPr id="14349" name="Object 17"/>
          <p:cNvGraphicFramePr>
            <a:graphicFrameLocks noChangeAspect="1"/>
          </p:cNvGraphicFramePr>
          <p:nvPr/>
        </p:nvGraphicFramePr>
        <p:xfrm>
          <a:off x="6689725" y="3810000"/>
          <a:ext cx="423863" cy="533400"/>
        </p:xfrm>
        <a:graphic>
          <a:graphicData uri="http://schemas.openxmlformats.org/presentationml/2006/ole">
            <p:oleObj spid="_x0000_s81933" name="Equation" r:id="rId14" imgW="57285" imgH="114300" progId="Equation.3">
              <p:embed/>
            </p:oleObj>
          </a:graphicData>
        </a:graphic>
      </p:graphicFrame>
      <p:sp>
        <p:nvSpPr>
          <p:cNvPr id="14358" name="Line 18"/>
          <p:cNvSpPr>
            <a:spLocks noChangeShapeType="1"/>
          </p:cNvSpPr>
          <p:nvPr/>
        </p:nvSpPr>
        <p:spPr bwMode="auto">
          <a:xfrm>
            <a:off x="2774950" y="3124200"/>
            <a:ext cx="0" cy="205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Line 19"/>
          <p:cNvSpPr>
            <a:spLocks noChangeShapeType="1"/>
          </p:cNvSpPr>
          <p:nvPr/>
        </p:nvSpPr>
        <p:spPr bwMode="auto">
          <a:xfrm>
            <a:off x="3962400" y="3140075"/>
            <a:ext cx="0" cy="2041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Line 20"/>
          <p:cNvSpPr>
            <a:spLocks noChangeShapeType="1"/>
          </p:cNvSpPr>
          <p:nvPr/>
        </p:nvSpPr>
        <p:spPr bwMode="auto">
          <a:xfrm>
            <a:off x="5245100" y="3141663"/>
            <a:ext cx="0" cy="19700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Line 21"/>
          <p:cNvSpPr>
            <a:spLocks noChangeShapeType="1"/>
          </p:cNvSpPr>
          <p:nvPr/>
        </p:nvSpPr>
        <p:spPr bwMode="auto">
          <a:xfrm>
            <a:off x="6249988" y="3141663"/>
            <a:ext cx="0" cy="19700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Line 22"/>
          <p:cNvSpPr>
            <a:spLocks noChangeShapeType="1"/>
          </p:cNvSpPr>
          <p:nvPr/>
        </p:nvSpPr>
        <p:spPr bwMode="auto">
          <a:xfrm>
            <a:off x="1600200" y="3141663"/>
            <a:ext cx="586581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Line 23"/>
          <p:cNvSpPr>
            <a:spLocks noChangeShapeType="1"/>
          </p:cNvSpPr>
          <p:nvPr/>
        </p:nvSpPr>
        <p:spPr bwMode="auto">
          <a:xfrm>
            <a:off x="1600200" y="5184775"/>
            <a:ext cx="5943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0" name="Object 24"/>
          <p:cNvGraphicFramePr>
            <a:graphicFrameLocks noChangeAspect="1"/>
          </p:cNvGraphicFramePr>
          <p:nvPr/>
        </p:nvGraphicFramePr>
        <p:xfrm>
          <a:off x="3143250" y="4527550"/>
          <a:ext cx="371475" cy="438150"/>
        </p:xfrm>
        <a:graphic>
          <a:graphicData uri="http://schemas.openxmlformats.org/presentationml/2006/ole">
            <p:oleObj spid="_x0000_s81934" name="Equation" r:id="rId15" imgW="57285" imgH="95160" progId="Equation.3">
              <p:embed/>
            </p:oleObj>
          </a:graphicData>
        </a:graphic>
      </p:graphicFrame>
      <p:graphicFrame>
        <p:nvGraphicFramePr>
          <p:cNvPr id="14351" name="Object 25"/>
          <p:cNvGraphicFramePr>
            <a:graphicFrameLocks noChangeAspect="1"/>
          </p:cNvGraphicFramePr>
          <p:nvPr/>
        </p:nvGraphicFramePr>
        <p:xfrm>
          <a:off x="6540500" y="4308475"/>
          <a:ext cx="608013" cy="949325"/>
        </p:xfrm>
        <a:graphic>
          <a:graphicData uri="http://schemas.openxmlformats.org/presentationml/2006/ole">
            <p:oleObj spid="_x0000_s81935" name="Equation" r:id="rId16" imgW="161857" imgH="323760" progId="Equation.3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9600" y="5551488"/>
            <a:ext cx="8237538" cy="685800"/>
            <a:chOff x="384" y="3240"/>
            <a:chExt cx="5189" cy="432"/>
          </a:xfrm>
        </p:grpSpPr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384" y="3264"/>
              <a:ext cx="1246" cy="3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换路瞬间，</a:t>
              </a:r>
            </a:p>
          </p:txBody>
        </p:sp>
        <p:graphicFrame>
          <p:nvGraphicFramePr>
            <p:cNvPr id="14352" name="Object 28"/>
            <p:cNvGraphicFramePr>
              <a:graphicFrameLocks noChangeAspect="1"/>
            </p:cNvGraphicFramePr>
            <p:nvPr/>
          </p:nvGraphicFramePr>
          <p:xfrm>
            <a:off x="1525" y="3247"/>
            <a:ext cx="763" cy="425"/>
          </p:xfrm>
          <a:graphic>
            <a:graphicData uri="http://schemas.openxmlformats.org/presentationml/2006/ole">
              <p:oleObj spid="_x0000_s81936" name="公式" r:id="rId17" imgW="381000" imgH="162015" progId="Equation.3">
                <p:embed/>
              </p:oleObj>
            </a:graphicData>
          </a:graphic>
        </p:graphicFrame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2245" y="3261"/>
              <a:ext cx="1472" cy="3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不能跃变，但</a:t>
              </a: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4327" y="3240"/>
              <a:ext cx="1246" cy="3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  <a:defRPr/>
              </a:pPr>
              <a:r>
                <a:rPr kumimoji="1"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可以跃变。</a:t>
              </a:r>
            </a:p>
          </p:txBody>
        </p:sp>
        <p:graphicFrame>
          <p:nvGraphicFramePr>
            <p:cNvPr id="14353" name="Object 31"/>
            <p:cNvGraphicFramePr>
              <a:graphicFrameLocks noChangeAspect="1"/>
            </p:cNvGraphicFramePr>
            <p:nvPr/>
          </p:nvGraphicFramePr>
          <p:xfrm>
            <a:off x="3655" y="3240"/>
            <a:ext cx="785" cy="425"/>
          </p:xfrm>
          <a:graphic>
            <a:graphicData uri="http://schemas.openxmlformats.org/presentationml/2006/ole">
              <p:oleObj spid="_x0000_s81937" name="Equation" r:id="rId18" imgW="390457" imgH="162015" progId="Equation.3">
                <p:embed/>
              </p:oleObj>
            </a:graphicData>
          </a:graphic>
        </p:graphicFrame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2590800" y="473075"/>
            <a:ext cx="4572000" cy="2346325"/>
            <a:chOff x="288" y="672"/>
            <a:chExt cx="2880" cy="1478"/>
          </a:xfrm>
        </p:grpSpPr>
        <p:sp>
          <p:nvSpPr>
            <p:cNvPr id="14366" name="Line 94"/>
            <p:cNvSpPr>
              <a:spLocks noChangeShapeType="1"/>
            </p:cNvSpPr>
            <p:nvPr/>
          </p:nvSpPr>
          <p:spPr bwMode="auto">
            <a:xfrm>
              <a:off x="1008" y="985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3" name="Rectangle 95"/>
            <p:cNvSpPr>
              <a:spLocks noChangeArrowheads="1"/>
            </p:cNvSpPr>
            <p:nvPr/>
          </p:nvSpPr>
          <p:spPr bwMode="auto">
            <a:xfrm>
              <a:off x="672" y="101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2770" y="1676"/>
              <a:ext cx="71" cy="291"/>
              <a:chOff x="2160" y="1198"/>
              <a:chExt cx="97" cy="246"/>
            </a:xfrm>
          </p:grpSpPr>
          <p:sp>
            <p:nvSpPr>
              <p:cNvPr id="14418" name="Arc 97"/>
              <p:cNvSpPr>
                <a:spLocks/>
              </p:cNvSpPr>
              <p:nvPr/>
            </p:nvSpPr>
            <p:spPr bwMode="auto">
              <a:xfrm>
                <a:off x="2160" y="1198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9" name="Arc 98"/>
              <p:cNvSpPr>
                <a:spLocks/>
              </p:cNvSpPr>
              <p:nvPr/>
            </p:nvSpPr>
            <p:spPr bwMode="auto">
              <a:xfrm>
                <a:off x="2160" y="1280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0" name="Arc 99"/>
              <p:cNvSpPr>
                <a:spLocks/>
              </p:cNvSpPr>
              <p:nvPr/>
            </p:nvSpPr>
            <p:spPr bwMode="auto">
              <a:xfrm>
                <a:off x="2160" y="1362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69" name="Line 100"/>
            <p:cNvSpPr>
              <a:spLocks noChangeShapeType="1"/>
            </p:cNvSpPr>
            <p:nvPr/>
          </p:nvSpPr>
          <p:spPr bwMode="auto">
            <a:xfrm flipV="1">
              <a:off x="2780" y="979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101"/>
            <p:cNvSpPr>
              <a:spLocks noChangeShapeType="1"/>
            </p:cNvSpPr>
            <p:nvPr/>
          </p:nvSpPr>
          <p:spPr bwMode="auto">
            <a:xfrm flipV="1">
              <a:off x="2770" y="1967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Oval 102"/>
            <p:cNvSpPr>
              <a:spLocks noChangeArrowheads="1"/>
            </p:cNvSpPr>
            <p:nvPr/>
          </p:nvSpPr>
          <p:spPr bwMode="auto">
            <a:xfrm>
              <a:off x="357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372" name="Line 103"/>
            <p:cNvSpPr>
              <a:spLocks noChangeShapeType="1"/>
            </p:cNvSpPr>
            <p:nvPr/>
          </p:nvSpPr>
          <p:spPr bwMode="auto">
            <a:xfrm>
              <a:off x="503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Rectangle 104"/>
            <p:cNvSpPr>
              <a:spLocks noChangeArrowheads="1"/>
            </p:cNvSpPr>
            <p:nvPr/>
          </p:nvSpPr>
          <p:spPr bwMode="auto">
            <a:xfrm>
              <a:off x="288" y="1090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4374" name="Rectangle 105"/>
            <p:cNvSpPr>
              <a:spLocks noChangeArrowheads="1"/>
            </p:cNvSpPr>
            <p:nvPr/>
          </p:nvSpPr>
          <p:spPr bwMode="auto">
            <a:xfrm>
              <a:off x="324" y="15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4375" name="Rectangle 106"/>
            <p:cNvSpPr>
              <a:spLocks noChangeArrowheads="1"/>
            </p:cNvSpPr>
            <p:nvPr/>
          </p:nvSpPr>
          <p:spPr bwMode="auto">
            <a:xfrm>
              <a:off x="720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515" name="Rectangle 107"/>
            <p:cNvSpPr>
              <a:spLocks noChangeArrowheads="1"/>
            </p:cNvSpPr>
            <p:nvPr/>
          </p:nvSpPr>
          <p:spPr bwMode="auto">
            <a:xfrm>
              <a:off x="764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4377" name="Line 108"/>
            <p:cNvSpPr>
              <a:spLocks noChangeShapeType="1"/>
            </p:cNvSpPr>
            <p:nvPr/>
          </p:nvSpPr>
          <p:spPr bwMode="auto">
            <a:xfrm flipH="1" flipV="1">
              <a:off x="2013" y="1497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Line 109"/>
            <p:cNvSpPr>
              <a:spLocks noChangeShapeType="1"/>
            </p:cNvSpPr>
            <p:nvPr/>
          </p:nvSpPr>
          <p:spPr bwMode="auto">
            <a:xfrm flipV="1">
              <a:off x="2012" y="185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9" name="Line 110"/>
            <p:cNvSpPr>
              <a:spLocks noChangeShapeType="1"/>
            </p:cNvSpPr>
            <p:nvPr/>
          </p:nvSpPr>
          <p:spPr bwMode="auto">
            <a:xfrm flipV="1">
              <a:off x="503" y="2138"/>
              <a:ext cx="228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0" name="Line 111"/>
            <p:cNvSpPr>
              <a:spLocks noChangeShapeType="1"/>
            </p:cNvSpPr>
            <p:nvPr/>
          </p:nvSpPr>
          <p:spPr bwMode="auto">
            <a:xfrm>
              <a:off x="509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Line 112"/>
            <p:cNvSpPr>
              <a:spLocks noChangeShapeType="1"/>
            </p:cNvSpPr>
            <p:nvPr/>
          </p:nvSpPr>
          <p:spPr bwMode="auto">
            <a:xfrm>
              <a:off x="1114" y="120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" name="Line 113"/>
            <p:cNvSpPr>
              <a:spLocks noChangeShapeType="1"/>
            </p:cNvSpPr>
            <p:nvPr/>
          </p:nvSpPr>
          <p:spPr bwMode="auto">
            <a:xfrm>
              <a:off x="2780" y="994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2" name="Rectangle 114"/>
            <p:cNvSpPr>
              <a:spLocks noChangeArrowheads="1"/>
            </p:cNvSpPr>
            <p:nvPr/>
          </p:nvSpPr>
          <p:spPr bwMode="auto">
            <a:xfrm>
              <a:off x="206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7523" name="Rectangle 115"/>
            <p:cNvSpPr>
              <a:spLocks noChangeArrowheads="1"/>
            </p:cNvSpPr>
            <p:nvPr/>
          </p:nvSpPr>
          <p:spPr bwMode="auto">
            <a:xfrm>
              <a:off x="1306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385" name="Line 116"/>
            <p:cNvSpPr>
              <a:spLocks noChangeShapeType="1"/>
            </p:cNvSpPr>
            <p:nvPr/>
          </p:nvSpPr>
          <p:spPr bwMode="auto">
            <a:xfrm>
              <a:off x="1137" y="1683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117"/>
            <p:cNvGrpSpPr>
              <a:grpSpLocks/>
            </p:cNvGrpSpPr>
            <p:nvPr/>
          </p:nvGrpSpPr>
          <p:grpSpPr bwMode="auto">
            <a:xfrm>
              <a:off x="642" y="1296"/>
              <a:ext cx="351" cy="480"/>
              <a:chOff x="48" y="1341"/>
              <a:chExt cx="351" cy="480"/>
            </a:xfrm>
          </p:grpSpPr>
          <p:sp>
            <p:nvSpPr>
              <p:cNvPr id="17526" name="Rectangle 118"/>
              <p:cNvSpPr>
                <a:spLocks noChangeArrowheads="1"/>
              </p:cNvSpPr>
              <p:nvPr/>
            </p:nvSpPr>
            <p:spPr bwMode="auto">
              <a:xfrm>
                <a:off x="102" y="134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7527" name="Rectangle 119"/>
              <p:cNvSpPr>
                <a:spLocks noChangeArrowheads="1"/>
              </p:cNvSpPr>
              <p:nvPr/>
            </p:nvSpPr>
            <p:spPr bwMode="auto">
              <a:xfrm>
                <a:off x="48" y="1533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4387" name="Rectangle 120"/>
            <p:cNvSpPr>
              <a:spLocks noChangeArrowheads="1"/>
            </p:cNvSpPr>
            <p:nvPr/>
          </p:nvSpPr>
          <p:spPr bwMode="auto">
            <a:xfrm rot="5400000" flipV="1">
              <a:off x="2631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529" name="Rectangle 121"/>
            <p:cNvSpPr>
              <a:spLocks noChangeArrowheads="1"/>
            </p:cNvSpPr>
            <p:nvPr/>
          </p:nvSpPr>
          <p:spPr bwMode="auto">
            <a:xfrm>
              <a:off x="1306" y="1104"/>
              <a:ext cx="42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4389" name="Text Box 122"/>
            <p:cNvSpPr txBox="1">
              <a:spLocks noChangeArrowheads="1"/>
            </p:cNvSpPr>
            <p:nvPr/>
          </p:nvSpPr>
          <p:spPr bwMode="auto">
            <a:xfrm>
              <a:off x="2511" y="146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4390" name="Text Box 123"/>
            <p:cNvSpPr txBox="1">
              <a:spLocks noChangeArrowheads="1"/>
            </p:cNvSpPr>
            <p:nvPr/>
          </p:nvSpPr>
          <p:spPr bwMode="auto">
            <a:xfrm>
              <a:off x="1670" y="147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4391" name="Line 124"/>
            <p:cNvSpPr>
              <a:spLocks noChangeShapeType="1"/>
            </p:cNvSpPr>
            <p:nvPr/>
          </p:nvSpPr>
          <p:spPr bwMode="auto">
            <a:xfrm flipH="1" flipV="1">
              <a:off x="2016" y="98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25"/>
            <p:cNvGrpSpPr>
              <a:grpSpLocks/>
            </p:cNvGrpSpPr>
            <p:nvPr/>
          </p:nvGrpSpPr>
          <p:grpSpPr bwMode="auto">
            <a:xfrm>
              <a:off x="1914" y="1760"/>
              <a:ext cx="206" cy="94"/>
              <a:chOff x="3641" y="1598"/>
              <a:chExt cx="206" cy="94"/>
            </a:xfrm>
          </p:grpSpPr>
          <p:sp>
            <p:nvSpPr>
              <p:cNvPr id="14414" name="Line 126"/>
              <p:cNvSpPr>
                <a:spLocks noChangeShapeType="1"/>
              </p:cNvSpPr>
              <p:nvPr/>
            </p:nvSpPr>
            <p:spPr bwMode="auto">
              <a:xfrm>
                <a:off x="3641" y="1692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5" name="Line 127"/>
              <p:cNvSpPr>
                <a:spLocks noChangeShapeType="1"/>
              </p:cNvSpPr>
              <p:nvPr/>
            </p:nvSpPr>
            <p:spPr bwMode="auto">
              <a:xfrm>
                <a:off x="3648" y="1598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93" name="Line 128"/>
            <p:cNvSpPr>
              <a:spLocks noChangeShapeType="1"/>
            </p:cNvSpPr>
            <p:nvPr/>
          </p:nvSpPr>
          <p:spPr bwMode="auto">
            <a:xfrm flipH="1" flipV="1">
              <a:off x="1254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4" name="Line 129"/>
            <p:cNvSpPr>
              <a:spLocks noChangeShapeType="1"/>
            </p:cNvSpPr>
            <p:nvPr/>
          </p:nvSpPr>
          <p:spPr bwMode="auto">
            <a:xfrm flipH="1" flipV="1">
              <a:off x="1258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5" name="Line 130"/>
            <p:cNvSpPr>
              <a:spLocks noChangeShapeType="1"/>
            </p:cNvSpPr>
            <p:nvPr/>
          </p:nvSpPr>
          <p:spPr bwMode="auto">
            <a:xfrm flipH="1" flipV="1">
              <a:off x="1258" y="9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6" name="Oval 131"/>
            <p:cNvSpPr>
              <a:spLocks noChangeArrowheads="1"/>
            </p:cNvSpPr>
            <p:nvPr/>
          </p:nvSpPr>
          <p:spPr bwMode="auto">
            <a:xfrm flipV="1">
              <a:off x="1231" y="139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397" name="Rectangle 132"/>
            <p:cNvSpPr>
              <a:spLocks noChangeArrowheads="1"/>
            </p:cNvSpPr>
            <p:nvPr/>
          </p:nvSpPr>
          <p:spPr bwMode="auto">
            <a:xfrm rot="5400000" flipH="1">
              <a:off x="1122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398" name="Line 133"/>
            <p:cNvSpPr>
              <a:spLocks noChangeShapeType="1"/>
            </p:cNvSpPr>
            <p:nvPr/>
          </p:nvSpPr>
          <p:spPr bwMode="auto">
            <a:xfrm flipH="1">
              <a:off x="1066" y="1248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2" name="Rectangle 134"/>
            <p:cNvSpPr>
              <a:spLocks noChangeArrowheads="1"/>
            </p:cNvSpPr>
            <p:nvPr/>
          </p:nvSpPr>
          <p:spPr bwMode="auto">
            <a:xfrm>
              <a:off x="1306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7543" name="Rectangle 135"/>
            <p:cNvSpPr>
              <a:spLocks noChangeArrowheads="1"/>
            </p:cNvSpPr>
            <p:nvPr/>
          </p:nvSpPr>
          <p:spPr bwMode="auto">
            <a:xfrm>
              <a:off x="874" y="164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7544" name="Rectangle 136"/>
            <p:cNvSpPr>
              <a:spLocks noChangeArrowheads="1"/>
            </p:cNvSpPr>
            <p:nvPr/>
          </p:nvSpPr>
          <p:spPr bwMode="auto">
            <a:xfrm>
              <a:off x="208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402" name="Line 137"/>
            <p:cNvSpPr>
              <a:spLocks noChangeShapeType="1"/>
            </p:cNvSpPr>
            <p:nvPr/>
          </p:nvSpPr>
          <p:spPr bwMode="auto">
            <a:xfrm>
              <a:off x="1894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46" name="Rectangle 138"/>
            <p:cNvSpPr>
              <a:spLocks noChangeArrowheads="1"/>
            </p:cNvSpPr>
            <p:nvPr/>
          </p:nvSpPr>
          <p:spPr bwMode="auto">
            <a:xfrm>
              <a:off x="1630" y="915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404" name="Text Box 139"/>
            <p:cNvSpPr txBox="1">
              <a:spLocks noChangeArrowheads="1"/>
            </p:cNvSpPr>
            <p:nvPr/>
          </p:nvSpPr>
          <p:spPr bwMode="auto">
            <a:xfrm>
              <a:off x="1688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7548" name="Rectangle 140"/>
            <p:cNvSpPr>
              <a:spLocks noChangeArrowheads="1"/>
            </p:cNvSpPr>
            <p:nvPr/>
          </p:nvSpPr>
          <p:spPr bwMode="auto">
            <a:xfrm>
              <a:off x="1584" y="15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406" name="Line 141"/>
            <p:cNvSpPr>
              <a:spLocks noChangeShapeType="1"/>
            </p:cNvSpPr>
            <p:nvPr/>
          </p:nvSpPr>
          <p:spPr bwMode="auto">
            <a:xfrm flipV="1">
              <a:off x="2781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7" name="Text Box 142"/>
            <p:cNvSpPr txBox="1">
              <a:spLocks noChangeArrowheads="1"/>
            </p:cNvSpPr>
            <p:nvPr/>
          </p:nvSpPr>
          <p:spPr bwMode="auto">
            <a:xfrm>
              <a:off x="2514" y="1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17551" name="Rectangle 143"/>
            <p:cNvSpPr>
              <a:spLocks noChangeArrowheads="1"/>
            </p:cNvSpPr>
            <p:nvPr/>
          </p:nvSpPr>
          <p:spPr bwMode="auto">
            <a:xfrm>
              <a:off x="2491" y="163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4409" name="Rectangle 144"/>
            <p:cNvSpPr>
              <a:spLocks noChangeArrowheads="1"/>
            </p:cNvSpPr>
            <p:nvPr/>
          </p:nvSpPr>
          <p:spPr bwMode="auto">
            <a:xfrm rot="5400000" flipH="1">
              <a:off x="1876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410" name="Line 145"/>
            <p:cNvSpPr>
              <a:spLocks noChangeShapeType="1"/>
            </p:cNvSpPr>
            <p:nvPr/>
          </p:nvSpPr>
          <p:spPr bwMode="auto">
            <a:xfrm>
              <a:off x="2667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54" name="Rectangle 146"/>
            <p:cNvSpPr>
              <a:spLocks noChangeArrowheads="1"/>
            </p:cNvSpPr>
            <p:nvPr/>
          </p:nvSpPr>
          <p:spPr bwMode="auto">
            <a:xfrm>
              <a:off x="2448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7555" name="Rectangle 147"/>
            <p:cNvSpPr>
              <a:spLocks noChangeArrowheads="1"/>
            </p:cNvSpPr>
            <p:nvPr/>
          </p:nvSpPr>
          <p:spPr bwMode="auto">
            <a:xfrm>
              <a:off x="2790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7556" name="Rectangle 148"/>
            <p:cNvSpPr>
              <a:spLocks noChangeArrowheads="1"/>
            </p:cNvSpPr>
            <p:nvPr/>
          </p:nvSpPr>
          <p:spPr bwMode="auto">
            <a:xfrm>
              <a:off x="2808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4200" y="6346825"/>
            <a:ext cx="7953375" cy="171450"/>
            <a:chOff x="144" y="528"/>
            <a:chExt cx="5010" cy="108"/>
          </a:xfrm>
        </p:grpSpPr>
        <p:pic>
          <p:nvPicPr>
            <p:cNvPr id="57359" name="Picture 6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98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0" name="Picture 7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1" name="Picture 8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6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2" name="Picture 9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6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44" y="528"/>
              <a:ext cx="876" cy="108"/>
              <a:chOff x="858" y="672"/>
              <a:chExt cx="876" cy="108"/>
            </a:xfrm>
          </p:grpSpPr>
          <p:pic>
            <p:nvPicPr>
              <p:cNvPr id="57403" name="Picture 11" descr="Green and Black Diamon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04" name="Picture 12" descr="Green and Black Diamon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05" name="Picture 13" descr="Green and Black Diamon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06" name="Picture 14" descr="Green and Black Diamon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07" name="Picture 15" descr="Green and Black Diamon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08" name="Picture 16" descr="Green and Black Diamon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09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10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11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7364" name="Picture 20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8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5" name="Picture 21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6" name="Picture 22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7" name="Picture 23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7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8" name="Picture 24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7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9" name="Picture 25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7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70" name="Picture 26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71" name="Picture 27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6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72" name="Picture 28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5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73" name="Picture 29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74" name="Picture 30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75" name="Picture 31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3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76" name="Picture 32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77" name="Picture 33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2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78" name="Picture 34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79" name="Picture 35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80" name="Picture 36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1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81" name="Picture 37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6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82" name="Picture 38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3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83" name="Picture 39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84" name="Picture 40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85" name="Picture 41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0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86" name="Picture 42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87" name="Picture 43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0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88" name="Picture 44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9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89" name="Picture 45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9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0" name="Picture 46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7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1" name="Picture 47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2" name="Picture 48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7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3" name="Picture 49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4" name="Picture 50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6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5" name="Picture 51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8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6" name="Picture 52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4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7" name="Picture 53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6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8" name="Picture 54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6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9" name="Picture 55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5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0" name="Picture 56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4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1" name="Picture 57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5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2" name="Picture 58" descr="Green and Black Diamon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46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0" name="Text Box 4" descr="绿色大理石"/>
          <p:cNvSpPr txBox="1">
            <a:spLocks noChangeArrowheads="1"/>
          </p:cNvSpPr>
          <p:nvPr/>
        </p:nvSpPr>
        <p:spPr bwMode="auto">
          <a:xfrm>
            <a:off x="2187575" y="260350"/>
            <a:ext cx="324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1E1278"/>
                </a:solidFill>
                <a:latin typeface="楷体_GB2312" pitchFamily="49" charset="-122"/>
                <a:ea typeface="楷体_GB2312" pitchFamily="49" charset="-122"/>
              </a:rPr>
              <a:t>求初始值的步骤</a:t>
            </a:r>
            <a:r>
              <a:rPr kumimoji="1" lang="en-US" altLang="zh-CN" sz="3200" b="1">
                <a:solidFill>
                  <a:srgbClr val="1E1278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458788" y="873125"/>
            <a:ext cx="81375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画出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t=0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的电路，（直流电路稳态时，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电容“开路”，电感“短路”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）求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en-US" altLang="zh-CN" sz="2800" i="1" baseline="-25000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(0</a:t>
            </a:r>
            <a:r>
              <a:rPr kumimoji="1" lang="zh-CN" altLang="en-US" sz="2800" baseline="-25000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i="1" baseline="-250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(0</a:t>
            </a:r>
            <a:r>
              <a:rPr kumimoji="1" lang="zh-CN" altLang="en-US" sz="2800" baseline="-25000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46088" y="1874838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由换路定则得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en-US" altLang="zh-CN" sz="2800" i="1" baseline="-25000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(0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i="1" baseline="-250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(0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458788" y="2427288"/>
            <a:ext cx="33877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画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t=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等效电路。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571500" y="5572125"/>
            <a:ext cx="545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4.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电路求所需各变量的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值。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1143000" y="3714750"/>
            <a:ext cx="6286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b. 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电容用电压源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电感用电流源替代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1106488" y="3117850"/>
            <a:ext cx="2865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a.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换路后的电路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928688" y="4500563"/>
            <a:ext cx="741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（取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时刻值，方向与原假定的电容电压、电感电流方向相同）。</a:t>
            </a:r>
          </a:p>
        </p:txBody>
      </p:sp>
      <p:sp>
        <p:nvSpPr>
          <p:cNvPr id="68" name="AutoShape 15"/>
          <p:cNvSpPr>
            <a:spLocks/>
          </p:cNvSpPr>
          <p:nvPr/>
        </p:nvSpPr>
        <p:spPr bwMode="auto">
          <a:xfrm>
            <a:off x="822325" y="324485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800" b="1">
              <a:ea typeface="楷体_GB2312" pitchFamily="49" charset="-122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58788" y="187325"/>
            <a:ext cx="1644650" cy="850900"/>
            <a:chOff x="385" y="3022"/>
            <a:chExt cx="1036" cy="536"/>
          </a:xfrm>
        </p:grpSpPr>
        <p:pic>
          <p:nvPicPr>
            <p:cNvPr id="57357" name="Picture 29" descr="12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8" name="Text Box 30"/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小结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build="p" autoUpdateAnimBg="0"/>
      <p:bldP spid="62" grpId="0" build="p" autoUpdateAnimBg="0"/>
      <p:bldP spid="63" grpId="0" autoUpdateAnimBg="0"/>
      <p:bldP spid="64" grpId="0" build="p" autoUpdateAnimBg="0"/>
      <p:bldP spid="65" grpId="0" autoUpdateAnimBg="0"/>
      <p:bldP spid="66" grpId="0" autoUpdateAnimBg="0"/>
      <p:bldP spid="67" grpId="0" autoUpdateAnimBg="0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3"/>
          <p:cNvSpPr>
            <a:spLocks noChangeArrowheads="1"/>
          </p:cNvSpPr>
          <p:nvPr/>
        </p:nvSpPr>
        <p:spPr bwMode="auto">
          <a:xfrm>
            <a:off x="428625" y="714375"/>
            <a:ext cx="84788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P.84  </a:t>
            </a:r>
            <a:r>
              <a:rPr kumimoji="1" lang="zh-CN" altLang="en-US" sz="2800" b="1">
                <a:latin typeface="Times New Roman" pitchFamily="18" charset="0"/>
              </a:rPr>
              <a:t>例</a:t>
            </a:r>
            <a:r>
              <a:rPr kumimoji="1" lang="en-US" altLang="zh-CN" sz="2800" b="1">
                <a:latin typeface="Times New Roman" pitchFamily="18" charset="0"/>
              </a:rPr>
              <a:t>3.2.1 </a:t>
            </a:r>
            <a:r>
              <a:rPr kumimoji="1" lang="zh-CN" altLang="en-US" sz="2800" b="1">
                <a:latin typeface="Times New Roman" pitchFamily="18" charset="0"/>
              </a:rPr>
              <a:t>确定图（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Times New Roman" pitchFamily="18" charset="0"/>
              </a:rPr>
              <a:t>）所示电路中各电路中各电流</a:t>
            </a:r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和电压的初始值。设开关</a:t>
            </a:r>
            <a:r>
              <a:rPr kumimoji="1" lang="en-US" altLang="zh-CN" sz="2800" b="1">
                <a:latin typeface="Times New Roman" pitchFamily="18" charset="0"/>
              </a:rPr>
              <a:t>S</a:t>
            </a:r>
            <a:r>
              <a:rPr kumimoji="1" lang="zh-CN" altLang="en-US" sz="2800" b="1">
                <a:latin typeface="Times New Roman" pitchFamily="18" charset="0"/>
              </a:rPr>
              <a:t>闭合前电感元件和电容元</a:t>
            </a:r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件均未储能。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349500"/>
            <a:ext cx="7564437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3"/>
          <p:cNvSpPr>
            <a:spLocks noChangeArrowheads="1"/>
          </p:cNvSpPr>
          <p:nvPr/>
        </p:nvSpPr>
        <p:spPr bwMode="auto">
          <a:xfrm>
            <a:off x="500063" y="785813"/>
            <a:ext cx="7929562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解：先由</a:t>
            </a:r>
            <a:r>
              <a:rPr kumimoji="1" lang="en-US" altLang="zh-CN" sz="2800" b="1">
                <a:latin typeface="Times New Roman" pitchFamily="18" charset="0"/>
              </a:rPr>
              <a:t>t=0_</a:t>
            </a:r>
            <a:r>
              <a:rPr kumimoji="1" lang="zh-CN" altLang="en-US" sz="2800" b="1">
                <a:latin typeface="Times New Roman" pitchFamily="18" charset="0"/>
              </a:rPr>
              <a:t>的电路，即图（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Times New Roman" pitchFamily="18" charset="0"/>
              </a:rPr>
              <a:t>）开关</a:t>
            </a:r>
            <a:r>
              <a:rPr kumimoji="1" lang="en-US" altLang="zh-CN" sz="2800" b="1">
                <a:latin typeface="Times New Roman" pitchFamily="18" charset="0"/>
              </a:rPr>
              <a:t>S</a:t>
            </a:r>
            <a:r>
              <a:rPr kumimoji="1" lang="zh-CN" altLang="en-US" sz="2800" b="1">
                <a:latin typeface="Times New Roman" pitchFamily="18" charset="0"/>
              </a:rPr>
              <a:t>未闭合时的电路得知：</a:t>
            </a:r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u</a:t>
            </a:r>
            <a:r>
              <a:rPr kumimoji="1" lang="en-US" altLang="zh-CN" sz="2800" b="1" baseline="-25000">
                <a:latin typeface="Times New Roman" pitchFamily="18" charset="0"/>
              </a:rPr>
              <a:t>C</a:t>
            </a:r>
            <a:r>
              <a:rPr kumimoji="1" lang="en-US" altLang="zh-CN" sz="2800" b="1">
                <a:latin typeface="Times New Roman" pitchFamily="18" charset="0"/>
              </a:rPr>
              <a:t>(0_)=0  ,  i</a:t>
            </a:r>
            <a:r>
              <a:rPr kumimoji="1" lang="en-US" altLang="zh-CN" sz="2800" b="1" baseline="-25000">
                <a:latin typeface="Times New Roman" pitchFamily="18" charset="0"/>
              </a:rPr>
              <a:t>L</a:t>
            </a:r>
            <a:r>
              <a:rPr kumimoji="1" lang="en-US" altLang="zh-CN" sz="2800" b="1">
                <a:latin typeface="Times New Roman" pitchFamily="18" charset="0"/>
              </a:rPr>
              <a:t>(0_)=0</a:t>
            </a:r>
          </a:p>
          <a:p>
            <a:pPr eaLnBrk="1" hangingPunct="1"/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u</a:t>
            </a:r>
            <a:r>
              <a:rPr kumimoji="1" lang="en-US" altLang="zh-CN" sz="2800" b="1" baseline="-25000">
                <a:latin typeface="Times New Roman" pitchFamily="18" charset="0"/>
              </a:rPr>
              <a:t>C</a:t>
            </a:r>
            <a:r>
              <a:rPr kumimoji="1" lang="en-US" altLang="zh-CN" sz="2800" b="1">
                <a:latin typeface="Times New Roman" pitchFamily="18" charset="0"/>
              </a:rPr>
              <a:t>(0</a:t>
            </a:r>
            <a:r>
              <a:rPr kumimoji="1" lang="en-US" altLang="zh-CN" sz="2800" b="1" baseline="-25000">
                <a:latin typeface="Times New Roman" pitchFamily="18" charset="0"/>
              </a:rPr>
              <a:t>+</a:t>
            </a:r>
            <a:r>
              <a:rPr kumimoji="1" lang="en-US" altLang="zh-CN" sz="2800" b="1">
                <a:latin typeface="Times New Roman" pitchFamily="18" charset="0"/>
              </a:rPr>
              <a:t>)= u</a:t>
            </a:r>
            <a:r>
              <a:rPr kumimoji="1" lang="en-US" altLang="zh-CN" sz="2800" b="1" baseline="-25000">
                <a:latin typeface="Times New Roman" pitchFamily="18" charset="0"/>
              </a:rPr>
              <a:t>C</a:t>
            </a:r>
            <a:r>
              <a:rPr kumimoji="1" lang="en-US" altLang="zh-CN" sz="2800" b="1">
                <a:latin typeface="Times New Roman" pitchFamily="18" charset="0"/>
              </a:rPr>
              <a:t>(0_)=0</a:t>
            </a:r>
            <a:r>
              <a:rPr kumimoji="1" lang="zh-CN" altLang="en-US" sz="2800" b="1">
                <a:latin typeface="Times New Roman" pitchFamily="18" charset="0"/>
              </a:rPr>
              <a:t>（电容短路）</a:t>
            </a:r>
            <a:r>
              <a:rPr kumimoji="1" lang="en-US" altLang="zh-CN" sz="2800" b="1">
                <a:latin typeface="Times New Roman" pitchFamily="18" charset="0"/>
              </a:rPr>
              <a:t> ; 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i</a:t>
            </a:r>
            <a:r>
              <a:rPr kumimoji="1" lang="en-US" altLang="zh-CN" sz="2800" b="1" baseline="-25000">
                <a:latin typeface="Times New Roman" pitchFamily="18" charset="0"/>
              </a:rPr>
              <a:t>L</a:t>
            </a:r>
            <a:r>
              <a:rPr kumimoji="1" lang="en-US" altLang="zh-CN" sz="2800" b="1">
                <a:latin typeface="Times New Roman" pitchFamily="18" charset="0"/>
              </a:rPr>
              <a:t>(0_)= i</a:t>
            </a:r>
            <a:r>
              <a:rPr kumimoji="1" lang="en-US" altLang="zh-CN" sz="2800" b="1" baseline="-25000">
                <a:latin typeface="Times New Roman" pitchFamily="18" charset="0"/>
              </a:rPr>
              <a:t>L</a:t>
            </a:r>
            <a:r>
              <a:rPr kumimoji="1" lang="en-US" altLang="zh-CN" sz="2800" b="1">
                <a:latin typeface="Times New Roman" pitchFamily="18" charset="0"/>
              </a:rPr>
              <a:t>(0</a:t>
            </a:r>
            <a:r>
              <a:rPr kumimoji="1" lang="en-US" altLang="zh-CN" sz="2800" b="1" baseline="-25000">
                <a:latin typeface="Times New Roman" pitchFamily="18" charset="0"/>
              </a:rPr>
              <a:t>+</a:t>
            </a:r>
            <a:r>
              <a:rPr kumimoji="1" lang="en-US" altLang="zh-CN" sz="2800" b="1">
                <a:latin typeface="Times New Roman" pitchFamily="18" charset="0"/>
              </a:rPr>
              <a:t>)=0</a:t>
            </a:r>
            <a:r>
              <a:rPr kumimoji="1" lang="zh-CN" altLang="en-US" sz="2800" b="1">
                <a:latin typeface="Times New Roman" pitchFamily="18" charset="0"/>
              </a:rPr>
              <a:t>（电感开路）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988" y="3860800"/>
            <a:ext cx="75660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3"/>
          <p:cNvSpPr>
            <a:spLocks noChangeArrowheads="1"/>
          </p:cNvSpPr>
          <p:nvPr/>
        </p:nvSpPr>
        <p:spPr bwMode="auto">
          <a:xfrm>
            <a:off x="214313" y="785813"/>
            <a:ext cx="7929562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解：得出其它各个初始值：</a:t>
            </a:r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u</a:t>
            </a:r>
            <a:r>
              <a:rPr kumimoji="1" lang="en-US" altLang="zh-CN" sz="2800" b="1" baseline="-25000">
                <a:latin typeface="Times New Roman" pitchFamily="18" charset="0"/>
              </a:rPr>
              <a:t>C</a:t>
            </a:r>
            <a:r>
              <a:rPr kumimoji="1" lang="en-US" altLang="zh-CN" sz="2800" b="1">
                <a:latin typeface="Times New Roman" pitchFamily="18" charset="0"/>
              </a:rPr>
              <a:t>(0_)=0  ,  i</a:t>
            </a:r>
            <a:r>
              <a:rPr kumimoji="1" lang="en-US" altLang="zh-CN" sz="2800" b="1" baseline="-25000">
                <a:latin typeface="Times New Roman" pitchFamily="18" charset="0"/>
              </a:rPr>
              <a:t>L</a:t>
            </a:r>
            <a:r>
              <a:rPr kumimoji="1" lang="en-US" altLang="zh-CN" sz="2800" b="1">
                <a:latin typeface="Times New Roman" pitchFamily="18" charset="0"/>
              </a:rPr>
              <a:t>(0_)=0</a:t>
            </a:r>
          </a:p>
          <a:p>
            <a:pPr eaLnBrk="1" hangingPunct="1"/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u</a:t>
            </a:r>
            <a:r>
              <a:rPr kumimoji="1" lang="en-US" altLang="zh-CN" sz="2800" b="1" baseline="-25000">
                <a:latin typeface="Times New Roman" pitchFamily="18" charset="0"/>
              </a:rPr>
              <a:t>C</a:t>
            </a:r>
            <a:r>
              <a:rPr kumimoji="1" lang="en-US" altLang="zh-CN" sz="2800" b="1">
                <a:latin typeface="Times New Roman" pitchFamily="18" charset="0"/>
              </a:rPr>
              <a:t>(0)= u</a:t>
            </a:r>
            <a:r>
              <a:rPr kumimoji="1" lang="en-US" altLang="zh-CN" sz="2800" b="1" baseline="-25000">
                <a:latin typeface="Times New Roman" pitchFamily="18" charset="0"/>
              </a:rPr>
              <a:t>C</a:t>
            </a:r>
            <a:r>
              <a:rPr kumimoji="1" lang="en-US" altLang="zh-CN" sz="2800" b="1">
                <a:latin typeface="Times New Roman" pitchFamily="18" charset="0"/>
              </a:rPr>
              <a:t>(0_)=0</a:t>
            </a:r>
            <a:r>
              <a:rPr kumimoji="1" lang="zh-CN" altLang="en-US" sz="2800" b="1">
                <a:latin typeface="Times New Roman" pitchFamily="18" charset="0"/>
              </a:rPr>
              <a:t>（电容短路）</a:t>
            </a:r>
            <a:r>
              <a:rPr kumimoji="1" lang="en-US" altLang="zh-CN" sz="2800" b="1">
                <a:latin typeface="Times New Roman" pitchFamily="18" charset="0"/>
              </a:rPr>
              <a:t> ; 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i</a:t>
            </a:r>
            <a:r>
              <a:rPr kumimoji="1" lang="en-US" altLang="zh-CN" sz="2800" b="1" baseline="-25000">
                <a:latin typeface="Times New Roman" pitchFamily="18" charset="0"/>
              </a:rPr>
              <a:t>L</a:t>
            </a:r>
            <a:r>
              <a:rPr kumimoji="1" lang="en-US" altLang="zh-CN" sz="2800" b="1">
                <a:latin typeface="Times New Roman" pitchFamily="18" charset="0"/>
              </a:rPr>
              <a:t>(0_)=  i</a:t>
            </a:r>
            <a:r>
              <a:rPr kumimoji="1" lang="en-US" altLang="zh-CN" sz="2800" b="1" baseline="-25000">
                <a:latin typeface="Times New Roman" pitchFamily="18" charset="0"/>
              </a:rPr>
              <a:t>L</a:t>
            </a:r>
            <a:r>
              <a:rPr kumimoji="1" lang="en-US" altLang="zh-CN" sz="2800" b="1">
                <a:latin typeface="Times New Roman" pitchFamily="18" charset="0"/>
              </a:rPr>
              <a:t>(0</a:t>
            </a:r>
            <a:r>
              <a:rPr kumimoji="1" lang="en-US" altLang="zh-CN" sz="2800" b="1" baseline="-25000">
                <a:latin typeface="Times New Roman" pitchFamily="18" charset="0"/>
              </a:rPr>
              <a:t>+</a:t>
            </a:r>
            <a:r>
              <a:rPr kumimoji="1" lang="en-US" altLang="zh-CN" sz="2800" b="1">
                <a:latin typeface="Times New Roman" pitchFamily="18" charset="0"/>
              </a:rPr>
              <a:t>)=0</a:t>
            </a:r>
            <a:r>
              <a:rPr kumimoji="1" lang="zh-CN" altLang="en-US" sz="2800" b="1">
                <a:latin typeface="Times New Roman" pitchFamily="18" charset="0"/>
              </a:rPr>
              <a:t>（电感开路）</a:t>
            </a:r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endParaRPr kumimoji="1" lang="en-US" altLang="zh-CN" sz="28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u</a:t>
            </a:r>
            <a:r>
              <a:rPr kumimoji="1" lang="en-US" altLang="zh-CN" sz="2800" b="1" baseline="-25000">
                <a:latin typeface="Times New Roman" pitchFamily="18" charset="0"/>
              </a:rPr>
              <a:t>L</a:t>
            </a:r>
            <a:r>
              <a:rPr kumimoji="1" lang="en-US" altLang="zh-CN" sz="2800" b="1">
                <a:latin typeface="Times New Roman" pitchFamily="18" charset="0"/>
              </a:rPr>
              <a:t>(0</a:t>
            </a:r>
            <a:r>
              <a:rPr kumimoji="1" lang="en-US" altLang="zh-CN" sz="2800" b="1" baseline="-25000">
                <a:latin typeface="Times New Roman" pitchFamily="18" charset="0"/>
              </a:rPr>
              <a:t>+</a:t>
            </a:r>
            <a:r>
              <a:rPr kumimoji="1" lang="en-US" altLang="zh-CN" sz="2800" b="1">
                <a:latin typeface="Times New Roman" pitchFamily="18" charset="0"/>
              </a:rPr>
              <a:t>)=R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latin typeface="Times New Roman" pitchFamily="18" charset="0"/>
              </a:rPr>
              <a:t>C </a:t>
            </a:r>
            <a:r>
              <a:rPr kumimoji="1" lang="en-US" altLang="zh-CN" sz="2800" b="1">
                <a:latin typeface="Times New Roman" pitchFamily="18" charset="0"/>
              </a:rPr>
              <a:t>(0</a:t>
            </a:r>
            <a:r>
              <a:rPr kumimoji="1" lang="en-US" altLang="zh-CN" sz="2800" b="1" baseline="-25000">
                <a:latin typeface="Times New Roman" pitchFamily="18" charset="0"/>
              </a:rPr>
              <a:t>+</a:t>
            </a:r>
            <a:r>
              <a:rPr kumimoji="1" lang="en-US" altLang="zh-CN" sz="2800" b="1">
                <a:latin typeface="Times New Roman" pitchFamily="18" charset="0"/>
              </a:rPr>
              <a:t>)=4×1V=4V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222625"/>
            <a:ext cx="6056312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 l="50987"/>
          <a:stretch>
            <a:fillRect/>
          </a:stretch>
        </p:blipFill>
        <p:spPr bwMode="auto">
          <a:xfrm>
            <a:off x="5214938" y="4286250"/>
            <a:ext cx="37084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3.3</a:t>
            </a:r>
            <a:r>
              <a:rPr lang="en-US" altLang="zh-CN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4000" b="1" i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RC</a:t>
            </a:r>
            <a:r>
              <a:rPr lang="zh-CN" altLang="en-US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电路的响应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4827588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一阶电路暂态过程的求解方法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00100" y="3911600"/>
            <a:ext cx="8156575" cy="1127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kumimoji="0" lang="en-US" altLang="zh-CN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en-US" altLang="zh-CN" sz="2800" b="1" dirty="0" smtClean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∆</a:t>
            </a:r>
            <a:r>
              <a:rPr kumimoji="0"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经典法</a:t>
            </a:r>
            <a:r>
              <a:rPr kumimoji="0" lang="en-US" altLang="zh-CN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kumimoji="0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0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根据激励</a:t>
            </a:r>
            <a:r>
              <a:rPr kumimoji="0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0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电源电压或电流</a:t>
            </a:r>
            <a:r>
              <a:rPr kumimoji="0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kumimoji="0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，通过求解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0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电路的微分方程得出电路的响应</a:t>
            </a:r>
            <a:r>
              <a:rPr kumimoji="0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0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电压和电流</a:t>
            </a:r>
            <a:r>
              <a:rPr kumimoji="0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kumimoji="0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kumimoji="0" lang="zh-CN" alt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38200" y="4954588"/>
            <a:ext cx="5688013" cy="1643062"/>
            <a:chOff x="838200" y="4954588"/>
            <a:chExt cx="5688013" cy="1643062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838200" y="4954588"/>
              <a:ext cx="1968500" cy="5191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2. 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三要素法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362200" y="5029200"/>
              <a:ext cx="4164013" cy="1568450"/>
              <a:chOff x="912" y="1890"/>
              <a:chExt cx="2623" cy="988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912" y="1890"/>
                <a:ext cx="1449" cy="988"/>
                <a:chOff x="2017" y="1593"/>
                <a:chExt cx="1449" cy="988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400" y="1593"/>
                  <a:ext cx="1066" cy="988"/>
                  <a:chOff x="2400" y="1593"/>
                  <a:chExt cx="1066" cy="988"/>
                </a:xfrm>
              </p:grpSpPr>
              <p:sp>
                <p:nvSpPr>
                  <p:cNvPr id="215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593"/>
                    <a:ext cx="7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初始值</a:t>
                    </a:r>
                  </a:p>
                </p:txBody>
              </p:sp>
              <p:sp>
                <p:nvSpPr>
                  <p:cNvPr id="21514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1924"/>
                    <a:ext cx="7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稳态值</a:t>
                    </a:r>
                  </a:p>
                </p:txBody>
              </p:sp>
              <p:sp>
                <p:nvSpPr>
                  <p:cNvPr id="2151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0" y="2254"/>
                    <a:ext cx="1016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时间常数</a:t>
                    </a:r>
                  </a:p>
                </p:txBody>
              </p:sp>
              <p:sp>
                <p:nvSpPr>
                  <p:cNvPr id="61512" name="AutoShape 12"/>
                  <p:cNvSpPr>
                    <a:spLocks/>
                  </p:cNvSpPr>
                  <p:nvPr/>
                </p:nvSpPr>
                <p:spPr bwMode="auto">
                  <a:xfrm>
                    <a:off x="2400" y="1728"/>
                    <a:ext cx="96" cy="756"/>
                  </a:xfrm>
                  <a:prstGeom prst="leftBrace">
                    <a:avLst>
                      <a:gd name="adj1" fmla="val 65625"/>
                      <a:gd name="adj2" fmla="val 50000"/>
                    </a:avLst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21517" name="Rectangle 13"/>
                <p:cNvSpPr>
                  <a:spLocks noChangeArrowheads="1"/>
                </p:cNvSpPr>
                <p:nvPr/>
              </p:nvSpPr>
              <p:spPr bwMode="auto">
                <a:xfrm flipH="1">
                  <a:off x="2017" y="1920"/>
                  <a:ext cx="57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zh-CN" altLang="en-US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求</a:t>
                  </a:r>
                </a:p>
              </p:txBody>
            </p:sp>
          </p:grp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2294" y="2223"/>
                <a:ext cx="1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（三要素）</a:t>
                </a:r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95313" y="990600"/>
            <a:ext cx="7953375" cy="171450"/>
            <a:chOff x="144" y="528"/>
            <a:chExt cx="5010" cy="108"/>
          </a:xfrm>
        </p:grpSpPr>
        <p:pic>
          <p:nvPicPr>
            <p:cNvPr id="61450" name="Picture 16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98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1" name="Picture 17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0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2" name="Picture 18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3" name="Picture 19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6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44" y="528"/>
              <a:ext cx="876" cy="108"/>
              <a:chOff x="858" y="672"/>
              <a:chExt cx="876" cy="108"/>
            </a:xfrm>
          </p:grpSpPr>
          <p:pic>
            <p:nvPicPr>
              <p:cNvPr id="61494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95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96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97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98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99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500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501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502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1455" name="Picture 30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8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6" name="Picture 31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7" name="Picture 32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8" name="Picture 33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7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9" name="Picture 34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7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0" name="Picture 35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7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1" name="Picture 36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6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2" name="Picture 37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6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3" name="Picture 38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5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4" name="Picture 39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5" name="Picture 40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6" name="Picture 41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3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7" name="Picture 42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4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8" name="Picture 43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2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9" name="Picture 44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2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0" name="Picture 45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2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1" name="Picture 46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1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2" name="Picture 47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6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3" name="Picture 48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3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4" name="Picture 49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1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5" name="Picture 50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1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6" name="Picture 51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7" name="Picture 52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4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8" name="Picture 53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0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9" name="Picture 54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0" name="Picture 55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9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1" name="Picture 56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7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2" name="Picture 57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8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3" name="Picture 58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7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4" name="Picture 59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66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5" name="Picture 60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6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6" name="Picture 61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8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7" name="Picture 62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64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8" name="Picture 63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6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9" name="Picture 64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62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0" name="Picture 65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5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1" name="Picture 66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48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2" name="Picture 67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50" y="52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3" name="Picture 68" descr="Green and Black Diamon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46" y="528"/>
              <a:ext cx="10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457200" y="2079625"/>
            <a:ext cx="8305800" cy="150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仅含一个储能元件或可等效为一个储能元件的线性电路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且由一阶微分方程描述，称为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一阶线性电路。</a:t>
            </a:r>
          </a:p>
        </p:txBody>
      </p:sp>
      <p:sp>
        <p:nvSpPr>
          <p:cNvPr id="21574" name="Rectangle 70"/>
          <p:cNvSpPr>
            <a:spLocks noChangeArrowheads="1"/>
          </p:cNvSpPr>
          <p:nvPr/>
        </p:nvSpPr>
        <p:spPr bwMode="auto">
          <a:xfrm>
            <a:off x="533400" y="1628775"/>
            <a:ext cx="16129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一阶电路</a:t>
            </a:r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457200" y="3519488"/>
            <a:ext cx="16129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求解方法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73" grpId="0"/>
      <p:bldP spid="215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2150" y="3773488"/>
            <a:ext cx="6046788" cy="668337"/>
            <a:chOff x="859" y="2831"/>
            <a:chExt cx="3809" cy="421"/>
          </a:xfrm>
        </p:grpSpPr>
        <p:graphicFrame>
          <p:nvGraphicFramePr>
            <p:cNvPr id="27654" name="Object 3"/>
            <p:cNvGraphicFramePr>
              <a:graphicFrameLocks noChangeAspect="1"/>
            </p:cNvGraphicFramePr>
            <p:nvPr/>
          </p:nvGraphicFramePr>
          <p:xfrm>
            <a:off x="859" y="2839"/>
            <a:ext cx="1653" cy="413"/>
          </p:xfrm>
          <a:graphic>
            <a:graphicData uri="http://schemas.openxmlformats.org/presentationml/2006/ole">
              <p:oleObj spid="_x0000_s95238" name="Equation" r:id="rId3" imgW="685800" imgH="190590" progId="Equation.DSMT4">
                <p:embed/>
              </p:oleObj>
            </a:graphicData>
          </a:graphic>
        </p:graphicFrame>
        <p:sp>
          <p:nvSpPr>
            <p:cNvPr id="27699" name="Text Box 4"/>
            <p:cNvSpPr txBox="1">
              <a:spLocks noChangeArrowheads="1"/>
            </p:cNvSpPr>
            <p:nvPr/>
          </p:nvSpPr>
          <p:spPr bwMode="auto">
            <a:xfrm>
              <a:off x="3390" y="2831"/>
              <a:ext cx="127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——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稳态值</a:t>
              </a:r>
            </a:p>
          </p:txBody>
        </p:sp>
      </p:grp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96913" y="4238625"/>
            <a:ext cx="6042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kumimoji="1" lang="zh-CN" altLang="zh-CN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5800" y="4405313"/>
            <a:ext cx="6270625" cy="673100"/>
            <a:chOff x="905" y="2852"/>
            <a:chExt cx="3950" cy="424"/>
          </a:xfrm>
        </p:grpSpPr>
        <p:sp>
          <p:nvSpPr>
            <p:cNvPr id="27698" name="Text Box 7"/>
            <p:cNvSpPr txBox="1">
              <a:spLocks noChangeArrowheads="1"/>
            </p:cNvSpPr>
            <p:nvPr/>
          </p:nvSpPr>
          <p:spPr bwMode="auto">
            <a:xfrm>
              <a:off x="3197" y="2880"/>
              <a:ext cx="16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   ——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初始值</a:t>
              </a:r>
            </a:p>
          </p:txBody>
        </p:sp>
        <p:graphicFrame>
          <p:nvGraphicFramePr>
            <p:cNvPr id="27653" name="Object 8"/>
            <p:cNvGraphicFramePr>
              <a:graphicFrameLocks noChangeAspect="1"/>
            </p:cNvGraphicFramePr>
            <p:nvPr/>
          </p:nvGraphicFramePr>
          <p:xfrm>
            <a:off x="905" y="2852"/>
            <a:ext cx="2383" cy="424"/>
          </p:xfrm>
          <a:graphic>
            <a:graphicData uri="http://schemas.openxmlformats.org/presentationml/2006/ole">
              <p:oleObj spid="_x0000_s95237" name="Equation" r:id="rId4" imgW="1409700" imgH="190590" progId="Equation.DSMT4">
                <p:embed/>
              </p:oleObj>
            </a:graphicData>
          </a:graphic>
        </p:graphicFrame>
      </p:grpSp>
      <p:graphicFrame>
        <p:nvGraphicFramePr>
          <p:cNvPr id="27650" name="Object 10"/>
          <p:cNvGraphicFramePr>
            <a:graphicFrameLocks noChangeAspect="1"/>
          </p:cNvGraphicFramePr>
          <p:nvPr/>
        </p:nvGraphicFramePr>
        <p:xfrm>
          <a:off x="685800" y="2827338"/>
          <a:ext cx="3440113" cy="941387"/>
        </p:xfrm>
        <a:graphic>
          <a:graphicData uri="http://schemas.openxmlformats.org/presentationml/2006/ole">
            <p:oleObj spid="_x0000_s95234" name="Equation" r:id="rId5" imgW="1276485" imgH="285750" progId="Equation.3">
              <p:embed/>
            </p:oleObj>
          </a:graphicData>
        </a:graphic>
      </p:graphicFrame>
      <p:sp>
        <p:nvSpPr>
          <p:cNvPr id="368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12788" y="304800"/>
            <a:ext cx="8431212" cy="5334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3.4</a:t>
            </a:r>
            <a:r>
              <a:rPr lang="en-US" altLang="zh-CN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一阶线性电路暂态分析的三要素法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98438" y="1543050"/>
            <a:ext cx="4175125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据经典法推导结果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endParaRPr kumimoji="1"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66725" y="2378075"/>
            <a:ext cx="1873250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全响应：</a:t>
            </a:r>
          </a:p>
        </p:txBody>
      </p:sp>
      <p:graphicFrame>
        <p:nvGraphicFramePr>
          <p:cNvPr id="68618" name="Object 16"/>
          <p:cNvGraphicFramePr>
            <a:graphicFrameLocks noChangeAspect="1"/>
          </p:cNvGraphicFramePr>
          <p:nvPr/>
        </p:nvGraphicFramePr>
        <p:xfrm>
          <a:off x="1265238" y="5491163"/>
          <a:ext cx="6527800" cy="1100137"/>
        </p:xfrm>
        <a:graphic>
          <a:graphicData uri="http://schemas.openxmlformats.org/presentationml/2006/ole">
            <p:oleObj spid="_x0000_s95235" name="Equation" r:id="rId6" imgW="2276543" imgH="333465" progId="Equation.DSMT4">
              <p:embed/>
            </p:oleObj>
          </a:graphicData>
        </a:graphic>
      </p:graphicFrame>
      <p:sp>
        <p:nvSpPr>
          <p:cNvPr id="68619" name="Line 17"/>
          <p:cNvSpPr>
            <a:spLocks noChangeShapeType="1"/>
          </p:cNvSpPr>
          <p:nvPr/>
        </p:nvSpPr>
        <p:spPr bwMode="auto">
          <a:xfrm>
            <a:off x="3881438" y="6611938"/>
            <a:ext cx="1295400" cy="15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Line 45"/>
          <p:cNvSpPr>
            <a:spLocks noChangeShapeType="1"/>
          </p:cNvSpPr>
          <p:nvPr/>
        </p:nvSpPr>
        <p:spPr bwMode="auto">
          <a:xfrm>
            <a:off x="2263775" y="6611938"/>
            <a:ext cx="1295400" cy="15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5461000" y="1030288"/>
            <a:ext cx="3708400" cy="2652712"/>
            <a:chOff x="3408" y="681"/>
            <a:chExt cx="2336" cy="1671"/>
          </a:xfrm>
        </p:grpSpPr>
        <p:sp>
          <p:nvSpPr>
            <p:cNvPr id="27668" name="Rectangle 83"/>
            <p:cNvSpPr>
              <a:spLocks noChangeArrowheads="1"/>
            </p:cNvSpPr>
            <p:nvPr/>
          </p:nvSpPr>
          <p:spPr bwMode="auto">
            <a:xfrm>
              <a:off x="3812" y="2025"/>
              <a:ext cx="12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="1" i="1" baseline="-25000">
                  <a:solidFill>
                    <a:srgbClr val="000099"/>
                  </a:solidFill>
                  <a:latin typeface="Times New Roman" pitchFamily="18" charset="0"/>
                  <a:sym typeface="Symbol" pitchFamily="18" charset="2"/>
                </a:rPr>
                <a:t>C </a:t>
              </a: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  <a:sym typeface="Symbol" pitchFamily="18" charset="2"/>
                </a:rPr>
                <a:t>(0 -) = </a:t>
              </a: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27669" name="Oval 84"/>
            <p:cNvSpPr>
              <a:spLocks noChangeArrowheads="1"/>
            </p:cNvSpPr>
            <p:nvPr/>
          </p:nvSpPr>
          <p:spPr bwMode="auto">
            <a:xfrm>
              <a:off x="3408" y="1408"/>
              <a:ext cx="282" cy="288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7670" name="Text Box 85"/>
            <p:cNvSpPr txBox="1">
              <a:spLocks noChangeArrowheads="1"/>
            </p:cNvSpPr>
            <p:nvPr/>
          </p:nvSpPr>
          <p:spPr bwMode="auto">
            <a:xfrm>
              <a:off x="3708" y="773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7671" name="Line 86"/>
            <p:cNvSpPr>
              <a:spLocks noChangeShapeType="1"/>
            </p:cNvSpPr>
            <p:nvPr/>
          </p:nvSpPr>
          <p:spPr bwMode="auto">
            <a:xfrm>
              <a:off x="3544" y="1055"/>
              <a:ext cx="0" cy="98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87"/>
            <p:cNvGrpSpPr>
              <a:grpSpLocks/>
            </p:cNvGrpSpPr>
            <p:nvPr/>
          </p:nvGrpSpPr>
          <p:grpSpPr bwMode="auto">
            <a:xfrm>
              <a:off x="5019" y="1492"/>
              <a:ext cx="257" cy="93"/>
              <a:chOff x="4937" y="1198"/>
              <a:chExt cx="247" cy="91"/>
            </a:xfrm>
          </p:grpSpPr>
          <p:sp>
            <p:nvSpPr>
              <p:cNvPr id="27696" name="Line 88"/>
              <p:cNvSpPr>
                <a:spLocks noChangeShapeType="1"/>
              </p:cNvSpPr>
              <p:nvPr/>
            </p:nvSpPr>
            <p:spPr bwMode="auto">
              <a:xfrm>
                <a:off x="4937" y="1198"/>
                <a:ext cx="24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7" name="Line 89"/>
              <p:cNvSpPr>
                <a:spLocks noChangeShapeType="1"/>
              </p:cNvSpPr>
              <p:nvPr/>
            </p:nvSpPr>
            <p:spPr bwMode="auto">
              <a:xfrm>
                <a:off x="4937" y="1289"/>
                <a:ext cx="24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73" name="Line 90"/>
            <p:cNvSpPr>
              <a:spLocks noChangeShapeType="1"/>
            </p:cNvSpPr>
            <p:nvPr/>
          </p:nvSpPr>
          <p:spPr bwMode="auto">
            <a:xfrm flipV="1">
              <a:off x="5156" y="1068"/>
              <a:ext cx="1" cy="4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Rectangle 91"/>
            <p:cNvSpPr>
              <a:spLocks noChangeArrowheads="1"/>
            </p:cNvSpPr>
            <p:nvPr/>
          </p:nvSpPr>
          <p:spPr bwMode="auto">
            <a:xfrm>
              <a:off x="4558" y="712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7675" name="Rectangle 92"/>
            <p:cNvSpPr>
              <a:spLocks noChangeArrowheads="1"/>
            </p:cNvSpPr>
            <p:nvPr/>
          </p:nvSpPr>
          <p:spPr bwMode="auto">
            <a:xfrm>
              <a:off x="3676" y="1367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7676" name="Rectangle 93"/>
            <p:cNvSpPr>
              <a:spLocks noChangeArrowheads="1"/>
            </p:cNvSpPr>
            <p:nvPr/>
          </p:nvSpPr>
          <p:spPr bwMode="auto">
            <a:xfrm>
              <a:off x="3527" y="1159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7677" name="Rectangle 94"/>
            <p:cNvSpPr>
              <a:spLocks noChangeArrowheads="1"/>
            </p:cNvSpPr>
            <p:nvPr/>
          </p:nvSpPr>
          <p:spPr bwMode="auto">
            <a:xfrm>
              <a:off x="3575" y="150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27678" name="Line 95"/>
            <p:cNvSpPr>
              <a:spLocks noChangeShapeType="1"/>
            </p:cNvSpPr>
            <p:nvPr/>
          </p:nvSpPr>
          <p:spPr bwMode="auto">
            <a:xfrm>
              <a:off x="4154" y="1063"/>
              <a:ext cx="3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Line 96"/>
            <p:cNvSpPr>
              <a:spLocks noChangeShapeType="1"/>
            </p:cNvSpPr>
            <p:nvPr/>
          </p:nvSpPr>
          <p:spPr bwMode="auto">
            <a:xfrm>
              <a:off x="3532" y="2035"/>
              <a:ext cx="16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97"/>
            <p:cNvSpPr>
              <a:spLocks noChangeShapeType="1"/>
            </p:cNvSpPr>
            <p:nvPr/>
          </p:nvSpPr>
          <p:spPr bwMode="auto">
            <a:xfrm>
              <a:off x="3538" y="1067"/>
              <a:ext cx="28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Text Box 98"/>
            <p:cNvSpPr txBox="1">
              <a:spLocks noChangeArrowheads="1"/>
            </p:cNvSpPr>
            <p:nvPr/>
          </p:nvSpPr>
          <p:spPr bwMode="auto">
            <a:xfrm>
              <a:off x="4756" y="1364"/>
              <a:ext cx="42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7682" name="Rectangle 99"/>
            <p:cNvSpPr>
              <a:spLocks noChangeArrowheads="1"/>
            </p:cNvSpPr>
            <p:nvPr/>
          </p:nvSpPr>
          <p:spPr bwMode="auto">
            <a:xfrm>
              <a:off x="4509" y="1005"/>
              <a:ext cx="341" cy="13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7683" name="Line 100"/>
            <p:cNvSpPr>
              <a:spLocks noChangeShapeType="1"/>
            </p:cNvSpPr>
            <p:nvPr/>
          </p:nvSpPr>
          <p:spPr bwMode="auto">
            <a:xfrm>
              <a:off x="4153" y="996"/>
              <a:ext cx="2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Rectangle 101"/>
            <p:cNvSpPr>
              <a:spLocks noChangeArrowheads="1"/>
            </p:cNvSpPr>
            <p:nvPr/>
          </p:nvSpPr>
          <p:spPr bwMode="auto">
            <a:xfrm>
              <a:off x="5159" y="1181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7685" name="Rectangle 102"/>
            <p:cNvSpPr>
              <a:spLocks noChangeArrowheads="1"/>
            </p:cNvSpPr>
            <p:nvPr/>
          </p:nvSpPr>
          <p:spPr bwMode="auto">
            <a:xfrm>
              <a:off x="5188" y="140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27686" name="Line 103"/>
            <p:cNvSpPr>
              <a:spLocks noChangeShapeType="1"/>
            </p:cNvSpPr>
            <p:nvPr/>
          </p:nvSpPr>
          <p:spPr bwMode="auto">
            <a:xfrm>
              <a:off x="4856" y="1064"/>
              <a:ext cx="3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Text Box 104"/>
            <p:cNvSpPr txBox="1">
              <a:spLocks noChangeArrowheads="1"/>
            </p:cNvSpPr>
            <p:nvPr/>
          </p:nvSpPr>
          <p:spPr bwMode="auto">
            <a:xfrm>
              <a:off x="4214" y="681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</a:p>
          </p:txBody>
        </p:sp>
        <p:graphicFrame>
          <p:nvGraphicFramePr>
            <p:cNvPr id="27652" name="Object 105"/>
            <p:cNvGraphicFramePr>
              <a:graphicFrameLocks noChangeAspect="1"/>
            </p:cNvGraphicFramePr>
            <p:nvPr/>
          </p:nvGraphicFramePr>
          <p:xfrm>
            <a:off x="3898" y="1161"/>
            <a:ext cx="399" cy="254"/>
          </p:xfrm>
          <a:graphic>
            <a:graphicData uri="http://schemas.openxmlformats.org/presentationml/2006/ole">
              <p:oleObj spid="_x0000_s95236" name="Equation" r:id="rId7" imgW="266700" imgH="114300" progId="Equation.3">
                <p:embed/>
              </p:oleObj>
            </a:graphicData>
          </a:graphic>
        </p:graphicFrame>
        <p:sp>
          <p:nvSpPr>
            <p:cNvPr id="27688" name="Text Box 106"/>
            <p:cNvSpPr txBox="1">
              <a:spLocks noChangeArrowheads="1"/>
            </p:cNvSpPr>
            <p:nvPr/>
          </p:nvSpPr>
          <p:spPr bwMode="auto">
            <a:xfrm>
              <a:off x="5265" y="1296"/>
              <a:ext cx="4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7689" name="Line 107"/>
            <p:cNvSpPr>
              <a:spLocks noChangeShapeType="1"/>
            </p:cNvSpPr>
            <p:nvPr/>
          </p:nvSpPr>
          <p:spPr bwMode="auto">
            <a:xfrm flipV="1">
              <a:off x="3811" y="1071"/>
              <a:ext cx="287" cy="1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Freeform 108"/>
            <p:cNvSpPr>
              <a:spLocks/>
            </p:cNvSpPr>
            <p:nvPr/>
          </p:nvSpPr>
          <p:spPr bwMode="auto">
            <a:xfrm rot="17600552" flipV="1">
              <a:off x="3878" y="996"/>
              <a:ext cx="205" cy="221"/>
            </a:xfrm>
            <a:custGeom>
              <a:avLst/>
              <a:gdLst>
                <a:gd name="T0" fmla="*/ 0 w 144"/>
                <a:gd name="T1" fmla="*/ 0 h 192"/>
                <a:gd name="T2" fmla="*/ 2147483647 w 144"/>
                <a:gd name="T3" fmla="*/ 4776922 h 192"/>
                <a:gd name="T4" fmla="*/ 2147483647 w 144"/>
                <a:gd name="T5" fmla="*/ 6341545 h 192"/>
                <a:gd name="T6" fmla="*/ 0 60000 65536"/>
                <a:gd name="T7" fmla="*/ 0 60000 65536"/>
                <a:gd name="T8" fmla="*/ 0 60000 65536"/>
                <a:gd name="T9" fmla="*/ 0 w 144"/>
                <a:gd name="T10" fmla="*/ 0 h 192"/>
                <a:gd name="T11" fmla="*/ 144 w 14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92">
                  <a:moveTo>
                    <a:pt x="0" y="0"/>
                  </a:moveTo>
                  <a:cubicBezTo>
                    <a:pt x="12" y="56"/>
                    <a:pt x="24" y="112"/>
                    <a:pt x="48" y="144"/>
                  </a:cubicBezTo>
                  <a:cubicBezTo>
                    <a:pt x="72" y="176"/>
                    <a:pt x="128" y="184"/>
                    <a:pt x="144" y="19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Oval 109"/>
            <p:cNvSpPr>
              <a:spLocks noChangeArrowheads="1"/>
            </p:cNvSpPr>
            <p:nvPr/>
          </p:nvSpPr>
          <p:spPr bwMode="auto">
            <a:xfrm>
              <a:off x="4088" y="1044"/>
              <a:ext cx="70" cy="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7692" name="Line 110"/>
            <p:cNvSpPr>
              <a:spLocks noChangeShapeType="1"/>
            </p:cNvSpPr>
            <p:nvPr/>
          </p:nvSpPr>
          <p:spPr bwMode="auto">
            <a:xfrm flipV="1">
              <a:off x="5156" y="1573"/>
              <a:ext cx="1" cy="4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Rectangle 111"/>
            <p:cNvSpPr>
              <a:spLocks noChangeArrowheads="1"/>
            </p:cNvSpPr>
            <p:nvPr/>
          </p:nvSpPr>
          <p:spPr bwMode="auto">
            <a:xfrm>
              <a:off x="4261" y="1004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7694" name="Rectangle 112"/>
            <p:cNvSpPr>
              <a:spLocks noChangeArrowheads="1"/>
            </p:cNvSpPr>
            <p:nvPr/>
          </p:nvSpPr>
          <p:spPr bwMode="auto">
            <a:xfrm>
              <a:off x="4838" y="86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27695" name="Text Box 113"/>
            <p:cNvSpPr txBox="1">
              <a:spLocks noChangeArrowheads="1"/>
            </p:cNvSpPr>
            <p:nvPr/>
          </p:nvSpPr>
          <p:spPr bwMode="auto">
            <a:xfrm>
              <a:off x="4541" y="1032"/>
              <a:ext cx="4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44500" y="5110163"/>
            <a:ext cx="6681788" cy="585787"/>
            <a:chOff x="444591" y="5110449"/>
            <a:chExt cx="6681897" cy="585418"/>
          </a:xfrm>
        </p:grpSpPr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4778537" y="5110449"/>
              <a:ext cx="2347951" cy="5235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——</a:t>
              </a: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时间常数</a:t>
              </a:r>
              <a:endPara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444591" y="5176754"/>
              <a:ext cx="164067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  <a:sym typeface="Symbol" pitchFamily="18" charset="2"/>
                </a:rPr>
                <a:t> = RC</a:t>
              </a:r>
              <a:endParaRPr kumimoji="1" lang="en-US" altLang="zh-CN" sz="2800" b="1" i="1">
                <a:latin typeface="Times New Roman" pitchFamily="18" charset="0"/>
              </a:endParaRPr>
            </a:p>
          </p:txBody>
        </p:sp>
      </p:grpSp>
      <p:sp>
        <p:nvSpPr>
          <p:cNvPr id="52" name="Line 17"/>
          <p:cNvSpPr>
            <a:spLocks noChangeShapeType="1"/>
          </p:cNvSpPr>
          <p:nvPr/>
        </p:nvSpPr>
        <p:spPr bwMode="auto">
          <a:xfrm>
            <a:off x="7524750" y="6308725"/>
            <a:ext cx="18573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 animBg="1"/>
      <p:bldP spid="68620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1600" y="2590800"/>
            <a:ext cx="6985000" cy="538163"/>
            <a:chOff x="864" y="1694"/>
            <a:chExt cx="4400" cy="339"/>
          </a:xfrm>
        </p:grpSpPr>
        <p:graphicFrame>
          <p:nvGraphicFramePr>
            <p:cNvPr id="28679" name="Object 3"/>
            <p:cNvGraphicFramePr>
              <a:graphicFrameLocks noChangeAspect="1"/>
            </p:cNvGraphicFramePr>
            <p:nvPr/>
          </p:nvGraphicFramePr>
          <p:xfrm>
            <a:off x="864" y="1694"/>
            <a:ext cx="528" cy="339"/>
          </p:xfrm>
          <a:graphic>
            <a:graphicData uri="http://schemas.openxmlformats.org/presentationml/2006/ole">
              <p:oleObj spid="_x0000_s96263" name="公式" r:id="rId3" imgW="285885" imgH="152310" progId="Equation.3">
                <p:embed/>
              </p:oleObj>
            </a:graphicData>
          </a:graphic>
        </p:graphicFrame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1306" y="1694"/>
              <a:ext cx="3958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：代表一阶电路中任一电压、电流函数</a:t>
              </a:r>
            </a:p>
          </p:txBody>
        </p:sp>
      </p:grp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04800" y="2133600"/>
            <a:ext cx="15271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式中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476375" y="3143250"/>
            <a:ext cx="6985000" cy="1452563"/>
            <a:chOff x="-351" y="1968"/>
            <a:chExt cx="3308" cy="915"/>
          </a:xfrm>
        </p:grpSpPr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1817" y="1968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初始值</a:t>
              </a:r>
              <a:endPara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8686" name="Rectangle 8"/>
            <p:cNvSpPr>
              <a:spLocks noChangeArrowheads="1"/>
            </p:cNvSpPr>
            <p:nvPr/>
          </p:nvSpPr>
          <p:spPr bwMode="auto">
            <a:xfrm>
              <a:off x="1556" y="1997"/>
              <a:ext cx="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宋体" pitchFamily="2" charset="-122"/>
                </a:rPr>
                <a:t>--</a:t>
              </a:r>
            </a:p>
          </p:txBody>
        </p: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-351" y="1984"/>
              <a:ext cx="3308" cy="899"/>
              <a:chOff x="-351" y="1984"/>
              <a:chExt cx="3308" cy="899"/>
            </a:xfrm>
          </p:grpSpPr>
          <p:sp>
            <p:nvSpPr>
              <p:cNvPr id="37898" name="Rectangle 10"/>
              <p:cNvSpPr>
                <a:spLocks noChangeArrowheads="1"/>
              </p:cNvSpPr>
              <p:nvPr/>
            </p:nvSpPr>
            <p:spPr bwMode="auto">
              <a:xfrm>
                <a:off x="-351" y="2249"/>
                <a:ext cx="13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zh-CN" altLang="en-US" sz="2800" b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（三要素）</a:t>
                </a:r>
                <a:r>
                  <a:rPr kumimoji="1" lang="zh-CN" altLang="en-US" sz="3200" b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8689" name="AutoShape 11"/>
              <p:cNvSpPr>
                <a:spLocks/>
              </p:cNvSpPr>
              <p:nvPr/>
            </p:nvSpPr>
            <p:spPr bwMode="auto">
              <a:xfrm>
                <a:off x="816" y="2085"/>
                <a:ext cx="144" cy="747"/>
              </a:xfrm>
              <a:prstGeom prst="leftBrace">
                <a:avLst>
                  <a:gd name="adj1" fmla="val 43229"/>
                  <a:gd name="adj2" fmla="val 50000"/>
                </a:avLst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rgbClr val="0066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921" y="2256"/>
                <a:ext cx="1797" cy="342"/>
                <a:chOff x="921" y="2306"/>
                <a:chExt cx="1797" cy="342"/>
              </a:xfrm>
            </p:grpSpPr>
            <p:graphicFrame>
              <p:nvGraphicFramePr>
                <p:cNvPr id="28678" name="Object 13"/>
                <p:cNvGraphicFramePr>
                  <a:graphicFrameLocks noChangeAspect="1"/>
                </p:cNvGraphicFramePr>
                <p:nvPr/>
              </p:nvGraphicFramePr>
              <p:xfrm>
                <a:off x="921" y="2329"/>
                <a:ext cx="567" cy="309"/>
              </p:xfrm>
              <a:graphic>
                <a:graphicData uri="http://schemas.openxmlformats.org/presentationml/2006/ole">
                  <p:oleObj spid="_x0000_s96262" name="公式" r:id="rId4" imgW="333443" imgH="152310" progId="Equation.3">
                    <p:embed/>
                  </p:oleObj>
                </a:graphicData>
              </a:graphic>
            </p:graphicFrame>
            <p:sp>
              <p:nvSpPr>
                <p:cNvPr id="2869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24" y="2306"/>
                  <a:ext cx="79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 b="1">
                      <a:solidFill>
                        <a:srgbClr val="000099"/>
                      </a:solidFill>
                      <a:latin typeface="宋体" pitchFamily="2" charset="-122"/>
                    </a:rPr>
                    <a:t>稳态值</a:t>
                  </a:r>
                </a:p>
              </p:txBody>
            </p:sp>
            <p:sp>
              <p:nvSpPr>
                <p:cNvPr id="28696" name="Rectangle 15"/>
                <p:cNvSpPr>
                  <a:spLocks noChangeArrowheads="1"/>
                </p:cNvSpPr>
                <p:nvPr/>
              </p:nvSpPr>
              <p:spPr bwMode="auto">
                <a:xfrm>
                  <a:off x="1400" y="2321"/>
                  <a:ext cx="63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FF3300"/>
                      </a:solidFill>
                      <a:latin typeface="宋体" pitchFamily="2" charset="-122"/>
                    </a:rPr>
                    <a:t>--</a:t>
                  </a:r>
                </a:p>
              </p:txBody>
            </p:sp>
          </p:grpSp>
          <p:graphicFrame>
            <p:nvGraphicFramePr>
              <p:cNvPr id="28677" name="Object 16"/>
              <p:cNvGraphicFramePr>
                <a:graphicFrameLocks noChangeAspect="1"/>
              </p:cNvGraphicFramePr>
              <p:nvPr/>
            </p:nvGraphicFramePr>
            <p:xfrm>
              <a:off x="960" y="1984"/>
              <a:ext cx="631" cy="352"/>
            </p:xfrm>
            <a:graphic>
              <a:graphicData uri="http://schemas.openxmlformats.org/presentationml/2006/ole">
                <p:oleObj spid="_x0000_s96261" name="公式" r:id="rId5" imgW="400185" imgH="190590" progId="Equation.3">
                  <p:embed/>
                </p:oleObj>
              </a:graphicData>
            </a:graphic>
          </p:graphicFrame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816" y="2544"/>
                <a:ext cx="2141" cy="339"/>
                <a:chOff x="816" y="2880"/>
                <a:chExt cx="2141" cy="339"/>
              </a:xfrm>
            </p:grpSpPr>
            <p:sp>
              <p:nvSpPr>
                <p:cNvPr id="3790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37" y="2880"/>
                  <a:ext cx="102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800" b="1" dirty="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</a:rPr>
                    <a:t>时间常数</a:t>
                  </a:r>
                </a:p>
              </p:txBody>
            </p:sp>
            <p:sp>
              <p:nvSpPr>
                <p:cNvPr id="2869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816" y="2889"/>
                  <a:ext cx="77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solidFill>
                        <a:srgbClr val="CC0000"/>
                      </a:solidFill>
                      <a:latin typeface="Times New Roman" pitchFamily="18" charset="0"/>
                      <a:sym typeface="Symbol" pitchFamily="18" charset="2"/>
                    </a:rPr>
                    <a:t></a:t>
                  </a:r>
                  <a:endParaRPr kumimoji="1" lang="en-US" altLang="zh-CN" sz="2800" b="1" i="1">
                    <a:solidFill>
                      <a:srgbClr val="CC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8694" name="Rectangle 20"/>
                <p:cNvSpPr>
                  <a:spLocks noChangeArrowheads="1"/>
                </p:cNvSpPr>
                <p:nvPr/>
              </p:nvSpPr>
              <p:spPr bwMode="auto">
                <a:xfrm>
                  <a:off x="1556" y="2892"/>
                  <a:ext cx="3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CC0000"/>
                      </a:solidFill>
                      <a:latin typeface="宋体" pitchFamily="2" charset="-122"/>
                    </a:rPr>
                    <a:t>--</a:t>
                  </a:r>
                </a:p>
              </p:txBody>
            </p:sp>
          </p:grpSp>
        </p:grpSp>
      </p:grpSp>
      <p:graphicFrame>
        <p:nvGraphicFramePr>
          <p:cNvPr id="28674" name="Object 21"/>
          <p:cNvGraphicFramePr>
            <a:graphicFrameLocks noChangeAspect="1"/>
          </p:cNvGraphicFramePr>
          <p:nvPr/>
        </p:nvGraphicFramePr>
        <p:xfrm>
          <a:off x="1693863" y="1268413"/>
          <a:ext cx="6002337" cy="730250"/>
        </p:xfrm>
        <a:graphic>
          <a:graphicData uri="http://schemas.openxmlformats.org/presentationml/2006/ole">
            <p:oleObj spid="_x0000_s96258" name="Equation" r:id="rId6" imgW="2124143" imgH="228600" progId="Equation.3">
              <p:embed/>
            </p:oleObj>
          </a:graphicData>
        </a:graphic>
      </p:graphicFrame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34988" y="188913"/>
            <a:ext cx="8074025" cy="1031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在直流电源激励的情况下，一阶线性电路微分方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程解的通用表达式：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304800" y="4905375"/>
            <a:ext cx="8839200" cy="147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solidFill>
                  <a:srgbClr val="010000"/>
                </a:solidFill>
                <a:latin typeface="Times New Roman" pitchFamily="18" charset="0"/>
              </a:rPr>
              <a:t>利用求三要素的方法求解暂态过程，称为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三要素法</a:t>
            </a: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      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一阶电路都可以应用三要素法求解，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在求得             、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和</a:t>
            </a:r>
            <a:r>
              <a:rPr kumimoji="1" lang="zh-CN" altLang="en-US" sz="2800" b="1" i="1" dirty="0">
                <a:latin typeface="Times New Roman" pitchFamily="18" charset="0"/>
                <a:sym typeface="Symbol" pitchFamily="18" charset="2"/>
              </a:rPr>
              <a:t>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的基础上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可直接写出电路的响应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电压或电流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28675" name="Object 25"/>
          <p:cNvGraphicFramePr>
            <a:graphicFrameLocks noChangeAspect="1"/>
          </p:cNvGraphicFramePr>
          <p:nvPr/>
        </p:nvGraphicFramePr>
        <p:xfrm>
          <a:off x="7596188" y="5391150"/>
          <a:ext cx="1001712" cy="558800"/>
        </p:xfrm>
        <a:graphic>
          <a:graphicData uri="http://schemas.openxmlformats.org/presentationml/2006/ole">
            <p:oleObj spid="_x0000_s96259" name="公式" r:id="rId7" imgW="400185" imgH="190590" progId="Equation.3">
              <p:embed/>
            </p:oleObj>
          </a:graphicData>
        </a:graphic>
      </p:graphicFrame>
      <p:graphicFrame>
        <p:nvGraphicFramePr>
          <p:cNvPr id="28676" name="Object 26"/>
          <p:cNvGraphicFramePr>
            <a:graphicFrameLocks noChangeAspect="1"/>
          </p:cNvGraphicFramePr>
          <p:nvPr/>
        </p:nvGraphicFramePr>
        <p:xfrm>
          <a:off x="250825" y="5891213"/>
          <a:ext cx="900113" cy="490537"/>
        </p:xfrm>
        <a:graphic>
          <a:graphicData uri="http://schemas.openxmlformats.org/presentationml/2006/ole">
            <p:oleObj spid="_x0000_s96260" name="公式" r:id="rId8" imgW="333443" imgH="15231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86000" y="258763"/>
            <a:ext cx="3856038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电路响应的变化曲线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68488" y="5297488"/>
            <a:ext cx="377825" cy="798512"/>
            <a:chOff x="1129" y="3337"/>
            <a:chExt cx="238" cy="503"/>
          </a:xfrm>
        </p:grpSpPr>
        <p:sp>
          <p:nvSpPr>
            <p:cNvPr id="29763" name="Line 4"/>
            <p:cNvSpPr>
              <a:spLocks noChangeShapeType="1"/>
            </p:cNvSpPr>
            <p:nvPr/>
          </p:nvSpPr>
          <p:spPr bwMode="auto">
            <a:xfrm flipH="1" flipV="1">
              <a:off x="1222" y="3337"/>
              <a:ext cx="0" cy="2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5" name="Object 5"/>
            <p:cNvGraphicFramePr>
              <a:graphicFrameLocks noChangeAspect="1"/>
            </p:cNvGraphicFramePr>
            <p:nvPr/>
          </p:nvGraphicFramePr>
          <p:xfrm>
            <a:off x="1129" y="3580"/>
            <a:ext cx="238" cy="260"/>
          </p:xfrm>
          <a:graphic>
            <a:graphicData uri="http://schemas.openxmlformats.org/presentationml/2006/ole">
              <p:oleObj spid="_x0000_s97299" name="公式" r:id="rId3" imgW="76200" imgH="95160" progId="Equation.3">
                <p:embed/>
              </p:oleObj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7200" y="4124325"/>
            <a:ext cx="3051175" cy="1514475"/>
            <a:chOff x="336" y="2598"/>
            <a:chExt cx="1922" cy="954"/>
          </a:xfrm>
        </p:grpSpPr>
        <p:graphicFrame>
          <p:nvGraphicFramePr>
            <p:cNvPr id="29714" name="Object 7"/>
            <p:cNvGraphicFramePr>
              <a:graphicFrameLocks noChangeAspect="1"/>
            </p:cNvGraphicFramePr>
            <p:nvPr/>
          </p:nvGraphicFramePr>
          <p:xfrm>
            <a:off x="336" y="2598"/>
            <a:ext cx="434" cy="248"/>
          </p:xfrm>
          <a:graphic>
            <a:graphicData uri="http://schemas.openxmlformats.org/presentationml/2006/ole">
              <p:oleObj spid="_x0000_s97298" name="公式" r:id="rId4" imgW="371543" imgH="171450" progId="Equation.3">
                <p:embed/>
              </p:oleObj>
            </a:graphicData>
          </a:graphic>
        </p:graphicFrame>
        <p:sp>
          <p:nvSpPr>
            <p:cNvPr id="29762" name="Freeform 8"/>
            <p:cNvSpPr>
              <a:spLocks/>
            </p:cNvSpPr>
            <p:nvPr/>
          </p:nvSpPr>
          <p:spPr bwMode="auto">
            <a:xfrm flipV="1">
              <a:off x="831" y="2773"/>
              <a:ext cx="1427" cy="779"/>
            </a:xfrm>
            <a:custGeom>
              <a:avLst/>
              <a:gdLst>
                <a:gd name="T0" fmla="*/ 0 w 1968"/>
                <a:gd name="T1" fmla="*/ 3 h 912"/>
                <a:gd name="T2" fmla="*/ 1 w 1968"/>
                <a:gd name="T3" fmla="*/ 3 h 912"/>
                <a:gd name="T4" fmla="*/ 1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9" name="Line 9"/>
          <p:cNvSpPr>
            <a:spLocks noChangeShapeType="1"/>
          </p:cNvSpPr>
          <p:nvPr/>
        </p:nvSpPr>
        <p:spPr bwMode="auto">
          <a:xfrm>
            <a:off x="1243013" y="4414838"/>
            <a:ext cx="738187" cy="1300162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828800" y="1479550"/>
            <a:ext cx="328613" cy="1641475"/>
            <a:chOff x="1144" y="932"/>
            <a:chExt cx="207" cy="1034"/>
          </a:xfrm>
        </p:grpSpPr>
        <p:sp>
          <p:nvSpPr>
            <p:cNvPr id="29761" name="Line 11"/>
            <p:cNvSpPr>
              <a:spLocks noChangeShapeType="1"/>
            </p:cNvSpPr>
            <p:nvPr/>
          </p:nvSpPr>
          <p:spPr bwMode="auto">
            <a:xfrm flipH="1">
              <a:off x="1234" y="932"/>
              <a:ext cx="0" cy="8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3" name="Object 12"/>
            <p:cNvGraphicFramePr>
              <a:graphicFrameLocks noChangeAspect="1"/>
            </p:cNvGraphicFramePr>
            <p:nvPr/>
          </p:nvGraphicFramePr>
          <p:xfrm>
            <a:off x="1144" y="1755"/>
            <a:ext cx="207" cy="211"/>
          </p:xfrm>
          <a:graphic>
            <a:graphicData uri="http://schemas.openxmlformats.org/presentationml/2006/ole">
              <p:oleObj spid="_x0000_s97297" name="公式" r:id="rId5" imgW="76200" imgH="95160" progId="Equation.3">
                <p:embed/>
              </p:oleObj>
            </a:graphicData>
          </a:graphic>
        </p:graphicFrame>
      </p:grpSp>
      <p:sp>
        <p:nvSpPr>
          <p:cNvPr id="29721" name="Line 13"/>
          <p:cNvSpPr>
            <a:spLocks noChangeShapeType="1"/>
          </p:cNvSpPr>
          <p:nvPr/>
        </p:nvSpPr>
        <p:spPr bwMode="auto">
          <a:xfrm flipV="1">
            <a:off x="1289050" y="1422400"/>
            <a:ext cx="663575" cy="122396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2" name="Freeform 14"/>
          <p:cNvSpPr>
            <a:spLocks/>
          </p:cNvSpPr>
          <p:nvPr/>
        </p:nvSpPr>
        <p:spPr bwMode="auto">
          <a:xfrm>
            <a:off x="1295400" y="1487488"/>
            <a:ext cx="2265363" cy="1238250"/>
          </a:xfrm>
          <a:custGeom>
            <a:avLst/>
            <a:gdLst>
              <a:gd name="T0" fmla="*/ 0 w 1968"/>
              <a:gd name="T1" fmla="*/ 2147483647 h 912"/>
              <a:gd name="T2" fmla="*/ 2147483647 w 1968"/>
              <a:gd name="T3" fmla="*/ 2147483647 h 912"/>
              <a:gd name="T4" fmla="*/ 2147483647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825500" y="855663"/>
            <a:ext cx="3295650" cy="2452687"/>
            <a:chOff x="520" y="539"/>
            <a:chExt cx="2076" cy="1545"/>
          </a:xfrm>
        </p:grpSpPr>
        <p:sp>
          <p:nvSpPr>
            <p:cNvPr id="29757" name="Line 16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Line 17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9" name="Text Box 18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 i="1">
                  <a:solidFill>
                    <a:schemeClr val="tx2"/>
                  </a:solidFill>
                  <a:latin typeface="Times New Roman" pitchFamily="18" charset="0"/>
                </a:rPr>
                <a:t>t</a:t>
              </a:r>
            </a:p>
          </p:txBody>
        </p:sp>
        <p:graphicFrame>
          <p:nvGraphicFramePr>
            <p:cNvPr id="29712" name="Object 19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p:oleObj spid="_x0000_s97296" name="公式" r:id="rId6" imgW="285885" imgH="152310" progId="Equation.3">
                <p:embed/>
              </p:oleObj>
            </a:graphicData>
          </a:graphic>
        </p:graphicFrame>
        <p:sp>
          <p:nvSpPr>
            <p:cNvPr id="29760" name="Rectangle 20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</a:p>
          </p:txBody>
        </p:sp>
      </p:grpSp>
      <p:sp>
        <p:nvSpPr>
          <p:cNvPr id="29724" name="Freeform 21"/>
          <p:cNvSpPr>
            <a:spLocks/>
          </p:cNvSpPr>
          <p:nvPr/>
        </p:nvSpPr>
        <p:spPr bwMode="auto">
          <a:xfrm>
            <a:off x="5638800" y="1622425"/>
            <a:ext cx="2266950" cy="998538"/>
          </a:xfrm>
          <a:custGeom>
            <a:avLst/>
            <a:gdLst>
              <a:gd name="T0" fmla="*/ 0 w 1968"/>
              <a:gd name="T1" fmla="*/ 2147483647 h 912"/>
              <a:gd name="T2" fmla="*/ 2147483647 w 1968"/>
              <a:gd name="T3" fmla="*/ 2147483647 h 912"/>
              <a:gd name="T4" fmla="*/ 2147483647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5" name="Line 22"/>
          <p:cNvSpPr>
            <a:spLocks noChangeShapeType="1"/>
          </p:cNvSpPr>
          <p:nvPr/>
        </p:nvSpPr>
        <p:spPr bwMode="auto">
          <a:xfrm flipV="1">
            <a:off x="5705475" y="1330325"/>
            <a:ext cx="855663" cy="122396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22288" y="1212850"/>
            <a:ext cx="3117850" cy="411163"/>
            <a:chOff x="329" y="764"/>
            <a:chExt cx="1964" cy="259"/>
          </a:xfrm>
        </p:grpSpPr>
        <p:graphicFrame>
          <p:nvGraphicFramePr>
            <p:cNvPr id="29711" name="Object 24"/>
            <p:cNvGraphicFramePr>
              <a:graphicFrameLocks noChangeAspect="1"/>
            </p:cNvGraphicFramePr>
            <p:nvPr/>
          </p:nvGraphicFramePr>
          <p:xfrm>
            <a:off x="329" y="764"/>
            <a:ext cx="437" cy="259"/>
          </p:xfrm>
          <a:graphic>
            <a:graphicData uri="http://schemas.openxmlformats.org/presentationml/2006/ole">
              <p:oleObj spid="_x0000_s97295" name="公式" r:id="rId7" imgW="333443" imgH="152310" progId="Equation.3">
                <p:embed/>
              </p:oleObj>
            </a:graphicData>
          </a:graphic>
        </p:graphicFrame>
        <p:sp>
          <p:nvSpPr>
            <p:cNvPr id="29756" name="Line 25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819650" y="2220913"/>
            <a:ext cx="3173413" cy="522287"/>
            <a:chOff x="3036" y="1303"/>
            <a:chExt cx="1999" cy="329"/>
          </a:xfrm>
        </p:grpSpPr>
        <p:graphicFrame>
          <p:nvGraphicFramePr>
            <p:cNvPr id="29710" name="Object 27"/>
            <p:cNvGraphicFramePr>
              <a:graphicFrameLocks noChangeAspect="1"/>
            </p:cNvGraphicFramePr>
            <p:nvPr/>
          </p:nvGraphicFramePr>
          <p:xfrm>
            <a:off x="3036" y="1303"/>
            <a:ext cx="528" cy="329"/>
          </p:xfrm>
          <a:graphic>
            <a:graphicData uri="http://schemas.openxmlformats.org/presentationml/2006/ole">
              <p:oleObj spid="_x0000_s97294" name="公式" r:id="rId8" imgW="371543" imgH="180885" progId="Equation.3">
                <p:embed/>
              </p:oleObj>
            </a:graphicData>
          </a:graphic>
        </p:graphicFrame>
        <p:sp>
          <p:nvSpPr>
            <p:cNvPr id="29755" name="Line 28"/>
            <p:cNvSpPr>
              <a:spLocks noChangeShapeType="1"/>
            </p:cNvSpPr>
            <p:nvPr/>
          </p:nvSpPr>
          <p:spPr bwMode="auto">
            <a:xfrm>
              <a:off x="3576" y="1522"/>
              <a:ext cx="145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698" name="Object 29"/>
          <p:cNvGraphicFramePr>
            <a:graphicFrameLocks noChangeAspect="1"/>
          </p:cNvGraphicFramePr>
          <p:nvPr/>
        </p:nvGraphicFramePr>
        <p:xfrm>
          <a:off x="1385888" y="3019425"/>
          <a:ext cx="1952625" cy="485775"/>
        </p:xfrm>
        <a:graphic>
          <a:graphicData uri="http://schemas.openxmlformats.org/presentationml/2006/ole">
            <p:oleObj spid="_x0000_s97282" name="Equation" r:id="rId9" imgW="819285" imgH="171450" progId="Equation.3">
              <p:embed/>
            </p:oleObj>
          </a:graphicData>
        </a:graphic>
      </p:graphicFrame>
      <p:graphicFrame>
        <p:nvGraphicFramePr>
          <p:cNvPr id="29699" name="Object 30"/>
          <p:cNvGraphicFramePr>
            <a:graphicFrameLocks noChangeAspect="1"/>
          </p:cNvGraphicFramePr>
          <p:nvPr/>
        </p:nvGraphicFramePr>
        <p:xfrm>
          <a:off x="5853113" y="3019425"/>
          <a:ext cx="1978025" cy="485775"/>
        </p:xfrm>
        <a:graphic>
          <a:graphicData uri="http://schemas.openxmlformats.org/presentationml/2006/ole">
            <p:oleObj spid="_x0000_s97283" name="Equation" r:id="rId10" imgW="828743" imgH="171450" progId="Equation.3">
              <p:embed/>
            </p:oleObj>
          </a:graphicData>
        </a:graphic>
      </p:graphicFrame>
      <p:graphicFrame>
        <p:nvGraphicFramePr>
          <p:cNvPr id="29700" name="Object 31"/>
          <p:cNvGraphicFramePr>
            <a:graphicFrameLocks noChangeAspect="1"/>
          </p:cNvGraphicFramePr>
          <p:nvPr/>
        </p:nvGraphicFramePr>
        <p:xfrm>
          <a:off x="1524000" y="5943600"/>
          <a:ext cx="1835150" cy="457200"/>
        </p:xfrm>
        <a:graphic>
          <a:graphicData uri="http://schemas.openxmlformats.org/presentationml/2006/ole">
            <p:oleObj spid="_x0000_s97284" name="Equation" r:id="rId11" imgW="762000" imgH="152310" progId="Equation.3">
              <p:embed/>
            </p:oleObj>
          </a:graphicData>
        </a:graphic>
      </p:graphicFrame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238750" y="900113"/>
            <a:ext cx="3295650" cy="2452687"/>
            <a:chOff x="520" y="539"/>
            <a:chExt cx="2076" cy="1545"/>
          </a:xfrm>
        </p:grpSpPr>
        <p:sp>
          <p:nvSpPr>
            <p:cNvPr id="29751" name="Line 33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Line 34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Text Box 35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 i="1">
                  <a:solidFill>
                    <a:schemeClr val="tx2"/>
                  </a:solidFill>
                  <a:latin typeface="Times New Roman" pitchFamily="18" charset="0"/>
                </a:rPr>
                <a:t>t</a:t>
              </a:r>
            </a:p>
          </p:txBody>
        </p:sp>
        <p:graphicFrame>
          <p:nvGraphicFramePr>
            <p:cNvPr id="29709" name="Object 36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p:oleObj spid="_x0000_s97293" name="公式" r:id="rId12" imgW="285885" imgH="152310" progId="Equation.3">
                <p:embed/>
              </p:oleObj>
            </a:graphicData>
          </a:graphic>
        </p:graphicFrame>
        <p:sp>
          <p:nvSpPr>
            <p:cNvPr id="29754" name="Rectangle 37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819150" y="3810000"/>
            <a:ext cx="3295650" cy="2452688"/>
            <a:chOff x="520" y="539"/>
            <a:chExt cx="2076" cy="1545"/>
          </a:xfrm>
        </p:grpSpPr>
        <p:sp>
          <p:nvSpPr>
            <p:cNvPr id="29747" name="Line 39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Line 40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Text Box 41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 i="1">
                  <a:solidFill>
                    <a:schemeClr val="tx2"/>
                  </a:solidFill>
                  <a:latin typeface="Times New Roman" pitchFamily="18" charset="0"/>
                </a:rPr>
                <a:t>t</a:t>
              </a:r>
            </a:p>
          </p:txBody>
        </p:sp>
        <p:graphicFrame>
          <p:nvGraphicFramePr>
            <p:cNvPr id="29708" name="Object 42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p:oleObj spid="_x0000_s97292" name="公式" r:id="rId13" imgW="285885" imgH="152310" progId="Equation.3">
                <p:embed/>
              </p:oleObj>
            </a:graphicData>
          </a:graphic>
        </p:graphicFrame>
        <p:sp>
          <p:nvSpPr>
            <p:cNvPr id="29750" name="Rectangle 43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4883150" y="1417638"/>
            <a:ext cx="3117850" cy="411162"/>
            <a:chOff x="329" y="764"/>
            <a:chExt cx="1964" cy="259"/>
          </a:xfrm>
        </p:grpSpPr>
        <p:graphicFrame>
          <p:nvGraphicFramePr>
            <p:cNvPr id="29707" name="Object 45"/>
            <p:cNvGraphicFramePr>
              <a:graphicFrameLocks noChangeAspect="1"/>
            </p:cNvGraphicFramePr>
            <p:nvPr/>
          </p:nvGraphicFramePr>
          <p:xfrm>
            <a:off x="329" y="764"/>
            <a:ext cx="438" cy="259"/>
          </p:xfrm>
          <a:graphic>
            <a:graphicData uri="http://schemas.openxmlformats.org/presentationml/2006/ole">
              <p:oleObj spid="_x0000_s97291" name="公式" r:id="rId14" imgW="333443" imgH="152310" progId="Equation.3">
                <p:embed/>
              </p:oleObj>
            </a:graphicData>
          </a:graphic>
        </p:graphicFrame>
        <p:sp>
          <p:nvSpPr>
            <p:cNvPr id="29746" name="Line 46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6248400" y="1600200"/>
            <a:ext cx="328613" cy="1641475"/>
            <a:chOff x="1144" y="932"/>
            <a:chExt cx="207" cy="1034"/>
          </a:xfrm>
        </p:grpSpPr>
        <p:sp>
          <p:nvSpPr>
            <p:cNvPr id="29745" name="Line 48"/>
            <p:cNvSpPr>
              <a:spLocks noChangeShapeType="1"/>
            </p:cNvSpPr>
            <p:nvPr/>
          </p:nvSpPr>
          <p:spPr bwMode="auto">
            <a:xfrm flipH="1">
              <a:off x="1234" y="932"/>
              <a:ext cx="0" cy="8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6" name="Object 49"/>
            <p:cNvGraphicFramePr>
              <a:graphicFrameLocks noChangeAspect="1"/>
            </p:cNvGraphicFramePr>
            <p:nvPr/>
          </p:nvGraphicFramePr>
          <p:xfrm>
            <a:off x="1144" y="1755"/>
            <a:ext cx="207" cy="211"/>
          </p:xfrm>
          <a:graphic>
            <a:graphicData uri="http://schemas.openxmlformats.org/presentationml/2006/ole">
              <p:oleObj spid="_x0000_s97290" name="公式" r:id="rId15" imgW="76200" imgH="95160" progId="Equation.3">
                <p:embed/>
              </p:oleObj>
            </a:graphicData>
          </a:graphic>
        </p:graphicFrame>
      </p:grpSp>
      <p:sp>
        <p:nvSpPr>
          <p:cNvPr id="29732" name="Freeform 50"/>
          <p:cNvSpPr>
            <a:spLocks/>
          </p:cNvSpPr>
          <p:nvPr/>
        </p:nvSpPr>
        <p:spPr bwMode="auto">
          <a:xfrm flipV="1">
            <a:off x="5670550" y="4403725"/>
            <a:ext cx="2268538" cy="998538"/>
          </a:xfrm>
          <a:custGeom>
            <a:avLst/>
            <a:gdLst>
              <a:gd name="T0" fmla="*/ 0 w 1968"/>
              <a:gd name="T1" fmla="*/ 2147483647 h 912"/>
              <a:gd name="T2" fmla="*/ 2147483647 w 1968"/>
              <a:gd name="T3" fmla="*/ 2147483647 h 912"/>
              <a:gd name="T4" fmla="*/ 2147483647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3" name="Line 51"/>
          <p:cNvSpPr>
            <a:spLocks noChangeShapeType="1"/>
          </p:cNvSpPr>
          <p:nvPr/>
        </p:nvSpPr>
        <p:spPr bwMode="auto">
          <a:xfrm>
            <a:off x="5616575" y="4348163"/>
            <a:ext cx="860425" cy="113823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01" name="Object 52"/>
          <p:cNvGraphicFramePr>
            <a:graphicFrameLocks noChangeAspect="1"/>
          </p:cNvGraphicFramePr>
          <p:nvPr/>
        </p:nvGraphicFramePr>
        <p:xfrm>
          <a:off x="5902325" y="5943600"/>
          <a:ext cx="1897063" cy="457200"/>
        </p:xfrm>
        <a:graphic>
          <a:graphicData uri="http://schemas.openxmlformats.org/presentationml/2006/ole">
            <p:oleObj spid="_x0000_s97285" name="Equation" r:id="rId16" imgW="790643" imgH="152310" progId="Equation.3">
              <p:embed/>
            </p:oleObj>
          </a:graphicData>
        </a:graphic>
      </p:graphicFrame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211763" y="3810000"/>
            <a:ext cx="3295650" cy="2452688"/>
            <a:chOff x="520" y="539"/>
            <a:chExt cx="2076" cy="1545"/>
          </a:xfrm>
        </p:grpSpPr>
        <p:sp>
          <p:nvSpPr>
            <p:cNvPr id="29741" name="Line 54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Line 55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Text Box 56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 i="1">
                  <a:solidFill>
                    <a:schemeClr val="tx2"/>
                  </a:solidFill>
                  <a:latin typeface="Times New Roman" pitchFamily="18" charset="0"/>
                </a:rPr>
                <a:t>t</a:t>
              </a:r>
            </a:p>
          </p:txBody>
        </p:sp>
        <p:graphicFrame>
          <p:nvGraphicFramePr>
            <p:cNvPr id="29705" name="Object 57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p:oleObj spid="_x0000_s97289" name="公式" r:id="rId17" imgW="285885" imgH="152310" progId="Equation.3">
                <p:embed/>
              </p:oleObj>
            </a:graphicData>
          </a:graphic>
        </p:graphicFrame>
        <p:sp>
          <p:nvSpPr>
            <p:cNvPr id="29744" name="Rectangle 58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4724400" y="4038600"/>
            <a:ext cx="3173413" cy="522288"/>
            <a:chOff x="3036" y="1303"/>
            <a:chExt cx="1999" cy="329"/>
          </a:xfrm>
        </p:grpSpPr>
        <p:graphicFrame>
          <p:nvGraphicFramePr>
            <p:cNvPr id="29704" name="Object 60"/>
            <p:cNvGraphicFramePr>
              <a:graphicFrameLocks noChangeAspect="1"/>
            </p:cNvGraphicFramePr>
            <p:nvPr/>
          </p:nvGraphicFramePr>
          <p:xfrm>
            <a:off x="3036" y="1303"/>
            <a:ext cx="528" cy="329"/>
          </p:xfrm>
          <a:graphic>
            <a:graphicData uri="http://schemas.openxmlformats.org/presentationml/2006/ole">
              <p:oleObj spid="_x0000_s97288" name="公式" r:id="rId18" imgW="371543" imgH="180885" progId="Equation.3">
                <p:embed/>
              </p:oleObj>
            </a:graphicData>
          </a:graphic>
        </p:graphicFrame>
        <p:sp>
          <p:nvSpPr>
            <p:cNvPr id="29740" name="Line 61"/>
            <p:cNvSpPr>
              <a:spLocks noChangeShapeType="1"/>
            </p:cNvSpPr>
            <p:nvPr/>
          </p:nvSpPr>
          <p:spPr bwMode="auto">
            <a:xfrm>
              <a:off x="3576" y="1522"/>
              <a:ext cx="145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4914900" y="5227638"/>
            <a:ext cx="3117850" cy="411162"/>
            <a:chOff x="329" y="764"/>
            <a:chExt cx="1964" cy="259"/>
          </a:xfrm>
        </p:grpSpPr>
        <p:graphicFrame>
          <p:nvGraphicFramePr>
            <p:cNvPr id="29703" name="Object 63"/>
            <p:cNvGraphicFramePr>
              <a:graphicFrameLocks noChangeAspect="1"/>
            </p:cNvGraphicFramePr>
            <p:nvPr/>
          </p:nvGraphicFramePr>
          <p:xfrm>
            <a:off x="329" y="764"/>
            <a:ext cx="438" cy="259"/>
          </p:xfrm>
          <a:graphic>
            <a:graphicData uri="http://schemas.openxmlformats.org/presentationml/2006/ole">
              <p:oleObj spid="_x0000_s97287" name="公式" r:id="rId19" imgW="333443" imgH="152310" progId="Equation.3">
                <p:embed/>
              </p:oleObj>
            </a:graphicData>
          </a:graphic>
        </p:graphicFrame>
        <p:sp>
          <p:nvSpPr>
            <p:cNvPr id="29739" name="Line 64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6300788" y="5181600"/>
            <a:ext cx="377825" cy="914400"/>
            <a:chOff x="1129" y="3337"/>
            <a:chExt cx="238" cy="503"/>
          </a:xfrm>
        </p:grpSpPr>
        <p:sp>
          <p:nvSpPr>
            <p:cNvPr id="29738" name="Line 66"/>
            <p:cNvSpPr>
              <a:spLocks noChangeShapeType="1"/>
            </p:cNvSpPr>
            <p:nvPr/>
          </p:nvSpPr>
          <p:spPr bwMode="auto">
            <a:xfrm flipH="1" flipV="1">
              <a:off x="1222" y="3337"/>
              <a:ext cx="0" cy="2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2" name="Object 67"/>
            <p:cNvGraphicFramePr>
              <a:graphicFrameLocks noChangeAspect="1"/>
            </p:cNvGraphicFramePr>
            <p:nvPr/>
          </p:nvGraphicFramePr>
          <p:xfrm>
            <a:off x="1129" y="3580"/>
            <a:ext cx="238" cy="260"/>
          </p:xfrm>
          <a:graphic>
            <a:graphicData uri="http://schemas.openxmlformats.org/presentationml/2006/ole">
              <p:oleObj spid="_x0000_s97286" name="公式" r:id="rId20" imgW="76200" imgH="9516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90925" y="3719513"/>
            <a:ext cx="447675" cy="2528887"/>
            <a:chOff x="2262" y="2535"/>
            <a:chExt cx="282" cy="1689"/>
          </a:xfrm>
        </p:grpSpPr>
        <p:sp>
          <p:nvSpPr>
            <p:cNvPr id="30750" name="Line 3"/>
            <p:cNvSpPr>
              <a:spLocks noChangeShapeType="1"/>
            </p:cNvSpPr>
            <p:nvPr/>
          </p:nvSpPr>
          <p:spPr bwMode="auto">
            <a:xfrm>
              <a:off x="2400" y="2535"/>
              <a:ext cx="0" cy="13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25" name="Object 4"/>
            <p:cNvGraphicFramePr>
              <a:graphicFrameLocks noChangeAspect="1"/>
            </p:cNvGraphicFramePr>
            <p:nvPr/>
          </p:nvGraphicFramePr>
          <p:xfrm>
            <a:off x="2262" y="3909"/>
            <a:ext cx="282" cy="315"/>
          </p:xfrm>
          <a:graphic>
            <a:graphicData uri="http://schemas.openxmlformats.org/presentationml/2006/ole">
              <p:oleObj spid="_x0000_s98309" name="公式" r:id="rId3" imgW="76200" imgH="95160" progId="Equation.3">
                <p:embed/>
              </p:oleObj>
            </a:graphicData>
          </a:graphic>
        </p:graphicFrame>
      </p:grp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676400" y="404813"/>
            <a:ext cx="5487988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三要素法求解暂态过程的要点</a:t>
            </a:r>
          </a:p>
        </p:txBody>
      </p:sp>
      <p:sp>
        <p:nvSpPr>
          <p:cNvPr id="30728" name="Freeform 6"/>
          <p:cNvSpPr>
            <a:spLocks/>
          </p:cNvSpPr>
          <p:nvPr/>
        </p:nvSpPr>
        <p:spPr bwMode="auto">
          <a:xfrm>
            <a:off x="2933700" y="3733800"/>
            <a:ext cx="3124200" cy="1566863"/>
          </a:xfrm>
          <a:custGeom>
            <a:avLst/>
            <a:gdLst>
              <a:gd name="T0" fmla="*/ 0 w 1968"/>
              <a:gd name="T1" fmla="*/ 2147483647 h 912"/>
              <a:gd name="T2" fmla="*/ 2147483647 w 1968"/>
              <a:gd name="T3" fmla="*/ 2147483647 h 912"/>
              <a:gd name="T4" fmla="*/ 2147483647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 flipV="1">
            <a:off x="2971800" y="3352800"/>
            <a:ext cx="1066800" cy="18478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79500" y="3367088"/>
            <a:ext cx="5003800" cy="671512"/>
            <a:chOff x="680" y="2313"/>
            <a:chExt cx="3152" cy="423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680" y="2313"/>
              <a:ext cx="1112" cy="423"/>
              <a:chOff x="680" y="2313"/>
              <a:chExt cx="1112" cy="423"/>
            </a:xfrm>
          </p:grpSpPr>
          <p:sp>
            <p:nvSpPr>
              <p:cNvPr id="39946" name="Text Box 10"/>
              <p:cNvSpPr txBox="1">
                <a:spLocks noChangeArrowheads="1"/>
              </p:cNvSpPr>
              <p:nvPr/>
            </p:nvSpPr>
            <p:spPr bwMode="auto">
              <a:xfrm>
                <a:off x="680" y="2313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终点</a:t>
                </a:r>
              </a:p>
            </p:txBody>
          </p:sp>
          <p:graphicFrame>
            <p:nvGraphicFramePr>
              <p:cNvPr id="30724" name="Object 11"/>
              <p:cNvGraphicFramePr>
                <a:graphicFrameLocks noChangeAspect="1"/>
              </p:cNvGraphicFramePr>
              <p:nvPr/>
            </p:nvGraphicFramePr>
            <p:xfrm>
              <a:off x="1248" y="2365"/>
              <a:ext cx="544" cy="371"/>
            </p:xfrm>
            <a:graphic>
              <a:graphicData uri="http://schemas.openxmlformats.org/presentationml/2006/ole">
                <p:oleObj spid="_x0000_s98308" name="公式" r:id="rId4" imgW="323985" imgH="152310" progId="Equation.3">
                  <p:embed/>
                </p:oleObj>
              </a:graphicData>
            </a:graphic>
          </p:graphicFrame>
        </p:grpSp>
        <p:sp>
          <p:nvSpPr>
            <p:cNvPr id="30748" name="Line 12"/>
            <p:cNvSpPr>
              <a:spLocks noChangeShapeType="1"/>
            </p:cNvSpPr>
            <p:nvPr/>
          </p:nvSpPr>
          <p:spPr bwMode="auto">
            <a:xfrm>
              <a:off x="1848" y="2515"/>
              <a:ext cx="19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143000" y="4894263"/>
            <a:ext cx="4940300" cy="646112"/>
            <a:chOff x="720" y="3275"/>
            <a:chExt cx="3112" cy="407"/>
          </a:xfrm>
        </p:grpSpPr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720" y="331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起点</a:t>
              </a:r>
            </a:p>
          </p:txBody>
        </p:sp>
        <p:graphicFrame>
          <p:nvGraphicFramePr>
            <p:cNvPr id="30723" name="Object 15"/>
            <p:cNvGraphicFramePr>
              <a:graphicFrameLocks noChangeAspect="1"/>
            </p:cNvGraphicFramePr>
            <p:nvPr/>
          </p:nvGraphicFramePr>
          <p:xfrm>
            <a:off x="1272" y="3275"/>
            <a:ext cx="504" cy="407"/>
          </p:xfrm>
          <a:graphic>
            <a:graphicData uri="http://schemas.openxmlformats.org/presentationml/2006/ole">
              <p:oleObj spid="_x0000_s98307" name="公式" r:id="rId5" imgW="371543" imgH="180885" progId="Equation.3">
                <p:embed/>
              </p:oleObj>
            </a:graphicData>
          </a:graphic>
        </p:graphicFrame>
        <p:sp>
          <p:nvSpPr>
            <p:cNvPr id="30746" name="Line 16"/>
            <p:cNvSpPr>
              <a:spLocks noChangeShapeType="1"/>
            </p:cNvSpPr>
            <p:nvPr/>
          </p:nvSpPr>
          <p:spPr bwMode="auto">
            <a:xfrm>
              <a:off x="1848" y="3517"/>
              <a:ext cx="19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852488" y="1219200"/>
            <a:ext cx="56896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求初始值、稳态值、时间常数；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854075" y="2293938"/>
            <a:ext cx="7832725" cy="6048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画出暂态电路电压、电流随时间变化的曲线。</a:t>
            </a:r>
            <a:endParaRPr kumimoji="1"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854075" y="1790700"/>
            <a:ext cx="818991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将求得的三要素结果代入暂态过程通用表达式；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495800" y="4800600"/>
            <a:ext cx="3962400" cy="609600"/>
            <a:chOff x="2832" y="3024"/>
            <a:chExt cx="2496" cy="384"/>
          </a:xfrm>
        </p:grpSpPr>
        <p:sp>
          <p:nvSpPr>
            <p:cNvPr id="39957" name="AutoShape 21" descr="80%"/>
            <p:cNvSpPr>
              <a:spLocks noChangeArrowheads="1"/>
            </p:cNvSpPr>
            <p:nvPr/>
          </p:nvSpPr>
          <p:spPr bwMode="auto">
            <a:xfrm>
              <a:off x="2832" y="3024"/>
              <a:ext cx="2496" cy="384"/>
            </a:xfrm>
            <a:prstGeom prst="wedgeRoundRectCallout">
              <a:avLst>
                <a:gd name="adj1" fmla="val -62335"/>
                <a:gd name="adj2" fmla="val -126853"/>
                <a:gd name="adj3" fmla="val 16667"/>
              </a:avLst>
            </a:prstGeom>
            <a:pattFill prst="pct80">
              <a:fgClr>
                <a:srgbClr val="00FF00"/>
              </a:fgClr>
              <a:bgClr>
                <a:schemeClr val="bg1"/>
              </a:bgClr>
            </a:patt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aphicFrame>
          <p:nvGraphicFramePr>
            <p:cNvPr id="30722" name="Object 22" descr="80%"/>
            <p:cNvGraphicFramePr>
              <a:graphicFrameLocks noChangeAspect="1"/>
            </p:cNvGraphicFramePr>
            <p:nvPr/>
          </p:nvGraphicFramePr>
          <p:xfrm>
            <a:off x="2874" y="3061"/>
            <a:ext cx="2454" cy="347"/>
          </p:xfrm>
          <a:graphic>
            <a:graphicData uri="http://schemas.openxmlformats.org/presentationml/2006/ole">
              <p:oleObj spid="_x0000_s98306" name="公式" r:id="rId6" imgW="1917700" imgH="241300" progId="Equation.3">
                <p:embed/>
              </p:oleObj>
            </a:graphicData>
          </a:graphic>
        </p:graphicFrame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514600" y="2895600"/>
            <a:ext cx="5013325" cy="3181350"/>
            <a:chOff x="1584" y="1824"/>
            <a:chExt cx="3158" cy="2004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848" y="1824"/>
              <a:ext cx="2894" cy="2004"/>
              <a:chOff x="1848" y="1824"/>
              <a:chExt cx="2894" cy="2004"/>
            </a:xfrm>
          </p:grpSpPr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1848" y="2016"/>
                <a:ext cx="2894" cy="1812"/>
                <a:chOff x="1848" y="2208"/>
                <a:chExt cx="2894" cy="1812"/>
              </a:xfrm>
            </p:grpSpPr>
            <p:sp>
              <p:nvSpPr>
                <p:cNvPr id="30741" name="Line 26"/>
                <p:cNvSpPr>
                  <a:spLocks noChangeShapeType="1"/>
                </p:cNvSpPr>
                <p:nvPr/>
              </p:nvSpPr>
              <p:spPr bwMode="auto">
                <a:xfrm>
                  <a:off x="1848" y="3828"/>
                  <a:ext cx="2688" cy="0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4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848" y="2208"/>
                  <a:ext cx="0" cy="1620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546" y="3616"/>
                  <a:ext cx="196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kumimoji="1" lang="en-US" altLang="zh-CN" sz="3600" b="1" i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t</a:t>
                  </a:r>
                </a:p>
              </p:txBody>
            </p:sp>
          </p:grpSp>
          <p:sp>
            <p:nvSpPr>
              <p:cNvPr id="39965" name="Text Box 29"/>
              <p:cNvSpPr txBox="1">
                <a:spLocks noChangeArrowheads="1"/>
              </p:cNvSpPr>
              <p:nvPr/>
            </p:nvSpPr>
            <p:spPr bwMode="auto">
              <a:xfrm>
                <a:off x="1920" y="1824"/>
                <a:ext cx="54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f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(</a:t>
                </a:r>
                <a:r>
                  <a:rPr kumimoji="1"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1584" y="350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O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67B5628-AFFC-46A6-8D72-4A45091CFD28}"/>
              </a:ext>
            </a:extLst>
          </p:cNvPr>
          <p:cNvSpPr txBox="1"/>
          <p:nvPr/>
        </p:nvSpPr>
        <p:spPr>
          <a:xfrm>
            <a:off x="738962" y="729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P30  1.5.8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FBBABCA-364E-4163-B0EB-33504155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7" y="1339459"/>
            <a:ext cx="8446319" cy="8424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1348975-1975-427B-A8C0-9429F42B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48" y="2502740"/>
            <a:ext cx="2671214" cy="842427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3F9D2FE-4637-4B04-84EC-BDF7F1BD344A}"/>
                  </a:ext>
                </a:extLst>
              </p:cNvPr>
              <p:cNvSpPr txBox="1"/>
              <p:nvPr/>
            </p:nvSpPr>
            <p:spPr>
              <a:xfrm>
                <a:off x="1008447" y="3763926"/>
                <a:ext cx="15847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𝑹𝑰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zh-CN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id="{23F9D2FE-4637-4B04-84EC-BDF7F1BD3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47" y="3763926"/>
                <a:ext cx="1584793" cy="307777"/>
              </a:xfrm>
              <a:prstGeom prst="rect">
                <a:avLst/>
              </a:prstGeom>
              <a:blipFill>
                <a:blip r:embed="rId4"/>
                <a:stretch>
                  <a:fillRect l="-3077" r="-3846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F7F777-59B8-4466-BA0E-DC229FDAD5A2}"/>
                  </a:ext>
                </a:extLst>
              </p:cNvPr>
              <p:cNvSpPr txBox="1"/>
              <p:nvPr/>
            </p:nvSpPr>
            <p:spPr>
              <a:xfrm>
                <a:off x="1008446" y="4325679"/>
                <a:ext cx="16453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AAF7F777-59B8-4466-BA0E-DC229FDA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46" y="4325679"/>
                <a:ext cx="1645386" cy="307777"/>
              </a:xfrm>
              <a:prstGeom prst="rect">
                <a:avLst/>
              </a:prstGeom>
              <a:blipFill>
                <a:blip r:embed="rId5"/>
                <a:stretch>
                  <a:fillRect l="-1852" r="-3333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E8E6DA-3DD7-41E1-B4E1-0B7CD2B35BD2}"/>
                  </a:ext>
                </a:extLst>
              </p:cNvPr>
              <p:cNvSpPr txBox="1"/>
              <p:nvPr/>
            </p:nvSpPr>
            <p:spPr>
              <a:xfrm>
                <a:off x="1274259" y="4887432"/>
                <a:ext cx="8285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DDE8E6DA-3DD7-41E1-B4E1-0B7CD2B35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59" y="4887432"/>
                <a:ext cx="828560" cy="307777"/>
              </a:xfrm>
              <a:prstGeom prst="rect">
                <a:avLst/>
              </a:prstGeom>
              <a:blipFill>
                <a:blip r:embed="rId6"/>
                <a:stretch>
                  <a:fillRect l="-6618" r="-7353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196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9600" y="1403350"/>
            <a:ext cx="8077200" cy="150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求换路后达到新稳定状态的电压和电流 。</a:t>
            </a:r>
            <a:endParaRPr kumimoji="1"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电容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C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视为开路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电感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视为短路，即求解直流电阻电路中的电压和电流。	</a:t>
            </a: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1214438" y="5072063"/>
          <a:ext cx="2501900" cy="1550987"/>
        </p:xfrm>
        <a:graphic>
          <a:graphicData uri="http://schemas.openxmlformats.org/presentationml/2006/ole">
            <p:oleObj spid="_x0000_s99330" name="Equation" r:id="rId3" imgW="1047885" imgH="562065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86375" y="5072063"/>
            <a:ext cx="2782888" cy="1485900"/>
            <a:chOff x="3489" y="3072"/>
            <a:chExt cx="1753" cy="936"/>
          </a:xfrm>
        </p:grpSpPr>
        <p:graphicFrame>
          <p:nvGraphicFramePr>
            <p:cNvPr id="31749" name="Object 6"/>
            <p:cNvGraphicFramePr>
              <a:graphicFrameLocks noChangeAspect="1"/>
            </p:cNvGraphicFramePr>
            <p:nvPr/>
          </p:nvGraphicFramePr>
          <p:xfrm>
            <a:off x="3489" y="3072"/>
            <a:ext cx="1753" cy="663"/>
          </p:xfrm>
          <a:graphic>
            <a:graphicData uri="http://schemas.openxmlformats.org/presentationml/2006/ole">
              <p:oleObj spid="_x0000_s99333" name="Equation" r:id="rId4" imgW="1009785" imgH="342900" progId="Equation.3">
                <p:embed/>
              </p:oleObj>
            </a:graphicData>
          </a:graphic>
        </p:graphicFrame>
        <p:graphicFrame>
          <p:nvGraphicFramePr>
            <p:cNvPr id="31750" name="Object 7"/>
            <p:cNvGraphicFramePr>
              <a:graphicFrameLocks noChangeAspect="1"/>
            </p:cNvGraphicFramePr>
            <p:nvPr/>
          </p:nvGraphicFramePr>
          <p:xfrm>
            <a:off x="4188" y="3668"/>
            <a:ext cx="866" cy="340"/>
          </p:xfrm>
          <a:graphic>
            <a:graphicData uri="http://schemas.openxmlformats.org/presentationml/2006/ole">
              <p:oleObj spid="_x0000_s99334" name="Equation" r:id="rId5" imgW="476385" imgH="152310" progId="Equation.3">
                <p:embed/>
              </p:oleObj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795338"/>
            <a:ext cx="3810000" cy="547687"/>
            <a:chOff x="384" y="262"/>
            <a:chExt cx="2400" cy="345"/>
          </a:xfrm>
        </p:grpSpPr>
        <p:sp>
          <p:nvSpPr>
            <p:cNvPr id="31826" name="Text Box 9"/>
            <p:cNvSpPr txBox="1">
              <a:spLocks noChangeArrowheads="1"/>
            </p:cNvSpPr>
            <p:nvPr/>
          </p:nvSpPr>
          <p:spPr bwMode="auto">
            <a:xfrm>
              <a:off x="384" y="262"/>
              <a:ext cx="24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</a:rPr>
                <a:t>(1)  </a:t>
              </a:r>
              <a:r>
                <a:rPr kumimoji="1" lang="zh-CN" altLang="en-US" sz="2800" b="1">
                  <a:latin typeface="Times New Roman" pitchFamily="18" charset="0"/>
                </a:rPr>
                <a:t>稳态值          的计算</a:t>
              </a:r>
            </a:p>
          </p:txBody>
        </p:sp>
        <p:graphicFrame>
          <p:nvGraphicFramePr>
            <p:cNvPr id="31748" name="Object 10"/>
            <p:cNvGraphicFramePr>
              <a:graphicFrameLocks noChangeAspect="1"/>
            </p:cNvGraphicFramePr>
            <p:nvPr/>
          </p:nvGraphicFramePr>
          <p:xfrm>
            <a:off x="1471" y="297"/>
            <a:ext cx="570" cy="310"/>
          </p:xfrm>
          <a:graphic>
            <a:graphicData uri="http://schemas.openxmlformats.org/presentationml/2006/ole">
              <p:oleObj spid="_x0000_s99332" name="公式" r:id="rId6" imgW="333443" imgH="152310" progId="Equation.3">
                <p:embed/>
              </p:oleObj>
            </a:graphicData>
          </a:graphic>
        </p:graphicFrame>
      </p:grp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062163" y="115888"/>
            <a:ext cx="472122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响应中“三要素”的确定</a:t>
            </a:r>
          </a:p>
        </p:txBody>
      </p:sp>
      <p:sp>
        <p:nvSpPr>
          <p:cNvPr id="31755" name="Text Box 35"/>
          <p:cNvSpPr txBox="1">
            <a:spLocks noChangeArrowheads="1"/>
          </p:cNvSpPr>
          <p:nvPr/>
        </p:nvSpPr>
        <p:spPr bwMode="auto">
          <a:xfrm>
            <a:off x="619125" y="28289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例：</a:t>
            </a:r>
          </a:p>
        </p:txBody>
      </p: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606425" y="2830513"/>
            <a:ext cx="4575175" cy="2127250"/>
            <a:chOff x="382" y="1681"/>
            <a:chExt cx="2882" cy="1340"/>
          </a:xfrm>
        </p:grpSpPr>
        <p:sp>
          <p:nvSpPr>
            <p:cNvPr id="31795" name="Text Box 14"/>
            <p:cNvSpPr txBox="1">
              <a:spLocks noChangeArrowheads="1"/>
            </p:cNvSpPr>
            <p:nvPr/>
          </p:nvSpPr>
          <p:spPr bwMode="auto">
            <a:xfrm>
              <a:off x="2878" y="2261"/>
              <a:ext cx="3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 i="1">
                  <a:solidFill>
                    <a:srgbClr val="FF3300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1796" name="Oval 15"/>
            <p:cNvSpPr>
              <a:spLocks noChangeArrowheads="1"/>
            </p:cNvSpPr>
            <p:nvPr/>
          </p:nvSpPr>
          <p:spPr bwMode="auto">
            <a:xfrm>
              <a:off x="868" y="2431"/>
              <a:ext cx="234" cy="209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Line 16"/>
            <p:cNvSpPr>
              <a:spLocks noChangeShapeType="1"/>
            </p:cNvSpPr>
            <p:nvPr/>
          </p:nvSpPr>
          <p:spPr bwMode="auto">
            <a:xfrm>
              <a:off x="986" y="2014"/>
              <a:ext cx="0" cy="98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Rectangle 17"/>
            <p:cNvSpPr>
              <a:spLocks noChangeArrowheads="1"/>
            </p:cNvSpPr>
            <p:nvPr/>
          </p:nvSpPr>
          <p:spPr bwMode="auto">
            <a:xfrm>
              <a:off x="762" y="2117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1799" name="Rectangle 18"/>
            <p:cNvSpPr>
              <a:spLocks noChangeArrowheads="1"/>
            </p:cNvSpPr>
            <p:nvPr/>
          </p:nvSpPr>
          <p:spPr bwMode="auto">
            <a:xfrm>
              <a:off x="789" y="2517"/>
              <a:ext cx="19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1800" name="Line 19"/>
            <p:cNvSpPr>
              <a:spLocks noChangeShapeType="1"/>
            </p:cNvSpPr>
            <p:nvPr/>
          </p:nvSpPr>
          <p:spPr bwMode="auto">
            <a:xfrm flipV="1">
              <a:off x="1966" y="2019"/>
              <a:ext cx="768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618" y="2453"/>
              <a:ext cx="245" cy="94"/>
              <a:chOff x="2406" y="1672"/>
              <a:chExt cx="282" cy="126"/>
            </a:xfrm>
          </p:grpSpPr>
          <p:sp>
            <p:nvSpPr>
              <p:cNvPr id="31824" name="Line 21"/>
              <p:cNvSpPr>
                <a:spLocks noChangeShapeType="1"/>
              </p:cNvSpPr>
              <p:nvPr/>
            </p:nvSpPr>
            <p:spPr bwMode="auto">
              <a:xfrm>
                <a:off x="2406" y="1672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5" name="Line 22"/>
              <p:cNvSpPr>
                <a:spLocks noChangeShapeType="1"/>
              </p:cNvSpPr>
              <p:nvPr/>
            </p:nvSpPr>
            <p:spPr bwMode="auto">
              <a:xfrm>
                <a:off x="2406" y="1798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802" name="Line 23"/>
            <p:cNvSpPr>
              <a:spLocks noChangeShapeType="1"/>
            </p:cNvSpPr>
            <p:nvPr/>
          </p:nvSpPr>
          <p:spPr bwMode="auto">
            <a:xfrm>
              <a:off x="981" y="3002"/>
              <a:ext cx="175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3" name="Line 24"/>
            <p:cNvSpPr>
              <a:spLocks noChangeShapeType="1"/>
            </p:cNvSpPr>
            <p:nvPr/>
          </p:nvSpPr>
          <p:spPr bwMode="auto">
            <a:xfrm>
              <a:off x="2148" y="2645"/>
              <a:ext cx="0" cy="34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Line 25"/>
            <p:cNvSpPr>
              <a:spLocks noChangeShapeType="1"/>
            </p:cNvSpPr>
            <p:nvPr/>
          </p:nvSpPr>
          <p:spPr bwMode="auto">
            <a:xfrm flipV="1">
              <a:off x="987" y="2019"/>
              <a:ext cx="254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5" name="Text Box 28"/>
            <p:cNvSpPr txBox="1">
              <a:spLocks noChangeArrowheads="1"/>
            </p:cNvSpPr>
            <p:nvPr/>
          </p:nvSpPr>
          <p:spPr bwMode="auto">
            <a:xfrm>
              <a:off x="868" y="1709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t</a:t>
              </a:r>
              <a:r>
                <a:rPr kumimoji="1" lang="en-US" altLang="zh-CN" sz="2800" b="1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31806" name="Text Box 29"/>
            <p:cNvSpPr txBox="1">
              <a:spLocks noChangeArrowheads="1"/>
            </p:cNvSpPr>
            <p:nvPr/>
          </p:nvSpPr>
          <p:spPr bwMode="auto">
            <a:xfrm>
              <a:off x="2373" y="2213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31807" name="Line 30"/>
            <p:cNvSpPr>
              <a:spLocks noChangeShapeType="1"/>
            </p:cNvSpPr>
            <p:nvPr/>
          </p:nvSpPr>
          <p:spPr bwMode="auto">
            <a:xfrm>
              <a:off x="2738" y="2549"/>
              <a:ext cx="0" cy="47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8" name="Text Box 31"/>
            <p:cNvSpPr txBox="1">
              <a:spLocks noChangeArrowheads="1"/>
            </p:cNvSpPr>
            <p:nvPr/>
          </p:nvSpPr>
          <p:spPr bwMode="auto">
            <a:xfrm>
              <a:off x="382" y="2357"/>
              <a:ext cx="5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10V</a:t>
              </a:r>
            </a:p>
          </p:txBody>
        </p:sp>
        <p:sp>
          <p:nvSpPr>
            <p:cNvPr id="4" name="Text Box 32"/>
            <p:cNvSpPr txBox="1">
              <a:spLocks noChangeArrowheads="1"/>
            </p:cNvSpPr>
            <p:nvPr/>
          </p:nvSpPr>
          <p:spPr bwMode="auto">
            <a:xfrm>
              <a:off x="1678" y="1681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5k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</a:t>
              </a:r>
            </a:p>
          </p:txBody>
        </p:sp>
        <p:sp>
          <p:nvSpPr>
            <p:cNvPr id="5" name="Text Box 33"/>
            <p:cNvSpPr txBox="1">
              <a:spLocks noChangeArrowheads="1"/>
            </p:cNvSpPr>
            <p:nvPr/>
          </p:nvSpPr>
          <p:spPr bwMode="auto">
            <a:xfrm>
              <a:off x="2198" y="2501"/>
              <a:ext cx="55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 dirty="0">
                  <a:solidFill>
                    <a:srgbClr val="000018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b="1" dirty="0">
                  <a:solidFill>
                    <a:srgbClr val="000018"/>
                  </a:solidFill>
                  <a:latin typeface="Times New Roman" pitchFamily="18" charset="0"/>
                  <a:sym typeface="Symbol" pitchFamily="18" charset="2"/>
                </a:rPr>
                <a:t></a:t>
              </a:r>
              <a:r>
                <a:rPr kumimoji="1" lang="en-US" altLang="zh-CN" sz="2800" b="1" i="1" dirty="0">
                  <a:solidFill>
                    <a:srgbClr val="000018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800" b="1" dirty="0">
                  <a:solidFill>
                    <a:srgbClr val="000018"/>
                  </a:solidFill>
                  <a:latin typeface="Times New Roman" pitchFamily="18" charset="0"/>
                </a:rPr>
                <a:t>F</a:t>
              </a:r>
              <a:endPara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1811" name="Text Box 34"/>
            <p:cNvSpPr txBox="1">
              <a:spLocks noChangeArrowheads="1"/>
            </p:cNvSpPr>
            <p:nvPr/>
          </p:nvSpPr>
          <p:spPr bwMode="auto">
            <a:xfrm>
              <a:off x="1390" y="173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812" name="Line 36"/>
            <p:cNvSpPr>
              <a:spLocks noChangeShapeType="1"/>
            </p:cNvSpPr>
            <p:nvPr/>
          </p:nvSpPr>
          <p:spPr bwMode="auto">
            <a:xfrm>
              <a:off x="2150" y="2021"/>
              <a:ext cx="0" cy="379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3" name="Rectangle 37"/>
            <p:cNvSpPr>
              <a:spLocks noChangeArrowheads="1"/>
            </p:cNvSpPr>
            <p:nvPr/>
          </p:nvSpPr>
          <p:spPr bwMode="auto">
            <a:xfrm rot="5400000">
              <a:off x="1788" y="1899"/>
              <a:ext cx="104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kumimoji="1" lang="zh-CN" altLang="zh-CN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814" name="Line 38"/>
            <p:cNvSpPr>
              <a:spLocks noChangeShapeType="1"/>
            </p:cNvSpPr>
            <p:nvPr/>
          </p:nvSpPr>
          <p:spPr bwMode="auto">
            <a:xfrm rot="-60000">
              <a:off x="2735" y="2021"/>
              <a:ext cx="0" cy="43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5" name="Rectangle 39"/>
            <p:cNvSpPr>
              <a:spLocks noChangeArrowheads="1"/>
            </p:cNvSpPr>
            <p:nvPr/>
          </p:nvSpPr>
          <p:spPr bwMode="auto">
            <a:xfrm>
              <a:off x="2083" y="2378"/>
              <a:ext cx="111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816" name="Line 40"/>
            <p:cNvSpPr>
              <a:spLocks noChangeShapeType="1"/>
            </p:cNvSpPr>
            <p:nvPr/>
          </p:nvSpPr>
          <p:spPr bwMode="auto">
            <a:xfrm>
              <a:off x="1488" y="2021"/>
              <a:ext cx="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Text Box 41"/>
            <p:cNvSpPr txBox="1">
              <a:spLocks noChangeArrowheads="1"/>
            </p:cNvSpPr>
            <p:nvPr/>
          </p:nvSpPr>
          <p:spPr bwMode="auto">
            <a:xfrm>
              <a:off x="1559" y="2305"/>
              <a:ext cx="5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18"/>
                  </a:solidFill>
                  <a:latin typeface="Times New Roman" pitchFamily="18" charset="0"/>
                </a:rPr>
                <a:t>5k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</a:t>
              </a:r>
            </a:p>
          </p:txBody>
        </p:sp>
        <p:sp>
          <p:nvSpPr>
            <p:cNvPr id="31818" name="Rectangle 42"/>
            <p:cNvSpPr>
              <a:spLocks noChangeArrowheads="1"/>
            </p:cNvSpPr>
            <p:nvPr/>
          </p:nvSpPr>
          <p:spPr bwMode="auto">
            <a:xfrm>
              <a:off x="2707" y="2149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1819" name="Rectangle 43"/>
            <p:cNvSpPr>
              <a:spLocks noChangeArrowheads="1"/>
            </p:cNvSpPr>
            <p:nvPr/>
          </p:nvSpPr>
          <p:spPr bwMode="auto">
            <a:xfrm>
              <a:off x="2734" y="2453"/>
              <a:ext cx="19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-</a:t>
              </a:r>
            </a:p>
          </p:txBody>
        </p:sp>
        <p:grpSp>
          <p:nvGrpSpPr>
            <p:cNvPr id="8" name="Group 83"/>
            <p:cNvGrpSpPr>
              <a:grpSpLocks/>
            </p:cNvGrpSpPr>
            <p:nvPr/>
          </p:nvGrpSpPr>
          <p:grpSpPr bwMode="auto">
            <a:xfrm>
              <a:off x="1152" y="1953"/>
              <a:ext cx="333" cy="217"/>
              <a:chOff x="2928" y="873"/>
              <a:chExt cx="333" cy="217"/>
            </a:xfrm>
          </p:grpSpPr>
          <p:sp>
            <p:nvSpPr>
              <p:cNvPr id="31821" name="Line 84"/>
              <p:cNvSpPr>
                <a:spLocks noChangeShapeType="1"/>
              </p:cNvSpPr>
              <p:nvPr/>
            </p:nvSpPr>
            <p:spPr bwMode="auto">
              <a:xfrm flipV="1">
                <a:off x="2928" y="939"/>
                <a:ext cx="275" cy="1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2" name="Freeform 85"/>
              <p:cNvSpPr>
                <a:spLocks/>
              </p:cNvSpPr>
              <p:nvPr/>
            </p:nvSpPr>
            <p:spPr bwMode="auto">
              <a:xfrm rot="17600552" flipV="1">
                <a:off x="3018" y="867"/>
                <a:ext cx="201" cy="213"/>
              </a:xfrm>
              <a:custGeom>
                <a:avLst/>
                <a:gdLst>
                  <a:gd name="T0" fmla="*/ 0 w 144"/>
                  <a:gd name="T1" fmla="*/ 0 h 192"/>
                  <a:gd name="T2" fmla="*/ 2147483647 w 144"/>
                  <a:gd name="T3" fmla="*/ 35550 h 192"/>
                  <a:gd name="T4" fmla="*/ 2147483647 w 144"/>
                  <a:gd name="T5" fmla="*/ 47005 h 192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192"/>
                  <a:gd name="T11" fmla="*/ 144 w 14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192">
                    <a:moveTo>
                      <a:pt x="0" y="0"/>
                    </a:moveTo>
                    <a:cubicBezTo>
                      <a:pt x="12" y="56"/>
                      <a:pt x="24" y="112"/>
                      <a:pt x="48" y="144"/>
                    </a:cubicBezTo>
                    <a:cubicBezTo>
                      <a:pt x="72" y="176"/>
                      <a:pt x="128" y="184"/>
                      <a:pt x="144" y="19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3" name="Oval 86"/>
              <p:cNvSpPr>
                <a:spLocks noChangeArrowheads="1"/>
              </p:cNvSpPr>
              <p:nvPr/>
            </p:nvSpPr>
            <p:spPr bwMode="auto">
              <a:xfrm>
                <a:off x="3195" y="912"/>
                <a:ext cx="66" cy="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92"/>
          <p:cNvGrpSpPr>
            <a:grpSpLocks/>
          </p:cNvGrpSpPr>
          <p:nvPr/>
        </p:nvGrpSpPr>
        <p:grpSpPr bwMode="auto">
          <a:xfrm>
            <a:off x="4929188" y="2643188"/>
            <a:ext cx="3821112" cy="2266950"/>
            <a:chOff x="3120" y="1608"/>
            <a:chExt cx="2407" cy="1428"/>
          </a:xfrm>
        </p:grpSpPr>
        <p:graphicFrame>
          <p:nvGraphicFramePr>
            <p:cNvPr id="31747" name="Object 48"/>
            <p:cNvGraphicFramePr>
              <a:graphicFrameLocks noChangeAspect="1"/>
            </p:cNvGraphicFramePr>
            <p:nvPr/>
          </p:nvGraphicFramePr>
          <p:xfrm>
            <a:off x="4905" y="1608"/>
            <a:ext cx="312" cy="383"/>
          </p:xfrm>
          <a:graphic>
            <a:graphicData uri="http://schemas.openxmlformats.org/presentationml/2006/ole">
              <p:oleObj spid="_x0000_s99331" name="公式" r:id="rId7" imgW="104843" imgH="171450" progId="Equation.3">
                <p:embed/>
              </p:oleObj>
            </a:graphicData>
          </a:graphic>
        </p:graphicFrame>
        <p:sp>
          <p:nvSpPr>
            <p:cNvPr id="31761" name="Oval 49"/>
            <p:cNvSpPr>
              <a:spLocks noChangeArrowheads="1"/>
            </p:cNvSpPr>
            <p:nvPr/>
          </p:nvSpPr>
          <p:spPr bwMode="auto">
            <a:xfrm>
              <a:off x="3515" y="2408"/>
              <a:ext cx="264" cy="273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Line 50"/>
            <p:cNvSpPr>
              <a:spLocks noChangeShapeType="1"/>
            </p:cNvSpPr>
            <p:nvPr/>
          </p:nvSpPr>
          <p:spPr bwMode="auto">
            <a:xfrm>
              <a:off x="3647" y="2072"/>
              <a:ext cx="0" cy="334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Line 51"/>
            <p:cNvSpPr>
              <a:spLocks noChangeShapeType="1"/>
            </p:cNvSpPr>
            <p:nvPr/>
          </p:nvSpPr>
          <p:spPr bwMode="auto">
            <a:xfrm flipV="1">
              <a:off x="4609" y="2069"/>
              <a:ext cx="864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Line 52"/>
            <p:cNvSpPr>
              <a:spLocks noChangeShapeType="1"/>
            </p:cNvSpPr>
            <p:nvPr/>
          </p:nvSpPr>
          <p:spPr bwMode="auto">
            <a:xfrm>
              <a:off x="3642" y="3024"/>
              <a:ext cx="1831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Line 53"/>
            <p:cNvSpPr>
              <a:spLocks noChangeShapeType="1"/>
            </p:cNvSpPr>
            <p:nvPr/>
          </p:nvSpPr>
          <p:spPr bwMode="auto">
            <a:xfrm>
              <a:off x="4803" y="2664"/>
              <a:ext cx="0" cy="36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Rectangle 54"/>
            <p:cNvSpPr>
              <a:spLocks noChangeArrowheads="1"/>
            </p:cNvSpPr>
            <p:nvPr/>
          </p:nvSpPr>
          <p:spPr bwMode="auto">
            <a:xfrm>
              <a:off x="4753" y="2402"/>
              <a:ext cx="106" cy="271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767" name="Line 55"/>
            <p:cNvSpPr>
              <a:spLocks noChangeShapeType="1"/>
            </p:cNvSpPr>
            <p:nvPr/>
          </p:nvSpPr>
          <p:spPr bwMode="auto">
            <a:xfrm flipV="1">
              <a:off x="3640" y="2069"/>
              <a:ext cx="230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Text Box 57"/>
            <p:cNvSpPr txBox="1">
              <a:spLocks noChangeArrowheads="1"/>
            </p:cNvSpPr>
            <p:nvPr/>
          </p:nvSpPr>
          <p:spPr bwMode="auto">
            <a:xfrm>
              <a:off x="3559" y="1761"/>
              <a:ext cx="47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t </a:t>
              </a:r>
              <a:r>
                <a:rPr kumimoji="1" lang="en-US" altLang="zh-CN" sz="2800" b="1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31769" name="Line 58"/>
            <p:cNvSpPr>
              <a:spLocks noChangeShapeType="1"/>
            </p:cNvSpPr>
            <p:nvPr/>
          </p:nvSpPr>
          <p:spPr bwMode="auto">
            <a:xfrm>
              <a:off x="3643" y="2676"/>
              <a:ext cx="0" cy="354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59"/>
            <p:cNvSpPr>
              <a:spLocks noChangeShapeType="1"/>
            </p:cNvSpPr>
            <p:nvPr/>
          </p:nvSpPr>
          <p:spPr bwMode="auto">
            <a:xfrm>
              <a:off x="3538" y="2560"/>
              <a:ext cx="211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Line 60"/>
            <p:cNvSpPr>
              <a:spLocks noChangeShapeType="1"/>
            </p:cNvSpPr>
            <p:nvPr/>
          </p:nvSpPr>
          <p:spPr bwMode="auto">
            <a:xfrm flipV="1">
              <a:off x="3457" y="2304"/>
              <a:ext cx="0" cy="4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Text Box 61"/>
            <p:cNvSpPr txBox="1">
              <a:spLocks noChangeArrowheads="1"/>
            </p:cNvSpPr>
            <p:nvPr/>
          </p:nvSpPr>
          <p:spPr bwMode="auto">
            <a:xfrm>
              <a:off x="4273" y="1704"/>
              <a:ext cx="3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31773" name="Text Box 62"/>
            <p:cNvSpPr txBox="1">
              <a:spLocks noChangeArrowheads="1"/>
            </p:cNvSpPr>
            <p:nvPr/>
          </p:nvSpPr>
          <p:spPr bwMode="auto">
            <a:xfrm>
              <a:off x="4329" y="2411"/>
              <a:ext cx="4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6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31774" name="Text Box 63"/>
            <p:cNvSpPr txBox="1">
              <a:spLocks noChangeArrowheads="1"/>
            </p:cNvSpPr>
            <p:nvPr/>
          </p:nvSpPr>
          <p:spPr bwMode="auto">
            <a:xfrm>
              <a:off x="5025" y="2184"/>
              <a:ext cx="4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6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31775" name="Line 64"/>
            <p:cNvSpPr>
              <a:spLocks noChangeShapeType="1"/>
            </p:cNvSpPr>
            <p:nvPr/>
          </p:nvSpPr>
          <p:spPr bwMode="auto">
            <a:xfrm flipV="1">
              <a:off x="4897" y="1991"/>
              <a:ext cx="368" cy="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Text Box 65"/>
            <p:cNvSpPr txBox="1">
              <a:spLocks noChangeArrowheads="1"/>
            </p:cNvSpPr>
            <p:nvPr/>
          </p:nvSpPr>
          <p:spPr bwMode="auto">
            <a:xfrm>
              <a:off x="3120" y="2673"/>
              <a:ext cx="5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6mA</a:t>
              </a:r>
            </a:p>
          </p:txBody>
        </p:sp>
        <p:sp>
          <p:nvSpPr>
            <p:cNvPr id="31777" name="Text Box 66"/>
            <p:cNvSpPr txBox="1">
              <a:spLocks noChangeArrowheads="1"/>
            </p:cNvSpPr>
            <p:nvPr/>
          </p:nvSpPr>
          <p:spPr bwMode="auto">
            <a:xfrm>
              <a:off x="3985" y="171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778" name="Rectangle 67"/>
            <p:cNvSpPr>
              <a:spLocks noChangeArrowheads="1"/>
            </p:cNvSpPr>
            <p:nvPr/>
          </p:nvSpPr>
          <p:spPr bwMode="auto">
            <a:xfrm rot="5400000">
              <a:off x="4431" y="1939"/>
              <a:ext cx="104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kumimoji="1" lang="zh-CN" altLang="zh-CN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779" name="Line 69"/>
            <p:cNvSpPr>
              <a:spLocks noChangeShapeType="1"/>
            </p:cNvSpPr>
            <p:nvPr/>
          </p:nvSpPr>
          <p:spPr bwMode="auto">
            <a:xfrm>
              <a:off x="4801" y="2065"/>
              <a:ext cx="0" cy="35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5396" y="2070"/>
              <a:ext cx="131" cy="966"/>
              <a:chOff x="5437" y="2046"/>
              <a:chExt cx="131" cy="966"/>
            </a:xfrm>
          </p:grpSpPr>
          <p:sp>
            <p:nvSpPr>
              <p:cNvPr id="31787" name="Rectangle 71"/>
              <p:cNvSpPr>
                <a:spLocks noChangeArrowheads="1"/>
              </p:cNvSpPr>
              <p:nvPr/>
            </p:nvSpPr>
            <p:spPr bwMode="auto">
              <a:xfrm>
                <a:off x="5437" y="2200"/>
                <a:ext cx="106" cy="248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 b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1" name="Group 72"/>
              <p:cNvGrpSpPr>
                <a:grpSpLocks/>
              </p:cNvGrpSpPr>
              <p:nvPr/>
            </p:nvGrpSpPr>
            <p:grpSpPr bwMode="auto">
              <a:xfrm>
                <a:off x="5500" y="2587"/>
                <a:ext cx="68" cy="276"/>
                <a:chOff x="2160" y="1198"/>
                <a:chExt cx="97" cy="246"/>
              </a:xfrm>
            </p:grpSpPr>
            <p:sp>
              <p:nvSpPr>
                <p:cNvPr id="31792" name="Arc 73"/>
                <p:cNvSpPr>
                  <a:spLocks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25"/>
                    <a:gd name="T10" fmla="*/ 0 h 43200"/>
                    <a:gd name="T11" fmla="*/ 21825 w 21825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000018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3" name="Arc 74"/>
                <p:cNvSpPr>
                  <a:spLocks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25"/>
                    <a:gd name="T10" fmla="*/ 0 h 43200"/>
                    <a:gd name="T11" fmla="*/ 21825 w 21825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000018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4" name="Arc 75"/>
                <p:cNvSpPr>
                  <a:spLocks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25"/>
                    <a:gd name="T10" fmla="*/ 0 h 43200"/>
                    <a:gd name="T11" fmla="*/ 21825 w 21825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25" h="43200" fill="none" extrusionOk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 extrusionOk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000018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89" name="Line 76"/>
              <p:cNvSpPr>
                <a:spLocks noChangeShapeType="1"/>
              </p:cNvSpPr>
              <p:nvPr/>
            </p:nvSpPr>
            <p:spPr bwMode="auto">
              <a:xfrm>
                <a:off x="5502" y="2448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0" name="Line 77"/>
              <p:cNvSpPr>
                <a:spLocks noChangeShapeType="1"/>
              </p:cNvSpPr>
              <p:nvPr/>
            </p:nvSpPr>
            <p:spPr bwMode="auto">
              <a:xfrm>
                <a:off x="5502" y="2850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Line 78"/>
              <p:cNvSpPr>
                <a:spLocks noChangeShapeType="1"/>
              </p:cNvSpPr>
              <p:nvPr/>
            </p:nvSpPr>
            <p:spPr bwMode="auto">
              <a:xfrm>
                <a:off x="5500" y="2046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39" name="Text Box 79"/>
            <p:cNvSpPr txBox="1">
              <a:spLocks noChangeArrowheads="1"/>
            </p:cNvSpPr>
            <p:nvPr/>
          </p:nvSpPr>
          <p:spPr bwMode="auto">
            <a:xfrm>
              <a:off x="5041" y="2568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1H</a:t>
              </a:r>
            </a:p>
          </p:txBody>
        </p:sp>
        <p:sp>
          <p:nvSpPr>
            <p:cNvPr id="31782" name="Line 80"/>
            <p:cNvSpPr>
              <a:spLocks noChangeShapeType="1"/>
            </p:cNvSpPr>
            <p:nvPr/>
          </p:nvSpPr>
          <p:spPr bwMode="auto">
            <a:xfrm>
              <a:off x="4176" y="2062"/>
              <a:ext cx="1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88"/>
            <p:cNvGrpSpPr>
              <a:grpSpLocks/>
            </p:cNvGrpSpPr>
            <p:nvPr/>
          </p:nvGrpSpPr>
          <p:grpSpPr bwMode="auto">
            <a:xfrm>
              <a:off x="3822" y="1998"/>
              <a:ext cx="333" cy="217"/>
              <a:chOff x="2928" y="873"/>
              <a:chExt cx="333" cy="217"/>
            </a:xfrm>
          </p:grpSpPr>
          <p:sp>
            <p:nvSpPr>
              <p:cNvPr id="31784" name="Line 89"/>
              <p:cNvSpPr>
                <a:spLocks noChangeShapeType="1"/>
              </p:cNvSpPr>
              <p:nvPr/>
            </p:nvSpPr>
            <p:spPr bwMode="auto">
              <a:xfrm flipV="1">
                <a:off x="2928" y="939"/>
                <a:ext cx="275" cy="1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5" name="Freeform 90"/>
              <p:cNvSpPr>
                <a:spLocks/>
              </p:cNvSpPr>
              <p:nvPr/>
            </p:nvSpPr>
            <p:spPr bwMode="auto">
              <a:xfrm rot="17600552" flipV="1">
                <a:off x="3018" y="867"/>
                <a:ext cx="201" cy="213"/>
              </a:xfrm>
              <a:custGeom>
                <a:avLst/>
                <a:gdLst>
                  <a:gd name="T0" fmla="*/ 0 w 144"/>
                  <a:gd name="T1" fmla="*/ 0 h 192"/>
                  <a:gd name="T2" fmla="*/ 2147483647 w 144"/>
                  <a:gd name="T3" fmla="*/ 35550 h 192"/>
                  <a:gd name="T4" fmla="*/ 2147483647 w 144"/>
                  <a:gd name="T5" fmla="*/ 47005 h 192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192"/>
                  <a:gd name="T11" fmla="*/ 144 w 14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192">
                    <a:moveTo>
                      <a:pt x="0" y="0"/>
                    </a:moveTo>
                    <a:cubicBezTo>
                      <a:pt x="12" y="56"/>
                      <a:pt x="24" y="112"/>
                      <a:pt x="48" y="144"/>
                    </a:cubicBezTo>
                    <a:cubicBezTo>
                      <a:pt x="72" y="176"/>
                      <a:pt x="128" y="184"/>
                      <a:pt x="144" y="19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6" name="Oval 91"/>
              <p:cNvSpPr>
                <a:spLocks noChangeArrowheads="1"/>
              </p:cNvSpPr>
              <p:nvPr/>
            </p:nvSpPr>
            <p:spPr bwMode="auto">
              <a:xfrm>
                <a:off x="3195" y="912"/>
                <a:ext cx="66" cy="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758" name="矩形 79"/>
          <p:cNvSpPr>
            <a:spLocks noChangeArrowheads="1"/>
          </p:cNvSpPr>
          <p:nvPr/>
        </p:nvSpPr>
        <p:spPr bwMode="auto">
          <a:xfrm>
            <a:off x="4572000" y="6143625"/>
            <a:ext cx="1681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 I</a:t>
            </a:r>
            <a:r>
              <a:rPr kumimoji="1"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=6/2=3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786188" y="5357813"/>
            <a:ext cx="90646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分压</a:t>
            </a:r>
          </a:p>
        </p:txBody>
      </p:sp>
      <p:sp>
        <p:nvSpPr>
          <p:cNvPr id="82" name="矩形 81"/>
          <p:cNvSpPr/>
          <p:nvPr/>
        </p:nvSpPr>
        <p:spPr>
          <a:xfrm>
            <a:off x="8072438" y="5286375"/>
            <a:ext cx="90646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4313" y="1357313"/>
            <a:ext cx="5257800" cy="547687"/>
            <a:chOff x="336" y="576"/>
            <a:chExt cx="3312" cy="345"/>
          </a:xfrm>
        </p:grpSpPr>
        <p:sp>
          <p:nvSpPr>
            <p:cNvPr id="32785" name="Text Box 3"/>
            <p:cNvSpPr txBox="1">
              <a:spLocks noChangeArrowheads="1"/>
            </p:cNvSpPr>
            <p:nvPr/>
          </p:nvSpPr>
          <p:spPr bwMode="auto">
            <a:xfrm>
              <a:off x="336" y="584"/>
              <a:ext cx="1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tabLst>
                  <a:tab pos="476250" algn="l"/>
                </a:tabLst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 1) 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由</a:t>
              </a:r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=0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-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电路求</a:t>
              </a:r>
            </a:p>
          </p:txBody>
        </p:sp>
        <p:graphicFrame>
          <p:nvGraphicFramePr>
            <p:cNvPr id="32774" name="Object 4"/>
            <p:cNvGraphicFramePr>
              <a:graphicFrameLocks noChangeAspect="1"/>
            </p:cNvGraphicFramePr>
            <p:nvPr/>
          </p:nvGraphicFramePr>
          <p:xfrm>
            <a:off x="2090" y="576"/>
            <a:ext cx="1558" cy="345"/>
          </p:xfrm>
          <a:graphic>
            <a:graphicData uri="http://schemas.openxmlformats.org/presentationml/2006/ole">
              <p:oleObj spid="_x0000_s100358" name="公式" r:id="rId3" imgW="943043" imgH="180885" progId="Equation.3">
                <p:embed/>
              </p:oleObj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57188" y="1857375"/>
            <a:ext cx="6459537" cy="1143000"/>
            <a:chOff x="347" y="912"/>
            <a:chExt cx="4198" cy="720"/>
          </a:xfrm>
        </p:grpSpPr>
        <p:sp>
          <p:nvSpPr>
            <p:cNvPr id="32782" name="Text Box 6"/>
            <p:cNvSpPr txBox="1">
              <a:spLocks noChangeArrowheads="1"/>
            </p:cNvSpPr>
            <p:nvPr/>
          </p:nvSpPr>
          <p:spPr bwMode="auto">
            <a:xfrm>
              <a:off x="347" y="1113"/>
              <a:ext cx="2219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2) 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根据换路定则求出</a:t>
              </a: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571" y="912"/>
              <a:ext cx="1974" cy="720"/>
              <a:chOff x="2571" y="912"/>
              <a:chExt cx="1974" cy="720"/>
            </a:xfrm>
          </p:grpSpPr>
          <p:graphicFrame>
            <p:nvGraphicFramePr>
              <p:cNvPr id="32773" name="Object 8"/>
              <p:cNvGraphicFramePr>
                <a:graphicFrameLocks noChangeAspect="1"/>
              </p:cNvGraphicFramePr>
              <p:nvPr/>
            </p:nvGraphicFramePr>
            <p:xfrm>
              <a:off x="2675" y="912"/>
              <a:ext cx="1870" cy="720"/>
            </p:xfrm>
            <a:graphic>
              <a:graphicData uri="http://schemas.openxmlformats.org/presentationml/2006/ole">
                <p:oleObj spid="_x0000_s100357" name="公式" r:id="rId4" imgW="1009785" imgH="409485" progId="Equation.3">
                  <p:embed/>
                </p:oleObj>
              </a:graphicData>
            </a:graphic>
          </p:graphicFrame>
          <p:sp>
            <p:nvSpPr>
              <p:cNvPr id="32784" name="AutoShape 9"/>
              <p:cNvSpPr>
                <a:spLocks/>
              </p:cNvSpPr>
              <p:nvPr/>
            </p:nvSpPr>
            <p:spPr bwMode="auto">
              <a:xfrm>
                <a:off x="2571" y="1097"/>
                <a:ext cx="117" cy="415"/>
              </a:xfrm>
              <a:prstGeom prst="leftBrace">
                <a:avLst>
                  <a:gd name="adj1" fmla="val 29558"/>
                  <a:gd name="adj2" fmla="val 50000"/>
                </a:avLst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14313" y="3214688"/>
            <a:ext cx="8523287" cy="536575"/>
            <a:chOff x="343" y="1680"/>
            <a:chExt cx="5369" cy="338"/>
          </a:xfrm>
        </p:grpSpPr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343" y="1680"/>
              <a:ext cx="40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3) 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由</a:t>
              </a:r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=0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+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时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的电路，求所需其它各量的</a:t>
              </a:r>
            </a:p>
          </p:txBody>
        </p:sp>
        <p:graphicFrame>
          <p:nvGraphicFramePr>
            <p:cNvPr id="32771" name="Object 30"/>
            <p:cNvGraphicFramePr>
              <a:graphicFrameLocks noChangeAspect="1"/>
            </p:cNvGraphicFramePr>
            <p:nvPr/>
          </p:nvGraphicFramePr>
          <p:xfrm>
            <a:off x="5105" y="1686"/>
            <a:ext cx="607" cy="332"/>
          </p:xfrm>
          <a:graphic>
            <a:graphicData uri="http://schemas.openxmlformats.org/presentationml/2006/ole">
              <p:oleObj spid="_x0000_s100355" name="公式" r:id="rId5" imgW="304800" imgH="171450" progId="Equation.3">
                <p:embed/>
              </p:oleObj>
            </a:graphicData>
          </a:graphic>
        </p:graphicFrame>
        <p:graphicFrame>
          <p:nvGraphicFramePr>
            <p:cNvPr id="32772" name="Object 31"/>
            <p:cNvGraphicFramePr>
              <a:graphicFrameLocks noChangeAspect="1"/>
            </p:cNvGraphicFramePr>
            <p:nvPr/>
          </p:nvGraphicFramePr>
          <p:xfrm>
            <a:off x="4241" y="1680"/>
            <a:ext cx="685" cy="337"/>
          </p:xfrm>
          <a:graphic>
            <a:graphicData uri="http://schemas.openxmlformats.org/presentationml/2006/ole">
              <p:oleObj spid="_x0000_s100356" name="公式" r:id="rId6" imgW="342900" imgH="171450" progId="Equation.3">
                <p:embed/>
              </p:oleObj>
            </a:graphicData>
          </a:graphic>
        </p:graphicFrame>
        <p:sp>
          <p:nvSpPr>
            <p:cNvPr id="32781" name="Text Box 14"/>
            <p:cNvSpPr txBox="1">
              <a:spLocks noChangeArrowheads="1"/>
            </p:cNvSpPr>
            <p:nvPr/>
          </p:nvSpPr>
          <p:spPr bwMode="auto">
            <a:xfrm>
              <a:off x="4817" y="168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或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28625" y="500063"/>
            <a:ext cx="3889375" cy="568325"/>
            <a:chOff x="432" y="266"/>
            <a:chExt cx="2450" cy="358"/>
          </a:xfrm>
        </p:grpSpPr>
        <p:graphicFrame>
          <p:nvGraphicFramePr>
            <p:cNvPr id="32770" name="Object 34"/>
            <p:cNvGraphicFramePr>
              <a:graphicFrameLocks noChangeAspect="1"/>
            </p:cNvGraphicFramePr>
            <p:nvPr/>
          </p:nvGraphicFramePr>
          <p:xfrm>
            <a:off x="1395" y="272"/>
            <a:ext cx="631" cy="352"/>
          </p:xfrm>
          <a:graphic>
            <a:graphicData uri="http://schemas.openxmlformats.org/presentationml/2006/ole">
              <p:oleObj spid="_x0000_s100354" name="公式" r:id="rId7" imgW="400185" imgH="190590" progId="Equation.3">
                <p:embed/>
              </p:oleObj>
            </a:graphicData>
          </a:graphic>
        </p:graphicFrame>
        <p:sp>
          <p:nvSpPr>
            <p:cNvPr id="32779" name="Text Box 35"/>
            <p:cNvSpPr txBox="1">
              <a:spLocks noChangeArrowheads="1"/>
            </p:cNvSpPr>
            <p:nvPr/>
          </p:nvSpPr>
          <p:spPr bwMode="auto">
            <a:xfrm>
              <a:off x="432" y="266"/>
              <a:ext cx="24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(2) 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初始值           的计算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4213" y="3716338"/>
            <a:ext cx="6781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1)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对于简单的一阶电路 ，</a:t>
            </a:r>
            <a:r>
              <a: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32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kumimoji="1"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</p:txBody>
      </p:sp>
      <p:graphicFrame>
        <p:nvGraphicFramePr>
          <p:cNvPr id="34818" name="Object 3" descr="40%"/>
          <p:cNvGraphicFramePr>
            <a:graphicFrameLocks noChangeAspect="1"/>
          </p:cNvGraphicFramePr>
          <p:nvPr/>
        </p:nvGraphicFramePr>
        <p:xfrm>
          <a:off x="3924300" y="1196975"/>
          <a:ext cx="1524000" cy="593725"/>
        </p:xfrm>
        <a:graphic>
          <a:graphicData uri="http://schemas.openxmlformats.org/presentationml/2006/ole">
            <p:oleObj spid="_x0000_s102402" name="Equation" r:id="rId3" imgW="495300" imgH="180885" progId="Equation.3">
              <p:embed/>
            </p:oleObj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" y="4508500"/>
            <a:ext cx="8686800" cy="150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2)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对于较复杂的一阶电路，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为换路后的电路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除去电源和储能元件后，</a:t>
            </a: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在储能元件两端所求得的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无源二端网络的等效电阻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1188" y="404813"/>
            <a:ext cx="34226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时间常数</a:t>
            </a:r>
            <a:r>
              <a:rPr kumimoji="1" lang="zh-CN" altLang="en-US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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的计算</a:t>
            </a:r>
            <a:endParaRPr kumimoji="1"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5988" y="1154113"/>
            <a:ext cx="27908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对于一阶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RC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44563" y="2006600"/>
            <a:ext cx="27717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对于一阶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RL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</a:t>
            </a:r>
          </a:p>
        </p:txBody>
      </p:sp>
      <p:graphicFrame>
        <p:nvGraphicFramePr>
          <p:cNvPr id="34819" name="Object 8" descr="40%"/>
          <p:cNvGraphicFramePr>
            <a:graphicFrameLocks noChangeAspect="1"/>
          </p:cNvGraphicFramePr>
          <p:nvPr/>
        </p:nvGraphicFramePr>
        <p:xfrm>
          <a:off x="3924300" y="1773238"/>
          <a:ext cx="1311275" cy="1120775"/>
        </p:xfrm>
        <a:graphic>
          <a:graphicData uri="http://schemas.openxmlformats.org/presentationml/2006/ole">
            <p:oleObj spid="_x0000_s102403" name="Equation" r:id="rId4" imgW="419100" imgH="380910" progId="Equation.3">
              <p:embed/>
            </p:oleObj>
          </a:graphicData>
        </a:graphic>
      </p:graphicFrame>
      <p:sp>
        <p:nvSpPr>
          <p:cNvPr id="34825" name="AutoShape 9" descr="40%"/>
          <p:cNvSpPr>
            <a:spLocks noChangeArrowheads="1"/>
          </p:cNvSpPr>
          <p:nvPr/>
        </p:nvSpPr>
        <p:spPr bwMode="auto">
          <a:xfrm>
            <a:off x="900113" y="2924175"/>
            <a:ext cx="1504950" cy="609600"/>
          </a:xfrm>
          <a:prstGeom prst="cloudCallout">
            <a:avLst>
              <a:gd name="adj1" fmla="val 32171"/>
              <a:gd name="adj2" fmla="val 67968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   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注意：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2"/>
          <p:cNvSpPr>
            <a:spLocks noChangeArrowheads="1"/>
          </p:cNvSpPr>
          <p:nvPr/>
        </p:nvSpPr>
        <p:spPr bwMode="auto">
          <a:xfrm>
            <a:off x="4267200" y="1724025"/>
            <a:ext cx="609600" cy="333375"/>
          </a:xfrm>
          <a:prstGeom prst="notchedRightArrow">
            <a:avLst>
              <a:gd name="adj1" fmla="val 50000"/>
              <a:gd name="adj2" fmla="val 45714"/>
            </a:avLst>
          </a:prstGeom>
          <a:gradFill rotWithShape="0">
            <a:gsLst>
              <a:gs pos="0">
                <a:srgbClr val="FFFFCC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848600" y="1981200"/>
            <a:ext cx="990600" cy="519113"/>
            <a:chOff x="4944" y="1296"/>
            <a:chExt cx="624" cy="327"/>
          </a:xfrm>
        </p:grpSpPr>
        <p:sp>
          <p:nvSpPr>
            <p:cNvPr id="35913" name="AutoShape 4"/>
            <p:cNvSpPr>
              <a:spLocks noChangeArrowheads="1"/>
            </p:cNvSpPr>
            <p:nvPr/>
          </p:nvSpPr>
          <p:spPr bwMode="auto">
            <a:xfrm flipH="1">
              <a:off x="4944" y="1392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99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4" name="Rectangle 5"/>
            <p:cNvSpPr>
              <a:spLocks noChangeArrowheads="1"/>
            </p:cNvSpPr>
            <p:nvPr/>
          </p:nvSpPr>
          <p:spPr bwMode="auto">
            <a:xfrm>
              <a:off x="5227" y="129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35842" name="Object 6"/>
          <p:cNvGraphicFramePr>
            <a:graphicFrameLocks noChangeAspect="1"/>
          </p:cNvGraphicFramePr>
          <p:nvPr/>
        </p:nvGraphicFramePr>
        <p:xfrm>
          <a:off x="5105400" y="2971800"/>
          <a:ext cx="2895600" cy="574675"/>
        </p:xfrm>
        <a:graphic>
          <a:graphicData uri="http://schemas.openxmlformats.org/presentationml/2006/ole">
            <p:oleObj spid="_x0000_s103426" name="Equation" r:id="rId3" imgW="1181100" imgH="180885" progId="Equation.3">
              <p:embed/>
            </p:oleObj>
          </a:graphicData>
        </a:graphic>
      </p:graphicFrame>
      <p:sp>
        <p:nvSpPr>
          <p:cNvPr id="35846" name="AutoShape 7"/>
          <p:cNvSpPr>
            <a:spLocks noChangeArrowheads="1"/>
          </p:cNvSpPr>
          <p:nvPr/>
        </p:nvSpPr>
        <p:spPr bwMode="auto">
          <a:xfrm rot="9228684">
            <a:off x="3803650" y="3675063"/>
            <a:ext cx="609600" cy="333375"/>
          </a:xfrm>
          <a:prstGeom prst="notchedRightArrow">
            <a:avLst>
              <a:gd name="adj1" fmla="val 50000"/>
              <a:gd name="adj2" fmla="val 45714"/>
            </a:avLst>
          </a:prstGeom>
          <a:gradFill rotWithShape="0">
            <a:gsLst>
              <a:gs pos="0">
                <a:srgbClr val="FFFFCC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19150" y="3505200"/>
            <a:ext cx="2687638" cy="2133600"/>
            <a:chOff x="729" y="2400"/>
            <a:chExt cx="1693" cy="1344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729" y="2738"/>
              <a:ext cx="1693" cy="1006"/>
              <a:chOff x="729" y="2738"/>
              <a:chExt cx="1693" cy="1006"/>
            </a:xfrm>
          </p:grpSpPr>
          <p:sp>
            <p:nvSpPr>
              <p:cNvPr id="35898" name="Rectangle 10"/>
              <p:cNvSpPr>
                <a:spLocks noChangeArrowheads="1"/>
              </p:cNvSpPr>
              <p:nvPr/>
            </p:nvSpPr>
            <p:spPr bwMode="auto">
              <a:xfrm>
                <a:off x="999" y="3111"/>
                <a:ext cx="35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CN" sz="2800" b="1">
                    <a:solidFill>
                      <a:srgbClr val="FF3300"/>
                    </a:solidFill>
                    <a:latin typeface="Times New Roman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b="1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99" name="Oval 11"/>
              <p:cNvSpPr>
                <a:spLocks noChangeArrowheads="1"/>
              </p:cNvSpPr>
              <p:nvPr/>
            </p:nvSpPr>
            <p:spPr bwMode="auto">
              <a:xfrm>
                <a:off x="729" y="3135"/>
                <a:ext cx="259" cy="269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0" name="Line 12"/>
              <p:cNvSpPr>
                <a:spLocks noChangeShapeType="1"/>
              </p:cNvSpPr>
              <p:nvPr/>
            </p:nvSpPr>
            <p:spPr bwMode="auto">
              <a:xfrm>
                <a:off x="858" y="2795"/>
                <a:ext cx="0" cy="94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1" name="Rectangle 13"/>
              <p:cNvSpPr>
                <a:spLocks noChangeArrowheads="1"/>
              </p:cNvSpPr>
              <p:nvPr/>
            </p:nvSpPr>
            <p:spPr bwMode="auto">
              <a:xfrm>
                <a:off x="844" y="2891"/>
                <a:ext cx="225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35902" name="Rectangle 14"/>
              <p:cNvSpPr>
                <a:spLocks noChangeArrowheads="1"/>
              </p:cNvSpPr>
              <p:nvPr/>
            </p:nvSpPr>
            <p:spPr bwMode="auto">
              <a:xfrm>
                <a:off x="844" y="3285"/>
                <a:ext cx="201" cy="3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CN" sz="3200" b="1">
                    <a:solidFill>
                      <a:srgbClr val="FF3300"/>
                    </a:solidFill>
                    <a:latin typeface="Times New Roman" pitchFamily="18" charset="0"/>
                  </a:rPr>
                  <a:t>-</a:t>
                </a:r>
                <a:endParaRPr kumimoji="1" lang="en-US" altLang="zh-CN" sz="2400" b="1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03" name="Line 15"/>
              <p:cNvSpPr>
                <a:spLocks noChangeShapeType="1"/>
              </p:cNvSpPr>
              <p:nvPr/>
            </p:nvSpPr>
            <p:spPr bwMode="auto">
              <a:xfrm>
                <a:off x="864" y="2801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4" name="Rectangle 16"/>
              <p:cNvSpPr>
                <a:spLocks noChangeArrowheads="1"/>
              </p:cNvSpPr>
              <p:nvPr/>
            </p:nvSpPr>
            <p:spPr bwMode="auto">
              <a:xfrm>
                <a:off x="1440" y="2738"/>
                <a:ext cx="304" cy="111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5" name="Line 17"/>
              <p:cNvSpPr>
                <a:spLocks noChangeShapeType="1"/>
              </p:cNvSpPr>
              <p:nvPr/>
            </p:nvSpPr>
            <p:spPr bwMode="auto">
              <a:xfrm>
                <a:off x="2152" y="3210"/>
                <a:ext cx="27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6" name="Line 18"/>
              <p:cNvSpPr>
                <a:spLocks noChangeShapeType="1"/>
              </p:cNvSpPr>
              <p:nvPr/>
            </p:nvSpPr>
            <p:spPr bwMode="auto">
              <a:xfrm>
                <a:off x="2152" y="3329"/>
                <a:ext cx="27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7" name="Line 19"/>
              <p:cNvSpPr>
                <a:spLocks noChangeShapeType="1"/>
              </p:cNvSpPr>
              <p:nvPr/>
            </p:nvSpPr>
            <p:spPr bwMode="auto">
              <a:xfrm flipV="1">
                <a:off x="2287" y="2795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8" name="Line 20"/>
              <p:cNvSpPr>
                <a:spLocks noChangeShapeType="1"/>
              </p:cNvSpPr>
              <p:nvPr/>
            </p:nvSpPr>
            <p:spPr bwMode="auto">
              <a:xfrm flipV="1">
                <a:off x="2287" y="3329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9" name="Line 21"/>
              <p:cNvSpPr>
                <a:spLocks noChangeShapeType="1"/>
              </p:cNvSpPr>
              <p:nvPr/>
            </p:nvSpPr>
            <p:spPr bwMode="auto">
              <a:xfrm>
                <a:off x="864" y="373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0" name="Text Box 22"/>
              <p:cNvSpPr txBox="1">
                <a:spLocks noChangeArrowheads="1"/>
              </p:cNvSpPr>
              <p:nvPr/>
            </p:nvSpPr>
            <p:spPr bwMode="auto">
              <a:xfrm>
                <a:off x="1872" y="3064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latin typeface="Times New Roman" pitchFamily="18" charset="0"/>
                  </a:rPr>
                  <a:t>C</a:t>
                </a:r>
                <a:endParaRPr kumimoji="1"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35911" name="Line 23"/>
              <p:cNvSpPr>
                <a:spLocks noChangeShapeType="1"/>
              </p:cNvSpPr>
              <p:nvPr/>
            </p:nvSpPr>
            <p:spPr bwMode="auto">
              <a:xfrm>
                <a:off x="1728" y="2801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2" name="Line 24"/>
              <p:cNvSpPr>
                <a:spLocks noChangeShapeType="1"/>
              </p:cNvSpPr>
              <p:nvPr/>
            </p:nvSpPr>
            <p:spPr bwMode="auto">
              <a:xfrm>
                <a:off x="864" y="2801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97" name="Rectangle 25"/>
            <p:cNvSpPr>
              <a:spLocks noChangeArrowheads="1"/>
            </p:cNvSpPr>
            <p:nvPr/>
          </p:nvSpPr>
          <p:spPr bwMode="auto">
            <a:xfrm>
              <a:off x="1440" y="240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191000" y="4035425"/>
            <a:ext cx="4343400" cy="2441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R</a:t>
            </a:r>
            <a:r>
              <a:rPr kumimoji="1"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的计算类似于应用戴维宁定理解题时计算电路等效电阻的方法。</a:t>
            </a: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即从储能元件两端看进去的等效电阻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，如图所示。</a:t>
            </a:r>
          </a:p>
        </p:txBody>
      </p:sp>
      <p:graphicFrame>
        <p:nvGraphicFramePr>
          <p:cNvPr id="35843" name="Object 27" descr="40%"/>
          <p:cNvGraphicFramePr>
            <a:graphicFrameLocks noChangeAspect="1"/>
          </p:cNvGraphicFramePr>
          <p:nvPr/>
        </p:nvGraphicFramePr>
        <p:xfrm>
          <a:off x="5638800" y="3505200"/>
          <a:ext cx="1524000" cy="593725"/>
        </p:xfrm>
        <a:graphic>
          <a:graphicData uri="http://schemas.openxmlformats.org/presentationml/2006/ole">
            <p:oleObj spid="_x0000_s103427" name="Equation" r:id="rId4" imgW="495300" imgH="180885" progId="Equation.3">
              <p:embed/>
            </p:oleObj>
          </a:graphicData>
        </a:graphic>
      </p:graphicFrame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105400" y="457200"/>
            <a:ext cx="2762250" cy="2262188"/>
            <a:chOff x="3216" y="288"/>
            <a:chExt cx="1740" cy="1425"/>
          </a:xfrm>
        </p:grpSpPr>
        <p:sp>
          <p:nvSpPr>
            <p:cNvPr id="35878" name="Rectangle 60"/>
            <p:cNvSpPr>
              <a:spLocks noChangeArrowheads="1"/>
            </p:cNvSpPr>
            <p:nvPr/>
          </p:nvSpPr>
          <p:spPr bwMode="auto">
            <a:xfrm>
              <a:off x="3499" y="28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3216" y="648"/>
              <a:ext cx="1740" cy="1065"/>
              <a:chOff x="3216" y="648"/>
              <a:chExt cx="1740" cy="1065"/>
            </a:xfrm>
          </p:grpSpPr>
          <p:sp>
            <p:nvSpPr>
              <p:cNvPr id="35880" name="Line 62"/>
              <p:cNvSpPr>
                <a:spLocks noChangeShapeType="1"/>
              </p:cNvSpPr>
              <p:nvPr/>
            </p:nvSpPr>
            <p:spPr bwMode="auto">
              <a:xfrm>
                <a:off x="3216" y="720"/>
                <a:ext cx="0" cy="99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1" name="Line 63"/>
              <p:cNvSpPr>
                <a:spLocks noChangeShapeType="1"/>
              </p:cNvSpPr>
              <p:nvPr/>
            </p:nvSpPr>
            <p:spPr bwMode="auto">
              <a:xfrm flipV="1">
                <a:off x="3792" y="717"/>
                <a:ext cx="110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2" name="Line 64"/>
              <p:cNvSpPr>
                <a:spLocks noChangeShapeType="1"/>
              </p:cNvSpPr>
              <p:nvPr/>
            </p:nvSpPr>
            <p:spPr bwMode="auto">
              <a:xfrm flipV="1">
                <a:off x="4888" y="711"/>
                <a:ext cx="0" cy="15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3" name="Line 65"/>
              <p:cNvSpPr>
                <a:spLocks noChangeShapeType="1"/>
              </p:cNvSpPr>
              <p:nvPr/>
            </p:nvSpPr>
            <p:spPr bwMode="auto">
              <a:xfrm flipH="1" flipV="1">
                <a:off x="4886" y="1584"/>
                <a:ext cx="2" cy="12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4" name="Line 66"/>
              <p:cNvSpPr>
                <a:spLocks noChangeShapeType="1"/>
              </p:cNvSpPr>
              <p:nvPr/>
            </p:nvSpPr>
            <p:spPr bwMode="auto">
              <a:xfrm>
                <a:off x="3216" y="1692"/>
                <a:ext cx="167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5" name="Line 67"/>
              <p:cNvSpPr>
                <a:spLocks noChangeShapeType="1"/>
              </p:cNvSpPr>
              <p:nvPr/>
            </p:nvSpPr>
            <p:spPr bwMode="auto">
              <a:xfrm>
                <a:off x="4163" y="717"/>
                <a:ext cx="0" cy="33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6" name="Line 68"/>
              <p:cNvSpPr>
                <a:spLocks noChangeShapeType="1"/>
              </p:cNvSpPr>
              <p:nvPr/>
            </p:nvSpPr>
            <p:spPr bwMode="auto">
              <a:xfrm flipV="1">
                <a:off x="3216" y="71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7" name="Text Box 69"/>
              <p:cNvSpPr txBox="1">
                <a:spLocks noChangeArrowheads="1"/>
              </p:cNvSpPr>
              <p:nvPr/>
            </p:nvSpPr>
            <p:spPr bwMode="auto">
              <a:xfrm>
                <a:off x="3744" y="969"/>
                <a:ext cx="48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itchFamily="18" charset="0"/>
                  </a:rPr>
                  <a:t>R</a:t>
                </a:r>
                <a:r>
                  <a:rPr kumimoji="1" lang="en-US" altLang="zh-CN" sz="2800" b="1" baseline="-25000">
                    <a:latin typeface="Times New Roman" pitchFamily="18" charset="0"/>
                  </a:rPr>
                  <a:t>2</a:t>
                </a:r>
                <a:endParaRPr kumimoji="1" lang="en-US" altLang="zh-CN" sz="2800" b="1" i="1">
                  <a:latin typeface="Times New Roman" pitchFamily="18" charset="0"/>
                </a:endParaRPr>
              </a:p>
            </p:txBody>
          </p:sp>
          <p:sp>
            <p:nvSpPr>
              <p:cNvPr id="35888" name="Rectangle 70"/>
              <p:cNvSpPr>
                <a:spLocks noChangeArrowheads="1"/>
              </p:cNvSpPr>
              <p:nvPr/>
            </p:nvSpPr>
            <p:spPr bwMode="auto">
              <a:xfrm>
                <a:off x="4836" y="864"/>
                <a:ext cx="120" cy="277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 b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9" name="Line 71"/>
              <p:cNvSpPr>
                <a:spLocks noChangeShapeType="1"/>
              </p:cNvSpPr>
              <p:nvPr/>
            </p:nvSpPr>
            <p:spPr bwMode="auto">
              <a:xfrm flipV="1">
                <a:off x="4895" y="115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0" name="Rectangle 72"/>
              <p:cNvSpPr>
                <a:spLocks noChangeArrowheads="1"/>
              </p:cNvSpPr>
              <p:nvPr/>
            </p:nvSpPr>
            <p:spPr bwMode="auto">
              <a:xfrm>
                <a:off x="4104" y="1056"/>
                <a:ext cx="120" cy="277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 b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91" name="Line 73"/>
              <p:cNvSpPr>
                <a:spLocks noChangeShapeType="1"/>
              </p:cNvSpPr>
              <p:nvPr/>
            </p:nvSpPr>
            <p:spPr bwMode="auto">
              <a:xfrm>
                <a:off x="4169" y="1344"/>
                <a:ext cx="0" cy="33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2" name="Text Box 74"/>
              <p:cNvSpPr txBox="1">
                <a:spLocks noChangeArrowheads="1"/>
              </p:cNvSpPr>
              <p:nvPr/>
            </p:nvSpPr>
            <p:spPr bwMode="auto">
              <a:xfrm flipH="1">
                <a:off x="4464" y="825"/>
                <a:ext cx="48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itchFamily="18" charset="0"/>
                  </a:rPr>
                  <a:t>R</a:t>
                </a:r>
                <a:r>
                  <a:rPr kumimoji="1" lang="en-US" altLang="zh-CN" sz="2800" b="1" baseline="-25000">
                    <a:latin typeface="Times New Roman" pitchFamily="18" charset="0"/>
                  </a:rPr>
                  <a:t>3</a:t>
                </a:r>
                <a:endParaRPr kumimoji="1" lang="en-US" altLang="zh-CN" sz="2800" b="1" i="1">
                  <a:latin typeface="Times New Roman" pitchFamily="18" charset="0"/>
                </a:endParaRPr>
              </a:p>
            </p:txBody>
          </p:sp>
          <p:sp>
            <p:nvSpPr>
              <p:cNvPr id="35893" name="Rectangle 75"/>
              <p:cNvSpPr>
                <a:spLocks noChangeArrowheads="1"/>
              </p:cNvSpPr>
              <p:nvPr/>
            </p:nvSpPr>
            <p:spPr bwMode="auto">
              <a:xfrm rot="5400000">
                <a:off x="3583" y="569"/>
                <a:ext cx="120" cy="277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kumimoji="1" lang="zh-CN" altLang="zh-CN" sz="2400" b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94" name="Oval 76"/>
              <p:cNvSpPr>
                <a:spLocks noChangeArrowheads="1"/>
              </p:cNvSpPr>
              <p:nvPr/>
            </p:nvSpPr>
            <p:spPr bwMode="auto">
              <a:xfrm>
                <a:off x="4848" y="1287"/>
                <a:ext cx="57" cy="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5" name="Oval 77"/>
              <p:cNvSpPr>
                <a:spLocks noChangeArrowheads="1"/>
              </p:cNvSpPr>
              <p:nvPr/>
            </p:nvSpPr>
            <p:spPr bwMode="auto">
              <a:xfrm>
                <a:off x="4861" y="1536"/>
                <a:ext cx="57" cy="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781050" y="457200"/>
            <a:ext cx="3257550" cy="2209800"/>
            <a:chOff x="492" y="288"/>
            <a:chExt cx="2052" cy="1392"/>
          </a:xfrm>
        </p:grpSpPr>
        <p:sp>
          <p:nvSpPr>
            <p:cNvPr id="35851" name="Text Box 29"/>
            <p:cNvSpPr txBox="1">
              <a:spLocks noChangeArrowheads="1"/>
            </p:cNvSpPr>
            <p:nvPr/>
          </p:nvSpPr>
          <p:spPr bwMode="auto">
            <a:xfrm>
              <a:off x="1284" y="288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itchFamily="18" charset="0"/>
                </a:rPr>
                <a:t>1</a:t>
              </a:r>
              <a:endParaRPr kumimoji="1" lang="en-US" altLang="zh-CN" sz="2800" b="1" i="1">
                <a:latin typeface="Times New Roman" pitchFamily="18" charset="0"/>
              </a:endParaRPr>
            </a:p>
          </p:txBody>
        </p:sp>
        <p:sp>
          <p:nvSpPr>
            <p:cNvPr id="35852" name="Rectangle 30"/>
            <p:cNvSpPr>
              <a:spLocks noChangeArrowheads="1"/>
            </p:cNvSpPr>
            <p:nvPr/>
          </p:nvSpPr>
          <p:spPr bwMode="auto">
            <a:xfrm>
              <a:off x="727" y="1009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U</a:t>
              </a:r>
              <a:endParaRPr kumimoji="1" lang="en-US" altLang="zh-CN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5853" name="Oval 31"/>
            <p:cNvSpPr>
              <a:spLocks noChangeArrowheads="1"/>
            </p:cNvSpPr>
            <p:nvPr/>
          </p:nvSpPr>
          <p:spPr bwMode="auto">
            <a:xfrm>
              <a:off x="492" y="1044"/>
              <a:ext cx="270" cy="28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32"/>
            <p:cNvSpPr>
              <a:spLocks noChangeShapeType="1"/>
            </p:cNvSpPr>
            <p:nvPr/>
          </p:nvSpPr>
          <p:spPr bwMode="auto">
            <a:xfrm>
              <a:off x="628" y="687"/>
              <a:ext cx="0" cy="99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Rectangle 33"/>
            <p:cNvSpPr>
              <a:spLocks noChangeArrowheads="1"/>
            </p:cNvSpPr>
            <p:nvPr/>
          </p:nvSpPr>
          <p:spPr bwMode="auto">
            <a:xfrm>
              <a:off x="613" y="789"/>
              <a:ext cx="22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5856" name="Rectangle 34"/>
            <p:cNvSpPr>
              <a:spLocks noChangeArrowheads="1"/>
            </p:cNvSpPr>
            <p:nvPr/>
          </p:nvSpPr>
          <p:spPr bwMode="auto">
            <a:xfrm>
              <a:off x="613" y="1199"/>
              <a:ext cx="2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3200" b="1">
                  <a:solidFill>
                    <a:srgbClr val="FF3300"/>
                  </a:solidFill>
                  <a:latin typeface="Times New Roman" pitchFamily="18" charset="0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5857" name="Line 35"/>
            <p:cNvSpPr>
              <a:spLocks noChangeShapeType="1"/>
            </p:cNvSpPr>
            <p:nvPr/>
          </p:nvSpPr>
          <p:spPr bwMode="auto">
            <a:xfrm flipV="1">
              <a:off x="1584" y="693"/>
              <a:ext cx="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36"/>
            <p:cNvSpPr>
              <a:spLocks noChangeShapeType="1"/>
            </p:cNvSpPr>
            <p:nvPr/>
          </p:nvSpPr>
          <p:spPr bwMode="auto">
            <a:xfrm>
              <a:off x="2262" y="1367"/>
              <a:ext cx="28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37"/>
            <p:cNvSpPr>
              <a:spLocks noChangeShapeType="1"/>
            </p:cNvSpPr>
            <p:nvPr/>
          </p:nvSpPr>
          <p:spPr bwMode="auto">
            <a:xfrm>
              <a:off x="2259" y="1490"/>
              <a:ext cx="28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38"/>
            <p:cNvSpPr>
              <a:spLocks noChangeShapeType="1"/>
            </p:cNvSpPr>
            <p:nvPr/>
          </p:nvSpPr>
          <p:spPr bwMode="auto">
            <a:xfrm flipV="1">
              <a:off x="2404" y="687"/>
              <a:ext cx="0" cy="20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40"/>
            <p:cNvSpPr>
              <a:spLocks noChangeShapeType="1"/>
            </p:cNvSpPr>
            <p:nvPr/>
          </p:nvSpPr>
          <p:spPr bwMode="auto">
            <a:xfrm>
              <a:off x="625" y="1668"/>
              <a:ext cx="17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41"/>
            <p:cNvSpPr>
              <a:spLocks noChangeShapeType="1"/>
            </p:cNvSpPr>
            <p:nvPr/>
          </p:nvSpPr>
          <p:spPr bwMode="auto">
            <a:xfrm>
              <a:off x="1811" y="693"/>
              <a:ext cx="0" cy="33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Line 42"/>
            <p:cNvSpPr>
              <a:spLocks noChangeShapeType="1"/>
            </p:cNvSpPr>
            <p:nvPr/>
          </p:nvSpPr>
          <p:spPr bwMode="auto">
            <a:xfrm flipV="1">
              <a:off x="639" y="693"/>
              <a:ext cx="29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Line 43"/>
            <p:cNvSpPr>
              <a:spLocks noChangeShapeType="1"/>
            </p:cNvSpPr>
            <p:nvPr/>
          </p:nvSpPr>
          <p:spPr bwMode="auto">
            <a:xfrm rot="5400000" flipH="1">
              <a:off x="908" y="571"/>
              <a:ext cx="220" cy="2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Text Box 44"/>
            <p:cNvSpPr txBox="1">
              <a:spLocks noChangeArrowheads="1"/>
            </p:cNvSpPr>
            <p:nvPr/>
          </p:nvSpPr>
          <p:spPr bwMode="auto">
            <a:xfrm>
              <a:off x="542" y="360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t</a:t>
              </a:r>
              <a:r>
                <a:rPr kumimoji="1" lang="en-US" altLang="zh-CN" sz="2800" b="1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35866" name="Text Box 45"/>
            <p:cNvSpPr txBox="1">
              <a:spLocks noChangeArrowheads="1"/>
            </p:cNvSpPr>
            <p:nvPr/>
          </p:nvSpPr>
          <p:spPr bwMode="auto">
            <a:xfrm>
              <a:off x="2039" y="1256"/>
              <a:ext cx="24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5867" name="Text Box 46"/>
            <p:cNvSpPr txBox="1">
              <a:spLocks noChangeArrowheads="1"/>
            </p:cNvSpPr>
            <p:nvPr/>
          </p:nvSpPr>
          <p:spPr bwMode="auto">
            <a:xfrm>
              <a:off x="1392" y="888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itchFamily="18" charset="0"/>
                </a:rPr>
                <a:t>2</a:t>
              </a:r>
              <a:endParaRPr kumimoji="1" lang="en-US" altLang="zh-CN" sz="2800" b="1" i="1">
                <a:latin typeface="Times New Roman" pitchFamily="18" charset="0"/>
              </a:endParaRPr>
            </a:p>
          </p:txBody>
        </p:sp>
        <p:sp>
          <p:nvSpPr>
            <p:cNvPr id="35868" name="Rectangle 47"/>
            <p:cNvSpPr>
              <a:spLocks noChangeArrowheads="1"/>
            </p:cNvSpPr>
            <p:nvPr/>
          </p:nvSpPr>
          <p:spPr bwMode="auto">
            <a:xfrm>
              <a:off x="2352" y="888"/>
              <a:ext cx="120" cy="27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69" name="Line 48"/>
            <p:cNvSpPr>
              <a:spLocks noChangeShapeType="1"/>
            </p:cNvSpPr>
            <p:nvPr/>
          </p:nvSpPr>
          <p:spPr bwMode="auto">
            <a:xfrm flipV="1">
              <a:off x="2411" y="117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Rectangle 49"/>
            <p:cNvSpPr>
              <a:spLocks noChangeArrowheads="1"/>
            </p:cNvSpPr>
            <p:nvPr/>
          </p:nvSpPr>
          <p:spPr bwMode="auto">
            <a:xfrm>
              <a:off x="1752" y="1032"/>
              <a:ext cx="120" cy="27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71" name="Line 50"/>
            <p:cNvSpPr>
              <a:spLocks noChangeShapeType="1"/>
            </p:cNvSpPr>
            <p:nvPr/>
          </p:nvSpPr>
          <p:spPr bwMode="auto">
            <a:xfrm>
              <a:off x="1817" y="1320"/>
              <a:ext cx="0" cy="33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Text Box 51"/>
            <p:cNvSpPr txBox="1">
              <a:spLocks noChangeArrowheads="1"/>
            </p:cNvSpPr>
            <p:nvPr/>
          </p:nvSpPr>
          <p:spPr bwMode="auto">
            <a:xfrm>
              <a:off x="2016" y="744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itchFamily="18" charset="0"/>
                </a:rPr>
                <a:t>3</a:t>
              </a:r>
              <a:endParaRPr kumimoji="1" lang="en-US" altLang="zh-CN" sz="2800" b="1" i="1">
                <a:latin typeface="Times New Roman" pitchFamily="18" charset="0"/>
              </a:endParaRPr>
            </a:p>
          </p:txBody>
        </p:sp>
        <p:sp>
          <p:nvSpPr>
            <p:cNvPr id="35873" name="Rectangle 52"/>
            <p:cNvSpPr>
              <a:spLocks noChangeArrowheads="1"/>
            </p:cNvSpPr>
            <p:nvPr/>
          </p:nvSpPr>
          <p:spPr bwMode="auto">
            <a:xfrm rot="5400000">
              <a:off x="1386" y="545"/>
              <a:ext cx="120" cy="27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kumimoji="1" lang="zh-CN" altLang="zh-CN" sz="2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74" name="Line 53"/>
            <p:cNvSpPr>
              <a:spLocks noChangeShapeType="1"/>
            </p:cNvSpPr>
            <p:nvPr/>
          </p:nvSpPr>
          <p:spPr bwMode="auto">
            <a:xfrm flipV="1">
              <a:off x="1152" y="696"/>
              <a:ext cx="14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54"/>
            <p:cNvSpPr>
              <a:spLocks noChangeShapeType="1"/>
            </p:cNvSpPr>
            <p:nvPr/>
          </p:nvSpPr>
          <p:spPr bwMode="auto">
            <a:xfrm flipH="1">
              <a:off x="921" y="690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Rectangle 55"/>
            <p:cNvSpPr>
              <a:spLocks noChangeArrowheads="1"/>
            </p:cNvSpPr>
            <p:nvPr/>
          </p:nvSpPr>
          <p:spPr bwMode="auto">
            <a:xfrm>
              <a:off x="960" y="40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5877" name="Line 80"/>
            <p:cNvSpPr>
              <a:spLocks noChangeShapeType="1"/>
            </p:cNvSpPr>
            <p:nvPr/>
          </p:nvSpPr>
          <p:spPr bwMode="auto">
            <a:xfrm flipV="1">
              <a:off x="2409" y="148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00088" y="962025"/>
            <a:ext cx="4632325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一、利用三要素法求出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):</a:t>
            </a:r>
            <a:endParaRPr kumimoji="1"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04800" y="288925"/>
            <a:ext cx="4670425" cy="566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RC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电路全响应的方法：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913" y="1700213"/>
            <a:ext cx="2249487" cy="1816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、求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∞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  <a:endParaRPr kumimoji="1"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、求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、求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τ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0088" y="3713163"/>
            <a:ext cx="7872412" cy="1169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二、根据元件的电压电流关系、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KCL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KVL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求出</a:t>
            </a:r>
            <a:endParaRPr kumimoji="1"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其余物理量。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692150"/>
            <a:ext cx="1296988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523875" y="3846513"/>
            <a:ext cx="7400925" cy="1182687"/>
            <a:chOff x="330" y="2423"/>
            <a:chExt cx="4662" cy="745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768" y="2457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用三要素法求解</a:t>
              </a:r>
            </a:p>
          </p:txBody>
        </p:sp>
        <p:grpSp>
          <p:nvGrpSpPr>
            <p:cNvPr id="7" name="Group 87"/>
            <p:cNvGrpSpPr>
              <a:grpSpLocks/>
            </p:cNvGrpSpPr>
            <p:nvPr/>
          </p:nvGrpSpPr>
          <p:grpSpPr bwMode="auto">
            <a:xfrm>
              <a:off x="330" y="2423"/>
              <a:ext cx="4662" cy="745"/>
              <a:chOff x="330" y="2423"/>
              <a:chExt cx="4662" cy="745"/>
            </a:xfrm>
          </p:grpSpPr>
          <p:sp>
            <p:nvSpPr>
              <p:cNvPr id="36944" name="Text Box 4"/>
              <p:cNvSpPr txBox="1">
                <a:spLocks noChangeArrowheads="1"/>
              </p:cNvSpPr>
              <p:nvPr/>
            </p:nvSpPr>
            <p:spPr bwMode="auto">
              <a:xfrm>
                <a:off x="330" y="2457"/>
                <a:ext cx="8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000099"/>
                    </a:solidFill>
                    <a:latin typeface="Times New Roman" pitchFamily="18" charset="0"/>
                  </a:rPr>
                  <a:t>解：</a:t>
                </a:r>
              </a:p>
            </p:txBody>
          </p:sp>
          <p:graphicFrame>
            <p:nvGraphicFramePr>
              <p:cNvPr id="36876" name="Object 6"/>
              <p:cNvGraphicFramePr>
                <a:graphicFrameLocks noChangeAspect="1"/>
              </p:cNvGraphicFramePr>
              <p:nvPr/>
            </p:nvGraphicFramePr>
            <p:xfrm>
              <a:off x="837" y="2423"/>
              <a:ext cx="4155" cy="745"/>
            </p:xfrm>
            <a:graphic>
              <a:graphicData uri="http://schemas.openxmlformats.org/presentationml/2006/ole">
                <p:oleObj spid="_x0000_s104460" name="Equation" r:id="rId3" imgW="2114685" imgH="390615" progId="Equation.3">
                  <p:embed/>
                </p:oleObj>
              </a:graphicData>
            </a:graphic>
          </p:graphicFrame>
        </p:grpSp>
      </p:grpSp>
      <p:graphicFrame>
        <p:nvGraphicFramePr>
          <p:cNvPr id="36866" name="Object 8"/>
          <p:cNvGraphicFramePr>
            <a:graphicFrameLocks noChangeAspect="1"/>
          </p:cNvGraphicFramePr>
          <p:nvPr/>
        </p:nvGraphicFramePr>
        <p:xfrm>
          <a:off x="4349750" y="1143000"/>
          <a:ext cx="527050" cy="685800"/>
        </p:xfrm>
        <a:graphic>
          <a:graphicData uri="http://schemas.openxmlformats.org/presentationml/2006/ole">
            <p:oleObj spid="_x0000_s104450" name="公式" r:id="rId4" imgW="114300" imgH="162015" progId="Equation.3">
              <p:embed/>
            </p:oleObj>
          </a:graphicData>
        </a:graphic>
      </p:graphicFrame>
      <p:graphicFrame>
        <p:nvGraphicFramePr>
          <p:cNvPr id="36867" name="Object 9"/>
          <p:cNvGraphicFramePr>
            <a:graphicFrameLocks noChangeAspect="1"/>
          </p:cNvGraphicFramePr>
          <p:nvPr/>
        </p:nvGraphicFramePr>
        <p:xfrm>
          <a:off x="5867400" y="1196975"/>
          <a:ext cx="434975" cy="609600"/>
        </p:xfrm>
        <a:graphic>
          <a:graphicData uri="http://schemas.openxmlformats.org/presentationml/2006/ole">
            <p:oleObj spid="_x0000_s104451" name="Equation" r:id="rId5" imgW="95385" imgH="162015" progId="Equation.3">
              <p:embed/>
            </p:oleObj>
          </a:graphicData>
        </a:graphic>
      </p:graphicFrame>
      <p:graphicFrame>
        <p:nvGraphicFramePr>
          <p:cNvPr id="36868" name="Object 10"/>
          <p:cNvGraphicFramePr>
            <a:graphicFrameLocks noChangeAspect="1"/>
          </p:cNvGraphicFramePr>
          <p:nvPr/>
        </p:nvGraphicFramePr>
        <p:xfrm>
          <a:off x="6443663" y="1196975"/>
          <a:ext cx="342900" cy="533400"/>
        </p:xfrm>
        <a:graphic>
          <a:graphicData uri="http://schemas.openxmlformats.org/presentationml/2006/ole">
            <p:oleObj spid="_x0000_s104452" name="公式" r:id="rId6" imgW="76200" imgH="152310" progId="Equation.3">
              <p:embed/>
            </p:oleObj>
          </a:graphicData>
        </a:graphic>
      </p:graphicFrame>
      <p:sp>
        <p:nvSpPr>
          <p:cNvPr id="36879" name="Rectangle 11"/>
          <p:cNvSpPr>
            <a:spLocks noChangeArrowheads="1"/>
          </p:cNvSpPr>
          <p:nvPr/>
        </p:nvSpPr>
        <p:spPr bwMode="auto">
          <a:xfrm>
            <a:off x="1066800" y="765175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电路如图，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=0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时合上开关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，合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前电路已处于</a:t>
            </a:r>
          </a:p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稳态。试求电容电压</a:t>
            </a:r>
            <a:r>
              <a:rPr kumimoji="1"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zh-CN" altLang="zh-CN" sz="2800" b="1" dirty="0">
                <a:solidFill>
                  <a:srgbClr val="FF3300"/>
                </a:solidFill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和电流 </a:t>
            </a:r>
            <a:r>
              <a:rPr kumimoji="1"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   、  </a:t>
            </a:r>
            <a:r>
              <a:rPr kumimoji="1" lang="zh-CN" altLang="zh-CN" sz="2800" b="1" baseline="-25000" dirty="0">
                <a:solidFill>
                  <a:schemeClr val="tx2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152525" y="4929188"/>
            <a:ext cx="3633788" cy="606425"/>
            <a:chOff x="660" y="3072"/>
            <a:chExt cx="2289" cy="382"/>
          </a:xfrm>
        </p:grpSpPr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660" y="3072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(1)</a:t>
              </a: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确定初始值</a:t>
              </a:r>
            </a:p>
          </p:txBody>
        </p:sp>
        <p:graphicFrame>
          <p:nvGraphicFramePr>
            <p:cNvPr id="36875" name="Object 14"/>
            <p:cNvGraphicFramePr>
              <a:graphicFrameLocks noChangeAspect="1"/>
            </p:cNvGraphicFramePr>
            <p:nvPr/>
          </p:nvGraphicFramePr>
          <p:xfrm>
            <a:off x="2175" y="3076"/>
            <a:ext cx="774" cy="378"/>
          </p:xfrm>
          <a:graphic>
            <a:graphicData uri="http://schemas.openxmlformats.org/presentationml/2006/ole">
              <p:oleObj spid="_x0000_s104459" name="Equation" r:id="rId7" imgW="400185" imgH="162015" progId="Equation.3">
                <p:embed/>
              </p:oleObj>
            </a:graphicData>
          </a:graphic>
        </p:graphicFrame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171575" y="5310188"/>
            <a:ext cx="7820025" cy="633412"/>
            <a:chOff x="672" y="3312"/>
            <a:chExt cx="4926" cy="399"/>
          </a:xfrm>
        </p:grpSpPr>
        <p:sp>
          <p:nvSpPr>
            <p:cNvPr id="4" name="Text Box 16"/>
            <p:cNvSpPr txBox="1">
              <a:spLocks noChangeArrowheads="1"/>
            </p:cNvSpPr>
            <p:nvPr/>
          </p:nvSpPr>
          <p:spPr bwMode="auto">
            <a:xfrm>
              <a:off x="672" y="3359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由</a:t>
              </a: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=0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电路可求得</a:t>
              </a:r>
            </a:p>
          </p:txBody>
        </p:sp>
        <p:graphicFrame>
          <p:nvGraphicFramePr>
            <p:cNvPr id="36874" name="Object 17"/>
            <p:cNvGraphicFramePr>
              <a:graphicFrameLocks noChangeAspect="1"/>
            </p:cNvGraphicFramePr>
            <p:nvPr/>
          </p:nvGraphicFramePr>
          <p:xfrm>
            <a:off x="2468" y="3312"/>
            <a:ext cx="3130" cy="399"/>
          </p:xfrm>
          <a:graphic>
            <a:graphicData uri="http://schemas.openxmlformats.org/presentationml/2006/ole">
              <p:oleObj spid="_x0000_s104458" name="Equation" r:id="rId8" imgW="1990657" imgH="171450" progId="Equation.3">
                <p:embed/>
              </p:oleObj>
            </a:graphicData>
          </a:graphic>
        </p:graphicFrame>
      </p:grp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1143000" y="5815013"/>
            <a:ext cx="5840413" cy="585787"/>
            <a:chOff x="672" y="3648"/>
            <a:chExt cx="3679" cy="369"/>
          </a:xfrm>
        </p:grpSpPr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672" y="3648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由换路定则</a:t>
              </a:r>
            </a:p>
          </p:txBody>
        </p:sp>
        <p:graphicFrame>
          <p:nvGraphicFramePr>
            <p:cNvPr id="36873" name="Object 20"/>
            <p:cNvGraphicFramePr>
              <a:graphicFrameLocks noChangeAspect="1"/>
            </p:cNvGraphicFramePr>
            <p:nvPr/>
          </p:nvGraphicFramePr>
          <p:xfrm>
            <a:off x="1937" y="3648"/>
            <a:ext cx="2414" cy="369"/>
          </p:xfrm>
          <a:graphic>
            <a:graphicData uri="http://schemas.openxmlformats.org/presentationml/2006/ole">
              <p:oleObj spid="_x0000_s104457" name="Equation" r:id="rId9" imgW="1428885" imgH="162015" progId="Equation.3">
                <p:embed/>
              </p:oleObj>
            </a:graphicData>
          </a:graphic>
        </p:graphicFrame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5334000" y="1981200"/>
            <a:ext cx="3200400" cy="2136775"/>
            <a:chOff x="3360" y="1248"/>
            <a:chExt cx="2016" cy="1346"/>
          </a:xfrm>
        </p:grpSpPr>
        <p:sp>
          <p:nvSpPr>
            <p:cNvPr id="36919" name="Text Box 23"/>
            <p:cNvSpPr txBox="1">
              <a:spLocks noChangeArrowheads="1"/>
            </p:cNvSpPr>
            <p:nvPr/>
          </p:nvSpPr>
          <p:spPr bwMode="auto">
            <a:xfrm>
              <a:off x="4128" y="2267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t</a:t>
              </a:r>
              <a:r>
                <a:rPr kumimoji="1" lang="en-US" altLang="zh-CN" sz="2800" b="1">
                  <a:latin typeface="Times New Roman" pitchFamily="18" charset="0"/>
                </a:rPr>
                <a:t>=0</a:t>
              </a:r>
              <a:r>
                <a:rPr kumimoji="1" lang="en-US" altLang="zh-CN" sz="2800" b="1" baseline="-25000">
                  <a:latin typeface="Times New Roman" pitchFamily="18" charset="0"/>
                </a:rPr>
                <a:t>-</a:t>
              </a:r>
              <a:r>
                <a:rPr kumimoji="1" lang="zh-CN" altLang="en-US" sz="2400" b="1">
                  <a:latin typeface="Times New Roman" pitchFamily="18" charset="0"/>
                </a:rPr>
                <a:t>等效电路</a:t>
              </a:r>
            </a:p>
          </p:txBody>
        </p:sp>
        <p:graphicFrame>
          <p:nvGraphicFramePr>
            <p:cNvPr id="36872" name="Object 24"/>
            <p:cNvGraphicFramePr>
              <a:graphicFrameLocks noChangeAspect="1"/>
            </p:cNvGraphicFramePr>
            <p:nvPr/>
          </p:nvGraphicFramePr>
          <p:xfrm>
            <a:off x="4688" y="1632"/>
            <a:ext cx="609" cy="288"/>
          </p:xfrm>
          <a:graphic>
            <a:graphicData uri="http://schemas.openxmlformats.org/presentationml/2006/ole">
              <p:oleObj spid="_x0000_s104456" name="Equation" r:id="rId10" imgW="400185" imgH="162015" progId="Equation.3">
                <p:embed/>
              </p:oleObj>
            </a:graphicData>
          </a:graphic>
        </p:graphicFrame>
        <p:sp>
          <p:nvSpPr>
            <p:cNvPr id="36920" name="Oval 25"/>
            <p:cNvSpPr>
              <a:spLocks noChangeArrowheads="1"/>
            </p:cNvSpPr>
            <p:nvPr/>
          </p:nvSpPr>
          <p:spPr bwMode="auto">
            <a:xfrm flipV="1">
              <a:off x="3884" y="1658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21" name="Line 26"/>
            <p:cNvSpPr>
              <a:spLocks noChangeShapeType="1"/>
            </p:cNvSpPr>
            <p:nvPr/>
          </p:nvSpPr>
          <p:spPr bwMode="auto">
            <a:xfrm flipV="1">
              <a:off x="3884" y="1771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Line 27"/>
            <p:cNvSpPr>
              <a:spLocks noChangeShapeType="1"/>
            </p:cNvSpPr>
            <p:nvPr/>
          </p:nvSpPr>
          <p:spPr bwMode="auto">
            <a:xfrm>
              <a:off x="3998" y="1884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3" name="Line 28"/>
            <p:cNvSpPr>
              <a:spLocks noChangeShapeType="1"/>
            </p:cNvSpPr>
            <p:nvPr/>
          </p:nvSpPr>
          <p:spPr bwMode="auto">
            <a:xfrm>
              <a:off x="3998" y="1262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4" name="Rectangle 29"/>
            <p:cNvSpPr>
              <a:spLocks noChangeArrowheads="1"/>
            </p:cNvSpPr>
            <p:nvPr/>
          </p:nvSpPr>
          <p:spPr bwMode="auto">
            <a:xfrm>
              <a:off x="4590" y="1629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CN" altLang="zh-CN" sz="28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6925" name="Line 30"/>
            <p:cNvSpPr>
              <a:spLocks noChangeShapeType="1"/>
            </p:cNvSpPr>
            <p:nvPr/>
          </p:nvSpPr>
          <p:spPr bwMode="auto">
            <a:xfrm>
              <a:off x="4647" y="1883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6" name="Line 31"/>
            <p:cNvSpPr>
              <a:spLocks noChangeShapeType="1"/>
            </p:cNvSpPr>
            <p:nvPr/>
          </p:nvSpPr>
          <p:spPr bwMode="auto">
            <a:xfrm flipV="1">
              <a:off x="4647" y="1255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7" name="Line 32"/>
            <p:cNvSpPr>
              <a:spLocks noChangeShapeType="1"/>
            </p:cNvSpPr>
            <p:nvPr/>
          </p:nvSpPr>
          <p:spPr bwMode="auto">
            <a:xfrm>
              <a:off x="5321" y="1255"/>
              <a:ext cx="0" cy="4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Line 33"/>
            <p:cNvSpPr>
              <a:spLocks noChangeShapeType="1"/>
            </p:cNvSpPr>
            <p:nvPr/>
          </p:nvSpPr>
          <p:spPr bwMode="auto">
            <a:xfrm>
              <a:off x="5321" y="1902"/>
              <a:ext cx="0" cy="37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Line 34"/>
            <p:cNvSpPr>
              <a:spLocks noChangeShapeType="1"/>
            </p:cNvSpPr>
            <p:nvPr/>
          </p:nvSpPr>
          <p:spPr bwMode="auto">
            <a:xfrm flipV="1">
              <a:off x="3841" y="1446"/>
              <a:ext cx="0" cy="4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Text Box 35"/>
            <p:cNvSpPr txBox="1">
              <a:spLocks noChangeArrowheads="1"/>
            </p:cNvSpPr>
            <p:nvPr/>
          </p:nvSpPr>
          <p:spPr bwMode="auto">
            <a:xfrm>
              <a:off x="3360" y="1643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9mA</a:t>
              </a:r>
            </a:p>
          </p:txBody>
        </p:sp>
        <p:sp>
          <p:nvSpPr>
            <p:cNvPr id="36931" name="Line 36"/>
            <p:cNvSpPr>
              <a:spLocks noChangeShapeType="1"/>
            </p:cNvSpPr>
            <p:nvPr/>
          </p:nvSpPr>
          <p:spPr bwMode="auto">
            <a:xfrm>
              <a:off x="3983" y="1248"/>
              <a:ext cx="134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Line 37"/>
            <p:cNvSpPr>
              <a:spLocks noChangeShapeType="1"/>
            </p:cNvSpPr>
            <p:nvPr/>
          </p:nvSpPr>
          <p:spPr bwMode="auto">
            <a:xfrm>
              <a:off x="3983" y="2280"/>
              <a:ext cx="134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Text Box 38"/>
            <p:cNvSpPr txBox="1">
              <a:spLocks noChangeArrowheads="1"/>
            </p:cNvSpPr>
            <p:nvPr/>
          </p:nvSpPr>
          <p:spPr bwMode="auto">
            <a:xfrm>
              <a:off x="5109" y="1424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6934" name="Text Box 39"/>
            <p:cNvSpPr txBox="1">
              <a:spLocks noChangeArrowheads="1"/>
            </p:cNvSpPr>
            <p:nvPr/>
          </p:nvSpPr>
          <p:spPr bwMode="auto">
            <a:xfrm>
              <a:off x="5112" y="1678"/>
              <a:ext cx="2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6935" name="Text Box 40"/>
            <p:cNvSpPr txBox="1">
              <a:spLocks noChangeArrowheads="1"/>
            </p:cNvSpPr>
            <p:nvPr/>
          </p:nvSpPr>
          <p:spPr bwMode="auto">
            <a:xfrm>
              <a:off x="4128" y="1691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6k</a:t>
              </a:r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6936" name="Text Box 41"/>
            <p:cNvSpPr txBox="1">
              <a:spLocks noChangeArrowheads="1"/>
            </p:cNvSpPr>
            <p:nvPr/>
          </p:nvSpPr>
          <p:spPr bwMode="auto">
            <a:xfrm>
              <a:off x="4172" y="1499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latin typeface="Times New Roman" pitchFamily="18" charset="0"/>
                </a:rPr>
                <a:t>  R1</a:t>
              </a:r>
            </a:p>
          </p:txBody>
        </p:sp>
        <p:sp>
          <p:nvSpPr>
            <p:cNvPr id="36937" name="Oval 42"/>
            <p:cNvSpPr>
              <a:spLocks noChangeArrowheads="1"/>
            </p:cNvSpPr>
            <p:nvPr/>
          </p:nvSpPr>
          <p:spPr bwMode="auto">
            <a:xfrm>
              <a:off x="5280" y="1710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38" name="Oval 43"/>
            <p:cNvSpPr>
              <a:spLocks noChangeArrowheads="1"/>
            </p:cNvSpPr>
            <p:nvPr/>
          </p:nvSpPr>
          <p:spPr bwMode="auto">
            <a:xfrm>
              <a:off x="5280" y="185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36884" name="Text Box 47"/>
          <p:cNvSpPr txBox="1">
            <a:spLocks noChangeArrowheads="1"/>
          </p:cNvSpPr>
          <p:nvPr/>
        </p:nvSpPr>
        <p:spPr bwMode="auto">
          <a:xfrm flipH="1">
            <a:off x="3276600" y="1676400"/>
            <a:ext cx="793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S</a:t>
            </a:r>
          </a:p>
        </p:txBody>
      </p:sp>
      <p:sp>
        <p:nvSpPr>
          <p:cNvPr id="36885" name="Oval 48"/>
          <p:cNvSpPr>
            <a:spLocks noChangeArrowheads="1"/>
          </p:cNvSpPr>
          <p:nvPr/>
        </p:nvSpPr>
        <p:spPr bwMode="auto">
          <a:xfrm flipV="1">
            <a:off x="1212850" y="2767013"/>
            <a:ext cx="360363" cy="358775"/>
          </a:xfrm>
          <a:prstGeom prst="ellips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6886" name="Line 49"/>
          <p:cNvSpPr>
            <a:spLocks noChangeShapeType="1"/>
          </p:cNvSpPr>
          <p:nvPr/>
        </p:nvSpPr>
        <p:spPr bwMode="auto">
          <a:xfrm flipV="1">
            <a:off x="1212850" y="2946400"/>
            <a:ext cx="360363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7" name="Line 50"/>
          <p:cNvSpPr>
            <a:spLocks noChangeShapeType="1"/>
          </p:cNvSpPr>
          <p:nvPr/>
        </p:nvSpPr>
        <p:spPr bwMode="auto">
          <a:xfrm>
            <a:off x="1393825" y="3125788"/>
            <a:ext cx="0" cy="6286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8" name="Line 51"/>
          <p:cNvSpPr>
            <a:spLocks noChangeShapeType="1"/>
          </p:cNvSpPr>
          <p:nvPr/>
        </p:nvSpPr>
        <p:spPr bwMode="auto">
          <a:xfrm>
            <a:off x="1393825" y="2138363"/>
            <a:ext cx="0" cy="6286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9" name="Rectangle 52"/>
          <p:cNvSpPr>
            <a:spLocks noChangeArrowheads="1"/>
          </p:cNvSpPr>
          <p:nvPr/>
        </p:nvSpPr>
        <p:spPr bwMode="auto">
          <a:xfrm>
            <a:off x="2105025" y="2720975"/>
            <a:ext cx="180975" cy="39528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6890" name="Line 53"/>
          <p:cNvSpPr>
            <a:spLocks noChangeShapeType="1"/>
          </p:cNvSpPr>
          <p:nvPr/>
        </p:nvSpPr>
        <p:spPr bwMode="auto">
          <a:xfrm>
            <a:off x="2195513" y="3124200"/>
            <a:ext cx="0" cy="6191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1" name="Line 54"/>
          <p:cNvSpPr>
            <a:spLocks noChangeShapeType="1"/>
          </p:cNvSpPr>
          <p:nvPr/>
        </p:nvSpPr>
        <p:spPr bwMode="auto">
          <a:xfrm flipV="1">
            <a:off x="2195513" y="2127250"/>
            <a:ext cx="0" cy="6159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2" name="Line 55"/>
          <p:cNvSpPr>
            <a:spLocks noChangeShapeType="1"/>
          </p:cNvSpPr>
          <p:nvPr/>
        </p:nvSpPr>
        <p:spPr bwMode="auto">
          <a:xfrm>
            <a:off x="2855913" y="2822575"/>
            <a:ext cx="360362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3" name="Line 56"/>
          <p:cNvSpPr>
            <a:spLocks noChangeShapeType="1"/>
          </p:cNvSpPr>
          <p:nvPr/>
        </p:nvSpPr>
        <p:spPr bwMode="auto">
          <a:xfrm>
            <a:off x="2855913" y="2957513"/>
            <a:ext cx="360362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4" name="Line 57"/>
          <p:cNvSpPr>
            <a:spLocks noChangeShapeType="1"/>
          </p:cNvSpPr>
          <p:nvPr/>
        </p:nvSpPr>
        <p:spPr bwMode="auto">
          <a:xfrm>
            <a:off x="3036888" y="2127250"/>
            <a:ext cx="0" cy="7175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5" name="Line 58"/>
          <p:cNvSpPr>
            <a:spLocks noChangeShapeType="1"/>
          </p:cNvSpPr>
          <p:nvPr/>
        </p:nvSpPr>
        <p:spPr bwMode="auto">
          <a:xfrm>
            <a:off x="3036888" y="2979738"/>
            <a:ext cx="0" cy="774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Line 59"/>
          <p:cNvSpPr>
            <a:spLocks noChangeShapeType="1"/>
          </p:cNvSpPr>
          <p:nvPr/>
        </p:nvSpPr>
        <p:spPr bwMode="auto">
          <a:xfrm>
            <a:off x="4297363" y="3186113"/>
            <a:ext cx="0" cy="5762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7" name="Line 60"/>
          <p:cNvSpPr>
            <a:spLocks noChangeShapeType="1"/>
          </p:cNvSpPr>
          <p:nvPr/>
        </p:nvSpPr>
        <p:spPr bwMode="auto">
          <a:xfrm flipV="1">
            <a:off x="4297363" y="2108200"/>
            <a:ext cx="0" cy="6286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8" name="Line 61"/>
          <p:cNvSpPr>
            <a:spLocks noChangeShapeType="1"/>
          </p:cNvSpPr>
          <p:nvPr/>
        </p:nvSpPr>
        <p:spPr bwMode="auto">
          <a:xfrm flipV="1">
            <a:off x="1144588" y="2430463"/>
            <a:ext cx="0" cy="7699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9" name="Text Box 62"/>
          <p:cNvSpPr txBox="1">
            <a:spLocks noChangeArrowheads="1"/>
          </p:cNvSpPr>
          <p:nvPr/>
        </p:nvSpPr>
        <p:spPr bwMode="auto">
          <a:xfrm>
            <a:off x="381000" y="2743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9mA</a:t>
            </a:r>
          </a:p>
        </p:txBody>
      </p:sp>
      <p:sp>
        <p:nvSpPr>
          <p:cNvPr id="36900" name="Text Box 63"/>
          <p:cNvSpPr txBox="1">
            <a:spLocks noChangeArrowheads="1"/>
          </p:cNvSpPr>
          <p:nvPr/>
        </p:nvSpPr>
        <p:spPr bwMode="auto">
          <a:xfrm>
            <a:off x="1425575" y="3116263"/>
            <a:ext cx="98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6k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6901" name="Text Box 64"/>
          <p:cNvSpPr txBox="1">
            <a:spLocks noChangeArrowheads="1"/>
          </p:cNvSpPr>
          <p:nvPr/>
        </p:nvSpPr>
        <p:spPr bwMode="auto">
          <a:xfrm>
            <a:off x="3160713" y="2849563"/>
            <a:ext cx="8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F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6902" name="Line 65"/>
          <p:cNvSpPr>
            <a:spLocks noChangeShapeType="1"/>
          </p:cNvSpPr>
          <p:nvPr/>
        </p:nvSpPr>
        <p:spPr bwMode="auto">
          <a:xfrm>
            <a:off x="3170238" y="2216150"/>
            <a:ext cx="0" cy="471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3" name="Line 66"/>
          <p:cNvSpPr>
            <a:spLocks noChangeShapeType="1"/>
          </p:cNvSpPr>
          <p:nvPr/>
        </p:nvSpPr>
        <p:spPr bwMode="auto">
          <a:xfrm>
            <a:off x="1370013" y="2116138"/>
            <a:ext cx="2027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4" name="Oval 67"/>
          <p:cNvSpPr>
            <a:spLocks noChangeArrowheads="1"/>
          </p:cNvSpPr>
          <p:nvPr/>
        </p:nvSpPr>
        <p:spPr bwMode="auto">
          <a:xfrm flipH="1">
            <a:off x="3835400" y="2071688"/>
            <a:ext cx="90488" cy="889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6905" name="Line 68"/>
          <p:cNvSpPr>
            <a:spLocks noChangeShapeType="1"/>
          </p:cNvSpPr>
          <p:nvPr/>
        </p:nvSpPr>
        <p:spPr bwMode="auto">
          <a:xfrm flipH="1">
            <a:off x="3438525" y="2144713"/>
            <a:ext cx="417513" cy="203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6" name="Line 69"/>
          <p:cNvSpPr>
            <a:spLocks noChangeShapeType="1"/>
          </p:cNvSpPr>
          <p:nvPr/>
        </p:nvSpPr>
        <p:spPr bwMode="auto">
          <a:xfrm>
            <a:off x="3937000" y="2116138"/>
            <a:ext cx="3714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7" name="Line 70"/>
          <p:cNvSpPr>
            <a:spLocks noChangeShapeType="1"/>
          </p:cNvSpPr>
          <p:nvPr/>
        </p:nvSpPr>
        <p:spPr bwMode="auto">
          <a:xfrm>
            <a:off x="1370013" y="3754438"/>
            <a:ext cx="29384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8" name="Text Box 71"/>
          <p:cNvSpPr txBox="1">
            <a:spLocks noChangeArrowheads="1"/>
          </p:cNvSpPr>
          <p:nvPr/>
        </p:nvSpPr>
        <p:spPr bwMode="auto">
          <a:xfrm>
            <a:off x="4427538" y="2997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3k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6909" name="Line 72"/>
          <p:cNvSpPr>
            <a:spLocks noChangeShapeType="1"/>
          </p:cNvSpPr>
          <p:nvPr/>
        </p:nvSpPr>
        <p:spPr bwMode="auto">
          <a:xfrm>
            <a:off x="4421188" y="2195513"/>
            <a:ext cx="0" cy="4714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0" name="Text Box 73"/>
          <p:cNvSpPr txBox="1">
            <a:spLocks noChangeArrowheads="1"/>
          </p:cNvSpPr>
          <p:nvPr/>
        </p:nvSpPr>
        <p:spPr bwMode="auto">
          <a:xfrm>
            <a:off x="2838450" y="1662113"/>
            <a:ext cx="696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t</a:t>
            </a:r>
            <a:r>
              <a:rPr kumimoji="1" lang="en-US" altLang="zh-CN" sz="2800" b="1">
                <a:latin typeface="Times New Roman" pitchFamily="18" charset="0"/>
              </a:rPr>
              <a:t>=0</a:t>
            </a:r>
          </a:p>
        </p:txBody>
      </p:sp>
      <p:graphicFrame>
        <p:nvGraphicFramePr>
          <p:cNvPr id="36869" name="Object 74"/>
          <p:cNvGraphicFramePr>
            <a:graphicFrameLocks noChangeAspect="1"/>
          </p:cNvGraphicFramePr>
          <p:nvPr/>
        </p:nvGraphicFramePr>
        <p:xfrm>
          <a:off x="3190875" y="2135188"/>
          <a:ext cx="427038" cy="571500"/>
        </p:xfrm>
        <a:graphic>
          <a:graphicData uri="http://schemas.openxmlformats.org/presentationml/2006/ole">
            <p:oleObj spid="_x0000_s104453" name="Equation" r:id="rId11" imgW="95385" imgH="162015" progId="Equation.3">
              <p:embed/>
            </p:oleObj>
          </a:graphicData>
        </a:graphic>
      </p:graphicFrame>
      <p:graphicFrame>
        <p:nvGraphicFramePr>
          <p:cNvPr id="36870" name="Object 75"/>
          <p:cNvGraphicFramePr>
            <a:graphicFrameLocks noChangeAspect="1"/>
          </p:cNvGraphicFramePr>
          <p:nvPr/>
        </p:nvGraphicFramePr>
        <p:xfrm>
          <a:off x="4419600" y="2057400"/>
          <a:ext cx="360363" cy="534988"/>
        </p:xfrm>
        <a:graphic>
          <a:graphicData uri="http://schemas.openxmlformats.org/presentationml/2006/ole">
            <p:oleObj spid="_x0000_s104454" name="公式" r:id="rId12" imgW="76200" imgH="152310" progId="Equation.3">
              <p:embed/>
            </p:oleObj>
          </a:graphicData>
        </a:graphic>
      </p:graphicFrame>
      <p:graphicFrame>
        <p:nvGraphicFramePr>
          <p:cNvPr id="36871" name="Object 76"/>
          <p:cNvGraphicFramePr>
            <a:graphicFrameLocks noChangeAspect="1"/>
          </p:cNvGraphicFramePr>
          <p:nvPr/>
        </p:nvGraphicFramePr>
        <p:xfrm>
          <a:off x="2368550" y="2514600"/>
          <a:ext cx="527050" cy="569913"/>
        </p:xfrm>
        <a:graphic>
          <a:graphicData uri="http://schemas.openxmlformats.org/presentationml/2006/ole">
            <p:oleObj spid="_x0000_s104455" name="Equation" r:id="rId13" imgW="133485" imgH="162015" progId="Equation.3">
              <p:embed/>
            </p:oleObj>
          </a:graphicData>
        </a:graphic>
      </p:graphicFrame>
      <p:sp>
        <p:nvSpPr>
          <p:cNvPr id="36911" name="Text Box 77"/>
          <p:cNvSpPr txBox="1">
            <a:spLocks noChangeArrowheads="1"/>
          </p:cNvSpPr>
          <p:nvPr/>
        </p:nvSpPr>
        <p:spPr bwMode="auto">
          <a:xfrm>
            <a:off x="2700338" y="239553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6912" name="Text Box 78"/>
          <p:cNvSpPr txBox="1">
            <a:spLocks noChangeArrowheads="1"/>
          </p:cNvSpPr>
          <p:nvPr/>
        </p:nvSpPr>
        <p:spPr bwMode="auto">
          <a:xfrm>
            <a:off x="2705100" y="2798763"/>
            <a:ext cx="319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36913" name="Text Box 79"/>
          <p:cNvSpPr txBox="1">
            <a:spLocks noChangeArrowheads="1"/>
          </p:cNvSpPr>
          <p:nvPr/>
        </p:nvSpPr>
        <p:spPr bwMode="auto">
          <a:xfrm>
            <a:off x="3200400" y="2590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</a:rPr>
              <a:t>C</a:t>
            </a:r>
          </a:p>
        </p:txBody>
      </p:sp>
      <p:sp>
        <p:nvSpPr>
          <p:cNvPr id="36914" name="Rectangle 80"/>
          <p:cNvSpPr>
            <a:spLocks noChangeArrowheads="1"/>
          </p:cNvSpPr>
          <p:nvPr/>
        </p:nvSpPr>
        <p:spPr bwMode="auto">
          <a:xfrm>
            <a:off x="4191000" y="2743200"/>
            <a:ext cx="180975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6915" name="Text Box 81"/>
          <p:cNvSpPr txBox="1">
            <a:spLocks noChangeArrowheads="1"/>
          </p:cNvSpPr>
          <p:nvPr/>
        </p:nvSpPr>
        <p:spPr bwMode="auto">
          <a:xfrm>
            <a:off x="1403350" y="2492375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</a:rPr>
              <a:t>  R1</a:t>
            </a:r>
          </a:p>
        </p:txBody>
      </p:sp>
      <p:sp>
        <p:nvSpPr>
          <p:cNvPr id="36916" name="Freeform 89"/>
          <p:cNvSpPr>
            <a:spLocks/>
          </p:cNvSpPr>
          <p:nvPr/>
        </p:nvSpPr>
        <p:spPr bwMode="auto">
          <a:xfrm rot="17600552" flipV="1">
            <a:off x="3514725" y="2047875"/>
            <a:ext cx="319088" cy="338138"/>
          </a:xfrm>
          <a:custGeom>
            <a:avLst/>
            <a:gdLst>
              <a:gd name="T0" fmla="*/ 0 w 144"/>
              <a:gd name="T1" fmla="*/ 0 h 192"/>
              <a:gd name="T2" fmla="*/ 2147483647 w 144"/>
              <a:gd name="T3" fmla="*/ 2147483647 h 192"/>
              <a:gd name="T4" fmla="*/ 2147483647 w 144"/>
              <a:gd name="T5" fmla="*/ 2147483647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56"/>
                  <a:pt x="24" y="112"/>
                  <a:pt x="48" y="144"/>
                </a:cubicBezTo>
                <a:cubicBezTo>
                  <a:pt x="72" y="176"/>
                  <a:pt x="128" y="184"/>
                  <a:pt x="144" y="1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17" name="Text Box 92"/>
          <p:cNvSpPr txBox="1">
            <a:spLocks noChangeArrowheads="1"/>
          </p:cNvSpPr>
          <p:nvPr/>
        </p:nvSpPr>
        <p:spPr bwMode="auto">
          <a:xfrm>
            <a:off x="4284663" y="25654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</a:rPr>
              <a:t>  R2</a:t>
            </a:r>
          </a:p>
        </p:txBody>
      </p:sp>
      <p:sp>
        <p:nvSpPr>
          <p:cNvPr id="36918" name="Text Box 62"/>
          <p:cNvSpPr txBox="1">
            <a:spLocks noChangeArrowheads="1"/>
          </p:cNvSpPr>
          <p:nvPr/>
        </p:nvSpPr>
        <p:spPr bwMode="auto">
          <a:xfrm>
            <a:off x="5357813" y="4929188"/>
            <a:ext cx="3286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9mA            R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=6</a:t>
            </a:r>
            <a:r>
              <a:rPr kumimoji="1" lang="el-GR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09600" y="609600"/>
            <a:ext cx="3657600" cy="609600"/>
            <a:chOff x="384" y="384"/>
            <a:chExt cx="2304" cy="384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384" y="387"/>
              <a:ext cx="2081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(2) </a:t>
              </a: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确定稳态值</a:t>
              </a:r>
            </a:p>
          </p:txBody>
        </p:sp>
        <p:graphicFrame>
          <p:nvGraphicFramePr>
            <p:cNvPr id="37895" name="Object 4"/>
            <p:cNvGraphicFramePr>
              <a:graphicFrameLocks noChangeAspect="1"/>
            </p:cNvGraphicFramePr>
            <p:nvPr/>
          </p:nvGraphicFramePr>
          <p:xfrm>
            <a:off x="1931" y="384"/>
            <a:ext cx="757" cy="384"/>
          </p:xfrm>
          <a:graphic>
            <a:graphicData uri="http://schemas.openxmlformats.org/presentationml/2006/ole">
              <p:oleObj spid="_x0000_s105479" name="公式" r:id="rId3" imgW="342900" imgH="162015" progId="Equation.3">
                <p:embed/>
              </p:oleObj>
            </a:graphicData>
          </a:graphic>
        </p:graphicFrame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09600" y="1066800"/>
            <a:ext cx="4800600" cy="576263"/>
            <a:chOff x="480" y="672"/>
            <a:chExt cx="3024" cy="363"/>
          </a:xfrm>
        </p:grpSpPr>
        <p:sp>
          <p:nvSpPr>
            <p:cNvPr id="37949" name="Text Box 6"/>
            <p:cNvSpPr txBox="1">
              <a:spLocks noChangeArrowheads="1"/>
            </p:cNvSpPr>
            <p:nvPr/>
          </p:nvSpPr>
          <p:spPr bwMode="auto">
            <a:xfrm>
              <a:off x="480" y="672"/>
              <a:ext cx="28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由换路后电路求稳态值</a:t>
              </a:r>
            </a:p>
          </p:txBody>
        </p:sp>
        <p:graphicFrame>
          <p:nvGraphicFramePr>
            <p:cNvPr id="37894" name="Object 7"/>
            <p:cNvGraphicFramePr>
              <a:graphicFrameLocks noChangeAspect="1"/>
            </p:cNvGraphicFramePr>
            <p:nvPr/>
          </p:nvGraphicFramePr>
          <p:xfrm>
            <a:off x="2784" y="672"/>
            <a:ext cx="720" cy="363"/>
          </p:xfrm>
          <a:graphic>
            <a:graphicData uri="http://schemas.openxmlformats.org/presentationml/2006/ole">
              <p:oleObj spid="_x0000_s105478" name="公式" r:id="rId4" imgW="342900" imgH="162015" progId="Equation.3">
                <p:embed/>
              </p:oleObj>
            </a:graphicData>
          </a:graphic>
        </p:graphicFrame>
      </p:grp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762000" y="1524000"/>
          <a:ext cx="4538663" cy="1460500"/>
        </p:xfrm>
        <a:graphic>
          <a:graphicData uri="http://schemas.openxmlformats.org/presentationml/2006/ole">
            <p:oleObj spid="_x0000_s105474" name="Equation" r:id="rId5" imgW="1733685" imgH="514350" progId="Equation.3">
              <p:embed/>
            </p:oleObj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85800" y="2895600"/>
            <a:ext cx="3657600" cy="1031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由换路后电路求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时间常数 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  </a:t>
            </a:r>
            <a:endParaRPr kumimoji="1" lang="zh-CN" altLang="en-US" sz="2800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7891" name="Object 10"/>
          <p:cNvGraphicFramePr>
            <a:graphicFrameLocks noChangeAspect="1"/>
          </p:cNvGraphicFramePr>
          <p:nvPr/>
        </p:nvGraphicFramePr>
        <p:xfrm>
          <a:off x="1600200" y="3962400"/>
          <a:ext cx="3962400" cy="2073275"/>
        </p:xfrm>
        <a:graphic>
          <a:graphicData uri="http://schemas.openxmlformats.org/presentationml/2006/ole">
            <p:oleObj spid="_x0000_s105475" name="Equation" r:id="rId6" imgW="1457257" imgH="723810" progId="Equation.3">
              <p:embed/>
            </p:oleObj>
          </a:graphicData>
        </a:graphic>
      </p:graphicFrame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4635500" y="3060700"/>
            <a:ext cx="4079875" cy="2120900"/>
            <a:chOff x="2920" y="1928"/>
            <a:chExt cx="2570" cy="1336"/>
          </a:xfrm>
        </p:grpSpPr>
        <p:graphicFrame>
          <p:nvGraphicFramePr>
            <p:cNvPr id="37893" name="Object 12"/>
            <p:cNvGraphicFramePr>
              <a:graphicFrameLocks noChangeAspect="1"/>
            </p:cNvGraphicFramePr>
            <p:nvPr/>
          </p:nvGraphicFramePr>
          <p:xfrm>
            <a:off x="4237" y="2341"/>
            <a:ext cx="531" cy="259"/>
          </p:xfrm>
          <a:graphic>
            <a:graphicData uri="http://schemas.openxmlformats.org/presentationml/2006/ole">
              <p:oleObj spid="_x0000_s105477" name="Equation" r:id="rId7" imgW="362085" imgH="162015" progId="Equation.3">
                <p:embed/>
              </p:oleObj>
            </a:graphicData>
          </a:graphic>
        </p:graphicFrame>
        <p:sp>
          <p:nvSpPr>
            <p:cNvPr id="37924" name="Text Box 14"/>
            <p:cNvSpPr txBox="1">
              <a:spLocks noChangeArrowheads="1"/>
            </p:cNvSpPr>
            <p:nvPr/>
          </p:nvSpPr>
          <p:spPr bwMode="auto">
            <a:xfrm>
              <a:off x="4176" y="2976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99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∞</a:t>
              </a:r>
              <a:r>
                <a:rPr kumimoji="1" lang="zh-CN" altLang="en-US" sz="2400" b="1">
                  <a:latin typeface="Times New Roman" pitchFamily="18" charset="0"/>
                </a:rPr>
                <a:t>电路</a:t>
              </a:r>
            </a:p>
          </p:txBody>
        </p:sp>
        <p:sp>
          <p:nvSpPr>
            <p:cNvPr id="37925" name="Oval 16"/>
            <p:cNvSpPr>
              <a:spLocks noChangeArrowheads="1"/>
            </p:cNvSpPr>
            <p:nvPr/>
          </p:nvSpPr>
          <p:spPr bwMode="auto">
            <a:xfrm flipV="1">
              <a:off x="3444" y="2349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7926" name="Line 17"/>
            <p:cNvSpPr>
              <a:spLocks noChangeShapeType="1"/>
            </p:cNvSpPr>
            <p:nvPr/>
          </p:nvSpPr>
          <p:spPr bwMode="auto">
            <a:xfrm flipV="1">
              <a:off x="3444" y="2462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18"/>
            <p:cNvSpPr>
              <a:spLocks noChangeShapeType="1"/>
            </p:cNvSpPr>
            <p:nvPr/>
          </p:nvSpPr>
          <p:spPr bwMode="auto">
            <a:xfrm>
              <a:off x="3558" y="2575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19"/>
            <p:cNvSpPr>
              <a:spLocks noChangeShapeType="1"/>
            </p:cNvSpPr>
            <p:nvPr/>
          </p:nvSpPr>
          <p:spPr bwMode="auto">
            <a:xfrm>
              <a:off x="3558" y="1953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110" y="1946"/>
              <a:ext cx="114" cy="1018"/>
              <a:chOff x="4206" y="1844"/>
              <a:chExt cx="114" cy="1018"/>
            </a:xfrm>
          </p:grpSpPr>
          <p:sp>
            <p:nvSpPr>
              <p:cNvPr id="37946" name="Rectangle 21"/>
              <p:cNvSpPr>
                <a:spLocks noChangeArrowheads="1"/>
              </p:cNvSpPr>
              <p:nvPr/>
            </p:nvSpPr>
            <p:spPr bwMode="auto">
              <a:xfrm>
                <a:off x="4206" y="2218"/>
                <a:ext cx="114" cy="24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 sz="2800" b="1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47" name="Line 22"/>
              <p:cNvSpPr>
                <a:spLocks noChangeShapeType="1"/>
              </p:cNvSpPr>
              <p:nvPr/>
            </p:nvSpPr>
            <p:spPr bwMode="auto">
              <a:xfrm>
                <a:off x="4263" y="2472"/>
                <a:ext cx="0" cy="39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Line 23"/>
              <p:cNvSpPr>
                <a:spLocks noChangeShapeType="1"/>
              </p:cNvSpPr>
              <p:nvPr/>
            </p:nvSpPr>
            <p:spPr bwMode="auto">
              <a:xfrm flipV="1">
                <a:off x="4263" y="1844"/>
                <a:ext cx="0" cy="3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30" name="Line 24"/>
            <p:cNvSpPr>
              <a:spLocks noChangeShapeType="1"/>
            </p:cNvSpPr>
            <p:nvPr/>
          </p:nvSpPr>
          <p:spPr bwMode="auto">
            <a:xfrm>
              <a:off x="4868" y="1946"/>
              <a:ext cx="0" cy="40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1" name="Line 25"/>
            <p:cNvSpPr>
              <a:spLocks noChangeShapeType="1"/>
            </p:cNvSpPr>
            <p:nvPr/>
          </p:nvSpPr>
          <p:spPr bwMode="auto">
            <a:xfrm>
              <a:off x="4868" y="2592"/>
              <a:ext cx="0" cy="3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Line 26"/>
            <p:cNvSpPr>
              <a:spLocks noChangeShapeType="1"/>
            </p:cNvSpPr>
            <p:nvPr/>
          </p:nvSpPr>
          <p:spPr bwMode="auto">
            <a:xfrm flipV="1">
              <a:off x="3401" y="2137"/>
              <a:ext cx="0" cy="4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3" name="Text Box 27"/>
            <p:cNvSpPr txBox="1">
              <a:spLocks noChangeArrowheads="1"/>
            </p:cNvSpPr>
            <p:nvPr/>
          </p:nvSpPr>
          <p:spPr bwMode="auto">
            <a:xfrm>
              <a:off x="2920" y="233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9mA</a:t>
              </a:r>
            </a:p>
          </p:txBody>
        </p:sp>
        <p:sp>
          <p:nvSpPr>
            <p:cNvPr id="37934" name="Line 28"/>
            <p:cNvSpPr>
              <a:spLocks noChangeShapeType="1"/>
            </p:cNvSpPr>
            <p:nvPr/>
          </p:nvSpPr>
          <p:spPr bwMode="auto">
            <a:xfrm>
              <a:off x="3551" y="1939"/>
              <a:ext cx="18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Line 29"/>
            <p:cNvSpPr>
              <a:spLocks noChangeShapeType="1"/>
            </p:cNvSpPr>
            <p:nvPr/>
          </p:nvSpPr>
          <p:spPr bwMode="auto">
            <a:xfrm>
              <a:off x="3551" y="2971"/>
              <a:ext cx="18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6" name="Text Box 30"/>
            <p:cNvSpPr txBox="1">
              <a:spLocks noChangeArrowheads="1"/>
            </p:cNvSpPr>
            <p:nvPr/>
          </p:nvSpPr>
          <p:spPr bwMode="auto">
            <a:xfrm>
              <a:off x="4608" y="2120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7937" name="Text Box 31"/>
            <p:cNvSpPr txBox="1">
              <a:spLocks noChangeArrowheads="1"/>
            </p:cNvSpPr>
            <p:nvPr/>
          </p:nvSpPr>
          <p:spPr bwMode="auto">
            <a:xfrm>
              <a:off x="4659" y="2419"/>
              <a:ext cx="2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7938" name="Text Box 32"/>
            <p:cNvSpPr txBox="1">
              <a:spLocks noChangeArrowheads="1"/>
            </p:cNvSpPr>
            <p:nvPr/>
          </p:nvSpPr>
          <p:spPr bwMode="auto">
            <a:xfrm>
              <a:off x="3648" y="2382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6k</a:t>
              </a:r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7939" name="Text Box 33"/>
            <p:cNvSpPr txBox="1">
              <a:spLocks noChangeArrowheads="1"/>
            </p:cNvSpPr>
            <p:nvPr/>
          </p:nvSpPr>
          <p:spPr bwMode="auto">
            <a:xfrm>
              <a:off x="3692" y="2190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latin typeface="Times New Roman" pitchFamily="18" charset="0"/>
                </a:rPr>
                <a:t>  R1</a:t>
              </a:r>
            </a:p>
          </p:txBody>
        </p:sp>
        <p:sp>
          <p:nvSpPr>
            <p:cNvPr id="37940" name="Rectangle 34"/>
            <p:cNvSpPr>
              <a:spLocks noChangeArrowheads="1"/>
            </p:cNvSpPr>
            <p:nvPr/>
          </p:nvSpPr>
          <p:spPr bwMode="auto">
            <a:xfrm>
              <a:off x="5376" y="2298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CN" altLang="zh-CN" sz="28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7941" name="Line 35"/>
            <p:cNvSpPr>
              <a:spLocks noChangeShapeType="1"/>
            </p:cNvSpPr>
            <p:nvPr/>
          </p:nvSpPr>
          <p:spPr bwMode="auto">
            <a:xfrm>
              <a:off x="5433" y="2544"/>
              <a:ext cx="0" cy="4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Line 36"/>
            <p:cNvSpPr>
              <a:spLocks noChangeShapeType="1"/>
            </p:cNvSpPr>
            <p:nvPr/>
          </p:nvSpPr>
          <p:spPr bwMode="auto">
            <a:xfrm flipV="1">
              <a:off x="5433" y="1928"/>
              <a:ext cx="0" cy="3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Oval 38"/>
            <p:cNvSpPr>
              <a:spLocks noChangeArrowheads="1"/>
            </p:cNvSpPr>
            <p:nvPr/>
          </p:nvSpPr>
          <p:spPr bwMode="auto">
            <a:xfrm>
              <a:off x="4848" y="254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7944" name="Oval 39"/>
            <p:cNvSpPr>
              <a:spLocks noChangeArrowheads="1"/>
            </p:cNvSpPr>
            <p:nvPr/>
          </p:nvSpPr>
          <p:spPr bwMode="auto">
            <a:xfrm>
              <a:off x="4848" y="2352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7945" name="Rectangle 40"/>
            <p:cNvSpPr>
              <a:spLocks noChangeArrowheads="1"/>
            </p:cNvSpPr>
            <p:nvPr/>
          </p:nvSpPr>
          <p:spPr bwMode="auto">
            <a:xfrm>
              <a:off x="4944" y="2256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3k</a:t>
              </a:r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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5410200" y="685800"/>
            <a:ext cx="3200400" cy="2136775"/>
            <a:chOff x="3360" y="1248"/>
            <a:chExt cx="2016" cy="1346"/>
          </a:xfrm>
        </p:grpSpPr>
        <p:sp>
          <p:nvSpPr>
            <p:cNvPr id="37904" name="Text Box 70"/>
            <p:cNvSpPr txBox="1">
              <a:spLocks noChangeArrowheads="1"/>
            </p:cNvSpPr>
            <p:nvPr/>
          </p:nvSpPr>
          <p:spPr bwMode="auto">
            <a:xfrm>
              <a:off x="4128" y="2267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t</a:t>
              </a:r>
              <a:r>
                <a:rPr kumimoji="1" lang="en-US" altLang="zh-CN" sz="2800" b="1">
                  <a:latin typeface="Times New Roman" pitchFamily="18" charset="0"/>
                </a:rPr>
                <a:t>=0</a:t>
              </a:r>
              <a:r>
                <a:rPr kumimoji="1" lang="en-US" altLang="zh-CN" sz="2800" b="1" baseline="-25000">
                  <a:latin typeface="Times New Roman" pitchFamily="18" charset="0"/>
                </a:rPr>
                <a:t>-</a:t>
              </a:r>
              <a:r>
                <a:rPr kumimoji="1" lang="zh-CN" altLang="en-US" sz="2400" b="1">
                  <a:latin typeface="Times New Roman" pitchFamily="18" charset="0"/>
                </a:rPr>
                <a:t>等效电路</a:t>
              </a:r>
            </a:p>
          </p:txBody>
        </p:sp>
        <p:graphicFrame>
          <p:nvGraphicFramePr>
            <p:cNvPr id="37892" name="Object 71"/>
            <p:cNvGraphicFramePr>
              <a:graphicFrameLocks noChangeAspect="1"/>
            </p:cNvGraphicFramePr>
            <p:nvPr/>
          </p:nvGraphicFramePr>
          <p:xfrm>
            <a:off x="4688" y="1632"/>
            <a:ext cx="609" cy="288"/>
          </p:xfrm>
          <a:graphic>
            <a:graphicData uri="http://schemas.openxmlformats.org/presentationml/2006/ole">
              <p:oleObj spid="_x0000_s105476" name="Equation" r:id="rId8" imgW="400185" imgH="162015" progId="Equation.3">
                <p:embed/>
              </p:oleObj>
            </a:graphicData>
          </a:graphic>
        </p:graphicFrame>
        <p:sp>
          <p:nvSpPr>
            <p:cNvPr id="37905" name="Oval 72"/>
            <p:cNvSpPr>
              <a:spLocks noChangeArrowheads="1"/>
            </p:cNvSpPr>
            <p:nvPr/>
          </p:nvSpPr>
          <p:spPr bwMode="auto">
            <a:xfrm flipV="1">
              <a:off x="3884" y="1658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7906" name="Line 73"/>
            <p:cNvSpPr>
              <a:spLocks noChangeShapeType="1"/>
            </p:cNvSpPr>
            <p:nvPr/>
          </p:nvSpPr>
          <p:spPr bwMode="auto">
            <a:xfrm flipV="1">
              <a:off x="3884" y="1771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74"/>
            <p:cNvSpPr>
              <a:spLocks noChangeShapeType="1"/>
            </p:cNvSpPr>
            <p:nvPr/>
          </p:nvSpPr>
          <p:spPr bwMode="auto">
            <a:xfrm>
              <a:off x="3998" y="1884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75"/>
            <p:cNvSpPr>
              <a:spLocks noChangeShapeType="1"/>
            </p:cNvSpPr>
            <p:nvPr/>
          </p:nvSpPr>
          <p:spPr bwMode="auto">
            <a:xfrm>
              <a:off x="3998" y="1262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Rectangle 76"/>
            <p:cNvSpPr>
              <a:spLocks noChangeArrowheads="1"/>
            </p:cNvSpPr>
            <p:nvPr/>
          </p:nvSpPr>
          <p:spPr bwMode="auto">
            <a:xfrm>
              <a:off x="4590" y="1629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CN" altLang="zh-CN" sz="28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7910" name="Line 77"/>
            <p:cNvSpPr>
              <a:spLocks noChangeShapeType="1"/>
            </p:cNvSpPr>
            <p:nvPr/>
          </p:nvSpPr>
          <p:spPr bwMode="auto">
            <a:xfrm>
              <a:off x="4647" y="1883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78"/>
            <p:cNvSpPr>
              <a:spLocks noChangeShapeType="1"/>
            </p:cNvSpPr>
            <p:nvPr/>
          </p:nvSpPr>
          <p:spPr bwMode="auto">
            <a:xfrm flipV="1">
              <a:off x="4647" y="1255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Line 79"/>
            <p:cNvSpPr>
              <a:spLocks noChangeShapeType="1"/>
            </p:cNvSpPr>
            <p:nvPr/>
          </p:nvSpPr>
          <p:spPr bwMode="auto">
            <a:xfrm>
              <a:off x="5321" y="1255"/>
              <a:ext cx="0" cy="4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Line 80"/>
            <p:cNvSpPr>
              <a:spLocks noChangeShapeType="1"/>
            </p:cNvSpPr>
            <p:nvPr/>
          </p:nvSpPr>
          <p:spPr bwMode="auto">
            <a:xfrm>
              <a:off x="5321" y="1902"/>
              <a:ext cx="0" cy="37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81"/>
            <p:cNvSpPr>
              <a:spLocks noChangeShapeType="1"/>
            </p:cNvSpPr>
            <p:nvPr/>
          </p:nvSpPr>
          <p:spPr bwMode="auto">
            <a:xfrm flipV="1">
              <a:off x="3841" y="1446"/>
              <a:ext cx="0" cy="4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Text Box 82"/>
            <p:cNvSpPr txBox="1">
              <a:spLocks noChangeArrowheads="1"/>
            </p:cNvSpPr>
            <p:nvPr/>
          </p:nvSpPr>
          <p:spPr bwMode="auto">
            <a:xfrm>
              <a:off x="3360" y="1643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9mA</a:t>
              </a:r>
            </a:p>
          </p:txBody>
        </p:sp>
        <p:sp>
          <p:nvSpPr>
            <p:cNvPr id="37916" name="Line 83"/>
            <p:cNvSpPr>
              <a:spLocks noChangeShapeType="1"/>
            </p:cNvSpPr>
            <p:nvPr/>
          </p:nvSpPr>
          <p:spPr bwMode="auto">
            <a:xfrm>
              <a:off x="3983" y="1248"/>
              <a:ext cx="134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84"/>
            <p:cNvSpPr>
              <a:spLocks noChangeShapeType="1"/>
            </p:cNvSpPr>
            <p:nvPr/>
          </p:nvSpPr>
          <p:spPr bwMode="auto">
            <a:xfrm>
              <a:off x="3983" y="2280"/>
              <a:ext cx="134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Text Box 85"/>
            <p:cNvSpPr txBox="1">
              <a:spLocks noChangeArrowheads="1"/>
            </p:cNvSpPr>
            <p:nvPr/>
          </p:nvSpPr>
          <p:spPr bwMode="auto">
            <a:xfrm>
              <a:off x="5109" y="1424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7919" name="Text Box 86"/>
            <p:cNvSpPr txBox="1">
              <a:spLocks noChangeArrowheads="1"/>
            </p:cNvSpPr>
            <p:nvPr/>
          </p:nvSpPr>
          <p:spPr bwMode="auto">
            <a:xfrm>
              <a:off x="5112" y="1678"/>
              <a:ext cx="2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7920" name="Text Box 87"/>
            <p:cNvSpPr txBox="1">
              <a:spLocks noChangeArrowheads="1"/>
            </p:cNvSpPr>
            <p:nvPr/>
          </p:nvSpPr>
          <p:spPr bwMode="auto">
            <a:xfrm>
              <a:off x="4128" y="1691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6k</a:t>
              </a:r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7921" name="Text Box 88"/>
            <p:cNvSpPr txBox="1">
              <a:spLocks noChangeArrowheads="1"/>
            </p:cNvSpPr>
            <p:nvPr/>
          </p:nvSpPr>
          <p:spPr bwMode="auto">
            <a:xfrm>
              <a:off x="4172" y="1499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latin typeface="Times New Roman" pitchFamily="18" charset="0"/>
                </a:rPr>
                <a:t>  R1</a:t>
              </a:r>
            </a:p>
          </p:txBody>
        </p:sp>
        <p:sp>
          <p:nvSpPr>
            <p:cNvPr id="37922" name="Oval 89"/>
            <p:cNvSpPr>
              <a:spLocks noChangeArrowheads="1"/>
            </p:cNvSpPr>
            <p:nvPr/>
          </p:nvSpPr>
          <p:spPr bwMode="auto">
            <a:xfrm>
              <a:off x="5280" y="1710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7923" name="Oval 90"/>
            <p:cNvSpPr>
              <a:spLocks noChangeArrowheads="1"/>
            </p:cNvSpPr>
            <p:nvPr/>
          </p:nvSpPr>
          <p:spPr bwMode="auto">
            <a:xfrm>
              <a:off x="5280" y="185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37901" name="Text Box 94"/>
          <p:cNvSpPr txBox="1">
            <a:spLocks noChangeArrowheads="1"/>
          </p:cNvSpPr>
          <p:nvPr/>
        </p:nvSpPr>
        <p:spPr bwMode="auto">
          <a:xfrm>
            <a:off x="7812088" y="314166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</a:rPr>
              <a:t>  R2</a:t>
            </a:r>
          </a:p>
        </p:txBody>
      </p:sp>
      <p:sp>
        <p:nvSpPr>
          <p:cNvPr id="37902" name="Text Box 82"/>
          <p:cNvSpPr txBox="1">
            <a:spLocks noChangeArrowheads="1"/>
          </p:cNvSpPr>
          <p:nvPr/>
        </p:nvSpPr>
        <p:spPr bwMode="auto">
          <a:xfrm>
            <a:off x="2000250" y="142875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9mA</a:t>
            </a:r>
          </a:p>
        </p:txBody>
      </p:sp>
      <p:pic>
        <p:nvPicPr>
          <p:cNvPr id="37903" name="Picture 6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875" y="2571750"/>
            <a:ext cx="1047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11188" y="765175"/>
            <a:ext cx="4038600" cy="1566863"/>
            <a:chOff x="432" y="664"/>
            <a:chExt cx="2598" cy="1035"/>
          </a:xfrm>
        </p:grpSpPr>
        <p:sp>
          <p:nvSpPr>
            <p:cNvPr id="38941" name="AutoShape 3"/>
            <p:cNvSpPr>
              <a:spLocks/>
            </p:cNvSpPr>
            <p:nvPr/>
          </p:nvSpPr>
          <p:spPr bwMode="auto">
            <a:xfrm>
              <a:off x="1236" y="867"/>
              <a:ext cx="94" cy="696"/>
            </a:xfrm>
            <a:prstGeom prst="leftBrace">
              <a:avLst>
                <a:gd name="adj1" fmla="val 61702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CN" altLang="zh-CN" sz="2800" b="1">
                <a:latin typeface="Times New Roman" pitchFamily="18" charset="0"/>
              </a:endParaRPr>
            </a:p>
          </p:txBody>
        </p:sp>
        <p:graphicFrame>
          <p:nvGraphicFramePr>
            <p:cNvPr id="38918" name="Object 4"/>
            <p:cNvGraphicFramePr>
              <a:graphicFrameLocks noChangeAspect="1"/>
            </p:cNvGraphicFramePr>
            <p:nvPr/>
          </p:nvGraphicFramePr>
          <p:xfrm>
            <a:off x="1338" y="664"/>
            <a:ext cx="1612" cy="392"/>
          </p:xfrm>
          <a:graphic>
            <a:graphicData uri="http://schemas.openxmlformats.org/presentationml/2006/ole">
              <p:oleObj spid="_x0000_s106502" name="Equation" r:id="rId3" imgW="857385" imgH="162015" progId="Equation.3">
                <p:embed/>
              </p:oleObj>
            </a:graphicData>
          </a:graphic>
        </p:graphicFrame>
        <p:graphicFrame>
          <p:nvGraphicFramePr>
            <p:cNvPr id="38919" name="Object 5"/>
            <p:cNvGraphicFramePr>
              <a:graphicFrameLocks noChangeAspect="1"/>
            </p:cNvGraphicFramePr>
            <p:nvPr/>
          </p:nvGraphicFramePr>
          <p:xfrm>
            <a:off x="1362" y="1003"/>
            <a:ext cx="1541" cy="399"/>
          </p:xfrm>
          <a:graphic>
            <a:graphicData uri="http://schemas.openxmlformats.org/presentationml/2006/ole">
              <p:oleObj spid="_x0000_s106503" name="Equation" r:id="rId4" imgW="809557" imgH="162015" progId="Equation.3">
                <p:embed/>
              </p:oleObj>
            </a:graphicData>
          </a:graphic>
        </p:graphicFrame>
        <p:graphicFrame>
          <p:nvGraphicFramePr>
            <p:cNvPr id="38920" name="Object 6"/>
            <p:cNvGraphicFramePr>
              <a:graphicFrameLocks noChangeAspect="1"/>
            </p:cNvGraphicFramePr>
            <p:nvPr/>
          </p:nvGraphicFramePr>
          <p:xfrm>
            <a:off x="1428" y="1312"/>
            <a:ext cx="1602" cy="387"/>
          </p:xfrm>
          <a:graphic>
            <a:graphicData uri="http://schemas.openxmlformats.org/presentationml/2006/ole">
              <p:oleObj spid="_x0000_s106504" name="Equation" r:id="rId5" imgW="771457" imgH="162015" progId="Equation.3">
                <p:embed/>
              </p:oleObj>
            </a:graphicData>
          </a:graphic>
        </p:graphicFrame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432" y="1019"/>
              <a:ext cx="939" cy="34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三要素</a:t>
              </a:r>
            </a:p>
          </p:txBody>
        </p:sp>
      </p:grpSp>
      <p:graphicFrame>
        <p:nvGraphicFramePr>
          <p:cNvPr id="38914" name="Object 8"/>
          <p:cNvGraphicFramePr>
            <a:graphicFrameLocks noChangeAspect="1"/>
          </p:cNvGraphicFramePr>
          <p:nvPr/>
        </p:nvGraphicFramePr>
        <p:xfrm>
          <a:off x="744538" y="2344738"/>
          <a:ext cx="4583112" cy="1762125"/>
        </p:xfrm>
        <a:graphic>
          <a:graphicData uri="http://schemas.openxmlformats.org/presentationml/2006/ole">
            <p:oleObj spid="_x0000_s106498" name="Equation" r:id="rId6" imgW="1723957" imgH="590640" progId="Equation.DSMT4">
              <p:embed/>
            </p:oleObj>
          </a:graphicData>
        </a:graphic>
      </p:graphicFrame>
      <p:graphicFrame>
        <p:nvGraphicFramePr>
          <p:cNvPr id="38915" name="Object 9"/>
          <p:cNvGraphicFramePr>
            <a:graphicFrameLocks noChangeAspect="1"/>
          </p:cNvGraphicFramePr>
          <p:nvPr/>
        </p:nvGraphicFramePr>
        <p:xfrm>
          <a:off x="1071563" y="4143375"/>
          <a:ext cx="6731000" cy="1004888"/>
        </p:xfrm>
        <a:graphic>
          <a:graphicData uri="http://schemas.openxmlformats.org/presentationml/2006/ole">
            <p:oleObj spid="_x0000_s106499" name="Equation" r:id="rId7" imgW="2485957" imgH="323760" progId="Equation.3">
              <p:embed/>
            </p:oleObj>
          </a:graphicData>
        </a:graphic>
      </p:graphicFrame>
      <p:graphicFrame>
        <p:nvGraphicFramePr>
          <p:cNvPr id="38916" name="Object 10"/>
          <p:cNvGraphicFramePr>
            <a:graphicFrameLocks noChangeAspect="1"/>
          </p:cNvGraphicFramePr>
          <p:nvPr/>
        </p:nvGraphicFramePr>
        <p:xfrm>
          <a:off x="1500188" y="5143500"/>
          <a:ext cx="3192462" cy="623888"/>
        </p:xfrm>
        <a:graphic>
          <a:graphicData uri="http://schemas.openxmlformats.org/presentationml/2006/ole">
            <p:oleObj spid="_x0000_s106500" name="Equation" r:id="rId8" imgW="1066800" imgH="162015" progId="Equation.3">
              <p:embed/>
            </p:oleObj>
          </a:graphicData>
        </a:graphic>
      </p:graphicFrame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5867400" y="3357563"/>
            <a:ext cx="3092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的变化曲线如图</a:t>
            </a:r>
          </a:p>
        </p:txBody>
      </p:sp>
      <p:pic>
        <p:nvPicPr>
          <p:cNvPr id="38923" name="Picture 12" descr="AG00315_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89850" y="5553075"/>
            <a:ext cx="8382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0" y="0"/>
            <a:ext cx="1752600" cy="1143000"/>
            <a:chOff x="3936" y="96"/>
            <a:chExt cx="1152" cy="768"/>
          </a:xfrm>
        </p:grpSpPr>
        <p:sp>
          <p:nvSpPr>
            <p:cNvPr id="38939" name="AutoShape 14"/>
            <p:cNvSpPr>
              <a:spLocks noChangeArrowheads="1"/>
            </p:cNvSpPr>
            <p:nvPr/>
          </p:nvSpPr>
          <p:spPr bwMode="auto">
            <a:xfrm>
              <a:off x="3936" y="96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8940" name="AutoShape 15"/>
            <p:cNvSpPr>
              <a:spLocks noChangeArrowheads="1"/>
            </p:cNvSpPr>
            <p:nvPr/>
          </p:nvSpPr>
          <p:spPr bwMode="auto">
            <a:xfrm>
              <a:off x="4608" y="384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176838" y="0"/>
            <a:ext cx="3967162" cy="2971800"/>
            <a:chOff x="3168" y="192"/>
            <a:chExt cx="2499" cy="1872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168" y="1219"/>
              <a:ext cx="2278" cy="327"/>
              <a:chOff x="3168" y="1363"/>
              <a:chExt cx="2278" cy="327"/>
            </a:xfrm>
          </p:grpSpPr>
          <p:sp>
            <p:nvSpPr>
              <p:cNvPr id="38937" name="Line 18"/>
              <p:cNvSpPr>
                <a:spLocks noChangeShapeType="1"/>
              </p:cNvSpPr>
              <p:nvPr/>
            </p:nvSpPr>
            <p:spPr bwMode="auto">
              <a:xfrm>
                <a:off x="3690" y="1553"/>
                <a:ext cx="1756" cy="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8" name="Text Box 19"/>
              <p:cNvSpPr txBox="1">
                <a:spLocks noChangeArrowheads="1"/>
              </p:cNvSpPr>
              <p:nvPr/>
            </p:nvSpPr>
            <p:spPr bwMode="auto">
              <a:xfrm>
                <a:off x="3168" y="1363"/>
                <a:ext cx="5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99"/>
                    </a:solidFill>
                    <a:latin typeface="Times New Roman" pitchFamily="18" charset="0"/>
                  </a:rPr>
                  <a:t>18V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190" y="499"/>
              <a:ext cx="2164" cy="864"/>
              <a:chOff x="3190" y="643"/>
              <a:chExt cx="2164" cy="864"/>
            </a:xfrm>
          </p:grpSpPr>
          <p:sp>
            <p:nvSpPr>
              <p:cNvPr id="38935" name="Freeform 21"/>
              <p:cNvSpPr>
                <a:spLocks/>
              </p:cNvSpPr>
              <p:nvPr/>
            </p:nvSpPr>
            <p:spPr bwMode="auto">
              <a:xfrm flipV="1">
                <a:off x="3670" y="818"/>
                <a:ext cx="1684" cy="689"/>
              </a:xfrm>
              <a:custGeom>
                <a:avLst/>
                <a:gdLst>
                  <a:gd name="T0" fmla="*/ 0 w 1968"/>
                  <a:gd name="T1" fmla="*/ 2 h 912"/>
                  <a:gd name="T2" fmla="*/ 3 w 1968"/>
                  <a:gd name="T3" fmla="*/ 2 h 912"/>
                  <a:gd name="T4" fmla="*/ 3 w 1968"/>
                  <a:gd name="T5" fmla="*/ 0 h 912"/>
                  <a:gd name="T6" fmla="*/ 0 60000 65536"/>
                  <a:gd name="T7" fmla="*/ 0 60000 65536"/>
                  <a:gd name="T8" fmla="*/ 0 60000 65536"/>
                  <a:gd name="T9" fmla="*/ 0 w 1968"/>
                  <a:gd name="T10" fmla="*/ 0 h 912"/>
                  <a:gd name="T11" fmla="*/ 1968 w 196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8" h="912">
                    <a:moveTo>
                      <a:pt x="0" y="912"/>
                    </a:moveTo>
                    <a:cubicBezTo>
                      <a:pt x="172" y="652"/>
                      <a:pt x="344" y="392"/>
                      <a:pt x="672" y="240"/>
                    </a:cubicBezTo>
                    <a:cubicBezTo>
                      <a:pt x="1000" y="88"/>
                      <a:pt x="1484" y="44"/>
                      <a:pt x="1968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6" name="Text Box 22"/>
              <p:cNvSpPr txBox="1">
                <a:spLocks noChangeArrowheads="1"/>
              </p:cNvSpPr>
              <p:nvPr/>
            </p:nvSpPr>
            <p:spPr bwMode="auto">
              <a:xfrm>
                <a:off x="3190" y="643"/>
                <a:ext cx="5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FF3300"/>
                    </a:solidFill>
                    <a:latin typeface="Times New Roman" pitchFamily="18" charset="0"/>
                  </a:rPr>
                  <a:t>54V</a:t>
                </a:r>
              </a:p>
            </p:txBody>
          </p:sp>
        </p:grp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3990" y="1737"/>
              <a:ext cx="1238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变化曲线</a:t>
              </a:r>
            </a:p>
          </p:txBody>
        </p:sp>
        <p:sp>
          <p:nvSpPr>
            <p:cNvPr id="38931" name="Line 24"/>
            <p:cNvSpPr>
              <a:spLocks noChangeShapeType="1"/>
            </p:cNvSpPr>
            <p:nvPr/>
          </p:nvSpPr>
          <p:spPr bwMode="auto">
            <a:xfrm flipH="1" flipV="1">
              <a:off x="3670" y="321"/>
              <a:ext cx="0" cy="1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Text Box 25"/>
            <p:cNvSpPr txBox="1">
              <a:spLocks noChangeArrowheads="1"/>
            </p:cNvSpPr>
            <p:nvPr/>
          </p:nvSpPr>
          <p:spPr bwMode="auto">
            <a:xfrm>
              <a:off x="5480" y="1665"/>
              <a:ext cx="18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chemeClr val="tx2"/>
                  </a:solidFill>
                  <a:latin typeface="Times New Roman" pitchFamily="18" charset="0"/>
                </a:rPr>
                <a:t>t</a:t>
              </a:r>
            </a:p>
          </p:txBody>
        </p:sp>
        <p:graphicFrame>
          <p:nvGraphicFramePr>
            <p:cNvPr id="38917" name="Object 26"/>
            <p:cNvGraphicFramePr>
              <a:graphicFrameLocks noChangeAspect="1"/>
            </p:cNvGraphicFramePr>
            <p:nvPr/>
          </p:nvGraphicFramePr>
          <p:xfrm>
            <a:off x="3722" y="192"/>
            <a:ext cx="354" cy="480"/>
          </p:xfrm>
          <a:graphic>
            <a:graphicData uri="http://schemas.openxmlformats.org/presentationml/2006/ole">
              <p:oleObj spid="_x0000_s106501" name="Equation" r:id="rId10" imgW="133485" imgH="162015" progId="Equation.3">
                <p:embed/>
              </p:oleObj>
            </a:graphicData>
          </a:graphic>
        </p:graphicFrame>
        <p:sp>
          <p:nvSpPr>
            <p:cNvPr id="38933" name="Rectangle 27"/>
            <p:cNvSpPr>
              <a:spLocks noChangeArrowheads="1"/>
            </p:cNvSpPr>
            <p:nvPr/>
          </p:nvSpPr>
          <p:spPr bwMode="auto">
            <a:xfrm>
              <a:off x="3379" y="156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8934" name="Line 28"/>
            <p:cNvSpPr>
              <a:spLocks noChangeShapeType="1"/>
            </p:cNvSpPr>
            <p:nvPr/>
          </p:nvSpPr>
          <p:spPr bwMode="auto">
            <a:xfrm>
              <a:off x="3648" y="1728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857250" y="6000750"/>
            <a:ext cx="173355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=9-i</a:t>
            </a:r>
            <a:r>
              <a:rPr kumimoji="1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=9-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31775" name="Picture 3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500313" y="5857875"/>
            <a:ext cx="32575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7" name="Text Box 3"/>
          <p:cNvSpPr txBox="1">
            <a:spLocks noChangeArrowheads="1"/>
          </p:cNvSpPr>
          <p:nvPr/>
        </p:nvSpPr>
        <p:spPr bwMode="auto">
          <a:xfrm>
            <a:off x="827088" y="3573463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由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=0-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时电路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57188" y="357188"/>
            <a:ext cx="8572500" cy="1508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CC0000"/>
                </a:solidFill>
              </a:rPr>
              <a:t>P.90 </a:t>
            </a:r>
            <a:r>
              <a:rPr lang="zh-CN" altLang="en-US" sz="2800" b="1" dirty="0">
                <a:solidFill>
                  <a:srgbClr val="CC0000"/>
                </a:solidFill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</a:rPr>
              <a:t>3.3.3</a:t>
            </a:r>
            <a:r>
              <a:rPr lang="zh-CN" altLang="en-US" sz="2800" b="1" dirty="0">
                <a:solidFill>
                  <a:srgbClr val="CC0000"/>
                </a:solidFill>
              </a:rPr>
              <a:t>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电路如图，开关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闭合前电路已处于稳态。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闭合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试求：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≧0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时电容电压</a:t>
            </a:r>
            <a:r>
              <a:rPr kumimoji="1"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C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和电流</a:t>
            </a:r>
            <a:r>
              <a:rPr kumimoji="1"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i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C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、</a:t>
            </a:r>
            <a:r>
              <a:rPr kumimoji="1"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1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和</a:t>
            </a:r>
            <a:r>
              <a:rPr kumimoji="1"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。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2286000"/>
            <a:ext cx="3276600" cy="519113"/>
            <a:chOff x="96" y="1728"/>
            <a:chExt cx="2064" cy="327"/>
          </a:xfrm>
        </p:grpSpPr>
        <p:sp>
          <p:nvSpPr>
            <p:cNvPr id="40009" name="Text Box 6"/>
            <p:cNvSpPr txBox="1">
              <a:spLocks noChangeArrowheads="1"/>
            </p:cNvSpPr>
            <p:nvPr/>
          </p:nvSpPr>
          <p:spPr bwMode="auto">
            <a:xfrm>
              <a:off x="96" y="1728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解：</a:t>
              </a:r>
            </a:p>
          </p:txBody>
        </p:sp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469" y="1728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用三要素法求解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838200" y="2835275"/>
            <a:ext cx="2819400" cy="593725"/>
            <a:chOff x="480" y="1872"/>
            <a:chExt cx="1776" cy="374"/>
          </a:xfrm>
        </p:grpSpPr>
        <p:sp>
          <p:nvSpPr>
            <p:cNvPr id="40008" name="Rectangle 10"/>
            <p:cNvSpPr>
              <a:spLocks noChangeArrowheads="1"/>
            </p:cNvSpPr>
            <p:nvPr/>
          </p:nvSpPr>
          <p:spPr bwMode="auto">
            <a:xfrm>
              <a:off x="480" y="187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求初始值</a:t>
              </a:r>
            </a:p>
          </p:txBody>
        </p:sp>
        <p:graphicFrame>
          <p:nvGraphicFramePr>
            <p:cNvPr id="39946" name="Object 11"/>
            <p:cNvGraphicFramePr>
              <a:graphicFrameLocks noChangeAspect="1"/>
            </p:cNvGraphicFramePr>
            <p:nvPr/>
          </p:nvGraphicFramePr>
          <p:xfrm>
            <a:off x="1478" y="1872"/>
            <a:ext cx="778" cy="374"/>
          </p:xfrm>
          <a:graphic>
            <a:graphicData uri="http://schemas.openxmlformats.org/presentationml/2006/ole">
              <p:oleObj spid="_x0000_s107530" name="公式" r:id="rId3" imgW="400185" imgH="162015" progId="Equation.3">
                <p:embed/>
              </p:oleObj>
            </a:graphicData>
          </a:graphic>
        </p:graphicFrame>
      </p:grpSp>
      <p:graphicFrame>
        <p:nvGraphicFramePr>
          <p:cNvPr id="39938" name="Object 12"/>
          <p:cNvGraphicFramePr>
            <a:graphicFrameLocks noChangeAspect="1"/>
          </p:cNvGraphicFramePr>
          <p:nvPr/>
        </p:nvGraphicFramePr>
        <p:xfrm>
          <a:off x="500063" y="5786438"/>
          <a:ext cx="3152775" cy="603250"/>
        </p:xfrm>
        <a:graphic>
          <a:graphicData uri="http://schemas.openxmlformats.org/presentationml/2006/ole">
            <p:oleObj spid="_x0000_s107522" name="Equation" r:id="rId4" imgW="1342957" imgH="162015" progId="Equation.3">
              <p:embed/>
            </p:oleObj>
          </a:graphicData>
        </a:graphic>
      </p:graphicFrame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4800600" y="3711575"/>
            <a:ext cx="3962400" cy="2590800"/>
            <a:chOff x="2736" y="2304"/>
            <a:chExt cx="2496" cy="1632"/>
          </a:xfrm>
        </p:grpSpPr>
        <p:graphicFrame>
          <p:nvGraphicFramePr>
            <p:cNvPr id="39944" name="Object 60"/>
            <p:cNvGraphicFramePr>
              <a:graphicFrameLocks noChangeAspect="1"/>
            </p:cNvGraphicFramePr>
            <p:nvPr/>
          </p:nvGraphicFramePr>
          <p:xfrm>
            <a:off x="4666" y="2928"/>
            <a:ext cx="566" cy="283"/>
          </p:xfrm>
          <a:graphic>
            <a:graphicData uri="http://schemas.openxmlformats.org/presentationml/2006/ole">
              <p:oleObj spid="_x0000_s107528" name="公式" r:id="rId5" imgW="400185" imgH="162015" progId="Equation.3">
                <p:embed/>
              </p:oleObj>
            </a:graphicData>
          </a:graphic>
        </p:graphicFrame>
        <p:sp>
          <p:nvSpPr>
            <p:cNvPr id="39986" name="Text Box 61"/>
            <p:cNvSpPr txBox="1">
              <a:spLocks noChangeArrowheads="1"/>
            </p:cNvSpPr>
            <p:nvPr/>
          </p:nvSpPr>
          <p:spPr bwMode="auto">
            <a:xfrm>
              <a:off x="3611" y="3648"/>
              <a:ext cx="11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99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itchFamily="18" charset="0"/>
                </a:rPr>
                <a:t>=0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itchFamily="18" charset="0"/>
                </a:rPr>
                <a:t>-</a:t>
              </a:r>
              <a:r>
                <a:rPr kumimoji="1" lang="zh-CN" altLang="en-US" sz="2400" b="1">
                  <a:solidFill>
                    <a:srgbClr val="000099"/>
                  </a:solidFill>
                  <a:latin typeface="Times New Roman" pitchFamily="18" charset="0"/>
                </a:rPr>
                <a:t>等效电路</a:t>
              </a:r>
            </a:p>
          </p:txBody>
        </p:sp>
        <p:sp>
          <p:nvSpPr>
            <p:cNvPr id="39987" name="Text Box 62"/>
            <p:cNvSpPr txBox="1">
              <a:spLocks noChangeArrowheads="1"/>
            </p:cNvSpPr>
            <p:nvPr/>
          </p:nvSpPr>
          <p:spPr bwMode="auto">
            <a:xfrm>
              <a:off x="3488" y="2305"/>
              <a:ext cx="54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39988" name="Text Box 63"/>
            <p:cNvSpPr txBox="1">
              <a:spLocks noChangeArrowheads="1"/>
            </p:cNvSpPr>
            <p:nvPr/>
          </p:nvSpPr>
          <p:spPr bwMode="auto">
            <a:xfrm>
              <a:off x="3995" y="2304"/>
              <a:ext cx="61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39989" name="Oval 64"/>
            <p:cNvSpPr>
              <a:spLocks noChangeArrowheads="1"/>
            </p:cNvSpPr>
            <p:nvPr/>
          </p:nvSpPr>
          <p:spPr bwMode="auto">
            <a:xfrm>
              <a:off x="3158" y="2989"/>
              <a:ext cx="214" cy="23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9990" name="Line 65"/>
            <p:cNvSpPr>
              <a:spLocks noChangeShapeType="1"/>
            </p:cNvSpPr>
            <p:nvPr/>
          </p:nvSpPr>
          <p:spPr bwMode="auto">
            <a:xfrm>
              <a:off x="3265" y="2616"/>
              <a:ext cx="0" cy="100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8" name="Text Box 66"/>
            <p:cNvSpPr txBox="1">
              <a:spLocks noChangeArrowheads="1"/>
            </p:cNvSpPr>
            <p:nvPr/>
          </p:nvSpPr>
          <p:spPr bwMode="auto">
            <a:xfrm>
              <a:off x="3024" y="2721"/>
              <a:ext cx="214" cy="7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  <a:endParaRPr kumimoji="1"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9992" name="Line 67"/>
            <p:cNvSpPr>
              <a:spLocks noChangeShapeType="1"/>
            </p:cNvSpPr>
            <p:nvPr/>
          </p:nvSpPr>
          <p:spPr bwMode="auto">
            <a:xfrm rot="5400000" flipV="1">
              <a:off x="4607" y="2237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Line 68"/>
            <p:cNvSpPr>
              <a:spLocks noChangeShapeType="1"/>
            </p:cNvSpPr>
            <p:nvPr/>
          </p:nvSpPr>
          <p:spPr bwMode="auto">
            <a:xfrm>
              <a:off x="3264" y="3610"/>
              <a:ext cx="171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4" name="Text Box 69"/>
            <p:cNvSpPr txBox="1">
              <a:spLocks noChangeArrowheads="1"/>
            </p:cNvSpPr>
            <p:nvPr/>
          </p:nvSpPr>
          <p:spPr bwMode="auto">
            <a:xfrm>
              <a:off x="2736" y="2955"/>
              <a:ext cx="490" cy="3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6V</a:t>
              </a:r>
            </a:p>
          </p:txBody>
        </p:sp>
        <p:sp>
          <p:nvSpPr>
            <p:cNvPr id="39995" name="Line 70"/>
            <p:cNvSpPr>
              <a:spLocks noChangeShapeType="1"/>
            </p:cNvSpPr>
            <p:nvPr/>
          </p:nvSpPr>
          <p:spPr bwMode="auto">
            <a:xfrm>
              <a:off x="3518" y="2736"/>
              <a:ext cx="32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6" name="Text Box 71"/>
            <p:cNvSpPr txBox="1">
              <a:spLocks noChangeArrowheads="1"/>
            </p:cNvSpPr>
            <p:nvPr/>
          </p:nvSpPr>
          <p:spPr bwMode="auto">
            <a:xfrm>
              <a:off x="4075" y="3200"/>
              <a:ext cx="3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39997" name="Line 72"/>
            <p:cNvSpPr>
              <a:spLocks noChangeShapeType="1"/>
            </p:cNvSpPr>
            <p:nvPr/>
          </p:nvSpPr>
          <p:spPr bwMode="auto">
            <a:xfrm flipH="1">
              <a:off x="4990" y="3251"/>
              <a:ext cx="0" cy="3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Line 73"/>
            <p:cNvSpPr>
              <a:spLocks noChangeShapeType="1"/>
            </p:cNvSpPr>
            <p:nvPr/>
          </p:nvSpPr>
          <p:spPr bwMode="auto">
            <a:xfrm>
              <a:off x="4414" y="3216"/>
              <a:ext cx="0" cy="40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Rectangle 74"/>
            <p:cNvSpPr>
              <a:spLocks noChangeArrowheads="1"/>
            </p:cNvSpPr>
            <p:nvPr/>
          </p:nvSpPr>
          <p:spPr bwMode="auto">
            <a:xfrm>
              <a:off x="4357" y="2995"/>
              <a:ext cx="107" cy="23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CN" altLang="zh-CN" sz="2800" b="1">
                <a:latin typeface="Times New Roman" pitchFamily="18" charset="0"/>
              </a:endParaRPr>
            </a:p>
          </p:txBody>
        </p:sp>
        <p:sp>
          <p:nvSpPr>
            <p:cNvPr id="40000" name="Line 75"/>
            <p:cNvSpPr>
              <a:spLocks noChangeShapeType="1"/>
            </p:cNvSpPr>
            <p:nvPr/>
          </p:nvSpPr>
          <p:spPr bwMode="auto">
            <a:xfrm flipH="1">
              <a:off x="4990" y="2618"/>
              <a:ext cx="0" cy="3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45" name="Object 76"/>
            <p:cNvGraphicFramePr>
              <a:graphicFrameLocks noChangeAspect="1"/>
            </p:cNvGraphicFramePr>
            <p:nvPr/>
          </p:nvGraphicFramePr>
          <p:xfrm>
            <a:off x="3451" y="2742"/>
            <a:ext cx="533" cy="282"/>
          </p:xfrm>
          <a:graphic>
            <a:graphicData uri="http://schemas.openxmlformats.org/presentationml/2006/ole">
              <p:oleObj spid="_x0000_s107529" name="Equation" r:id="rId6" imgW="285885" imgH="152310" progId="Equation.3">
                <p:embed/>
              </p:oleObj>
            </a:graphicData>
          </a:graphic>
        </p:graphicFrame>
        <p:sp>
          <p:nvSpPr>
            <p:cNvPr id="40001" name="Text Box 77"/>
            <p:cNvSpPr txBox="1">
              <a:spLocks noChangeArrowheads="1"/>
            </p:cNvSpPr>
            <p:nvPr/>
          </p:nvSpPr>
          <p:spPr bwMode="auto">
            <a:xfrm>
              <a:off x="4752" y="2745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0002" name="Text Box 78"/>
            <p:cNvSpPr txBox="1">
              <a:spLocks noChangeArrowheads="1"/>
            </p:cNvSpPr>
            <p:nvPr/>
          </p:nvSpPr>
          <p:spPr bwMode="auto">
            <a:xfrm>
              <a:off x="4788" y="3072"/>
              <a:ext cx="19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40003" name="Rectangle 79"/>
            <p:cNvSpPr>
              <a:spLocks noChangeArrowheads="1"/>
            </p:cNvSpPr>
            <p:nvPr/>
          </p:nvSpPr>
          <p:spPr bwMode="auto">
            <a:xfrm rot="5400000">
              <a:off x="3568" y="2502"/>
              <a:ext cx="117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1" hangingPunct="1"/>
              <a:endParaRPr kumimoji="1" lang="zh-CN" altLang="zh-CN" sz="2800" b="1">
                <a:latin typeface="Times New Roman" pitchFamily="18" charset="0"/>
              </a:endParaRPr>
            </a:p>
          </p:txBody>
        </p:sp>
        <p:sp>
          <p:nvSpPr>
            <p:cNvPr id="40004" name="Rectangle 80"/>
            <p:cNvSpPr>
              <a:spLocks noChangeArrowheads="1"/>
            </p:cNvSpPr>
            <p:nvPr/>
          </p:nvSpPr>
          <p:spPr bwMode="auto">
            <a:xfrm rot="5400000">
              <a:off x="4048" y="2502"/>
              <a:ext cx="117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1" hangingPunct="1"/>
              <a:endParaRPr kumimoji="1" lang="zh-CN" altLang="zh-CN" sz="2800" b="1">
                <a:latin typeface="Times New Roman" pitchFamily="18" charset="0"/>
              </a:endParaRPr>
            </a:p>
          </p:txBody>
        </p:sp>
        <p:sp>
          <p:nvSpPr>
            <p:cNvPr id="40005" name="Line 81"/>
            <p:cNvSpPr>
              <a:spLocks noChangeShapeType="1"/>
            </p:cNvSpPr>
            <p:nvPr/>
          </p:nvSpPr>
          <p:spPr bwMode="auto">
            <a:xfrm>
              <a:off x="3256" y="2617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6" name="Line 82"/>
            <p:cNvSpPr>
              <a:spLocks noChangeShapeType="1"/>
            </p:cNvSpPr>
            <p:nvPr/>
          </p:nvSpPr>
          <p:spPr bwMode="auto">
            <a:xfrm>
              <a:off x="3744" y="261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7" name="Line 83"/>
            <p:cNvSpPr>
              <a:spLocks noChangeShapeType="1"/>
            </p:cNvSpPr>
            <p:nvPr/>
          </p:nvSpPr>
          <p:spPr bwMode="auto">
            <a:xfrm>
              <a:off x="4416" y="2602"/>
              <a:ext cx="1" cy="3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52" name="Oval 15"/>
          <p:cNvSpPr>
            <a:spLocks noChangeArrowheads="1"/>
          </p:cNvSpPr>
          <p:nvPr/>
        </p:nvSpPr>
        <p:spPr bwMode="auto">
          <a:xfrm>
            <a:off x="5191125" y="2657475"/>
            <a:ext cx="409575" cy="400050"/>
          </a:xfrm>
          <a:prstGeom prst="ellips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>
            <a:off x="5387975" y="2066925"/>
            <a:ext cx="0" cy="159385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5076825" y="2228850"/>
            <a:ext cx="3921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39955" name="Oval 18"/>
          <p:cNvSpPr>
            <a:spLocks noChangeArrowheads="1"/>
          </p:cNvSpPr>
          <p:nvPr/>
        </p:nvSpPr>
        <p:spPr bwMode="auto">
          <a:xfrm rot="5400000" flipH="1">
            <a:off x="6399213" y="2940050"/>
            <a:ext cx="92075" cy="984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 rot="16200000" flipH="1">
            <a:off x="6130925" y="2640013"/>
            <a:ext cx="428625" cy="2190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 flipH="1">
            <a:off x="6492875" y="2570163"/>
            <a:ext cx="3540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S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/>
        </p:nvSpPr>
        <p:spPr bwMode="auto">
          <a:xfrm>
            <a:off x="5816600" y="2806700"/>
            <a:ext cx="663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t</a:t>
            </a:r>
            <a:r>
              <a:rPr kumimoji="1" lang="en-US" altLang="zh-CN" sz="2800" b="1">
                <a:latin typeface="Times New Roman" pitchFamily="18" charset="0"/>
              </a:rPr>
              <a:t>=0</a:t>
            </a:r>
          </a:p>
        </p:txBody>
      </p:sp>
      <p:sp>
        <p:nvSpPr>
          <p:cNvPr id="39959" name="Line 22"/>
          <p:cNvSpPr>
            <a:spLocks noChangeShapeType="1"/>
          </p:cNvSpPr>
          <p:nvPr/>
        </p:nvSpPr>
        <p:spPr bwMode="auto">
          <a:xfrm>
            <a:off x="6438900" y="3027363"/>
            <a:ext cx="3175" cy="657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0" name="Line 23"/>
          <p:cNvSpPr>
            <a:spLocks noChangeShapeType="1"/>
          </p:cNvSpPr>
          <p:nvPr/>
        </p:nvSpPr>
        <p:spPr bwMode="auto">
          <a:xfrm>
            <a:off x="6442075" y="2092325"/>
            <a:ext cx="0" cy="4175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 rot="5400000" flipV="1">
            <a:off x="6486526" y="1757362"/>
            <a:ext cx="4762" cy="6334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>
            <a:off x="7696200" y="2160588"/>
            <a:ext cx="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39" name="Object 26"/>
          <p:cNvGraphicFramePr>
            <a:graphicFrameLocks noChangeAspect="1"/>
          </p:cNvGraphicFramePr>
          <p:nvPr/>
        </p:nvGraphicFramePr>
        <p:xfrm>
          <a:off x="7734300" y="2084388"/>
          <a:ext cx="419100" cy="603250"/>
        </p:xfrm>
        <a:graphic>
          <a:graphicData uri="http://schemas.openxmlformats.org/presentationml/2006/ole">
            <p:oleObj spid="_x0000_s107523" name="Equation" r:id="rId7" imgW="85657" imgH="162015" progId="Equation.DSMT4">
              <p:embed/>
            </p:oleObj>
          </a:graphicData>
        </a:graphic>
      </p:graphicFrame>
      <p:graphicFrame>
        <p:nvGraphicFramePr>
          <p:cNvPr id="39940" name="Object 27"/>
          <p:cNvGraphicFramePr>
            <a:graphicFrameLocks noChangeAspect="1"/>
          </p:cNvGraphicFramePr>
          <p:nvPr/>
        </p:nvGraphicFramePr>
        <p:xfrm>
          <a:off x="7620000" y="3048000"/>
          <a:ext cx="739775" cy="463550"/>
        </p:xfrm>
        <a:graphic>
          <a:graphicData uri="http://schemas.openxmlformats.org/presentationml/2006/ole">
            <p:oleObj spid="_x0000_s107524" name="Equation" r:id="rId8" imgW="238057" imgH="133440" progId="Equation.3">
              <p:embed/>
            </p:oleObj>
          </a:graphicData>
        </a:graphic>
      </p:graphicFrame>
      <p:sp>
        <p:nvSpPr>
          <p:cNvPr id="39963" name="Line 28"/>
          <p:cNvSpPr>
            <a:spLocks noChangeShapeType="1"/>
          </p:cNvSpPr>
          <p:nvPr/>
        </p:nvSpPr>
        <p:spPr bwMode="auto">
          <a:xfrm>
            <a:off x="5375275" y="3660775"/>
            <a:ext cx="29845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4" name="Text Box 29"/>
          <p:cNvSpPr txBox="1">
            <a:spLocks noChangeArrowheads="1"/>
          </p:cNvSpPr>
          <p:nvPr/>
        </p:nvSpPr>
        <p:spPr bwMode="auto">
          <a:xfrm>
            <a:off x="4514850" y="2538413"/>
            <a:ext cx="89693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6V</a:t>
            </a:r>
          </a:p>
        </p:txBody>
      </p:sp>
      <p:sp>
        <p:nvSpPr>
          <p:cNvPr id="39965" name="Text Box 30"/>
          <p:cNvSpPr txBox="1">
            <a:spLocks noChangeArrowheads="1"/>
          </p:cNvSpPr>
          <p:nvPr/>
        </p:nvSpPr>
        <p:spPr bwMode="auto">
          <a:xfrm>
            <a:off x="5605463" y="1577975"/>
            <a:ext cx="7191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9966" name="Text Box 31"/>
          <p:cNvSpPr txBox="1">
            <a:spLocks noChangeArrowheads="1"/>
          </p:cNvSpPr>
          <p:nvPr/>
        </p:nvSpPr>
        <p:spPr bwMode="auto">
          <a:xfrm>
            <a:off x="6716713" y="1577975"/>
            <a:ext cx="715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9967" name="Line 32"/>
          <p:cNvSpPr>
            <a:spLocks noChangeShapeType="1"/>
          </p:cNvSpPr>
          <p:nvPr/>
        </p:nvSpPr>
        <p:spPr bwMode="auto">
          <a:xfrm>
            <a:off x="6818313" y="2279650"/>
            <a:ext cx="58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8" name="Line 33"/>
          <p:cNvSpPr>
            <a:spLocks noChangeShapeType="1"/>
          </p:cNvSpPr>
          <p:nvPr/>
        </p:nvSpPr>
        <p:spPr bwMode="auto">
          <a:xfrm>
            <a:off x="8470900" y="2149475"/>
            <a:ext cx="0" cy="4683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41" name="Object 34"/>
          <p:cNvGraphicFramePr>
            <a:graphicFrameLocks noChangeAspect="1"/>
          </p:cNvGraphicFramePr>
          <p:nvPr/>
        </p:nvGraphicFramePr>
        <p:xfrm>
          <a:off x="6970713" y="2614613"/>
          <a:ext cx="496887" cy="533400"/>
        </p:xfrm>
        <a:graphic>
          <a:graphicData uri="http://schemas.openxmlformats.org/presentationml/2006/ole">
            <p:oleObj spid="_x0000_s107525" name="公式" r:id="rId9" imgW="133485" imgH="162015" progId="Equation.3">
              <p:embed/>
            </p:oleObj>
          </a:graphicData>
        </a:graphic>
      </p:graphicFrame>
      <p:sp>
        <p:nvSpPr>
          <p:cNvPr id="39969" name="Line 35"/>
          <p:cNvSpPr>
            <a:spLocks noChangeShapeType="1"/>
          </p:cNvSpPr>
          <p:nvPr/>
        </p:nvSpPr>
        <p:spPr bwMode="auto">
          <a:xfrm>
            <a:off x="7399338" y="2909888"/>
            <a:ext cx="3937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0" name="Line 36"/>
          <p:cNvSpPr>
            <a:spLocks noChangeShapeType="1"/>
          </p:cNvSpPr>
          <p:nvPr/>
        </p:nvSpPr>
        <p:spPr bwMode="auto">
          <a:xfrm>
            <a:off x="7399338" y="3049588"/>
            <a:ext cx="3937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1" name="Line 37"/>
          <p:cNvSpPr>
            <a:spLocks noChangeShapeType="1"/>
          </p:cNvSpPr>
          <p:nvPr/>
        </p:nvSpPr>
        <p:spPr bwMode="auto">
          <a:xfrm>
            <a:off x="7585075" y="2055813"/>
            <a:ext cx="0" cy="8620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2" name="Line 38"/>
          <p:cNvSpPr>
            <a:spLocks noChangeShapeType="1"/>
          </p:cNvSpPr>
          <p:nvPr/>
        </p:nvSpPr>
        <p:spPr bwMode="auto">
          <a:xfrm flipH="1">
            <a:off x="7596188" y="3071813"/>
            <a:ext cx="0" cy="5683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3" name="Line 39"/>
          <p:cNvSpPr>
            <a:spLocks noChangeShapeType="1"/>
          </p:cNvSpPr>
          <p:nvPr/>
        </p:nvSpPr>
        <p:spPr bwMode="auto">
          <a:xfrm flipV="1">
            <a:off x="8331200" y="2071688"/>
            <a:ext cx="0" cy="677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4" name="Text Box 40"/>
          <p:cNvSpPr txBox="1">
            <a:spLocks noChangeArrowheads="1"/>
          </p:cNvSpPr>
          <p:nvPr/>
        </p:nvSpPr>
        <p:spPr bwMode="auto">
          <a:xfrm>
            <a:off x="8428038" y="2690813"/>
            <a:ext cx="715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9942" name="Object 41"/>
          <p:cNvGraphicFramePr>
            <a:graphicFrameLocks noChangeAspect="1"/>
          </p:cNvGraphicFramePr>
          <p:nvPr/>
        </p:nvGraphicFramePr>
        <p:xfrm>
          <a:off x="8564563" y="2062163"/>
          <a:ext cx="390525" cy="568325"/>
        </p:xfrm>
        <a:graphic>
          <a:graphicData uri="http://schemas.openxmlformats.org/presentationml/2006/ole">
            <p:oleObj spid="_x0000_s107526" name="Equation" r:id="rId10" imgW="57285" imgH="162015" progId="Equation.DSMT4">
              <p:embed/>
            </p:oleObj>
          </a:graphicData>
        </a:graphic>
      </p:graphicFrame>
      <p:sp>
        <p:nvSpPr>
          <p:cNvPr id="39975" name="Rectangle 42"/>
          <p:cNvSpPr>
            <a:spLocks noChangeArrowheads="1"/>
          </p:cNvSpPr>
          <p:nvPr/>
        </p:nvSpPr>
        <p:spPr bwMode="auto">
          <a:xfrm rot="5400000">
            <a:off x="5852319" y="1878806"/>
            <a:ext cx="185738" cy="3905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sp>
        <p:nvSpPr>
          <p:cNvPr id="39976" name="Rectangle 43"/>
          <p:cNvSpPr>
            <a:spLocks noChangeArrowheads="1"/>
          </p:cNvSpPr>
          <p:nvPr/>
        </p:nvSpPr>
        <p:spPr bwMode="auto">
          <a:xfrm rot="-5400000">
            <a:off x="6913563" y="1893888"/>
            <a:ext cx="187325" cy="3905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sp>
        <p:nvSpPr>
          <p:cNvPr id="39977" name="Rectangle 44"/>
          <p:cNvSpPr>
            <a:spLocks noChangeArrowheads="1"/>
          </p:cNvSpPr>
          <p:nvPr/>
        </p:nvSpPr>
        <p:spPr bwMode="auto">
          <a:xfrm>
            <a:off x="8229600" y="2740025"/>
            <a:ext cx="196850" cy="3714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graphicFrame>
        <p:nvGraphicFramePr>
          <p:cNvPr id="39943" name="Object 45"/>
          <p:cNvGraphicFramePr>
            <a:graphicFrameLocks noChangeAspect="1"/>
          </p:cNvGraphicFramePr>
          <p:nvPr/>
        </p:nvGraphicFramePr>
        <p:xfrm>
          <a:off x="6942138" y="2216150"/>
          <a:ext cx="315912" cy="498475"/>
        </p:xfrm>
        <a:graphic>
          <a:graphicData uri="http://schemas.openxmlformats.org/presentationml/2006/ole">
            <p:oleObj spid="_x0000_s107527" name="Equation" r:id="rId11" imgW="47557" imgH="162015" progId="Equation.DSMT4">
              <p:embed/>
            </p:oleObj>
          </a:graphicData>
        </a:graphic>
      </p:graphicFrame>
      <p:sp>
        <p:nvSpPr>
          <p:cNvPr id="39978" name="Text Box 46"/>
          <p:cNvSpPr txBox="1">
            <a:spLocks noChangeArrowheads="1"/>
          </p:cNvSpPr>
          <p:nvPr/>
        </p:nvSpPr>
        <p:spPr bwMode="auto">
          <a:xfrm>
            <a:off x="7270750" y="2505075"/>
            <a:ext cx="3873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9979" name="Text Box 47"/>
          <p:cNvSpPr txBox="1">
            <a:spLocks noChangeArrowheads="1"/>
          </p:cNvSpPr>
          <p:nvPr/>
        </p:nvSpPr>
        <p:spPr bwMode="auto">
          <a:xfrm>
            <a:off x="7327900" y="2922588"/>
            <a:ext cx="3032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39980" name="Line 48"/>
          <p:cNvSpPr>
            <a:spLocks noChangeShapeType="1"/>
          </p:cNvSpPr>
          <p:nvPr/>
        </p:nvSpPr>
        <p:spPr bwMode="auto">
          <a:xfrm>
            <a:off x="5399088" y="2078038"/>
            <a:ext cx="346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81" name="Line 49"/>
          <p:cNvSpPr>
            <a:spLocks noChangeShapeType="1"/>
          </p:cNvSpPr>
          <p:nvPr/>
        </p:nvSpPr>
        <p:spPr bwMode="auto">
          <a:xfrm rot="5400000" flipV="1">
            <a:off x="7775575" y="1490663"/>
            <a:ext cx="6350" cy="1155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2" name="Line 50"/>
          <p:cNvSpPr>
            <a:spLocks noChangeShapeType="1"/>
          </p:cNvSpPr>
          <p:nvPr/>
        </p:nvSpPr>
        <p:spPr bwMode="auto">
          <a:xfrm flipV="1">
            <a:off x="8332788" y="3097213"/>
            <a:ext cx="0" cy="5540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3" name="Freeform 86"/>
          <p:cNvSpPr>
            <a:spLocks/>
          </p:cNvSpPr>
          <p:nvPr/>
        </p:nvSpPr>
        <p:spPr bwMode="auto">
          <a:xfrm rot="766825" flipV="1">
            <a:off x="6257925" y="2593975"/>
            <a:ext cx="319088" cy="338138"/>
          </a:xfrm>
          <a:custGeom>
            <a:avLst/>
            <a:gdLst>
              <a:gd name="T0" fmla="*/ 0 w 144"/>
              <a:gd name="T1" fmla="*/ 0 h 192"/>
              <a:gd name="T2" fmla="*/ 2147483647 w 144"/>
              <a:gd name="T3" fmla="*/ 2147483647 h 192"/>
              <a:gd name="T4" fmla="*/ 2147483647 w 144"/>
              <a:gd name="T5" fmla="*/ 2147483647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56"/>
                  <a:pt x="24" y="112"/>
                  <a:pt x="48" y="144"/>
                </a:cubicBezTo>
                <a:cubicBezTo>
                  <a:pt x="72" y="176"/>
                  <a:pt x="128" y="184"/>
                  <a:pt x="144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3714750" y="5286375"/>
            <a:ext cx="928688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分压</a:t>
            </a:r>
          </a:p>
        </p:txBody>
      </p:sp>
      <p:pic>
        <p:nvPicPr>
          <p:cNvPr id="39985" name="Picture 7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28625" y="4143375"/>
            <a:ext cx="4152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8625" y="3571875"/>
            <a:ext cx="2209800" cy="549275"/>
            <a:chOff x="384" y="3504"/>
            <a:chExt cx="1434" cy="356"/>
          </a:xfrm>
        </p:grpSpPr>
        <p:sp>
          <p:nvSpPr>
            <p:cNvPr id="41030" name="Text Box 7"/>
            <p:cNvSpPr txBox="1">
              <a:spLocks noChangeArrowheads="1"/>
            </p:cNvSpPr>
            <p:nvPr/>
          </p:nvSpPr>
          <p:spPr bwMode="auto">
            <a:xfrm>
              <a:off x="384" y="3504"/>
              <a:ext cx="127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</a:rPr>
                <a:t>求时间常数</a:t>
              </a:r>
            </a:p>
          </p:txBody>
        </p:sp>
        <p:graphicFrame>
          <p:nvGraphicFramePr>
            <p:cNvPr id="40974" name="Object 8"/>
            <p:cNvGraphicFramePr>
              <a:graphicFrameLocks noChangeAspect="1"/>
            </p:cNvGraphicFramePr>
            <p:nvPr/>
          </p:nvGraphicFramePr>
          <p:xfrm>
            <a:off x="1536" y="3552"/>
            <a:ext cx="282" cy="308"/>
          </p:xfrm>
          <a:graphic>
            <a:graphicData uri="http://schemas.openxmlformats.org/presentationml/2006/ole">
              <p:oleObj spid="_x0000_s108558" name="公式" r:id="rId3" imgW="57285" imgH="76290" progId="Equation.3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0063" y="2786063"/>
            <a:ext cx="4724400" cy="560387"/>
            <a:chOff x="288" y="1519"/>
            <a:chExt cx="2976" cy="353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88" y="1519"/>
              <a:ext cx="1684" cy="352"/>
              <a:chOff x="480" y="2828"/>
              <a:chExt cx="1684" cy="352"/>
            </a:xfrm>
          </p:grpSpPr>
          <p:sp>
            <p:nvSpPr>
              <p:cNvPr id="41029" name="Text Box 12"/>
              <p:cNvSpPr txBox="1">
                <a:spLocks noChangeArrowheads="1"/>
              </p:cNvSpPr>
              <p:nvPr/>
            </p:nvSpPr>
            <p:spPr bwMode="auto">
              <a:xfrm>
                <a:off x="480" y="2828"/>
                <a:ext cx="16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solidFill>
                      <a:srgbClr val="000099"/>
                    </a:solidFill>
                    <a:latin typeface="Times New Roman" pitchFamily="18" charset="0"/>
                  </a:rPr>
                  <a:t>求稳态值            </a:t>
                </a:r>
              </a:p>
            </p:txBody>
          </p:sp>
          <p:graphicFrame>
            <p:nvGraphicFramePr>
              <p:cNvPr id="40973" name="Object 13"/>
              <p:cNvGraphicFramePr>
                <a:graphicFrameLocks noChangeAspect="1"/>
              </p:cNvGraphicFramePr>
              <p:nvPr/>
            </p:nvGraphicFramePr>
            <p:xfrm>
              <a:off x="1440" y="2840"/>
              <a:ext cx="672" cy="340"/>
            </p:xfrm>
            <a:graphic>
              <a:graphicData uri="http://schemas.openxmlformats.org/presentationml/2006/ole">
                <p:oleObj spid="_x0000_s108557" name="公式" r:id="rId4" imgW="352357" imgH="162015" progId="Equation.3">
                  <p:embed/>
                </p:oleObj>
              </a:graphicData>
            </a:graphic>
          </p:graphicFrame>
        </p:grpSp>
        <p:graphicFrame>
          <p:nvGraphicFramePr>
            <p:cNvPr id="40972" name="Object 14"/>
            <p:cNvGraphicFramePr>
              <a:graphicFrameLocks noChangeAspect="1"/>
            </p:cNvGraphicFramePr>
            <p:nvPr/>
          </p:nvGraphicFramePr>
          <p:xfrm>
            <a:off x="2160" y="1519"/>
            <a:ext cx="1104" cy="353"/>
          </p:xfrm>
          <a:graphic>
            <a:graphicData uri="http://schemas.openxmlformats.org/presentationml/2006/ole">
              <p:oleObj spid="_x0000_s108556" name="公式" r:id="rId5" imgW="590685" imgH="162015" progId="Equation.3">
                <p:embed/>
              </p:oleObj>
            </a:graphicData>
          </a:graphic>
        </p:graphicFrame>
      </p:grpSp>
      <p:sp>
        <p:nvSpPr>
          <p:cNvPr id="40977" name="Line 61"/>
          <p:cNvSpPr>
            <a:spLocks noChangeShapeType="1"/>
          </p:cNvSpPr>
          <p:nvPr/>
        </p:nvSpPr>
        <p:spPr bwMode="auto">
          <a:xfrm>
            <a:off x="5243513" y="728663"/>
            <a:ext cx="0" cy="15827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Line 62"/>
          <p:cNvSpPr>
            <a:spLocks noChangeShapeType="1"/>
          </p:cNvSpPr>
          <p:nvPr/>
        </p:nvSpPr>
        <p:spPr bwMode="auto">
          <a:xfrm rot="-5400000">
            <a:off x="7039769" y="-138906"/>
            <a:ext cx="0" cy="17351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Line 63"/>
          <p:cNvSpPr>
            <a:spLocks noChangeShapeType="1"/>
          </p:cNvSpPr>
          <p:nvPr/>
        </p:nvSpPr>
        <p:spPr bwMode="auto">
          <a:xfrm>
            <a:off x="6797675" y="850900"/>
            <a:ext cx="0" cy="4286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62" name="Object 64"/>
          <p:cNvGraphicFramePr>
            <a:graphicFrameLocks noChangeAspect="1"/>
          </p:cNvGraphicFramePr>
          <p:nvPr/>
        </p:nvGraphicFramePr>
        <p:xfrm>
          <a:off x="6843713" y="736600"/>
          <a:ext cx="287337" cy="457200"/>
        </p:xfrm>
        <a:graphic>
          <a:graphicData uri="http://schemas.openxmlformats.org/presentationml/2006/ole">
            <p:oleObj spid="_x0000_s108546" name="Equation" r:id="rId6" imgW="85657" imgH="162015" progId="Equation.DSMT4">
              <p:embed/>
            </p:oleObj>
          </a:graphicData>
        </a:graphic>
      </p:graphicFrame>
      <p:graphicFrame>
        <p:nvGraphicFramePr>
          <p:cNvPr id="40963" name="Object 65"/>
          <p:cNvGraphicFramePr>
            <a:graphicFrameLocks noChangeAspect="1"/>
          </p:cNvGraphicFramePr>
          <p:nvPr/>
        </p:nvGraphicFramePr>
        <p:xfrm>
          <a:off x="6937375" y="1401763"/>
          <a:ext cx="615950" cy="446087"/>
        </p:xfrm>
        <a:graphic>
          <a:graphicData uri="http://schemas.openxmlformats.org/presentationml/2006/ole">
            <p:oleObj spid="_x0000_s108547" name="公式" r:id="rId7" imgW="228600" imgH="133440" progId="Equation.3">
              <p:embed/>
            </p:oleObj>
          </a:graphicData>
        </a:graphic>
      </p:graphicFrame>
      <p:sp>
        <p:nvSpPr>
          <p:cNvPr id="40980" name="Line 66"/>
          <p:cNvSpPr>
            <a:spLocks noChangeShapeType="1"/>
          </p:cNvSpPr>
          <p:nvPr/>
        </p:nvSpPr>
        <p:spPr bwMode="auto">
          <a:xfrm flipV="1">
            <a:off x="5230813" y="2311400"/>
            <a:ext cx="26717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Text Box 67"/>
          <p:cNvSpPr txBox="1">
            <a:spLocks noChangeArrowheads="1"/>
          </p:cNvSpPr>
          <p:nvPr/>
        </p:nvSpPr>
        <p:spPr bwMode="auto">
          <a:xfrm>
            <a:off x="5678488" y="228600"/>
            <a:ext cx="641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40982" name="Line 68"/>
          <p:cNvSpPr>
            <a:spLocks noChangeShapeType="1"/>
          </p:cNvSpPr>
          <p:nvPr/>
        </p:nvSpPr>
        <p:spPr bwMode="auto">
          <a:xfrm flipV="1">
            <a:off x="5235575" y="642938"/>
            <a:ext cx="479425" cy="6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3" name="Line 69"/>
          <p:cNvSpPr>
            <a:spLocks noChangeShapeType="1"/>
          </p:cNvSpPr>
          <p:nvPr/>
        </p:nvSpPr>
        <p:spPr bwMode="auto">
          <a:xfrm>
            <a:off x="8007350" y="820738"/>
            <a:ext cx="0" cy="4651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64" name="Object 70"/>
          <p:cNvGraphicFramePr>
            <a:graphicFrameLocks noChangeAspect="1"/>
          </p:cNvGraphicFramePr>
          <p:nvPr/>
        </p:nvGraphicFramePr>
        <p:xfrm>
          <a:off x="6011863" y="1316038"/>
          <a:ext cx="490537" cy="582612"/>
        </p:xfrm>
        <a:graphic>
          <a:graphicData uri="http://schemas.openxmlformats.org/presentationml/2006/ole">
            <p:oleObj spid="_x0000_s108548" name="Equation" r:id="rId8" imgW="133485" imgH="162015" progId="Equation.3">
              <p:embed/>
            </p:oleObj>
          </a:graphicData>
        </a:graphic>
      </p:graphicFrame>
      <p:sp>
        <p:nvSpPr>
          <p:cNvPr id="40984" name="Line 71"/>
          <p:cNvSpPr>
            <a:spLocks noChangeShapeType="1"/>
          </p:cNvSpPr>
          <p:nvPr/>
        </p:nvSpPr>
        <p:spPr bwMode="auto">
          <a:xfrm>
            <a:off x="6486525" y="1576388"/>
            <a:ext cx="35242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72"/>
          <p:cNvSpPr>
            <a:spLocks noChangeShapeType="1"/>
          </p:cNvSpPr>
          <p:nvPr/>
        </p:nvSpPr>
        <p:spPr bwMode="auto">
          <a:xfrm>
            <a:off x="6486525" y="1712913"/>
            <a:ext cx="35242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73"/>
          <p:cNvSpPr>
            <a:spLocks noChangeShapeType="1"/>
          </p:cNvSpPr>
          <p:nvPr/>
        </p:nvSpPr>
        <p:spPr bwMode="auto">
          <a:xfrm flipH="1">
            <a:off x="6672263" y="728663"/>
            <a:ext cx="0" cy="825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Line 74"/>
          <p:cNvSpPr>
            <a:spLocks noChangeShapeType="1"/>
          </p:cNvSpPr>
          <p:nvPr/>
        </p:nvSpPr>
        <p:spPr bwMode="auto">
          <a:xfrm>
            <a:off x="6672263" y="1692275"/>
            <a:ext cx="0" cy="6191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Line 75"/>
          <p:cNvSpPr>
            <a:spLocks noChangeShapeType="1"/>
          </p:cNvSpPr>
          <p:nvPr/>
        </p:nvSpPr>
        <p:spPr bwMode="auto">
          <a:xfrm flipV="1">
            <a:off x="7881938" y="1752600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76"/>
          <p:cNvSpPr txBox="1">
            <a:spLocks noChangeArrowheads="1"/>
          </p:cNvSpPr>
          <p:nvPr/>
        </p:nvSpPr>
        <p:spPr bwMode="auto">
          <a:xfrm>
            <a:off x="7924800" y="1295400"/>
            <a:ext cx="641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aphicFrame>
        <p:nvGraphicFramePr>
          <p:cNvPr id="40965" name="Object 77"/>
          <p:cNvGraphicFramePr>
            <a:graphicFrameLocks noChangeAspect="1"/>
          </p:cNvGraphicFramePr>
          <p:nvPr/>
        </p:nvGraphicFramePr>
        <p:xfrm>
          <a:off x="8091488" y="681038"/>
          <a:ext cx="350837" cy="561975"/>
        </p:xfrm>
        <a:graphic>
          <a:graphicData uri="http://schemas.openxmlformats.org/presentationml/2006/ole">
            <p:oleObj spid="_x0000_s108549" name="Equation" r:id="rId9" imgW="57285" imgH="162015" progId="Equation.DSMT4">
              <p:embed/>
            </p:oleObj>
          </a:graphicData>
        </a:graphic>
      </p:graphicFrame>
      <p:sp>
        <p:nvSpPr>
          <p:cNvPr id="40990" name="Rectangle 78"/>
          <p:cNvSpPr>
            <a:spLocks noChangeArrowheads="1"/>
          </p:cNvSpPr>
          <p:nvPr/>
        </p:nvSpPr>
        <p:spPr bwMode="auto">
          <a:xfrm>
            <a:off x="7791450" y="1346200"/>
            <a:ext cx="179388" cy="368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sp>
        <p:nvSpPr>
          <p:cNvPr id="40991" name="Text Box 80"/>
          <p:cNvSpPr txBox="1">
            <a:spLocks noChangeArrowheads="1"/>
          </p:cNvSpPr>
          <p:nvPr/>
        </p:nvSpPr>
        <p:spPr bwMode="auto">
          <a:xfrm>
            <a:off x="6362700" y="1154113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40992" name="Text Box 81"/>
          <p:cNvSpPr txBox="1">
            <a:spLocks noChangeArrowheads="1"/>
          </p:cNvSpPr>
          <p:nvPr/>
        </p:nvSpPr>
        <p:spPr bwMode="auto">
          <a:xfrm>
            <a:off x="6400800" y="154146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40993" name="Rectangle 82"/>
          <p:cNvSpPr>
            <a:spLocks noChangeArrowheads="1"/>
          </p:cNvSpPr>
          <p:nvPr/>
        </p:nvSpPr>
        <p:spPr bwMode="auto">
          <a:xfrm rot="-5400000">
            <a:off x="5883275" y="549275"/>
            <a:ext cx="187325" cy="3905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sp>
        <p:nvSpPr>
          <p:cNvPr id="40994" name="Line 83"/>
          <p:cNvSpPr>
            <a:spLocks noChangeShapeType="1"/>
          </p:cNvSpPr>
          <p:nvPr/>
        </p:nvSpPr>
        <p:spPr bwMode="auto">
          <a:xfrm rot="-5400000">
            <a:off x="5524500" y="477838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Line 84"/>
          <p:cNvSpPr>
            <a:spLocks noChangeShapeType="1"/>
          </p:cNvSpPr>
          <p:nvPr/>
        </p:nvSpPr>
        <p:spPr bwMode="auto">
          <a:xfrm flipV="1">
            <a:off x="7885113" y="736600"/>
            <a:ext cx="1587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Oval 88"/>
          <p:cNvSpPr>
            <a:spLocks noChangeArrowheads="1"/>
          </p:cNvSpPr>
          <p:nvPr/>
        </p:nvSpPr>
        <p:spPr bwMode="auto">
          <a:xfrm>
            <a:off x="847725" y="1258888"/>
            <a:ext cx="409575" cy="400050"/>
          </a:xfrm>
          <a:prstGeom prst="ellips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0997" name="Line 89"/>
          <p:cNvSpPr>
            <a:spLocks noChangeShapeType="1"/>
          </p:cNvSpPr>
          <p:nvPr/>
        </p:nvSpPr>
        <p:spPr bwMode="auto">
          <a:xfrm>
            <a:off x="1044575" y="668338"/>
            <a:ext cx="0" cy="159385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8" name="Text Box 90"/>
          <p:cNvSpPr txBox="1">
            <a:spLocks noChangeArrowheads="1"/>
          </p:cNvSpPr>
          <p:nvPr/>
        </p:nvSpPr>
        <p:spPr bwMode="auto">
          <a:xfrm>
            <a:off x="733425" y="830263"/>
            <a:ext cx="39211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40999" name="Oval 91"/>
          <p:cNvSpPr>
            <a:spLocks noChangeArrowheads="1"/>
          </p:cNvSpPr>
          <p:nvPr/>
        </p:nvSpPr>
        <p:spPr bwMode="auto">
          <a:xfrm rot="5400000" flipH="1">
            <a:off x="2055813" y="1541463"/>
            <a:ext cx="92075" cy="984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1000" name="Line 92"/>
          <p:cNvSpPr>
            <a:spLocks noChangeShapeType="1"/>
          </p:cNvSpPr>
          <p:nvPr/>
        </p:nvSpPr>
        <p:spPr bwMode="auto">
          <a:xfrm rot="16200000" flipH="1">
            <a:off x="1787525" y="1241425"/>
            <a:ext cx="428625" cy="2190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Text Box 93"/>
          <p:cNvSpPr txBox="1">
            <a:spLocks noChangeArrowheads="1"/>
          </p:cNvSpPr>
          <p:nvPr/>
        </p:nvSpPr>
        <p:spPr bwMode="auto">
          <a:xfrm flipH="1">
            <a:off x="2149475" y="1171575"/>
            <a:ext cx="3540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S</a:t>
            </a:r>
          </a:p>
        </p:txBody>
      </p:sp>
      <p:sp>
        <p:nvSpPr>
          <p:cNvPr id="41002" name="Text Box 94"/>
          <p:cNvSpPr txBox="1">
            <a:spLocks noChangeArrowheads="1"/>
          </p:cNvSpPr>
          <p:nvPr/>
        </p:nvSpPr>
        <p:spPr bwMode="auto">
          <a:xfrm>
            <a:off x="1473200" y="1408113"/>
            <a:ext cx="663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t</a:t>
            </a:r>
            <a:r>
              <a:rPr kumimoji="1" lang="en-US" altLang="zh-CN" sz="2800" b="1">
                <a:latin typeface="Times New Roman" pitchFamily="18" charset="0"/>
              </a:rPr>
              <a:t>=0</a:t>
            </a:r>
          </a:p>
        </p:txBody>
      </p:sp>
      <p:sp>
        <p:nvSpPr>
          <p:cNvPr id="41003" name="Line 95"/>
          <p:cNvSpPr>
            <a:spLocks noChangeShapeType="1"/>
          </p:cNvSpPr>
          <p:nvPr/>
        </p:nvSpPr>
        <p:spPr bwMode="auto">
          <a:xfrm>
            <a:off x="2095500" y="1628775"/>
            <a:ext cx="3175" cy="657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4" name="Line 96"/>
          <p:cNvSpPr>
            <a:spLocks noChangeShapeType="1"/>
          </p:cNvSpPr>
          <p:nvPr/>
        </p:nvSpPr>
        <p:spPr bwMode="auto">
          <a:xfrm>
            <a:off x="2098675" y="693738"/>
            <a:ext cx="0" cy="4175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5" name="Line 97"/>
          <p:cNvSpPr>
            <a:spLocks noChangeShapeType="1"/>
          </p:cNvSpPr>
          <p:nvPr/>
        </p:nvSpPr>
        <p:spPr bwMode="auto">
          <a:xfrm rot="5400000" flipV="1">
            <a:off x="2143125" y="358775"/>
            <a:ext cx="4763" cy="6334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6" name="Line 98"/>
          <p:cNvSpPr>
            <a:spLocks noChangeShapeType="1"/>
          </p:cNvSpPr>
          <p:nvPr/>
        </p:nvSpPr>
        <p:spPr bwMode="auto">
          <a:xfrm>
            <a:off x="3352800" y="762000"/>
            <a:ext cx="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66" name="Object 99"/>
          <p:cNvGraphicFramePr>
            <a:graphicFrameLocks noChangeAspect="1"/>
          </p:cNvGraphicFramePr>
          <p:nvPr/>
        </p:nvGraphicFramePr>
        <p:xfrm>
          <a:off x="3390900" y="685800"/>
          <a:ext cx="419100" cy="603250"/>
        </p:xfrm>
        <a:graphic>
          <a:graphicData uri="http://schemas.openxmlformats.org/presentationml/2006/ole">
            <p:oleObj spid="_x0000_s108550" name="Equation" r:id="rId10" imgW="85657" imgH="162015" progId="Equation.DSMT4">
              <p:embed/>
            </p:oleObj>
          </a:graphicData>
        </a:graphic>
      </p:graphicFrame>
      <p:graphicFrame>
        <p:nvGraphicFramePr>
          <p:cNvPr id="40967" name="Object 100"/>
          <p:cNvGraphicFramePr>
            <a:graphicFrameLocks noChangeAspect="1"/>
          </p:cNvGraphicFramePr>
          <p:nvPr/>
        </p:nvGraphicFramePr>
        <p:xfrm>
          <a:off x="3290888" y="1649413"/>
          <a:ext cx="709612" cy="463550"/>
        </p:xfrm>
        <a:graphic>
          <a:graphicData uri="http://schemas.openxmlformats.org/presentationml/2006/ole">
            <p:oleObj spid="_x0000_s108551" name="公式" r:id="rId11" imgW="228600" imgH="133440" progId="Equation.3">
              <p:embed/>
            </p:oleObj>
          </a:graphicData>
        </a:graphic>
      </p:graphicFrame>
      <p:sp>
        <p:nvSpPr>
          <p:cNvPr id="41007" name="Line 101"/>
          <p:cNvSpPr>
            <a:spLocks noChangeShapeType="1"/>
          </p:cNvSpPr>
          <p:nvPr/>
        </p:nvSpPr>
        <p:spPr bwMode="auto">
          <a:xfrm>
            <a:off x="1031875" y="2262188"/>
            <a:ext cx="29845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8" name="Text Box 102"/>
          <p:cNvSpPr txBox="1">
            <a:spLocks noChangeArrowheads="1"/>
          </p:cNvSpPr>
          <p:nvPr/>
        </p:nvSpPr>
        <p:spPr bwMode="auto">
          <a:xfrm>
            <a:off x="171450" y="1139825"/>
            <a:ext cx="896938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6V</a:t>
            </a:r>
          </a:p>
        </p:txBody>
      </p:sp>
      <p:sp>
        <p:nvSpPr>
          <p:cNvPr id="41009" name="Text Box 103"/>
          <p:cNvSpPr txBox="1">
            <a:spLocks noChangeArrowheads="1"/>
          </p:cNvSpPr>
          <p:nvPr/>
        </p:nvSpPr>
        <p:spPr bwMode="auto">
          <a:xfrm>
            <a:off x="1262063" y="179388"/>
            <a:ext cx="7191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1010" name="Text Box 104"/>
          <p:cNvSpPr txBox="1">
            <a:spLocks noChangeArrowheads="1"/>
          </p:cNvSpPr>
          <p:nvPr/>
        </p:nvSpPr>
        <p:spPr bwMode="auto">
          <a:xfrm>
            <a:off x="2373313" y="179388"/>
            <a:ext cx="715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1011" name="Line 105"/>
          <p:cNvSpPr>
            <a:spLocks noChangeShapeType="1"/>
          </p:cNvSpPr>
          <p:nvPr/>
        </p:nvSpPr>
        <p:spPr bwMode="auto">
          <a:xfrm>
            <a:off x="2474913" y="881063"/>
            <a:ext cx="58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2" name="Line 106"/>
          <p:cNvSpPr>
            <a:spLocks noChangeShapeType="1"/>
          </p:cNvSpPr>
          <p:nvPr/>
        </p:nvSpPr>
        <p:spPr bwMode="auto">
          <a:xfrm>
            <a:off x="4127500" y="750888"/>
            <a:ext cx="0" cy="4683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68" name="Object 107"/>
          <p:cNvGraphicFramePr>
            <a:graphicFrameLocks noChangeAspect="1"/>
          </p:cNvGraphicFramePr>
          <p:nvPr/>
        </p:nvGraphicFramePr>
        <p:xfrm>
          <a:off x="2627313" y="1216025"/>
          <a:ext cx="496887" cy="533400"/>
        </p:xfrm>
        <a:graphic>
          <a:graphicData uri="http://schemas.openxmlformats.org/presentationml/2006/ole">
            <p:oleObj spid="_x0000_s108552" name="公式" r:id="rId12" imgW="133485" imgH="162015" progId="Equation.3">
              <p:embed/>
            </p:oleObj>
          </a:graphicData>
        </a:graphic>
      </p:graphicFrame>
      <p:sp>
        <p:nvSpPr>
          <p:cNvPr id="41013" name="Line 108"/>
          <p:cNvSpPr>
            <a:spLocks noChangeShapeType="1"/>
          </p:cNvSpPr>
          <p:nvPr/>
        </p:nvSpPr>
        <p:spPr bwMode="auto">
          <a:xfrm>
            <a:off x="3055938" y="1511300"/>
            <a:ext cx="3937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4" name="Line 109"/>
          <p:cNvSpPr>
            <a:spLocks noChangeShapeType="1"/>
          </p:cNvSpPr>
          <p:nvPr/>
        </p:nvSpPr>
        <p:spPr bwMode="auto">
          <a:xfrm>
            <a:off x="3055938" y="1651000"/>
            <a:ext cx="3937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5" name="Line 110"/>
          <p:cNvSpPr>
            <a:spLocks noChangeShapeType="1"/>
          </p:cNvSpPr>
          <p:nvPr/>
        </p:nvSpPr>
        <p:spPr bwMode="auto">
          <a:xfrm>
            <a:off x="3241675" y="657225"/>
            <a:ext cx="0" cy="8620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6" name="Line 111"/>
          <p:cNvSpPr>
            <a:spLocks noChangeShapeType="1"/>
          </p:cNvSpPr>
          <p:nvPr/>
        </p:nvSpPr>
        <p:spPr bwMode="auto">
          <a:xfrm flipH="1">
            <a:off x="3252788" y="1673225"/>
            <a:ext cx="0" cy="5683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7" name="Line 112"/>
          <p:cNvSpPr>
            <a:spLocks noChangeShapeType="1"/>
          </p:cNvSpPr>
          <p:nvPr/>
        </p:nvSpPr>
        <p:spPr bwMode="auto">
          <a:xfrm flipV="1">
            <a:off x="3987800" y="673100"/>
            <a:ext cx="0" cy="677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8" name="Text Box 113"/>
          <p:cNvSpPr txBox="1">
            <a:spLocks noChangeArrowheads="1"/>
          </p:cNvSpPr>
          <p:nvPr/>
        </p:nvSpPr>
        <p:spPr bwMode="auto">
          <a:xfrm>
            <a:off x="4084638" y="1292225"/>
            <a:ext cx="715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40969" name="Object 114"/>
          <p:cNvGraphicFramePr>
            <a:graphicFrameLocks noChangeAspect="1"/>
          </p:cNvGraphicFramePr>
          <p:nvPr/>
        </p:nvGraphicFramePr>
        <p:xfrm>
          <a:off x="4221163" y="663575"/>
          <a:ext cx="392112" cy="568325"/>
        </p:xfrm>
        <a:graphic>
          <a:graphicData uri="http://schemas.openxmlformats.org/presentationml/2006/ole">
            <p:oleObj spid="_x0000_s108553" name="Equation" r:id="rId13" imgW="57285" imgH="162015" progId="Equation.DSMT4">
              <p:embed/>
            </p:oleObj>
          </a:graphicData>
        </a:graphic>
      </p:graphicFrame>
      <p:sp>
        <p:nvSpPr>
          <p:cNvPr id="41019" name="Rectangle 115"/>
          <p:cNvSpPr>
            <a:spLocks noChangeArrowheads="1"/>
          </p:cNvSpPr>
          <p:nvPr/>
        </p:nvSpPr>
        <p:spPr bwMode="auto">
          <a:xfrm rot="5400000">
            <a:off x="1508919" y="480219"/>
            <a:ext cx="185737" cy="3905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sp>
        <p:nvSpPr>
          <p:cNvPr id="41020" name="Rectangle 116"/>
          <p:cNvSpPr>
            <a:spLocks noChangeArrowheads="1"/>
          </p:cNvSpPr>
          <p:nvPr/>
        </p:nvSpPr>
        <p:spPr bwMode="auto">
          <a:xfrm rot="-5400000">
            <a:off x="2570163" y="495300"/>
            <a:ext cx="187325" cy="3905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sp>
        <p:nvSpPr>
          <p:cNvPr id="41021" name="Rectangle 117"/>
          <p:cNvSpPr>
            <a:spLocks noChangeArrowheads="1"/>
          </p:cNvSpPr>
          <p:nvPr/>
        </p:nvSpPr>
        <p:spPr bwMode="auto">
          <a:xfrm>
            <a:off x="3886200" y="1341438"/>
            <a:ext cx="196850" cy="3714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graphicFrame>
        <p:nvGraphicFramePr>
          <p:cNvPr id="40970" name="Object 118"/>
          <p:cNvGraphicFramePr>
            <a:graphicFrameLocks noChangeAspect="1"/>
          </p:cNvGraphicFramePr>
          <p:nvPr/>
        </p:nvGraphicFramePr>
        <p:xfrm>
          <a:off x="2598738" y="817563"/>
          <a:ext cx="315912" cy="498475"/>
        </p:xfrm>
        <a:graphic>
          <a:graphicData uri="http://schemas.openxmlformats.org/presentationml/2006/ole">
            <p:oleObj spid="_x0000_s108554" name="Equation" r:id="rId14" imgW="47557" imgH="162015" progId="Equation.DSMT4">
              <p:embed/>
            </p:oleObj>
          </a:graphicData>
        </a:graphic>
      </p:graphicFrame>
      <p:sp>
        <p:nvSpPr>
          <p:cNvPr id="41022" name="Text Box 119"/>
          <p:cNvSpPr txBox="1">
            <a:spLocks noChangeArrowheads="1"/>
          </p:cNvSpPr>
          <p:nvPr/>
        </p:nvSpPr>
        <p:spPr bwMode="auto">
          <a:xfrm>
            <a:off x="2927350" y="1106488"/>
            <a:ext cx="3873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41023" name="Text Box 120"/>
          <p:cNvSpPr txBox="1">
            <a:spLocks noChangeArrowheads="1"/>
          </p:cNvSpPr>
          <p:nvPr/>
        </p:nvSpPr>
        <p:spPr bwMode="auto">
          <a:xfrm>
            <a:off x="2984500" y="1524000"/>
            <a:ext cx="3032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41024" name="Line 121"/>
          <p:cNvSpPr>
            <a:spLocks noChangeShapeType="1"/>
          </p:cNvSpPr>
          <p:nvPr/>
        </p:nvSpPr>
        <p:spPr bwMode="auto">
          <a:xfrm>
            <a:off x="1055688" y="679450"/>
            <a:ext cx="346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25" name="Line 122"/>
          <p:cNvSpPr>
            <a:spLocks noChangeShapeType="1"/>
          </p:cNvSpPr>
          <p:nvPr/>
        </p:nvSpPr>
        <p:spPr bwMode="auto">
          <a:xfrm rot="5400000" flipV="1">
            <a:off x="3432175" y="92075"/>
            <a:ext cx="6350" cy="1155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6" name="Line 123"/>
          <p:cNvSpPr>
            <a:spLocks noChangeShapeType="1"/>
          </p:cNvSpPr>
          <p:nvPr/>
        </p:nvSpPr>
        <p:spPr bwMode="auto">
          <a:xfrm flipV="1">
            <a:off x="3989388" y="1698625"/>
            <a:ext cx="0" cy="5540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7" name="Freeform 124"/>
          <p:cNvSpPr>
            <a:spLocks/>
          </p:cNvSpPr>
          <p:nvPr/>
        </p:nvSpPr>
        <p:spPr bwMode="auto">
          <a:xfrm rot="766825" flipV="1">
            <a:off x="1914525" y="1195388"/>
            <a:ext cx="319088" cy="338137"/>
          </a:xfrm>
          <a:custGeom>
            <a:avLst/>
            <a:gdLst>
              <a:gd name="T0" fmla="*/ 0 w 144"/>
              <a:gd name="T1" fmla="*/ 0 h 192"/>
              <a:gd name="T2" fmla="*/ 2147483647 w 144"/>
              <a:gd name="T3" fmla="*/ 2147483647 h 192"/>
              <a:gd name="T4" fmla="*/ 2147483647 w 144"/>
              <a:gd name="T5" fmla="*/ 2147483647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56"/>
                  <a:pt x="24" y="112"/>
                  <a:pt x="48" y="144"/>
                </a:cubicBezTo>
                <a:cubicBezTo>
                  <a:pt x="72" y="176"/>
                  <a:pt x="128" y="184"/>
                  <a:pt x="144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71" name="Object 126"/>
          <p:cNvGraphicFramePr>
            <a:graphicFrameLocks noChangeAspect="1"/>
          </p:cNvGraphicFramePr>
          <p:nvPr/>
        </p:nvGraphicFramePr>
        <p:xfrm>
          <a:off x="5219700" y="188913"/>
          <a:ext cx="315913" cy="498475"/>
        </p:xfrm>
        <a:graphic>
          <a:graphicData uri="http://schemas.openxmlformats.org/presentationml/2006/ole">
            <p:oleObj spid="_x0000_s108555" name="Equation" r:id="rId15" imgW="47557" imgH="162015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第二章</a:t>
            </a:r>
          </a:p>
        </p:txBody>
      </p:sp>
      <p:sp>
        <p:nvSpPr>
          <p:cNvPr id="4" name="矩形 3"/>
          <p:cNvSpPr/>
          <p:nvPr/>
        </p:nvSpPr>
        <p:spPr>
          <a:xfrm>
            <a:off x="727657" y="1690689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2.1 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电阻的串并联</a:t>
            </a:r>
            <a:endParaRPr lang="en-US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P39  2.1.3</a:t>
            </a:r>
            <a:r>
              <a:rPr lang="zh-CN" altLang="en-US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（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b</a:t>
            </a:r>
            <a:r>
              <a:rPr lang="zh-CN" altLang="en-US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）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2.6 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叠加定理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P55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2.7 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戴维宁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定理（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P59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含源二端网络，测得其开路电压为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40V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，短路电流为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4A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，当外接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10Ω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负载时，负载电流为</a:t>
            </a:r>
            <a:r>
              <a:rPr lang="en-US" altLang="zh-CN" sz="2800" b="1" u="sng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2800" b="1" kern="100" dirty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b="1" kern="100" dirty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PPT</a:t>
            </a:r>
            <a:r>
              <a:rPr lang="zh-CN" altLang="en-US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例题</a:t>
            </a:r>
            <a:endParaRPr lang="en-US" altLang="zh-CN" sz="2800" b="1" kern="100" dirty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6438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000250" y="5857875"/>
          <a:ext cx="2971800" cy="792163"/>
        </p:xfrm>
        <a:graphic>
          <a:graphicData uri="http://schemas.openxmlformats.org/presentationml/2006/ole">
            <p:oleObj spid="_x0000_s109570" name="Equation" r:id="rId3" imgW="1009785" imgH="228600" progId="Equation.3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071688" y="4714875"/>
          <a:ext cx="2646362" cy="1036638"/>
        </p:xfrm>
        <a:graphic>
          <a:graphicData uri="http://schemas.openxmlformats.org/presentationml/2006/ole">
            <p:oleObj spid="_x0000_s109571" name="Equation" r:id="rId4" imgW="800100" imgH="314325" progId="Equation.3">
              <p:embed/>
            </p:oleObj>
          </a:graphicData>
        </a:graphic>
      </p:graphicFrame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500063" y="2571750"/>
          <a:ext cx="6281737" cy="1042988"/>
        </p:xfrm>
        <a:graphic>
          <a:graphicData uri="http://schemas.openxmlformats.org/presentationml/2006/ole">
            <p:oleObj spid="_x0000_s109572" name="Equation" r:id="rId5" imgW="2247900" imgH="323760" progId="Equation.3">
              <p:embed/>
            </p:oleObj>
          </a:graphicData>
        </a:graphic>
      </p:graphicFrame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500063" y="642938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由右图电路可求得</a:t>
            </a:r>
          </a:p>
        </p:txBody>
      </p:sp>
      <p:sp>
        <p:nvSpPr>
          <p:cNvPr id="41995" name="Line 61"/>
          <p:cNvSpPr>
            <a:spLocks noChangeShapeType="1"/>
          </p:cNvSpPr>
          <p:nvPr/>
        </p:nvSpPr>
        <p:spPr bwMode="auto">
          <a:xfrm>
            <a:off x="5243513" y="728663"/>
            <a:ext cx="0" cy="15827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Line 62"/>
          <p:cNvSpPr>
            <a:spLocks noChangeShapeType="1"/>
          </p:cNvSpPr>
          <p:nvPr/>
        </p:nvSpPr>
        <p:spPr bwMode="auto">
          <a:xfrm rot="-5400000">
            <a:off x="7039769" y="-138906"/>
            <a:ext cx="0" cy="17351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63"/>
          <p:cNvSpPr>
            <a:spLocks noChangeShapeType="1"/>
          </p:cNvSpPr>
          <p:nvPr/>
        </p:nvSpPr>
        <p:spPr bwMode="auto">
          <a:xfrm>
            <a:off x="6797675" y="850900"/>
            <a:ext cx="0" cy="4286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89" name="Object 64"/>
          <p:cNvGraphicFramePr>
            <a:graphicFrameLocks noChangeAspect="1"/>
          </p:cNvGraphicFramePr>
          <p:nvPr/>
        </p:nvGraphicFramePr>
        <p:xfrm>
          <a:off x="6843713" y="736600"/>
          <a:ext cx="287337" cy="457200"/>
        </p:xfrm>
        <a:graphic>
          <a:graphicData uri="http://schemas.openxmlformats.org/presentationml/2006/ole">
            <p:oleObj spid="_x0000_s109573" name="Equation" r:id="rId6" imgW="85657" imgH="162015" progId="Equation.DSMT4">
              <p:embed/>
            </p:oleObj>
          </a:graphicData>
        </a:graphic>
      </p:graphicFrame>
      <p:graphicFrame>
        <p:nvGraphicFramePr>
          <p:cNvPr id="41990" name="Object 65"/>
          <p:cNvGraphicFramePr>
            <a:graphicFrameLocks noChangeAspect="1"/>
          </p:cNvGraphicFramePr>
          <p:nvPr/>
        </p:nvGraphicFramePr>
        <p:xfrm>
          <a:off x="6937375" y="1401763"/>
          <a:ext cx="615950" cy="446087"/>
        </p:xfrm>
        <a:graphic>
          <a:graphicData uri="http://schemas.openxmlformats.org/presentationml/2006/ole">
            <p:oleObj spid="_x0000_s109574" name="公式" r:id="rId7" imgW="228600" imgH="133440" progId="Equation.3">
              <p:embed/>
            </p:oleObj>
          </a:graphicData>
        </a:graphic>
      </p:graphicFrame>
      <p:sp>
        <p:nvSpPr>
          <p:cNvPr id="41998" name="Line 66"/>
          <p:cNvSpPr>
            <a:spLocks noChangeShapeType="1"/>
          </p:cNvSpPr>
          <p:nvPr/>
        </p:nvSpPr>
        <p:spPr bwMode="auto">
          <a:xfrm flipV="1">
            <a:off x="5230813" y="2311400"/>
            <a:ext cx="26717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Text Box 67"/>
          <p:cNvSpPr txBox="1">
            <a:spLocks noChangeArrowheads="1"/>
          </p:cNvSpPr>
          <p:nvPr/>
        </p:nvSpPr>
        <p:spPr bwMode="auto">
          <a:xfrm>
            <a:off x="5678488" y="228600"/>
            <a:ext cx="641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42000" name="Line 68"/>
          <p:cNvSpPr>
            <a:spLocks noChangeShapeType="1"/>
          </p:cNvSpPr>
          <p:nvPr/>
        </p:nvSpPr>
        <p:spPr bwMode="auto">
          <a:xfrm flipV="1">
            <a:off x="5235575" y="642938"/>
            <a:ext cx="479425" cy="6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Line 69"/>
          <p:cNvSpPr>
            <a:spLocks noChangeShapeType="1"/>
          </p:cNvSpPr>
          <p:nvPr/>
        </p:nvSpPr>
        <p:spPr bwMode="auto">
          <a:xfrm>
            <a:off x="8007350" y="820738"/>
            <a:ext cx="0" cy="4651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91" name="Object 70"/>
          <p:cNvGraphicFramePr>
            <a:graphicFrameLocks noChangeAspect="1"/>
          </p:cNvGraphicFramePr>
          <p:nvPr/>
        </p:nvGraphicFramePr>
        <p:xfrm>
          <a:off x="6011863" y="1316038"/>
          <a:ext cx="490537" cy="582612"/>
        </p:xfrm>
        <a:graphic>
          <a:graphicData uri="http://schemas.openxmlformats.org/presentationml/2006/ole">
            <p:oleObj spid="_x0000_s109575" name="Equation" r:id="rId8" imgW="133485" imgH="162015" progId="Equation.3">
              <p:embed/>
            </p:oleObj>
          </a:graphicData>
        </a:graphic>
      </p:graphicFrame>
      <p:sp>
        <p:nvSpPr>
          <p:cNvPr id="42002" name="Line 71"/>
          <p:cNvSpPr>
            <a:spLocks noChangeShapeType="1"/>
          </p:cNvSpPr>
          <p:nvPr/>
        </p:nvSpPr>
        <p:spPr bwMode="auto">
          <a:xfrm>
            <a:off x="6486525" y="1576388"/>
            <a:ext cx="35242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3" name="Line 72"/>
          <p:cNvSpPr>
            <a:spLocks noChangeShapeType="1"/>
          </p:cNvSpPr>
          <p:nvPr/>
        </p:nvSpPr>
        <p:spPr bwMode="auto">
          <a:xfrm>
            <a:off x="6486525" y="1712913"/>
            <a:ext cx="35242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Line 73"/>
          <p:cNvSpPr>
            <a:spLocks noChangeShapeType="1"/>
          </p:cNvSpPr>
          <p:nvPr/>
        </p:nvSpPr>
        <p:spPr bwMode="auto">
          <a:xfrm flipH="1">
            <a:off x="6672263" y="728663"/>
            <a:ext cx="0" cy="825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5" name="Line 74"/>
          <p:cNvSpPr>
            <a:spLocks noChangeShapeType="1"/>
          </p:cNvSpPr>
          <p:nvPr/>
        </p:nvSpPr>
        <p:spPr bwMode="auto">
          <a:xfrm>
            <a:off x="6672263" y="1692275"/>
            <a:ext cx="0" cy="6191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6" name="Line 75"/>
          <p:cNvSpPr>
            <a:spLocks noChangeShapeType="1"/>
          </p:cNvSpPr>
          <p:nvPr/>
        </p:nvSpPr>
        <p:spPr bwMode="auto">
          <a:xfrm flipV="1">
            <a:off x="7881938" y="1752600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Text Box 76"/>
          <p:cNvSpPr txBox="1">
            <a:spLocks noChangeArrowheads="1"/>
          </p:cNvSpPr>
          <p:nvPr/>
        </p:nvSpPr>
        <p:spPr bwMode="auto">
          <a:xfrm>
            <a:off x="7924800" y="1295400"/>
            <a:ext cx="641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aphicFrame>
        <p:nvGraphicFramePr>
          <p:cNvPr id="41992" name="Object 77"/>
          <p:cNvGraphicFramePr>
            <a:graphicFrameLocks noChangeAspect="1"/>
          </p:cNvGraphicFramePr>
          <p:nvPr/>
        </p:nvGraphicFramePr>
        <p:xfrm>
          <a:off x="8091488" y="681038"/>
          <a:ext cx="350837" cy="561975"/>
        </p:xfrm>
        <a:graphic>
          <a:graphicData uri="http://schemas.openxmlformats.org/presentationml/2006/ole">
            <p:oleObj spid="_x0000_s109576" name="Equation" r:id="rId9" imgW="57285" imgH="162015" progId="Equation.DSMT4">
              <p:embed/>
            </p:oleObj>
          </a:graphicData>
        </a:graphic>
      </p:graphicFrame>
      <p:sp>
        <p:nvSpPr>
          <p:cNvPr id="42008" name="Rectangle 78"/>
          <p:cNvSpPr>
            <a:spLocks noChangeArrowheads="1"/>
          </p:cNvSpPr>
          <p:nvPr/>
        </p:nvSpPr>
        <p:spPr bwMode="auto">
          <a:xfrm>
            <a:off x="7791450" y="1346200"/>
            <a:ext cx="179388" cy="368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sp>
        <p:nvSpPr>
          <p:cNvPr id="42009" name="Text Box 80"/>
          <p:cNvSpPr txBox="1">
            <a:spLocks noChangeArrowheads="1"/>
          </p:cNvSpPr>
          <p:nvPr/>
        </p:nvSpPr>
        <p:spPr bwMode="auto">
          <a:xfrm>
            <a:off x="6362700" y="1154113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42010" name="Text Box 81"/>
          <p:cNvSpPr txBox="1">
            <a:spLocks noChangeArrowheads="1"/>
          </p:cNvSpPr>
          <p:nvPr/>
        </p:nvSpPr>
        <p:spPr bwMode="auto">
          <a:xfrm>
            <a:off x="6400800" y="154146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42011" name="Rectangle 82"/>
          <p:cNvSpPr>
            <a:spLocks noChangeArrowheads="1"/>
          </p:cNvSpPr>
          <p:nvPr/>
        </p:nvSpPr>
        <p:spPr bwMode="auto">
          <a:xfrm rot="-5400000">
            <a:off x="5883275" y="549275"/>
            <a:ext cx="187325" cy="3905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sp>
        <p:nvSpPr>
          <p:cNvPr id="42012" name="Line 83"/>
          <p:cNvSpPr>
            <a:spLocks noChangeShapeType="1"/>
          </p:cNvSpPr>
          <p:nvPr/>
        </p:nvSpPr>
        <p:spPr bwMode="auto">
          <a:xfrm rot="-5400000">
            <a:off x="5524500" y="477838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3" name="Line 84"/>
          <p:cNvSpPr>
            <a:spLocks noChangeShapeType="1"/>
          </p:cNvSpPr>
          <p:nvPr/>
        </p:nvSpPr>
        <p:spPr bwMode="auto">
          <a:xfrm flipV="1">
            <a:off x="7885113" y="736600"/>
            <a:ext cx="1587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93" name="Object 126"/>
          <p:cNvGraphicFramePr>
            <a:graphicFrameLocks noChangeAspect="1"/>
          </p:cNvGraphicFramePr>
          <p:nvPr/>
        </p:nvGraphicFramePr>
        <p:xfrm>
          <a:off x="5219700" y="188913"/>
          <a:ext cx="315913" cy="498475"/>
        </p:xfrm>
        <a:graphic>
          <a:graphicData uri="http://schemas.openxmlformats.org/presentationml/2006/ole">
            <p:oleObj spid="_x0000_s109577" name="Equation" r:id="rId10" imgW="47557" imgH="162015" progId="Equation.DSMT4">
              <p:embed/>
            </p:oleObj>
          </a:graphicData>
        </a:graphic>
      </p:graphicFrame>
      <p:pic>
        <p:nvPicPr>
          <p:cNvPr id="42014" name="Picture 7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8625" y="3714750"/>
            <a:ext cx="692626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609600" y="904875"/>
          <a:ext cx="2378075" cy="1000125"/>
        </p:xfrm>
        <a:graphic>
          <a:graphicData uri="http://schemas.openxmlformats.org/presentationml/2006/ole">
            <p:oleObj spid="_x0000_s110594" name="Equation" r:id="rId3" imgW="838200" imgH="323760" progId="Equation.3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39750" y="2708275"/>
          <a:ext cx="4746625" cy="1131888"/>
        </p:xfrm>
        <a:graphic>
          <a:graphicData uri="http://schemas.openxmlformats.org/presentationml/2006/ole">
            <p:oleObj spid="_x0000_s110595" name="Equation" r:id="rId4" imgW="1533457" imgH="342900" progId="Equation.3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09600" y="4038600"/>
          <a:ext cx="2209800" cy="647700"/>
        </p:xfrm>
        <a:graphic>
          <a:graphicData uri="http://schemas.openxmlformats.org/presentationml/2006/ole">
            <p:oleObj spid="_x0000_s110596" name="Equation" r:id="rId5" imgW="762000" imgH="162015" progId="Equation.3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409700" y="4673600"/>
          <a:ext cx="5105400" cy="733425"/>
        </p:xfrm>
        <a:graphic>
          <a:graphicData uri="http://schemas.openxmlformats.org/presentationml/2006/ole">
            <p:oleObj spid="_x0000_s110597" name="Equation" r:id="rId6" imgW="1676400" imgH="200025" progId="Equation.3">
              <p:embed/>
            </p:oleObj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414463" y="5432425"/>
          <a:ext cx="4110037" cy="741363"/>
        </p:xfrm>
        <a:graphic>
          <a:graphicData uri="http://schemas.openxmlformats.org/presentationml/2006/ole">
            <p:oleObj spid="_x0000_s110598" name="Equation" r:id="rId7" imgW="1143000" imgH="200025" progId="Equation.3">
              <p:embed/>
            </p:oleObj>
          </a:graphicData>
        </a:graphic>
      </p:graphicFrame>
      <p:graphicFrame>
        <p:nvGraphicFramePr>
          <p:cNvPr id="43015" name="Object 10"/>
          <p:cNvGraphicFramePr>
            <a:graphicFrameLocks noChangeAspect="1"/>
          </p:cNvGraphicFramePr>
          <p:nvPr/>
        </p:nvGraphicFramePr>
        <p:xfrm>
          <a:off x="7086600" y="5135563"/>
          <a:ext cx="1676400" cy="1112837"/>
        </p:xfrm>
        <a:graphic>
          <a:graphicData uri="http://schemas.openxmlformats.org/presentationml/2006/ole">
            <p:oleObj spid="_x0000_s110599" name="剪辑" r:id="rId8" imgW="4582562" imgH="3041964" progId="MS_ClipArt_Gallery.2">
              <p:embed/>
            </p:oleObj>
          </a:graphicData>
        </a:graphic>
      </p:graphicFrame>
      <p:graphicFrame>
        <p:nvGraphicFramePr>
          <p:cNvPr id="43016" name="Object 11"/>
          <p:cNvGraphicFramePr>
            <a:graphicFrameLocks noChangeAspect="1"/>
          </p:cNvGraphicFramePr>
          <p:nvPr/>
        </p:nvGraphicFramePr>
        <p:xfrm>
          <a:off x="1447800" y="1670050"/>
          <a:ext cx="3360738" cy="768350"/>
        </p:xfrm>
        <a:graphic>
          <a:graphicData uri="http://schemas.openxmlformats.org/presentationml/2006/ole">
            <p:oleObj spid="_x0000_s110600" name="Equation" r:id="rId9" imgW="1162185" imgH="228600" progId="Equation.3">
              <p:embed/>
            </p:oleObj>
          </a:graphicData>
        </a:graphic>
      </p:graphicFrame>
      <p:sp>
        <p:nvSpPr>
          <p:cNvPr id="43022" name="Oval 58"/>
          <p:cNvSpPr>
            <a:spLocks noChangeArrowheads="1"/>
          </p:cNvSpPr>
          <p:nvPr/>
        </p:nvSpPr>
        <p:spPr bwMode="auto">
          <a:xfrm>
            <a:off x="5191125" y="1689100"/>
            <a:ext cx="409575" cy="400050"/>
          </a:xfrm>
          <a:prstGeom prst="ellips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3023" name="Line 59"/>
          <p:cNvSpPr>
            <a:spLocks noChangeShapeType="1"/>
          </p:cNvSpPr>
          <p:nvPr/>
        </p:nvSpPr>
        <p:spPr bwMode="auto">
          <a:xfrm>
            <a:off x="5387975" y="1098550"/>
            <a:ext cx="0" cy="159385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Text Box 60"/>
          <p:cNvSpPr txBox="1">
            <a:spLocks noChangeArrowheads="1"/>
          </p:cNvSpPr>
          <p:nvPr/>
        </p:nvSpPr>
        <p:spPr bwMode="auto">
          <a:xfrm>
            <a:off x="5076825" y="1260475"/>
            <a:ext cx="3921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43025" name="Oval 61"/>
          <p:cNvSpPr>
            <a:spLocks noChangeArrowheads="1"/>
          </p:cNvSpPr>
          <p:nvPr/>
        </p:nvSpPr>
        <p:spPr bwMode="auto">
          <a:xfrm rot="5400000" flipH="1">
            <a:off x="6399213" y="1971675"/>
            <a:ext cx="92075" cy="984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3026" name="Line 62"/>
          <p:cNvSpPr>
            <a:spLocks noChangeShapeType="1"/>
          </p:cNvSpPr>
          <p:nvPr/>
        </p:nvSpPr>
        <p:spPr bwMode="auto">
          <a:xfrm rot="16200000" flipH="1">
            <a:off x="6130925" y="1671638"/>
            <a:ext cx="428625" cy="2190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7" name="Text Box 63"/>
          <p:cNvSpPr txBox="1">
            <a:spLocks noChangeArrowheads="1"/>
          </p:cNvSpPr>
          <p:nvPr/>
        </p:nvSpPr>
        <p:spPr bwMode="auto">
          <a:xfrm flipH="1">
            <a:off x="6492875" y="1601788"/>
            <a:ext cx="3540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S</a:t>
            </a:r>
          </a:p>
        </p:txBody>
      </p:sp>
      <p:sp>
        <p:nvSpPr>
          <p:cNvPr id="43028" name="Text Box 64"/>
          <p:cNvSpPr txBox="1">
            <a:spLocks noChangeArrowheads="1"/>
          </p:cNvSpPr>
          <p:nvPr/>
        </p:nvSpPr>
        <p:spPr bwMode="auto">
          <a:xfrm>
            <a:off x="5816600" y="1838325"/>
            <a:ext cx="663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t</a:t>
            </a:r>
            <a:r>
              <a:rPr kumimoji="1" lang="en-US" altLang="zh-CN" sz="2800" b="1">
                <a:latin typeface="Times New Roman" pitchFamily="18" charset="0"/>
              </a:rPr>
              <a:t>=0</a:t>
            </a:r>
          </a:p>
        </p:txBody>
      </p:sp>
      <p:sp>
        <p:nvSpPr>
          <p:cNvPr id="43029" name="Line 65"/>
          <p:cNvSpPr>
            <a:spLocks noChangeShapeType="1"/>
          </p:cNvSpPr>
          <p:nvPr/>
        </p:nvSpPr>
        <p:spPr bwMode="auto">
          <a:xfrm>
            <a:off x="6438900" y="2058988"/>
            <a:ext cx="3175" cy="657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0" name="Line 66"/>
          <p:cNvSpPr>
            <a:spLocks noChangeShapeType="1"/>
          </p:cNvSpPr>
          <p:nvPr/>
        </p:nvSpPr>
        <p:spPr bwMode="auto">
          <a:xfrm>
            <a:off x="6442075" y="1123950"/>
            <a:ext cx="0" cy="4175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Line 67"/>
          <p:cNvSpPr>
            <a:spLocks noChangeShapeType="1"/>
          </p:cNvSpPr>
          <p:nvPr/>
        </p:nvSpPr>
        <p:spPr bwMode="auto">
          <a:xfrm rot="5400000" flipV="1">
            <a:off x="6448426" y="750887"/>
            <a:ext cx="4762" cy="7096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2" name="Line 68"/>
          <p:cNvSpPr>
            <a:spLocks noChangeShapeType="1"/>
          </p:cNvSpPr>
          <p:nvPr/>
        </p:nvSpPr>
        <p:spPr bwMode="auto">
          <a:xfrm>
            <a:off x="7696200" y="1192213"/>
            <a:ext cx="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17" name="Object 69"/>
          <p:cNvGraphicFramePr>
            <a:graphicFrameLocks noChangeAspect="1"/>
          </p:cNvGraphicFramePr>
          <p:nvPr/>
        </p:nvGraphicFramePr>
        <p:xfrm>
          <a:off x="7734300" y="1116013"/>
          <a:ext cx="419100" cy="603250"/>
        </p:xfrm>
        <a:graphic>
          <a:graphicData uri="http://schemas.openxmlformats.org/presentationml/2006/ole">
            <p:oleObj spid="_x0000_s110601" name="Equation" r:id="rId10" imgW="85657" imgH="162015" progId="Equation.DSMT4">
              <p:embed/>
            </p:oleObj>
          </a:graphicData>
        </a:graphic>
      </p:graphicFrame>
      <p:graphicFrame>
        <p:nvGraphicFramePr>
          <p:cNvPr id="43018" name="Object 70"/>
          <p:cNvGraphicFramePr>
            <a:graphicFrameLocks noChangeAspect="1"/>
          </p:cNvGraphicFramePr>
          <p:nvPr/>
        </p:nvGraphicFramePr>
        <p:xfrm>
          <a:off x="7620000" y="2079625"/>
          <a:ext cx="739775" cy="463550"/>
        </p:xfrm>
        <a:graphic>
          <a:graphicData uri="http://schemas.openxmlformats.org/presentationml/2006/ole">
            <p:oleObj spid="_x0000_s110602" name="Equation" r:id="rId11" imgW="238057" imgH="133440" progId="Equation.3">
              <p:embed/>
            </p:oleObj>
          </a:graphicData>
        </a:graphic>
      </p:graphicFrame>
      <p:sp>
        <p:nvSpPr>
          <p:cNvPr id="43033" name="Line 71"/>
          <p:cNvSpPr>
            <a:spLocks noChangeShapeType="1"/>
          </p:cNvSpPr>
          <p:nvPr/>
        </p:nvSpPr>
        <p:spPr bwMode="auto">
          <a:xfrm>
            <a:off x="5375275" y="2692400"/>
            <a:ext cx="29845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4" name="Text Box 72"/>
          <p:cNvSpPr txBox="1">
            <a:spLocks noChangeArrowheads="1"/>
          </p:cNvSpPr>
          <p:nvPr/>
        </p:nvSpPr>
        <p:spPr bwMode="auto">
          <a:xfrm>
            <a:off x="4514850" y="1570038"/>
            <a:ext cx="89693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6V</a:t>
            </a:r>
          </a:p>
        </p:txBody>
      </p:sp>
      <p:sp>
        <p:nvSpPr>
          <p:cNvPr id="43035" name="Text Box 73"/>
          <p:cNvSpPr txBox="1">
            <a:spLocks noChangeArrowheads="1"/>
          </p:cNvSpPr>
          <p:nvPr/>
        </p:nvSpPr>
        <p:spPr bwMode="auto">
          <a:xfrm>
            <a:off x="5605463" y="609600"/>
            <a:ext cx="7191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3036" name="Text Box 74"/>
          <p:cNvSpPr txBox="1">
            <a:spLocks noChangeArrowheads="1"/>
          </p:cNvSpPr>
          <p:nvPr/>
        </p:nvSpPr>
        <p:spPr bwMode="auto">
          <a:xfrm>
            <a:off x="6716713" y="609600"/>
            <a:ext cx="715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3037" name="Line 75"/>
          <p:cNvSpPr>
            <a:spLocks noChangeShapeType="1"/>
          </p:cNvSpPr>
          <p:nvPr/>
        </p:nvSpPr>
        <p:spPr bwMode="auto">
          <a:xfrm>
            <a:off x="6818313" y="1311275"/>
            <a:ext cx="58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8" name="Line 76"/>
          <p:cNvSpPr>
            <a:spLocks noChangeShapeType="1"/>
          </p:cNvSpPr>
          <p:nvPr/>
        </p:nvSpPr>
        <p:spPr bwMode="auto">
          <a:xfrm>
            <a:off x="8483600" y="1181100"/>
            <a:ext cx="0" cy="4683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19" name="Object 77"/>
          <p:cNvGraphicFramePr>
            <a:graphicFrameLocks noChangeAspect="1"/>
          </p:cNvGraphicFramePr>
          <p:nvPr/>
        </p:nvGraphicFramePr>
        <p:xfrm>
          <a:off x="6970713" y="1646238"/>
          <a:ext cx="496887" cy="533400"/>
        </p:xfrm>
        <a:graphic>
          <a:graphicData uri="http://schemas.openxmlformats.org/presentationml/2006/ole">
            <p:oleObj spid="_x0000_s110603" name="公式" r:id="rId12" imgW="133485" imgH="162015" progId="Equation.3">
              <p:embed/>
            </p:oleObj>
          </a:graphicData>
        </a:graphic>
      </p:graphicFrame>
      <p:sp>
        <p:nvSpPr>
          <p:cNvPr id="43039" name="Line 78"/>
          <p:cNvSpPr>
            <a:spLocks noChangeShapeType="1"/>
          </p:cNvSpPr>
          <p:nvPr/>
        </p:nvSpPr>
        <p:spPr bwMode="auto">
          <a:xfrm>
            <a:off x="7399338" y="1941513"/>
            <a:ext cx="3937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0" name="Line 79"/>
          <p:cNvSpPr>
            <a:spLocks noChangeShapeType="1"/>
          </p:cNvSpPr>
          <p:nvPr/>
        </p:nvSpPr>
        <p:spPr bwMode="auto">
          <a:xfrm>
            <a:off x="7399338" y="2081213"/>
            <a:ext cx="3937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1" name="Line 80"/>
          <p:cNvSpPr>
            <a:spLocks noChangeShapeType="1"/>
          </p:cNvSpPr>
          <p:nvPr/>
        </p:nvSpPr>
        <p:spPr bwMode="auto">
          <a:xfrm>
            <a:off x="7585075" y="1087438"/>
            <a:ext cx="0" cy="8620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2" name="Line 81"/>
          <p:cNvSpPr>
            <a:spLocks noChangeShapeType="1"/>
          </p:cNvSpPr>
          <p:nvPr/>
        </p:nvSpPr>
        <p:spPr bwMode="auto">
          <a:xfrm flipH="1">
            <a:off x="7596188" y="2116138"/>
            <a:ext cx="0" cy="5794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3" name="Line 82"/>
          <p:cNvSpPr>
            <a:spLocks noChangeShapeType="1"/>
          </p:cNvSpPr>
          <p:nvPr/>
        </p:nvSpPr>
        <p:spPr bwMode="auto">
          <a:xfrm flipV="1">
            <a:off x="8343900" y="1090613"/>
            <a:ext cx="0" cy="677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4" name="Text Box 83"/>
          <p:cNvSpPr txBox="1">
            <a:spLocks noChangeArrowheads="1"/>
          </p:cNvSpPr>
          <p:nvPr/>
        </p:nvSpPr>
        <p:spPr bwMode="auto">
          <a:xfrm>
            <a:off x="8440738" y="1722438"/>
            <a:ext cx="715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</a:t>
            </a:r>
            <a:endParaRPr kumimoji="1" lang="en-US" altLang="zh-CN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43020" name="Object 84"/>
          <p:cNvGraphicFramePr>
            <a:graphicFrameLocks noChangeAspect="1"/>
          </p:cNvGraphicFramePr>
          <p:nvPr/>
        </p:nvGraphicFramePr>
        <p:xfrm>
          <a:off x="8577263" y="1093788"/>
          <a:ext cx="390525" cy="568325"/>
        </p:xfrm>
        <a:graphic>
          <a:graphicData uri="http://schemas.openxmlformats.org/presentationml/2006/ole">
            <p:oleObj spid="_x0000_s110604" name="Equation" r:id="rId13" imgW="57285" imgH="162015" progId="Equation.DSMT4">
              <p:embed/>
            </p:oleObj>
          </a:graphicData>
        </a:graphic>
      </p:graphicFrame>
      <p:sp>
        <p:nvSpPr>
          <p:cNvPr id="43045" name="Rectangle 85"/>
          <p:cNvSpPr>
            <a:spLocks noChangeArrowheads="1"/>
          </p:cNvSpPr>
          <p:nvPr/>
        </p:nvSpPr>
        <p:spPr bwMode="auto">
          <a:xfrm rot="5400000">
            <a:off x="5813426" y="889000"/>
            <a:ext cx="190500" cy="3905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sp>
        <p:nvSpPr>
          <p:cNvPr id="43046" name="Rectangle 86"/>
          <p:cNvSpPr>
            <a:spLocks noChangeArrowheads="1"/>
          </p:cNvSpPr>
          <p:nvPr/>
        </p:nvSpPr>
        <p:spPr bwMode="auto">
          <a:xfrm rot="-5400000">
            <a:off x="6913563" y="925513"/>
            <a:ext cx="187325" cy="3905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sp>
        <p:nvSpPr>
          <p:cNvPr id="43047" name="Rectangle 87"/>
          <p:cNvSpPr>
            <a:spLocks noChangeArrowheads="1"/>
          </p:cNvSpPr>
          <p:nvPr/>
        </p:nvSpPr>
        <p:spPr bwMode="auto">
          <a:xfrm>
            <a:off x="8242300" y="1758950"/>
            <a:ext cx="190500" cy="385763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latin typeface="Times New Roman" pitchFamily="18" charset="0"/>
            </a:endParaRPr>
          </a:p>
        </p:txBody>
      </p:sp>
      <p:graphicFrame>
        <p:nvGraphicFramePr>
          <p:cNvPr id="43021" name="Object 88"/>
          <p:cNvGraphicFramePr>
            <a:graphicFrameLocks noChangeAspect="1"/>
          </p:cNvGraphicFramePr>
          <p:nvPr/>
        </p:nvGraphicFramePr>
        <p:xfrm>
          <a:off x="6942138" y="1247775"/>
          <a:ext cx="315912" cy="498475"/>
        </p:xfrm>
        <a:graphic>
          <a:graphicData uri="http://schemas.openxmlformats.org/presentationml/2006/ole">
            <p:oleObj spid="_x0000_s110605" name="Equation" r:id="rId14" imgW="47557" imgH="162015" progId="Equation.DSMT4">
              <p:embed/>
            </p:oleObj>
          </a:graphicData>
        </a:graphic>
      </p:graphicFrame>
      <p:sp>
        <p:nvSpPr>
          <p:cNvPr id="43048" name="Text Box 89"/>
          <p:cNvSpPr txBox="1">
            <a:spLocks noChangeArrowheads="1"/>
          </p:cNvSpPr>
          <p:nvPr/>
        </p:nvSpPr>
        <p:spPr bwMode="auto">
          <a:xfrm>
            <a:off x="7270750" y="1536700"/>
            <a:ext cx="3873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43049" name="Text Box 90"/>
          <p:cNvSpPr txBox="1">
            <a:spLocks noChangeArrowheads="1"/>
          </p:cNvSpPr>
          <p:nvPr/>
        </p:nvSpPr>
        <p:spPr bwMode="auto">
          <a:xfrm>
            <a:off x="7327900" y="1954213"/>
            <a:ext cx="3032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43050" name="Line 91"/>
          <p:cNvSpPr>
            <a:spLocks noChangeShapeType="1"/>
          </p:cNvSpPr>
          <p:nvPr/>
        </p:nvSpPr>
        <p:spPr bwMode="auto">
          <a:xfrm>
            <a:off x="5386388" y="1109663"/>
            <a:ext cx="346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1" name="Line 92"/>
          <p:cNvSpPr>
            <a:spLocks noChangeShapeType="1"/>
          </p:cNvSpPr>
          <p:nvPr/>
        </p:nvSpPr>
        <p:spPr bwMode="auto">
          <a:xfrm rot="5400000" flipV="1">
            <a:off x="7775575" y="522288"/>
            <a:ext cx="6350" cy="1155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2" name="Line 93"/>
          <p:cNvSpPr>
            <a:spLocks noChangeShapeType="1"/>
          </p:cNvSpPr>
          <p:nvPr/>
        </p:nvSpPr>
        <p:spPr bwMode="auto">
          <a:xfrm flipV="1">
            <a:off x="8345488" y="2154238"/>
            <a:ext cx="0" cy="5540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3" name="Freeform 94"/>
          <p:cNvSpPr>
            <a:spLocks/>
          </p:cNvSpPr>
          <p:nvPr/>
        </p:nvSpPr>
        <p:spPr bwMode="auto">
          <a:xfrm rot="766825" flipV="1">
            <a:off x="6257925" y="1625600"/>
            <a:ext cx="319088" cy="338138"/>
          </a:xfrm>
          <a:custGeom>
            <a:avLst/>
            <a:gdLst>
              <a:gd name="T0" fmla="*/ 0 w 144"/>
              <a:gd name="T1" fmla="*/ 0 h 192"/>
              <a:gd name="T2" fmla="*/ 2147483647 w 144"/>
              <a:gd name="T3" fmla="*/ 2147483647 h 192"/>
              <a:gd name="T4" fmla="*/ 2147483647 w 144"/>
              <a:gd name="T5" fmla="*/ 2147483647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56"/>
                  <a:pt x="24" y="112"/>
                  <a:pt x="48" y="144"/>
                </a:cubicBezTo>
                <a:cubicBezTo>
                  <a:pt x="72" y="176"/>
                  <a:pt x="128" y="184"/>
                  <a:pt x="144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00063" y="428625"/>
            <a:ext cx="8234362" cy="1816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charset="-12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3.3.4(P.91) 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开关长期合在位置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上，如在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t=0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时把它合到位置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后，试求电容元件上的电压</a:t>
            </a:r>
            <a:r>
              <a:rPr kumimoji="1"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800" b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。已知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=1K</a:t>
            </a:r>
            <a:r>
              <a:rPr kumimoji="1" lang="el-GR" altLang="zh-CN" sz="2800" b="1" dirty="0">
                <a:latin typeface="Times New Roman" pitchFamily="18" charset="0"/>
              </a:rPr>
              <a:t>Ω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=2K</a:t>
            </a:r>
            <a:r>
              <a:rPr kumimoji="1" lang="el-GR" altLang="zh-CN" sz="2800" b="1" dirty="0">
                <a:latin typeface="Times New Roman" pitchFamily="18" charset="0"/>
              </a:rPr>
              <a:t>Ω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C=3uF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，电压源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=3V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=5V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3929063" y="4643438"/>
            <a:ext cx="1143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t=0_</a:t>
            </a:r>
            <a:endParaRPr kumimoji="1"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2357438"/>
            <a:ext cx="53816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8625" y="714375"/>
            <a:ext cx="73580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：（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1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）初始值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   </a:t>
            </a:r>
            <a:endParaRPr kumimoji="1"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928688" y="2357438"/>
            <a:ext cx="7358062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（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2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）稳态值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   </a:t>
            </a:r>
            <a:endParaRPr kumimoji="1"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5813" y="4357688"/>
            <a:ext cx="7358062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（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3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）时间常数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   </a:t>
            </a:r>
            <a:endParaRPr kumimoji="1"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6451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1412875"/>
            <a:ext cx="39735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88" y="3068638"/>
            <a:ext cx="58626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3" y="4857750"/>
            <a:ext cx="8782050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8625" y="714375"/>
            <a:ext cx="73580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所以：</a:t>
            </a:r>
            <a:endParaRPr kumimoji="1"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700" y="1263650"/>
            <a:ext cx="5648325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4500563"/>
            <a:ext cx="867727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zh-CN" altLang="en-US"/>
              <a:t>第四章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41102" y="864308"/>
                <a:ext cx="8261796" cy="47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4.1  </a:t>
                </a:r>
                <a:r>
                  <a:rPr lang="zh-CN" altLang="en-US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正弦电压与电流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4.2  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正弦量的</a:t>
                </a:r>
                <a:r>
                  <a:rPr lang="zh-CN" altLang="en-US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相量表示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4.3  </a:t>
                </a:r>
                <a:r>
                  <a:rPr lang="zh-CN" altLang="en-US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单一参数的交流电路</a:t>
                </a:r>
                <a:endParaRPr lang="en-US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电阻、电感、电容的电压电流关系的相量形式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电感——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电流比电压滞后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90°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P119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b="1" kern="10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相量形式的电压电流关系（式</a:t>
                </a: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4.3.9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电容——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电流比电压超前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90°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P122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b="1" kern="10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相量形式的电压电流关系（式</a:t>
                </a: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4.3.15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2" action="ppaction://hlinksldjump"/>
                  </a:rPr>
                  <a:t>P157  4.1.2</a:t>
                </a:r>
                <a:endParaRPr lang="en-US" altLang="zh-CN" sz="2400" b="1" kern="10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4.4  </a:t>
                </a:r>
                <a:r>
                  <a:rPr lang="zh-CN" altLang="en-US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电阻、电感与电容元件串联的交流电路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4.5  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阻抗的串联和并联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 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3" action="ppaction://hlinksldjump"/>
                  </a:rPr>
                  <a:t>P158  4.5.3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02" y="864308"/>
                <a:ext cx="8261796" cy="4731873"/>
              </a:xfrm>
              <a:prstGeom prst="rect">
                <a:avLst/>
              </a:prstGeom>
              <a:blipFill>
                <a:blip r:embed="rId4"/>
                <a:stretch>
                  <a:fillRect l="-1106" t="-1546" b="-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>
            <a:hlinkClick r:id="rId5" action="ppaction://hlinksldjump"/>
          </p:cNvPr>
          <p:cNvSpPr/>
          <p:nvPr/>
        </p:nvSpPr>
        <p:spPr>
          <a:xfrm>
            <a:off x="7258049" y="5679583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第十四章</a:t>
            </a:r>
          </a:p>
        </p:txBody>
      </p:sp>
    </p:spTree>
    <p:extLst>
      <p:ext uri="{BB962C8B-B14F-4D97-AF65-F5344CB8AC3E}">
        <p14:creationId xmlns="" xmlns:p14="http://schemas.microsoft.com/office/powerpoint/2010/main" val="290846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P157  4.1.2</a:t>
            </a:r>
            <a:endParaRPr lang="zh-CN" altLang="en-US" sz="28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34474" y="1357025"/>
                <a:ext cx="8609526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某负载的电压和电流分别为</a:t>
                </a:r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</m:t>
                    </m:r>
                    <m:func>
                      <m:func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314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zh-CN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(314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zh-CN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则该</a:t>
                </a:r>
                <a:r>
                  <a: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负载</a:t>
                </a:r>
                <a:r>
                  <a:rPr lang="zh-CN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u="sng">
                    <a:latin typeface="Times New Roman" panose="02020603050405020304" pitchFamily="18" charset="0"/>
                  </a:rPr>
                  <a:t/>
                </a:r>
                <a:r>
                  <a:rPr lang="zh-CN" altLang="en-US" sz="2800">
                    <a:latin typeface="Times New Roman" panose="02020603050405020304" pitchFamily="18" charset="0"/>
                  </a:rPr>
                  <a:t>的</a:t>
                </a:r>
                <a:r>
                  <a:rPr lang="zh-CN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80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4" y="1357025"/>
                <a:ext cx="8609526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487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445791" y="28097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电感性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93189" y="3616161"/>
                <a:ext cx="412555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CN" sz="24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  <m:func>
                        <m:funcPr>
                          <m:ctrlPr>
                            <a:rPr lang="zh-CN" altLang="zh-CN" sz="24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𝒔𝒊𝒏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𝟑𝟏𝟒𝐭</m:t>
                              </m:r>
                              <m:r>
                                <a:rPr lang="en-US" altLang="zh-C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𝟏𝟖𝟎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°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89" y="3616161"/>
                <a:ext cx="4125553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69021" y="4253175"/>
                <a:ext cx="355732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𝐢</m:t>
                      </m:r>
                      <m:r>
                        <a:rPr lang="en-US" altLang="zh-CN" sz="24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𝒔𝒊𝒏</m:t>
                      </m:r>
                      <m:r>
                        <a:rPr lang="en-US" altLang="zh-CN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𝟑𝟏𝟒𝐭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𝟗𝟎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1" y="4253175"/>
                <a:ext cx="3557320" cy="47000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76619" y="4851012"/>
                <a:ext cx="2507353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电流滞后电压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𝟗𝟎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19" y="4851012"/>
                <a:ext cx="2507353" cy="470000"/>
              </a:xfrm>
              <a:prstGeom prst="rect">
                <a:avLst/>
              </a:prstGeom>
              <a:blipFill rotWithShape="0">
                <a:blip r:embed="rId5"/>
                <a:stretch>
                  <a:fillRect l="-3893" t="-14286" b="-2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hlinkClick r:id="rId6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22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P158  4.5.3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0499"/>
            <a:ext cx="2437523" cy="13692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35362" y="766297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求等效阻抗</a:t>
            </a:r>
            <a:r>
              <a:rPr lang="en-US" altLang="zh-CN" sz="2800">
                <a:latin typeface="Times New Roman" panose="02020603050405020304" pitchFamily="18" charset="0"/>
              </a:rPr>
              <a:t>Z</a:t>
            </a:r>
            <a:r>
              <a:rPr lang="en-US" altLang="zh-CN" sz="2800" baseline="-25000">
                <a:latin typeface="Times New Roman" panose="02020603050405020304" pitchFamily="18" charset="0"/>
              </a:rPr>
              <a:t>ab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28650" y="3703913"/>
                <a:ext cx="6175421" cy="1626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  <m:sup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03913"/>
                <a:ext cx="6175421" cy="16267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箭头 5">
            <a:hlinkClick r:id="rId4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hlinkClick r:id="rId4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75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3269"/>
            <a:ext cx="7886700" cy="1325563"/>
          </a:xfrm>
        </p:spPr>
        <p:txBody>
          <a:bodyPr/>
          <a:lstStyle/>
          <a:p>
            <a:pPr algn="ctr"/>
            <a:r>
              <a:rPr lang="zh-CN" altLang="en-US"/>
              <a:t>第十四章</a:t>
            </a:r>
          </a:p>
        </p:txBody>
      </p:sp>
      <p:sp>
        <p:nvSpPr>
          <p:cNvPr id="3" name="矩形 2"/>
          <p:cNvSpPr/>
          <p:nvPr/>
        </p:nvSpPr>
        <p:spPr>
          <a:xfrm>
            <a:off x="344510" y="1151255"/>
            <a:ext cx="84549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14.3  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二极管</a:t>
            </a:r>
          </a:p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例</a:t>
            </a:r>
            <a:r>
              <a:rPr lang="zh-CN" altLang="en-US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题</a:t>
            </a: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P33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习题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14.3.6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14.4  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稳压管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14.5  </a:t>
            </a:r>
            <a:r>
              <a:rPr lang="zh-CN" altLang="en-US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双极型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晶体管</a:t>
            </a:r>
          </a:p>
        </p:txBody>
      </p:sp>
      <p:sp>
        <p:nvSpPr>
          <p:cNvPr id="4" name="右箭头 3">
            <a:hlinkClick r:id="rId4" action="ppaction://hlinksldjump"/>
          </p:cNvPr>
          <p:cNvSpPr/>
          <p:nvPr/>
        </p:nvSpPr>
        <p:spPr>
          <a:xfrm>
            <a:off x="7258049" y="5814812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第十五章</a:t>
            </a:r>
          </a:p>
        </p:txBody>
      </p:sp>
    </p:spTree>
    <p:extLst>
      <p:ext uri="{BB962C8B-B14F-4D97-AF65-F5344CB8AC3E}">
        <p14:creationId xmlns="" xmlns:p14="http://schemas.microsoft.com/office/powerpoint/2010/main" val="2951806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D36EE50C-309A-4E4B-870F-F71F785F1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85750"/>
            <a:ext cx="4572000" cy="195752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zh-CN" altLang="en-US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题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</a:t>
            </a:r>
            <a:r>
              <a:rPr lang="zh-CN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VD1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VD2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都是理想二极管，求电阻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中的电流和电压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。已知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R=6K</a:t>
            </a:r>
            <a:r>
              <a:rPr lang="el-GR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Ω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E1=6V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E2=12V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。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="" xmlns:a16="http://schemas.microsoft.com/office/drawing/2014/main" id="{0150EBA4-717C-4E94-A09D-B648C91C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14313"/>
            <a:ext cx="31623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A98178EA-40F7-4262-AEC3-D453EEC7E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500438"/>
            <a:ext cx="8286750" cy="151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解：两个二极管为共阳极接法。任取一个参考点，均能比较出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VD2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的阴极电位低，所以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VD2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导通，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VD1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截止，则 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42C7198D-106F-47C1-BF86-A7DBCFFF4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4629"/>
          <a:stretch>
            <a:fillRect/>
          </a:stretch>
        </p:blipFill>
        <p:spPr bwMode="auto">
          <a:xfrm>
            <a:off x="3027363" y="4813300"/>
            <a:ext cx="4089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DAF686F-DFC3-490B-92B3-C3E0456DEC4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29942" y="5517232"/>
            <a:ext cx="1684115" cy="369332"/>
          </a:xfrm>
          <a:prstGeom prst="rect">
            <a:avLst/>
          </a:prstGeom>
          <a:blipFill rotWithShape="0">
            <a:blip r:embed="rId4"/>
            <a:stretch>
              <a:fillRect l="-3986" r="-3261" b="-1639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左箭头 7">
            <a:hlinkClick r:id="rId5" action="ppaction://hlinksldjump"/>
            <a:extLst>
              <a:ext uri="{FF2B5EF4-FFF2-40B4-BE49-F238E27FC236}">
                <a16:creationId xmlns="" xmlns:a16="http://schemas.microsoft.com/office/drawing/2014/main" id="{9A44DFA1-8D14-4898-A9B1-86992D0D6632}"/>
              </a:ext>
            </a:extLst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61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345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P31 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1.5.16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628650" y="1180340"/>
            <a:ext cx="8000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开关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断开时，电压表读数为</a:t>
            </a:r>
            <a:r>
              <a:rPr lang="en-US" altLang="zh-CN" sz="2800">
                <a:latin typeface="Times New Roman" panose="02020603050405020304" pitchFamily="18" charset="0"/>
              </a:rPr>
              <a:t>18V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；但开关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闭合时，电流表读数为</a:t>
            </a:r>
            <a:r>
              <a:rPr lang="en-US" altLang="zh-CN" sz="2800">
                <a:latin typeface="Times New Roman" panose="02020603050405020304" pitchFamily="18" charset="0"/>
              </a:rPr>
              <a:t>1.8A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。试求电源的电动势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和内阻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，并求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闭合时电压表的读数。</a:t>
            </a:r>
            <a:endParaRPr lang="zh-CN" altLang="en-US" sz="280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9" y="2686629"/>
            <a:ext cx="2145534" cy="1395974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440395"/>
            <a:ext cx="2520185" cy="1702828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067731" y="4984373"/>
                <a:ext cx="233973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kern="10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31" y="4984373"/>
                <a:ext cx="2339730" cy="5355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628747" y="3174894"/>
                <a:ext cx="205418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𝟏𝟖𝐕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47" y="3174894"/>
                <a:ext cx="2054180" cy="5355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135815" y="2671358"/>
                <a:ext cx="5254965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altLang="zh-CN" sz="2400" b="1" kern="100" smtClean="0">
                    <a:solidFill>
                      <a:srgbClr val="7030A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断开时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电压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表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读数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即为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电源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电动势</m:t>
                    </m:r>
                  </m:oMath>
                </a14:m>
                <a:endParaRPr lang="en-US" altLang="zh-CN" sz="2400" b="1" i="1" kern="10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15" y="2671358"/>
                <a:ext cx="5254965" cy="535531"/>
              </a:xfrm>
              <a:prstGeom prst="rect">
                <a:avLst/>
              </a:prstGeom>
              <a:blipFill rotWithShape="0">
                <a:blip r:embed="rId6"/>
                <a:stretch>
                  <a:fillRect l="-1740" t="-1136" r="-116" b="-19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138220" y="3905144"/>
                <a:ext cx="1556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kern="100" smtClean="0">
                    <a:solidFill>
                      <a:srgbClr val="7030A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闭合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220" y="3905144"/>
                <a:ext cx="155683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275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466552" y="4182839"/>
                <a:ext cx="4162293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𝟏𝟖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52" y="4182839"/>
                <a:ext cx="4162293" cy="7560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385173" y="5548155"/>
                <a:ext cx="4496167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0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0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altLang="zh-CN" sz="2400" b="1" i="0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73" y="5548155"/>
                <a:ext cx="4496167" cy="5355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箭头 14"/>
          <p:cNvSpPr/>
          <p:nvPr/>
        </p:nvSpPr>
        <p:spPr>
          <a:xfrm>
            <a:off x="8010659" y="6194738"/>
            <a:ext cx="759854" cy="489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10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56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P33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14.3.6</a:t>
            </a:r>
            <a:endParaRPr lang="zh-CN" altLang="en-US" sz="280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28875" y="214313"/>
            <a:ext cx="6357938" cy="13874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U=5V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=10sinωtV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，二极管的正向压降可忽略不计，试分别画出输出电压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的波形。这四种均为二极管削波电路。</a:t>
            </a:r>
            <a:endParaRPr lang="zh-CN" altLang="en-US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1625"/>
            <a:ext cx="27717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71625"/>
            <a:ext cx="28098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929063"/>
            <a:ext cx="2790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4071938"/>
            <a:ext cx="27717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84163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500" y="428625"/>
            <a:ext cx="4624388" cy="5254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54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4" y="954088"/>
            <a:ext cx="27717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63" y="3659188"/>
            <a:ext cx="34956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</a:t>
                </a:r>
                <a:r>
                  <a:rPr lang="zh-CN" altLang="en-US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导通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</a:t>
                </a:r>
                <a:r>
                  <a:rPr lang="zh-CN" altLang="en-US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截止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896" r="-8800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箭头 7">
            <a:hlinkClick r:id="rId5" action="ppaction://hlinksldjump"/>
            <a:extLst>
              <a:ext uri="{FF2B5EF4-FFF2-40B4-BE49-F238E27FC236}">
                <a16:creationId xmlns="" xmlns:a16="http://schemas.microsoft.com/office/drawing/2014/main" id="{2477BDC4-3F5C-4FF3-811B-0B569CE06545}"/>
              </a:ext>
            </a:extLst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0989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24" y="1352550"/>
            <a:ext cx="28098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39" y="3516313"/>
            <a:ext cx="34956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14375" y="571500"/>
            <a:ext cx="4624388" cy="5254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</a:t>
                </a:r>
                <a:r>
                  <a:rPr lang="zh-CN" altLang="en-US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截止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</a:t>
                </a:r>
                <a:r>
                  <a:rPr lang="zh-CN" altLang="en-US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导通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896" r="-8800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箭头 7">
            <a:hlinkClick r:id="rId5" action="ppaction://hlinksldjump"/>
            <a:extLst>
              <a:ext uri="{FF2B5EF4-FFF2-40B4-BE49-F238E27FC236}">
                <a16:creationId xmlns="" xmlns:a16="http://schemas.microsoft.com/office/drawing/2014/main" id="{B2D9B484-33D9-47D6-ACE9-1B72A38696CB}"/>
              </a:ext>
            </a:extLst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5089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7" y="1093787"/>
            <a:ext cx="2790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52" y="3621937"/>
            <a:ext cx="3438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14375" y="357188"/>
            <a:ext cx="4624388" cy="52546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269346" y="2063009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，二极管截止，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，二极管导通，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46" y="2063009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896" r="-8933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箭头 7">
            <a:hlinkClick r:id="rId5" action="ppaction://hlinksldjump"/>
            <a:extLst>
              <a:ext uri="{FF2B5EF4-FFF2-40B4-BE49-F238E27FC236}">
                <a16:creationId xmlns="" xmlns:a16="http://schemas.microsoft.com/office/drawing/2014/main" id="{4A50FCA0-F4BC-4D60-9277-98200699494A}"/>
              </a:ext>
            </a:extLst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6331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17" y="1414463"/>
            <a:ext cx="27717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46" y="3478302"/>
            <a:ext cx="3438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63" y="500063"/>
            <a:ext cx="4624387" cy="52546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d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200604" y="1985736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</a:t>
                </a:r>
                <a:r>
                  <a:rPr lang="zh-CN" altLang="en-US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导通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</a:t>
                </a:r>
                <a:r>
                  <a:rPr lang="zh-CN" altLang="en-US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截止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04" y="1985736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922" r="-8933" b="-12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箭头 7">
            <a:hlinkClick r:id="rId5" action="ppaction://hlinksldjump"/>
          </p:cNvPr>
          <p:cNvSpPr/>
          <p:nvPr/>
        </p:nvSpPr>
        <p:spPr>
          <a:xfrm>
            <a:off x="7907628" y="6129971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1875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71" y="90152"/>
            <a:ext cx="7886700" cy="1325563"/>
          </a:xfrm>
        </p:spPr>
        <p:txBody>
          <a:bodyPr/>
          <a:lstStyle/>
          <a:p>
            <a:pPr algn="ctr"/>
            <a:r>
              <a:rPr lang="zh-CN" altLang="en-US"/>
              <a:t>第十五章</a:t>
            </a:r>
          </a:p>
        </p:txBody>
      </p:sp>
      <p:sp>
        <p:nvSpPr>
          <p:cNvPr id="3" name="矩形 2"/>
          <p:cNvSpPr/>
          <p:nvPr/>
        </p:nvSpPr>
        <p:spPr>
          <a:xfrm>
            <a:off x="550571" y="1119501"/>
            <a:ext cx="7615439" cy="534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15.1  </a:t>
            </a:r>
            <a:r>
              <a:rPr lang="zh-CN" altLang="en-US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共射放大电路的组成（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P37</a:t>
            </a:r>
            <a:r>
              <a:rPr lang="zh-CN" altLang="en-US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15.2  </a:t>
            </a:r>
            <a:r>
              <a:rPr lang="zh-CN" altLang="en-US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放大电路的静态分析（估算法）</a:t>
            </a:r>
            <a:endParaRPr lang="en-US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15.3  </a:t>
            </a:r>
            <a:r>
              <a:rPr lang="zh-CN" altLang="en-US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放大电路的动态分析</a:t>
            </a:r>
            <a:endParaRPr lang="en-US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15.4  </a:t>
            </a:r>
            <a:r>
              <a:rPr lang="zh-CN" altLang="en-US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静态工作点的稳定</a:t>
            </a:r>
            <a:endParaRPr lang="en-US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15.6  </a:t>
            </a:r>
            <a:r>
              <a:rPr lang="zh-CN" altLang="en-US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射极输出器</a:t>
            </a:r>
            <a:endParaRPr lang="en-US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射极输出器特点（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P58 P60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4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在接法上是一个共集电极电路；</a:t>
            </a:r>
            <a:endParaRPr lang="en-US" altLang="zh-CN" sz="24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电压放大倍数接近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sz="24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输入电阻高；</a:t>
            </a:r>
            <a:endParaRPr lang="en-US" altLang="zh-CN" sz="24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输出电阻低。</a:t>
            </a:r>
            <a:endParaRPr lang="en-US" altLang="zh-CN" sz="24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、分压式偏置共射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放大电路</a:t>
            </a: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、射极输出器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的静态和动态分析——直流回路、静态工作点、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rbe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计算、微变等效电路、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Au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ri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计算</a:t>
            </a: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P62~63 </a:t>
            </a: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表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15.6.1</a:t>
            </a: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4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864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33" name="Text Box 201">
            <a:extLst>
              <a:ext uri="{FF2B5EF4-FFF2-40B4-BE49-F238E27FC236}">
                <a16:creationId xmlns="" xmlns:a16="http://schemas.microsoft.com/office/drawing/2014/main" id="{1CFF12D9-9B6A-4280-8FBC-DA96FE01CFA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03250" y="825500"/>
            <a:ext cx="10668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1:</a:t>
            </a:r>
          </a:p>
        </p:txBody>
      </p:sp>
      <p:sp>
        <p:nvSpPr>
          <p:cNvPr id="39939" name="Rectangle 202">
            <a:extLst>
              <a:ext uri="{FF2B5EF4-FFF2-40B4-BE49-F238E27FC236}">
                <a16:creationId xmlns="" xmlns:a16="http://schemas.microsoft.com/office/drawing/2014/main" id="{9D9A2C8C-09FC-4A76-A2DE-A7B848C42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3438"/>
            <a:ext cx="8748712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如图所示的两级电压放大电路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已知</a:t>
            </a:r>
            <a:r>
              <a:rPr kumimoji="1" lang="en-US" altLang="zh-CN" sz="2800" b="1" i="1">
                <a:solidFill>
                  <a:srgbClr val="000000"/>
                </a:solidFill>
                <a:latin typeface="宋体" panose="02010600030101010101" pitchFamily="2" charset="-122"/>
              </a:rPr>
              <a:t>β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宋体" panose="02010600030101010101" pitchFamily="2" charset="-122"/>
              </a:rPr>
              <a:t>β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</a:rPr>
              <a:t>=50, </a:t>
            </a:r>
            <a:endParaRPr kumimoji="1"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000000"/>
                </a:solidFill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1 </a:t>
            </a:r>
            <a:r>
              <a:rPr kumimoji="1" lang="zh-CN" altLang="en-US" sz="2800" b="1">
                <a:solidFill>
                  <a:srgbClr val="000000"/>
                </a:solidFill>
              </a:rPr>
              <a:t>和 </a:t>
            </a:r>
            <a:r>
              <a:rPr kumimoji="1" lang="en-US" altLang="zh-CN" sz="2800" b="1">
                <a:solidFill>
                  <a:srgbClr val="000000"/>
                </a:solidFill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2 </a:t>
            </a:r>
            <a:r>
              <a:rPr kumimoji="1" lang="zh-CN" altLang="en-US" sz="2800" b="1">
                <a:solidFill>
                  <a:srgbClr val="000000"/>
                </a:solidFill>
              </a:rPr>
              <a:t>均为 </a:t>
            </a:r>
            <a:r>
              <a:rPr kumimoji="1" lang="en-US" altLang="zh-CN" sz="2800" b="1">
                <a:solidFill>
                  <a:srgbClr val="000000"/>
                </a:solidFill>
              </a:rPr>
              <a:t>3DG8D</a:t>
            </a:r>
            <a:r>
              <a:rPr kumimoji="1" lang="zh-CN" altLang="en-US" sz="2800" b="1">
                <a:solidFill>
                  <a:srgbClr val="000000"/>
                </a:solidFill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</a:rPr>
              <a:t>    </a:t>
            </a:r>
            <a:r>
              <a:rPr kumimoji="1" lang="en-US" altLang="zh-CN" sz="2800" b="1">
                <a:solidFill>
                  <a:srgbClr val="000000"/>
                </a:solidFill>
              </a:rPr>
              <a:t>(1)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计算前、后级放大电路的静态值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BE </a:t>
            </a:r>
            <a:r>
              <a:rPr kumimoji="1" lang="en-US" altLang="zh-CN" sz="2800" b="1">
                <a:solidFill>
                  <a:srgbClr val="000000"/>
                </a:solidFill>
              </a:rPr>
              <a:t>= 0.6V);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000000"/>
                </a:solidFill>
              </a:rPr>
              <a:t>    (2)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求放大电路的输入电阻和输出电阻；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</a:rPr>
              <a:t>    </a:t>
            </a:r>
            <a:r>
              <a:rPr kumimoji="1" lang="en-US" altLang="zh-CN" sz="2800" b="1">
                <a:solidFill>
                  <a:srgbClr val="000000"/>
                </a:solidFill>
              </a:rPr>
              <a:t>(3)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求各级电压的放大倍数及总电压放大倍数。</a:t>
            </a:r>
          </a:p>
        </p:txBody>
      </p:sp>
      <p:pic>
        <p:nvPicPr>
          <p:cNvPr id="39940" name="Picture 299" descr="图片14">
            <a:extLst>
              <a:ext uri="{FF2B5EF4-FFF2-40B4-BE49-F238E27FC236}">
                <a16:creationId xmlns="" xmlns:a16="http://schemas.microsoft.com/office/drawing/2014/main" id="{71A6B272-3620-487A-B328-BDC72CEF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384550"/>
            <a:ext cx="6264275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2" name="Rectangle 6">
            <a:extLst>
              <a:ext uri="{FF2B5EF4-FFF2-40B4-BE49-F238E27FC236}">
                <a16:creationId xmlns="" xmlns:a16="http://schemas.microsoft.com/office/drawing/2014/main" id="{C9B5E83F-F560-499D-B5D4-108B52177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350" y="249238"/>
            <a:ext cx="1295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解</a:t>
            </a:r>
            <a:r>
              <a:rPr lang="en-US" altLang="zh-CN" sz="2800" b="1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</a:t>
            </a:r>
          </a:p>
        </p:txBody>
      </p:sp>
      <p:sp>
        <p:nvSpPr>
          <p:cNvPr id="166915" name="Rectangle 7">
            <a:extLst>
              <a:ext uri="{FF2B5EF4-FFF2-40B4-BE49-F238E27FC236}">
                <a16:creationId xmlns="" xmlns:a16="http://schemas.microsoft.com/office/drawing/2014/main" id="{2345E356-6976-4158-8CCE-C5F3D81B8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68275"/>
            <a:ext cx="80930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>
                <a:solidFill>
                  <a:srgbClr val="000000"/>
                </a:solidFill>
              </a:rPr>
              <a:t> (1) </a:t>
            </a:r>
            <a:r>
              <a:rPr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每级的静态工作点互相独立，互不影响，可以各级单独计算</a:t>
            </a:r>
            <a:r>
              <a:rPr lang="zh-CN" altLang="en-US" sz="2800">
                <a:solidFill>
                  <a:srgbClr val="CC0000"/>
                </a:solidFill>
                <a:latin typeface="宋体" pitchFamily="2" charset="-122"/>
              </a:rPr>
              <a:t>。</a:t>
            </a:r>
          </a:p>
          <a:p>
            <a:pPr eaLnBrk="1" hangingPunct="1">
              <a:defRPr/>
            </a:pPr>
            <a:endParaRPr lang="zh-CN" altLang="en-US" sz="28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3065" name="Rectangle 9">
            <a:extLst>
              <a:ext uri="{FF2B5EF4-FFF2-40B4-BE49-F238E27FC236}">
                <a16:creationId xmlns="" xmlns:a16="http://schemas.microsoft.com/office/drawing/2014/main" id="{60320704-7886-441D-92E9-B6AC93B6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3854450"/>
            <a:ext cx="4191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第一级是射极输出器</a:t>
            </a:r>
          </a:p>
        </p:txBody>
      </p:sp>
      <p:graphicFrame>
        <p:nvGraphicFramePr>
          <p:cNvPr id="173066" name="Object 10">
            <a:extLst>
              <a:ext uri="{FF2B5EF4-FFF2-40B4-BE49-F238E27FC236}">
                <a16:creationId xmlns="" xmlns:a16="http://schemas.microsoft.com/office/drawing/2014/main" id="{C2BC8B7E-D632-4DF7-9C41-0E5BD1D60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4387850"/>
          <a:ext cx="6856413" cy="869950"/>
        </p:xfrm>
        <a:graphic>
          <a:graphicData uri="http://schemas.openxmlformats.org/presentationml/2006/ole">
            <p:oleObj spid="_x0000_s14383" name="Equation" r:id="rId4" imgW="4089400" imgH="457200" progId="">
              <p:embed/>
            </p:oleObj>
          </a:graphicData>
        </a:graphic>
      </p:graphicFrame>
      <p:graphicFrame>
        <p:nvGraphicFramePr>
          <p:cNvPr id="173067" name="Object 11">
            <a:extLst>
              <a:ext uri="{FF2B5EF4-FFF2-40B4-BE49-F238E27FC236}">
                <a16:creationId xmlns="" xmlns:a16="http://schemas.microsoft.com/office/drawing/2014/main" id="{566D0D75-28EA-4226-8BEE-C383C52F1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5343525"/>
          <a:ext cx="6021388" cy="465138"/>
        </p:xfrm>
        <a:graphic>
          <a:graphicData uri="http://schemas.openxmlformats.org/presentationml/2006/ole">
            <p:oleObj spid="_x0000_s14384" name="Equation" r:id="rId5" imgW="3149600" imgH="215900" progId="Equation.3">
              <p:embed/>
            </p:oleObj>
          </a:graphicData>
        </a:graphic>
      </p:graphicFrame>
      <p:graphicFrame>
        <p:nvGraphicFramePr>
          <p:cNvPr id="173068" name="Object 12">
            <a:extLst>
              <a:ext uri="{FF2B5EF4-FFF2-40B4-BE49-F238E27FC236}">
                <a16:creationId xmlns="" xmlns:a16="http://schemas.microsoft.com/office/drawing/2014/main" id="{00210168-3E4E-4DD7-990B-5CADFD5B0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788" y="5875338"/>
          <a:ext cx="6654800" cy="519112"/>
        </p:xfrm>
        <a:graphic>
          <a:graphicData uri="http://schemas.openxmlformats.org/presentationml/2006/ole">
            <p:oleObj spid="_x0000_s14385" name="Equation" r:id="rId6" imgW="3327400" imgH="241300" progId="">
              <p:embed/>
            </p:oleObj>
          </a:graphicData>
        </a:graphic>
      </p:graphicFrame>
      <p:pic>
        <p:nvPicPr>
          <p:cNvPr id="41992" name="Picture 299" descr="图片14">
            <a:extLst>
              <a:ext uri="{FF2B5EF4-FFF2-40B4-BE49-F238E27FC236}">
                <a16:creationId xmlns="" xmlns:a16="http://schemas.microsoft.com/office/drawing/2014/main" id="{0FBAC426-41C9-4F10-B9BD-2200BEFA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136650"/>
            <a:ext cx="5494337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D2163EA-8F78-4B63-98CE-2AFF22AF0382}"/>
              </a:ext>
            </a:extLst>
          </p:cNvPr>
          <p:cNvGrpSpPr>
            <a:grpSpLocks/>
          </p:cNvGrpSpPr>
          <p:nvPr/>
        </p:nvGrpSpPr>
        <p:grpSpPr bwMode="auto">
          <a:xfrm>
            <a:off x="5911850" y="1281113"/>
            <a:ext cx="2990850" cy="2573337"/>
            <a:chOff x="5911738" y="1281905"/>
            <a:chExt cx="2991692" cy="2573337"/>
          </a:xfrm>
        </p:grpSpPr>
        <p:pic>
          <p:nvPicPr>
            <p:cNvPr id="41994" name="Picture 74" descr="图片6">
              <a:extLst>
                <a:ext uri="{FF2B5EF4-FFF2-40B4-BE49-F238E27FC236}">
                  <a16:creationId xmlns="" xmlns:a16="http://schemas.microsoft.com/office/drawing/2014/main" id="{65FE8A52-CC62-4DDA-859F-A1E7A5E61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605" y="1281905"/>
              <a:ext cx="2870825" cy="257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="" xmlns:a16="http://schemas.microsoft.com/office/drawing/2014/main" id="{FDE6F797-4F6E-4D87-90DC-8A4400EB4A6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11738" y="1807148"/>
              <a:ext cx="499560" cy="307777"/>
            </a:xfrm>
            <a:prstGeom prst="rect">
              <a:avLst/>
            </a:prstGeom>
            <a:blipFill rotWithShape="0">
              <a:blip r:embed="rId9"/>
              <a:stretch>
                <a:fillRect l="-10976" r="-6098" b="-1764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1B88D3D1-239F-453E-8E38-6E8093890C9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69595" y="3079094"/>
              <a:ext cx="499560" cy="307777"/>
            </a:xfrm>
            <a:prstGeom prst="rect">
              <a:avLst/>
            </a:prstGeom>
            <a:blipFill rotWithShape="0">
              <a:blip r:embed="rId10"/>
              <a:stretch>
                <a:fillRect l="-9756" r="-3659" b="-1764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B6D37762-90AE-4525-BB92-FA1D82BAAA4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26642" y="2082944"/>
              <a:ext cx="433837" cy="307777"/>
            </a:xfrm>
            <a:prstGeom prst="rect">
              <a:avLst/>
            </a:prstGeom>
            <a:blipFill rotWithShape="0">
              <a:blip r:embed="rId11"/>
              <a:stretch>
                <a:fillRect l="-11268" r="-7042" b="-2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1D2A4714-1119-4700-9AF0-E956EE61F78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01560" y="1577647"/>
              <a:ext cx="416203" cy="307777"/>
            </a:xfrm>
            <a:prstGeom prst="rect">
              <a:avLst/>
            </a:prstGeom>
            <a:blipFill rotWithShape="0">
              <a:blip r:embed="rId12"/>
              <a:stretch>
                <a:fillRect l="-11594" r="-5797" b="-2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3A760030-1640-4384-B136-1C4BD1E73CE0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68017" y="2984850"/>
              <a:ext cx="422616" cy="307777"/>
            </a:xfrm>
            <a:prstGeom prst="rect">
              <a:avLst/>
            </a:prstGeom>
            <a:blipFill rotWithShape="0">
              <a:blip r:embed="rId13"/>
              <a:stretch>
                <a:fillRect l="-11594" r="-7246" b="-2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C62B6208-5CDF-4A98-9301-F943CBF0051D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59759" y="2419718"/>
              <a:ext cx="613373" cy="307777"/>
            </a:xfrm>
            <a:prstGeom prst="rect">
              <a:avLst/>
            </a:prstGeom>
            <a:blipFill rotWithShape="0">
              <a:blip r:embed="rId14"/>
              <a:stretch>
                <a:fillRect l="-7921" r="-3960" b="-2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516E4DE3-DCFF-4111-9AB6-9F9CE2F6EC0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590845" y="2729349"/>
              <a:ext cx="631007" cy="307777"/>
            </a:xfrm>
            <a:prstGeom prst="rect">
              <a:avLst/>
            </a:prstGeom>
            <a:blipFill rotWithShape="0">
              <a:blip r:embed="rId15"/>
              <a:stretch>
                <a:fillRect l="-7692" r="-3846" b="-2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>
            <a:extLst>
              <a:ext uri="{FF2B5EF4-FFF2-40B4-BE49-F238E27FC236}">
                <a16:creationId xmlns="" xmlns:a16="http://schemas.microsoft.com/office/drawing/2014/main" id="{245ACF81-554A-40DF-9B51-EE83FA2A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142875"/>
            <a:ext cx="4191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第二级是分压式偏置电路</a:t>
            </a:r>
          </a:p>
        </p:txBody>
      </p:sp>
      <p:graphicFrame>
        <p:nvGraphicFramePr>
          <p:cNvPr id="174088" name="Object 8">
            <a:extLst>
              <a:ext uri="{FF2B5EF4-FFF2-40B4-BE49-F238E27FC236}">
                <a16:creationId xmlns="" xmlns:a16="http://schemas.microsoft.com/office/drawing/2014/main" id="{AF8F3E78-4B74-4F37-86FF-EDF6F9752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" y="3344863"/>
          <a:ext cx="5602288" cy="873125"/>
        </p:xfrm>
        <a:graphic>
          <a:graphicData uri="http://schemas.openxmlformats.org/presentationml/2006/ole">
            <p:oleObj spid="_x0000_s15437" name="Equation" r:id="rId4" imgW="2844800" imgH="444500" progId="Equation.3">
              <p:embed/>
            </p:oleObj>
          </a:graphicData>
        </a:graphic>
      </p:graphicFrame>
      <p:graphicFrame>
        <p:nvGraphicFramePr>
          <p:cNvPr id="174089" name="Object 9">
            <a:extLst>
              <a:ext uri="{FF2B5EF4-FFF2-40B4-BE49-F238E27FC236}">
                <a16:creationId xmlns="" xmlns:a16="http://schemas.microsoft.com/office/drawing/2014/main" id="{79654768-DA41-42E2-A05A-D1B0EC10B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" y="4256088"/>
          <a:ext cx="5372100" cy="836612"/>
        </p:xfrm>
        <a:graphic>
          <a:graphicData uri="http://schemas.openxmlformats.org/presentationml/2006/ole">
            <p:oleObj spid="_x0000_s15438" name="Equation" r:id="rId5" imgW="2844800" imgH="444500" progId="Equation.3">
              <p:embed/>
            </p:oleObj>
          </a:graphicData>
        </a:graphic>
      </p:graphicFrame>
      <p:pic>
        <p:nvPicPr>
          <p:cNvPr id="44037" name="Picture 292" descr="图片14">
            <a:extLst>
              <a:ext uri="{FF2B5EF4-FFF2-40B4-BE49-F238E27FC236}">
                <a16:creationId xmlns="" xmlns:a16="http://schemas.microsoft.com/office/drawing/2014/main" id="{58E6326B-7BC6-46AE-9673-C529E3186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747713"/>
            <a:ext cx="5284787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ED4F97E5-840C-4A56-BF19-E8A5E269DB2A}"/>
              </a:ext>
            </a:extLst>
          </p:cNvPr>
          <p:cNvGrpSpPr>
            <a:grpSpLocks/>
          </p:cNvGrpSpPr>
          <p:nvPr/>
        </p:nvGrpSpPr>
        <p:grpSpPr bwMode="auto">
          <a:xfrm>
            <a:off x="6092825" y="889000"/>
            <a:ext cx="2408238" cy="2671763"/>
            <a:chOff x="6104920" y="580624"/>
            <a:chExt cx="2409496" cy="2670395"/>
          </a:xfrm>
        </p:grpSpPr>
        <p:grpSp>
          <p:nvGrpSpPr>
            <p:cNvPr id="44042" name="组合 2">
              <a:extLst>
                <a:ext uri="{FF2B5EF4-FFF2-40B4-BE49-F238E27FC236}">
                  <a16:creationId xmlns="" xmlns:a16="http://schemas.microsoft.com/office/drawing/2014/main" id="{50276929-6B6F-4049-84C2-0BD577FBD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4920" y="580624"/>
              <a:ext cx="2409496" cy="2670395"/>
              <a:chOff x="6066284" y="902596"/>
              <a:chExt cx="2409496" cy="2670395"/>
            </a:xfrm>
          </p:grpSpPr>
          <p:pic>
            <p:nvPicPr>
              <p:cNvPr id="44044" name="Picture 55" descr="图片55">
                <a:extLst>
                  <a:ext uri="{FF2B5EF4-FFF2-40B4-BE49-F238E27FC236}">
                    <a16:creationId xmlns="" xmlns:a16="http://schemas.microsoft.com/office/drawing/2014/main" id="{DF3187D3-44F9-47F8-99A2-70B103A7CE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1518" y="902596"/>
                <a:ext cx="2314262" cy="2670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20DD4DA9-C83B-438E-9F1E-E83CEA45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84" y="1111689"/>
                <a:ext cx="499560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9756" r="-6098" b="-21569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24B1A256-44AF-4B5A-A079-9A110F41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136" y="2430524"/>
                <a:ext cx="499560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9756" r="-6098" b="-24000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CADA8015-B50C-4DFD-9AF0-1518FD3A2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699" y="2221843"/>
                <a:ext cx="499560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10976" r="-3659" b="-21569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ACEB35DB-32FF-4066-8250-DDBF47A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10" y="2897417"/>
                <a:ext cx="488339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11250" r="-6250" b="-21569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0FD0E9D3-AB35-4F35-B82E-B1B09F8D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346" y="1451667"/>
                <a:ext cx="433837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11268" r="-7042" b="-1764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id="{40B88AE5-3EDA-4161-8877-7C888A1D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73" y="1220725"/>
                <a:ext cx="416203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11594" r="-5797" b="-1764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DB349238-13D5-435E-854A-FFAF5F4F0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42" y="2672511"/>
                <a:ext cx="422616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11429" r="-5714" b="-1764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id="{09ABF7FC-6EB3-4901-811C-82F9792E3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113" y="1901511"/>
                <a:ext cx="613373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8911" r="-3960" b="-20000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="" xmlns:a16="http://schemas.microsoft.com/office/drawing/2014/main" id="{F9DE776A-776B-40CB-AF5A-805B5FA5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07" y="1155553"/>
                <a:ext cx="481927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10127" r="-6329" b="-1764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DBF34ABE-1A4C-4D34-A16A-63EB5AEECD1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200154" y="1425650"/>
              <a:ext cx="488339" cy="307777"/>
            </a:xfrm>
            <a:prstGeom prst="rect">
              <a:avLst/>
            </a:prstGeom>
            <a:blipFill rotWithShape="0">
              <a:blip r:embed="rId17"/>
              <a:stretch>
                <a:fillRect l="-11250" r="-6250" b="-2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aphicFrame>
        <p:nvGraphicFramePr>
          <p:cNvPr id="23" name="Object 8">
            <a:extLst>
              <a:ext uri="{FF2B5EF4-FFF2-40B4-BE49-F238E27FC236}">
                <a16:creationId xmlns="" xmlns:a16="http://schemas.microsoft.com/office/drawing/2014/main" id="{EAF2C3A4-AE4C-42F2-B9AE-718E1C1EE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" y="5092700"/>
          <a:ext cx="3570288" cy="819150"/>
        </p:xfrm>
        <a:graphic>
          <a:graphicData uri="http://schemas.openxmlformats.org/presentationml/2006/ole">
            <p:oleObj spid="_x0000_s15439" name="Equation" r:id="rId18" imgW="2070100" imgH="444500" progId="Equation.3">
              <p:embed/>
            </p:oleObj>
          </a:graphicData>
        </a:graphic>
      </p:graphicFrame>
      <p:graphicFrame>
        <p:nvGraphicFramePr>
          <p:cNvPr id="24" name="Object 9">
            <a:extLst>
              <a:ext uri="{FF2B5EF4-FFF2-40B4-BE49-F238E27FC236}">
                <a16:creationId xmlns="" xmlns:a16="http://schemas.microsoft.com/office/drawing/2014/main" id="{C58C00A2-C551-4A42-AC73-28DCFAE52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5954713"/>
          <a:ext cx="4294187" cy="457200"/>
        </p:xfrm>
        <a:graphic>
          <a:graphicData uri="http://schemas.openxmlformats.org/presentationml/2006/ole">
            <p:oleObj spid="_x0000_s15440" name="公式" r:id="rId19" imgW="2311400" imgH="228600" progId="Equation.3">
              <p:embed/>
            </p:oleObj>
          </a:graphicData>
        </a:graphic>
      </p:graphicFrame>
      <p:graphicFrame>
        <p:nvGraphicFramePr>
          <p:cNvPr id="25" name="Object 383">
            <a:extLst>
              <a:ext uri="{FF2B5EF4-FFF2-40B4-BE49-F238E27FC236}">
                <a16:creationId xmlns="" xmlns:a16="http://schemas.microsoft.com/office/drawing/2014/main" id="{E48D53AB-899C-449F-8A33-9DC14F026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0863" y="5992813"/>
          <a:ext cx="4654550" cy="381000"/>
        </p:xfrm>
        <a:graphic>
          <a:graphicData uri="http://schemas.openxmlformats.org/presentationml/2006/ole">
            <p:oleObj spid="_x0000_s15441" name="公式" r:id="rId20" imgW="24892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26" descr="图片15">
            <a:extLst>
              <a:ext uri="{FF2B5EF4-FFF2-40B4-BE49-F238E27FC236}">
                <a16:creationId xmlns="" xmlns:a16="http://schemas.microsoft.com/office/drawing/2014/main" id="{1ED1FE2C-71CE-4BF2-BA71-3B79021E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3706813"/>
            <a:ext cx="6526213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366" name="Rectangle 238">
            <a:extLst>
              <a:ext uri="{FF2B5EF4-FFF2-40B4-BE49-F238E27FC236}">
                <a16:creationId xmlns="" xmlns:a16="http://schemas.microsoft.com/office/drawing/2014/main" id="{49312AFF-7E60-4CC9-8EDF-44F8FC2D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60350"/>
            <a:ext cx="3324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(2)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 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计算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i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r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baseline="-25000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i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和 </a:t>
            </a:r>
            <a:r>
              <a:rPr kumimoji="1" lang="en-US" altLang="zh-CN" sz="2800" b="1" i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r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baseline="-25000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0</a:t>
            </a:r>
          </a:p>
        </p:txBody>
      </p:sp>
      <p:pic>
        <p:nvPicPr>
          <p:cNvPr id="46084" name="Picture 292" descr="图片14">
            <a:extLst>
              <a:ext uri="{FF2B5EF4-FFF2-40B4-BE49-F238E27FC236}">
                <a16:creationId xmlns="" xmlns:a16="http://schemas.microsoft.com/office/drawing/2014/main" id="{26CDEF6A-DED1-45E2-8753-27AE6653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677863"/>
            <a:ext cx="5778500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F2254EC-BD7E-42F1-8C0D-51D6D680628A}"/>
              </a:ext>
            </a:extLst>
          </p:cNvPr>
          <p:cNvSpPr txBox="1"/>
          <p:nvPr/>
        </p:nvSpPr>
        <p:spPr>
          <a:xfrm>
            <a:off x="606056" y="6925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P39  2.1.3</a:t>
            </a:r>
            <a:r>
              <a:rPr lang="zh-CN" altLang="en-US" sz="1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CN" altLang="en-US" sz="1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F9805DB-55CB-481C-BA73-BE7D1951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6" y="1826972"/>
            <a:ext cx="2548428" cy="22739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0B395E1-FC59-4A3C-98B7-8A51E6924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5" y="1097061"/>
            <a:ext cx="7753641" cy="518638"/>
          </a:xfrm>
          <a:prstGeom prst="rect">
            <a:avLst/>
          </a:prstGeom>
        </p:spPr>
      </p:pic>
      <p:sp>
        <p:nvSpPr>
          <p:cNvPr id="10" name="左箭头 4">
            <a:hlinkClick r:id="rId4" action="ppaction://hlinksldjump"/>
            <a:extLst>
              <a:ext uri="{FF2B5EF4-FFF2-40B4-BE49-F238E27FC236}">
                <a16:creationId xmlns="" xmlns:a16="http://schemas.microsoft.com/office/drawing/2014/main" id="{0A886956-573B-40F4-AFAF-02CE33B4B13A}"/>
              </a:ext>
            </a:extLst>
          </p:cNvPr>
          <p:cNvSpPr/>
          <p:nvPr/>
        </p:nvSpPr>
        <p:spPr>
          <a:xfrm>
            <a:off x="7793810" y="5596994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</a:t>
            </a:r>
            <a:endParaRPr lang="zh-CN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2BFF1E-0DD5-421A-BB3D-198779E66BC0}"/>
                  </a:ext>
                </a:extLst>
              </p:cNvPr>
              <p:cNvSpPr txBox="1"/>
              <p:nvPr/>
            </p:nvSpPr>
            <p:spPr>
              <a:xfrm>
                <a:off x="1924493" y="2898611"/>
                <a:ext cx="1875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id="{522BFF1E-0DD5-421A-BB3D-198779E66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93" y="2898611"/>
                <a:ext cx="187551" cy="307777"/>
              </a:xfrm>
              <a:prstGeom prst="rect">
                <a:avLst/>
              </a:prstGeom>
              <a:blipFill>
                <a:blip r:embed="rId5"/>
                <a:stretch>
                  <a:fillRect l="-20000" r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BC10C046-926D-424E-9213-30D8ED38E7CE}"/>
              </a:ext>
            </a:extLst>
          </p:cNvPr>
          <p:cNvGrpSpPr/>
          <p:nvPr/>
        </p:nvGrpSpPr>
        <p:grpSpPr>
          <a:xfrm>
            <a:off x="4154366" y="2453291"/>
            <a:ext cx="206659" cy="531180"/>
            <a:chOff x="4130539" y="2434657"/>
            <a:chExt cx="206659" cy="531180"/>
          </a:xfrm>
        </p:grpSpPr>
        <p:sp>
          <p:nvSpPr>
            <p:cNvPr id="3" name="椭圆 2">
              <a:extLst>
                <a:ext uri="{FF2B5EF4-FFF2-40B4-BE49-F238E27FC236}">
                  <a16:creationId xmlns="" xmlns:a16="http://schemas.microsoft.com/office/drawing/2014/main" id="{98E53BA9-B445-4BC8-AE35-A3C0F83CFCF1}"/>
                </a:ext>
              </a:extLst>
            </p:cNvPr>
            <p:cNvSpPr/>
            <p:nvPr/>
          </p:nvSpPr>
          <p:spPr>
            <a:xfrm>
              <a:off x="4176920" y="2795716"/>
              <a:ext cx="143540" cy="170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B283408-D6DC-40DA-AC58-B1B96FFE481E}"/>
                    </a:ext>
                  </a:extLst>
                </p:cNvPr>
                <p:cNvSpPr txBox="1"/>
                <p:nvPr/>
              </p:nvSpPr>
              <p:spPr>
                <a:xfrm>
                  <a:off x="4130539" y="2434657"/>
                  <a:ext cx="2066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="" xmlns:a16="http://schemas.microsoft.com/office/drawing/2014/main" id="{1B283408-D6DC-40DA-AC58-B1B96FFE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539" y="2434657"/>
                  <a:ext cx="2066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706"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F5368C53-5C73-4B5A-AD63-26A851B64D88}"/>
              </a:ext>
            </a:extLst>
          </p:cNvPr>
          <p:cNvGrpSpPr/>
          <p:nvPr/>
        </p:nvGrpSpPr>
        <p:grpSpPr>
          <a:xfrm>
            <a:off x="5465561" y="2481515"/>
            <a:ext cx="184474" cy="506234"/>
            <a:chOff x="4212691" y="2481515"/>
            <a:chExt cx="184474" cy="506234"/>
          </a:xfrm>
        </p:grpSpPr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14DC8C2D-93CD-4C19-B36B-BB08D6437FCC}"/>
                </a:ext>
              </a:extLst>
            </p:cNvPr>
            <p:cNvSpPr/>
            <p:nvPr/>
          </p:nvSpPr>
          <p:spPr>
            <a:xfrm>
              <a:off x="4215809" y="2817628"/>
              <a:ext cx="143540" cy="170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35660E3-04B6-40F9-A203-F1FFE0C29083}"/>
                    </a:ext>
                  </a:extLst>
                </p:cNvPr>
                <p:cNvSpPr txBox="1"/>
                <p:nvPr/>
              </p:nvSpPr>
              <p:spPr>
                <a:xfrm>
                  <a:off x="4212691" y="2481515"/>
                  <a:ext cx="1844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="" xmlns:a16="http://schemas.microsoft.com/office/drawing/2014/main" id="{B35660E3-04B6-40F9-A203-F1FFE0C29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691" y="2481515"/>
                  <a:ext cx="1844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01DA210-3F9D-4F65-AF2E-CA3981C770E4}"/>
              </a:ext>
            </a:extLst>
          </p:cNvPr>
          <p:cNvGrpSpPr/>
          <p:nvPr/>
        </p:nvGrpSpPr>
        <p:grpSpPr>
          <a:xfrm>
            <a:off x="6701530" y="2472465"/>
            <a:ext cx="206659" cy="506235"/>
            <a:chOff x="4152690" y="2481514"/>
            <a:chExt cx="206659" cy="506235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09C4538-0CBD-44B5-A203-4A2310D984FA}"/>
                </a:ext>
              </a:extLst>
            </p:cNvPr>
            <p:cNvSpPr/>
            <p:nvPr/>
          </p:nvSpPr>
          <p:spPr>
            <a:xfrm>
              <a:off x="4215809" y="2817628"/>
              <a:ext cx="143540" cy="170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7E7019A-B6EF-4DC5-A180-F6D7ADBE27B7}"/>
                    </a:ext>
                  </a:extLst>
                </p:cNvPr>
                <p:cNvSpPr txBox="1"/>
                <p:nvPr/>
              </p:nvSpPr>
              <p:spPr>
                <a:xfrm>
                  <a:off x="4152690" y="2481514"/>
                  <a:ext cx="2066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="" xmlns:a16="http://schemas.microsoft.com/office/drawing/2014/main" id="{A7E7019A-B6EF-4DC5-A180-F6D7ADBE2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690" y="2481514"/>
                  <a:ext cx="2066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9412" r="-26471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F137758-3597-46B5-81B5-FC94CD962803}"/>
                  </a:ext>
                </a:extLst>
              </p:cNvPr>
              <p:cNvSpPr txBox="1"/>
              <p:nvPr/>
            </p:nvSpPr>
            <p:spPr>
              <a:xfrm>
                <a:off x="3374066" y="1754998"/>
                <a:ext cx="2164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id="{EF137758-3597-46B5-81B5-FC94CD96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66" y="1754998"/>
                <a:ext cx="216405" cy="307777"/>
              </a:xfrm>
              <a:prstGeom prst="rect">
                <a:avLst/>
              </a:prstGeom>
              <a:blipFill>
                <a:blip r:embed="rId9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F32F10-F890-4535-B24F-D2C568D12259}"/>
                  </a:ext>
                </a:extLst>
              </p:cNvPr>
              <p:cNvSpPr txBox="1"/>
              <p:nvPr/>
            </p:nvSpPr>
            <p:spPr>
              <a:xfrm>
                <a:off x="3372904" y="2898610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56F32F10-F890-4535-B24F-D2C568D1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04" y="2898610"/>
                <a:ext cx="213200" cy="307777"/>
              </a:xfrm>
              <a:prstGeom prst="rect">
                <a:avLst/>
              </a:prstGeom>
              <a:blipFill>
                <a:blip r:embed="rId10"/>
                <a:stretch>
                  <a:fillRect l="-28571" r="-31429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3979DBAD-A013-408A-86D7-F38B5CD7F08B}"/>
              </a:ext>
            </a:extLst>
          </p:cNvPr>
          <p:cNvGrpSpPr/>
          <p:nvPr/>
        </p:nvGrpSpPr>
        <p:grpSpPr>
          <a:xfrm>
            <a:off x="4344287" y="2462340"/>
            <a:ext cx="1143547" cy="525409"/>
            <a:chOff x="4344287" y="2462340"/>
            <a:chExt cx="1143547" cy="525409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772990D1-53F0-4EA2-8E3D-052EED39CAB2}"/>
                </a:ext>
              </a:extLst>
            </p:cNvPr>
            <p:cNvSpPr/>
            <p:nvPr/>
          </p:nvSpPr>
          <p:spPr>
            <a:xfrm>
              <a:off x="4662377" y="2817628"/>
              <a:ext cx="515679" cy="1701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5DFAD27B-3D49-4C1D-A0DA-0CB48D31E917}"/>
                </a:ext>
              </a:extLst>
            </p:cNvPr>
            <p:cNvCxnSpPr>
              <a:stCxn id="8" idx="1"/>
              <a:endCxn id="3" idx="6"/>
            </p:cNvCxnSpPr>
            <p:nvPr/>
          </p:nvCxnSpPr>
          <p:spPr>
            <a:xfrm flipH="1" flipV="1">
              <a:off x="4344287" y="2899411"/>
              <a:ext cx="318090" cy="3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D5192F05-AF10-42E5-AEBE-A8117D6011C8}"/>
                </a:ext>
              </a:extLst>
            </p:cNvPr>
            <p:cNvCxnSpPr/>
            <p:nvPr/>
          </p:nvCxnSpPr>
          <p:spPr>
            <a:xfrm flipH="1">
              <a:off x="5184806" y="2898610"/>
              <a:ext cx="3030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4A5ADAC-31F5-42E2-A0A8-63569E729150}"/>
                    </a:ext>
                  </a:extLst>
                </p:cNvPr>
                <p:cNvSpPr txBox="1"/>
                <p:nvPr/>
              </p:nvSpPr>
              <p:spPr>
                <a:xfrm>
                  <a:off x="4786306" y="2462340"/>
                  <a:ext cx="4007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𝛀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="" xmlns:a16="http://schemas.microsoft.com/office/drawing/2014/main" id="{04A5ADAC-31F5-42E2-A0A8-63569E729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306" y="2462340"/>
                  <a:ext cx="40075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3636" r="-15152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C3E2EAD4-E10F-48B2-ABCC-8DF3139165EC}"/>
              </a:ext>
            </a:extLst>
          </p:cNvPr>
          <p:cNvGrpSpPr/>
          <p:nvPr/>
        </p:nvGrpSpPr>
        <p:grpSpPr>
          <a:xfrm>
            <a:off x="4344287" y="2899411"/>
            <a:ext cx="1143547" cy="572120"/>
            <a:chOff x="4344287" y="2899411"/>
            <a:chExt cx="1143547" cy="572120"/>
          </a:xfrm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C01AB55A-5074-44B5-9CAC-BFD0DA4BBB77}"/>
                </a:ext>
              </a:extLst>
            </p:cNvPr>
            <p:cNvGrpSpPr/>
            <p:nvPr/>
          </p:nvGrpSpPr>
          <p:grpSpPr>
            <a:xfrm>
              <a:off x="4359349" y="3019027"/>
              <a:ext cx="1128485" cy="452504"/>
              <a:chOff x="4359349" y="3019027"/>
              <a:chExt cx="1128485" cy="452504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C82A23C1-8167-47CD-BF07-9ADEAFFE265B}"/>
                  </a:ext>
                </a:extLst>
              </p:cNvPr>
              <p:cNvSpPr/>
              <p:nvPr/>
            </p:nvSpPr>
            <p:spPr>
              <a:xfrm>
                <a:off x="4669127" y="3301410"/>
                <a:ext cx="515679" cy="170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A6E02562-CBEF-475B-B3E2-079F0D0BF1EF}"/>
                      </a:ext>
                    </a:extLst>
                  </p:cNvPr>
                  <p:cNvSpPr txBox="1"/>
                  <p:nvPr/>
                </p:nvSpPr>
                <p:spPr>
                  <a:xfrm>
                    <a:off x="4716313" y="3019027"/>
                    <a:ext cx="40075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2000" b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文本框 23">
                    <a:extLst>
                      <a:ext uri="{FF2B5EF4-FFF2-40B4-BE49-F238E27FC236}">
                        <a16:creationId xmlns="" xmlns:a16="http://schemas.microsoft.com/office/drawing/2014/main" id="{A6E02562-CBEF-475B-B3E2-079F0D0BF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313" y="3019027"/>
                    <a:ext cx="400751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385" r="-1538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接连接符 24">
                <a:extLst>
                  <a:ext uri="{FF2B5EF4-FFF2-40B4-BE49-F238E27FC236}">
                    <a16:creationId xmlns="" xmlns:a16="http://schemas.microsoft.com/office/drawing/2014/main" id="{D904B080-D8C1-44C1-8BE0-EAC090AD1B7C}"/>
                  </a:ext>
                </a:extLst>
              </p:cNvPr>
              <p:cNvCxnSpPr/>
              <p:nvPr/>
            </p:nvCxnSpPr>
            <p:spPr>
              <a:xfrm flipH="1">
                <a:off x="4359349" y="3422542"/>
                <a:ext cx="3030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="" xmlns:a16="http://schemas.microsoft.com/office/drawing/2014/main" id="{00ECDB42-44B0-486F-9E91-4A1A5FD0C23A}"/>
                  </a:ext>
                </a:extLst>
              </p:cNvPr>
              <p:cNvCxnSpPr/>
              <p:nvPr/>
            </p:nvCxnSpPr>
            <p:spPr>
              <a:xfrm flipH="1">
                <a:off x="5184806" y="3418463"/>
                <a:ext cx="3030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连接符 30">
              <a:extLst>
                <a:ext uri="{FF2B5EF4-FFF2-40B4-BE49-F238E27FC236}">
                  <a16:creationId xmlns="" xmlns:a16="http://schemas.microsoft.com/office/drawing/2014/main" id="{99E444F3-2D17-4578-A3F5-39590C6E3E96}"/>
                </a:ext>
              </a:extLst>
            </p:cNvPr>
            <p:cNvCxnSpPr>
              <a:endCxn id="3" idx="6"/>
            </p:cNvCxnSpPr>
            <p:nvPr/>
          </p:nvCxnSpPr>
          <p:spPr>
            <a:xfrm flipV="1">
              <a:off x="4344287" y="2899411"/>
              <a:ext cx="0" cy="5295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="" xmlns:a16="http://schemas.microsoft.com/office/drawing/2014/main" id="{66F88AE9-CD87-43A5-8A1E-97FC3D9BB08D}"/>
                </a:ext>
              </a:extLst>
            </p:cNvPr>
            <p:cNvCxnSpPr>
              <a:endCxn id="12" idx="2"/>
            </p:cNvCxnSpPr>
            <p:nvPr/>
          </p:nvCxnSpPr>
          <p:spPr>
            <a:xfrm flipV="1">
              <a:off x="5465561" y="2902689"/>
              <a:ext cx="3118" cy="526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B70AB56C-1B88-45AC-91E3-23EAF37477BD}"/>
              </a:ext>
            </a:extLst>
          </p:cNvPr>
          <p:cNvGrpSpPr/>
          <p:nvPr/>
        </p:nvGrpSpPr>
        <p:grpSpPr>
          <a:xfrm>
            <a:off x="5615904" y="2453291"/>
            <a:ext cx="1143547" cy="525409"/>
            <a:chOff x="4344287" y="2462340"/>
            <a:chExt cx="1143547" cy="525409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0475FD2C-0876-4D3C-A0F3-CB670C7DB59D}"/>
                </a:ext>
              </a:extLst>
            </p:cNvPr>
            <p:cNvSpPr/>
            <p:nvPr/>
          </p:nvSpPr>
          <p:spPr>
            <a:xfrm>
              <a:off x="4662377" y="2817628"/>
              <a:ext cx="515679" cy="1701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="" xmlns:a16="http://schemas.microsoft.com/office/drawing/2014/main" id="{DB302325-7F86-481C-B9FB-78CB11145BB3}"/>
                </a:ext>
              </a:extLst>
            </p:cNvPr>
            <p:cNvCxnSpPr>
              <a:stCxn id="36" idx="1"/>
            </p:cNvCxnSpPr>
            <p:nvPr/>
          </p:nvCxnSpPr>
          <p:spPr>
            <a:xfrm flipH="1" flipV="1">
              <a:off x="4344287" y="2899411"/>
              <a:ext cx="318090" cy="3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AD3D1635-440A-40A9-B5C9-0BCB5788C0FF}"/>
                </a:ext>
              </a:extLst>
            </p:cNvPr>
            <p:cNvCxnSpPr/>
            <p:nvPr/>
          </p:nvCxnSpPr>
          <p:spPr>
            <a:xfrm flipH="1">
              <a:off x="5184806" y="2898610"/>
              <a:ext cx="3030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E65B7CA-7291-46A5-93BC-8BDCA8EF76BC}"/>
                    </a:ext>
                  </a:extLst>
                </p:cNvPr>
                <p:cNvSpPr txBox="1"/>
                <p:nvPr/>
              </p:nvSpPr>
              <p:spPr>
                <a:xfrm>
                  <a:off x="4786306" y="2462340"/>
                  <a:ext cx="4488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7030A0"/>
                      </a:solidFill>
                    </a:rPr>
                    <a:t>10</a:t>
                  </a:r>
                  <a14:m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a14:m>
                  <a:endParaRPr lang="zh-CN" altLang="en-US" sz="20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="" xmlns:a16="http://schemas.microsoft.com/office/drawing/2014/main" id="{6E65B7CA-7291-46A5-93BC-8BDCA8EF7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306" y="2462340"/>
                  <a:ext cx="448841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5616" t="-25490" r="-19178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A7C5BA73-AD93-4064-8ACC-4AB7D22213B3}"/>
              </a:ext>
            </a:extLst>
          </p:cNvPr>
          <p:cNvGrpSpPr/>
          <p:nvPr/>
        </p:nvGrpSpPr>
        <p:grpSpPr>
          <a:xfrm>
            <a:off x="5615904" y="2890362"/>
            <a:ext cx="1143547" cy="572120"/>
            <a:chOff x="4344287" y="2899411"/>
            <a:chExt cx="1143547" cy="572120"/>
          </a:xfrm>
        </p:grpSpPr>
        <p:grpSp>
          <p:nvGrpSpPr>
            <p:cNvPr id="41" name="组合 40">
              <a:extLst>
                <a:ext uri="{FF2B5EF4-FFF2-40B4-BE49-F238E27FC236}">
                  <a16:creationId xmlns="" xmlns:a16="http://schemas.microsoft.com/office/drawing/2014/main" id="{040C7C04-204B-491C-9190-E86FA93D0776}"/>
                </a:ext>
              </a:extLst>
            </p:cNvPr>
            <p:cNvGrpSpPr/>
            <p:nvPr/>
          </p:nvGrpSpPr>
          <p:grpSpPr>
            <a:xfrm>
              <a:off x="4359349" y="3019027"/>
              <a:ext cx="1128485" cy="452504"/>
              <a:chOff x="4359349" y="3019027"/>
              <a:chExt cx="1128485" cy="452504"/>
            </a:xfrm>
          </p:grpSpPr>
          <p:sp>
            <p:nvSpPr>
              <p:cNvPr id="44" name="矩形 43">
                <a:extLst>
                  <a:ext uri="{FF2B5EF4-FFF2-40B4-BE49-F238E27FC236}">
                    <a16:creationId xmlns="" xmlns:a16="http://schemas.microsoft.com/office/drawing/2014/main" id="{23B31631-6B6C-4B87-98F1-92F925D6B834}"/>
                  </a:ext>
                </a:extLst>
              </p:cNvPr>
              <p:cNvSpPr/>
              <p:nvPr/>
            </p:nvSpPr>
            <p:spPr>
              <a:xfrm>
                <a:off x="4669127" y="3301410"/>
                <a:ext cx="515679" cy="170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C3213D9D-A385-4AF4-A75C-F240F5C3FBE4}"/>
                      </a:ext>
                    </a:extLst>
                  </p:cNvPr>
                  <p:cNvSpPr txBox="1"/>
                  <p:nvPr/>
                </p:nvSpPr>
                <p:spPr>
                  <a:xfrm>
                    <a:off x="4716313" y="3019027"/>
                    <a:ext cx="5546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zh-CN" alt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2000" b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" name="文本框 44">
                    <a:extLst>
                      <a:ext uri="{FF2B5EF4-FFF2-40B4-BE49-F238E27FC236}">
                        <a16:creationId xmlns="" xmlns:a16="http://schemas.microsoft.com/office/drawing/2014/main" id="{C3213D9D-A385-4AF4-A75C-F240F5C3FB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313" y="3019027"/>
                    <a:ext cx="55463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890" r="-1098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直接连接符 45">
                <a:extLst>
                  <a:ext uri="{FF2B5EF4-FFF2-40B4-BE49-F238E27FC236}">
                    <a16:creationId xmlns="" xmlns:a16="http://schemas.microsoft.com/office/drawing/2014/main" id="{550C84A4-D0F5-4B89-A255-031A87833CDE}"/>
                  </a:ext>
                </a:extLst>
              </p:cNvPr>
              <p:cNvCxnSpPr/>
              <p:nvPr/>
            </p:nvCxnSpPr>
            <p:spPr>
              <a:xfrm flipH="1">
                <a:off x="4359349" y="3422542"/>
                <a:ext cx="3030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="" xmlns:a16="http://schemas.microsoft.com/office/drawing/2014/main" id="{41584338-002B-489F-ABAF-22EE4FDE4397}"/>
                  </a:ext>
                </a:extLst>
              </p:cNvPr>
              <p:cNvCxnSpPr/>
              <p:nvPr/>
            </p:nvCxnSpPr>
            <p:spPr>
              <a:xfrm flipH="1">
                <a:off x="5184806" y="3418463"/>
                <a:ext cx="3030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连接符 41">
              <a:extLst>
                <a:ext uri="{FF2B5EF4-FFF2-40B4-BE49-F238E27FC236}">
                  <a16:creationId xmlns="" xmlns:a16="http://schemas.microsoft.com/office/drawing/2014/main" id="{470609EF-0A42-4295-971D-819A8C6B895B}"/>
                </a:ext>
              </a:extLst>
            </p:cNvPr>
            <p:cNvCxnSpPr/>
            <p:nvPr/>
          </p:nvCxnSpPr>
          <p:spPr>
            <a:xfrm flipV="1">
              <a:off x="4344287" y="2899411"/>
              <a:ext cx="0" cy="5295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="" xmlns:a16="http://schemas.microsoft.com/office/drawing/2014/main" id="{68C000FF-2E57-4B6E-A585-4498323AF252}"/>
                </a:ext>
              </a:extLst>
            </p:cNvPr>
            <p:cNvCxnSpPr/>
            <p:nvPr/>
          </p:nvCxnSpPr>
          <p:spPr>
            <a:xfrm flipV="1">
              <a:off x="5465561" y="2902689"/>
              <a:ext cx="3118" cy="526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71CFDD1A-C05E-43AC-B5EC-05038E2C21F5}"/>
              </a:ext>
            </a:extLst>
          </p:cNvPr>
          <p:cNvGrpSpPr/>
          <p:nvPr/>
        </p:nvGrpSpPr>
        <p:grpSpPr>
          <a:xfrm>
            <a:off x="4340132" y="3386470"/>
            <a:ext cx="2397046" cy="755697"/>
            <a:chOff x="4340132" y="3386470"/>
            <a:chExt cx="2397046" cy="755697"/>
          </a:xfrm>
        </p:grpSpPr>
        <p:grpSp>
          <p:nvGrpSpPr>
            <p:cNvPr id="48" name="组合 47">
              <a:extLst>
                <a:ext uri="{FF2B5EF4-FFF2-40B4-BE49-F238E27FC236}">
                  <a16:creationId xmlns="" xmlns:a16="http://schemas.microsoft.com/office/drawing/2014/main" id="{96302110-F27E-47B5-9504-C0A397F722BB}"/>
                </a:ext>
              </a:extLst>
            </p:cNvPr>
            <p:cNvGrpSpPr/>
            <p:nvPr/>
          </p:nvGrpSpPr>
          <p:grpSpPr>
            <a:xfrm>
              <a:off x="4344287" y="3616758"/>
              <a:ext cx="2392891" cy="525409"/>
              <a:chOff x="3629382" y="2462340"/>
              <a:chExt cx="2392891" cy="525409"/>
            </a:xfrm>
          </p:grpSpPr>
          <p:sp>
            <p:nvSpPr>
              <p:cNvPr id="49" name="矩形 48">
                <a:extLst>
                  <a:ext uri="{FF2B5EF4-FFF2-40B4-BE49-F238E27FC236}">
                    <a16:creationId xmlns="" xmlns:a16="http://schemas.microsoft.com/office/drawing/2014/main" id="{7ACCE888-1EA5-4E6C-B344-33CED9E7D552}"/>
                  </a:ext>
                </a:extLst>
              </p:cNvPr>
              <p:cNvSpPr/>
              <p:nvPr/>
            </p:nvSpPr>
            <p:spPr>
              <a:xfrm>
                <a:off x="4662377" y="2817628"/>
                <a:ext cx="515679" cy="170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="" xmlns:a16="http://schemas.microsoft.com/office/drawing/2014/main" id="{F6C1B1EA-40F9-46BD-851A-5E7A7B1512C5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 flipV="1">
                <a:off x="3629382" y="2898610"/>
                <a:ext cx="1032995" cy="40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="" xmlns:a16="http://schemas.microsoft.com/office/drawing/2014/main" id="{CC3CD5B3-32DA-4C47-900D-22780F166A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4806" y="2898610"/>
                <a:ext cx="8374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FB976F0F-6BBC-47FB-9D66-8246E1A4E8D8}"/>
                      </a:ext>
                    </a:extLst>
                  </p:cNvPr>
                  <p:cNvSpPr txBox="1"/>
                  <p:nvPr/>
                </p:nvSpPr>
                <p:spPr>
                  <a:xfrm>
                    <a:off x="4786306" y="2462340"/>
                    <a:ext cx="3189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7030A0"/>
                        </a:solidFill>
                      </a:rPr>
                      <a:t>7</a:t>
                    </a:r>
                    <a14:m>
                      <m:oMath xmlns:m="http://schemas.openxmlformats.org/officeDocument/2006/math">
                        <m:r>
                          <a:rPr lang="zh-CN" alt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𝛀</m:t>
                        </m:r>
                      </m:oMath>
                    </a14:m>
                    <a:endParaRPr lang="zh-CN" altLang="en-US" sz="2000" b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" name="文本框 51">
                    <a:extLst>
                      <a:ext uri="{FF2B5EF4-FFF2-40B4-BE49-F238E27FC236}">
                        <a16:creationId xmlns="" xmlns:a16="http://schemas.microsoft.com/office/drawing/2014/main" id="{FB976F0F-6BBC-47FB-9D66-8246E1A4E8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6306" y="2462340"/>
                    <a:ext cx="31899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7170" t="-25490" r="-26415" b="-4902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直接连接符 55">
              <a:extLst>
                <a:ext uri="{FF2B5EF4-FFF2-40B4-BE49-F238E27FC236}">
                  <a16:creationId xmlns="" xmlns:a16="http://schemas.microsoft.com/office/drawing/2014/main" id="{12206313-6CDB-4E43-983B-E646B725C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132" y="3418463"/>
              <a:ext cx="4155" cy="6263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="" xmlns:a16="http://schemas.microsoft.com/office/drawing/2014/main" id="{154D678D-FDBB-4123-B916-CD45E148B6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7178" y="3386470"/>
              <a:ext cx="0" cy="666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54F9529-C050-4962-AEA0-294D35273A3B}"/>
                  </a:ext>
                </a:extLst>
              </p:cNvPr>
              <p:cNvSpPr txBox="1"/>
              <p:nvPr/>
            </p:nvSpPr>
            <p:spPr>
              <a:xfrm>
                <a:off x="4584982" y="4702862"/>
                <a:ext cx="14029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l-GR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zh-CN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="" xmlns:a16="http://schemas.microsoft.com/office/drawing/2014/main" id="{D54F9529-C050-4962-AEA0-294D35273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82" y="4702862"/>
                <a:ext cx="1402948" cy="307777"/>
              </a:xfrm>
              <a:prstGeom prst="rect">
                <a:avLst/>
              </a:prstGeom>
              <a:blipFill>
                <a:blip r:embed="rId16"/>
                <a:stretch>
                  <a:fillRect l="-3478" r="-4348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8330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6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26" descr="图片15">
            <a:extLst>
              <a:ext uri="{FF2B5EF4-FFF2-40B4-BE49-F238E27FC236}">
                <a16:creationId xmlns="" xmlns:a16="http://schemas.microsoft.com/office/drawing/2014/main" id="{BB9CE9DC-76AB-414A-9A64-80964E66A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76275"/>
            <a:ext cx="7767637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6357" name="Object 229">
            <a:extLst>
              <a:ext uri="{FF2B5EF4-FFF2-40B4-BE49-F238E27FC236}">
                <a16:creationId xmlns="" xmlns:a16="http://schemas.microsoft.com/office/drawing/2014/main" id="{B38FB4BD-27F0-4B12-968D-CE3420F0C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2794000"/>
          <a:ext cx="469900" cy="576263"/>
        </p:xfrm>
        <a:graphic>
          <a:graphicData uri="http://schemas.openxmlformats.org/presentationml/2006/ole">
            <p:oleObj spid="_x0000_s16416" name="Equation" r:id="rId5" imgW="81360" imgH="114120" progId="Equation.3">
              <p:embed/>
            </p:oleObj>
          </a:graphicData>
        </a:graphic>
      </p:graphicFrame>
      <p:sp>
        <p:nvSpPr>
          <p:cNvPr id="176358" name="AutoShape 230">
            <a:extLst>
              <a:ext uri="{FF2B5EF4-FFF2-40B4-BE49-F238E27FC236}">
                <a16:creationId xmlns="" xmlns:a16="http://schemas.microsoft.com/office/drawing/2014/main" id="{43ED2B1A-69E3-4F82-887D-9EB40BA2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9210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176361" name="Object 233">
            <a:extLst>
              <a:ext uri="{FF2B5EF4-FFF2-40B4-BE49-F238E27FC236}">
                <a16:creationId xmlns="" xmlns:a16="http://schemas.microsoft.com/office/drawing/2014/main" id="{72816291-7CF7-4229-A2BC-CC459D308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2805113"/>
          <a:ext cx="1084263" cy="557212"/>
        </p:xfrm>
        <a:graphic>
          <a:graphicData uri="http://schemas.openxmlformats.org/presentationml/2006/ole">
            <p:oleObj spid="_x0000_s16417" name="Equation" r:id="rId6" imgW="285120" imgH="114120" progId="Equation.3">
              <p:embed/>
            </p:oleObj>
          </a:graphicData>
        </a:graphic>
      </p:graphicFrame>
      <p:sp>
        <p:nvSpPr>
          <p:cNvPr id="176362" name="AutoShape 234">
            <a:extLst>
              <a:ext uri="{FF2B5EF4-FFF2-40B4-BE49-F238E27FC236}">
                <a16:creationId xmlns="" xmlns:a16="http://schemas.microsoft.com/office/drawing/2014/main" id="{8E2BBEE4-977B-4003-8C70-14ACD239B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9591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6366" name="Rectangle 238">
            <a:extLst>
              <a:ext uri="{FF2B5EF4-FFF2-40B4-BE49-F238E27FC236}">
                <a16:creationId xmlns="" xmlns:a16="http://schemas.microsoft.com/office/drawing/2014/main" id="{16F92D27-1725-4FBD-BA37-21A79E65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60350"/>
            <a:ext cx="3324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(2)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 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计算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i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r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baseline="-25000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i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和 </a:t>
            </a:r>
            <a:r>
              <a:rPr kumimoji="1" lang="en-US" altLang="zh-CN" sz="2800" b="1" i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r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baseline="-25000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0</a:t>
            </a:r>
          </a:p>
        </p:txBody>
      </p:sp>
      <p:sp>
        <p:nvSpPr>
          <p:cNvPr id="48136" name="Rectangle 77">
            <a:extLst>
              <a:ext uri="{FF2B5EF4-FFF2-40B4-BE49-F238E27FC236}">
                <a16:creationId xmlns="" xmlns:a16="http://schemas.microsoft.com/office/drawing/2014/main" id="{9EA2BB20-FFB8-4BAA-916F-CBAF0E57A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84772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由微变等效电路可知，放大电路的输入电阻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i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等于第一级的输入电阻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i1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。第一级是射极输出器，它的输入电阻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i1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与负载有关，而射极输出器的负载即是第二级输入电阻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i2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sz="28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7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26" descr="图片15">
            <a:extLst>
              <a:ext uri="{FF2B5EF4-FFF2-40B4-BE49-F238E27FC236}">
                <a16:creationId xmlns="" xmlns:a16="http://schemas.microsoft.com/office/drawing/2014/main" id="{55061AEC-827D-4063-BD72-CEBED17E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76275"/>
            <a:ext cx="7767637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6355" name="Object 227">
            <a:extLst>
              <a:ext uri="{FF2B5EF4-FFF2-40B4-BE49-F238E27FC236}">
                <a16:creationId xmlns="" xmlns:a16="http://schemas.microsoft.com/office/drawing/2014/main" id="{52EA06AB-A1BE-4EAE-A226-AFA09641E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913" y="3956050"/>
          <a:ext cx="4954587" cy="1014413"/>
        </p:xfrm>
        <a:graphic>
          <a:graphicData uri="http://schemas.openxmlformats.org/presentationml/2006/ole">
            <p:oleObj spid="_x0000_s17455" name="公式" r:id="rId5" imgW="2145369" imgH="444307" progId="Equation.3">
              <p:embed/>
            </p:oleObj>
          </a:graphicData>
        </a:graphic>
      </p:graphicFrame>
      <p:graphicFrame>
        <p:nvGraphicFramePr>
          <p:cNvPr id="176356" name="Object 228">
            <a:extLst>
              <a:ext uri="{FF2B5EF4-FFF2-40B4-BE49-F238E27FC236}">
                <a16:creationId xmlns="" xmlns:a16="http://schemas.microsoft.com/office/drawing/2014/main" id="{D31DBCBE-3206-4A7A-A24C-62603D0E37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913" y="4868863"/>
          <a:ext cx="5907087" cy="565150"/>
        </p:xfrm>
        <a:graphic>
          <a:graphicData uri="http://schemas.openxmlformats.org/presentationml/2006/ole">
            <p:oleObj spid="_x0000_s17456" name="公式" r:id="rId6" imgW="2743200" imgH="228600" progId="Equation.3">
              <p:embed/>
            </p:oleObj>
          </a:graphicData>
        </a:graphic>
      </p:graphicFrame>
      <p:graphicFrame>
        <p:nvGraphicFramePr>
          <p:cNvPr id="176357" name="Object 229">
            <a:extLst>
              <a:ext uri="{FF2B5EF4-FFF2-40B4-BE49-F238E27FC236}">
                <a16:creationId xmlns="" xmlns:a16="http://schemas.microsoft.com/office/drawing/2014/main" id="{4D72267B-7B1B-49F5-82DA-C1FAAD898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2794000"/>
          <a:ext cx="469900" cy="576263"/>
        </p:xfrm>
        <a:graphic>
          <a:graphicData uri="http://schemas.openxmlformats.org/presentationml/2006/ole">
            <p:oleObj spid="_x0000_s17457" name="Equation" r:id="rId7" imgW="81360" imgH="114120" progId="Equation.3">
              <p:embed/>
            </p:oleObj>
          </a:graphicData>
        </a:graphic>
      </p:graphicFrame>
      <p:sp>
        <p:nvSpPr>
          <p:cNvPr id="176358" name="AutoShape 230">
            <a:extLst>
              <a:ext uri="{FF2B5EF4-FFF2-40B4-BE49-F238E27FC236}">
                <a16:creationId xmlns="" xmlns:a16="http://schemas.microsoft.com/office/drawing/2014/main" id="{A970FBA2-6FC6-4D9C-98DE-B8EDB8BA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9210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6366" name="Rectangle 238">
            <a:extLst>
              <a:ext uri="{FF2B5EF4-FFF2-40B4-BE49-F238E27FC236}">
                <a16:creationId xmlns="" xmlns:a16="http://schemas.microsoft.com/office/drawing/2014/main" id="{3EAED891-5CC5-44C1-9E9C-8F8BC2E0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60350"/>
            <a:ext cx="3324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(2)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 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计算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i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r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baseline="-25000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i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和 </a:t>
            </a:r>
            <a:r>
              <a:rPr kumimoji="1" lang="en-US" altLang="zh-CN" sz="2800" b="1" i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r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baseline="-25000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7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26" descr="图片15">
            <a:extLst>
              <a:ext uri="{FF2B5EF4-FFF2-40B4-BE49-F238E27FC236}">
                <a16:creationId xmlns="" xmlns:a16="http://schemas.microsoft.com/office/drawing/2014/main" id="{5E5A3775-5500-4792-96AF-ED87D9E4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76275"/>
            <a:ext cx="7767637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27" name="Object 229">
            <a:extLst>
              <a:ext uri="{FF2B5EF4-FFF2-40B4-BE49-F238E27FC236}">
                <a16:creationId xmlns="" xmlns:a16="http://schemas.microsoft.com/office/drawing/2014/main" id="{0D7DF523-6B64-426C-8471-1FEB5CBB6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2794000"/>
          <a:ext cx="469900" cy="576263"/>
        </p:xfrm>
        <a:graphic>
          <a:graphicData uri="http://schemas.openxmlformats.org/presentationml/2006/ole">
            <p:oleObj spid="_x0000_s18539" name="Equation" r:id="rId5" imgW="81360" imgH="114120" progId="Equation.3">
              <p:embed/>
            </p:oleObj>
          </a:graphicData>
        </a:graphic>
      </p:graphicFrame>
      <p:sp>
        <p:nvSpPr>
          <p:cNvPr id="176358" name="AutoShape 230">
            <a:extLst>
              <a:ext uri="{FF2B5EF4-FFF2-40B4-BE49-F238E27FC236}">
                <a16:creationId xmlns="" xmlns:a16="http://schemas.microsoft.com/office/drawing/2014/main" id="{ACB74398-F3EE-48C6-AE9C-F3C039E7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9210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176359" name="Object 231">
            <a:extLst>
              <a:ext uri="{FF2B5EF4-FFF2-40B4-BE49-F238E27FC236}">
                <a16:creationId xmlns="" xmlns:a16="http://schemas.microsoft.com/office/drawing/2014/main" id="{2633652C-65CA-427A-A79D-99F8C6999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5545138"/>
          <a:ext cx="4464050" cy="593725"/>
        </p:xfrm>
        <a:graphic>
          <a:graphicData uri="http://schemas.openxmlformats.org/presentationml/2006/ole">
            <p:oleObj spid="_x0000_s18540" name="公式" r:id="rId6" imgW="2057400" imgH="228600" progId="Equation.3">
              <p:embed/>
            </p:oleObj>
          </a:graphicData>
        </a:graphic>
      </p:graphicFrame>
      <p:graphicFrame>
        <p:nvGraphicFramePr>
          <p:cNvPr id="176360" name="Object 232">
            <a:extLst>
              <a:ext uri="{FF2B5EF4-FFF2-40B4-BE49-F238E27FC236}">
                <a16:creationId xmlns="" xmlns:a16="http://schemas.microsoft.com/office/drawing/2014/main" id="{DC8DF9C7-8588-472D-99E1-84668BA2B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3681413"/>
          <a:ext cx="5472112" cy="974725"/>
        </p:xfrm>
        <a:graphic>
          <a:graphicData uri="http://schemas.openxmlformats.org/presentationml/2006/ole">
            <p:oleObj spid="_x0000_s18541" name="Equation" r:id="rId7" imgW="2540000" imgH="406400" progId="Equation.3">
              <p:embed/>
            </p:oleObj>
          </a:graphicData>
        </a:graphic>
      </p:graphicFrame>
      <p:graphicFrame>
        <p:nvGraphicFramePr>
          <p:cNvPr id="176361" name="Object 233">
            <a:extLst>
              <a:ext uri="{FF2B5EF4-FFF2-40B4-BE49-F238E27FC236}">
                <a16:creationId xmlns="" xmlns:a16="http://schemas.microsoft.com/office/drawing/2014/main" id="{5494DD8A-DB4C-4E1A-A21F-AD60AA2E4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2805113"/>
          <a:ext cx="1084263" cy="557212"/>
        </p:xfrm>
        <a:graphic>
          <a:graphicData uri="http://schemas.openxmlformats.org/presentationml/2006/ole">
            <p:oleObj spid="_x0000_s18542" name="Equation" r:id="rId8" imgW="285120" imgH="114120" progId="Equation.3">
              <p:embed/>
            </p:oleObj>
          </a:graphicData>
        </a:graphic>
      </p:graphicFrame>
      <p:sp>
        <p:nvSpPr>
          <p:cNvPr id="176362" name="AutoShape 234">
            <a:extLst>
              <a:ext uri="{FF2B5EF4-FFF2-40B4-BE49-F238E27FC236}">
                <a16:creationId xmlns="" xmlns:a16="http://schemas.microsoft.com/office/drawing/2014/main" id="{6B3C3222-64E0-40DD-A9F7-D4001E09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9591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176363" name="Object 235">
            <a:extLst>
              <a:ext uri="{FF2B5EF4-FFF2-40B4-BE49-F238E27FC236}">
                <a16:creationId xmlns="" xmlns:a16="http://schemas.microsoft.com/office/drawing/2014/main" id="{C690DD14-E726-4914-B428-E0A004A25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3619500"/>
          <a:ext cx="1944687" cy="585788"/>
        </p:xfrm>
        <a:graphic>
          <a:graphicData uri="http://schemas.openxmlformats.org/presentationml/2006/ole">
            <p:oleObj spid="_x0000_s18543" name="公式" r:id="rId9" imgW="651600" imgH="122400" progId="Equation.3">
              <p:embed/>
            </p:oleObj>
          </a:graphicData>
        </a:graphic>
      </p:graphicFrame>
      <p:sp>
        <p:nvSpPr>
          <p:cNvPr id="176364" name="AutoShape 236">
            <a:extLst>
              <a:ext uri="{FF2B5EF4-FFF2-40B4-BE49-F238E27FC236}">
                <a16:creationId xmlns="" xmlns:a16="http://schemas.microsoft.com/office/drawing/2014/main" id="{0603A949-D69A-44F6-BB85-DCFD6403AB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56550" y="29972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176365" name="Object 237">
            <a:extLst>
              <a:ext uri="{FF2B5EF4-FFF2-40B4-BE49-F238E27FC236}">
                <a16:creationId xmlns="" xmlns:a16="http://schemas.microsoft.com/office/drawing/2014/main" id="{57F9A49A-3D80-46D5-A526-A7947DC40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9550" y="5626100"/>
          <a:ext cx="1584325" cy="431800"/>
        </p:xfrm>
        <a:graphic>
          <a:graphicData uri="http://schemas.openxmlformats.org/presentationml/2006/ole">
            <p:oleObj spid="_x0000_s18544" name="公式" r:id="rId10" imgW="553680" imgH="81720" progId="Equation.3">
              <p:embed/>
            </p:oleObj>
          </a:graphicData>
        </a:graphic>
      </p:graphicFrame>
      <p:sp>
        <p:nvSpPr>
          <p:cNvPr id="176366" name="Rectangle 238">
            <a:extLst>
              <a:ext uri="{FF2B5EF4-FFF2-40B4-BE49-F238E27FC236}">
                <a16:creationId xmlns="" xmlns:a16="http://schemas.microsoft.com/office/drawing/2014/main" id="{9C447402-1DE3-4325-AFB4-841B7653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60350"/>
            <a:ext cx="3324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(2)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 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计算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i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r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baseline="-25000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i</a:t>
            </a:r>
            <a:r>
              <a:rPr kumimoji="1" lang="zh-CN" altLang="en-US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和 </a:t>
            </a:r>
            <a:r>
              <a:rPr kumimoji="1" lang="en-US" altLang="zh-CN" sz="2800" b="1" i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r</a:t>
            </a:r>
            <a:r>
              <a:rPr kumimoji="1" lang="en-US" altLang="zh-CN" sz="2800" b="1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zh-CN" sz="2800" b="1" baseline="-25000">
                <a:solidFill>
                  <a:srgbClr val="007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0</a:t>
            </a:r>
          </a:p>
        </p:txBody>
      </p:sp>
      <p:graphicFrame>
        <p:nvGraphicFramePr>
          <p:cNvPr id="15" name="Object 227">
            <a:extLst>
              <a:ext uri="{FF2B5EF4-FFF2-40B4-BE49-F238E27FC236}">
                <a16:creationId xmlns="" xmlns:a16="http://schemas.microsoft.com/office/drawing/2014/main" id="{99643DDF-DAFC-4DE5-A0C9-384F66969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4692650"/>
          <a:ext cx="4854575" cy="930275"/>
        </p:xfrm>
        <a:graphic>
          <a:graphicData uri="http://schemas.openxmlformats.org/presentationml/2006/ole">
            <p:oleObj spid="_x0000_s18545" name="Equation" r:id="rId11" imgW="23622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7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7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34" descr="图片15">
            <a:extLst>
              <a:ext uri="{FF2B5EF4-FFF2-40B4-BE49-F238E27FC236}">
                <a16:creationId xmlns="" xmlns:a16="http://schemas.microsoft.com/office/drawing/2014/main" id="{F45FB058-4D99-4D89-AAD5-43BDA2E5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795338"/>
            <a:ext cx="7767637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5" name="Object 84">
            <a:extLst>
              <a:ext uri="{FF2B5EF4-FFF2-40B4-BE49-F238E27FC236}">
                <a16:creationId xmlns="" xmlns:a16="http://schemas.microsoft.com/office/drawing/2014/main" id="{688FB196-6603-4F4C-B42C-16ABBB624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3479800"/>
          <a:ext cx="485775" cy="596900"/>
        </p:xfrm>
        <a:graphic>
          <a:graphicData uri="http://schemas.openxmlformats.org/presentationml/2006/ole">
            <p:oleObj spid="_x0000_s19503" name="Equation" r:id="rId5" imgW="81360" imgH="114120" progId="Equation.3">
              <p:embed/>
            </p:oleObj>
          </a:graphicData>
        </a:graphic>
      </p:graphicFrame>
      <p:sp>
        <p:nvSpPr>
          <p:cNvPr id="177237" name="AutoShape 85">
            <a:extLst>
              <a:ext uri="{FF2B5EF4-FFF2-40B4-BE49-F238E27FC236}">
                <a16:creationId xmlns="" xmlns:a16="http://schemas.microsoft.com/office/drawing/2014/main" id="{C9DB56F5-CFA4-44CD-8A52-394BF5DE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310515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7387" name="Rectangle 235">
            <a:extLst>
              <a:ext uri="{FF2B5EF4-FFF2-40B4-BE49-F238E27FC236}">
                <a16:creationId xmlns="" xmlns:a16="http://schemas.microsoft.com/office/drawing/2014/main" id="{8A09B0EF-9B2A-46C3-9F4D-C3B224919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388938"/>
            <a:ext cx="354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(3)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求电压放大倍数</a:t>
            </a:r>
          </a:p>
        </p:txBody>
      </p:sp>
      <p:graphicFrame>
        <p:nvGraphicFramePr>
          <p:cNvPr id="177388" name="Object 236">
            <a:extLst>
              <a:ext uri="{FF2B5EF4-FFF2-40B4-BE49-F238E27FC236}">
                <a16:creationId xmlns="" xmlns:a16="http://schemas.microsoft.com/office/drawing/2014/main" id="{7194486D-9B98-49B8-93B3-D88968E24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5145088"/>
          <a:ext cx="7023100" cy="1041400"/>
        </p:xfrm>
        <a:graphic>
          <a:graphicData uri="http://schemas.openxmlformats.org/presentationml/2006/ole">
            <p:oleObj spid="_x0000_s19504" name="公式" r:id="rId6" imgW="3302000" imgH="444500" progId="Equation.3">
              <p:embed/>
            </p:oleObj>
          </a:graphicData>
        </a:graphic>
      </p:graphicFrame>
      <p:sp>
        <p:nvSpPr>
          <p:cNvPr id="177389" name="Rectangle 237">
            <a:extLst>
              <a:ext uri="{FF2B5EF4-FFF2-40B4-BE49-F238E27FC236}">
                <a16:creationId xmlns="" xmlns:a16="http://schemas.microsoft.com/office/drawing/2014/main" id="{FD89237F-9DEC-4B1A-976D-D77892A6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39893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第一级放大电路为射极输出器</a:t>
            </a:r>
          </a:p>
        </p:txBody>
      </p:sp>
      <p:graphicFrame>
        <p:nvGraphicFramePr>
          <p:cNvPr id="177390" name="Object 238">
            <a:extLst>
              <a:ext uri="{FF2B5EF4-FFF2-40B4-BE49-F238E27FC236}">
                <a16:creationId xmlns="" xmlns:a16="http://schemas.microsoft.com/office/drawing/2014/main" id="{C4A8724A-B4B5-44EF-A297-A78E97A06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583113"/>
          <a:ext cx="3651250" cy="514350"/>
        </p:xfrm>
        <a:graphic>
          <a:graphicData uri="http://schemas.openxmlformats.org/presentationml/2006/ole">
            <p:oleObj spid="_x0000_s19505" name="公式" r:id="rId7" imgW="1701800" imgH="215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89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35" descr="图片15">
            <a:extLst>
              <a:ext uri="{FF2B5EF4-FFF2-40B4-BE49-F238E27FC236}">
                <a16:creationId xmlns="" xmlns:a16="http://schemas.microsoft.com/office/drawing/2014/main" id="{59F22F40-EA11-429E-972C-38113DD7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795338"/>
            <a:ext cx="7767637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412" name="Rectangle 236">
            <a:extLst>
              <a:ext uri="{FF2B5EF4-FFF2-40B4-BE49-F238E27FC236}">
                <a16:creationId xmlns="" xmlns:a16="http://schemas.microsoft.com/office/drawing/2014/main" id="{C9BD42A3-F8F7-4103-922E-1FE13F27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388938"/>
            <a:ext cx="354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(3)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求电压放大倍数</a:t>
            </a:r>
          </a:p>
        </p:txBody>
      </p:sp>
      <p:sp>
        <p:nvSpPr>
          <p:cNvPr id="178413" name="Rectangle 237">
            <a:extLst>
              <a:ext uri="{FF2B5EF4-FFF2-40B4-BE49-F238E27FC236}">
                <a16:creationId xmlns="" xmlns:a16="http://schemas.microsoft.com/office/drawing/2014/main" id="{417929AF-9F5E-4263-A606-4C52EAB9A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3789363"/>
            <a:ext cx="6126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第二级放大电路为共发射极放大电路</a:t>
            </a:r>
          </a:p>
        </p:txBody>
      </p:sp>
      <p:graphicFrame>
        <p:nvGraphicFramePr>
          <p:cNvPr id="178414" name="Object 238">
            <a:extLst>
              <a:ext uri="{FF2B5EF4-FFF2-40B4-BE49-F238E27FC236}">
                <a16:creationId xmlns="" xmlns:a16="http://schemas.microsoft.com/office/drawing/2014/main" id="{03368B67-8A69-4FF2-BE1F-55B8DCC34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4221163"/>
          <a:ext cx="8002588" cy="1020762"/>
        </p:xfrm>
        <a:graphic>
          <a:graphicData uri="http://schemas.openxmlformats.org/presentationml/2006/ole">
            <p:oleObj spid="_x0000_s20512" name="公式" r:id="rId5" imgW="4038600" imgH="444500" progId="Equation.3">
              <p:embed/>
            </p:oleObj>
          </a:graphicData>
        </a:graphic>
      </p:graphicFrame>
      <p:sp>
        <p:nvSpPr>
          <p:cNvPr id="178415" name="Rectangle 239">
            <a:extLst>
              <a:ext uri="{FF2B5EF4-FFF2-40B4-BE49-F238E27FC236}">
                <a16:creationId xmlns="" xmlns:a16="http://schemas.microsoft.com/office/drawing/2014/main" id="{BF516079-3D81-40B1-AD45-C3E2D66C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18953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总电压放大倍数</a:t>
            </a:r>
          </a:p>
        </p:txBody>
      </p:sp>
      <p:graphicFrame>
        <p:nvGraphicFramePr>
          <p:cNvPr id="178416" name="Object 240">
            <a:extLst>
              <a:ext uri="{FF2B5EF4-FFF2-40B4-BE49-F238E27FC236}">
                <a16:creationId xmlns="" xmlns:a16="http://schemas.microsoft.com/office/drawing/2014/main" id="{A66386B5-DCC4-4F83-9F83-A28A52D51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756275"/>
          <a:ext cx="5330825" cy="552450"/>
        </p:xfrm>
        <a:graphic>
          <a:graphicData uri="http://schemas.openxmlformats.org/presentationml/2006/ole">
            <p:oleObj spid="_x0000_s20513" name="Equation" r:id="rId6" imgW="24511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413" grpId="0" autoUpdateAnimBg="0"/>
      <p:bldP spid="17841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第十六章</a:t>
            </a:r>
          </a:p>
        </p:txBody>
      </p:sp>
      <p:sp>
        <p:nvSpPr>
          <p:cNvPr id="3" name="矩形 2"/>
          <p:cNvSpPr/>
          <p:nvPr/>
        </p:nvSpPr>
        <p:spPr>
          <a:xfrm>
            <a:off x="827468" y="1911063"/>
            <a:ext cx="74890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16.1  </a:t>
            </a:r>
            <a:r>
              <a:rPr lang="zh-CN" altLang="en-US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集成运算放大器的简单介绍</a:t>
            </a: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集成运放可以工作在线性区和饱和区；</a:t>
            </a: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理想运放工作在线性状态时的两条依据——虚短、虚断</a:t>
            </a:r>
            <a:r>
              <a:rPr lang="zh-CN" altLang="en-US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P99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16.2  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运放在信号运算方面的应用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比例运算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加法运算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减法运算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4353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518" y="374650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800"/>
              <a:t>比例运算</a:t>
            </a:r>
          </a:p>
        </p:txBody>
      </p:sp>
      <p:pic>
        <p:nvPicPr>
          <p:cNvPr id="4" name="Picture 156" descr="图片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8" y="1888153"/>
            <a:ext cx="3359507" cy="19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451284" y="4194585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反相比例运算</a:t>
            </a:r>
          </a:p>
        </p:txBody>
      </p:sp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22272368"/>
              </p:ext>
            </p:extLst>
          </p:nvPr>
        </p:nvGraphicFramePr>
        <p:xfrm>
          <a:off x="1279691" y="4847253"/>
          <a:ext cx="1922463" cy="1071563"/>
        </p:xfrm>
        <a:graphic>
          <a:graphicData uri="http://schemas.openxmlformats.org/presentationml/2006/ole">
            <p:oleObj spid="_x0000_s13362" name="公式" r:id="rId4" imgW="774364" imgH="431613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0171051"/>
              </p:ext>
            </p:extLst>
          </p:nvPr>
        </p:nvGraphicFramePr>
        <p:xfrm>
          <a:off x="5337911" y="4847253"/>
          <a:ext cx="2286000" cy="1017587"/>
        </p:xfrm>
        <a:graphic>
          <a:graphicData uri="http://schemas.openxmlformats.org/presentationml/2006/ole">
            <p:oleObj spid="_x0000_s13363" name="Equation" r:id="rId5" imgW="789840" imgH="334440" progId="Equation.3">
              <p:embed/>
            </p:oleObj>
          </a:graphicData>
        </a:graphic>
      </p:graphicFrame>
      <p:pic>
        <p:nvPicPr>
          <p:cNvPr id="9" name="Picture 65" descr="图片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01" y="1792757"/>
            <a:ext cx="3484421" cy="211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746015" y="4194585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同相比例运算</a:t>
            </a:r>
            <a:endParaRPr lang="zh-CN" alt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3653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FEB937E4-3747-40E0-87F6-8B11ACE9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8" y="374650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800"/>
              <a:t>加法运算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7585990F-DB67-46CF-BB84-E86BB33E662D}"/>
              </a:ext>
            </a:extLst>
          </p:cNvPr>
          <p:cNvGrpSpPr/>
          <p:nvPr/>
        </p:nvGrpSpPr>
        <p:grpSpPr>
          <a:xfrm>
            <a:off x="4912346" y="901670"/>
            <a:ext cx="4156076" cy="4729961"/>
            <a:chOff x="4912346" y="901670"/>
            <a:chExt cx="4156076" cy="4729961"/>
          </a:xfrm>
        </p:grpSpPr>
        <p:graphicFrame>
          <p:nvGraphicFramePr>
            <p:cNvPr id="6" name="Object 18">
              <a:extLst>
                <a:ext uri="{FF2B5EF4-FFF2-40B4-BE49-F238E27FC236}">
                  <a16:creationId xmlns="" xmlns:a16="http://schemas.microsoft.com/office/drawing/2014/main" id="{7B20F1BA-3C78-4926-BC64-A61B800143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268252227"/>
                </p:ext>
              </p:extLst>
            </p:nvPr>
          </p:nvGraphicFramePr>
          <p:xfrm>
            <a:off x="4912347" y="4934032"/>
            <a:ext cx="4156075" cy="697599"/>
          </p:xfrm>
          <a:graphic>
            <a:graphicData uri="http://schemas.openxmlformats.org/presentationml/2006/ole">
              <p:oleObj spid="_x0000_s21534" name="Equation" r:id="rId3" imgW="2206800" imgH="334440" progId="">
                <p:embed/>
              </p:oleObj>
            </a:graphicData>
          </a:graphic>
        </p:graphicFrame>
        <p:pic>
          <p:nvPicPr>
            <p:cNvPr id="7" name="Picture 71" descr="图片15">
              <a:extLst>
                <a:ext uri="{FF2B5EF4-FFF2-40B4-BE49-F238E27FC236}">
                  <a16:creationId xmlns="" xmlns:a16="http://schemas.microsoft.com/office/drawing/2014/main" id="{1A7BDBFE-48B8-40D1-97F4-01ED108FA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346" y="901670"/>
              <a:ext cx="4156075" cy="298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0BFEF479-951D-4A9A-A222-B1D66D141A11}"/>
                </a:ext>
              </a:extLst>
            </p:cNvPr>
            <p:cNvSpPr/>
            <p:nvPr/>
          </p:nvSpPr>
          <p:spPr>
            <a:xfrm>
              <a:off x="6342363" y="4227816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10000"/>
                </a:spcBef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同相加法运算</a:t>
              </a:r>
              <a:endPara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9602BAB8-F9A8-4304-A9C3-F35B55FF4693}"/>
              </a:ext>
            </a:extLst>
          </p:cNvPr>
          <p:cNvGrpSpPr/>
          <p:nvPr/>
        </p:nvGrpSpPr>
        <p:grpSpPr>
          <a:xfrm>
            <a:off x="197924" y="1573178"/>
            <a:ext cx="4475163" cy="4156599"/>
            <a:chOff x="197924" y="1573178"/>
            <a:chExt cx="4475163" cy="4156599"/>
          </a:xfrm>
        </p:grpSpPr>
        <p:graphicFrame>
          <p:nvGraphicFramePr>
            <p:cNvPr id="4" name="Object 98">
              <a:extLst>
                <a:ext uri="{FF2B5EF4-FFF2-40B4-BE49-F238E27FC236}">
                  <a16:creationId xmlns="" xmlns:a16="http://schemas.microsoft.com/office/drawing/2014/main" id="{14FE4AFB-A16E-4A99-8268-94DA90EBD0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85170081"/>
                </p:ext>
              </p:extLst>
            </p:nvPr>
          </p:nvGraphicFramePr>
          <p:xfrm>
            <a:off x="656821" y="4839867"/>
            <a:ext cx="2974274" cy="889910"/>
          </p:xfrm>
          <a:graphic>
            <a:graphicData uri="http://schemas.openxmlformats.org/presentationml/2006/ole">
              <p:oleObj spid="_x0000_s21535" name="公式" r:id="rId5" imgW="1237680" imgH="350640" progId="Equation.3">
                <p:embed/>
              </p:oleObj>
            </a:graphicData>
          </a:graphic>
        </p:graphicFrame>
        <p:pic>
          <p:nvPicPr>
            <p:cNvPr id="5" name="Picture 108" descr="图片14">
              <a:extLst>
                <a:ext uri="{FF2B5EF4-FFF2-40B4-BE49-F238E27FC236}">
                  <a16:creationId xmlns="" xmlns:a16="http://schemas.microsoft.com/office/drawing/2014/main" id="{2A52AA7C-E75D-4094-ADB7-D791E9239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24" y="1573178"/>
              <a:ext cx="4475163" cy="271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A79A3BD2-D147-4EC0-851F-33D2B4127068}"/>
                </a:ext>
              </a:extLst>
            </p:cNvPr>
            <p:cNvSpPr/>
            <p:nvPr/>
          </p:nvSpPr>
          <p:spPr>
            <a:xfrm>
              <a:off x="1222359" y="4276100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10000"/>
                </a:spcBef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反相加法运算</a:t>
              </a:r>
              <a:endPara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253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5" descr="图片19">
            <a:extLst>
              <a:ext uri="{FF2B5EF4-FFF2-40B4-BE49-F238E27FC236}">
                <a16:creationId xmlns="" xmlns:a16="http://schemas.microsoft.com/office/drawing/2014/main" id="{9FD0C6E4-10CF-4236-BF4C-8FDDEE850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56" y="1205948"/>
            <a:ext cx="3900488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7">
            <a:extLst>
              <a:ext uri="{FF2B5EF4-FFF2-40B4-BE49-F238E27FC236}">
                <a16:creationId xmlns="" xmlns:a16="http://schemas.microsoft.com/office/drawing/2014/main" id="{05C896A8-4400-4289-8946-15E4929D8C22}"/>
              </a:ext>
            </a:extLst>
          </p:cNvPr>
          <p:cNvGrpSpPr>
            <a:grpSpLocks/>
          </p:cNvGrpSpPr>
          <p:nvPr/>
        </p:nvGrpSpPr>
        <p:grpSpPr bwMode="auto">
          <a:xfrm>
            <a:off x="1859756" y="4585252"/>
            <a:ext cx="5105400" cy="1066800"/>
            <a:chOff x="2400" y="3165"/>
            <a:chExt cx="3216" cy="675"/>
          </a:xfrm>
        </p:grpSpPr>
        <p:sp>
          <p:nvSpPr>
            <p:cNvPr id="6" name="Rectangle 78">
              <a:extLst>
                <a:ext uri="{FF2B5EF4-FFF2-40B4-BE49-F238E27FC236}">
                  <a16:creationId xmlns="" xmlns:a16="http://schemas.microsoft.com/office/drawing/2014/main" id="{7515F8BD-604C-4841-8A50-41CE238C4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5"/>
              <a:ext cx="3216" cy="675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" name="Object 79">
              <a:extLst>
                <a:ext uri="{FF2B5EF4-FFF2-40B4-BE49-F238E27FC236}">
                  <a16:creationId xmlns="" xmlns:a16="http://schemas.microsoft.com/office/drawing/2014/main" id="{5AEA857F-368B-4ABC-A380-4786A9511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1" y="3189"/>
            <a:ext cx="3022" cy="622"/>
          </p:xfrm>
          <a:graphic>
            <a:graphicData uri="http://schemas.openxmlformats.org/presentationml/2006/ole">
              <p:oleObj spid="_x0000_s22544" name="Equation" r:id="rId4" imgW="1978920" imgH="383400" progId="">
                <p:embed/>
              </p:oleObj>
            </a:graphicData>
          </a:graphic>
        </p:graphicFrame>
      </p:grp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A26CDC26-0994-4DED-B37F-1490DED2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8" y="374650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800"/>
              <a:t>减法运算</a:t>
            </a:r>
          </a:p>
        </p:txBody>
      </p:sp>
    </p:spTree>
    <p:extLst>
      <p:ext uri="{BB962C8B-B14F-4D97-AF65-F5344CB8AC3E}">
        <p14:creationId xmlns="" xmlns:p14="http://schemas.microsoft.com/office/powerpoint/2010/main" val="3968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590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74" y="1484627"/>
            <a:ext cx="6711101" cy="397571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F7423B-E7D6-47A3-B560-3D460DFF1A19}"/>
              </a:ext>
            </a:extLst>
          </p:cNvPr>
          <p:cNvCxnSpPr/>
          <p:nvPr/>
        </p:nvCxnSpPr>
        <p:spPr>
          <a:xfrm>
            <a:off x="4572000" y="1775791"/>
            <a:ext cx="0" cy="388288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1224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49A98E2-E0DC-44A6-838C-13905E2533CA}"/>
              </a:ext>
            </a:extLst>
          </p:cNvPr>
          <p:cNvSpPr txBox="1">
            <a:spLocks noChangeArrowheads="1"/>
          </p:cNvSpPr>
          <p:nvPr/>
        </p:nvSpPr>
        <p:spPr>
          <a:xfrm>
            <a:off x="317500" y="381000"/>
            <a:ext cx="15875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PPT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例题：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5D7E464A-4179-4900-83C8-C7DF3A31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244996"/>
            <a:ext cx="8534400" cy="1031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如图，已知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=40V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=20V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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=13 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，试用戴维宁定理求电流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6" name="Rectangle 31">
            <a:extLst>
              <a:ext uri="{FF2B5EF4-FFF2-40B4-BE49-F238E27FC236}">
                <a16:creationId xmlns="" xmlns:a16="http://schemas.microsoft.com/office/drawing/2014/main" id="{1B3A7663-B193-4118-918F-DB030FE0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1719263"/>
            <a:ext cx="1552575" cy="2174875"/>
          </a:xfrm>
          <a:prstGeom prst="rect">
            <a:avLst/>
          </a:prstGeom>
          <a:noFill/>
          <a:ln w="38100">
            <a:solidFill>
              <a:srgbClr val="CC33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defRPr/>
            </a:pP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Rectangle 53">
            <a:extLst>
              <a:ext uri="{FF2B5EF4-FFF2-40B4-BE49-F238E27FC236}">
                <a16:creationId xmlns="" xmlns:a16="http://schemas.microsoft.com/office/drawing/2014/main" id="{DF820717-7716-4482-814D-9B620C8A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1484313"/>
            <a:ext cx="2676525" cy="230187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AutoShape 63">
            <a:extLst>
              <a:ext uri="{FF2B5EF4-FFF2-40B4-BE49-F238E27FC236}">
                <a16:creationId xmlns="" xmlns:a16="http://schemas.microsoft.com/office/drawing/2014/main" id="{6813BBB7-9C86-47D4-9730-5A0FE2829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2219325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9" name="Group 64">
            <a:extLst>
              <a:ext uri="{FF2B5EF4-FFF2-40B4-BE49-F238E27FC236}">
                <a16:creationId xmlns="" xmlns:a16="http://schemas.microsoft.com/office/drawing/2014/main" id="{997F05DB-6020-4D84-8941-884226214DA4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341438"/>
            <a:ext cx="3290887" cy="2774950"/>
            <a:chOff x="3456" y="960"/>
            <a:chExt cx="1897" cy="1599"/>
          </a:xfrm>
        </p:grpSpPr>
        <p:sp>
          <p:nvSpPr>
            <p:cNvPr id="10" name="Oval 65">
              <a:extLst>
                <a:ext uri="{FF2B5EF4-FFF2-40B4-BE49-F238E27FC236}">
                  <a16:creationId xmlns="" xmlns:a16="http://schemas.microsoft.com/office/drawing/2014/main" id="{8FD9CC47-6697-4D09-8CAE-40B728992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1881"/>
              <a:ext cx="269" cy="2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Line 66">
              <a:extLst>
                <a:ext uri="{FF2B5EF4-FFF2-40B4-BE49-F238E27FC236}">
                  <a16:creationId xmlns="" xmlns:a16="http://schemas.microsoft.com/office/drawing/2014/main" id="{FB4D19ED-2050-4729-932C-88571B88D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248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7">
              <a:extLst>
                <a:ext uri="{FF2B5EF4-FFF2-40B4-BE49-F238E27FC236}">
                  <a16:creationId xmlns="" xmlns:a16="http://schemas.microsoft.com/office/drawing/2014/main" id="{4D97B972-B4C5-4B03-B4AD-1FCBD35D7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2304"/>
              <a:ext cx="11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68">
              <a:extLst>
                <a:ext uri="{FF2B5EF4-FFF2-40B4-BE49-F238E27FC236}">
                  <a16:creationId xmlns="" xmlns:a16="http://schemas.microsoft.com/office/drawing/2014/main" id="{AF639642-F087-40B8-B22E-4FA6AA501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72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69">
              <a:extLst>
                <a:ext uri="{FF2B5EF4-FFF2-40B4-BE49-F238E27FC236}">
                  <a16:creationId xmlns="" xmlns:a16="http://schemas.microsoft.com/office/drawing/2014/main" id="{DE069B49-76EC-407A-A15C-F631E576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449"/>
              <a:ext cx="125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Text Box 70">
              <a:extLst>
                <a:ext uri="{FF2B5EF4-FFF2-40B4-BE49-F238E27FC236}">
                  <a16:creationId xmlns="" xmlns:a16="http://schemas.microsoft.com/office/drawing/2014/main" id="{9DC3319E-77AD-4A4F-9078-C2D54D91C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" y="1833"/>
              <a:ext cx="415" cy="2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E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</a:endParaRPr>
            </a:p>
          </p:txBody>
        </p:sp>
        <p:sp>
          <p:nvSpPr>
            <p:cNvPr id="16" name="Text Box 71">
              <a:extLst>
                <a:ext uri="{FF2B5EF4-FFF2-40B4-BE49-F238E27FC236}">
                  <a16:creationId xmlns="" xmlns:a16="http://schemas.microsoft.com/office/drawing/2014/main" id="{A2FE38BA-2EF6-468D-AD70-2C6E7D879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87"/>
              <a:ext cx="452" cy="2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R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0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</a:endParaRPr>
            </a:p>
          </p:txBody>
        </p:sp>
        <p:sp>
          <p:nvSpPr>
            <p:cNvPr id="17" name="Text Box 72">
              <a:extLst>
                <a:ext uri="{FF2B5EF4-FFF2-40B4-BE49-F238E27FC236}">
                  <a16:creationId xmlns="" xmlns:a16="http://schemas.microsoft.com/office/drawing/2014/main" id="{50DCC535-B56D-4504-BDD0-4D9F5A380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73"/>
              <a:ext cx="206" cy="2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+</a:t>
              </a:r>
            </a:p>
          </p:txBody>
        </p:sp>
        <p:sp>
          <p:nvSpPr>
            <p:cNvPr id="18" name="Text Box 73">
              <a:extLst>
                <a:ext uri="{FF2B5EF4-FFF2-40B4-BE49-F238E27FC236}">
                  <a16:creationId xmlns="" xmlns:a16="http://schemas.microsoft.com/office/drawing/2014/main" id="{C739A4EF-0603-4298-BC36-17E2112C9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961"/>
              <a:ext cx="194" cy="2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_</a:t>
              </a:r>
            </a:p>
          </p:txBody>
        </p:sp>
        <p:sp>
          <p:nvSpPr>
            <p:cNvPr id="19" name="Line 74">
              <a:extLst>
                <a:ext uri="{FF2B5EF4-FFF2-40B4-BE49-F238E27FC236}">
                  <a16:creationId xmlns="" xmlns:a16="http://schemas.microsoft.com/office/drawing/2014/main" id="{589B2AF6-0979-4374-827F-F7812A9D8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187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75">
              <a:extLst>
                <a:ext uri="{FF2B5EF4-FFF2-40B4-BE49-F238E27FC236}">
                  <a16:creationId xmlns="" xmlns:a16="http://schemas.microsoft.com/office/drawing/2014/main" id="{0DA39B99-3202-48D0-B939-F0C9DCC13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1584"/>
              <a:ext cx="110" cy="2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" name="Text Box 76">
              <a:extLst>
                <a:ext uri="{FF2B5EF4-FFF2-40B4-BE49-F238E27FC236}">
                  <a16:creationId xmlns="" xmlns:a16="http://schemas.microsoft.com/office/drawing/2014/main" id="{5D1B043E-738A-45B3-95E6-03BFAC64A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568"/>
              <a:ext cx="282" cy="2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R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3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</a:endParaRPr>
            </a:p>
          </p:txBody>
        </p:sp>
        <p:sp>
          <p:nvSpPr>
            <p:cNvPr id="22" name="Line 77">
              <a:extLst>
                <a:ext uri="{FF2B5EF4-FFF2-40B4-BE49-F238E27FC236}">
                  <a16:creationId xmlns="" xmlns:a16="http://schemas.microsoft.com/office/drawing/2014/main" id="{733E36EA-2A63-4702-99B8-D18612CC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124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78">
              <a:extLst>
                <a:ext uri="{FF2B5EF4-FFF2-40B4-BE49-F238E27FC236}">
                  <a16:creationId xmlns="" xmlns:a16="http://schemas.microsoft.com/office/drawing/2014/main" id="{1BF5F4E7-DA57-4307-9D1D-D67875CD5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960"/>
              <a:ext cx="194" cy="2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a</a:t>
              </a:r>
            </a:p>
          </p:txBody>
        </p:sp>
        <p:sp>
          <p:nvSpPr>
            <p:cNvPr id="24" name="Oval 79">
              <a:extLst>
                <a:ext uri="{FF2B5EF4-FFF2-40B4-BE49-F238E27FC236}">
                  <a16:creationId xmlns="" xmlns:a16="http://schemas.microsoft.com/office/drawing/2014/main" id="{30EB0E7C-5E46-4149-8945-F949ACDF2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23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" name="Oval 80">
              <a:extLst>
                <a:ext uri="{FF2B5EF4-FFF2-40B4-BE49-F238E27FC236}">
                  <a16:creationId xmlns="" xmlns:a16="http://schemas.microsoft.com/office/drawing/2014/main" id="{F1E55260-3A83-46B3-820A-7F43BAB2A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277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" name="Rectangle 81">
              <a:extLst>
                <a:ext uri="{FF2B5EF4-FFF2-40B4-BE49-F238E27FC236}">
                  <a16:creationId xmlns="" xmlns:a16="http://schemas.microsoft.com/office/drawing/2014/main" id="{1EF3B93A-061F-4F6A-B632-E70FBD0DD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2296"/>
              <a:ext cx="204" cy="2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b</a:t>
              </a:r>
            </a:p>
          </p:txBody>
        </p:sp>
        <p:sp>
          <p:nvSpPr>
            <p:cNvPr id="27" name="Rectangle 82">
              <a:extLst>
                <a:ext uri="{FF2B5EF4-FFF2-40B4-BE49-F238E27FC236}">
                  <a16:creationId xmlns="" xmlns:a16="http://schemas.microsoft.com/office/drawing/2014/main" id="{1459A5C6-F64E-4130-A648-0A0AC743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" y="1513"/>
              <a:ext cx="233" cy="2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I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3</a:t>
              </a:r>
            </a:p>
          </p:txBody>
        </p:sp>
        <p:sp>
          <p:nvSpPr>
            <p:cNvPr id="28" name="Line 83">
              <a:extLst>
                <a:ext uri="{FF2B5EF4-FFF2-40B4-BE49-F238E27FC236}">
                  <a16:creationId xmlns="" xmlns:a16="http://schemas.microsoft.com/office/drawing/2014/main" id="{6CC6CEF1-AB44-4954-BB18-B45CD9B3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248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4">
              <a:extLst>
                <a:ext uri="{FF2B5EF4-FFF2-40B4-BE49-F238E27FC236}">
                  <a16:creationId xmlns="" xmlns:a16="http://schemas.microsoft.com/office/drawing/2014/main" id="{278C1D90-AD42-4562-9F22-9D26CFD36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0" y="1576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AutoShape 62">
            <a:extLst>
              <a:ext uri="{FF2B5EF4-FFF2-40B4-BE49-F238E27FC236}">
                <a16:creationId xmlns="" xmlns:a16="http://schemas.microsoft.com/office/drawing/2014/main" id="{5180DC6F-4335-4393-A169-0C06F231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3976688"/>
            <a:ext cx="1981200" cy="828675"/>
          </a:xfrm>
          <a:prstGeom prst="wedgeEllipseCallout">
            <a:avLst>
              <a:gd name="adj1" fmla="val 18137"/>
              <a:gd name="adj2" fmla="val -103895"/>
            </a:avLst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等效电源</a:t>
            </a:r>
          </a:p>
        </p:txBody>
      </p:sp>
      <p:sp>
        <p:nvSpPr>
          <p:cNvPr id="31" name="AutoShape 61">
            <a:extLst>
              <a:ext uri="{FF2B5EF4-FFF2-40B4-BE49-F238E27FC236}">
                <a16:creationId xmlns="" xmlns:a16="http://schemas.microsoft.com/office/drawing/2014/main" id="{53D7BF25-5D10-4E9C-BBB9-0CEF328E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981450"/>
            <a:ext cx="2428875" cy="828675"/>
          </a:xfrm>
          <a:prstGeom prst="wedgeEllipseCallout">
            <a:avLst>
              <a:gd name="adj1" fmla="val -11018"/>
              <a:gd name="adj2" fmla="val -90933"/>
            </a:avLst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有源二端网络</a:t>
            </a:r>
          </a:p>
        </p:txBody>
      </p:sp>
      <p:grpSp>
        <p:nvGrpSpPr>
          <p:cNvPr id="32" name="Group 85">
            <a:extLst>
              <a:ext uri="{FF2B5EF4-FFF2-40B4-BE49-F238E27FC236}">
                <a16:creationId xmlns="" xmlns:a16="http://schemas.microsoft.com/office/drawing/2014/main" id="{D4009A89-3BC9-4AE6-B9CD-9FB5D7ED31CF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1152525"/>
            <a:ext cx="4179888" cy="2824163"/>
            <a:chOff x="662" y="726"/>
            <a:chExt cx="2633" cy="1779"/>
          </a:xfrm>
        </p:grpSpPr>
        <p:sp>
          <p:nvSpPr>
            <p:cNvPr id="33" name="Text Box 5">
              <a:extLst>
                <a:ext uri="{FF2B5EF4-FFF2-40B4-BE49-F238E27FC236}">
                  <a16:creationId xmlns="" xmlns:a16="http://schemas.microsoft.com/office/drawing/2014/main" id="{9DD0D835-F20A-474E-96A4-B5B9B9273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12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="" xmlns:a16="http://schemas.microsoft.com/office/drawing/2014/main" id="{0A69E293-D578-463B-ADC7-9161FBF44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167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5" name="Line 7">
              <a:extLst>
                <a:ext uri="{FF2B5EF4-FFF2-40B4-BE49-F238E27FC236}">
                  <a16:creationId xmlns="" xmlns:a16="http://schemas.microsoft.com/office/drawing/2014/main" id="{A2B11041-25E3-4055-984E-EF14B8C64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1021"/>
              <a:ext cx="0" cy="6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8">
              <a:extLst>
                <a:ext uri="{FF2B5EF4-FFF2-40B4-BE49-F238E27FC236}">
                  <a16:creationId xmlns="" xmlns:a16="http://schemas.microsoft.com/office/drawing/2014/main" id="{9A708C86-9BBA-49ED-9BBF-E784006BB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669"/>
              <a:ext cx="144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" name="Line 9">
              <a:extLst>
                <a:ext uri="{FF2B5EF4-FFF2-40B4-BE49-F238E27FC236}">
                  <a16:creationId xmlns="" xmlns:a16="http://schemas.microsoft.com/office/drawing/2014/main" id="{728A0185-9A50-435D-A542-DFDF98359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1929"/>
              <a:ext cx="0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0">
              <a:extLst>
                <a:ext uri="{FF2B5EF4-FFF2-40B4-BE49-F238E27FC236}">
                  <a16:creationId xmlns="" xmlns:a16="http://schemas.microsoft.com/office/drawing/2014/main" id="{DC55FAA5-B9D3-43EB-AB9C-E1C8AB948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1135"/>
              <a:ext cx="342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" name="Line 11">
              <a:extLst>
                <a:ext uri="{FF2B5EF4-FFF2-40B4-BE49-F238E27FC236}">
                  <a16:creationId xmlns="" xmlns:a16="http://schemas.microsoft.com/office/drawing/2014/main" id="{A475CDBC-E827-4E7B-8331-2B69137AB0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6" y="1646"/>
              <a:ext cx="0" cy="35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12">
              <a:extLst>
                <a:ext uri="{FF2B5EF4-FFF2-40B4-BE49-F238E27FC236}">
                  <a16:creationId xmlns="" xmlns:a16="http://schemas.microsoft.com/office/drawing/2014/main" id="{87642E27-BC34-419F-9315-8AEAAF088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1663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" name="Text Box 13">
              <a:extLst>
                <a:ext uri="{FF2B5EF4-FFF2-40B4-BE49-F238E27FC236}">
                  <a16:creationId xmlns="" xmlns:a16="http://schemas.microsoft.com/office/drawing/2014/main" id="{AE391B51-9D75-47A9-8266-AC6B52148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16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2" name="Line 14">
              <a:extLst>
                <a:ext uri="{FF2B5EF4-FFF2-40B4-BE49-F238E27FC236}">
                  <a16:creationId xmlns="" xmlns:a16="http://schemas.microsoft.com/office/drawing/2014/main" id="{B8655100-C2A0-48B7-9AEF-03263FB75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1420"/>
              <a:ext cx="0" cy="4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15">
              <a:extLst>
                <a:ext uri="{FF2B5EF4-FFF2-40B4-BE49-F238E27FC236}">
                  <a16:creationId xmlns="" xmlns:a16="http://schemas.microsoft.com/office/drawing/2014/main" id="{AAEB10F7-4973-4E01-8070-00B88FBFC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1446"/>
              <a:ext cx="157" cy="2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" name="Line 16">
              <a:extLst>
                <a:ext uri="{FF2B5EF4-FFF2-40B4-BE49-F238E27FC236}">
                  <a16:creationId xmlns="" xmlns:a16="http://schemas.microsoft.com/office/drawing/2014/main" id="{12D7DD7F-E307-4693-BA79-ADE87F105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7" y="1724"/>
              <a:ext cx="0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7">
              <a:extLst>
                <a:ext uri="{FF2B5EF4-FFF2-40B4-BE49-F238E27FC236}">
                  <a16:creationId xmlns="" xmlns:a16="http://schemas.microsoft.com/office/drawing/2014/main" id="{FD000B1F-C6B7-4BE1-BFEA-39672A6D0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4" y="1021"/>
              <a:ext cx="0" cy="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18">
              <a:extLst>
                <a:ext uri="{FF2B5EF4-FFF2-40B4-BE49-F238E27FC236}">
                  <a16:creationId xmlns="" xmlns:a16="http://schemas.microsoft.com/office/drawing/2014/main" id="{5F104E34-9044-4DCB-9E39-6EF4457AD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45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7" name="Text Box 19">
              <a:extLst>
                <a:ext uri="{FF2B5EF4-FFF2-40B4-BE49-F238E27FC236}">
                  <a16:creationId xmlns="" xmlns:a16="http://schemas.microsoft.com/office/drawing/2014/main" id="{0C4FC946-F2A1-40EA-9A16-23157AABE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" y="1404"/>
              <a:ext cx="341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" name="Line 20">
              <a:extLst>
                <a:ext uri="{FF2B5EF4-FFF2-40B4-BE49-F238E27FC236}">
                  <a16:creationId xmlns="" xmlns:a16="http://schemas.microsoft.com/office/drawing/2014/main" id="{112EB93B-04AC-4CD2-A1BF-F27B4D4DF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2189"/>
              <a:ext cx="16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21">
              <a:extLst>
                <a:ext uri="{FF2B5EF4-FFF2-40B4-BE49-F238E27FC236}">
                  <a16:creationId xmlns="" xmlns:a16="http://schemas.microsoft.com/office/drawing/2014/main" id="{AA7EC026-CEB1-455C-B83A-F2CD7E41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7" y="1021"/>
              <a:ext cx="17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22">
              <a:extLst>
                <a:ext uri="{FF2B5EF4-FFF2-40B4-BE49-F238E27FC236}">
                  <a16:creationId xmlns="" xmlns:a16="http://schemas.microsoft.com/office/drawing/2014/main" id="{6F62F590-2911-4A9E-A450-76EC89D53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1245"/>
              <a:ext cx="249" cy="2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" name="Line 23">
              <a:extLst>
                <a:ext uri="{FF2B5EF4-FFF2-40B4-BE49-F238E27FC236}">
                  <a16:creationId xmlns="" xmlns:a16="http://schemas.microsoft.com/office/drawing/2014/main" id="{29C4EA21-4079-404A-B90A-CBBDFD4C6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1021"/>
              <a:ext cx="0" cy="6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24">
              <a:extLst>
                <a:ext uri="{FF2B5EF4-FFF2-40B4-BE49-F238E27FC236}">
                  <a16:creationId xmlns="" xmlns:a16="http://schemas.microsoft.com/office/drawing/2014/main" id="{6D4A493F-F94E-4A37-AB63-B1F48DBC8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1699"/>
              <a:ext cx="143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3" name="Text Box 25">
              <a:extLst>
                <a:ext uri="{FF2B5EF4-FFF2-40B4-BE49-F238E27FC236}">
                  <a16:creationId xmlns="" xmlns:a16="http://schemas.microsoft.com/office/drawing/2014/main" id="{D59DDCF6-DC86-4F4E-810D-6A79AAC65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" y="994"/>
              <a:ext cx="288" cy="6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4" name="Line 26">
              <a:extLst>
                <a:ext uri="{FF2B5EF4-FFF2-40B4-BE49-F238E27FC236}">
                  <a16:creationId xmlns="" xmlns:a16="http://schemas.microsoft.com/office/drawing/2014/main" id="{7038BA9C-C0FF-4467-A44D-AC6836294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195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7">
              <a:extLst>
                <a:ext uri="{FF2B5EF4-FFF2-40B4-BE49-F238E27FC236}">
                  <a16:creationId xmlns="" xmlns:a16="http://schemas.microsoft.com/office/drawing/2014/main" id="{9DF9A7CE-9622-418D-9BE4-B0A3D8A9B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167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" name="Line 28">
              <a:extLst>
                <a:ext uri="{FF2B5EF4-FFF2-40B4-BE49-F238E27FC236}">
                  <a16:creationId xmlns="" xmlns:a16="http://schemas.microsoft.com/office/drawing/2014/main" id="{8898AAB4-3771-4E67-B0A4-030A464D96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22" y="1679"/>
              <a:ext cx="0" cy="35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Oval 29">
              <a:extLst>
                <a:ext uri="{FF2B5EF4-FFF2-40B4-BE49-F238E27FC236}">
                  <a16:creationId xmlns="" xmlns:a16="http://schemas.microsoft.com/office/drawing/2014/main" id="{96CA0B7A-D063-4815-AAC5-2047CA77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1179"/>
              <a:ext cx="249" cy="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8" name="Text Box 30">
              <a:extLst>
                <a:ext uri="{FF2B5EF4-FFF2-40B4-BE49-F238E27FC236}">
                  <a16:creationId xmlns="" xmlns:a16="http://schemas.microsoft.com/office/drawing/2014/main" id="{7C57E01F-FB71-4B30-BF79-B79E75282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" y="941"/>
              <a:ext cx="289" cy="6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54">
              <a:extLst>
                <a:ext uri="{FF2B5EF4-FFF2-40B4-BE49-F238E27FC236}">
                  <a16:creationId xmlns="" xmlns:a16="http://schemas.microsoft.com/office/drawing/2014/main" id="{81F4B175-A8A7-44C3-BBEA-B37F7071A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7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" name="Rectangle 55">
              <a:extLst>
                <a:ext uri="{FF2B5EF4-FFF2-40B4-BE49-F238E27FC236}">
                  <a16:creationId xmlns="" xmlns:a16="http://schemas.microsoft.com/office/drawing/2014/main" id="{41AE760F-B10A-48D9-AB73-9B617261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1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" name="Oval 57">
              <a:extLst>
                <a:ext uri="{FF2B5EF4-FFF2-40B4-BE49-F238E27FC236}">
                  <a16:creationId xmlns="" xmlns:a16="http://schemas.microsoft.com/office/drawing/2014/main" id="{E11C1CDE-AEFE-4488-B61E-7917CC23A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981"/>
              <a:ext cx="70" cy="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" name="Oval 58">
              <a:extLst>
                <a:ext uri="{FF2B5EF4-FFF2-40B4-BE49-F238E27FC236}">
                  <a16:creationId xmlns="" xmlns:a16="http://schemas.microsoft.com/office/drawing/2014/main" id="{C8A2F3D3-D046-4145-846F-0AA193EBE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160"/>
              <a:ext cx="63" cy="7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36162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0" grpId="0" animBg="1"/>
      <p:bldP spid="3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590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89" y="1248889"/>
            <a:ext cx="2752059" cy="2351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34748" y="266309"/>
            <a:ext cx="541374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kern="100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仅有</a:t>
            </a:r>
            <a:r>
              <a:rPr lang="en-US" altLang="zh-CN" sz="2400" b="1" i="1" kern="10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i1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单独作用：</a:t>
            </a:r>
            <a:r>
              <a:rPr lang="zh-CN" altLang="en-US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相比例放大电路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966" y="1261994"/>
            <a:ext cx="2931880" cy="2504664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227841" y="2118045"/>
                <a:ext cx="249856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41" y="2118045"/>
                <a:ext cx="2498568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483" y="3654410"/>
            <a:ext cx="3075563" cy="26274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671048" y="3070826"/>
            <a:ext cx="527124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仅有</a:t>
            </a:r>
            <a:r>
              <a:rPr lang="en-US" altLang="zh-CN" sz="2400" b="1" i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i2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单独作用：</a:t>
            </a:r>
            <a:r>
              <a:rPr lang="zh-CN" altLang="en-US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相比例放大电路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224129" y="4824251"/>
                <a:ext cx="249856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29" y="4824251"/>
                <a:ext cx="2498569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6507" y="3807187"/>
                <a:ext cx="269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07" y="3807187"/>
                <a:ext cx="269894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E62AD7D0-2F7D-4A31-9F08-4702ABF66857}"/>
              </a:ext>
            </a:extLst>
          </p:cNvPr>
          <p:cNvGrpSpPr/>
          <p:nvPr/>
        </p:nvGrpSpPr>
        <p:grpSpPr>
          <a:xfrm>
            <a:off x="224937" y="4794764"/>
            <a:ext cx="2974274" cy="1259302"/>
            <a:chOff x="224937" y="4794764"/>
            <a:chExt cx="2974274" cy="1259302"/>
          </a:xfrm>
        </p:grpSpPr>
        <p:graphicFrame>
          <p:nvGraphicFramePr>
            <p:cNvPr id="13" name="Object 98">
              <a:extLst>
                <a:ext uri="{FF2B5EF4-FFF2-40B4-BE49-F238E27FC236}">
                  <a16:creationId xmlns="" xmlns:a16="http://schemas.microsoft.com/office/drawing/2014/main" id="{2FA4CCE8-5BD5-45CC-BE77-4D32B9B82B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8509736"/>
                </p:ext>
              </p:extLst>
            </p:nvPr>
          </p:nvGraphicFramePr>
          <p:xfrm>
            <a:off x="224937" y="5164156"/>
            <a:ext cx="2974274" cy="889910"/>
          </p:xfrm>
          <a:graphic>
            <a:graphicData uri="http://schemas.openxmlformats.org/presentationml/2006/ole">
              <p:oleObj spid="_x0000_s23568" name="公式" r:id="rId9" imgW="1237680" imgH="350640" progId="Equation.3">
                <p:embed/>
              </p:oleObj>
            </a:graphicData>
          </a:graphic>
        </p:graphicFrame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95BBE61F-BB43-4C51-A99A-0D5105C361C0}"/>
                </a:ext>
              </a:extLst>
            </p:cNvPr>
            <p:cNvSpPr/>
            <p:nvPr/>
          </p:nvSpPr>
          <p:spPr>
            <a:xfrm>
              <a:off x="922435" y="4794764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10000"/>
                </a:spcBef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反相加法运算</a:t>
              </a:r>
              <a:endPara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5446" y="6239435"/>
            <a:ext cx="599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398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11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590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309287" y="187230"/>
            <a:ext cx="541374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kern="100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仅有</a:t>
            </a:r>
            <a:r>
              <a:rPr lang="en-US" altLang="zh-CN" sz="2400" b="1" i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o1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单独作用：</a:t>
            </a:r>
            <a:r>
              <a:rPr lang="zh-CN" altLang="en-US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相比例放大电路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227841" y="2118045"/>
                <a:ext cx="236763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41" y="2118045"/>
                <a:ext cx="2367635" cy="6090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3363075" y="3508934"/>
            <a:ext cx="54137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仅有</a:t>
            </a:r>
            <a:r>
              <a:rPr lang="en-US" altLang="zh-CN" sz="2400" b="1" i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i3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单独作用：</a:t>
            </a:r>
            <a:r>
              <a:rPr lang="zh-CN" altLang="en-US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同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相比例放大电路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224129" y="4824251"/>
                <a:ext cx="2581924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29" y="4824251"/>
                <a:ext cx="2581924" cy="6090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6507" y="3807187"/>
                <a:ext cx="2929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07" y="3807187"/>
                <a:ext cx="292907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23" y="1215185"/>
            <a:ext cx="3046324" cy="23847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3075" y="1252678"/>
            <a:ext cx="2950894" cy="23100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6523" y="4044465"/>
            <a:ext cx="2821968" cy="220911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ED5B1A7-E339-4059-A9AD-A11425824869}"/>
              </a:ext>
            </a:extLst>
          </p:cNvPr>
          <p:cNvGrpSpPr/>
          <p:nvPr/>
        </p:nvGrpSpPr>
        <p:grpSpPr>
          <a:xfrm>
            <a:off x="0" y="4454919"/>
            <a:ext cx="3417058" cy="1195115"/>
            <a:chOff x="0" y="4454919"/>
            <a:chExt cx="3417058" cy="1195115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C44EA539-DA1B-4E9A-88BD-A1867CBD3B59}"/>
                </a:ext>
              </a:extLst>
            </p:cNvPr>
            <p:cNvSpPr/>
            <p:nvPr/>
          </p:nvSpPr>
          <p:spPr>
            <a:xfrm>
              <a:off x="979603" y="445491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10000"/>
                </a:spcBef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减法运算</a:t>
              </a:r>
              <a:endPara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6" name="Group 77">
              <a:extLst>
                <a:ext uri="{FF2B5EF4-FFF2-40B4-BE49-F238E27FC236}">
                  <a16:creationId xmlns="" xmlns:a16="http://schemas.microsoft.com/office/drawing/2014/main" id="{6A26F06F-ACD1-49F1-88DE-6737FDD95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63131"/>
              <a:ext cx="3417058" cy="786903"/>
              <a:chOff x="2400" y="3165"/>
              <a:chExt cx="3258" cy="675"/>
            </a:xfrm>
          </p:grpSpPr>
          <p:sp>
            <p:nvSpPr>
              <p:cNvPr id="17" name="Rectangle 78">
                <a:extLst>
                  <a:ext uri="{FF2B5EF4-FFF2-40B4-BE49-F238E27FC236}">
                    <a16:creationId xmlns="" xmlns:a16="http://schemas.microsoft.com/office/drawing/2014/main" id="{0437C2B5-0DCB-4991-A861-B16CB2BDC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165"/>
                <a:ext cx="3216" cy="675"/>
              </a:xfrm>
              <a:prstGeom prst="rect">
                <a:avLst/>
              </a:prstGeom>
              <a:noFill/>
              <a:ln w="28575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8" name="Object 79">
                <a:extLst>
                  <a:ext uri="{FF2B5EF4-FFF2-40B4-BE49-F238E27FC236}">
                    <a16:creationId xmlns="" xmlns:a16="http://schemas.microsoft.com/office/drawing/2014/main" id="{CD55CAAB-918A-4D00-B743-D094023633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2238200025"/>
                  </p:ext>
                </p:extLst>
              </p:nvPr>
            </p:nvGraphicFramePr>
            <p:xfrm>
              <a:off x="2636" y="3189"/>
              <a:ext cx="3022" cy="622"/>
            </p:xfrm>
            <a:graphic>
              <a:graphicData uri="http://schemas.openxmlformats.org/presentationml/2006/ole">
                <p:oleObj spid="_x0000_s24592" name="Equation" r:id="rId9" imgW="1978920" imgH="383400" progId="">
                  <p:embed/>
                </p:oleObj>
              </a:graphicData>
            </a:graphic>
          </p:graphicFrame>
        </p:grpSp>
      </p:grpSp>
      <p:pic>
        <p:nvPicPr>
          <p:cNvPr id="24594" name="Picture 1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6968" y="6257925"/>
            <a:ext cx="5448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24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11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第十七章</a:t>
            </a:r>
          </a:p>
        </p:txBody>
      </p:sp>
      <p:sp>
        <p:nvSpPr>
          <p:cNvPr id="3" name="矩形 2"/>
          <p:cNvSpPr/>
          <p:nvPr/>
        </p:nvSpPr>
        <p:spPr>
          <a:xfrm>
            <a:off x="459616" y="1405617"/>
            <a:ext cx="80557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17.1  </a:t>
            </a:r>
            <a:r>
              <a:rPr lang="zh-CN" altLang="en-US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反馈的基本概念（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P132</a:t>
            </a:r>
            <a:r>
              <a:rPr lang="zh-CN" altLang="en-US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17.2  </a:t>
            </a:r>
            <a:r>
              <a:rPr lang="zh-CN" altLang="en-US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放大电路中的反馈</a:t>
            </a: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四种负反馈的类型</a:t>
            </a: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负反馈对放大电路工作性能的影响（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P138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en-US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降低放大倍数；提高放大倍数的稳定性；改善波形失真；展宽通频带；</a:t>
            </a: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P151  17.2.3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76337" y="4037106"/>
            <a:ext cx="6277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表</a:t>
            </a:r>
            <a:r>
              <a:rPr lang="en-US" altLang="zh-CN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17.2.1  </a:t>
            </a:r>
            <a:r>
              <a:rPr lang="zh-CN" altLang="en-US" b="1">
                <a:solidFill>
                  <a:srgbClr val="7030A0"/>
                </a:solidFill>
              </a:rPr>
              <a:t>四种负反馈对 </a:t>
            </a:r>
            <a:r>
              <a:rPr lang="en-US" altLang="zh-CN" b="1" i="1">
                <a:solidFill>
                  <a:srgbClr val="7030A0"/>
                </a:solidFill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</a:rPr>
              <a:t>i </a:t>
            </a:r>
            <a:r>
              <a:rPr lang="zh-CN" altLang="en-US" b="1">
                <a:solidFill>
                  <a:srgbClr val="7030A0"/>
                </a:solidFill>
              </a:rPr>
              <a:t>和 </a:t>
            </a:r>
            <a:r>
              <a:rPr lang="en-US" altLang="zh-CN" b="1" i="1">
                <a:solidFill>
                  <a:srgbClr val="7030A0"/>
                </a:solidFill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</a:rPr>
              <a:t>o </a:t>
            </a:r>
            <a:r>
              <a:rPr lang="zh-CN" altLang="en-US" b="1">
                <a:solidFill>
                  <a:srgbClr val="7030A0"/>
                </a:solidFill>
              </a:rPr>
              <a:t>的影响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888211"/>
              </p:ext>
            </p:extLst>
          </p:nvPr>
        </p:nvGraphicFramePr>
        <p:xfrm>
          <a:off x="835543" y="4493966"/>
          <a:ext cx="7118350" cy="1512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6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3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36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36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36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04296"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串联</a:t>
                      </a:r>
                      <a:r>
                        <a:rPr lang="zh-CN" altLang="en-US" sz="2400" b="1">
                          <a:solidFill>
                            <a:srgbClr val="33CC33"/>
                          </a:solidFill>
                        </a:rPr>
                        <a:t>电压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串联</a:t>
                      </a:r>
                      <a:r>
                        <a:rPr lang="zh-CN" altLang="en-US" sz="2400" b="1">
                          <a:solidFill>
                            <a:srgbClr val="CC0099"/>
                          </a:solidFill>
                        </a:rPr>
                        <a:t>电流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accent6"/>
                          </a:solidFill>
                        </a:rPr>
                        <a:t>并联</a:t>
                      </a:r>
                      <a:r>
                        <a:rPr lang="zh-CN" altLang="en-US" sz="2400" b="1">
                          <a:solidFill>
                            <a:srgbClr val="33CC33"/>
                          </a:solidFill>
                        </a:rPr>
                        <a:t>电压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并联</a:t>
                      </a:r>
                      <a:r>
                        <a:rPr lang="zh-CN" altLang="en-US" sz="2400" b="1">
                          <a:solidFill>
                            <a:srgbClr val="CC0099"/>
                          </a:solidFill>
                        </a:rPr>
                        <a:t>电流</a:t>
                      </a:r>
                    </a:p>
                  </a:txBody>
                  <a:tcPr marL="91442" marR="91442" marT="45742" marB="4574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/>
                        <a:t>r</a:t>
                      </a:r>
                      <a:r>
                        <a:rPr lang="en-US" altLang="zh-CN" sz="2400" b="1" i="0" baseline="-25000"/>
                        <a:t>i</a:t>
                      </a:r>
                      <a:endParaRPr lang="zh-CN" altLang="en-US" sz="2400" b="1" i="0" baseline="-25000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增高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增高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accent6"/>
                          </a:solidFill>
                        </a:rPr>
                        <a:t>减低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accent6"/>
                          </a:solidFill>
                        </a:rPr>
                        <a:t>减低</a:t>
                      </a:r>
                    </a:p>
                  </a:txBody>
                  <a:tcPr marL="91442" marR="91442" marT="45742" marB="4574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/>
                        <a:t>r</a:t>
                      </a:r>
                      <a:r>
                        <a:rPr lang="en-US" altLang="zh-CN" sz="2400" b="1" i="0" baseline="-25000"/>
                        <a:t>o</a:t>
                      </a:r>
                      <a:endParaRPr lang="zh-CN" altLang="en-US" sz="2400" b="1" i="0" baseline="-25000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33CC33"/>
                          </a:solidFill>
                        </a:rPr>
                        <a:t>减低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>
                          <a:solidFill>
                            <a:srgbClr val="CC0099"/>
                          </a:solidFill>
                        </a:rPr>
                        <a:t>增高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>
                          <a:solidFill>
                            <a:srgbClr val="33CC33"/>
                          </a:solidFill>
                        </a:rPr>
                        <a:t>减低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>
                          <a:solidFill>
                            <a:srgbClr val="CC0099"/>
                          </a:solidFill>
                        </a:rPr>
                        <a:t>增高</a:t>
                      </a:r>
                    </a:p>
                  </a:txBody>
                  <a:tcPr marL="91442" marR="91442" marT="45742" marB="4574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191430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647" y="18482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P151  17.2.3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405684" y="1238398"/>
            <a:ext cx="85064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某测量放大电路，要求输入电阻高、输出电流稳定，应引入</a:t>
            </a:r>
            <a:r>
              <a:rPr lang="zh-CN" altLang="zh-CN" sz="2800" u="sng">
                <a:ea typeface="Times New Roman" panose="02020603050405020304" pitchFamily="18" charset="0"/>
              </a:rPr>
              <a:t> </a:t>
            </a:r>
            <a:r>
              <a:rPr lang="en-US" altLang="zh-CN" sz="2800" u="sng">
                <a:ea typeface="Times New Roman" panose="02020603050405020304" pitchFamily="18" charset="0"/>
              </a:rPr>
              <a:t>                       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反馈。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1700299" y="199529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电流串联负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10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5234"/>
            <a:ext cx="7886700" cy="1325563"/>
          </a:xfrm>
        </p:spPr>
        <p:txBody>
          <a:bodyPr/>
          <a:lstStyle/>
          <a:p>
            <a:pPr algn="ctr"/>
            <a:r>
              <a:rPr lang="zh-CN" altLang="en-US"/>
              <a:t>第十八章</a:t>
            </a:r>
          </a:p>
        </p:txBody>
      </p:sp>
      <p:sp>
        <p:nvSpPr>
          <p:cNvPr id="3" name="矩形 2"/>
          <p:cNvSpPr/>
          <p:nvPr/>
        </p:nvSpPr>
        <p:spPr>
          <a:xfrm>
            <a:off x="628650" y="1193219"/>
            <a:ext cx="8224479" cy="488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直流稳压电源的构成及作用（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P156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整流变压器：</a:t>
            </a:r>
            <a:r>
              <a:rPr lang="zh-CN" altLang="zh-CN" sz="2400" b="1">
                <a:solidFill>
                  <a:srgbClr val="7030A0"/>
                </a:solidFill>
              </a:rPr>
              <a:t>将交流电压变换成符合整流需要的交流电压</a:t>
            </a:r>
            <a:endParaRPr lang="en-US" altLang="zh-CN" sz="24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整流电路：</a:t>
            </a:r>
            <a:r>
              <a:rPr lang="zh-CN" altLang="zh-CN" sz="2400" b="1">
                <a:solidFill>
                  <a:srgbClr val="7030A0"/>
                </a:solidFill>
              </a:rPr>
              <a:t>将交流电压变换为单向脉动电压</a:t>
            </a:r>
            <a:endParaRPr lang="en-US" altLang="zh-CN" sz="24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滤波器：</a:t>
            </a:r>
            <a:r>
              <a:rPr lang="zh-CN" altLang="zh-CN" sz="2400" b="1">
                <a:solidFill>
                  <a:srgbClr val="7030A0"/>
                </a:solidFill>
              </a:rPr>
              <a:t>减小整流电压的脉动程度</a:t>
            </a:r>
            <a:endParaRPr lang="en-US" altLang="zh-CN" sz="24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稳压环节：</a:t>
            </a:r>
            <a:r>
              <a:rPr lang="zh-CN" altLang="zh-CN" sz="2400" b="1">
                <a:solidFill>
                  <a:srgbClr val="7030A0"/>
                </a:solidFill>
              </a:rPr>
              <a:t>使输出直流电压稳定</a:t>
            </a:r>
            <a:endParaRPr lang="en-US" altLang="zh-CN" sz="24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单相半波整流电路（式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18.1.1~18.1.3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P158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18.1.1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18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4" y="1627401"/>
            <a:ext cx="872807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568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526" y="184822"/>
            <a:ext cx="7886700" cy="1325563"/>
          </a:xfrm>
        </p:spPr>
        <p:txBody>
          <a:bodyPr>
            <a:norm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P158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18.1.1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4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37266" y="1098327"/>
            <a:ext cx="8572500" cy="16430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2800"/>
              <a:t>有</a:t>
            </a:r>
            <a:r>
              <a:rPr lang="zh-CN" altLang="en-US" sz="2800" dirty="0"/>
              <a:t>一单相半波整流电路（如教材</a:t>
            </a:r>
            <a:r>
              <a:rPr lang="en-US" altLang="zh-CN" sz="2800" dirty="0"/>
              <a:t>P.157 </a:t>
            </a:r>
            <a:r>
              <a:rPr lang="zh-CN" altLang="en-US" sz="2800" dirty="0"/>
              <a:t>图</a:t>
            </a:r>
            <a:r>
              <a:rPr lang="en-US" altLang="zh-CN" sz="2800" dirty="0"/>
              <a:t>18.1.1</a:t>
            </a:r>
            <a:r>
              <a:rPr lang="zh-CN" altLang="en-US" sz="2800" dirty="0"/>
              <a:t>）。已知负载电阻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L</a:t>
            </a:r>
            <a:r>
              <a:rPr lang="en-US" altLang="zh-CN" sz="2800" dirty="0"/>
              <a:t>=750</a:t>
            </a:r>
            <a:r>
              <a:rPr lang="el-GR" altLang="zh-CN" sz="2800" dirty="0">
                <a:latin typeface="Times New Roman"/>
                <a:cs typeface="Times New Roman"/>
              </a:rPr>
              <a:t>Ω</a:t>
            </a:r>
            <a:r>
              <a:rPr lang="zh-CN" altLang="en-US" sz="2800" dirty="0">
                <a:latin typeface="Times New Roman"/>
                <a:cs typeface="Times New Roman"/>
              </a:rPr>
              <a:t>，变压器二次电压</a:t>
            </a:r>
            <a:r>
              <a:rPr lang="en-US" altLang="zh-CN" sz="2800" dirty="0">
                <a:latin typeface="Times New Roman"/>
                <a:cs typeface="Times New Roman"/>
              </a:rPr>
              <a:t>U=20V</a:t>
            </a:r>
            <a:r>
              <a:rPr lang="zh-CN" altLang="en-US" sz="2800" dirty="0">
                <a:latin typeface="Times New Roman"/>
                <a:cs typeface="Times New Roman"/>
              </a:rPr>
              <a:t>，试求</a:t>
            </a:r>
            <a:r>
              <a:rPr lang="en-US" altLang="zh-CN" sz="2800" dirty="0">
                <a:latin typeface="Times New Roman"/>
                <a:cs typeface="Times New Roman"/>
              </a:rPr>
              <a:t>U</a:t>
            </a:r>
            <a:r>
              <a:rPr lang="en-US" altLang="zh-CN" sz="2800" baseline="-25000" dirty="0">
                <a:latin typeface="Times New Roman"/>
                <a:cs typeface="Times New Roman"/>
              </a:rPr>
              <a:t>O</a:t>
            </a:r>
            <a:r>
              <a:rPr lang="zh-CN" altLang="en-US" sz="2800" dirty="0">
                <a:latin typeface="Times New Roman"/>
                <a:cs typeface="Times New Roman"/>
              </a:rPr>
              <a:t>，</a:t>
            </a:r>
            <a:r>
              <a:rPr lang="en-US" altLang="zh-CN" sz="2800">
                <a:latin typeface="Times New Roman"/>
                <a:cs typeface="Times New Roman"/>
              </a:rPr>
              <a:t>I</a:t>
            </a:r>
            <a:r>
              <a:rPr lang="en-US" altLang="zh-CN" sz="2800" baseline="-25000">
                <a:latin typeface="Times New Roman"/>
                <a:cs typeface="Times New Roman"/>
              </a:rPr>
              <a:t>O</a:t>
            </a:r>
            <a:r>
              <a:rPr lang="zh-CN" altLang="en-US" sz="2800">
                <a:latin typeface="Times New Roman"/>
                <a:cs typeface="Times New Roman"/>
              </a:rPr>
              <a:t>及二极管承受的最高反向电压</a:t>
            </a:r>
            <a:r>
              <a:rPr lang="en-US" altLang="zh-CN" sz="2800">
                <a:latin typeface="Times New Roman"/>
                <a:cs typeface="Times New Roman"/>
              </a:rPr>
              <a:t>U</a:t>
            </a:r>
            <a:r>
              <a:rPr lang="en-US" altLang="zh-CN" sz="2800" baseline="-25000">
                <a:latin typeface="Times New Roman"/>
                <a:cs typeface="Times New Roman"/>
              </a:rPr>
              <a:t>RM</a:t>
            </a:r>
            <a:r>
              <a:rPr lang="zh-CN" altLang="en-US" sz="2800">
                <a:latin typeface="Times New Roman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4" name="Rectangle 4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3016" y="3098577"/>
            <a:ext cx="7215188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/>
              <a:t>解：</a:t>
            </a:r>
            <a:r>
              <a:rPr lang="en-US" altLang="zh-CN" sz="2800" b="1" dirty="0"/>
              <a:t>U</a:t>
            </a:r>
            <a:r>
              <a:rPr lang="en-US" altLang="zh-CN" sz="2800" b="1" baseline="-25000" dirty="0"/>
              <a:t>O</a:t>
            </a:r>
            <a:r>
              <a:rPr lang="en-US" altLang="zh-CN" sz="2800" b="1" dirty="0"/>
              <a:t>=0.45U=0.45×20V=9V </a:t>
            </a:r>
            <a:endParaRPr lang="zh-CN" altLang="en-US" sz="28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54" y="3884390"/>
            <a:ext cx="51720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54" y="5084741"/>
            <a:ext cx="4210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8" descr="图片22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45" y="2570670"/>
            <a:ext cx="2581221" cy="167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9991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="" xmlns:a16="http://schemas.microsoft.com/office/drawing/2014/main" id="{A0C86154-B94A-49CE-9A5A-CE7CF160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81400"/>
            <a:ext cx="7620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解：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断开待求支路求等效电源的电动势</a:t>
            </a:r>
            <a:r>
              <a:rPr kumimoji="1"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kumimoji="1"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="" xmlns:a16="http://schemas.microsoft.com/office/drawing/2014/main" id="{633887CB-79FA-427A-A6A3-8B9BA81B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534400" cy="1031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电路如图，已知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=40V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=20V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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=13 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，试用戴维宁定理求电流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="" xmlns:a16="http://schemas.microsoft.com/office/drawing/2014/main" id="{32DEC68F-E921-4B79-B3F2-E1AA9D69C791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1449388"/>
            <a:ext cx="3851275" cy="1830387"/>
            <a:chOff x="310" y="1127"/>
            <a:chExt cx="2426" cy="1153"/>
          </a:xfrm>
        </p:grpSpPr>
        <p:sp>
          <p:nvSpPr>
            <p:cNvPr id="2" name="Text Box 5">
              <a:extLst>
                <a:ext uri="{FF2B5EF4-FFF2-40B4-BE49-F238E27FC236}">
                  <a16:creationId xmlns="" xmlns:a16="http://schemas.microsoft.com/office/drawing/2014/main" id="{EDEA4F85-1E03-4FCA-BF0C-EE2E8735E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12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326" name="Text Box 6">
              <a:extLst>
                <a:ext uri="{FF2B5EF4-FFF2-40B4-BE49-F238E27FC236}">
                  <a16:creationId xmlns="" xmlns:a16="http://schemas.microsoft.com/office/drawing/2014/main" id="{43D1028D-621D-4726-9185-222101AE5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" y="177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978" name="Line 7">
              <a:extLst>
                <a:ext uri="{FF2B5EF4-FFF2-40B4-BE49-F238E27FC236}">
                  <a16:creationId xmlns="" xmlns:a16="http://schemas.microsoft.com/office/drawing/2014/main" id="{7E4FC5FF-3ED3-44AD-92F1-6105E8589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7" y="1200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Rectangle 8">
              <a:extLst>
                <a:ext uri="{FF2B5EF4-FFF2-40B4-BE49-F238E27FC236}">
                  <a16:creationId xmlns="" xmlns:a16="http://schemas.microsoft.com/office/drawing/2014/main" id="{ED5E0097-A84A-48D7-86D4-F16208D0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790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80" name="Line 9">
              <a:extLst>
                <a:ext uri="{FF2B5EF4-FFF2-40B4-BE49-F238E27FC236}">
                  <a16:creationId xmlns="" xmlns:a16="http://schemas.microsoft.com/office/drawing/2014/main" id="{38DB3858-7640-4721-B4D5-C280BDA59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7" y="2027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Text Box 10">
              <a:extLst>
                <a:ext uri="{FF2B5EF4-FFF2-40B4-BE49-F238E27FC236}">
                  <a16:creationId xmlns="" xmlns:a16="http://schemas.microsoft.com/office/drawing/2014/main" id="{308CB1C9-33E3-40AB-8CFA-CD0B33734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982" name="Line 11">
              <a:extLst>
                <a:ext uri="{FF2B5EF4-FFF2-40B4-BE49-F238E27FC236}">
                  <a16:creationId xmlns="" xmlns:a16="http://schemas.microsoft.com/office/drawing/2014/main" id="{34BECEDE-962C-4E84-A179-E338548677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376" y="176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Text Box 12">
              <a:extLst>
                <a:ext uri="{FF2B5EF4-FFF2-40B4-BE49-F238E27FC236}">
                  <a16:creationId xmlns="" xmlns:a16="http://schemas.microsoft.com/office/drawing/2014/main" id="{687A4882-D71A-4848-B4ED-00EAB7E21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177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" name="Text Box 13">
              <a:extLst>
                <a:ext uri="{FF2B5EF4-FFF2-40B4-BE49-F238E27FC236}">
                  <a16:creationId xmlns="" xmlns:a16="http://schemas.microsoft.com/office/drawing/2014/main" id="{4868CFE7-136E-4698-9376-4329E98CE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985" name="Line 14">
              <a:extLst>
                <a:ext uri="{FF2B5EF4-FFF2-40B4-BE49-F238E27FC236}">
                  <a16:creationId xmlns="" xmlns:a16="http://schemas.microsoft.com/office/drawing/2014/main" id="{030AC06B-8140-415B-9E80-01BA3D440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1563"/>
              <a:ext cx="0" cy="3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Rectangle 15">
              <a:extLst>
                <a:ext uri="{FF2B5EF4-FFF2-40B4-BE49-F238E27FC236}">
                  <a16:creationId xmlns="" xmlns:a16="http://schemas.microsoft.com/office/drawing/2014/main" id="{05C9AA13-8E97-4DB6-B717-B0DA31E9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587"/>
              <a:ext cx="143" cy="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87" name="Line 16">
              <a:extLst>
                <a:ext uri="{FF2B5EF4-FFF2-40B4-BE49-F238E27FC236}">
                  <a16:creationId xmlns="" xmlns:a16="http://schemas.microsoft.com/office/drawing/2014/main" id="{6DD75923-DAA1-4427-BC59-83EFE7E89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40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17">
              <a:extLst>
                <a:ext uri="{FF2B5EF4-FFF2-40B4-BE49-F238E27FC236}">
                  <a16:creationId xmlns="" xmlns:a16="http://schemas.microsoft.com/office/drawing/2014/main" id="{272AAB66-8465-4AAC-820E-5E56793F3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0" y="1200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8">
              <a:extLst>
                <a:ext uri="{FF2B5EF4-FFF2-40B4-BE49-F238E27FC236}">
                  <a16:creationId xmlns="" xmlns:a16="http://schemas.microsoft.com/office/drawing/2014/main" id="{B14BE7A7-A6A0-4D0F-9038-F5904213F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" name="Text Box 19">
              <a:extLst>
                <a:ext uri="{FF2B5EF4-FFF2-40B4-BE49-F238E27FC236}">
                  <a16:creationId xmlns="" xmlns:a16="http://schemas.microsoft.com/office/drawing/2014/main" id="{325FA91B-E11B-448A-A5FC-6A39F1700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15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991" name="Line 20">
              <a:extLst>
                <a:ext uri="{FF2B5EF4-FFF2-40B4-BE49-F238E27FC236}">
                  <a16:creationId xmlns="" xmlns:a16="http://schemas.microsoft.com/office/drawing/2014/main" id="{6FC18942-150F-4342-9F8F-ADDBE12DE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2264"/>
              <a:ext cx="15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21">
              <a:extLst>
                <a:ext uri="{FF2B5EF4-FFF2-40B4-BE49-F238E27FC236}">
                  <a16:creationId xmlns="" xmlns:a16="http://schemas.microsoft.com/office/drawing/2014/main" id="{8F5FB59C-9336-45CB-BB99-7AEB687C8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" y="1200"/>
              <a:ext cx="15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Oval 22">
              <a:extLst>
                <a:ext uri="{FF2B5EF4-FFF2-40B4-BE49-F238E27FC236}">
                  <a16:creationId xmlns="" xmlns:a16="http://schemas.microsoft.com/office/drawing/2014/main" id="{6A0B2949-E094-46A2-BDAB-B8CE61FAA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40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94" name="Line 23">
              <a:extLst>
                <a:ext uri="{FF2B5EF4-FFF2-40B4-BE49-F238E27FC236}">
                  <a16:creationId xmlns="" xmlns:a16="http://schemas.microsoft.com/office/drawing/2014/main" id="{C9A5EF15-7DC6-4B0A-B694-3845A3C12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1200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5" name="Rectangle 24">
              <a:extLst>
                <a:ext uri="{FF2B5EF4-FFF2-40B4-BE49-F238E27FC236}">
                  <a16:creationId xmlns="" xmlns:a16="http://schemas.microsoft.com/office/drawing/2014/main" id="{9493691E-5F7C-4D40-BB8B-09FF928C1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817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Text Box 25">
              <a:extLst>
                <a:ext uri="{FF2B5EF4-FFF2-40B4-BE49-F238E27FC236}">
                  <a16:creationId xmlns="" xmlns:a16="http://schemas.microsoft.com/office/drawing/2014/main" id="{277C7557-6F46-4785-AD3A-5A11A7CA7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175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9997" name="Line 26">
              <a:extLst>
                <a:ext uri="{FF2B5EF4-FFF2-40B4-BE49-F238E27FC236}">
                  <a16:creationId xmlns="" xmlns:a16="http://schemas.microsoft.com/office/drawing/2014/main" id="{7CAB75B5-22D0-4D88-AF99-B5C237E2C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205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7">
              <a:extLst>
                <a:ext uri="{FF2B5EF4-FFF2-40B4-BE49-F238E27FC236}">
                  <a16:creationId xmlns="" xmlns:a16="http://schemas.microsoft.com/office/drawing/2014/main" id="{B2A57307-2376-4144-A0A4-D03ADE40C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999" name="Line 28">
              <a:extLst>
                <a:ext uri="{FF2B5EF4-FFF2-40B4-BE49-F238E27FC236}">
                  <a16:creationId xmlns="" xmlns:a16="http://schemas.microsoft.com/office/drawing/2014/main" id="{F71F5AD1-A98A-4A13-9666-40CCAE6B3B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53" y="179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0" name="Oval 29">
              <a:extLst>
                <a:ext uri="{FF2B5EF4-FFF2-40B4-BE49-F238E27FC236}">
                  <a16:creationId xmlns="" xmlns:a16="http://schemas.microsoft.com/office/drawing/2014/main" id="{DFF63285-9D95-430E-80CD-7D7A1136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6350" name="Text Box 30">
              <a:extLst>
                <a:ext uri="{FF2B5EF4-FFF2-40B4-BE49-F238E27FC236}">
                  <a16:creationId xmlns="" xmlns:a16="http://schemas.microsoft.com/office/drawing/2014/main" id="{87404F79-3470-48AC-9A99-8A4C07234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127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941" name="Group 31">
            <a:extLst>
              <a:ext uri="{FF2B5EF4-FFF2-40B4-BE49-F238E27FC236}">
                <a16:creationId xmlns="" xmlns:a16="http://schemas.microsoft.com/office/drawing/2014/main" id="{635D8A60-D47A-4CA7-AA8E-B93E36C45A0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108075"/>
            <a:ext cx="2971800" cy="2652713"/>
            <a:chOff x="336" y="912"/>
            <a:chExt cx="1872" cy="1671"/>
          </a:xfrm>
        </p:grpSpPr>
        <p:sp>
          <p:nvSpPr>
            <p:cNvPr id="17" name="Rectangle 32">
              <a:extLst>
                <a:ext uri="{FF2B5EF4-FFF2-40B4-BE49-F238E27FC236}">
                  <a16:creationId xmlns="" xmlns:a16="http://schemas.microsoft.com/office/drawing/2014/main" id="{F242910D-4797-4C8D-92FB-B3BF362E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04"/>
              <a:ext cx="1536" cy="124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353" name="Rectangle 33">
              <a:extLst>
                <a:ext uri="{FF2B5EF4-FFF2-40B4-BE49-F238E27FC236}">
                  <a16:creationId xmlns="" xmlns:a16="http://schemas.microsoft.com/office/drawing/2014/main" id="{2FD80BFE-D9C4-4572-A285-98AEC3B7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" name="Rectangle 34">
              <a:extLst>
                <a:ext uri="{FF2B5EF4-FFF2-40B4-BE49-F238E27FC236}">
                  <a16:creationId xmlns="" xmlns:a16="http://schemas.microsoft.com/office/drawing/2014/main" id="{DE802528-A5B9-4E40-81D2-83DFC804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225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974" name="Oval 35">
              <a:extLst>
                <a:ext uri="{FF2B5EF4-FFF2-40B4-BE49-F238E27FC236}">
                  <a16:creationId xmlns="" xmlns:a16="http://schemas.microsoft.com/office/drawing/2014/main" id="{2A403134-CC7D-4309-BB5F-DB68787A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6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75" name="Oval 36">
              <a:extLst>
                <a:ext uri="{FF2B5EF4-FFF2-40B4-BE49-F238E27FC236}">
                  <a16:creationId xmlns="" xmlns:a16="http://schemas.microsoft.com/office/drawing/2014/main" id="{FA108212-0B59-4D92-915F-9CFFC23D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46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6357" name="AutoShape 37">
            <a:extLst>
              <a:ext uri="{FF2B5EF4-FFF2-40B4-BE49-F238E27FC236}">
                <a16:creationId xmlns="" xmlns:a16="http://schemas.microsoft.com/office/drawing/2014/main" id="{E857BC46-141C-4D8F-ADEA-6F1BDC186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075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1207" name="Object 38">
            <a:extLst>
              <a:ext uri="{FF2B5EF4-FFF2-40B4-BE49-F238E27FC236}">
                <a16:creationId xmlns="" xmlns:a16="http://schemas.microsoft.com/office/drawing/2014/main" id="{DC421C3B-36B1-41E2-AD43-B068288B8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4138" y="4016375"/>
          <a:ext cx="4071937" cy="957263"/>
        </p:xfrm>
        <a:graphic>
          <a:graphicData uri="http://schemas.openxmlformats.org/presentationml/2006/ole">
            <p:oleObj spid="_x0000_s25608" name="Equation" r:id="rId3" imgW="1621440" imgH="290160" progId="Equation.3">
              <p:embed/>
            </p:oleObj>
          </a:graphicData>
        </a:graphic>
      </p:graphicFrame>
      <p:grpSp>
        <p:nvGrpSpPr>
          <p:cNvPr id="51208" name="Group 39">
            <a:extLst>
              <a:ext uri="{FF2B5EF4-FFF2-40B4-BE49-F238E27FC236}">
                <a16:creationId xmlns="" xmlns:a16="http://schemas.microsoft.com/office/drawing/2014/main" id="{4517DFC1-C001-40BC-BE41-85D437AAE42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274763"/>
            <a:ext cx="3352800" cy="2257425"/>
            <a:chOff x="3168" y="873"/>
            <a:chExt cx="2112" cy="1422"/>
          </a:xfrm>
        </p:grpSpPr>
        <p:sp>
          <p:nvSpPr>
            <p:cNvPr id="56360" name="Text Box 40">
              <a:extLst>
                <a:ext uri="{FF2B5EF4-FFF2-40B4-BE49-F238E27FC236}">
                  <a16:creationId xmlns="" xmlns:a16="http://schemas.microsoft.com/office/drawing/2014/main" id="{36BF47C1-5E2D-4CC9-80C8-73B0F434B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161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949" name="Line 41">
              <a:extLst>
                <a:ext uri="{FF2B5EF4-FFF2-40B4-BE49-F238E27FC236}">
                  <a16:creationId xmlns="" xmlns:a16="http://schemas.microsoft.com/office/drawing/2014/main" id="{894EF2AD-1273-47E9-9A2D-660098498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12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42">
              <a:extLst>
                <a:ext uri="{FF2B5EF4-FFF2-40B4-BE49-F238E27FC236}">
                  <a16:creationId xmlns="" xmlns:a16="http://schemas.microsoft.com/office/drawing/2014/main" id="{5693DF07-9C76-4AF7-8162-E8B844AC3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5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3" name="Text Box 43">
              <a:extLst>
                <a:ext uri="{FF2B5EF4-FFF2-40B4-BE49-F238E27FC236}">
                  <a16:creationId xmlns="" xmlns:a16="http://schemas.microsoft.com/office/drawing/2014/main" id="{0695959A-C1CA-4F7A-A0D0-449BDAE30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364" name="Text Box 44">
              <a:extLst>
                <a:ext uri="{FF2B5EF4-FFF2-40B4-BE49-F238E27FC236}">
                  <a16:creationId xmlns="" xmlns:a16="http://schemas.microsoft.com/office/drawing/2014/main" id="{E76DD239-D20C-49E3-AC10-64EEE1BEC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40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953" name="Line 45">
              <a:extLst>
                <a:ext uri="{FF2B5EF4-FFF2-40B4-BE49-F238E27FC236}">
                  <a16:creationId xmlns="" xmlns:a16="http://schemas.microsoft.com/office/drawing/2014/main" id="{B4F0B377-D2FF-49D4-9D1A-56C3F919D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5" y="1054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Rectangle 46">
              <a:extLst>
                <a:ext uri="{FF2B5EF4-FFF2-40B4-BE49-F238E27FC236}">
                  <a16:creationId xmlns="" xmlns:a16="http://schemas.microsoft.com/office/drawing/2014/main" id="{98998065-A736-4844-B820-70EC5AAF1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1644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55" name="Line 47">
              <a:extLst>
                <a:ext uri="{FF2B5EF4-FFF2-40B4-BE49-F238E27FC236}">
                  <a16:creationId xmlns="" xmlns:a16="http://schemas.microsoft.com/office/drawing/2014/main" id="{984E4794-4C9A-4848-AD8E-33038B962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5" y="1881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8" name="Text Box 48">
              <a:extLst>
                <a:ext uri="{FF2B5EF4-FFF2-40B4-BE49-F238E27FC236}">
                  <a16:creationId xmlns="" xmlns:a16="http://schemas.microsoft.com/office/drawing/2014/main" id="{6ECE7938-6DA6-4C4A-AEB6-DB8701D06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114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957" name="Oval 49">
              <a:extLst>
                <a:ext uri="{FF2B5EF4-FFF2-40B4-BE49-F238E27FC236}">
                  <a16:creationId xmlns="" xmlns:a16="http://schemas.microsoft.com/office/drawing/2014/main" id="{7996D6C6-0071-41D5-9651-577BB192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1258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58" name="Line 50">
              <a:extLst>
                <a:ext uri="{FF2B5EF4-FFF2-40B4-BE49-F238E27FC236}">
                  <a16:creationId xmlns="" xmlns:a16="http://schemas.microsoft.com/office/drawing/2014/main" id="{393322D2-534D-415F-B2E3-D6DAB4F87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" y="1054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Rectangle 51">
              <a:extLst>
                <a:ext uri="{FF2B5EF4-FFF2-40B4-BE49-F238E27FC236}">
                  <a16:creationId xmlns="" xmlns:a16="http://schemas.microsoft.com/office/drawing/2014/main" id="{184F8DE9-CA1E-4803-8019-DD264CE85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1671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6372" name="Text Box 52">
              <a:extLst>
                <a:ext uri="{FF2B5EF4-FFF2-40B4-BE49-F238E27FC236}">
                  <a16:creationId xmlns="" xmlns:a16="http://schemas.microsoft.com/office/drawing/2014/main" id="{C2A7E85C-6C31-4F8E-A2D7-ED9C9FA4C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1029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9961" name="Line 53">
              <a:extLst>
                <a:ext uri="{FF2B5EF4-FFF2-40B4-BE49-F238E27FC236}">
                  <a16:creationId xmlns="" xmlns:a16="http://schemas.microsoft.com/office/drawing/2014/main" id="{638F24F0-1E1F-4FCB-97D7-6BBE0A3F3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" y="1908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4" name="Text Box 54">
              <a:extLst>
                <a:ext uri="{FF2B5EF4-FFF2-40B4-BE49-F238E27FC236}">
                  <a16:creationId xmlns="" xmlns:a16="http://schemas.microsoft.com/office/drawing/2014/main" id="{05222D59-D532-43E1-9462-7F32251C1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164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963" name="Oval 55">
              <a:extLst>
                <a:ext uri="{FF2B5EF4-FFF2-40B4-BE49-F238E27FC236}">
                  <a16:creationId xmlns="" xmlns:a16="http://schemas.microsoft.com/office/drawing/2014/main" id="{ECE70ACF-5646-4CE0-96D8-9114BC816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1198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6376" name="Text Box 56">
              <a:extLst>
                <a:ext uri="{FF2B5EF4-FFF2-40B4-BE49-F238E27FC236}">
                  <a16:creationId xmlns="" xmlns:a16="http://schemas.microsoft.com/office/drawing/2014/main" id="{CDDA66A6-F356-445B-A4F9-D3571E3C5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981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6377" name="Rectangle 57">
              <a:extLst>
                <a:ext uri="{FF2B5EF4-FFF2-40B4-BE49-F238E27FC236}">
                  <a16:creationId xmlns="" xmlns:a16="http://schemas.microsoft.com/office/drawing/2014/main" id="{B2EE2092-0540-4249-BD2A-0948F6CF2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378" name="Rectangle 58">
              <a:extLst>
                <a:ext uri="{FF2B5EF4-FFF2-40B4-BE49-F238E27FC236}">
                  <a16:creationId xmlns="" xmlns:a16="http://schemas.microsoft.com/office/drawing/2014/main" id="{BDB73433-8BD7-435E-B4EB-C3BB3BE47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" y="196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967" name="Oval 59">
              <a:extLst>
                <a:ext uri="{FF2B5EF4-FFF2-40B4-BE49-F238E27FC236}">
                  <a16:creationId xmlns="" xmlns:a16="http://schemas.microsoft.com/office/drawing/2014/main" id="{A5AE651F-C2A2-4E73-99BE-8B87A9D28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017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68" name="Oval 60">
              <a:extLst>
                <a:ext uri="{FF2B5EF4-FFF2-40B4-BE49-F238E27FC236}">
                  <a16:creationId xmlns="" xmlns:a16="http://schemas.microsoft.com/office/drawing/2014/main" id="{60BBA2DF-6D33-47F4-BC02-8C75448E4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08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6381" name="Rectangle 61">
              <a:extLst>
                <a:ext uri="{FF2B5EF4-FFF2-40B4-BE49-F238E27FC236}">
                  <a16:creationId xmlns="" xmlns:a16="http://schemas.microsoft.com/office/drawing/2014/main" id="{5644AAC4-953B-477E-90EE-54698EF94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" y="1056"/>
              <a:ext cx="354" cy="11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algn="ctr" eaLnBrk="1" hangingPunct="1">
                <a:lnSpc>
                  <a:spcPct val="130000"/>
                </a:lnSpc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9970" name="Freeform 62">
              <a:extLst>
                <a:ext uri="{FF2B5EF4-FFF2-40B4-BE49-F238E27FC236}">
                  <a16:creationId xmlns="" xmlns:a16="http://schemas.microsoft.com/office/drawing/2014/main" id="{71FD305D-537F-4ADA-A3C9-B1A9C958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248"/>
              <a:ext cx="336" cy="717"/>
            </a:xfrm>
            <a:custGeom>
              <a:avLst/>
              <a:gdLst>
                <a:gd name="T0" fmla="*/ 2 w 432"/>
                <a:gd name="T1" fmla="*/ 1 h 957"/>
                <a:gd name="T2" fmla="*/ 2 w 432"/>
                <a:gd name="T3" fmla="*/ 1 h 957"/>
                <a:gd name="T4" fmla="*/ 2 w 432"/>
                <a:gd name="T5" fmla="*/ 1 h 957"/>
                <a:gd name="T6" fmla="*/ 2 w 432"/>
                <a:gd name="T7" fmla="*/ 1 h 957"/>
                <a:gd name="T8" fmla="*/ 2 w 432"/>
                <a:gd name="T9" fmla="*/ 1 h 957"/>
                <a:gd name="T10" fmla="*/ 2 w 432"/>
                <a:gd name="T11" fmla="*/ 1 h 957"/>
                <a:gd name="T12" fmla="*/ 2 w 432"/>
                <a:gd name="T13" fmla="*/ 1 h 957"/>
                <a:gd name="T14" fmla="*/ 2 w 432"/>
                <a:gd name="T15" fmla="*/ 1 h 957"/>
                <a:gd name="T16" fmla="*/ 0 w 432"/>
                <a:gd name="T17" fmla="*/ 1 h 9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957"/>
                <a:gd name="T29" fmla="*/ 432 w 432"/>
                <a:gd name="T30" fmla="*/ 957 h 9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957">
                  <a:moveTo>
                    <a:pt x="13" y="368"/>
                  </a:moveTo>
                  <a:cubicBezTo>
                    <a:pt x="30" y="318"/>
                    <a:pt x="61" y="95"/>
                    <a:pt x="116" y="48"/>
                  </a:cubicBezTo>
                  <a:cubicBezTo>
                    <a:pt x="171" y="0"/>
                    <a:pt x="293" y="21"/>
                    <a:pt x="345" y="83"/>
                  </a:cubicBezTo>
                  <a:cubicBezTo>
                    <a:pt x="397" y="145"/>
                    <a:pt x="419" y="303"/>
                    <a:pt x="426" y="422"/>
                  </a:cubicBezTo>
                  <a:cubicBezTo>
                    <a:pt x="432" y="540"/>
                    <a:pt x="418" y="711"/>
                    <a:pt x="387" y="796"/>
                  </a:cubicBezTo>
                  <a:cubicBezTo>
                    <a:pt x="356" y="881"/>
                    <a:pt x="285" y="911"/>
                    <a:pt x="239" y="934"/>
                  </a:cubicBezTo>
                  <a:cubicBezTo>
                    <a:pt x="193" y="957"/>
                    <a:pt x="139" y="945"/>
                    <a:pt x="110" y="934"/>
                  </a:cubicBezTo>
                  <a:cubicBezTo>
                    <a:pt x="81" y="923"/>
                    <a:pt x="82" y="905"/>
                    <a:pt x="64" y="867"/>
                  </a:cubicBezTo>
                  <a:cubicBezTo>
                    <a:pt x="46" y="829"/>
                    <a:pt x="13" y="739"/>
                    <a:pt x="0" y="707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83" name="Text Box 63">
            <a:extLst>
              <a:ext uri="{FF2B5EF4-FFF2-40B4-BE49-F238E27FC236}">
                <a16:creationId xmlns="" xmlns:a16="http://schemas.microsoft.com/office/drawing/2014/main" id="{0FAAD41A-4657-4406-BDE3-031E86548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165850"/>
            <a:ext cx="8001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也可用结点电压法、叠加原理等其它方法求。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384" name="Text Box 64">
            <a:extLst>
              <a:ext uri="{FF2B5EF4-FFF2-40B4-BE49-F238E27FC236}">
                <a16:creationId xmlns="" xmlns:a16="http://schemas.microsoft.com/office/drawing/2014/main" id="{B9F74296-AC7E-4FDD-AFA4-8D6137868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65532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E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</a:t>
            </a:r>
            <a:r>
              <a:rPr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I</a:t>
            </a:r>
            <a:r>
              <a:rPr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20V +2.5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</a:t>
            </a:r>
            <a:r>
              <a:rPr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V= 30V</a:t>
            </a:r>
          </a:p>
        </p:txBody>
      </p:sp>
      <p:sp>
        <p:nvSpPr>
          <p:cNvPr id="56385" name="Text Box 65">
            <a:extLst>
              <a:ext uri="{FF2B5EF4-FFF2-40B4-BE49-F238E27FC236}">
                <a16:creationId xmlns="" xmlns:a16="http://schemas.microsoft.com/office/drawing/2014/main" id="{FCC9D4FB-7CE2-46BB-9935-7773E560D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71628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或：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E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</a:t>
            </a:r>
            <a:r>
              <a:rPr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– I</a:t>
            </a:r>
            <a:r>
              <a:rPr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40V –2.5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</a:t>
            </a:r>
            <a:r>
              <a:rPr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30V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57" grpId="0" animBg="1"/>
      <p:bldP spid="56383" grpId="0"/>
      <p:bldP spid="56384" grpId="0"/>
      <p:bldP spid="563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="" xmlns:a16="http://schemas.microsoft.com/office/drawing/2014/main" id="{430C3005-42F9-4847-A1C4-49984528A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89363"/>
            <a:ext cx="8686800" cy="1031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解：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求等效电源的内阻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</a:t>
            </a: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除去所有电源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理想电压源短路，理想电流源开路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="" xmlns:a16="http://schemas.microsoft.com/office/drawing/2014/main" id="{4E786456-63AB-4F66-984C-EAB35492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8534400" cy="1031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电路如图，已知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=40V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=20V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,  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=13 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，试用戴维宁定理求电流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  <p:grpSp>
        <p:nvGrpSpPr>
          <p:cNvPr id="40964" name="Group 4">
            <a:extLst>
              <a:ext uri="{FF2B5EF4-FFF2-40B4-BE49-F238E27FC236}">
                <a16:creationId xmlns="" xmlns:a16="http://schemas.microsoft.com/office/drawing/2014/main" id="{17CABA3E-E62B-4119-8692-FCBD8246D402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1484313"/>
            <a:ext cx="3851275" cy="1830387"/>
            <a:chOff x="310" y="1127"/>
            <a:chExt cx="2426" cy="1153"/>
          </a:xfrm>
        </p:grpSpPr>
        <p:sp>
          <p:nvSpPr>
            <p:cNvPr id="2" name="Text Box 5">
              <a:extLst>
                <a:ext uri="{FF2B5EF4-FFF2-40B4-BE49-F238E27FC236}">
                  <a16:creationId xmlns="" xmlns:a16="http://schemas.microsoft.com/office/drawing/2014/main" id="{DAD5413E-D228-4690-B051-5FCF8015F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12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350" name="Text Box 6">
              <a:extLst>
                <a:ext uri="{FF2B5EF4-FFF2-40B4-BE49-F238E27FC236}">
                  <a16:creationId xmlns="" xmlns:a16="http://schemas.microsoft.com/office/drawing/2014/main" id="{402E02FD-D36E-4518-8A86-41A9104D1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" y="177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995" name="Line 7">
              <a:extLst>
                <a:ext uri="{FF2B5EF4-FFF2-40B4-BE49-F238E27FC236}">
                  <a16:creationId xmlns="" xmlns:a16="http://schemas.microsoft.com/office/drawing/2014/main" id="{2AC64BC9-0B6F-42EC-AAF4-270485042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7" y="1200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6" name="Rectangle 8">
              <a:extLst>
                <a:ext uri="{FF2B5EF4-FFF2-40B4-BE49-F238E27FC236}">
                  <a16:creationId xmlns="" xmlns:a16="http://schemas.microsoft.com/office/drawing/2014/main" id="{D4BD690E-4302-494D-A7F6-D8D78CEA9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790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97" name="Line 9">
              <a:extLst>
                <a:ext uri="{FF2B5EF4-FFF2-40B4-BE49-F238E27FC236}">
                  <a16:creationId xmlns="" xmlns:a16="http://schemas.microsoft.com/office/drawing/2014/main" id="{36063BB1-0B89-4FC9-BCC1-5F2B6126B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7" y="2027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Text Box 10">
              <a:extLst>
                <a:ext uri="{FF2B5EF4-FFF2-40B4-BE49-F238E27FC236}">
                  <a16:creationId xmlns="" xmlns:a16="http://schemas.microsoft.com/office/drawing/2014/main" id="{3C737390-D6F1-4C7A-9BB1-ADD4FE609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999" name="Line 11">
              <a:extLst>
                <a:ext uri="{FF2B5EF4-FFF2-40B4-BE49-F238E27FC236}">
                  <a16:creationId xmlns="" xmlns:a16="http://schemas.microsoft.com/office/drawing/2014/main" id="{7C7B4925-5E98-4E92-BD0E-9F3FEAEDE6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376" y="176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2">
              <a:extLst>
                <a:ext uri="{FF2B5EF4-FFF2-40B4-BE49-F238E27FC236}">
                  <a16:creationId xmlns="" xmlns:a16="http://schemas.microsoft.com/office/drawing/2014/main" id="{1E7B4D53-7836-4BF1-96B7-14AE1C680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177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" name="Text Box 13">
              <a:extLst>
                <a:ext uri="{FF2B5EF4-FFF2-40B4-BE49-F238E27FC236}">
                  <a16:creationId xmlns="" xmlns:a16="http://schemas.microsoft.com/office/drawing/2014/main" id="{7D3AEAF6-115E-4C8F-9D40-0A11E602A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02" name="Line 14">
              <a:extLst>
                <a:ext uri="{FF2B5EF4-FFF2-40B4-BE49-F238E27FC236}">
                  <a16:creationId xmlns="" xmlns:a16="http://schemas.microsoft.com/office/drawing/2014/main" id="{9200E5CB-7496-4F36-89FA-B28E9D23A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1563"/>
              <a:ext cx="0" cy="3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3" name="Rectangle 15">
              <a:extLst>
                <a:ext uri="{FF2B5EF4-FFF2-40B4-BE49-F238E27FC236}">
                  <a16:creationId xmlns="" xmlns:a16="http://schemas.microsoft.com/office/drawing/2014/main" id="{74649928-FF9B-45F3-BD59-CA2FF072A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587"/>
              <a:ext cx="143" cy="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004" name="Line 16">
              <a:extLst>
                <a:ext uri="{FF2B5EF4-FFF2-40B4-BE49-F238E27FC236}">
                  <a16:creationId xmlns="" xmlns:a16="http://schemas.microsoft.com/office/drawing/2014/main" id="{048CD64D-80F0-4146-9E25-8B35C1A56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40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5" name="Line 17">
              <a:extLst>
                <a:ext uri="{FF2B5EF4-FFF2-40B4-BE49-F238E27FC236}">
                  <a16:creationId xmlns="" xmlns:a16="http://schemas.microsoft.com/office/drawing/2014/main" id="{80095F95-770B-4970-985B-50A585D0D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0" y="1200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8">
              <a:extLst>
                <a:ext uri="{FF2B5EF4-FFF2-40B4-BE49-F238E27FC236}">
                  <a16:creationId xmlns="" xmlns:a16="http://schemas.microsoft.com/office/drawing/2014/main" id="{5BA935D8-9AF6-4102-A9B9-A521AEDC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363" name="Text Box 19">
              <a:extLst>
                <a:ext uri="{FF2B5EF4-FFF2-40B4-BE49-F238E27FC236}">
                  <a16:creationId xmlns="" xmlns:a16="http://schemas.microsoft.com/office/drawing/2014/main" id="{4ADA7E12-2835-44CE-B56F-D43A1CD67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15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08" name="Line 20">
              <a:extLst>
                <a:ext uri="{FF2B5EF4-FFF2-40B4-BE49-F238E27FC236}">
                  <a16:creationId xmlns="" xmlns:a16="http://schemas.microsoft.com/office/drawing/2014/main" id="{382080B3-25E9-42CD-9DD4-C6C8B15FC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2264"/>
              <a:ext cx="15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9" name="Line 21">
              <a:extLst>
                <a:ext uri="{FF2B5EF4-FFF2-40B4-BE49-F238E27FC236}">
                  <a16:creationId xmlns="" xmlns:a16="http://schemas.microsoft.com/office/drawing/2014/main" id="{F4D69C23-FDBB-4B4A-B905-29C942FD7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" y="1200"/>
              <a:ext cx="15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0" name="Oval 22">
              <a:extLst>
                <a:ext uri="{FF2B5EF4-FFF2-40B4-BE49-F238E27FC236}">
                  <a16:creationId xmlns="" xmlns:a16="http://schemas.microsoft.com/office/drawing/2014/main" id="{B98BD0A8-BBE7-4EEE-B2C9-C6A6363FA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40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011" name="Line 23">
              <a:extLst>
                <a:ext uri="{FF2B5EF4-FFF2-40B4-BE49-F238E27FC236}">
                  <a16:creationId xmlns="" xmlns:a16="http://schemas.microsoft.com/office/drawing/2014/main" id="{41388040-9C8B-4073-AE77-B80018848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1200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2" name="Rectangle 24">
              <a:extLst>
                <a:ext uri="{FF2B5EF4-FFF2-40B4-BE49-F238E27FC236}">
                  <a16:creationId xmlns="" xmlns:a16="http://schemas.microsoft.com/office/drawing/2014/main" id="{606EF825-621C-4D2E-B863-8E0A24B6F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817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Text Box 25">
              <a:extLst>
                <a:ext uri="{FF2B5EF4-FFF2-40B4-BE49-F238E27FC236}">
                  <a16:creationId xmlns="" xmlns:a16="http://schemas.microsoft.com/office/drawing/2014/main" id="{0ED43153-32B6-443D-99C1-E5AA6AA94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175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1014" name="Line 26">
              <a:extLst>
                <a:ext uri="{FF2B5EF4-FFF2-40B4-BE49-F238E27FC236}">
                  <a16:creationId xmlns="" xmlns:a16="http://schemas.microsoft.com/office/drawing/2014/main" id="{6419DD67-5426-4C6A-B5DA-5AC736CC1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205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Text Box 27">
              <a:extLst>
                <a:ext uri="{FF2B5EF4-FFF2-40B4-BE49-F238E27FC236}">
                  <a16:creationId xmlns="" xmlns:a16="http://schemas.microsoft.com/office/drawing/2014/main" id="{5B13B0A2-8038-4F41-A6C2-6FE6765B1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16" name="Line 28">
              <a:extLst>
                <a:ext uri="{FF2B5EF4-FFF2-40B4-BE49-F238E27FC236}">
                  <a16:creationId xmlns="" xmlns:a16="http://schemas.microsoft.com/office/drawing/2014/main" id="{6CA56E68-9BBC-4B94-AD65-003234C1FB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53" y="179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7" name="Oval 29">
              <a:extLst>
                <a:ext uri="{FF2B5EF4-FFF2-40B4-BE49-F238E27FC236}">
                  <a16:creationId xmlns="" xmlns:a16="http://schemas.microsoft.com/office/drawing/2014/main" id="{2767D045-92EC-4585-B41D-119B8FC55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4" name="Text Box 30">
              <a:extLst>
                <a:ext uri="{FF2B5EF4-FFF2-40B4-BE49-F238E27FC236}">
                  <a16:creationId xmlns="" xmlns:a16="http://schemas.microsoft.com/office/drawing/2014/main" id="{8C832B0E-153A-476C-9A23-361F7CED2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127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–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965" name="Group 31">
            <a:extLst>
              <a:ext uri="{FF2B5EF4-FFF2-40B4-BE49-F238E27FC236}">
                <a16:creationId xmlns="" xmlns:a16="http://schemas.microsoft.com/office/drawing/2014/main" id="{3D526A7A-47FF-4772-997A-89F364AA508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143000"/>
            <a:ext cx="2971800" cy="2652713"/>
            <a:chOff x="336" y="912"/>
            <a:chExt cx="1872" cy="1671"/>
          </a:xfrm>
        </p:grpSpPr>
        <p:sp>
          <p:nvSpPr>
            <p:cNvPr id="57376" name="Rectangle 32">
              <a:extLst>
                <a:ext uri="{FF2B5EF4-FFF2-40B4-BE49-F238E27FC236}">
                  <a16:creationId xmlns="" xmlns:a16="http://schemas.microsoft.com/office/drawing/2014/main" id="{15FF50F0-B293-48F1-A946-6091DABF7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04"/>
              <a:ext cx="1536" cy="124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377" name="Rectangle 33">
              <a:extLst>
                <a:ext uri="{FF2B5EF4-FFF2-40B4-BE49-F238E27FC236}">
                  <a16:creationId xmlns="" xmlns:a16="http://schemas.microsoft.com/office/drawing/2014/main" id="{4C91F214-3FA3-49C8-A297-4BEFF58C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378" name="Rectangle 34">
              <a:extLst>
                <a:ext uri="{FF2B5EF4-FFF2-40B4-BE49-F238E27FC236}">
                  <a16:creationId xmlns="" xmlns:a16="http://schemas.microsoft.com/office/drawing/2014/main" id="{59184982-0EB3-446F-B4A7-FF88679E9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225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991" name="Oval 35">
              <a:extLst>
                <a:ext uri="{FF2B5EF4-FFF2-40B4-BE49-F238E27FC236}">
                  <a16:creationId xmlns="" xmlns:a16="http://schemas.microsoft.com/office/drawing/2014/main" id="{508D27AC-C7DD-441C-B613-54750EF2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6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92" name="Oval 36">
              <a:extLst>
                <a:ext uri="{FF2B5EF4-FFF2-40B4-BE49-F238E27FC236}">
                  <a16:creationId xmlns="" xmlns:a16="http://schemas.microsoft.com/office/drawing/2014/main" id="{12195F5D-D863-4F50-A79B-46337992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46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7381" name="AutoShape 37">
            <a:extLst>
              <a:ext uri="{FF2B5EF4-FFF2-40B4-BE49-F238E27FC236}">
                <a16:creationId xmlns="" xmlns:a16="http://schemas.microsoft.com/office/drawing/2014/main" id="{E4F4BDD6-1945-4266-92DF-4A6FCEEA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2231" name="Group 38">
            <a:extLst>
              <a:ext uri="{FF2B5EF4-FFF2-40B4-BE49-F238E27FC236}">
                <a16:creationId xmlns="" xmlns:a16="http://schemas.microsoft.com/office/drawing/2014/main" id="{2D1E37D1-7871-4A0A-AB10-349E9BBE9E00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1309688"/>
            <a:ext cx="3216275" cy="2257425"/>
            <a:chOff x="3259" y="873"/>
            <a:chExt cx="2026" cy="1422"/>
          </a:xfrm>
        </p:grpSpPr>
        <p:sp>
          <p:nvSpPr>
            <p:cNvPr id="57383" name="Text Box 39">
              <a:extLst>
                <a:ext uri="{FF2B5EF4-FFF2-40B4-BE49-F238E27FC236}">
                  <a16:creationId xmlns="" xmlns:a16="http://schemas.microsoft.com/office/drawing/2014/main" id="{5CEFC02A-EE3F-42ED-8040-06659F9C4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161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971" name="Line 40">
              <a:extLst>
                <a:ext uri="{FF2B5EF4-FFF2-40B4-BE49-F238E27FC236}">
                  <a16:creationId xmlns="" xmlns:a16="http://schemas.microsoft.com/office/drawing/2014/main" id="{68342FA4-20A9-4E2E-BD86-EC741B2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12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41">
              <a:extLst>
                <a:ext uri="{FF2B5EF4-FFF2-40B4-BE49-F238E27FC236}">
                  <a16:creationId xmlns="" xmlns:a16="http://schemas.microsoft.com/office/drawing/2014/main" id="{9DD76D68-2BD2-4E4C-A24C-47BDA7F74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5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42">
              <a:extLst>
                <a:ext uri="{FF2B5EF4-FFF2-40B4-BE49-F238E27FC236}">
                  <a16:creationId xmlns="" xmlns:a16="http://schemas.microsoft.com/office/drawing/2014/main" id="{52F3C585-F627-4921-9B5F-F41272FE9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5" y="1054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Rectangle 43">
              <a:extLst>
                <a:ext uri="{FF2B5EF4-FFF2-40B4-BE49-F238E27FC236}">
                  <a16:creationId xmlns="" xmlns:a16="http://schemas.microsoft.com/office/drawing/2014/main" id="{4D5BC2AC-B211-4895-864D-D547372B8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1644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75" name="Line 44">
              <a:extLst>
                <a:ext uri="{FF2B5EF4-FFF2-40B4-BE49-F238E27FC236}">
                  <a16:creationId xmlns="" xmlns:a16="http://schemas.microsoft.com/office/drawing/2014/main" id="{117FD882-BB7E-4672-B036-80FAC8D02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5" y="1881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45">
              <a:extLst>
                <a:ext uri="{FF2B5EF4-FFF2-40B4-BE49-F238E27FC236}">
                  <a16:creationId xmlns="" xmlns:a16="http://schemas.microsoft.com/office/drawing/2014/main" id="{B6BA08AD-6380-4DA6-AE9E-732D8045C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" y="1054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Rectangle 46">
              <a:extLst>
                <a:ext uri="{FF2B5EF4-FFF2-40B4-BE49-F238E27FC236}">
                  <a16:creationId xmlns="" xmlns:a16="http://schemas.microsoft.com/office/drawing/2014/main" id="{D89662C7-9F88-4F27-941F-E4BD46C3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1671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78" name="Line 47">
              <a:extLst>
                <a:ext uri="{FF2B5EF4-FFF2-40B4-BE49-F238E27FC236}">
                  <a16:creationId xmlns="" xmlns:a16="http://schemas.microsoft.com/office/drawing/2014/main" id="{FB206CE7-5F47-4058-8914-296CA5441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" y="1908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2" name="Text Box 48">
              <a:extLst>
                <a:ext uri="{FF2B5EF4-FFF2-40B4-BE49-F238E27FC236}">
                  <a16:creationId xmlns="" xmlns:a16="http://schemas.microsoft.com/office/drawing/2014/main" id="{1A6BFAE8-8401-43EC-91A5-CDF32CCF9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164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393" name="Rectangle 49">
              <a:extLst>
                <a:ext uri="{FF2B5EF4-FFF2-40B4-BE49-F238E27FC236}">
                  <a16:creationId xmlns="" xmlns:a16="http://schemas.microsoft.com/office/drawing/2014/main" id="{4BA10620-46BC-4183-B705-B24F86BD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394" name="Rectangle 50">
              <a:extLst>
                <a:ext uri="{FF2B5EF4-FFF2-40B4-BE49-F238E27FC236}">
                  <a16:creationId xmlns="" xmlns:a16="http://schemas.microsoft.com/office/drawing/2014/main" id="{CCB65283-7109-409F-AF7B-DC33A10B9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" y="196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982" name="Oval 51">
              <a:extLst>
                <a:ext uri="{FF2B5EF4-FFF2-40B4-BE49-F238E27FC236}">
                  <a16:creationId xmlns="" xmlns:a16="http://schemas.microsoft.com/office/drawing/2014/main" id="{BD8DE5F7-CB27-4916-B7A2-9889B721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017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83" name="Oval 52">
              <a:extLst>
                <a:ext uri="{FF2B5EF4-FFF2-40B4-BE49-F238E27FC236}">
                  <a16:creationId xmlns="" xmlns:a16="http://schemas.microsoft.com/office/drawing/2014/main" id="{F68F425A-AC0E-4D12-82B4-A5F77CCA9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08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84" name="Line 53">
              <a:extLst>
                <a:ext uri="{FF2B5EF4-FFF2-40B4-BE49-F238E27FC236}">
                  <a16:creationId xmlns="" xmlns:a16="http://schemas.microsoft.com/office/drawing/2014/main" id="{32C17C4E-E603-4334-B9D1-63E520B35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48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54">
              <a:extLst>
                <a:ext uri="{FF2B5EF4-FFF2-40B4-BE49-F238E27FC236}">
                  <a16:creationId xmlns="" xmlns:a16="http://schemas.microsoft.com/office/drawing/2014/main" id="{DF572827-94EA-4C2C-AB5B-C82DCAA55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248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9" name="AutoShape 55">
              <a:extLst>
                <a:ext uri="{FF2B5EF4-FFF2-40B4-BE49-F238E27FC236}">
                  <a16:creationId xmlns="" xmlns:a16="http://schemas.microsoft.com/office/drawing/2014/main" id="{80B141C8-6FE5-4CB4-B0D7-EE840047FC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96" y="1392"/>
              <a:ext cx="336" cy="252"/>
            </a:xfrm>
            <a:prstGeom prst="notchedRight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lin ang="0" scaled="1"/>
            </a:gra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400" name="Rectangle 56">
              <a:extLst>
                <a:ext uri="{FF2B5EF4-FFF2-40B4-BE49-F238E27FC236}">
                  <a16:creationId xmlns="" xmlns:a16="http://schemas.microsoft.com/office/drawing/2014/main" id="{499D0397-8486-441F-AE4E-045E2E6B1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58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7401" name="Text Box 57">
            <a:extLst>
              <a:ext uri="{FF2B5EF4-FFF2-40B4-BE49-F238E27FC236}">
                <a16:creationId xmlns="" xmlns:a16="http://schemas.microsoft.com/office/drawing/2014/main" id="{962FADF6-C6D2-4B9E-ABF9-259FEE2C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4984750"/>
            <a:ext cx="7010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两端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看进去，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并联</a:t>
            </a:r>
            <a:endParaRPr kumimoji="1" lang="zh-CN" altLang="en-US" sz="28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2233" name="Object 59">
            <a:extLst>
              <a:ext uri="{FF2B5EF4-FFF2-40B4-BE49-F238E27FC236}">
                <a16:creationId xmlns="" xmlns:a16="http://schemas.microsoft.com/office/drawing/2014/main" id="{FE84C894-F64F-4419-807E-EDB2F19F2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16563"/>
          <a:ext cx="4191000" cy="1111250"/>
        </p:xfrm>
        <a:graphic>
          <a:graphicData uri="http://schemas.openxmlformats.org/presentationml/2006/ole">
            <p:oleObj spid="_x0000_s26632" name="Equation" r:id="rId3" imgW="1283040" imgH="2901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81" grpId="0" animBg="1"/>
      <p:bldP spid="5740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3181</Words>
  <Application>Microsoft Office PowerPoint</Application>
  <PresentationFormat>全屏显示(4:3)</PresentationFormat>
  <Paragraphs>915</Paragraphs>
  <Slides>75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Office 主题</vt:lpstr>
      <vt:lpstr>Equation</vt:lpstr>
      <vt:lpstr>公式</vt:lpstr>
      <vt:lpstr>MathType 5.0 Equation</vt:lpstr>
      <vt:lpstr>Microsoft 公式 3.0</vt:lpstr>
      <vt:lpstr>MathType 6.0 Equation</vt:lpstr>
      <vt:lpstr>Microsoft Equation 3.0</vt:lpstr>
      <vt:lpstr>Microsoft Clip Gallery</vt:lpstr>
      <vt:lpstr>幻灯片 1</vt:lpstr>
      <vt:lpstr>第一章</vt:lpstr>
      <vt:lpstr>幻灯片 3</vt:lpstr>
      <vt:lpstr>第二章</vt:lpstr>
      <vt:lpstr>P31  1.5.16</vt:lpstr>
      <vt:lpstr>幻灯片 6</vt:lpstr>
      <vt:lpstr>幻灯片 7</vt:lpstr>
      <vt:lpstr>幻灯片 8</vt:lpstr>
      <vt:lpstr>幻灯片 9</vt:lpstr>
      <vt:lpstr>幻灯片 10</vt:lpstr>
      <vt:lpstr>第三章</vt:lpstr>
      <vt:lpstr>P103 3.3.1</vt:lpstr>
      <vt:lpstr>幻灯片 13</vt:lpstr>
      <vt:lpstr>幻灯片 14</vt:lpstr>
      <vt:lpstr>例1：</vt:lpstr>
      <vt:lpstr>例1：</vt:lpstr>
      <vt:lpstr>例1：</vt:lpstr>
      <vt:lpstr>例1：</vt:lpstr>
      <vt:lpstr>例1：</vt:lpstr>
      <vt:lpstr>幻灯片 20</vt:lpstr>
      <vt:lpstr>幻灯片 21</vt:lpstr>
      <vt:lpstr>幻灯片 22</vt:lpstr>
      <vt:lpstr>幻灯片 23</vt:lpstr>
      <vt:lpstr>幻灯片 24</vt:lpstr>
      <vt:lpstr>3.3 RC电路的响应</vt:lpstr>
      <vt:lpstr>3.4  一阶线性电路暂态分析的三要素法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例1：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第四章</vt:lpstr>
      <vt:lpstr>P157  4.1.2</vt:lpstr>
      <vt:lpstr>P158  4.5.3</vt:lpstr>
      <vt:lpstr>第十四章</vt:lpstr>
      <vt:lpstr>幻灯片 49</vt:lpstr>
      <vt:lpstr>P33 习题14.3.6</vt:lpstr>
      <vt:lpstr>幻灯片 51</vt:lpstr>
      <vt:lpstr>幻灯片 52</vt:lpstr>
      <vt:lpstr>幻灯片 53</vt:lpstr>
      <vt:lpstr>幻灯片 54</vt:lpstr>
      <vt:lpstr>第十五章</vt:lpstr>
      <vt:lpstr>例1:</vt:lpstr>
      <vt:lpstr>解: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第十六章</vt:lpstr>
      <vt:lpstr>比例运算</vt:lpstr>
      <vt:lpstr>加法运算</vt:lpstr>
      <vt:lpstr>减法运算</vt:lpstr>
      <vt:lpstr>P105  例16.2.5</vt:lpstr>
      <vt:lpstr>P105  例16.2.5</vt:lpstr>
      <vt:lpstr>P105  例16.2.5</vt:lpstr>
      <vt:lpstr>第十七章</vt:lpstr>
      <vt:lpstr>P151  17.2.3</vt:lpstr>
      <vt:lpstr>第十八章</vt:lpstr>
      <vt:lpstr>P158  例18.1.1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DELL</cp:lastModifiedBy>
  <cp:revision>81</cp:revision>
  <dcterms:created xsi:type="dcterms:W3CDTF">2020-12-30T03:42:22Z</dcterms:created>
  <dcterms:modified xsi:type="dcterms:W3CDTF">2021-12-15T13:27:08Z</dcterms:modified>
</cp:coreProperties>
</file>