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1" r:id="rId3"/>
    <p:sldId id="302" r:id="rId4"/>
    <p:sldId id="303" r:id="rId5"/>
    <p:sldId id="304" r:id="rId6"/>
    <p:sldId id="265" r:id="rId7"/>
    <p:sldId id="306" r:id="rId8"/>
    <p:sldId id="266" r:id="rId9"/>
    <p:sldId id="269" r:id="rId10"/>
    <p:sldId id="284" r:id="rId11"/>
    <p:sldId id="275" r:id="rId12"/>
    <p:sldId id="277" r:id="rId13"/>
    <p:sldId id="259" r:id="rId14"/>
    <p:sldId id="278" r:id="rId15"/>
    <p:sldId id="279" r:id="rId16"/>
    <p:sldId id="307" r:id="rId17"/>
    <p:sldId id="310" r:id="rId18"/>
    <p:sldId id="309" r:id="rId19"/>
    <p:sldId id="280" r:id="rId20"/>
    <p:sldId id="290" r:id="rId21"/>
    <p:sldId id="291" r:id="rId22"/>
    <p:sldId id="293" r:id="rId23"/>
    <p:sldId id="298" r:id="rId2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8000"/>
    <a:srgbClr val="66FF66"/>
    <a:srgbClr val="99FF66"/>
    <a:srgbClr val="FF00FF"/>
    <a:srgbClr val="CCECFF"/>
    <a:srgbClr val="0099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6"/>
    <p:restoredTop sz="94634"/>
  </p:normalViewPr>
  <p:slideViewPr>
    <p:cSldViewPr showGuides="1">
      <p:cViewPr varScale="1">
        <p:scale>
          <a:sx n="73" d="100"/>
          <a:sy n="73" d="100"/>
        </p:scale>
        <p:origin x="-1284" y="-90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8.wmf"/><Relationship Id="rId8" Type="http://schemas.openxmlformats.org/officeDocument/2006/relationships/image" Target="../media/image87.wmf"/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1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7826" name="标题 778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7827" name="文本占位符 778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7828" name="日期占位符 778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lvl="0">
              <a:buClrTx/>
            </a:pPr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77829" name="页脚占位符 778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lvl="0">
              <a:buClrTx/>
            </a:pPr>
            <a:endParaRPr lang="zh-CN" dirty="0"/>
          </a:p>
        </p:txBody>
      </p:sp>
      <p:sp>
        <p:nvSpPr>
          <p:cNvPr id="77830" name="灯片编号占位符 778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4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1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8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5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59.wmf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67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6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66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6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3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1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7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4.wmf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7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4.bin"/><Relationship Id="rId20" Type="http://schemas.openxmlformats.org/officeDocument/2006/relationships/vmlDrawing" Target="../drawings/vmlDrawing17.vml"/><Relationship Id="rId2" Type="http://schemas.openxmlformats.org/officeDocument/2006/relationships/image" Target="../media/image80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88.wmf"/><Relationship Id="rId17" Type="http://schemas.openxmlformats.org/officeDocument/2006/relationships/oleObject" Target="../embeddings/oleObject91.bin"/><Relationship Id="rId16" Type="http://schemas.openxmlformats.org/officeDocument/2006/relationships/image" Target="../media/image87.w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86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85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8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2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91.wmf"/><Relationship Id="rId1" Type="http://schemas.openxmlformats.org/officeDocument/2006/relationships/oleObject" Target="../embeddings/oleObject92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6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3.wmf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94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97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98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2.png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10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5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oleObject" Target="../embeddings/oleObject23.bin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9.wmf"/><Relationship Id="rId19" Type="http://schemas.openxmlformats.org/officeDocument/2006/relationships/vmlDrawing" Target="../drawings/vmlDrawing4.vml"/><Relationship Id="rId18" Type="http://schemas.openxmlformats.org/officeDocument/2006/relationships/slideLayout" Target="../slideLayouts/slideLayout4.xml"/><Relationship Id="rId17" Type="http://schemas.openxmlformats.org/officeDocument/2006/relationships/image" Target="../media/image25.wmf"/><Relationship Id="rId16" Type="http://schemas.openxmlformats.org/officeDocument/2006/relationships/oleObject" Target="../embeddings/oleObject27.bin"/><Relationship Id="rId15" Type="http://schemas.openxmlformats.org/officeDocument/2006/relationships/image" Target="../media/image24.wmf"/><Relationship Id="rId14" Type="http://schemas.openxmlformats.org/officeDocument/2006/relationships/oleObject" Target="../embeddings/oleObject26.bin"/><Relationship Id="rId13" Type="http://schemas.openxmlformats.org/officeDocument/2006/relationships/image" Target="../media/image1.wmf"/><Relationship Id="rId12" Type="http://schemas.openxmlformats.org/officeDocument/2006/relationships/oleObject" Target="../embeddings/oleObject25.bin"/><Relationship Id="rId11" Type="http://schemas.openxmlformats.org/officeDocument/2006/relationships/image" Target="../media/image23.wmf"/><Relationship Id="rId10" Type="http://schemas.openxmlformats.org/officeDocument/2006/relationships/oleObject" Target="../embeddings/oleObject24.bin"/><Relationship Id="rId1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29.wmf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9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6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3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4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3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文本框 72705"/>
          <p:cNvSpPr txBox="1"/>
          <p:nvPr/>
        </p:nvSpPr>
        <p:spPr>
          <a:xfrm>
            <a:off x="1600200" y="1600200"/>
            <a:ext cx="594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用消元法解二元线性方程组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2707" name="对象 72706"/>
          <p:cNvGraphicFramePr/>
          <p:nvPr/>
        </p:nvGraphicFramePr>
        <p:xfrm>
          <a:off x="2286000" y="2362200"/>
          <a:ext cx="3517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516630" imgH="1002665" progId="Equation.3">
                  <p:embed/>
                </p:oleObj>
              </mc:Choice>
              <mc:Fallback>
                <p:oleObj name="" r:id="rId1" imgW="3516630" imgH="100266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2362200"/>
                        <a:ext cx="35179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对象 72707"/>
          <p:cNvGraphicFramePr/>
          <p:nvPr/>
        </p:nvGraphicFramePr>
        <p:xfrm>
          <a:off x="5562600" y="2438400"/>
          <a:ext cx="41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418465" imgH="405765" progId="Equation.3">
                  <p:embed/>
                </p:oleObj>
              </mc:Choice>
              <mc:Fallback>
                <p:oleObj name="" r:id="rId3" imgW="418465" imgH="40576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2600" y="2438400"/>
                        <a:ext cx="419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对象 72708"/>
          <p:cNvGraphicFramePr/>
          <p:nvPr/>
        </p:nvGraphicFramePr>
        <p:xfrm>
          <a:off x="5562600" y="2971800"/>
          <a:ext cx="44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443865" imgH="405765" progId="Equation.3">
                  <p:embed/>
                </p:oleObj>
              </mc:Choice>
              <mc:Fallback>
                <p:oleObj name="" r:id="rId5" imgW="443865" imgH="40576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2600" y="2971800"/>
                        <a:ext cx="444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对象 72709"/>
          <p:cNvGraphicFramePr/>
          <p:nvPr/>
        </p:nvGraphicFramePr>
        <p:xfrm>
          <a:off x="1219200" y="3810000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1295400" imgH="419100" progId="Equation.3">
                  <p:embed/>
                </p:oleObj>
              </mc:Choice>
              <mc:Fallback>
                <p:oleObj name="" r:id="rId7" imgW="1295400" imgH="419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3810000"/>
                        <a:ext cx="1295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对象 72710"/>
          <p:cNvGraphicFramePr/>
          <p:nvPr/>
        </p:nvGraphicFramePr>
        <p:xfrm>
          <a:off x="2971800" y="3810000"/>
          <a:ext cx="379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3797300" imgH="419100" progId="Equation.3">
                  <p:embed/>
                </p:oleObj>
              </mc:Choice>
              <mc:Fallback>
                <p:oleObj name="" r:id="rId9" imgW="3797300" imgH="4191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71800" y="3810000"/>
                        <a:ext cx="3797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对象 72711"/>
          <p:cNvGraphicFramePr/>
          <p:nvPr/>
        </p:nvGraphicFramePr>
        <p:xfrm>
          <a:off x="1219200" y="4495800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1" imgW="1308100" imgH="419100" progId="Equation.3">
                  <p:embed/>
                </p:oleObj>
              </mc:Choice>
              <mc:Fallback>
                <p:oleObj name="" r:id="rId11" imgW="1308100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19200" y="4495800"/>
                        <a:ext cx="1308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对象 72712"/>
          <p:cNvGraphicFramePr/>
          <p:nvPr/>
        </p:nvGraphicFramePr>
        <p:xfrm>
          <a:off x="2971800" y="4419600"/>
          <a:ext cx="381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3" imgW="3810000" imgH="419100" progId="Equation.3">
                  <p:embed/>
                </p:oleObj>
              </mc:Choice>
              <mc:Fallback>
                <p:oleObj name="" r:id="rId13" imgW="3810000" imgH="4191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71800" y="4419600"/>
                        <a:ext cx="3810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4" name="矩形 72713"/>
          <p:cNvSpPr/>
          <p:nvPr/>
        </p:nvSpPr>
        <p:spPr>
          <a:xfrm>
            <a:off x="4343400" y="3886200"/>
            <a:ext cx="914400" cy="381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2715" name="矩形 72714"/>
          <p:cNvSpPr/>
          <p:nvPr/>
        </p:nvSpPr>
        <p:spPr>
          <a:xfrm>
            <a:off x="4343400" y="4495800"/>
            <a:ext cx="914400" cy="381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72716" name="对象 72715"/>
          <p:cNvGraphicFramePr/>
          <p:nvPr/>
        </p:nvGraphicFramePr>
        <p:xfrm>
          <a:off x="1219200" y="5334000"/>
          <a:ext cx="327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5" imgW="3275330" imgH="431800" progId="Equation.3">
                  <p:embed/>
                </p:oleObj>
              </mc:Choice>
              <mc:Fallback>
                <p:oleObj name="" r:id="rId15" imgW="3275330" imgH="431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19200" y="5334000"/>
                        <a:ext cx="3276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7" name="标题 72716"/>
          <p:cNvSpPr>
            <a:spLocks noGrp="1"/>
          </p:cNvSpPr>
          <p:nvPr>
            <p:ph type="title"/>
          </p:nvPr>
        </p:nvSpPr>
        <p:spPr>
          <a:xfrm>
            <a:off x="539750" y="908050"/>
            <a:ext cx="5441950" cy="576580"/>
          </a:xfrm>
        </p:spPr>
        <p:txBody>
          <a:bodyPr anchor="ctr"/>
          <a:p>
            <a:pPr algn="l"/>
            <a:r>
              <a:rPr lang="en-US" altLang="zh-CN" sz="2800" dirty="0">
                <a:solidFill>
                  <a:srgbClr val="0000FF"/>
                </a:solidFill>
              </a:rPr>
              <a:t>1.1.1</a:t>
            </a:r>
            <a:r>
              <a:rPr lang="zh-CN" altLang="en-US" sz="2800" dirty="0">
                <a:solidFill>
                  <a:srgbClr val="0000FF"/>
                </a:solidFill>
              </a:rPr>
              <a:t>二行列式的定义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72718" name="文本框 72717"/>
          <p:cNvSpPr txBox="1"/>
          <p:nvPr/>
        </p:nvSpPr>
        <p:spPr>
          <a:xfrm>
            <a:off x="611188" y="1614488"/>
            <a:ext cx="9366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引例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19" name="文本框 72718"/>
          <p:cNvSpPr txBox="1"/>
          <p:nvPr/>
        </p:nvSpPr>
        <p:spPr>
          <a:xfrm>
            <a:off x="1343660" y="389890"/>
            <a:ext cx="4638040" cy="51816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>
            <a:spAutoFit/>
          </a:bodyPr>
          <a:p>
            <a:pPr lvl="0" algn="ctr"/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1.1 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二阶与三阶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行列式</a:t>
            </a:r>
            <a:endParaRPr lang="zh-CN" altLang="en-US" sz="2800" b="1" i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17" grpId="0"/>
      <p:bldP spid="72718" grpId="0"/>
      <p:bldP spid="7271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1" name="文本框 22530"/>
          <p:cNvSpPr txBox="1"/>
          <p:nvPr/>
        </p:nvSpPr>
        <p:spPr>
          <a:xfrm>
            <a:off x="381000" y="1125538"/>
            <a:ext cx="8229600" cy="1098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在一般情况下，按定义计算行列式很 困难：计算量太大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本节的主要目的是解决行列式的计算问题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532" name="对象 22531"/>
          <p:cNvGraphicFramePr/>
          <p:nvPr/>
        </p:nvGraphicFramePr>
        <p:xfrm>
          <a:off x="611188" y="2420938"/>
          <a:ext cx="655161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2476500" imgH="279400" progId="Equation.3">
                  <p:embed/>
                </p:oleObj>
              </mc:Choice>
              <mc:Fallback>
                <p:oleObj name="" r:id="rId1" imgW="2476500" imgH="2794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2420938"/>
                        <a:ext cx="6551612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文本框 22532"/>
          <p:cNvSpPr txBox="1"/>
          <p:nvPr/>
        </p:nvSpPr>
        <p:spPr>
          <a:xfrm>
            <a:off x="444500" y="450850"/>
            <a:ext cx="30480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1.3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行列式的性质</a:t>
            </a:r>
            <a:endParaRPr lang="zh-CN" altLang="en-US" sz="28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5" name="文本框 22534"/>
          <p:cNvSpPr txBox="1"/>
          <p:nvPr/>
        </p:nvSpPr>
        <p:spPr>
          <a:xfrm>
            <a:off x="2935288" y="5059363"/>
            <a:ext cx="5184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即转置行列式与原行列式相等。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7" name="文本框 22536"/>
          <p:cNvSpPr txBox="1"/>
          <p:nvPr/>
        </p:nvSpPr>
        <p:spPr>
          <a:xfrm>
            <a:off x="228600" y="5995988"/>
            <a:ext cx="868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根据性质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行列式对行成立的性质，对列也成立；反之 亦然。</a:t>
            </a:r>
            <a:endParaRPr lang="zh-CN" altLang="en-US" sz="280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541" name="组合 22540"/>
          <p:cNvGrpSpPr/>
          <p:nvPr/>
        </p:nvGrpSpPr>
        <p:grpSpPr>
          <a:xfrm>
            <a:off x="395288" y="3213100"/>
            <a:ext cx="6553200" cy="1655763"/>
            <a:chOff x="249" y="2024"/>
            <a:chExt cx="4276" cy="1107"/>
          </a:xfrm>
        </p:grpSpPr>
        <p:sp>
          <p:nvSpPr>
            <p:cNvPr id="22534" name="文本框 22533"/>
            <p:cNvSpPr txBox="1"/>
            <p:nvPr/>
          </p:nvSpPr>
          <p:spPr>
            <a:xfrm>
              <a:off x="249" y="2349"/>
              <a:ext cx="647" cy="312"/>
            </a:xfrm>
            <a:prstGeom prst="rect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性质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2536" name="对象 22535"/>
            <p:cNvGraphicFramePr/>
            <p:nvPr/>
          </p:nvGraphicFramePr>
          <p:xfrm>
            <a:off x="2838" y="2038"/>
            <a:ext cx="1687" cy="10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3" imgW="1612900" imgH="939800" progId="Equation.3">
                    <p:embed/>
                  </p:oleObj>
                </mc:Choice>
                <mc:Fallback>
                  <p:oleObj name="" r:id="rId3" imgW="1612900" imgH="9398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38" y="2038"/>
                          <a:ext cx="1687" cy="1093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chemeClr val="bg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对象 22538"/>
            <p:cNvGraphicFramePr/>
            <p:nvPr/>
          </p:nvGraphicFramePr>
          <p:xfrm>
            <a:off x="1009" y="2024"/>
            <a:ext cx="1793" cy="1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5" imgW="1587500" imgH="939800" progId="Equation.3">
                    <p:embed/>
                  </p:oleObj>
                </mc:Choice>
                <mc:Fallback>
                  <p:oleObj name="" r:id="rId5" imgW="1587500" imgH="9398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09" y="2024"/>
                          <a:ext cx="1793" cy="1089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chemeClr val="bg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2253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2253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2253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2253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2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22531">
                                            <p:txEl>
                                              <p:charRg st="2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22531">
                                            <p:txEl>
                                              <p:charRg st="2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22531">
                                            <p:txEl>
                                              <p:charRg st="2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22531">
                                            <p:txEl>
                                              <p:charRg st="2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  <p:bldP spid="22533" grpId="0"/>
      <p:bldP spid="22535" grpId="0"/>
      <p:bldP spid="225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文本框 24577"/>
          <p:cNvSpPr txBox="1"/>
          <p:nvPr/>
        </p:nvSpPr>
        <p:spPr>
          <a:xfrm>
            <a:off x="228600" y="381000"/>
            <a:ext cx="8305800" cy="466725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性质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互换 行列式的两列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其值为原行列式的相反数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79" name="对象 24578"/>
          <p:cNvGraphicFramePr/>
          <p:nvPr/>
        </p:nvGraphicFramePr>
        <p:xfrm>
          <a:off x="192088" y="981075"/>
          <a:ext cx="78962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946400" imgH="457200" progId="Equation.3">
                  <p:embed/>
                </p:oleObj>
              </mc:Choice>
              <mc:Fallback>
                <p:oleObj name="" r:id="rId1" imgW="2946400" imgH="457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088" y="981075"/>
                        <a:ext cx="7896225" cy="114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文本框 24579"/>
          <p:cNvSpPr txBox="1"/>
          <p:nvPr/>
        </p:nvSpPr>
        <p:spPr>
          <a:xfrm>
            <a:off x="228600" y="2349500"/>
            <a:ext cx="845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推论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行列式中若有两列（行）相同，其值为零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文本框 24580"/>
          <p:cNvSpPr txBox="1"/>
          <p:nvPr/>
        </p:nvSpPr>
        <p:spPr>
          <a:xfrm>
            <a:off x="7086600" y="2590800"/>
            <a:ext cx="1752600" cy="39687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由性质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得证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91" name="对象 24590"/>
          <p:cNvGraphicFramePr/>
          <p:nvPr/>
        </p:nvGraphicFramePr>
        <p:xfrm>
          <a:off x="309563" y="3403600"/>
          <a:ext cx="8366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3962400" imgH="457200" progId="Equation.DSMT4">
                  <p:embed/>
                </p:oleObj>
              </mc:Choice>
              <mc:Fallback>
                <p:oleObj name="" r:id="rId3" imgW="3962400" imgH="457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563" y="3403600"/>
                        <a:ext cx="8366125" cy="9144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CC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对象 24591"/>
          <p:cNvGraphicFramePr/>
          <p:nvPr/>
        </p:nvGraphicFramePr>
        <p:xfrm>
          <a:off x="762000" y="4538663"/>
          <a:ext cx="719455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2816860" imgH="254000" progId="Equation.3">
                  <p:embed/>
                </p:oleObj>
              </mc:Choice>
              <mc:Fallback>
                <p:oleObj name="" r:id="rId5" imgW="2816860" imgH="2540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4538663"/>
                        <a:ext cx="7194550" cy="69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对象 24593"/>
          <p:cNvGraphicFramePr/>
          <p:nvPr/>
        </p:nvGraphicFramePr>
        <p:xfrm>
          <a:off x="762000" y="5402263"/>
          <a:ext cx="719455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2918460" imgH="254000" progId="Equation.3">
                  <p:embed/>
                </p:oleObj>
              </mc:Choice>
              <mc:Fallback>
                <p:oleObj name="" r:id="rId7" imgW="2918460" imgH="254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5402263"/>
                        <a:ext cx="7194550" cy="69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24580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24580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24580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24580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2458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2458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" fill="hold"/>
                                        <p:tgtEl>
                                          <p:spTgt spid="2458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" fill="hold"/>
                                        <p:tgtEl>
                                          <p:spTgt spid="2458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2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80" grpId="0" build="p"/>
      <p:bldP spid="24581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4" name="对象 5123"/>
          <p:cNvGraphicFramePr/>
          <p:nvPr/>
        </p:nvGraphicFramePr>
        <p:xfrm>
          <a:off x="1476375" y="260350"/>
          <a:ext cx="3178175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701800" imgH="1143000" progId="Equation.DSMT4">
                  <p:embed/>
                </p:oleObj>
              </mc:Choice>
              <mc:Fallback>
                <p:oleObj name="" r:id="rId1" imgW="1701800" imgH="11430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260350"/>
                        <a:ext cx="3178175" cy="1951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文本框 5126"/>
          <p:cNvSpPr txBox="1"/>
          <p:nvPr/>
        </p:nvSpPr>
        <p:spPr>
          <a:xfrm>
            <a:off x="468313" y="2420938"/>
            <a:ext cx="6223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注意：“对角线法则”不适合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阶或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阶以上的行列式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28" name="组合 5127"/>
          <p:cNvGrpSpPr/>
          <p:nvPr/>
        </p:nvGrpSpPr>
        <p:grpSpPr>
          <a:xfrm>
            <a:off x="179388" y="5084763"/>
            <a:ext cx="8294687" cy="1801812"/>
            <a:chOff x="113" y="1253"/>
            <a:chExt cx="5225" cy="1135"/>
          </a:xfrm>
        </p:grpSpPr>
        <p:graphicFrame>
          <p:nvGraphicFramePr>
            <p:cNvPr id="5129" name="对象 5128"/>
            <p:cNvGraphicFramePr/>
            <p:nvPr/>
          </p:nvGraphicFramePr>
          <p:xfrm>
            <a:off x="113" y="1344"/>
            <a:ext cx="5225" cy="10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" imgW="4787900" imgH="1168400" progId="Equation.3">
                    <p:embed/>
                  </p:oleObj>
                </mc:Choice>
                <mc:Fallback>
                  <p:oleObj name="" r:id="rId3" imgW="4787900" imgH="11684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3" y="1344"/>
                          <a:ext cx="5225" cy="10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" name="文本框 5129"/>
            <p:cNvSpPr txBox="1"/>
            <p:nvPr/>
          </p:nvSpPr>
          <p:spPr>
            <a:xfrm>
              <a:off x="3108" y="1389"/>
              <a:ext cx="271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zh-CN" sz="400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endParaRPr lang="en-US" altLang="zh-CN" sz="4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1" name="文本框 5130"/>
            <p:cNvSpPr txBox="1"/>
            <p:nvPr/>
          </p:nvSpPr>
          <p:spPr>
            <a:xfrm>
              <a:off x="2258" y="1888"/>
              <a:ext cx="304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zh-CN" sz="400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endParaRPr lang="en-US" altLang="zh-CN" sz="4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2" name="文本框 5131"/>
            <p:cNvSpPr txBox="1"/>
            <p:nvPr/>
          </p:nvSpPr>
          <p:spPr>
            <a:xfrm>
              <a:off x="3483" y="1801"/>
              <a:ext cx="259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6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3" name="文本框 5132"/>
            <p:cNvSpPr txBox="1"/>
            <p:nvPr/>
          </p:nvSpPr>
          <p:spPr>
            <a:xfrm>
              <a:off x="1943" y="1253"/>
              <a:ext cx="302" cy="5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4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34" name="组合 5133"/>
          <p:cNvGrpSpPr/>
          <p:nvPr/>
        </p:nvGrpSpPr>
        <p:grpSpPr>
          <a:xfrm>
            <a:off x="325438" y="3429000"/>
            <a:ext cx="6623050" cy="1570038"/>
            <a:chOff x="205" y="207"/>
            <a:chExt cx="4172" cy="989"/>
          </a:xfrm>
        </p:grpSpPr>
        <p:graphicFrame>
          <p:nvGraphicFramePr>
            <p:cNvPr id="5135" name="对象 5134"/>
            <p:cNvGraphicFramePr/>
            <p:nvPr/>
          </p:nvGraphicFramePr>
          <p:xfrm>
            <a:off x="205" y="210"/>
            <a:ext cx="4172" cy="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5" imgW="4000500" imgH="939800" progId="Equation.3">
                    <p:embed/>
                  </p:oleObj>
                </mc:Choice>
                <mc:Fallback>
                  <p:oleObj name="" r:id="rId5" imgW="4000500" imgH="9398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5" y="210"/>
                          <a:ext cx="4172" cy="9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6" name="文本框 5135"/>
            <p:cNvSpPr txBox="1"/>
            <p:nvPr/>
          </p:nvSpPr>
          <p:spPr>
            <a:xfrm>
              <a:off x="1688" y="754"/>
              <a:ext cx="33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zh-CN" sz="400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endParaRPr lang="en-US" altLang="zh-CN" sz="4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7" name="文本框 5136"/>
            <p:cNvSpPr txBox="1"/>
            <p:nvPr/>
          </p:nvSpPr>
          <p:spPr>
            <a:xfrm>
              <a:off x="3284" y="250"/>
              <a:ext cx="231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zh-CN" sz="400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endParaRPr lang="en-US" altLang="zh-CN" sz="4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8" name="文本框 5137"/>
            <p:cNvSpPr txBox="1"/>
            <p:nvPr/>
          </p:nvSpPr>
          <p:spPr>
            <a:xfrm>
              <a:off x="2911" y="752"/>
              <a:ext cx="24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9" name="文本框 5138"/>
            <p:cNvSpPr txBox="1"/>
            <p:nvPr/>
          </p:nvSpPr>
          <p:spPr>
            <a:xfrm>
              <a:off x="2095" y="207"/>
              <a:ext cx="24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40" name="直接连接符 5139"/>
          <p:cNvSpPr/>
          <p:nvPr/>
        </p:nvSpPr>
        <p:spPr>
          <a:xfrm>
            <a:off x="250825" y="4365625"/>
            <a:ext cx="1873250" cy="0"/>
          </a:xfrm>
          <a:prstGeom prst="line">
            <a:avLst/>
          </a:prstGeom>
          <a:ln w="57150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142" name="对象 5141"/>
          <p:cNvGraphicFramePr/>
          <p:nvPr/>
        </p:nvGraphicFramePr>
        <p:xfrm>
          <a:off x="4716463" y="908050"/>
          <a:ext cx="1943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1015365" imgH="254000" progId="Equation.DSMT4">
                  <p:embed/>
                </p:oleObj>
              </mc:Choice>
              <mc:Fallback>
                <p:oleObj name="" r:id="rId7" imgW="1015365" imgH="254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6463" y="908050"/>
                        <a:ext cx="19431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3" name="文本框 5142"/>
          <p:cNvSpPr txBox="1"/>
          <p:nvPr/>
        </p:nvSpPr>
        <p:spPr>
          <a:xfrm>
            <a:off x="539750" y="692150"/>
            <a:ext cx="13684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  <a:buClrTx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计算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4" name="文本框 5143"/>
          <p:cNvSpPr txBox="1"/>
          <p:nvPr/>
        </p:nvSpPr>
        <p:spPr>
          <a:xfrm>
            <a:off x="5651500" y="1736725"/>
            <a:ext cx="26638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（按最后一行展开）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1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  <p:bldP spid="5143" grpId="0"/>
      <p:bldP spid="51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文本框 25601"/>
          <p:cNvSpPr txBox="1"/>
          <p:nvPr/>
        </p:nvSpPr>
        <p:spPr>
          <a:xfrm>
            <a:off x="454025" y="5589588"/>
            <a:ext cx="7070725" cy="466725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性质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6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行列式中有两列（行）成比例，其值为零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4" name="文本框 25603"/>
          <p:cNvSpPr txBox="1"/>
          <p:nvPr/>
        </p:nvSpPr>
        <p:spPr>
          <a:xfrm>
            <a:off x="323850" y="4941888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性质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表明：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行列式是它的任一列（行）的线性函数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629" name="组合 25628"/>
          <p:cNvGrpSpPr/>
          <p:nvPr/>
        </p:nvGrpSpPr>
        <p:grpSpPr>
          <a:xfrm>
            <a:off x="468313" y="1628775"/>
            <a:ext cx="7162800" cy="533400"/>
            <a:chOff x="295" y="1026"/>
            <a:chExt cx="4512" cy="336"/>
          </a:xfrm>
        </p:grpSpPr>
        <p:sp>
          <p:nvSpPr>
            <p:cNvPr id="25617" name="文本框 25616"/>
            <p:cNvSpPr txBox="1"/>
            <p:nvPr/>
          </p:nvSpPr>
          <p:spPr>
            <a:xfrm>
              <a:off x="295" y="1026"/>
              <a:ext cx="7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推论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5618" name="对象 25617"/>
            <p:cNvGraphicFramePr/>
            <p:nvPr/>
          </p:nvGraphicFramePr>
          <p:xfrm>
            <a:off x="1015" y="1026"/>
            <a:ext cx="120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" imgW="710565" imgH="254000" progId="Equation.DSMT4">
                    <p:embed/>
                  </p:oleObj>
                </mc:Choice>
                <mc:Fallback>
                  <p:oleObj name="" r:id="rId1" imgW="710565" imgH="25400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15" y="1026"/>
                          <a:ext cx="1200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9" name="对象 25618"/>
            <p:cNvGraphicFramePr/>
            <p:nvPr/>
          </p:nvGraphicFramePr>
          <p:xfrm>
            <a:off x="2590" y="1026"/>
            <a:ext cx="221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3" imgW="1700530" imgH="203200" progId="Equation.3">
                    <p:embed/>
                  </p:oleObj>
                </mc:Choice>
                <mc:Fallback>
                  <p:oleObj name="" r:id="rId3" imgW="1700530" imgH="2032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90" y="1026"/>
                          <a:ext cx="2217" cy="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28" name="组合 25627"/>
          <p:cNvGrpSpPr/>
          <p:nvPr/>
        </p:nvGrpSpPr>
        <p:grpSpPr>
          <a:xfrm>
            <a:off x="468313" y="3141663"/>
            <a:ext cx="8382000" cy="1930400"/>
            <a:chOff x="328" y="1661"/>
            <a:chExt cx="5280" cy="1216"/>
          </a:xfrm>
        </p:grpSpPr>
        <p:graphicFrame>
          <p:nvGraphicFramePr>
            <p:cNvPr id="25605" name="对象 25604"/>
            <p:cNvGraphicFramePr/>
            <p:nvPr/>
          </p:nvGraphicFramePr>
          <p:xfrm>
            <a:off x="634" y="2024"/>
            <a:ext cx="4060" cy="8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5" imgW="2919730" imgH="635000" progId="Equation.3">
                    <p:embed/>
                  </p:oleObj>
                </mc:Choice>
                <mc:Fallback>
                  <p:oleObj name="" r:id="rId5" imgW="2919730" imgH="6350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34" y="2024"/>
                          <a:ext cx="4060" cy="8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5" name="文本框 25624"/>
            <p:cNvSpPr txBox="1"/>
            <p:nvPr/>
          </p:nvSpPr>
          <p:spPr>
            <a:xfrm>
              <a:off x="328" y="1661"/>
              <a:ext cx="5280" cy="294"/>
            </a:xfrm>
            <a:prstGeom prst="rect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性质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5 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行列式可按某一列（行）拆成两个或几个行列式的和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27" name="组合 25626"/>
          <p:cNvGrpSpPr/>
          <p:nvPr/>
        </p:nvGrpSpPr>
        <p:grpSpPr>
          <a:xfrm>
            <a:off x="539750" y="404813"/>
            <a:ext cx="6408738" cy="1117600"/>
            <a:chOff x="340" y="255"/>
            <a:chExt cx="4037" cy="704"/>
          </a:xfrm>
        </p:grpSpPr>
        <p:graphicFrame>
          <p:nvGraphicFramePr>
            <p:cNvPr id="25624" name="对象 25623"/>
            <p:cNvGraphicFramePr/>
            <p:nvPr/>
          </p:nvGraphicFramePr>
          <p:xfrm>
            <a:off x="804" y="618"/>
            <a:ext cx="3301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7" imgW="2372995" imgH="254000" progId="Equation.3">
                    <p:embed/>
                  </p:oleObj>
                </mc:Choice>
                <mc:Fallback>
                  <p:oleObj name="" r:id="rId7" imgW="2372995" imgH="2540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04" y="618"/>
                          <a:ext cx="3301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6" name="文本框 25625"/>
            <p:cNvSpPr txBox="1"/>
            <p:nvPr/>
          </p:nvSpPr>
          <p:spPr>
            <a:xfrm>
              <a:off x="340" y="255"/>
              <a:ext cx="4037" cy="294"/>
            </a:xfrm>
            <a:prstGeom prst="rect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性质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 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行列式可从任一列（行）提公因子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36" name="组合 25635"/>
          <p:cNvGrpSpPr/>
          <p:nvPr/>
        </p:nvGrpSpPr>
        <p:grpSpPr>
          <a:xfrm>
            <a:off x="755650" y="2205038"/>
            <a:ext cx="4940300" cy="615950"/>
            <a:chOff x="295" y="1344"/>
            <a:chExt cx="3112" cy="362"/>
          </a:xfrm>
        </p:grpSpPr>
        <p:grpSp>
          <p:nvGrpSpPr>
            <p:cNvPr id="25635" name="组合 25634"/>
            <p:cNvGrpSpPr/>
            <p:nvPr/>
          </p:nvGrpSpPr>
          <p:grpSpPr>
            <a:xfrm>
              <a:off x="295" y="1389"/>
              <a:ext cx="2676" cy="274"/>
              <a:chOff x="385" y="1389"/>
              <a:chExt cx="2676" cy="274"/>
            </a:xfrm>
          </p:grpSpPr>
          <p:sp>
            <p:nvSpPr>
              <p:cNvPr id="25630" name="文本框 25629"/>
              <p:cNvSpPr txBox="1"/>
              <p:nvPr/>
            </p:nvSpPr>
            <p:spPr>
              <a:xfrm>
                <a:off x="385" y="1389"/>
                <a:ext cx="1406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0" hangingPunct="0">
                  <a:spcBef>
                    <a:spcPct val="50000"/>
                  </a:spcBef>
                  <a:buClrTx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例  若三阶行列式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5631" name="对象 25630"/>
              <p:cNvGraphicFramePr/>
              <p:nvPr/>
            </p:nvGraphicFramePr>
            <p:xfrm>
              <a:off x="1662" y="1389"/>
              <a:ext cx="685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" name="" r:id="rId9" imgW="558800" imgH="292100" progId="Equation.DSMT4">
                      <p:embed/>
                    </p:oleObj>
                  </mc:Choice>
                  <mc:Fallback>
                    <p:oleObj name="" r:id="rId9" imgW="558800" imgH="292100" progId="Equation.DSMT4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662" y="1389"/>
                            <a:ext cx="685" cy="27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32" name="文本框 25631"/>
              <p:cNvSpPr txBox="1"/>
              <p:nvPr/>
            </p:nvSpPr>
            <p:spPr>
              <a:xfrm>
                <a:off x="2381" y="1389"/>
                <a:ext cx="680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0" hangingPunct="0">
                  <a:spcBef>
                    <a:spcPct val="50000"/>
                  </a:spcBef>
                  <a:buClrTx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则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25633" name="对象 25632"/>
            <p:cNvGraphicFramePr/>
            <p:nvPr/>
          </p:nvGraphicFramePr>
          <p:xfrm>
            <a:off x="2655" y="1344"/>
            <a:ext cx="75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1" imgW="558800" imgH="533400" progId="Equation.DSMT4">
                    <p:embed/>
                  </p:oleObj>
                </mc:Choice>
                <mc:Fallback>
                  <p:oleObj name="" r:id="rId11" imgW="558800" imgH="533400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55" y="1344"/>
                          <a:ext cx="752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34" name="对象 25633"/>
          <p:cNvGraphicFramePr/>
          <p:nvPr/>
        </p:nvGraphicFramePr>
        <p:xfrm>
          <a:off x="5651500" y="2441575"/>
          <a:ext cx="180498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3" imgW="927100" imgH="469900" progId="Equation.DSMT4">
                  <p:embed/>
                </p:oleObj>
              </mc:Choice>
              <mc:Fallback>
                <p:oleObj name="" r:id="rId13" imgW="927100" imgH="4699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51500" y="2441575"/>
                        <a:ext cx="1804988" cy="70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25604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25604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" fill="hold"/>
                                        <p:tgtEl>
                                          <p:spTgt spid="25604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" fill="hold"/>
                                        <p:tgtEl>
                                          <p:spTgt spid="25604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/>
      <p:bldP spid="2560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文本框 26625"/>
          <p:cNvSpPr txBox="1"/>
          <p:nvPr/>
        </p:nvSpPr>
        <p:spPr>
          <a:xfrm>
            <a:off x="0" y="260350"/>
            <a:ext cx="8991600" cy="466725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性质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7 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行列式某一列（行）加上另一列（行）的倍数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其值不变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627" name="对象 26626"/>
          <p:cNvGraphicFramePr/>
          <p:nvPr/>
        </p:nvGraphicFramePr>
        <p:xfrm>
          <a:off x="304800" y="1111250"/>
          <a:ext cx="86106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3400425" imgH="254000" progId="Equation.3">
                  <p:embed/>
                </p:oleObj>
              </mc:Choice>
              <mc:Fallback>
                <p:oleObj name="" r:id="rId1" imgW="3400425" imgH="2540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1111250"/>
                        <a:ext cx="8610600" cy="588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文本框 26627"/>
          <p:cNvSpPr txBox="1"/>
          <p:nvPr/>
        </p:nvSpPr>
        <p:spPr>
          <a:xfrm>
            <a:off x="5722938" y="1676400"/>
            <a:ext cx="34210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由性质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及性质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得证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630" name="对象 26629"/>
          <p:cNvGraphicFramePr/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14300" imgH="215265" progId="Equation.3">
                  <p:embed/>
                </p:oleObj>
              </mc:Choice>
              <mc:Fallback>
                <p:oleObj name="" r:id="rId3" imgW="114300" imgH="21526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对象 26632"/>
          <p:cNvGraphicFramePr/>
          <p:nvPr/>
        </p:nvGraphicFramePr>
        <p:xfrm>
          <a:off x="2209800" y="2057400"/>
          <a:ext cx="48641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4864100" imgH="2095500" progId="Equation.3">
                  <p:embed/>
                </p:oleObj>
              </mc:Choice>
              <mc:Fallback>
                <p:oleObj name="" r:id="rId5" imgW="4864100" imgH="20955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2057400"/>
                        <a:ext cx="4864100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对象 26633"/>
          <p:cNvGraphicFramePr/>
          <p:nvPr/>
        </p:nvGraphicFramePr>
        <p:xfrm>
          <a:off x="1219200" y="4286250"/>
          <a:ext cx="69469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6946900" imgH="2095500" progId="Equation.3">
                  <p:embed/>
                </p:oleObj>
              </mc:Choice>
              <mc:Fallback>
                <p:oleObj name="" r:id="rId7" imgW="6946900" imgH="20955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4286250"/>
                        <a:ext cx="6946900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左箭头标注 26634"/>
          <p:cNvSpPr/>
          <p:nvPr/>
        </p:nvSpPr>
        <p:spPr>
          <a:xfrm>
            <a:off x="4267200" y="1773238"/>
            <a:ext cx="1371600" cy="2286000"/>
          </a:xfrm>
          <a:prstGeom prst="leftArrowCallout">
            <a:avLst>
              <a:gd name="adj1" fmla="val 22036"/>
              <a:gd name="adj2" fmla="val 19753"/>
              <a:gd name="adj3" fmla="val 20254"/>
              <a:gd name="adj4" fmla="val 43750"/>
            </a:avLst>
          </a:prstGeom>
          <a:noFill/>
          <a:ln w="2857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36" name="矩形 26635"/>
          <p:cNvSpPr/>
          <p:nvPr/>
        </p:nvSpPr>
        <p:spPr>
          <a:xfrm>
            <a:off x="3581400" y="1905000"/>
            <a:ext cx="685800" cy="2209800"/>
          </a:xfrm>
          <a:prstGeom prst="rect">
            <a:avLst/>
          </a:prstGeom>
          <a:noFill/>
          <a:ln w="2857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6637" name="对象 26636"/>
          <p:cNvGraphicFramePr/>
          <p:nvPr/>
        </p:nvGraphicFramePr>
        <p:xfrm>
          <a:off x="4495800" y="2708275"/>
          <a:ext cx="469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469265" imgH="317500" progId="Equation.3">
                  <p:embed/>
                </p:oleObj>
              </mc:Choice>
              <mc:Fallback>
                <p:oleObj name="" r:id="rId9" imgW="469265" imgH="3175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95800" y="2708275"/>
                        <a:ext cx="469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  <p:bldP spid="266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3189" name="对象 93188"/>
          <p:cNvGraphicFramePr/>
          <p:nvPr/>
        </p:nvGraphicFramePr>
        <p:xfrm>
          <a:off x="319088" y="3357563"/>
          <a:ext cx="5837237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2640330" imgH="862965" progId="Equation.3">
                  <p:embed/>
                </p:oleObj>
              </mc:Choice>
              <mc:Fallback>
                <p:oleObj name="" r:id="rId1" imgW="2640330" imgH="86296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088" y="3357563"/>
                        <a:ext cx="5837237" cy="2027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对象 93189"/>
          <p:cNvGraphicFramePr/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14300" imgH="215265" progId="Equation.3">
                  <p:embed/>
                </p:oleObj>
              </mc:Choice>
              <mc:Fallback>
                <p:oleObj name="" r:id="rId3" imgW="114300" imgH="2152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对象 93190"/>
          <p:cNvGraphicFramePr/>
          <p:nvPr/>
        </p:nvGraphicFramePr>
        <p:xfrm>
          <a:off x="261938" y="1052513"/>
          <a:ext cx="87757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3808095" imgH="482600" progId="Equation.3">
                  <p:embed/>
                </p:oleObj>
              </mc:Choice>
              <mc:Fallback>
                <p:oleObj name="" r:id="rId5" imgW="3808095" imgH="482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938" y="1052513"/>
                        <a:ext cx="8775700" cy="110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对象 93191"/>
          <p:cNvGraphicFramePr/>
          <p:nvPr/>
        </p:nvGraphicFramePr>
        <p:xfrm>
          <a:off x="7715250" y="2492375"/>
          <a:ext cx="12001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443865" imgH="203200" progId="Equation.3">
                  <p:embed/>
                </p:oleObj>
              </mc:Choice>
              <mc:Fallback>
                <p:oleObj name="" r:id="rId7" imgW="443865" imgH="203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15250" y="2492375"/>
                        <a:ext cx="120015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文本框 97281"/>
          <p:cNvSpPr txBox="1"/>
          <p:nvPr/>
        </p:nvSpPr>
        <p:spPr>
          <a:xfrm>
            <a:off x="304800" y="1306513"/>
            <a:ext cx="8064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7283" name="对象 97282"/>
          <p:cNvGraphicFramePr/>
          <p:nvPr/>
        </p:nvGraphicFramePr>
        <p:xfrm>
          <a:off x="1619250" y="979488"/>
          <a:ext cx="2590800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1612900" imgH="1143000" progId="Equation.3">
                  <p:embed/>
                </p:oleObj>
              </mc:Choice>
              <mc:Fallback>
                <p:oleObj name="" r:id="rId1" imgW="1612900" imgH="11430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979488"/>
                        <a:ext cx="2590800" cy="172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对象 97283"/>
          <p:cNvGraphicFramePr/>
          <p:nvPr/>
        </p:nvGraphicFramePr>
        <p:xfrm>
          <a:off x="1692275" y="2852738"/>
          <a:ext cx="3005138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1726565" imgH="711200" progId="Equation.3">
                  <p:embed/>
                </p:oleObj>
              </mc:Choice>
              <mc:Fallback>
                <p:oleObj name="" r:id="rId3" imgW="1726565" imgH="711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2852738"/>
                        <a:ext cx="3005138" cy="1225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对象 97284"/>
          <p:cNvGraphicFramePr/>
          <p:nvPr/>
        </p:nvGraphicFramePr>
        <p:xfrm>
          <a:off x="4572000" y="908050"/>
          <a:ext cx="3744913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1854200" imgH="914400" progId="Equation.3">
                  <p:embed/>
                </p:oleObj>
              </mc:Choice>
              <mc:Fallback>
                <p:oleObj name="" r:id="rId5" imgW="1854200" imgH="9144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908050"/>
                        <a:ext cx="3744913" cy="1581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对象 97285"/>
          <p:cNvGraphicFramePr/>
          <p:nvPr/>
        </p:nvGraphicFramePr>
        <p:xfrm>
          <a:off x="1692275" y="4362450"/>
          <a:ext cx="306546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1459865" imgH="457200" progId="Equation.3">
                  <p:embed/>
                </p:oleObj>
              </mc:Choice>
              <mc:Fallback>
                <p:oleObj name="" r:id="rId7" imgW="1459865" imgH="457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2275" y="4362450"/>
                        <a:ext cx="3065463" cy="79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对象 97286"/>
          <p:cNvGraphicFramePr/>
          <p:nvPr/>
        </p:nvGraphicFramePr>
        <p:xfrm>
          <a:off x="5219700" y="2932113"/>
          <a:ext cx="228282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9" imgW="1053465" imgH="711200" progId="Equation.3">
                  <p:embed/>
                </p:oleObj>
              </mc:Choice>
              <mc:Fallback>
                <p:oleObj name="" r:id="rId9" imgW="1053465" imgH="7112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19700" y="2932113"/>
                        <a:ext cx="2282825" cy="1160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对象 97287"/>
          <p:cNvGraphicFramePr/>
          <p:nvPr/>
        </p:nvGraphicFramePr>
        <p:xfrm>
          <a:off x="5003800" y="4362450"/>
          <a:ext cx="30099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1" imgW="1295400" imgH="457200" progId="Equation.3">
                  <p:embed/>
                </p:oleObj>
              </mc:Choice>
              <mc:Fallback>
                <p:oleObj name="" r:id="rId11" imgW="1295400" imgH="4572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03800" y="4362450"/>
                        <a:ext cx="3009900" cy="79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9" name="文本框 97288"/>
          <p:cNvSpPr txBox="1"/>
          <p:nvPr/>
        </p:nvSpPr>
        <p:spPr>
          <a:xfrm>
            <a:off x="323850" y="260350"/>
            <a:ext cx="7056438" cy="528638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数字行列式的计算：逐次降阶法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90" name="文本框 97289"/>
          <p:cNvSpPr txBox="1"/>
          <p:nvPr/>
        </p:nvSpPr>
        <p:spPr>
          <a:xfrm>
            <a:off x="533400" y="5775325"/>
            <a:ext cx="8215313" cy="701675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对于一般的数字行列式，用性质化简，结合展开定理逐次 降阶，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比化三角行列式简洁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20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89" grpId="0" animBg="1"/>
      <p:bldP spid="972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文本框 96257"/>
          <p:cNvSpPr txBox="1"/>
          <p:nvPr/>
        </p:nvSpPr>
        <p:spPr>
          <a:xfrm>
            <a:off x="250825" y="260350"/>
            <a:ext cx="806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6259" name="对象 96258"/>
          <p:cNvGraphicFramePr/>
          <p:nvPr/>
        </p:nvGraphicFramePr>
        <p:xfrm>
          <a:off x="539750" y="914400"/>
          <a:ext cx="210502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117600" imgH="914400" progId="Equation.3">
                  <p:embed/>
                </p:oleObj>
              </mc:Choice>
              <mc:Fallback>
                <p:oleObj name="" r:id="rId1" imgW="1117600" imgH="9144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914400"/>
                        <a:ext cx="2105025" cy="197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对象 96259"/>
          <p:cNvGraphicFramePr/>
          <p:nvPr/>
        </p:nvGraphicFramePr>
        <p:xfrm>
          <a:off x="5795963" y="1052513"/>
          <a:ext cx="2943225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1561465" imgH="711200" progId="Equation.3">
                  <p:embed/>
                </p:oleObj>
              </mc:Choice>
              <mc:Fallback>
                <p:oleObj name="" r:id="rId3" imgW="1561465" imgH="7112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5963" y="1052513"/>
                        <a:ext cx="2943225" cy="1531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对象 96260"/>
          <p:cNvGraphicFramePr/>
          <p:nvPr/>
        </p:nvGraphicFramePr>
        <p:xfrm>
          <a:off x="3635375" y="3357563"/>
          <a:ext cx="28956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536700" imgH="457200" progId="Equation.3">
                  <p:embed/>
                </p:oleObj>
              </mc:Choice>
              <mc:Fallback>
                <p:oleObj name="" r:id="rId5" imgW="1536700" imgH="457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375" y="3357563"/>
                        <a:ext cx="289560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对象 96261"/>
          <p:cNvGraphicFramePr/>
          <p:nvPr/>
        </p:nvGraphicFramePr>
        <p:xfrm>
          <a:off x="2700338" y="838200"/>
          <a:ext cx="28225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7" imgW="1498600" imgH="914400" progId="Equation.3">
                  <p:embed/>
                </p:oleObj>
              </mc:Choice>
              <mc:Fallback>
                <p:oleObj name="" r:id="rId7" imgW="1498600" imgH="9144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0338" y="838200"/>
                        <a:ext cx="2822575" cy="197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对象 96262"/>
          <p:cNvGraphicFramePr/>
          <p:nvPr/>
        </p:nvGraphicFramePr>
        <p:xfrm>
          <a:off x="539750" y="3068638"/>
          <a:ext cx="3014663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9" imgW="1599565" imgH="711200" progId="Equation.3">
                  <p:embed/>
                </p:oleObj>
              </mc:Choice>
              <mc:Fallback>
                <p:oleObj name="" r:id="rId9" imgW="1599565" imgH="711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750" y="3068638"/>
                        <a:ext cx="3014663" cy="1531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对象 96263"/>
          <p:cNvGraphicFramePr/>
          <p:nvPr/>
        </p:nvGraphicFramePr>
        <p:xfrm>
          <a:off x="6588125" y="3357563"/>
          <a:ext cx="181768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1" imgW="965200" imgH="457200" progId="Equation.3">
                  <p:embed/>
                </p:oleObj>
              </mc:Choice>
              <mc:Fallback>
                <p:oleObj name="" r:id="rId11" imgW="965200" imgH="457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88125" y="3357563"/>
                        <a:ext cx="1817688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对象 96264"/>
          <p:cNvGraphicFramePr/>
          <p:nvPr/>
        </p:nvGraphicFramePr>
        <p:xfrm>
          <a:off x="4106863" y="4862513"/>
          <a:ext cx="24098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3" imgW="1066165" imgH="431800" progId="Equation.3">
                  <p:embed/>
                </p:oleObj>
              </mc:Choice>
              <mc:Fallback>
                <p:oleObj name="" r:id="rId13" imgW="1066165" imgH="431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06863" y="4862513"/>
                        <a:ext cx="2409825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对象 96265"/>
          <p:cNvGraphicFramePr/>
          <p:nvPr/>
        </p:nvGraphicFramePr>
        <p:xfrm>
          <a:off x="468313" y="5149850"/>
          <a:ext cx="29511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5" imgW="1522730" imgH="203200" progId="Equation.3">
                  <p:embed/>
                </p:oleObj>
              </mc:Choice>
              <mc:Fallback>
                <p:oleObj name="" r:id="rId15" imgW="1522730" imgH="203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8313" y="5149850"/>
                        <a:ext cx="2951162" cy="36036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99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对象 96266"/>
          <p:cNvGraphicFramePr/>
          <p:nvPr/>
        </p:nvGraphicFramePr>
        <p:xfrm>
          <a:off x="534988" y="5722938"/>
          <a:ext cx="70612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7" imgW="4203700" imgH="368300" progId="Equation.3">
                  <p:embed/>
                </p:oleObj>
              </mc:Choice>
              <mc:Fallback>
                <p:oleObj name="" r:id="rId17" imgW="4203700" imgH="3683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4988" y="5722938"/>
                        <a:ext cx="7061200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8" name="直接连接符 96267"/>
          <p:cNvSpPr/>
          <p:nvPr/>
        </p:nvSpPr>
        <p:spPr>
          <a:xfrm>
            <a:off x="250825" y="4862513"/>
            <a:ext cx="830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文本框 27649"/>
          <p:cNvSpPr txBox="1"/>
          <p:nvPr/>
        </p:nvSpPr>
        <p:spPr>
          <a:xfrm>
            <a:off x="228600" y="304800"/>
            <a:ext cx="8229600" cy="588963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文字行列式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计算：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化为三角形行列式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1" name="文本框 27660"/>
          <p:cNvSpPr txBox="1"/>
          <p:nvPr/>
        </p:nvSpPr>
        <p:spPr>
          <a:xfrm>
            <a:off x="395288" y="981075"/>
            <a:ext cx="72009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3" name="文本框 27662"/>
          <p:cNvSpPr txBox="1"/>
          <p:nvPr/>
        </p:nvSpPr>
        <p:spPr>
          <a:xfrm>
            <a:off x="7451725" y="4652963"/>
            <a:ext cx="14414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endParaRPr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7666" name="图片 276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88" y="1773238"/>
            <a:ext cx="4819650" cy="1819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67" name="矩形 27666"/>
          <p:cNvSpPr/>
          <p:nvPr/>
        </p:nvSpPr>
        <p:spPr>
          <a:xfrm>
            <a:off x="539750" y="3543300"/>
            <a:ext cx="10414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en-US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7668" name="图片 276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4221163"/>
            <a:ext cx="6029325" cy="182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276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文本框 37889"/>
          <p:cNvSpPr txBox="1"/>
          <p:nvPr/>
        </p:nvSpPr>
        <p:spPr>
          <a:xfrm>
            <a:off x="323850" y="282575"/>
            <a:ext cx="467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11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范德蒙行列式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文本框 37890"/>
          <p:cNvSpPr txBox="1"/>
          <p:nvPr/>
        </p:nvSpPr>
        <p:spPr>
          <a:xfrm>
            <a:off x="381000" y="4076700"/>
            <a:ext cx="2482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证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用数学归纳法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92" name="对象 37891"/>
          <p:cNvGraphicFramePr/>
          <p:nvPr/>
        </p:nvGraphicFramePr>
        <p:xfrm>
          <a:off x="990600" y="4581525"/>
          <a:ext cx="65341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2691130" imgH="482600" progId="Equation.3">
                  <p:embed/>
                </p:oleObj>
              </mc:Choice>
              <mc:Fallback>
                <p:oleObj name="" r:id="rId1" imgW="2691130" imgH="4826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4581525"/>
                        <a:ext cx="6534150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对象 37893"/>
          <p:cNvGraphicFramePr/>
          <p:nvPr/>
        </p:nvGraphicFramePr>
        <p:xfrm>
          <a:off x="609600" y="836613"/>
          <a:ext cx="67056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3238500" imgH="1397000" progId="Equation.3">
                  <p:embed/>
                </p:oleObj>
              </mc:Choice>
              <mc:Fallback>
                <p:oleObj name="" r:id="rId3" imgW="3238500" imgH="13970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836613"/>
                        <a:ext cx="6705600" cy="296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文本框 37895"/>
          <p:cNvSpPr txBox="1"/>
          <p:nvPr/>
        </p:nvSpPr>
        <p:spPr>
          <a:xfrm>
            <a:off x="6553200" y="3644900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公式要记忆</a:t>
            </a:r>
            <a:endParaRPr lang="zh-CN" altLang="en-US" sz="2400" b="1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8" name="文本框 37897"/>
          <p:cNvSpPr txBox="1"/>
          <p:nvPr/>
        </p:nvSpPr>
        <p:spPr>
          <a:xfrm>
            <a:off x="533400" y="5661025"/>
            <a:ext cx="8305800" cy="884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假设公式对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阶成立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下面用性质及展开定理证明对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阶也成立：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/>
      <p:bldP spid="37896" grpId="0"/>
      <p:bldP spid="378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730" name="对象 73729"/>
          <p:cNvGraphicFramePr/>
          <p:nvPr/>
        </p:nvGraphicFramePr>
        <p:xfrm>
          <a:off x="1752600" y="990600"/>
          <a:ext cx="496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4965700" imgH="419100" progId="Equation.3">
                  <p:embed/>
                </p:oleObj>
              </mc:Choice>
              <mc:Fallback>
                <p:oleObj name="" r:id="rId1" imgW="4965700" imgH="4191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990600"/>
                        <a:ext cx="4965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对象 73730"/>
          <p:cNvGraphicFramePr/>
          <p:nvPr/>
        </p:nvGraphicFramePr>
        <p:xfrm>
          <a:off x="914400" y="1676400"/>
          <a:ext cx="326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3262630" imgH="444500" progId="Equation.3">
                  <p:embed/>
                </p:oleObj>
              </mc:Choice>
              <mc:Fallback>
                <p:oleObj name="" r:id="rId3" imgW="3262630" imgH="444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3263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对象 73731"/>
          <p:cNvGraphicFramePr/>
          <p:nvPr/>
        </p:nvGraphicFramePr>
        <p:xfrm>
          <a:off x="1689100" y="2195513"/>
          <a:ext cx="494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4940300" imgH="419100" progId="Equation.3">
                  <p:embed/>
                </p:oleObj>
              </mc:Choice>
              <mc:Fallback>
                <p:oleObj name="" r:id="rId5" imgW="4940300" imgH="419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9100" y="2195513"/>
                        <a:ext cx="4940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对象 73732"/>
          <p:cNvGraphicFramePr/>
          <p:nvPr/>
        </p:nvGraphicFramePr>
        <p:xfrm>
          <a:off x="914400" y="3048000"/>
          <a:ext cx="347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3478530" imgH="431800" progId="Equation.3">
                  <p:embed/>
                </p:oleObj>
              </mc:Choice>
              <mc:Fallback>
                <p:oleObj name="" r:id="rId7" imgW="3478530" imgH="431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048000"/>
                        <a:ext cx="3479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文本框 73733"/>
          <p:cNvSpPr txBox="1"/>
          <p:nvPr/>
        </p:nvSpPr>
        <p:spPr>
          <a:xfrm>
            <a:off x="4572000" y="2971800"/>
            <a:ext cx="3505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方程组的解为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3735" name="对象 73734"/>
          <p:cNvGraphicFramePr/>
          <p:nvPr/>
        </p:nvGraphicFramePr>
        <p:xfrm>
          <a:off x="1016000" y="3733800"/>
          <a:ext cx="2870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2870200" imgH="914400" progId="Equation.3">
                  <p:embed/>
                </p:oleObj>
              </mc:Choice>
              <mc:Fallback>
                <p:oleObj name="" r:id="rId9" imgW="2870200" imgH="9144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6000" y="3733800"/>
                        <a:ext cx="2870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对象 73735"/>
          <p:cNvGraphicFramePr/>
          <p:nvPr/>
        </p:nvGraphicFramePr>
        <p:xfrm>
          <a:off x="4191000" y="3733800"/>
          <a:ext cx="4025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1" imgW="4000500" imgH="914400" progId="Equation.3">
                  <p:embed/>
                </p:oleObj>
              </mc:Choice>
              <mc:Fallback>
                <p:oleObj name="" r:id="rId11" imgW="4000500" imgH="9144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1000" y="3733800"/>
                        <a:ext cx="40259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7" name="椭圆形标注 73736"/>
          <p:cNvSpPr/>
          <p:nvPr/>
        </p:nvSpPr>
        <p:spPr>
          <a:xfrm>
            <a:off x="1752600" y="4267200"/>
            <a:ext cx="2362200" cy="457200"/>
          </a:xfrm>
          <a:prstGeom prst="wedgeEllipseCallout">
            <a:avLst>
              <a:gd name="adj1" fmla="val 17944"/>
              <a:gd name="adj2" fmla="val 189931"/>
            </a:avLst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 eaLnBrk="0" hangingPunct="0"/>
            <a:endParaRPr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8" name="椭圆形标注 73737"/>
          <p:cNvSpPr/>
          <p:nvPr/>
        </p:nvSpPr>
        <p:spPr>
          <a:xfrm>
            <a:off x="4724400" y="4267200"/>
            <a:ext cx="2209800" cy="457200"/>
          </a:xfrm>
          <a:prstGeom prst="wedgeEllipseCallout">
            <a:avLst>
              <a:gd name="adj1" fmla="val -110991"/>
              <a:gd name="adj2" fmla="val 177431"/>
            </a:avLst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 eaLnBrk="0" hangingPunct="0"/>
            <a:endParaRPr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9" name="文本框 73738"/>
          <p:cNvSpPr txBox="1"/>
          <p:nvPr/>
        </p:nvSpPr>
        <p:spPr>
          <a:xfrm>
            <a:off x="914400" y="5334000"/>
            <a:ext cx="670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由方程组的四个系数确定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/>
      <p:bldP spid="73737" grpId="0" animBg="1"/>
      <p:bldP spid="73738" grpId="0" animBg="1"/>
      <p:bldP spid="737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8914" name="对象 38913"/>
          <p:cNvGraphicFramePr/>
          <p:nvPr/>
        </p:nvGraphicFramePr>
        <p:xfrm>
          <a:off x="773113" y="404813"/>
          <a:ext cx="5815012" cy="252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3429000" imgH="1168400" progId="Equation.3">
                  <p:embed/>
                </p:oleObj>
              </mc:Choice>
              <mc:Fallback>
                <p:oleObj name="" r:id="rId1" imgW="3429000" imgH="11684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3113" y="404813"/>
                        <a:ext cx="5815012" cy="2522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对象 38916"/>
          <p:cNvGraphicFramePr/>
          <p:nvPr/>
        </p:nvGraphicFramePr>
        <p:xfrm>
          <a:off x="990600" y="2997200"/>
          <a:ext cx="6534150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3378200" imgH="939800" progId="Equation.3">
                  <p:embed/>
                </p:oleObj>
              </mc:Choice>
              <mc:Fallback>
                <p:oleObj name="" r:id="rId3" imgW="3378200" imgH="9398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997200"/>
                        <a:ext cx="6534150" cy="215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圆角矩形标注 38917"/>
          <p:cNvSpPr/>
          <p:nvPr/>
        </p:nvSpPr>
        <p:spPr>
          <a:xfrm>
            <a:off x="323850" y="4868863"/>
            <a:ext cx="4114800" cy="609600"/>
          </a:xfrm>
          <a:prstGeom prst="wedgeRoundRectCallout">
            <a:avLst>
              <a:gd name="adj1" fmla="val 59875"/>
              <a:gd name="adj2" fmla="val -113542"/>
              <a:gd name="adj3" fmla="val 16667"/>
            </a:avLst>
          </a:prstGeom>
          <a:noFill/>
          <a:ln w="127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/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n-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阶范德蒙德行列式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919" name="对象 38918"/>
          <p:cNvGraphicFramePr/>
          <p:nvPr/>
        </p:nvGraphicFramePr>
        <p:xfrm>
          <a:off x="914400" y="5445125"/>
          <a:ext cx="725963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7794625" imgH="761365" progId="Equation.3">
                  <p:embed/>
                </p:oleObj>
              </mc:Choice>
              <mc:Fallback>
                <p:oleObj name="" r:id="rId5" imgW="7794625" imgH="76136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5445125"/>
                        <a:ext cx="7259638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对象 38919"/>
          <p:cNvGraphicFramePr/>
          <p:nvPr/>
        </p:nvGraphicFramePr>
        <p:xfrm>
          <a:off x="1908175" y="6032500"/>
          <a:ext cx="22240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2386330" imgH="761365" progId="Equation.3">
                  <p:embed/>
                </p:oleObj>
              </mc:Choice>
              <mc:Fallback>
                <p:oleObj name="" r:id="rId7" imgW="2386330" imgH="761365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8175" y="6032500"/>
                        <a:ext cx="2224088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9416" name="组合 59415"/>
          <p:cNvGrpSpPr/>
          <p:nvPr/>
        </p:nvGrpSpPr>
        <p:grpSpPr>
          <a:xfrm>
            <a:off x="611188" y="2779713"/>
            <a:ext cx="7912100" cy="720725"/>
            <a:chOff x="385" y="1525"/>
            <a:chExt cx="4984" cy="454"/>
          </a:xfrm>
        </p:grpSpPr>
        <p:grpSp>
          <p:nvGrpSpPr>
            <p:cNvPr id="59415" name="组合 59414"/>
            <p:cNvGrpSpPr/>
            <p:nvPr/>
          </p:nvGrpSpPr>
          <p:grpSpPr>
            <a:xfrm>
              <a:off x="3914" y="1525"/>
              <a:ext cx="1455" cy="454"/>
              <a:chOff x="3914" y="1525"/>
              <a:chExt cx="1455" cy="454"/>
            </a:xfrm>
          </p:grpSpPr>
          <p:graphicFrame>
            <p:nvGraphicFramePr>
              <p:cNvPr id="59397" name="对象 59396"/>
              <p:cNvGraphicFramePr/>
              <p:nvPr/>
            </p:nvGraphicFramePr>
            <p:xfrm>
              <a:off x="3914" y="1525"/>
              <a:ext cx="733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" name="" r:id="rId1" imgW="951865" imgH="533400" progId="Equation.3">
                      <p:embed/>
                    </p:oleObj>
                  </mc:Choice>
                  <mc:Fallback>
                    <p:oleObj name="" r:id="rId1" imgW="951865" imgH="533400" progId="Equation.3">
                      <p:embed/>
                      <p:pic>
                        <p:nvPicPr>
                          <p:cNvPr id="0" name="图片 312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914" y="1525"/>
                            <a:ext cx="733" cy="4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398" name="文本框 59397"/>
              <p:cNvSpPr txBox="1"/>
              <p:nvPr/>
            </p:nvSpPr>
            <p:spPr>
              <a:xfrm>
                <a:off x="4773" y="1661"/>
                <a:ext cx="5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lvl="0"/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可得：</a:t>
                </a:r>
                <a:endPara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9407" name="文本框 59406"/>
            <p:cNvSpPr txBox="1"/>
            <p:nvPr/>
          </p:nvSpPr>
          <p:spPr>
            <a:xfrm>
              <a:off x="385" y="1645"/>
              <a:ext cx="374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合并性质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与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，利用克洛耐可（</a:t>
              </a:r>
              <a:r>
                <a:rPr lang="en-US" altLang="zh-CN" sz="2000" err="1">
                  <a:latin typeface="Times New Roman" panose="02020603050405020304" pitchFamily="18" charset="0"/>
                  <a:ea typeface="宋体" panose="02010600030101010101" pitchFamily="2" charset="-122"/>
                </a:rPr>
                <a:t>Kronecker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记号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410" name="文本框 59409"/>
          <p:cNvSpPr txBox="1"/>
          <p:nvPr/>
        </p:nvSpPr>
        <p:spPr>
          <a:xfrm>
            <a:off x="71438" y="333375"/>
            <a:ext cx="8893175" cy="466725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/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行列式一行元素乘以另一行元素的代数余子式的和为零。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9411" name="对象 59410"/>
          <p:cNvGraphicFramePr/>
          <p:nvPr/>
        </p:nvGraphicFramePr>
        <p:xfrm>
          <a:off x="1042988" y="1028700"/>
          <a:ext cx="627062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2475230" imgH="431800" progId="Equation.3">
                  <p:embed/>
                </p:oleObj>
              </mc:Choice>
              <mc:Fallback>
                <p:oleObj name="" r:id="rId3" imgW="2475230" imgH="4318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1028700"/>
                        <a:ext cx="6270625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24" name="组合 59423"/>
          <p:cNvGrpSpPr/>
          <p:nvPr/>
        </p:nvGrpSpPr>
        <p:grpSpPr>
          <a:xfrm>
            <a:off x="1120775" y="3789363"/>
            <a:ext cx="6835775" cy="1104900"/>
            <a:chOff x="706" y="2387"/>
            <a:chExt cx="4306" cy="696"/>
          </a:xfrm>
        </p:grpSpPr>
        <p:graphicFrame>
          <p:nvGraphicFramePr>
            <p:cNvPr id="59403" name="对象 59402"/>
            <p:cNvGraphicFramePr/>
            <p:nvPr/>
          </p:nvGraphicFramePr>
          <p:xfrm>
            <a:off x="706" y="2430"/>
            <a:ext cx="1977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5" imgW="1180465" imgH="431800" progId="Equation.3">
                    <p:embed/>
                  </p:oleObj>
                </mc:Choice>
                <mc:Fallback>
                  <p:oleObj name="" r:id="rId5" imgW="1180465" imgH="4318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6" y="2430"/>
                          <a:ext cx="1977" cy="6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4" name="对象 59403"/>
            <p:cNvGraphicFramePr/>
            <p:nvPr/>
          </p:nvGraphicFramePr>
          <p:xfrm>
            <a:off x="2706" y="2387"/>
            <a:ext cx="2306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7" imgW="1269365" imgH="431800" progId="Equation.3">
                    <p:embed/>
                  </p:oleObj>
                </mc:Choice>
                <mc:Fallback>
                  <p:oleObj name="" r:id="rId7" imgW="1269365" imgH="4318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06" y="2387"/>
                          <a:ext cx="2306" cy="6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5540" name="对象 65539"/>
          <p:cNvGraphicFramePr/>
          <p:nvPr/>
        </p:nvGraphicFramePr>
        <p:xfrm>
          <a:off x="273050" y="476250"/>
          <a:ext cx="9239250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4163695" imgH="761365" progId="Equation.3">
                  <p:embed/>
                </p:oleObj>
              </mc:Choice>
              <mc:Fallback>
                <p:oleObj name="" r:id="rId1" imgW="4163695" imgH="76136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050" y="476250"/>
                        <a:ext cx="9239250" cy="169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矩形 65542"/>
          <p:cNvSpPr/>
          <p:nvPr/>
        </p:nvSpPr>
        <p:spPr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65544" name="图片 655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3644900"/>
            <a:ext cx="6288088" cy="1885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5" name="矩形 65544"/>
          <p:cNvSpPr/>
          <p:nvPr/>
        </p:nvSpPr>
        <p:spPr>
          <a:xfrm>
            <a:off x="611188" y="2708275"/>
            <a:ext cx="23050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6" name="矩形 74755"/>
          <p:cNvSpPr/>
          <p:nvPr/>
        </p:nvSpPr>
        <p:spPr>
          <a:xfrm>
            <a:off x="914400" y="838200"/>
            <a:ext cx="9017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endParaRPr lang="zh-CN" altLang="en-US" sz="2800" b="1" dirty="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4757" name="对象 74756"/>
          <p:cNvGraphicFramePr/>
          <p:nvPr/>
        </p:nvGraphicFramePr>
        <p:xfrm>
          <a:off x="730250" y="1989138"/>
          <a:ext cx="77279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3224530" imgH="673100" progId="Equation.3">
                  <p:embed/>
                </p:oleObj>
              </mc:Choice>
              <mc:Fallback>
                <p:oleObj name="" r:id="rId1" imgW="3224530" imgH="673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0250" y="1989138"/>
                        <a:ext cx="7727950" cy="158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文本框 74757"/>
          <p:cNvSpPr txBox="1"/>
          <p:nvPr/>
        </p:nvSpPr>
        <p:spPr>
          <a:xfrm>
            <a:off x="914400" y="4149725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即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4759" name="对象 74758"/>
          <p:cNvGraphicFramePr/>
          <p:nvPr/>
        </p:nvGraphicFramePr>
        <p:xfrm>
          <a:off x="1987550" y="3890963"/>
          <a:ext cx="373697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1777365" imgH="546100" progId="Equation.3">
                  <p:embed/>
                </p:oleObj>
              </mc:Choice>
              <mc:Fallback>
                <p:oleObj name="" r:id="rId3" imgW="1777365" imgH="5461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7550" y="3890963"/>
                        <a:ext cx="3736975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63" name="组合 74762"/>
          <p:cNvGrpSpPr/>
          <p:nvPr/>
        </p:nvGrpSpPr>
        <p:grpSpPr>
          <a:xfrm>
            <a:off x="914400" y="549275"/>
            <a:ext cx="8229600" cy="1079500"/>
            <a:chOff x="576" y="346"/>
            <a:chExt cx="5184" cy="680"/>
          </a:xfrm>
        </p:grpSpPr>
        <p:sp>
          <p:nvSpPr>
            <p:cNvPr id="74754" name="文本框 74753"/>
            <p:cNvSpPr txBox="1"/>
            <p:nvPr/>
          </p:nvSpPr>
          <p:spPr>
            <a:xfrm>
              <a:off x="576" y="528"/>
              <a:ext cx="51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二阶方阵                      的表达式</a:t>
              </a:r>
              <a:endPara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74760" name="对象 74759"/>
            <p:cNvGraphicFramePr/>
            <p:nvPr/>
          </p:nvGraphicFramePr>
          <p:xfrm>
            <a:off x="2200" y="346"/>
            <a:ext cx="1043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5" imgW="901065" imgH="469900" progId="Equation.3">
                    <p:embed/>
                  </p:oleObj>
                </mc:Choice>
                <mc:Fallback>
                  <p:oleObj name="" r:id="rId5" imgW="901065" imgH="4699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00" y="346"/>
                          <a:ext cx="1043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762" name="对象 74761"/>
          <p:cNvGraphicFramePr/>
          <p:nvPr/>
        </p:nvGraphicFramePr>
        <p:xfrm>
          <a:off x="741363" y="5300663"/>
          <a:ext cx="48387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2438400" imgH="469900" progId="Equation.3">
                  <p:embed/>
                </p:oleObj>
              </mc:Choice>
              <mc:Fallback>
                <p:oleObj name="" r:id="rId7" imgW="2438400" imgH="469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1363" y="5300663"/>
                        <a:ext cx="4838700" cy="1014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5778" name="组合 75777"/>
          <p:cNvGrpSpPr/>
          <p:nvPr/>
        </p:nvGrpSpPr>
        <p:grpSpPr>
          <a:xfrm>
            <a:off x="2843213" y="1484313"/>
            <a:ext cx="1752600" cy="1466850"/>
            <a:chOff x="1248" y="1032"/>
            <a:chExt cx="1104" cy="924"/>
          </a:xfrm>
        </p:grpSpPr>
        <p:graphicFrame>
          <p:nvGraphicFramePr>
            <p:cNvPr id="75779" name="对象 75778"/>
            <p:cNvGraphicFramePr/>
            <p:nvPr/>
          </p:nvGraphicFramePr>
          <p:xfrm>
            <a:off x="1332" y="1040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" imgW="419100" imgH="419100" progId="Equation.3">
                    <p:embed/>
                  </p:oleObj>
                </mc:Choice>
                <mc:Fallback>
                  <p:oleObj name="" r:id="rId1" imgW="419100" imgH="4191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32" y="1040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chemeClr val="tx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0" name="对象 75779"/>
            <p:cNvGraphicFramePr/>
            <p:nvPr/>
          </p:nvGraphicFramePr>
          <p:xfrm>
            <a:off x="2016" y="1032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3" imgW="419100" imgH="419100" progId="Equation.3">
                    <p:embed/>
                  </p:oleObj>
                </mc:Choice>
                <mc:Fallback>
                  <p:oleObj name="" r:id="rId3" imgW="419100" imgH="4191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16" y="1032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chemeClr val="tx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1" name="对象 75780"/>
            <p:cNvGraphicFramePr/>
            <p:nvPr/>
          </p:nvGraphicFramePr>
          <p:xfrm>
            <a:off x="2016" y="1632"/>
            <a:ext cx="2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5" imgW="431800" imgH="419100" progId="Equation.3">
                    <p:embed/>
                  </p:oleObj>
                </mc:Choice>
                <mc:Fallback>
                  <p:oleObj name="" r:id="rId5" imgW="431800" imgH="4191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16" y="1632"/>
                          <a:ext cx="272" cy="264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chemeClr val="tx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2" name="对象 75781"/>
            <p:cNvGraphicFramePr/>
            <p:nvPr/>
          </p:nvGraphicFramePr>
          <p:xfrm>
            <a:off x="1320" y="1644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7" imgW="419100" imgH="419100" progId="Equation.3">
                    <p:embed/>
                  </p:oleObj>
                </mc:Choice>
                <mc:Fallback>
                  <p:oleObj name="" r:id="rId7" imgW="419100" imgH="4191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20" y="1644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chemeClr val="tx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3" name="直接连接符 75782"/>
            <p:cNvSpPr/>
            <p:nvPr/>
          </p:nvSpPr>
          <p:spPr>
            <a:xfrm>
              <a:off x="1248" y="1032"/>
              <a:ext cx="0" cy="912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784" name="直接连接符 75783"/>
            <p:cNvSpPr/>
            <p:nvPr/>
          </p:nvSpPr>
          <p:spPr>
            <a:xfrm>
              <a:off x="2352" y="1044"/>
              <a:ext cx="0" cy="912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5785" name="直接连接符 75784"/>
          <p:cNvSpPr/>
          <p:nvPr/>
        </p:nvSpPr>
        <p:spPr>
          <a:xfrm>
            <a:off x="3348038" y="1803400"/>
            <a:ext cx="762000" cy="762000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786" name="直接连接符 75785"/>
          <p:cNvSpPr/>
          <p:nvPr/>
        </p:nvSpPr>
        <p:spPr>
          <a:xfrm flipV="1">
            <a:off x="3333750" y="1803400"/>
            <a:ext cx="762000" cy="762000"/>
          </a:xfrm>
          <a:prstGeom prst="line">
            <a:avLst/>
          </a:prstGeom>
          <a:ln w="158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787" name="圆角矩形标注 75786"/>
          <p:cNvSpPr/>
          <p:nvPr/>
        </p:nvSpPr>
        <p:spPr>
          <a:xfrm>
            <a:off x="914400" y="1484313"/>
            <a:ext cx="1752600" cy="533400"/>
          </a:xfrm>
          <a:prstGeom prst="wedgeRoundRectCallout">
            <a:avLst>
              <a:gd name="adj1" fmla="val 98644"/>
              <a:gd name="adj2" fmla="val 42264"/>
              <a:gd name="adj3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主对角线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8" name="圆角矩形标注 75787"/>
          <p:cNvSpPr/>
          <p:nvPr/>
        </p:nvSpPr>
        <p:spPr>
          <a:xfrm>
            <a:off x="914400" y="2420938"/>
            <a:ext cx="1752600" cy="533400"/>
          </a:xfrm>
          <a:prstGeom prst="wedgeRoundRectCallout">
            <a:avLst>
              <a:gd name="adj1" fmla="val 98644"/>
              <a:gd name="adj2" fmla="val -54167"/>
              <a:gd name="adj3" fmla="val 16667"/>
            </a:avLst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副对角线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9" name="文本框 75788"/>
          <p:cNvSpPr txBox="1"/>
          <p:nvPr/>
        </p:nvSpPr>
        <p:spPr>
          <a:xfrm>
            <a:off x="4876800" y="620713"/>
            <a:ext cx="3581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对角线法则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5790" name="对象 75789"/>
          <p:cNvGraphicFramePr/>
          <p:nvPr/>
        </p:nvGraphicFramePr>
        <p:xfrm>
          <a:off x="4800600" y="1916113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8" imgW="1117600" imgH="419100" progId="Equation.3">
                  <p:embed/>
                </p:oleObj>
              </mc:Choice>
              <mc:Fallback>
                <p:oleObj name="" r:id="rId8" imgW="1117600" imgH="419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00600" y="1916113"/>
                        <a:ext cx="1117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对象 75790"/>
          <p:cNvGraphicFramePr/>
          <p:nvPr/>
        </p:nvGraphicFramePr>
        <p:xfrm>
          <a:off x="5962650" y="1916113"/>
          <a:ext cx="120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0" imgW="1206500" imgH="419100" progId="Equation.3">
                  <p:embed/>
                </p:oleObj>
              </mc:Choice>
              <mc:Fallback>
                <p:oleObj name="" r:id="rId10" imgW="1206500" imgH="4191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62650" y="1916113"/>
                        <a:ext cx="1206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2" name="文本框 75791"/>
          <p:cNvSpPr txBox="1"/>
          <p:nvPr/>
        </p:nvSpPr>
        <p:spPr>
          <a:xfrm>
            <a:off x="914400" y="620713"/>
            <a:ext cx="34353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二阶行列式的计算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5793" name="直接连接符 75792"/>
          <p:cNvSpPr/>
          <p:nvPr/>
        </p:nvSpPr>
        <p:spPr>
          <a:xfrm>
            <a:off x="4267200" y="981075"/>
            <a:ext cx="685800" cy="0"/>
          </a:xfrm>
          <a:prstGeom prst="line">
            <a:avLst/>
          </a:prstGeom>
          <a:ln w="571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75796" name="对象 75795"/>
          <p:cNvGraphicFramePr/>
          <p:nvPr/>
        </p:nvGraphicFramePr>
        <p:xfrm>
          <a:off x="3348038" y="3429000"/>
          <a:ext cx="3517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2" imgW="3516630" imgH="1002665" progId="Equation.3">
                  <p:embed/>
                </p:oleObj>
              </mc:Choice>
              <mc:Fallback>
                <p:oleObj name="" r:id="rId12" imgW="3516630" imgH="100266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48038" y="3429000"/>
                        <a:ext cx="35179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7" name="矩形 75796"/>
          <p:cNvSpPr/>
          <p:nvPr/>
        </p:nvSpPr>
        <p:spPr>
          <a:xfrm>
            <a:off x="684213" y="3573463"/>
            <a:ext cx="2622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则二元线性方程组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5836" name="内容占位符 75835"/>
          <p:cNvGraphicFramePr/>
          <p:nvPr>
            <p:ph sz="half" idx="1"/>
          </p:nvPr>
        </p:nvGraphicFramePr>
        <p:xfrm>
          <a:off x="1331913" y="4437063"/>
          <a:ext cx="259238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4" imgW="1028700" imgH="927100" progId="Equation.3">
                  <p:embed/>
                </p:oleObj>
              </mc:Choice>
              <mc:Fallback>
                <p:oleObj name="" r:id="rId14" imgW="1028700" imgH="927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31913" y="4437063"/>
                        <a:ext cx="2592387" cy="18002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8" name="内容占位符 75837"/>
          <p:cNvGraphicFramePr/>
          <p:nvPr>
            <p:ph sz="half" idx="2"/>
          </p:nvPr>
        </p:nvGraphicFramePr>
        <p:xfrm>
          <a:off x="4678363" y="4508500"/>
          <a:ext cx="22701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6" imgW="1028700" imgH="927100" progId="Equation.3">
                  <p:embed/>
                </p:oleObj>
              </mc:Choice>
              <mc:Fallback>
                <p:oleObj name="" r:id="rId16" imgW="1028700" imgH="9271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78363" y="4508500"/>
                        <a:ext cx="2270125" cy="18002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41" name="文本框 75840"/>
          <p:cNvSpPr txBox="1"/>
          <p:nvPr/>
        </p:nvSpPr>
        <p:spPr>
          <a:xfrm>
            <a:off x="6227763" y="3573463"/>
            <a:ext cx="20161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的解可表示为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842" name="矩形 75841"/>
          <p:cNvSpPr/>
          <p:nvPr/>
        </p:nvSpPr>
        <p:spPr>
          <a:xfrm>
            <a:off x="3584575" y="6092825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系数行列式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5843" name="直接连接符 75842"/>
          <p:cNvSpPr/>
          <p:nvPr/>
        </p:nvSpPr>
        <p:spPr>
          <a:xfrm flipH="1">
            <a:off x="4965700" y="5805488"/>
            <a:ext cx="685800" cy="3810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844" name="直接连接符 75843"/>
          <p:cNvSpPr/>
          <p:nvPr/>
        </p:nvSpPr>
        <p:spPr>
          <a:xfrm rot="14400000" flipH="1">
            <a:off x="3373438" y="5759450"/>
            <a:ext cx="720725" cy="3810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"/>
                                        <p:tgtEl>
                                          <p:spTgt spid="7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7" grpId="0" animBg="1"/>
      <p:bldP spid="75788" grpId="0" animBg="1"/>
      <p:bldP spid="75789" grpId="0"/>
      <p:bldP spid="75797" grpId="0"/>
      <p:bldP spid="75841" grpId="0"/>
      <p:bldP spid="758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71" name="文本框 11270"/>
          <p:cNvSpPr txBox="1"/>
          <p:nvPr/>
        </p:nvSpPr>
        <p:spPr>
          <a:xfrm>
            <a:off x="71438" y="5775325"/>
            <a:ext cx="89646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三阶</a:t>
            </a:r>
            <a:r>
              <a:rPr lang="zh-CN" altLang="en-US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行列式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可用于系数行列式不为零的三元一次联立方程式，得到解的公式</a:t>
            </a:r>
            <a:r>
              <a:rPr lang="en-US" altLang="zh-CN" sz="24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文本框 11266"/>
          <p:cNvSpPr txBox="1"/>
          <p:nvPr/>
        </p:nvSpPr>
        <p:spPr>
          <a:xfrm>
            <a:off x="909955" y="692150"/>
            <a:ext cx="327342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1.1.2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三阶行列式：</a:t>
            </a:r>
            <a:endParaRPr lang="zh-CN" altLang="en-US" sz="24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79" name="对象 11278"/>
          <p:cNvGraphicFramePr/>
          <p:nvPr/>
        </p:nvGraphicFramePr>
        <p:xfrm>
          <a:off x="927100" y="1241425"/>
          <a:ext cx="6958013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3683000" imgH="939800" progId="Equation.3">
                  <p:embed/>
                </p:oleObj>
              </mc:Choice>
              <mc:Fallback>
                <p:oleObj name="" r:id="rId1" imgW="3683000" imgH="9398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7100" y="1241425"/>
                        <a:ext cx="6958013" cy="180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直接连接符 11286"/>
          <p:cNvSpPr/>
          <p:nvPr/>
        </p:nvSpPr>
        <p:spPr>
          <a:xfrm>
            <a:off x="6119813" y="3049588"/>
            <a:ext cx="1657350" cy="0"/>
          </a:xfrm>
          <a:prstGeom prst="line">
            <a:avLst/>
          </a:prstGeom>
          <a:ln w="57150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1307" name="对象 11306"/>
          <p:cNvGraphicFramePr/>
          <p:nvPr/>
        </p:nvGraphicFramePr>
        <p:xfrm>
          <a:off x="2987675" y="4219575"/>
          <a:ext cx="482441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1929765" imgH="393700" progId="Equation.3">
                  <p:embed/>
                </p:oleObj>
              </mc:Choice>
              <mc:Fallback>
                <p:oleObj name="" r:id="rId3" imgW="1929765" imgH="3937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675" y="4219575"/>
                        <a:ext cx="4824413" cy="1081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8" name="对象 11307"/>
          <p:cNvGraphicFramePr/>
          <p:nvPr/>
        </p:nvGraphicFramePr>
        <p:xfrm>
          <a:off x="914400" y="3886200"/>
          <a:ext cx="20574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2057400" imgH="1536700" progId="Equation.3">
                  <p:embed/>
                </p:oleObj>
              </mc:Choice>
              <mc:Fallback>
                <p:oleObj name="" r:id="rId5" imgW="2057400" imgH="15367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886200"/>
                        <a:ext cx="20574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9" name="文本框 11308"/>
          <p:cNvSpPr txBox="1"/>
          <p:nvPr/>
        </p:nvSpPr>
        <p:spPr>
          <a:xfrm>
            <a:off x="482600" y="3213100"/>
            <a:ext cx="7048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即</a:t>
            </a:r>
            <a:endParaRPr lang="zh-CN" altLang="en-US" sz="2800" b="1" dirty="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  <p:bldP spid="11267" grpId="0"/>
      <p:bldP spid="113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62" name="组合 92161"/>
          <p:cNvGrpSpPr/>
          <p:nvPr/>
        </p:nvGrpSpPr>
        <p:grpSpPr>
          <a:xfrm>
            <a:off x="1981200" y="1371600"/>
            <a:ext cx="2324100" cy="1600200"/>
            <a:chOff x="1080" y="816"/>
            <a:chExt cx="1464" cy="1008"/>
          </a:xfrm>
        </p:grpSpPr>
        <p:graphicFrame>
          <p:nvGraphicFramePr>
            <p:cNvPr id="92163" name="对象 92162"/>
            <p:cNvGraphicFramePr/>
            <p:nvPr/>
          </p:nvGraphicFramePr>
          <p:xfrm>
            <a:off x="1200" y="816"/>
            <a:ext cx="1256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" imgW="1993900" imgH="1524000" progId="Equation.3">
                    <p:embed/>
                  </p:oleObj>
                </mc:Choice>
                <mc:Fallback>
                  <p:oleObj name="" r:id="rId1" imgW="1993900" imgH="15240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00" y="816"/>
                          <a:ext cx="1256" cy="9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64" name="直接连接符 92163"/>
            <p:cNvSpPr/>
            <p:nvPr/>
          </p:nvSpPr>
          <p:spPr>
            <a:xfrm>
              <a:off x="2544" y="816"/>
              <a:ext cx="0" cy="10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65" name="直接连接符 92164"/>
            <p:cNvSpPr/>
            <p:nvPr/>
          </p:nvSpPr>
          <p:spPr>
            <a:xfrm>
              <a:off x="1080" y="816"/>
              <a:ext cx="0" cy="10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2166" name="直接连接符 92165"/>
          <p:cNvSpPr/>
          <p:nvPr/>
        </p:nvSpPr>
        <p:spPr>
          <a:xfrm>
            <a:off x="2476500" y="1676400"/>
            <a:ext cx="1371600" cy="9906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67" name="任意多边形 92166"/>
          <p:cNvSpPr/>
          <p:nvPr/>
        </p:nvSpPr>
        <p:spPr>
          <a:xfrm rot="682824">
            <a:off x="2498725" y="1677988"/>
            <a:ext cx="2038350" cy="1524000"/>
          </a:xfrm>
          <a:custGeom>
            <a:avLst/>
            <a:gdLst/>
            <a:ahLst/>
            <a:cxnLst/>
            <a:pathLst>
              <a:path w="1208" h="1232">
                <a:moveTo>
                  <a:pt x="240" y="0"/>
                </a:moveTo>
                <a:cubicBezTo>
                  <a:pt x="668" y="192"/>
                  <a:pt x="1096" y="384"/>
                  <a:pt x="1152" y="576"/>
                </a:cubicBezTo>
                <a:cubicBezTo>
                  <a:pt x="1208" y="768"/>
                  <a:pt x="768" y="1072"/>
                  <a:pt x="576" y="1152"/>
                </a:cubicBezTo>
                <a:cubicBezTo>
                  <a:pt x="384" y="1232"/>
                  <a:pt x="192" y="1144"/>
                  <a:pt x="0" y="105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68" name="任意多边形 92167"/>
          <p:cNvSpPr/>
          <p:nvPr/>
        </p:nvSpPr>
        <p:spPr>
          <a:xfrm rot="-682824" flipH="1">
            <a:off x="1638300" y="1676400"/>
            <a:ext cx="2038350" cy="1524000"/>
          </a:xfrm>
          <a:custGeom>
            <a:avLst/>
            <a:gdLst/>
            <a:ahLst/>
            <a:cxnLst/>
            <a:pathLst>
              <a:path w="1208" h="1232">
                <a:moveTo>
                  <a:pt x="240" y="0"/>
                </a:moveTo>
                <a:cubicBezTo>
                  <a:pt x="668" y="192"/>
                  <a:pt x="1096" y="384"/>
                  <a:pt x="1152" y="576"/>
                </a:cubicBezTo>
                <a:cubicBezTo>
                  <a:pt x="1208" y="768"/>
                  <a:pt x="768" y="1072"/>
                  <a:pt x="576" y="1152"/>
                </a:cubicBezTo>
                <a:cubicBezTo>
                  <a:pt x="384" y="1232"/>
                  <a:pt x="192" y="1144"/>
                  <a:pt x="0" y="1056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69" name="任意多边形 92168"/>
          <p:cNvSpPr/>
          <p:nvPr/>
        </p:nvSpPr>
        <p:spPr>
          <a:xfrm>
            <a:off x="2324100" y="1600200"/>
            <a:ext cx="2514600" cy="1524000"/>
          </a:xfrm>
          <a:custGeom>
            <a:avLst/>
            <a:gdLst/>
            <a:ahLst/>
            <a:cxnLst/>
            <a:pathLst>
              <a:path w="1792" h="1056">
                <a:moveTo>
                  <a:pt x="0" y="336"/>
                </a:moveTo>
                <a:cubicBezTo>
                  <a:pt x="356" y="648"/>
                  <a:pt x="712" y="960"/>
                  <a:pt x="1008" y="1008"/>
                </a:cubicBezTo>
                <a:cubicBezTo>
                  <a:pt x="1304" y="1056"/>
                  <a:pt x="1760" y="792"/>
                  <a:pt x="1776" y="624"/>
                </a:cubicBezTo>
                <a:cubicBezTo>
                  <a:pt x="1792" y="456"/>
                  <a:pt x="1448" y="228"/>
                  <a:pt x="1104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70" name="任意多边形 92169"/>
          <p:cNvSpPr/>
          <p:nvPr/>
        </p:nvSpPr>
        <p:spPr>
          <a:xfrm flipH="1">
            <a:off x="1485900" y="1600200"/>
            <a:ext cx="2514600" cy="1524000"/>
          </a:xfrm>
          <a:custGeom>
            <a:avLst/>
            <a:gdLst/>
            <a:ahLst/>
            <a:cxnLst/>
            <a:pathLst>
              <a:path w="1792" h="1056">
                <a:moveTo>
                  <a:pt x="0" y="336"/>
                </a:moveTo>
                <a:cubicBezTo>
                  <a:pt x="356" y="648"/>
                  <a:pt x="712" y="960"/>
                  <a:pt x="1008" y="1008"/>
                </a:cubicBezTo>
                <a:cubicBezTo>
                  <a:pt x="1304" y="1056"/>
                  <a:pt x="1760" y="792"/>
                  <a:pt x="1776" y="624"/>
                </a:cubicBezTo>
                <a:cubicBezTo>
                  <a:pt x="1792" y="456"/>
                  <a:pt x="1448" y="228"/>
                  <a:pt x="1104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71" name="直接连接符 92170"/>
          <p:cNvSpPr/>
          <p:nvPr/>
        </p:nvSpPr>
        <p:spPr>
          <a:xfrm flipV="1">
            <a:off x="2247900" y="1676400"/>
            <a:ext cx="1524000" cy="10668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92172" name="对象 92171"/>
          <p:cNvGraphicFramePr/>
          <p:nvPr/>
        </p:nvGraphicFramePr>
        <p:xfrm>
          <a:off x="1905000" y="3352800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1523365" imgH="431800" progId="Equation.3">
                  <p:embed/>
                </p:oleObj>
              </mc:Choice>
              <mc:Fallback>
                <p:oleObj name="" r:id="rId3" imgW="1523365" imgH="431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3352800"/>
                        <a:ext cx="1524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3" name="对象 92172"/>
          <p:cNvGraphicFramePr/>
          <p:nvPr/>
        </p:nvGraphicFramePr>
        <p:xfrm>
          <a:off x="5200650" y="3898900"/>
          <a:ext cx="161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1612265" imgH="431800" progId="Equation.3">
                  <p:embed/>
                </p:oleObj>
              </mc:Choice>
              <mc:Fallback>
                <p:oleObj name="" r:id="rId5" imgW="1612265" imgH="4318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00650" y="3898900"/>
                        <a:ext cx="1612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4" name="矩形 92173"/>
          <p:cNvSpPr/>
          <p:nvPr/>
        </p:nvSpPr>
        <p:spPr>
          <a:xfrm>
            <a:off x="914400" y="762000"/>
            <a:ext cx="5873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三阶行列式也可利用对角线法则记忆</a:t>
            </a:r>
            <a:endParaRPr lang="zh-CN" altLang="en-US" sz="2800" b="1" dirty="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175" name="矩形 92174"/>
          <p:cNvSpPr/>
          <p:nvPr/>
        </p:nvSpPr>
        <p:spPr>
          <a:xfrm>
            <a:off x="914400" y="4572000"/>
            <a:ext cx="78041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注意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红线上三元素的乘积冠以正号，蓝线上三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元素的乘积冠以负号．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76" name="矩形 92175"/>
          <p:cNvSpPr/>
          <p:nvPr/>
        </p:nvSpPr>
        <p:spPr>
          <a:xfrm>
            <a:off x="914400" y="5562600"/>
            <a:ext cx="7740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说明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对角线法则只适用于二阶与三阶行列式．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177" name="对象 92176"/>
          <p:cNvGraphicFramePr/>
          <p:nvPr/>
        </p:nvGraphicFramePr>
        <p:xfrm>
          <a:off x="5105400" y="3352800"/>
          <a:ext cx="151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1510665" imgH="431800" progId="Equation.3">
                  <p:embed/>
                </p:oleObj>
              </mc:Choice>
              <mc:Fallback>
                <p:oleObj name="" r:id="rId7" imgW="1510665" imgH="4318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05400" y="3352800"/>
                        <a:ext cx="1511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8" name="对象 92177"/>
          <p:cNvGraphicFramePr/>
          <p:nvPr/>
        </p:nvGraphicFramePr>
        <p:xfrm>
          <a:off x="3505200" y="3352800"/>
          <a:ext cx="151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1510665" imgH="431800" progId="Equation.3">
                  <p:embed/>
                </p:oleObj>
              </mc:Choice>
              <mc:Fallback>
                <p:oleObj name="" r:id="rId9" imgW="1510665" imgH="431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3352800"/>
                        <a:ext cx="1511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9" name="对象 92178"/>
          <p:cNvGraphicFramePr/>
          <p:nvPr/>
        </p:nvGraphicFramePr>
        <p:xfrm>
          <a:off x="2038350" y="3898900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1" imgW="1497965" imgH="431800" progId="Equation.3">
                  <p:embed/>
                </p:oleObj>
              </mc:Choice>
              <mc:Fallback>
                <p:oleObj name="" r:id="rId11" imgW="1497965" imgH="4318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38350" y="3898900"/>
                        <a:ext cx="1498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0" name="对象 92179"/>
          <p:cNvGraphicFramePr/>
          <p:nvPr/>
        </p:nvGraphicFramePr>
        <p:xfrm>
          <a:off x="3657600" y="3898900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3" imgW="1497965" imgH="431800" progId="Equation.3">
                  <p:embed/>
                </p:oleObj>
              </mc:Choice>
              <mc:Fallback>
                <p:oleObj name="" r:id="rId13" imgW="1497965" imgH="431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3898900"/>
                        <a:ext cx="1498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5" grpId="0"/>
      <p:bldP spid="921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1" name="对象 12290"/>
          <p:cNvGraphicFramePr/>
          <p:nvPr/>
        </p:nvGraphicFramePr>
        <p:xfrm>
          <a:off x="827088" y="2420938"/>
          <a:ext cx="1976437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951865" imgH="862965" progId="Equation.DSMT4">
                  <p:embed/>
                </p:oleObj>
              </mc:Choice>
              <mc:Fallback>
                <p:oleObj name="" r:id="rId1" imgW="951865" imgH="862965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2420938"/>
                        <a:ext cx="1976437" cy="161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文本框 12291"/>
          <p:cNvSpPr txBox="1"/>
          <p:nvPr/>
        </p:nvSpPr>
        <p:spPr>
          <a:xfrm>
            <a:off x="517525" y="5170488"/>
            <a:ext cx="7499350" cy="1041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lnSpc>
                <a:spcPct val="130000"/>
              </a:lnSpc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四阶和四阶以上的行列式，“对角线法则”不再有效，</a:t>
            </a:r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必须找到把二、三阶行列式推广的正确途径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295" name="对象 12294"/>
          <p:cNvGraphicFramePr/>
          <p:nvPr/>
        </p:nvGraphicFramePr>
        <p:xfrm>
          <a:off x="900113" y="688975"/>
          <a:ext cx="258445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1180465" imgH="862965" progId="Equation.DSMT4">
                  <p:embed/>
                </p:oleObj>
              </mc:Choice>
              <mc:Fallback>
                <p:oleObj name="" r:id="rId3" imgW="1180465" imgH="862965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688975"/>
                        <a:ext cx="2584450" cy="1516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文本框 12295"/>
          <p:cNvSpPr txBox="1"/>
          <p:nvPr/>
        </p:nvSpPr>
        <p:spPr>
          <a:xfrm>
            <a:off x="323850" y="836613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  <a:buClrTx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7" name="文本框 12296"/>
          <p:cNvSpPr txBox="1"/>
          <p:nvPr/>
        </p:nvSpPr>
        <p:spPr>
          <a:xfrm>
            <a:off x="6084888" y="1989138"/>
            <a:ext cx="23034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  <a:buClrTx/>
            </a:pPr>
            <a:r>
              <a:rPr lang="zh-CN" altLang="en-US" sz="2000" b="1" u="sng" dirty="0">
                <a:latin typeface="Arial" panose="020B0604020202020204" pitchFamily="34" charset="0"/>
                <a:ea typeface="宋体" panose="02010600030101010101" pitchFamily="2" charset="-122"/>
              </a:rPr>
              <a:t>对角线法则</a:t>
            </a:r>
            <a:endParaRPr lang="zh-CN" altLang="en-US" sz="2000" b="1" u="sng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8" name="文本框 12297"/>
          <p:cNvSpPr txBox="1"/>
          <p:nvPr/>
        </p:nvSpPr>
        <p:spPr>
          <a:xfrm>
            <a:off x="6084888" y="4437063"/>
            <a:ext cx="18002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  <a:buClrTx/>
            </a:pPr>
            <a:r>
              <a:rPr lang="zh-CN" altLang="en-US" sz="2000" b="1" u="sng" dirty="0">
                <a:latin typeface="Arial" panose="020B0604020202020204" pitchFamily="34" charset="0"/>
                <a:ea typeface="宋体" panose="02010600030101010101" pitchFamily="2" charset="-122"/>
              </a:rPr>
              <a:t>按定义</a:t>
            </a:r>
            <a:endParaRPr lang="zh-CN" altLang="en-US" sz="2000" b="1" u="sng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9" name="文本框 12298"/>
          <p:cNvSpPr txBox="1"/>
          <p:nvPr/>
        </p:nvSpPr>
        <p:spPr>
          <a:xfrm>
            <a:off x="323850" y="2492375"/>
            <a:ext cx="3603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  <a:buClrTx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2" name="文本框 12301"/>
          <p:cNvSpPr txBox="1"/>
          <p:nvPr/>
        </p:nvSpPr>
        <p:spPr>
          <a:xfrm>
            <a:off x="3276600" y="1125538"/>
            <a:ext cx="26638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endParaRPr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303" name="对象 12302"/>
          <p:cNvGraphicFramePr/>
          <p:nvPr/>
        </p:nvGraphicFramePr>
        <p:xfrm>
          <a:off x="3059113" y="1196975"/>
          <a:ext cx="41338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1497330" imgH="152400" progId="Equation.3">
                  <p:embed/>
                </p:oleObj>
              </mc:Choice>
              <mc:Fallback>
                <p:oleObj name="" r:id="rId5" imgW="1497330" imgH="1524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9113" y="1196975"/>
                        <a:ext cx="413385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对象 12303"/>
          <p:cNvGraphicFramePr/>
          <p:nvPr/>
        </p:nvGraphicFramePr>
        <p:xfrm>
          <a:off x="2771775" y="2636838"/>
          <a:ext cx="586898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4062095" imgH="571500" progId="Equation.DSMT4">
                  <p:embed/>
                </p:oleObj>
              </mc:Choice>
              <mc:Fallback>
                <p:oleObj name="" r:id="rId7" imgW="4062095" imgH="5715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775" y="2636838"/>
                        <a:ext cx="5868988" cy="1068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6" grpId="0"/>
      <p:bldP spid="12297" grpId="0"/>
      <p:bldP spid="12298" grpId="0"/>
      <p:bldP spid="122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7" name="直接连接符 15366"/>
          <p:cNvSpPr/>
          <p:nvPr/>
        </p:nvSpPr>
        <p:spPr>
          <a:xfrm>
            <a:off x="3851275" y="2781300"/>
            <a:ext cx="287338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8" name="直接连接符 15367"/>
          <p:cNvSpPr/>
          <p:nvPr/>
        </p:nvSpPr>
        <p:spPr>
          <a:xfrm>
            <a:off x="3779838" y="4076700"/>
            <a:ext cx="2520950" cy="0"/>
          </a:xfrm>
          <a:prstGeom prst="line">
            <a:avLst/>
          </a:prstGeom>
          <a:ln w="28575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9" name="直接连接符 15368"/>
          <p:cNvSpPr/>
          <p:nvPr/>
        </p:nvSpPr>
        <p:spPr>
          <a:xfrm>
            <a:off x="1116013" y="4581525"/>
            <a:ext cx="4392612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08" name="矩形 15407"/>
          <p:cNvSpPr/>
          <p:nvPr/>
        </p:nvSpPr>
        <p:spPr>
          <a:xfrm>
            <a:off x="250825" y="2420938"/>
            <a:ext cx="4210050" cy="3349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lvl="0" eaLnBrk="0" hangingPunct="0">
              <a:buClrTx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它是按照下述规则对应的一个数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575" name="组合 15574"/>
          <p:cNvGrpSpPr/>
          <p:nvPr/>
        </p:nvGrpSpPr>
        <p:grpSpPr>
          <a:xfrm>
            <a:off x="5432425" y="6391275"/>
            <a:ext cx="1517650" cy="344488"/>
            <a:chOff x="3422" y="4026"/>
            <a:chExt cx="956" cy="217"/>
          </a:xfrm>
        </p:grpSpPr>
        <p:sp>
          <p:nvSpPr>
            <p:cNvPr id="15385" name="矩形 15384"/>
            <p:cNvSpPr/>
            <p:nvPr/>
          </p:nvSpPr>
          <p:spPr>
            <a:xfrm>
              <a:off x="3850" y="4032"/>
              <a:ext cx="52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行展开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6" name="矩形 15385"/>
            <p:cNvSpPr/>
            <p:nvPr/>
          </p:nvSpPr>
          <p:spPr>
            <a:xfrm>
              <a:off x="3422" y="4032"/>
              <a:ext cx="35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按第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5" name="矩形 15414"/>
            <p:cNvSpPr/>
            <p:nvPr/>
          </p:nvSpPr>
          <p:spPr>
            <a:xfrm>
              <a:off x="3774" y="4026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416" name="矩形 15415"/>
          <p:cNvSpPr/>
          <p:nvPr/>
        </p:nvSpPr>
        <p:spPr>
          <a:xfrm>
            <a:off x="4776788" y="6391275"/>
            <a:ext cx="628650" cy="334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lvl="0" eaLnBrk="0" hangingPunct="0">
              <a:buClrTx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17" name="矩形 15416"/>
          <p:cNvSpPr/>
          <p:nvPr/>
        </p:nvSpPr>
        <p:spPr>
          <a:xfrm>
            <a:off x="4032250" y="6391275"/>
            <a:ext cx="698500" cy="334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lvl="0" eaLnBrk="0" hangingPunct="0">
              <a:buClrTx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18" name="矩形 15417"/>
          <p:cNvSpPr/>
          <p:nvPr/>
        </p:nvSpPr>
        <p:spPr>
          <a:xfrm>
            <a:off x="3286125" y="6391275"/>
            <a:ext cx="698500" cy="334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lvl="0" eaLnBrk="0" hangingPunct="0">
              <a:buClrTx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19" name="矩形 15418"/>
          <p:cNvSpPr/>
          <p:nvPr/>
        </p:nvSpPr>
        <p:spPr>
          <a:xfrm>
            <a:off x="2541588" y="6391275"/>
            <a:ext cx="698500" cy="334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lvl="0" eaLnBrk="0" hangingPunct="0">
              <a:buClrTx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20" name="矩形 15419"/>
          <p:cNvSpPr/>
          <p:nvPr/>
        </p:nvSpPr>
        <p:spPr>
          <a:xfrm>
            <a:off x="1797050" y="6391275"/>
            <a:ext cx="698500" cy="334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lvl="0" eaLnBrk="0" hangingPunct="0">
              <a:buClrTx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21" name="矩形 15420"/>
          <p:cNvSpPr/>
          <p:nvPr/>
        </p:nvSpPr>
        <p:spPr>
          <a:xfrm>
            <a:off x="1052513" y="6391275"/>
            <a:ext cx="698500" cy="334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lvl="0" eaLnBrk="0" hangingPunct="0">
              <a:buClrTx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22" name="矩形 15421"/>
          <p:cNvSpPr/>
          <p:nvPr/>
        </p:nvSpPr>
        <p:spPr>
          <a:xfrm>
            <a:off x="306388" y="6391275"/>
            <a:ext cx="698500" cy="334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lvl="0" eaLnBrk="0" hangingPunct="0">
              <a:buClrTx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45" name="矩形 15444"/>
          <p:cNvSpPr/>
          <p:nvPr/>
        </p:nvSpPr>
        <p:spPr>
          <a:xfrm>
            <a:off x="2820988" y="687388"/>
            <a:ext cx="48895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lvl="0" eaLnBrk="0" hangingPunct="0">
              <a:buClrTx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46" name="矩形 15445"/>
          <p:cNvSpPr/>
          <p:nvPr/>
        </p:nvSpPr>
        <p:spPr>
          <a:xfrm>
            <a:off x="306388" y="687388"/>
            <a:ext cx="2794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lvl="0" eaLnBrk="0" hangingPunct="0">
              <a:buClrTx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576" name="组合 15575"/>
          <p:cNvGrpSpPr/>
          <p:nvPr/>
        </p:nvGrpSpPr>
        <p:grpSpPr>
          <a:xfrm>
            <a:off x="269875" y="2719388"/>
            <a:ext cx="1766888" cy="371475"/>
            <a:chOff x="170" y="1713"/>
            <a:chExt cx="1113" cy="234"/>
          </a:xfrm>
        </p:grpSpPr>
        <p:sp>
          <p:nvSpPr>
            <p:cNvPr id="15404" name="矩形 15403"/>
            <p:cNvSpPr/>
            <p:nvPr/>
          </p:nvSpPr>
          <p:spPr>
            <a:xfrm>
              <a:off x="1107" y="1719"/>
              <a:ext cx="17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；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7" name="直接连接符 15376"/>
            <p:cNvSpPr/>
            <p:nvPr/>
          </p:nvSpPr>
          <p:spPr>
            <a:xfrm>
              <a:off x="490" y="1721"/>
              <a:ext cx="1" cy="2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8" name="直接连接符 15377"/>
            <p:cNvSpPr/>
            <p:nvPr/>
          </p:nvSpPr>
          <p:spPr>
            <a:xfrm>
              <a:off x="738" y="1721"/>
              <a:ext cx="1" cy="2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5" name="矩形 15404"/>
            <p:cNvSpPr/>
            <p:nvPr/>
          </p:nvSpPr>
          <p:spPr>
            <a:xfrm>
              <a:off x="734" y="1719"/>
              <a:ext cx="17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＝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6" name="矩形 15405"/>
            <p:cNvSpPr/>
            <p:nvPr/>
          </p:nvSpPr>
          <p:spPr>
            <a:xfrm>
              <a:off x="234" y="1719"/>
              <a:ext cx="17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7" name="矩形 15436"/>
            <p:cNvSpPr/>
            <p:nvPr/>
          </p:nvSpPr>
          <p:spPr>
            <a:xfrm>
              <a:off x="299" y="1713"/>
              <a:ext cx="17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endParaRPr lang="en-US" altLang="zh-CN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8" name="矩形 15437"/>
            <p:cNvSpPr/>
            <p:nvPr/>
          </p:nvSpPr>
          <p:spPr>
            <a:xfrm>
              <a:off x="170" y="1713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61" name="矩形 15460"/>
            <p:cNvSpPr/>
            <p:nvPr/>
          </p:nvSpPr>
          <p:spPr>
            <a:xfrm>
              <a:off x="1012" y="1822"/>
              <a:ext cx="104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62" name="矩形 15461"/>
            <p:cNvSpPr/>
            <p:nvPr/>
          </p:nvSpPr>
          <p:spPr>
            <a:xfrm>
              <a:off x="600" y="1822"/>
              <a:ext cx="104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20" name="矩形 15519"/>
            <p:cNvSpPr/>
            <p:nvPr/>
          </p:nvSpPr>
          <p:spPr>
            <a:xfrm>
              <a:off x="922" y="1713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21" name="矩形 15520"/>
            <p:cNvSpPr/>
            <p:nvPr/>
          </p:nvSpPr>
          <p:spPr>
            <a:xfrm>
              <a:off x="510" y="1713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568" name="组合 15567"/>
          <p:cNvGrpSpPr/>
          <p:nvPr/>
        </p:nvGrpSpPr>
        <p:grpSpPr>
          <a:xfrm>
            <a:off x="560573" y="207963"/>
            <a:ext cx="4968996" cy="557213"/>
            <a:chOff x="340" y="358"/>
            <a:chExt cx="1616" cy="351"/>
          </a:xfrm>
        </p:grpSpPr>
        <p:grpSp>
          <p:nvGrpSpPr>
            <p:cNvPr id="15563" name="组合 15562"/>
            <p:cNvGrpSpPr/>
            <p:nvPr/>
          </p:nvGrpSpPr>
          <p:grpSpPr>
            <a:xfrm>
              <a:off x="340" y="358"/>
              <a:ext cx="1451" cy="351"/>
              <a:chOff x="340" y="358"/>
              <a:chExt cx="1451" cy="351"/>
            </a:xfrm>
          </p:grpSpPr>
          <p:sp>
            <p:nvSpPr>
              <p:cNvPr id="15363" name="文本框 15362"/>
              <p:cNvSpPr txBox="1"/>
              <p:nvPr/>
            </p:nvSpPr>
            <p:spPr>
              <a:xfrm>
                <a:off x="1084" y="358"/>
                <a:ext cx="11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lvl="0"/>
                <a:endParaRPr lang="en-US" altLang="x-none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66" name="直接连接符 15365"/>
              <p:cNvSpPr/>
              <p:nvPr/>
            </p:nvSpPr>
            <p:spPr>
              <a:xfrm>
                <a:off x="340" y="709"/>
                <a:ext cx="1451" cy="0"/>
              </a:xfrm>
              <a:prstGeom prst="line">
                <a:avLst/>
              </a:prstGeom>
              <a:ln w="57150" cap="flat" cmpd="sng">
                <a:solidFill>
                  <a:srgbClr val="CC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5414" name="矩形 15413"/>
            <p:cNvSpPr/>
            <p:nvPr/>
          </p:nvSpPr>
          <p:spPr>
            <a:xfrm>
              <a:off x="724" y="435"/>
              <a:ext cx="123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n</a:t>
              </a: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阶行列式的定义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37" name="矩形 15536"/>
            <p:cNvSpPr/>
            <p:nvPr/>
          </p:nvSpPr>
          <p:spPr>
            <a:xfrm flipH="1">
              <a:off x="634" y="449"/>
              <a:ext cx="23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1.2 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577" name="组合 15576"/>
          <p:cNvGrpSpPr/>
          <p:nvPr/>
        </p:nvGrpSpPr>
        <p:grpSpPr>
          <a:xfrm>
            <a:off x="323850" y="3068638"/>
            <a:ext cx="8435975" cy="881062"/>
            <a:chOff x="190" y="1994"/>
            <a:chExt cx="5314" cy="555"/>
          </a:xfrm>
        </p:grpSpPr>
        <p:sp>
          <p:nvSpPr>
            <p:cNvPr id="15483" name="矩形 15482"/>
            <p:cNvSpPr/>
            <p:nvPr/>
          </p:nvSpPr>
          <p:spPr>
            <a:xfrm>
              <a:off x="3870" y="2424"/>
              <a:ext cx="58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 i="1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84" name="矩形 15483"/>
            <p:cNvSpPr/>
            <p:nvPr/>
          </p:nvSpPr>
          <p:spPr>
            <a:xfrm>
              <a:off x="2500" y="2424"/>
              <a:ext cx="58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 i="1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9" name="直接连接符 15378"/>
            <p:cNvSpPr/>
            <p:nvPr/>
          </p:nvSpPr>
          <p:spPr>
            <a:xfrm>
              <a:off x="2851" y="2022"/>
              <a:ext cx="1" cy="2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0" name="直接连接符 15379"/>
            <p:cNvSpPr/>
            <p:nvPr/>
          </p:nvSpPr>
          <p:spPr>
            <a:xfrm>
              <a:off x="3007" y="2022"/>
              <a:ext cx="1" cy="2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3" name="矩形 15392"/>
            <p:cNvSpPr/>
            <p:nvPr/>
          </p:nvSpPr>
          <p:spPr>
            <a:xfrm>
              <a:off x="2562" y="2320"/>
              <a:ext cx="105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的余子式记为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4" name="矩形 15393"/>
            <p:cNvSpPr/>
            <p:nvPr/>
          </p:nvSpPr>
          <p:spPr>
            <a:xfrm>
              <a:off x="2026" y="2320"/>
              <a:ext cx="35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称为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5" name="矩形 15394"/>
            <p:cNvSpPr/>
            <p:nvPr/>
          </p:nvSpPr>
          <p:spPr>
            <a:xfrm>
              <a:off x="1208" y="2320"/>
              <a:ext cx="17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阶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6" name="矩形 15395"/>
            <p:cNvSpPr/>
            <p:nvPr/>
          </p:nvSpPr>
          <p:spPr>
            <a:xfrm>
              <a:off x="510" y="2320"/>
              <a:ext cx="35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到的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7" name="矩形 15396"/>
            <p:cNvSpPr/>
            <p:nvPr/>
          </p:nvSpPr>
          <p:spPr>
            <a:xfrm>
              <a:off x="4976" y="2020"/>
              <a:ext cx="52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列，得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8" name="矩形 15397"/>
            <p:cNvSpPr/>
            <p:nvPr/>
          </p:nvSpPr>
          <p:spPr>
            <a:xfrm>
              <a:off x="4548" y="2020"/>
              <a:ext cx="35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行第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9" name="矩形 15398"/>
            <p:cNvSpPr/>
            <p:nvPr/>
          </p:nvSpPr>
          <p:spPr>
            <a:xfrm>
              <a:off x="3744" y="2020"/>
              <a:ext cx="704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所在的第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0" name="矩形 15399"/>
            <p:cNvSpPr/>
            <p:nvPr/>
          </p:nvSpPr>
          <p:spPr>
            <a:xfrm>
              <a:off x="3006" y="2020"/>
              <a:ext cx="52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中删除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1" name="矩形 15400"/>
            <p:cNvSpPr/>
            <p:nvPr/>
          </p:nvSpPr>
          <p:spPr>
            <a:xfrm>
              <a:off x="1906" y="2020"/>
              <a:ext cx="880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已定义，在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2" name="矩形 15401"/>
            <p:cNvSpPr/>
            <p:nvPr/>
          </p:nvSpPr>
          <p:spPr>
            <a:xfrm>
              <a:off x="1155" y="2020"/>
              <a:ext cx="17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阶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3" name="矩形 15402"/>
            <p:cNvSpPr/>
            <p:nvPr/>
          </p:nvSpPr>
          <p:spPr>
            <a:xfrm>
              <a:off x="270" y="2020"/>
              <a:ext cx="52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、假定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0" name="矩形 15429"/>
            <p:cNvSpPr/>
            <p:nvPr/>
          </p:nvSpPr>
          <p:spPr>
            <a:xfrm>
              <a:off x="3960" y="2314"/>
              <a:ext cx="44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1" name="矩形 15430"/>
            <p:cNvSpPr/>
            <p:nvPr/>
          </p:nvSpPr>
          <p:spPr>
            <a:xfrm>
              <a:off x="1396" y="2320"/>
              <a:ext cx="5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行列式</a:t>
              </a: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2" name="矩形 15431"/>
            <p:cNvSpPr/>
            <p:nvPr/>
          </p:nvSpPr>
          <p:spPr>
            <a:xfrm>
              <a:off x="1138" y="2314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3" name="矩形 15432"/>
            <p:cNvSpPr/>
            <p:nvPr/>
          </p:nvSpPr>
          <p:spPr>
            <a:xfrm>
              <a:off x="193" y="2314"/>
              <a:ext cx="30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endParaRPr lang="en-US" altLang="zh-CN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4" name="矩形 15433"/>
            <p:cNvSpPr/>
            <p:nvPr/>
          </p:nvSpPr>
          <p:spPr>
            <a:xfrm>
              <a:off x="1343" y="2020"/>
              <a:ext cx="52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行列式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5" name="矩形 15434"/>
            <p:cNvSpPr/>
            <p:nvPr/>
          </p:nvSpPr>
          <p:spPr>
            <a:xfrm>
              <a:off x="1085" y="2014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6" name="矩形 15435"/>
            <p:cNvSpPr/>
            <p:nvPr/>
          </p:nvSpPr>
          <p:spPr>
            <a:xfrm>
              <a:off x="190" y="2014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85" name="矩形 15484"/>
            <p:cNvSpPr/>
            <p:nvPr/>
          </p:nvSpPr>
          <p:spPr>
            <a:xfrm>
              <a:off x="3668" y="2125"/>
              <a:ext cx="58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 i="1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12" name="矩形 15511"/>
            <p:cNvSpPr/>
            <p:nvPr/>
          </p:nvSpPr>
          <p:spPr>
            <a:xfrm>
              <a:off x="3688" y="2314"/>
              <a:ext cx="14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13" name="矩形 15512"/>
            <p:cNvSpPr/>
            <p:nvPr/>
          </p:nvSpPr>
          <p:spPr>
            <a:xfrm>
              <a:off x="2402" y="2314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14" name="矩形 15513"/>
            <p:cNvSpPr/>
            <p:nvPr/>
          </p:nvSpPr>
          <p:spPr>
            <a:xfrm>
              <a:off x="885" y="2314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15" name="矩形 15514"/>
            <p:cNvSpPr/>
            <p:nvPr/>
          </p:nvSpPr>
          <p:spPr>
            <a:xfrm>
              <a:off x="4923" y="2014"/>
              <a:ext cx="4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16" name="矩形 15515"/>
            <p:cNvSpPr/>
            <p:nvPr/>
          </p:nvSpPr>
          <p:spPr>
            <a:xfrm>
              <a:off x="4495" y="2014"/>
              <a:ext cx="4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17" name="矩形 15516"/>
            <p:cNvSpPr/>
            <p:nvPr/>
          </p:nvSpPr>
          <p:spPr>
            <a:xfrm>
              <a:off x="3569" y="2014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18" name="矩形 15517"/>
            <p:cNvSpPr/>
            <p:nvPr/>
          </p:nvSpPr>
          <p:spPr>
            <a:xfrm>
              <a:off x="2886" y="2014"/>
              <a:ext cx="10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19" name="矩形 15518"/>
            <p:cNvSpPr/>
            <p:nvPr/>
          </p:nvSpPr>
          <p:spPr>
            <a:xfrm>
              <a:off x="833" y="2014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43" name="矩形 15542"/>
            <p:cNvSpPr/>
            <p:nvPr/>
          </p:nvSpPr>
          <p:spPr>
            <a:xfrm>
              <a:off x="1017" y="2294"/>
              <a:ext cx="9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44" name="矩形 15543"/>
            <p:cNvSpPr/>
            <p:nvPr/>
          </p:nvSpPr>
          <p:spPr>
            <a:xfrm>
              <a:off x="965" y="1994"/>
              <a:ext cx="9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439" name="矩形 15438"/>
          <p:cNvSpPr/>
          <p:nvPr/>
        </p:nvSpPr>
        <p:spPr>
          <a:xfrm>
            <a:off x="9110663" y="147638"/>
            <a:ext cx="6985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lvl="0" eaLnBrk="0" hangingPunct="0">
              <a:buClrTx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29" name="矩形 15428"/>
          <p:cNvSpPr/>
          <p:nvPr/>
        </p:nvSpPr>
        <p:spPr>
          <a:xfrm>
            <a:off x="323850" y="4221163"/>
            <a:ext cx="48895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lvl="0" eaLnBrk="0" hangingPunct="0">
              <a:buClrTx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579" name="组合 15578"/>
          <p:cNvGrpSpPr/>
          <p:nvPr/>
        </p:nvGrpSpPr>
        <p:grpSpPr>
          <a:xfrm>
            <a:off x="809625" y="4132263"/>
            <a:ext cx="4832350" cy="412750"/>
            <a:chOff x="510" y="2603"/>
            <a:chExt cx="3044" cy="260"/>
          </a:xfrm>
        </p:grpSpPr>
        <p:sp>
          <p:nvSpPr>
            <p:cNvPr id="15480" name="矩形 15479"/>
            <p:cNvSpPr/>
            <p:nvPr/>
          </p:nvSpPr>
          <p:spPr>
            <a:xfrm>
              <a:off x="1544" y="2615"/>
              <a:ext cx="29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81" name="矩形 15480"/>
            <p:cNvSpPr/>
            <p:nvPr/>
          </p:nvSpPr>
          <p:spPr>
            <a:xfrm>
              <a:off x="1417" y="2615"/>
              <a:ext cx="29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0" name="矩形 15389"/>
            <p:cNvSpPr/>
            <p:nvPr/>
          </p:nvSpPr>
          <p:spPr>
            <a:xfrm>
              <a:off x="2410" y="2634"/>
              <a:ext cx="1144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的代数余子式</a:t>
              </a:r>
              <a:r>
                <a:rPr lang="en-US" altLang="zh-CN" sz="22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1" name="矩形 15390"/>
            <p:cNvSpPr/>
            <p:nvPr/>
          </p:nvSpPr>
          <p:spPr>
            <a:xfrm>
              <a:off x="1874" y="2634"/>
              <a:ext cx="35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称为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2" name="矩形 15391"/>
            <p:cNvSpPr/>
            <p:nvPr/>
          </p:nvSpPr>
          <p:spPr>
            <a:xfrm>
              <a:off x="510" y="2634"/>
              <a:ext cx="17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而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6" name="矩形 15425"/>
            <p:cNvSpPr/>
            <p:nvPr/>
          </p:nvSpPr>
          <p:spPr>
            <a:xfrm>
              <a:off x="1342" y="2628"/>
              <a:ext cx="5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7" name="矩形 15426"/>
            <p:cNvSpPr/>
            <p:nvPr/>
          </p:nvSpPr>
          <p:spPr>
            <a:xfrm>
              <a:off x="1263" y="2628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8" name="矩形 15427"/>
            <p:cNvSpPr/>
            <p:nvPr/>
          </p:nvSpPr>
          <p:spPr>
            <a:xfrm>
              <a:off x="1093" y="2628"/>
              <a:ext cx="5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78" name="矩形 15477"/>
            <p:cNvSpPr/>
            <p:nvPr/>
          </p:nvSpPr>
          <p:spPr>
            <a:xfrm>
              <a:off x="2348" y="2738"/>
              <a:ext cx="58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 i="1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79" name="矩形 15478"/>
            <p:cNvSpPr/>
            <p:nvPr/>
          </p:nvSpPr>
          <p:spPr>
            <a:xfrm>
              <a:off x="1795" y="2738"/>
              <a:ext cx="58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 i="1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82" name="矩形 15481"/>
            <p:cNvSpPr/>
            <p:nvPr/>
          </p:nvSpPr>
          <p:spPr>
            <a:xfrm>
              <a:off x="803" y="2738"/>
              <a:ext cx="58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 i="1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09" name="矩形 15508"/>
            <p:cNvSpPr/>
            <p:nvPr/>
          </p:nvSpPr>
          <p:spPr>
            <a:xfrm>
              <a:off x="2249" y="2628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10" name="矩形 15509"/>
            <p:cNvSpPr/>
            <p:nvPr/>
          </p:nvSpPr>
          <p:spPr>
            <a:xfrm>
              <a:off x="1613" y="2628"/>
              <a:ext cx="14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11" name="矩形 15510"/>
            <p:cNvSpPr/>
            <p:nvPr/>
          </p:nvSpPr>
          <p:spPr>
            <a:xfrm>
              <a:off x="698" y="2628"/>
              <a:ext cx="10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41" name="矩形 15540"/>
            <p:cNvSpPr/>
            <p:nvPr/>
          </p:nvSpPr>
          <p:spPr>
            <a:xfrm>
              <a:off x="1161" y="2608"/>
              <a:ext cx="9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42" name="矩形 15541"/>
            <p:cNvSpPr/>
            <p:nvPr/>
          </p:nvSpPr>
          <p:spPr>
            <a:xfrm>
              <a:off x="944" y="2608"/>
              <a:ext cx="9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46" name="矩形 15545"/>
            <p:cNvSpPr/>
            <p:nvPr/>
          </p:nvSpPr>
          <p:spPr>
            <a:xfrm>
              <a:off x="1456" y="2603"/>
              <a:ext cx="57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574" name="组合 15573"/>
          <p:cNvGrpSpPr/>
          <p:nvPr/>
        </p:nvGrpSpPr>
        <p:grpSpPr>
          <a:xfrm>
            <a:off x="292100" y="4741863"/>
            <a:ext cx="7440613" cy="1639887"/>
            <a:chOff x="184" y="2935"/>
            <a:chExt cx="4687" cy="1033"/>
          </a:xfrm>
        </p:grpSpPr>
        <p:sp>
          <p:nvSpPr>
            <p:cNvPr id="15381" name="直接连接符 15380"/>
            <p:cNvSpPr/>
            <p:nvPr/>
          </p:nvSpPr>
          <p:spPr>
            <a:xfrm>
              <a:off x="831" y="3340"/>
              <a:ext cx="1" cy="2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2" name="直接连接符 15381"/>
            <p:cNvSpPr/>
            <p:nvPr/>
          </p:nvSpPr>
          <p:spPr>
            <a:xfrm>
              <a:off x="1001" y="3340"/>
              <a:ext cx="1" cy="2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3" name="直接连接符 15382"/>
            <p:cNvSpPr/>
            <p:nvPr/>
          </p:nvSpPr>
          <p:spPr>
            <a:xfrm>
              <a:off x="1177" y="2942"/>
              <a:ext cx="1" cy="100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4" name="直接连接符 15383"/>
            <p:cNvSpPr/>
            <p:nvPr/>
          </p:nvSpPr>
          <p:spPr>
            <a:xfrm>
              <a:off x="2619" y="2942"/>
              <a:ext cx="1" cy="100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7" name="矩形 15386"/>
            <p:cNvSpPr/>
            <p:nvPr/>
          </p:nvSpPr>
          <p:spPr>
            <a:xfrm>
              <a:off x="2648" y="3339"/>
              <a:ext cx="17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＝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8" name="矩形 15387"/>
            <p:cNvSpPr/>
            <p:nvPr/>
          </p:nvSpPr>
          <p:spPr>
            <a:xfrm>
              <a:off x="997" y="3339"/>
              <a:ext cx="17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＝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9" name="矩形 15388"/>
            <p:cNvSpPr/>
            <p:nvPr/>
          </p:nvSpPr>
          <p:spPr>
            <a:xfrm>
              <a:off x="258" y="3339"/>
              <a:ext cx="52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、定义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3" name="矩形 15422"/>
            <p:cNvSpPr/>
            <p:nvPr/>
          </p:nvSpPr>
          <p:spPr>
            <a:xfrm>
              <a:off x="2627" y="3333"/>
              <a:ext cx="44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4" name="矩形 15423"/>
            <p:cNvSpPr/>
            <p:nvPr/>
          </p:nvSpPr>
          <p:spPr>
            <a:xfrm>
              <a:off x="850" y="3333"/>
              <a:ext cx="12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5" name="矩形 15424"/>
            <p:cNvSpPr/>
            <p:nvPr/>
          </p:nvSpPr>
          <p:spPr>
            <a:xfrm>
              <a:off x="184" y="3333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47" name="矩形 15446"/>
            <p:cNvSpPr/>
            <p:nvPr/>
          </p:nvSpPr>
          <p:spPr>
            <a:xfrm>
              <a:off x="4765" y="3442"/>
              <a:ext cx="52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48" name="矩形 15447"/>
            <p:cNvSpPr/>
            <p:nvPr/>
          </p:nvSpPr>
          <p:spPr>
            <a:xfrm>
              <a:off x="4527" y="3442"/>
              <a:ext cx="52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49" name="矩形 15448"/>
            <p:cNvSpPr/>
            <p:nvPr/>
          </p:nvSpPr>
          <p:spPr>
            <a:xfrm>
              <a:off x="3785" y="3442"/>
              <a:ext cx="104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50" name="矩形 15449"/>
            <p:cNvSpPr/>
            <p:nvPr/>
          </p:nvSpPr>
          <p:spPr>
            <a:xfrm>
              <a:off x="3549" y="3442"/>
              <a:ext cx="104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51" name="矩形 15450"/>
            <p:cNvSpPr/>
            <p:nvPr/>
          </p:nvSpPr>
          <p:spPr>
            <a:xfrm>
              <a:off x="3152" y="3442"/>
              <a:ext cx="104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52" name="矩形 15451"/>
            <p:cNvSpPr/>
            <p:nvPr/>
          </p:nvSpPr>
          <p:spPr>
            <a:xfrm>
              <a:off x="2925" y="3442"/>
              <a:ext cx="104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53" name="矩形 15452"/>
            <p:cNvSpPr/>
            <p:nvPr/>
          </p:nvSpPr>
          <p:spPr>
            <a:xfrm>
              <a:off x="1769" y="3842"/>
              <a:ext cx="52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54" name="矩形 15453"/>
            <p:cNvSpPr/>
            <p:nvPr/>
          </p:nvSpPr>
          <p:spPr>
            <a:xfrm>
              <a:off x="1352" y="3842"/>
              <a:ext cx="52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55" name="矩形 15454"/>
            <p:cNvSpPr/>
            <p:nvPr/>
          </p:nvSpPr>
          <p:spPr>
            <a:xfrm>
              <a:off x="2463" y="3310"/>
              <a:ext cx="52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56" name="矩形 15455"/>
            <p:cNvSpPr/>
            <p:nvPr/>
          </p:nvSpPr>
          <p:spPr>
            <a:xfrm>
              <a:off x="1710" y="3310"/>
              <a:ext cx="104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57" name="矩形 15456"/>
            <p:cNvSpPr/>
            <p:nvPr/>
          </p:nvSpPr>
          <p:spPr>
            <a:xfrm>
              <a:off x="1298" y="3310"/>
              <a:ext cx="104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58" name="矩形 15457"/>
            <p:cNvSpPr/>
            <p:nvPr/>
          </p:nvSpPr>
          <p:spPr>
            <a:xfrm>
              <a:off x="2461" y="3044"/>
              <a:ext cx="52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59" name="矩形 15458"/>
            <p:cNvSpPr/>
            <p:nvPr/>
          </p:nvSpPr>
          <p:spPr>
            <a:xfrm>
              <a:off x="1704" y="3044"/>
              <a:ext cx="104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60" name="矩形 15459"/>
            <p:cNvSpPr/>
            <p:nvPr/>
          </p:nvSpPr>
          <p:spPr>
            <a:xfrm>
              <a:off x="1292" y="3044"/>
              <a:ext cx="104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71" name="矩形 15470"/>
            <p:cNvSpPr/>
            <p:nvPr/>
          </p:nvSpPr>
          <p:spPr>
            <a:xfrm>
              <a:off x="4819" y="3443"/>
              <a:ext cx="52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72" name="矩形 15471"/>
            <p:cNvSpPr/>
            <p:nvPr/>
          </p:nvSpPr>
          <p:spPr>
            <a:xfrm>
              <a:off x="4582" y="3443"/>
              <a:ext cx="52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73" name="矩形 15472"/>
            <p:cNvSpPr/>
            <p:nvPr/>
          </p:nvSpPr>
          <p:spPr>
            <a:xfrm>
              <a:off x="2467" y="3843"/>
              <a:ext cx="104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 i="1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nn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74" name="矩形 15473"/>
            <p:cNvSpPr/>
            <p:nvPr/>
          </p:nvSpPr>
          <p:spPr>
            <a:xfrm>
              <a:off x="1705" y="3843"/>
              <a:ext cx="52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75" name="矩形 15474"/>
            <p:cNvSpPr/>
            <p:nvPr/>
          </p:nvSpPr>
          <p:spPr>
            <a:xfrm>
              <a:off x="1299" y="3843"/>
              <a:ext cx="52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76" name="矩形 15475"/>
            <p:cNvSpPr/>
            <p:nvPr/>
          </p:nvSpPr>
          <p:spPr>
            <a:xfrm>
              <a:off x="2526" y="3311"/>
              <a:ext cx="52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77" name="矩形 15476"/>
            <p:cNvSpPr/>
            <p:nvPr/>
          </p:nvSpPr>
          <p:spPr>
            <a:xfrm>
              <a:off x="2516" y="3045"/>
              <a:ext cx="52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94" name="矩形 15493"/>
            <p:cNvSpPr/>
            <p:nvPr/>
          </p:nvSpPr>
          <p:spPr>
            <a:xfrm>
              <a:off x="4668" y="3333"/>
              <a:ext cx="10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95" name="矩形 15494"/>
            <p:cNvSpPr/>
            <p:nvPr/>
          </p:nvSpPr>
          <p:spPr>
            <a:xfrm>
              <a:off x="4438" y="3333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96" name="矩形 15495"/>
            <p:cNvSpPr/>
            <p:nvPr/>
          </p:nvSpPr>
          <p:spPr>
            <a:xfrm>
              <a:off x="3689" y="3333"/>
              <a:ext cx="10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97" name="矩形 15496"/>
            <p:cNvSpPr/>
            <p:nvPr/>
          </p:nvSpPr>
          <p:spPr>
            <a:xfrm>
              <a:off x="3459" y="3333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98" name="矩形 15497"/>
            <p:cNvSpPr/>
            <p:nvPr/>
          </p:nvSpPr>
          <p:spPr>
            <a:xfrm>
              <a:off x="3056" y="3333"/>
              <a:ext cx="10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99" name="矩形 15498"/>
            <p:cNvSpPr/>
            <p:nvPr/>
          </p:nvSpPr>
          <p:spPr>
            <a:xfrm>
              <a:off x="2835" y="3333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00" name="矩形 15499"/>
            <p:cNvSpPr/>
            <p:nvPr/>
          </p:nvSpPr>
          <p:spPr>
            <a:xfrm>
              <a:off x="2365" y="3733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01" name="矩形 15500"/>
            <p:cNvSpPr/>
            <p:nvPr/>
          </p:nvSpPr>
          <p:spPr>
            <a:xfrm>
              <a:off x="1602" y="3733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02" name="矩形 15501"/>
            <p:cNvSpPr/>
            <p:nvPr/>
          </p:nvSpPr>
          <p:spPr>
            <a:xfrm>
              <a:off x="1197" y="3733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03" name="矩形 15502"/>
            <p:cNvSpPr/>
            <p:nvPr/>
          </p:nvSpPr>
          <p:spPr>
            <a:xfrm>
              <a:off x="2361" y="3201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04" name="矩形 15503"/>
            <p:cNvSpPr/>
            <p:nvPr/>
          </p:nvSpPr>
          <p:spPr>
            <a:xfrm>
              <a:off x="1607" y="3201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05" name="矩形 15504"/>
            <p:cNvSpPr/>
            <p:nvPr/>
          </p:nvSpPr>
          <p:spPr>
            <a:xfrm>
              <a:off x="1196" y="3201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06" name="矩形 15505"/>
            <p:cNvSpPr/>
            <p:nvPr/>
          </p:nvSpPr>
          <p:spPr>
            <a:xfrm>
              <a:off x="2371" y="2935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07" name="矩形 15506"/>
            <p:cNvSpPr/>
            <p:nvPr/>
          </p:nvSpPr>
          <p:spPr>
            <a:xfrm>
              <a:off x="1614" y="2935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08" name="矩形 15507"/>
            <p:cNvSpPr/>
            <p:nvPr/>
          </p:nvSpPr>
          <p:spPr>
            <a:xfrm>
              <a:off x="1202" y="2935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38" name="矩形 15537"/>
            <p:cNvSpPr/>
            <p:nvPr/>
          </p:nvSpPr>
          <p:spPr>
            <a:xfrm>
              <a:off x="4294" y="3313"/>
              <a:ext cx="9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39" name="矩形 15538"/>
            <p:cNvSpPr/>
            <p:nvPr/>
          </p:nvSpPr>
          <p:spPr>
            <a:xfrm>
              <a:off x="3957" y="3313"/>
              <a:ext cx="9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40" name="矩形 15539"/>
            <p:cNvSpPr/>
            <p:nvPr/>
          </p:nvSpPr>
          <p:spPr>
            <a:xfrm>
              <a:off x="3316" y="3313"/>
              <a:ext cx="9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48" name="矩形 15547"/>
            <p:cNvSpPr/>
            <p:nvPr/>
          </p:nvSpPr>
          <p:spPr>
            <a:xfrm>
              <a:off x="4083" y="3350"/>
              <a:ext cx="17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49" name="矩形 15548"/>
            <p:cNvSpPr/>
            <p:nvPr/>
          </p:nvSpPr>
          <p:spPr>
            <a:xfrm>
              <a:off x="2009" y="3750"/>
              <a:ext cx="17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50" name="矩形 15549"/>
            <p:cNvSpPr/>
            <p:nvPr/>
          </p:nvSpPr>
          <p:spPr>
            <a:xfrm>
              <a:off x="2388" y="3484"/>
              <a:ext cx="17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51" name="矩形 15550"/>
            <p:cNvSpPr/>
            <p:nvPr/>
          </p:nvSpPr>
          <p:spPr>
            <a:xfrm>
              <a:off x="2009" y="3484"/>
              <a:ext cx="17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52" name="矩形 15551"/>
            <p:cNvSpPr/>
            <p:nvPr/>
          </p:nvSpPr>
          <p:spPr>
            <a:xfrm>
              <a:off x="1630" y="3484"/>
              <a:ext cx="17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53" name="矩形 15552"/>
            <p:cNvSpPr/>
            <p:nvPr/>
          </p:nvSpPr>
          <p:spPr>
            <a:xfrm>
              <a:off x="1214" y="3484"/>
              <a:ext cx="17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54" name="矩形 15553"/>
            <p:cNvSpPr/>
            <p:nvPr/>
          </p:nvSpPr>
          <p:spPr>
            <a:xfrm>
              <a:off x="2009" y="3218"/>
              <a:ext cx="17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55" name="矩形 15554"/>
            <p:cNvSpPr/>
            <p:nvPr/>
          </p:nvSpPr>
          <p:spPr>
            <a:xfrm>
              <a:off x="2009" y="2952"/>
              <a:ext cx="17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569" name="组合 15568"/>
          <p:cNvGrpSpPr/>
          <p:nvPr/>
        </p:nvGrpSpPr>
        <p:grpSpPr>
          <a:xfrm>
            <a:off x="755650" y="852488"/>
            <a:ext cx="2373313" cy="1458912"/>
            <a:chOff x="2109" y="35"/>
            <a:chExt cx="1495" cy="1058"/>
          </a:xfrm>
        </p:grpSpPr>
        <p:sp>
          <p:nvSpPr>
            <p:cNvPr id="15373" name="直接连接符 15372"/>
            <p:cNvSpPr/>
            <p:nvPr/>
          </p:nvSpPr>
          <p:spPr>
            <a:xfrm>
              <a:off x="2109" y="42"/>
              <a:ext cx="1" cy="100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4" name="直接连接符 15373"/>
            <p:cNvSpPr/>
            <p:nvPr/>
          </p:nvSpPr>
          <p:spPr>
            <a:xfrm>
              <a:off x="3552" y="42"/>
              <a:ext cx="1" cy="100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534" name="矩形 15533"/>
            <p:cNvSpPr/>
            <p:nvPr/>
          </p:nvSpPr>
          <p:spPr>
            <a:xfrm>
              <a:off x="3304" y="35"/>
              <a:ext cx="88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35" name="矩形 15534"/>
            <p:cNvSpPr/>
            <p:nvPr/>
          </p:nvSpPr>
          <p:spPr>
            <a:xfrm>
              <a:off x="2546" y="35"/>
              <a:ext cx="88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36" name="矩形 15535"/>
            <p:cNvSpPr/>
            <p:nvPr/>
          </p:nvSpPr>
          <p:spPr>
            <a:xfrm>
              <a:off x="2135" y="35"/>
              <a:ext cx="88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44" name="矩形 15443"/>
            <p:cNvSpPr/>
            <p:nvPr/>
          </p:nvSpPr>
          <p:spPr>
            <a:xfrm>
              <a:off x="3560" y="433"/>
              <a:ext cx="44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63" name="矩形 15462"/>
            <p:cNvSpPr/>
            <p:nvPr/>
          </p:nvSpPr>
          <p:spPr>
            <a:xfrm>
              <a:off x="2702" y="942"/>
              <a:ext cx="5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64" name="矩形 15463"/>
            <p:cNvSpPr/>
            <p:nvPr/>
          </p:nvSpPr>
          <p:spPr>
            <a:xfrm>
              <a:off x="2284" y="942"/>
              <a:ext cx="5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65" name="矩形 15464"/>
            <p:cNvSpPr/>
            <p:nvPr/>
          </p:nvSpPr>
          <p:spPr>
            <a:xfrm>
              <a:off x="3396" y="410"/>
              <a:ext cx="5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66" name="矩形 15465"/>
            <p:cNvSpPr/>
            <p:nvPr/>
          </p:nvSpPr>
          <p:spPr>
            <a:xfrm>
              <a:off x="2642" y="410"/>
              <a:ext cx="104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67" name="矩形 15466"/>
            <p:cNvSpPr/>
            <p:nvPr/>
          </p:nvSpPr>
          <p:spPr>
            <a:xfrm>
              <a:off x="2231" y="410"/>
              <a:ext cx="104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68" name="矩形 15467"/>
            <p:cNvSpPr/>
            <p:nvPr/>
          </p:nvSpPr>
          <p:spPr>
            <a:xfrm>
              <a:off x="3394" y="144"/>
              <a:ext cx="5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69" name="矩形 15468"/>
            <p:cNvSpPr/>
            <p:nvPr/>
          </p:nvSpPr>
          <p:spPr>
            <a:xfrm>
              <a:off x="2636" y="144"/>
              <a:ext cx="104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70" name="矩形 15469"/>
            <p:cNvSpPr/>
            <p:nvPr/>
          </p:nvSpPr>
          <p:spPr>
            <a:xfrm>
              <a:off x="2225" y="144"/>
              <a:ext cx="104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89" name="矩形 15488"/>
            <p:cNvSpPr/>
            <p:nvPr/>
          </p:nvSpPr>
          <p:spPr>
            <a:xfrm>
              <a:off x="3400" y="943"/>
              <a:ext cx="104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 i="1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nn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90" name="矩形 15489"/>
            <p:cNvSpPr/>
            <p:nvPr/>
          </p:nvSpPr>
          <p:spPr>
            <a:xfrm>
              <a:off x="2637" y="943"/>
              <a:ext cx="5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91" name="矩形 15490"/>
            <p:cNvSpPr/>
            <p:nvPr/>
          </p:nvSpPr>
          <p:spPr>
            <a:xfrm>
              <a:off x="2232" y="943"/>
              <a:ext cx="5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92" name="矩形 15491"/>
            <p:cNvSpPr/>
            <p:nvPr/>
          </p:nvSpPr>
          <p:spPr>
            <a:xfrm>
              <a:off x="3458" y="411"/>
              <a:ext cx="5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93" name="矩形 15492"/>
            <p:cNvSpPr/>
            <p:nvPr/>
          </p:nvSpPr>
          <p:spPr>
            <a:xfrm>
              <a:off x="3448" y="146"/>
              <a:ext cx="52" cy="1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28" name="矩形 15527"/>
            <p:cNvSpPr/>
            <p:nvPr/>
          </p:nvSpPr>
          <p:spPr>
            <a:xfrm>
              <a:off x="3298" y="833"/>
              <a:ext cx="88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29" name="矩形 15528"/>
            <p:cNvSpPr/>
            <p:nvPr/>
          </p:nvSpPr>
          <p:spPr>
            <a:xfrm>
              <a:off x="2535" y="833"/>
              <a:ext cx="88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30" name="矩形 15529"/>
            <p:cNvSpPr/>
            <p:nvPr/>
          </p:nvSpPr>
          <p:spPr>
            <a:xfrm>
              <a:off x="2130" y="833"/>
              <a:ext cx="88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31" name="矩形 15530"/>
            <p:cNvSpPr/>
            <p:nvPr/>
          </p:nvSpPr>
          <p:spPr>
            <a:xfrm>
              <a:off x="3294" y="301"/>
              <a:ext cx="88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32" name="矩形 15531"/>
            <p:cNvSpPr/>
            <p:nvPr/>
          </p:nvSpPr>
          <p:spPr>
            <a:xfrm>
              <a:off x="2540" y="301"/>
              <a:ext cx="88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33" name="矩形 15532"/>
            <p:cNvSpPr/>
            <p:nvPr/>
          </p:nvSpPr>
          <p:spPr>
            <a:xfrm>
              <a:off x="2129" y="301"/>
              <a:ext cx="88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56" name="矩形 15555"/>
            <p:cNvSpPr/>
            <p:nvPr/>
          </p:nvSpPr>
          <p:spPr>
            <a:xfrm>
              <a:off x="2942" y="850"/>
              <a:ext cx="176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57" name="矩形 15556"/>
            <p:cNvSpPr/>
            <p:nvPr/>
          </p:nvSpPr>
          <p:spPr>
            <a:xfrm>
              <a:off x="3321" y="584"/>
              <a:ext cx="176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58" name="矩形 15557"/>
            <p:cNvSpPr/>
            <p:nvPr/>
          </p:nvSpPr>
          <p:spPr>
            <a:xfrm>
              <a:off x="2942" y="584"/>
              <a:ext cx="176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59" name="矩形 15558"/>
            <p:cNvSpPr/>
            <p:nvPr/>
          </p:nvSpPr>
          <p:spPr>
            <a:xfrm>
              <a:off x="2562" y="584"/>
              <a:ext cx="176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60" name="矩形 15559"/>
            <p:cNvSpPr/>
            <p:nvPr/>
          </p:nvSpPr>
          <p:spPr>
            <a:xfrm>
              <a:off x="2147" y="584"/>
              <a:ext cx="176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61" name="矩形 15560"/>
            <p:cNvSpPr/>
            <p:nvPr/>
          </p:nvSpPr>
          <p:spPr>
            <a:xfrm>
              <a:off x="2942" y="318"/>
              <a:ext cx="176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62" name="矩形 15561"/>
            <p:cNvSpPr/>
            <p:nvPr/>
          </p:nvSpPr>
          <p:spPr>
            <a:xfrm>
              <a:off x="2942" y="52"/>
              <a:ext cx="176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20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588" name="组合 15587"/>
          <p:cNvGrpSpPr/>
          <p:nvPr/>
        </p:nvGrpSpPr>
        <p:grpSpPr>
          <a:xfrm>
            <a:off x="3419475" y="1093788"/>
            <a:ext cx="4968875" cy="822325"/>
            <a:chOff x="2426" y="463"/>
            <a:chExt cx="3130" cy="518"/>
          </a:xfrm>
        </p:grpSpPr>
        <p:sp>
          <p:nvSpPr>
            <p:cNvPr id="15526" name="矩形 15525"/>
            <p:cNvSpPr/>
            <p:nvPr/>
          </p:nvSpPr>
          <p:spPr>
            <a:xfrm>
              <a:off x="4150" y="489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27" name="矩形 15526"/>
            <p:cNvSpPr/>
            <p:nvPr/>
          </p:nvSpPr>
          <p:spPr>
            <a:xfrm>
              <a:off x="2971" y="489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eaLnBrk="0" hangingPunct="0">
                <a:buClrTx/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80" name="文本框 15579"/>
            <p:cNvSpPr txBox="1"/>
            <p:nvPr/>
          </p:nvSpPr>
          <p:spPr>
            <a:xfrm>
              <a:off x="2426" y="463"/>
              <a:ext cx="313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  <a:buClrTx/>
              </a:pPr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rPr>
                <a:t>称为    行列式，或    阶方阵                的行列式，记作       或</a:t>
              </a:r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585" name="对象 15584"/>
            <p:cNvGraphicFramePr/>
            <p:nvPr/>
          </p:nvGraphicFramePr>
          <p:xfrm>
            <a:off x="4830" y="482"/>
            <a:ext cx="720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" imgW="494665" imgH="203200" progId="Equation.3">
                    <p:embed/>
                  </p:oleObj>
                </mc:Choice>
                <mc:Fallback>
                  <p:oleObj name="" r:id="rId1" imgW="494665" imgH="2032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30" y="482"/>
                          <a:ext cx="720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86" name="对象 15585"/>
            <p:cNvGraphicFramePr/>
            <p:nvPr/>
          </p:nvGraphicFramePr>
          <p:xfrm>
            <a:off x="3833" y="708"/>
            <a:ext cx="31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3" imgW="266065" imgH="203200" progId="Equation.3">
                    <p:embed/>
                  </p:oleObj>
                </mc:Choice>
                <mc:Fallback>
                  <p:oleObj name="" r:id="rId3" imgW="266065" imgH="2032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33" y="708"/>
                          <a:ext cx="318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87" name="对象 15586"/>
            <p:cNvGraphicFramePr/>
            <p:nvPr/>
          </p:nvGraphicFramePr>
          <p:xfrm>
            <a:off x="4422" y="688"/>
            <a:ext cx="60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5" imgW="380365" imgH="177800" progId="Equation.3">
                    <p:embed/>
                  </p:oleObj>
                </mc:Choice>
                <mc:Fallback>
                  <p:oleObj name="" r:id="rId5" imgW="380365" imgH="1778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22" y="688"/>
                          <a:ext cx="603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1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" fill="hold"/>
                                        <p:tgtEl>
                                          <p:spTgt spid="1536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1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51" name="对象 31750"/>
          <p:cNvGraphicFramePr/>
          <p:nvPr/>
        </p:nvGraphicFramePr>
        <p:xfrm>
          <a:off x="323850" y="333375"/>
          <a:ext cx="44640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2208530" imgH="711200" progId="Equation.3">
                  <p:embed/>
                </p:oleObj>
              </mc:Choice>
              <mc:Fallback>
                <p:oleObj name="" r:id="rId1" imgW="2208530" imgH="711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333375"/>
                        <a:ext cx="446405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对象 31751"/>
          <p:cNvGraphicFramePr/>
          <p:nvPr/>
        </p:nvGraphicFramePr>
        <p:xfrm>
          <a:off x="2052638" y="1628775"/>
          <a:ext cx="345598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1816100" imgH="457200" progId="Equation.3">
                  <p:embed/>
                </p:oleObj>
              </mc:Choice>
              <mc:Fallback>
                <p:oleObj name="" r:id="rId3" imgW="1816100" imgH="4572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2638" y="1628775"/>
                        <a:ext cx="3455987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对象 31752"/>
          <p:cNvGraphicFramePr/>
          <p:nvPr/>
        </p:nvGraphicFramePr>
        <p:xfrm>
          <a:off x="1476375" y="2444750"/>
          <a:ext cx="46005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2260600" imgH="228600" progId="Equation.3">
                  <p:embed/>
                </p:oleObj>
              </mc:Choice>
              <mc:Fallback>
                <p:oleObj name="" r:id="rId5" imgW="2260600" imgH="2286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375" y="2444750"/>
                        <a:ext cx="4600575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对象 31753"/>
          <p:cNvGraphicFramePr/>
          <p:nvPr/>
        </p:nvGraphicFramePr>
        <p:xfrm>
          <a:off x="493713" y="3716338"/>
          <a:ext cx="4371975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2197100" imgH="1409700" progId="Equation.DSMT4">
                  <p:embed/>
                </p:oleObj>
              </mc:Choice>
              <mc:Fallback>
                <p:oleObj name="" r:id="rId7" imgW="2197100" imgH="14097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713" y="3716338"/>
                        <a:ext cx="4371975" cy="2592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文本框 31754"/>
          <p:cNvSpPr txBox="1"/>
          <p:nvPr/>
        </p:nvSpPr>
        <p:spPr>
          <a:xfrm>
            <a:off x="323850" y="3068638"/>
            <a:ext cx="22320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  <a:buClrTx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计算行列式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1756" name="对象 31755"/>
          <p:cNvGraphicFramePr/>
          <p:nvPr/>
        </p:nvGraphicFramePr>
        <p:xfrm>
          <a:off x="3779838" y="4437063"/>
          <a:ext cx="16573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9" imgW="1066165" imgH="254000" progId="Equation.DSMT4">
                  <p:embed/>
                </p:oleObj>
              </mc:Choice>
              <mc:Fallback>
                <p:oleObj name="" r:id="rId9" imgW="1066165" imgH="2540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79838" y="4437063"/>
                        <a:ext cx="1657350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5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1318</Words>
  <Application>WPS 演示</Application>
  <PresentationFormat>在屏幕上显示</PresentationFormat>
  <Paragraphs>468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102</vt:i4>
      </vt:variant>
      <vt:variant>
        <vt:lpstr>幻灯片标题</vt:lpstr>
      </vt:variant>
      <vt:variant>
        <vt:i4>22</vt:i4>
      </vt:variant>
    </vt:vector>
  </HeadingPairs>
  <TitlesOfParts>
    <vt:vector size="137" baseType="lpstr">
      <vt:lpstr>Arial</vt:lpstr>
      <vt:lpstr>宋体</vt:lpstr>
      <vt:lpstr>Wingdings</vt:lpstr>
      <vt:lpstr>Times New Roman</vt:lpstr>
      <vt:lpstr>楷体_GB2312</vt:lpstr>
      <vt:lpstr>黑体</vt:lpstr>
      <vt:lpstr>Symbol</vt:lpstr>
      <vt:lpstr>MT Extra</vt:lpstr>
      <vt:lpstr>新宋体</vt:lpstr>
      <vt:lpstr>微软雅黑</vt:lpstr>
      <vt:lpstr>Calibri</vt:lpstr>
      <vt:lpstr>Tahoma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1.1.1二行列式的定义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yny</dc:creator>
  <cp:lastModifiedBy>lenovo</cp:lastModifiedBy>
  <cp:revision>116</cp:revision>
  <dcterms:created xsi:type="dcterms:W3CDTF">1999-07-06T08:05:00Z</dcterms:created>
  <dcterms:modified xsi:type="dcterms:W3CDTF">2017-02-18T01:37:00Z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