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8" r:id="rId3"/>
    <p:sldId id="287" r:id="rId4"/>
    <p:sldId id="290" r:id="rId5"/>
    <p:sldId id="291" r:id="rId6"/>
    <p:sldId id="292" r:id="rId7"/>
    <p:sldId id="256" r:id="rId8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21" r:id="rId18"/>
    <p:sldId id="322" r:id="rId19"/>
    <p:sldId id="304" r:id="rId20"/>
    <p:sldId id="323" r:id="rId21"/>
    <p:sldId id="307" r:id="rId22"/>
    <p:sldId id="308" r:id="rId23"/>
    <p:sldId id="311" r:id="rId24"/>
    <p:sldId id="314" r:id="rId25"/>
    <p:sldId id="313" r:id="rId26"/>
    <p:sldId id="272" r:id="rId27"/>
    <p:sldId id="312" r:id="rId28"/>
    <p:sldId id="315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7F"/>
    <a:srgbClr val="00F4B4"/>
    <a:srgbClr val="CCCCFF"/>
    <a:srgbClr val="FFCCFF"/>
    <a:srgbClr val="CCFF99"/>
    <a:srgbClr val="CCFF33"/>
    <a:srgbClr val="FF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1.wmf"/><Relationship Id="rId5" Type="http://schemas.openxmlformats.org/officeDocument/2006/relationships/image" Target="../media/image1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11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4" Type="http://schemas.openxmlformats.org/officeDocument/2006/relationships/image" Target="../media/image64.wmf"/><Relationship Id="rId13" Type="http://schemas.openxmlformats.org/officeDocument/2006/relationships/image" Target="../media/image63.wmf"/><Relationship Id="rId12" Type="http://schemas.openxmlformats.org/officeDocument/2006/relationships/image" Target="../media/image62.wmf"/><Relationship Id="rId11" Type="http://schemas.openxmlformats.org/officeDocument/2006/relationships/image" Target="../media/image61.wmf"/><Relationship Id="rId10" Type="http://schemas.openxmlformats.org/officeDocument/2006/relationships/image" Target="../media/image60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4" Type="http://schemas.openxmlformats.org/officeDocument/2006/relationships/image" Target="../media/image81.wmf"/><Relationship Id="rId13" Type="http://schemas.openxmlformats.org/officeDocument/2006/relationships/image" Target="../media/image80.wmf"/><Relationship Id="rId12" Type="http://schemas.openxmlformats.org/officeDocument/2006/relationships/image" Target="../media/image7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2" Type="http://schemas.openxmlformats.org/officeDocument/2006/relationships/image" Target="../media/image108.wmf"/><Relationship Id="rId11" Type="http://schemas.openxmlformats.org/officeDocument/2006/relationships/image" Target="../media/image107.wmf"/><Relationship Id="rId10" Type="http://schemas.openxmlformats.org/officeDocument/2006/relationships/image" Target="../media/image106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33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8.wmf"/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144.wmf"/><Relationship Id="rId7" Type="http://schemas.openxmlformats.org/officeDocument/2006/relationships/image" Target="../media/image143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1" Type="http://schemas.openxmlformats.org/officeDocument/2006/relationships/image" Target="../media/image147.wmf"/><Relationship Id="rId10" Type="http://schemas.openxmlformats.org/officeDocument/2006/relationships/image" Target="../media/image146.wmf"/><Relationship Id="rId1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11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11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页眉占位符 27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sz="1200" dirty="0"/>
          </a:p>
        </p:txBody>
      </p:sp>
      <p:sp>
        <p:nvSpPr>
          <p:cNvPr id="27651" name="日期占位符 276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7652" name="幻灯片图像占位符 27651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文本占位符 276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54" name="页脚占位符 276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sz="1200" dirty="0"/>
          </a:p>
        </p:txBody>
      </p:sp>
      <p:sp>
        <p:nvSpPr>
          <p:cNvPr id="27655" name="灯片编号占位符 276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50177"/>
          <p:cNvSpPr>
            <a:spLocks noTextEdit="1"/>
          </p:cNvSpPr>
          <p:nvPr>
            <p:ph type="sldImg"/>
          </p:nvPr>
        </p:nvSpPr>
        <p:spPr/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39937"/>
          <p:cNvSpPr>
            <a:spLocks noTextEdit="1"/>
          </p:cNvSpPr>
          <p:nvPr>
            <p:ph type="sldImg"/>
          </p:nvPr>
        </p:nvSpPr>
        <p:spPr/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幻灯片图像占位符 101377"/>
          <p:cNvSpPr>
            <a:spLocks noTextEdit="1"/>
          </p:cNvSpPr>
          <p:nvPr>
            <p:ph type="sldImg"/>
          </p:nvPr>
        </p:nvSpPr>
        <p:spPr/>
      </p:sp>
      <p:sp>
        <p:nvSpPr>
          <p:cNvPr id="101379" name="文本占位符 1013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标题 11059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0595" name="文本占位符 11059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0596" name="日期占位符 11059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10597" name="页脚占位符 11059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endParaRPr lang="zh-CN" dirty="0"/>
          </a:p>
        </p:txBody>
      </p:sp>
      <p:sp>
        <p:nvSpPr>
          <p:cNvPr id="110598" name="灯片编号占位符 11059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7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3.wmf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oleObject57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64.wmf"/><Relationship Id="rId27" Type="http://schemas.openxmlformats.org/officeDocument/2006/relationships/oleObject" Target="../embeddings/oleObject69.bin"/><Relationship Id="rId26" Type="http://schemas.openxmlformats.org/officeDocument/2006/relationships/image" Target="../media/image63.wmf"/><Relationship Id="rId25" Type="http://schemas.openxmlformats.org/officeDocument/2006/relationships/oleObject" Target="../embeddings/oleObject68.bin"/><Relationship Id="rId24" Type="http://schemas.openxmlformats.org/officeDocument/2006/relationships/image" Target="../media/image62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1.w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60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Relationship Id="rId30" Type="http://schemas.openxmlformats.org/officeDocument/2006/relationships/vmlDrawing" Target="../drawings/vmlDrawing14.vml"/><Relationship Id="rId3" Type="http://schemas.openxmlformats.org/officeDocument/2006/relationships/oleObject" Target="../embeddings/oleObject7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1.wmf"/><Relationship Id="rId27" Type="http://schemas.openxmlformats.org/officeDocument/2006/relationships/oleObject" Target="../embeddings/oleObject86.bin"/><Relationship Id="rId26" Type="http://schemas.openxmlformats.org/officeDocument/2006/relationships/image" Target="../media/image80.w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77.wmf"/><Relationship Id="rId2" Type="http://schemas.openxmlformats.org/officeDocument/2006/relationships/image" Target="../media/image68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3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7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7.wmf"/><Relationship Id="rId2" Type="http://schemas.openxmlformats.org/officeDocument/2006/relationships/image" Target="../media/image91.wmf"/><Relationship Id="rId19" Type="http://schemas.openxmlformats.org/officeDocument/2006/relationships/oleObject" Target="../embeddings/oleObject108.bin"/><Relationship Id="rId18" Type="http://schemas.openxmlformats.org/officeDocument/2006/relationships/oleObject" Target="../embeddings/oleObject107.bin"/><Relationship Id="rId17" Type="http://schemas.openxmlformats.org/officeDocument/2006/relationships/oleObject" Target="../embeddings/oleObject106.bin"/><Relationship Id="rId16" Type="http://schemas.openxmlformats.org/officeDocument/2006/relationships/oleObject" Target="../embeddings/oleObject105.bin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3.bin"/><Relationship Id="rId12" Type="http://schemas.openxmlformats.org/officeDocument/2006/relationships/oleObject" Target="../embeddings/oleObject102.bin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10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120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19.bin"/><Relationship Id="rId20" Type="http://schemas.openxmlformats.org/officeDocument/2006/relationships/image" Target="../media/image106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18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oleObject" Target="../embeddings/oleObject125.bin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09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113.wmf"/><Relationship Id="rId12" Type="http://schemas.openxmlformats.org/officeDocument/2006/relationships/oleObject" Target="../embeddings/oleObject127.bin"/><Relationship Id="rId11" Type="http://schemas.openxmlformats.org/officeDocument/2006/relationships/image" Target="../media/image112.wmf"/><Relationship Id="rId10" Type="http://schemas.openxmlformats.org/officeDocument/2006/relationships/oleObject" Target="../embeddings/oleObject126.bin"/><Relationship Id="rId1" Type="http://schemas.openxmlformats.org/officeDocument/2006/relationships/oleObject" Target="../embeddings/oleObject1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4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33.wmf"/><Relationship Id="rId15" Type="http://schemas.openxmlformats.org/officeDocument/2006/relationships/vmlDrawing" Target="../drawings/vmlDrawing2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1.wmf"/><Relationship Id="rId12" Type="http://schemas.openxmlformats.org/officeDocument/2006/relationships/oleObject" Target="../embeddings/oleObject138.bin"/><Relationship Id="rId11" Type="http://schemas.openxmlformats.org/officeDocument/2006/relationships/image" Target="../media/image120.wmf"/><Relationship Id="rId10" Type="http://schemas.openxmlformats.org/officeDocument/2006/relationships/oleObject" Target="../embeddings/oleObject137.bin"/><Relationship Id="rId1" Type="http://schemas.openxmlformats.org/officeDocument/2006/relationships/oleObject" Target="../embeddings/oleObject13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3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26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9.bin"/><Relationship Id="rId10" Type="http://schemas.openxmlformats.org/officeDocument/2006/relationships/oleObject" Target="../embeddings/oleObject148.bin"/><Relationship Id="rId1" Type="http://schemas.openxmlformats.org/officeDocument/2006/relationships/oleObject" Target="../embeddings/oleObject14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29.wmf"/><Relationship Id="rId19" Type="http://schemas.openxmlformats.org/officeDocument/2006/relationships/notesSlide" Target="../notesSlides/notesSlide2.xml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35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5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59.bin"/><Relationship Id="rId24" Type="http://schemas.openxmlformats.org/officeDocument/2006/relationships/vmlDrawing" Target="../drawings/vmlDrawing2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7.wmf"/><Relationship Id="rId21" Type="http://schemas.openxmlformats.org/officeDocument/2006/relationships/oleObject" Target="../embeddings/oleObject168.bin"/><Relationship Id="rId20" Type="http://schemas.openxmlformats.org/officeDocument/2006/relationships/image" Target="../media/image146.wmf"/><Relationship Id="rId2" Type="http://schemas.openxmlformats.org/officeDocument/2006/relationships/image" Target="../media/image137.wmf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44.w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43.w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42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58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6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6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6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1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4690" name="对象 114689"/>
          <p:cNvGraphicFramePr/>
          <p:nvPr/>
        </p:nvGraphicFramePr>
        <p:xfrm>
          <a:off x="3200400" y="1905000"/>
          <a:ext cx="487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76800" imgH="2209800" progId="Equation.3">
                  <p:embed/>
                </p:oleObj>
              </mc:Choice>
              <mc:Fallback>
                <p:oleObj name="" r:id="rId1" imgW="4876800" imgH="2209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1905000"/>
                        <a:ext cx="48768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文本框 114690"/>
          <p:cNvSpPr txBox="1"/>
          <p:nvPr/>
        </p:nvSpPr>
        <p:spPr>
          <a:xfrm>
            <a:off x="917575" y="2627313"/>
            <a:ext cx="22939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线性方程组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2" name="文本框 114691"/>
          <p:cNvSpPr txBox="1"/>
          <p:nvPr/>
        </p:nvSpPr>
        <p:spPr>
          <a:xfrm>
            <a:off x="917575" y="4757738"/>
            <a:ext cx="2816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的解取决于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4693" name="组合 114692"/>
          <p:cNvGrpSpPr/>
          <p:nvPr/>
        </p:nvGrpSpPr>
        <p:grpSpPr>
          <a:xfrm>
            <a:off x="3276600" y="4495800"/>
            <a:ext cx="3754438" cy="557213"/>
            <a:chOff x="2064" y="2832"/>
            <a:chExt cx="2365" cy="351"/>
          </a:xfrm>
        </p:grpSpPr>
        <p:graphicFrame>
          <p:nvGraphicFramePr>
            <p:cNvPr id="114694" name="对象 114693"/>
            <p:cNvGraphicFramePr/>
            <p:nvPr/>
          </p:nvGraphicFramePr>
          <p:xfrm>
            <a:off x="2962" y="2888"/>
            <a:ext cx="14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2692400" imgH="469900" progId="Equation.3">
                    <p:embed/>
                  </p:oleObj>
                </mc:Choice>
                <mc:Fallback>
                  <p:oleObj name="" r:id="rId3" imgW="2692400" imgH="469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62" y="2888"/>
                          <a:ext cx="14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文本框 114694"/>
            <p:cNvSpPr txBox="1"/>
            <p:nvPr/>
          </p:nvSpPr>
          <p:spPr>
            <a:xfrm>
              <a:off x="2064" y="2832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系数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4696" name="组合 114695"/>
          <p:cNvGrpSpPr/>
          <p:nvPr/>
        </p:nvGrpSpPr>
        <p:grpSpPr>
          <a:xfrm>
            <a:off x="3276600" y="5302250"/>
            <a:ext cx="3387725" cy="519113"/>
            <a:chOff x="2064" y="3184"/>
            <a:chExt cx="2134" cy="327"/>
          </a:xfrm>
        </p:grpSpPr>
        <p:graphicFrame>
          <p:nvGraphicFramePr>
            <p:cNvPr id="114697" name="对象 114696"/>
            <p:cNvGraphicFramePr/>
            <p:nvPr/>
          </p:nvGraphicFramePr>
          <p:xfrm>
            <a:off x="2976" y="3204"/>
            <a:ext cx="1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413000" imgH="457200" progId="Equation.3">
                    <p:embed/>
                  </p:oleObj>
                </mc:Choice>
                <mc:Fallback>
                  <p:oleObj name="" r:id="rId5" imgW="2413000" imgH="457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6" y="3204"/>
                          <a:ext cx="122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8" name="文本框 114697"/>
            <p:cNvSpPr txBox="1"/>
            <p:nvPr/>
          </p:nvSpPr>
          <p:spPr>
            <a:xfrm>
              <a:off x="2064" y="3184"/>
              <a:ext cx="11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常数项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699" name="标题 114698"/>
          <p:cNvSpPr>
            <a:spLocks noGrp="1"/>
          </p:cNvSpPr>
          <p:nvPr>
            <p:ph type="title"/>
          </p:nvPr>
        </p:nvSpPr>
        <p:spPr>
          <a:xfrm>
            <a:off x="323850" y="981075"/>
            <a:ext cx="4032250" cy="771525"/>
          </a:xfrm>
        </p:spPr>
        <p:txBody>
          <a:bodyPr anchor="ctr"/>
          <a:p>
            <a:r>
              <a:rPr lang="zh-CN" altLang="en-US" sz="2400" b="1" dirty="0"/>
              <a:t>一、矩阵概念的引入</a:t>
            </a:r>
            <a:endParaRPr lang="zh-CN" altLang="en-US" sz="2400" b="1"/>
          </a:p>
        </p:txBody>
      </p:sp>
      <p:sp>
        <p:nvSpPr>
          <p:cNvPr id="114700" name="文本框 114699"/>
          <p:cNvSpPr txBox="1"/>
          <p:nvPr/>
        </p:nvSpPr>
        <p:spPr>
          <a:xfrm>
            <a:off x="2555875" y="317500"/>
            <a:ext cx="3529013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矩阵概念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2" grpId="0"/>
      <p:bldP spid="1147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文本框 80897"/>
          <p:cNvSpPr txBox="1"/>
          <p:nvPr/>
        </p:nvSpPr>
        <p:spPr>
          <a:xfrm>
            <a:off x="971550" y="1609725"/>
            <a:ext cx="142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、定义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0899" name="对象 80898"/>
          <p:cNvGraphicFramePr/>
          <p:nvPr/>
        </p:nvGraphicFramePr>
        <p:xfrm>
          <a:off x="1581150" y="3357563"/>
          <a:ext cx="5537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5537200" imgH="2057400" progId="Equation.3">
                  <p:embed/>
                </p:oleObj>
              </mc:Choice>
              <mc:Fallback>
                <p:oleObj name="" r:id="rId1" imgW="5537200" imgH="2057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1150" y="3357563"/>
                        <a:ext cx="55372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对象 80900"/>
          <p:cNvGraphicFramePr/>
          <p:nvPr/>
        </p:nvGraphicFramePr>
        <p:xfrm>
          <a:off x="1295400" y="2492375"/>
          <a:ext cx="617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6167120" imgH="405765" progId="Equation.3">
                  <p:embed/>
                </p:oleObj>
              </mc:Choice>
              <mc:Fallback>
                <p:oleObj name="" r:id="rId3" imgW="6167120" imgH="4057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492375"/>
                        <a:ext cx="6172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矩形 80901"/>
          <p:cNvSpPr/>
          <p:nvPr/>
        </p:nvSpPr>
        <p:spPr>
          <a:xfrm>
            <a:off x="539750" y="641350"/>
            <a:ext cx="3455988" cy="7000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2800" dirty="0"/>
              <a:t>(2)</a:t>
            </a:r>
            <a:r>
              <a:rPr lang="zh-CN" altLang="en-US" sz="2800" dirty="0"/>
              <a:t>、数与矩阵相乘</a:t>
            </a:r>
            <a:endParaRPr lang="zh-CN" altLang="en-US" sz="280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9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22" name="对象 81921"/>
          <p:cNvGraphicFramePr/>
          <p:nvPr/>
        </p:nvGraphicFramePr>
        <p:xfrm>
          <a:off x="1879600" y="2609850"/>
          <a:ext cx="28067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806700" imgH="419100" progId="Equation.3">
                  <p:embed/>
                </p:oleObj>
              </mc:Choice>
              <mc:Fallback>
                <p:oleObj name="" r:id="rId1" imgW="2806700" imgH="419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9600" y="2609850"/>
                        <a:ext cx="28067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对象 81922"/>
          <p:cNvGraphicFramePr/>
          <p:nvPr/>
        </p:nvGraphicFramePr>
        <p:xfrm>
          <a:off x="1905000" y="3429000"/>
          <a:ext cx="3505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505200" imgH="419100" progId="Equation.3">
                  <p:embed/>
                </p:oleObj>
              </mc:Choice>
              <mc:Fallback>
                <p:oleObj name="" r:id="rId3" imgW="35052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429000"/>
                        <a:ext cx="35052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对象 81923"/>
          <p:cNvGraphicFramePr/>
          <p:nvPr/>
        </p:nvGraphicFramePr>
        <p:xfrm>
          <a:off x="1905000" y="4286250"/>
          <a:ext cx="3505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505200" imgH="419100" progId="Equation.3">
                  <p:embed/>
                </p:oleObj>
              </mc:Choice>
              <mc:Fallback>
                <p:oleObj name="" r:id="rId5" imgW="3505200" imgH="419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286250"/>
                        <a:ext cx="35052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文本框 81924"/>
          <p:cNvSpPr txBox="1"/>
          <p:nvPr/>
        </p:nvSpPr>
        <p:spPr>
          <a:xfrm>
            <a:off x="1587500" y="993775"/>
            <a:ext cx="44227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、数乘矩阵的运算规律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6" name="矩形 81925"/>
          <p:cNvSpPr/>
          <p:nvPr/>
        </p:nvSpPr>
        <p:spPr>
          <a:xfrm>
            <a:off x="1371600" y="4953000"/>
            <a:ext cx="7162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矩阵相加与数乘矩阵合起来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统称为矩阵的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线性运算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927" name="组合 81926"/>
          <p:cNvGrpSpPr/>
          <p:nvPr/>
        </p:nvGrpSpPr>
        <p:grpSpPr>
          <a:xfrm>
            <a:off x="1358900" y="1752600"/>
            <a:ext cx="6386513" cy="579438"/>
            <a:chOff x="856" y="1104"/>
            <a:chExt cx="4023" cy="365"/>
          </a:xfrm>
        </p:grpSpPr>
        <p:sp>
          <p:nvSpPr>
            <p:cNvPr id="81928" name="文本框 81927"/>
            <p:cNvSpPr txBox="1"/>
            <p:nvPr/>
          </p:nvSpPr>
          <p:spPr>
            <a:xfrm>
              <a:off x="856" y="1104"/>
              <a:ext cx="40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（设         为          矩阵，      为数）</a:t>
              </a:r>
              <a:endPara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1929" name="对象 81928"/>
            <p:cNvGraphicFramePr/>
            <p:nvPr/>
          </p:nvGraphicFramePr>
          <p:xfrm>
            <a:off x="3636" y="1152"/>
            <a:ext cx="4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685800" imgH="419100" progId="Equation.3">
                    <p:embed/>
                  </p:oleObj>
                </mc:Choice>
                <mc:Fallback>
                  <p:oleObj name="" r:id="rId7" imgW="685800" imgH="419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36" y="1152"/>
                          <a:ext cx="4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0" name="对象 81929"/>
            <p:cNvGraphicFramePr/>
            <p:nvPr/>
          </p:nvGraphicFramePr>
          <p:xfrm>
            <a:off x="2292" y="1212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875665" imgH="254000" progId="Equation.3">
                    <p:embed/>
                  </p:oleObj>
                </mc:Choice>
                <mc:Fallback>
                  <p:oleObj name="" r:id="rId9" imgW="875665" imgH="2540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92" y="1212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1" name="对象 81930"/>
            <p:cNvGraphicFramePr/>
            <p:nvPr/>
          </p:nvGraphicFramePr>
          <p:xfrm>
            <a:off x="1440" y="1200"/>
            <a:ext cx="5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1" imgW="913765" imgH="317500" progId="Equation.3">
                    <p:embed/>
                  </p:oleObj>
                </mc:Choice>
                <mc:Fallback>
                  <p:oleObj name="" r:id="rId11" imgW="913765" imgH="317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0" y="1200"/>
                          <a:ext cx="57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文本框 82945"/>
          <p:cNvSpPr txBox="1"/>
          <p:nvPr/>
        </p:nvSpPr>
        <p:spPr>
          <a:xfrm>
            <a:off x="1219200" y="1341438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１、定义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947" name="对象 82946"/>
          <p:cNvGraphicFramePr/>
          <p:nvPr/>
        </p:nvGraphicFramePr>
        <p:xfrm>
          <a:off x="1476375" y="3213100"/>
          <a:ext cx="6008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6004560" imgH="774065" progId="Equation.3">
                  <p:embed/>
                </p:oleObj>
              </mc:Choice>
              <mc:Fallback>
                <p:oleObj name="" r:id="rId1" imgW="6004560" imgH="7740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3213100"/>
                        <a:ext cx="6008688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文本框 82948"/>
          <p:cNvSpPr txBox="1"/>
          <p:nvPr/>
        </p:nvSpPr>
        <p:spPr>
          <a:xfrm>
            <a:off x="1187450" y="60213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并把此乘积记作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950" name="对象 82949"/>
          <p:cNvGraphicFramePr/>
          <p:nvPr/>
        </p:nvGraphicFramePr>
        <p:xfrm>
          <a:off x="4356100" y="616585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616585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2" name="组合 82951"/>
          <p:cNvGrpSpPr/>
          <p:nvPr/>
        </p:nvGrpSpPr>
        <p:grpSpPr>
          <a:xfrm>
            <a:off x="1395413" y="1989138"/>
            <a:ext cx="7215187" cy="1408112"/>
            <a:chOff x="879" y="1440"/>
            <a:chExt cx="4545" cy="887"/>
          </a:xfrm>
        </p:grpSpPr>
        <p:sp>
          <p:nvSpPr>
            <p:cNvPr id="82953" name="文本框 82952"/>
            <p:cNvSpPr txBox="1"/>
            <p:nvPr/>
          </p:nvSpPr>
          <p:spPr>
            <a:xfrm>
              <a:off x="879" y="1440"/>
              <a:ext cx="4545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              是一个          矩阵，            是一个        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矩阵，那么规定矩阵   与矩阵   的乘积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是一个          矩阵                ，其中</a:t>
              </a:r>
              <a:endPara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954" name="对象 82953"/>
            <p:cNvGraphicFramePr/>
            <p:nvPr/>
          </p:nvGraphicFramePr>
          <p:xfrm>
            <a:off x="1167" y="1440"/>
            <a:ext cx="8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1282065" imgH="495300" progId="Equation.3">
                    <p:embed/>
                  </p:oleObj>
                </mc:Choice>
                <mc:Fallback>
                  <p:oleObj name="" r:id="rId5" imgW="1282065" imgH="4953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" y="1440"/>
                          <a:ext cx="80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5" name="对象 82954"/>
            <p:cNvGraphicFramePr/>
            <p:nvPr/>
          </p:nvGraphicFramePr>
          <p:xfrm>
            <a:off x="2655" y="1536"/>
            <a:ext cx="52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824865" imgH="254000" progId="Equation.3">
                    <p:embed/>
                  </p:oleObj>
                </mc:Choice>
                <mc:Fallback>
                  <p:oleObj name="" r:id="rId7" imgW="824865" imgH="2540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55" y="1536"/>
                          <a:ext cx="520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6" name="对象 82955"/>
            <p:cNvGraphicFramePr/>
            <p:nvPr/>
          </p:nvGraphicFramePr>
          <p:xfrm>
            <a:off x="3759" y="1440"/>
            <a:ext cx="80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1269365" imgH="495300" progId="Equation.3">
                    <p:embed/>
                  </p:oleObj>
                </mc:Choice>
                <mc:Fallback>
                  <p:oleObj name="" r:id="rId9" imgW="1269365" imgH="4953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59" y="1440"/>
                          <a:ext cx="800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7" name="对象 82956"/>
            <p:cNvGraphicFramePr/>
            <p:nvPr/>
          </p:nvGraphicFramePr>
          <p:xfrm>
            <a:off x="975" y="1824"/>
            <a:ext cx="45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723265" imgH="254000" progId="Equation.3">
                    <p:embed/>
                  </p:oleObj>
                </mc:Choice>
                <mc:Fallback>
                  <p:oleObj name="" r:id="rId11" imgW="723265" imgH="2540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75" y="1824"/>
                          <a:ext cx="455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8" name="对象 82957"/>
            <p:cNvGraphicFramePr/>
            <p:nvPr/>
          </p:nvGraphicFramePr>
          <p:xfrm>
            <a:off x="1599" y="2064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875665" imgH="254000" progId="Equation.3">
                    <p:embed/>
                  </p:oleObj>
                </mc:Choice>
                <mc:Fallback>
                  <p:oleObj name="" r:id="rId13" imgW="875665" imgH="2540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99" y="2064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9" name="对象 82958"/>
            <p:cNvGraphicFramePr/>
            <p:nvPr/>
          </p:nvGraphicFramePr>
          <p:xfrm>
            <a:off x="2655" y="2016"/>
            <a:ext cx="7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5" imgW="1256665" imgH="495300" progId="Equation.3">
                    <p:embed/>
                  </p:oleObj>
                </mc:Choice>
                <mc:Fallback>
                  <p:oleObj name="" r:id="rId15" imgW="1256665" imgH="4953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55" y="2016"/>
                          <a:ext cx="792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0" name="对象 82959"/>
            <p:cNvGraphicFramePr/>
            <p:nvPr/>
          </p:nvGraphicFramePr>
          <p:xfrm>
            <a:off x="3504" y="177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7" imgW="292100" imgH="304800" progId="Equation.3">
                    <p:embed/>
                  </p:oleObj>
                </mc:Choice>
                <mc:Fallback>
                  <p:oleObj name="" r:id="rId17" imgW="292100" imgH="304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04" y="177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对象 82960"/>
            <p:cNvGraphicFramePr/>
            <p:nvPr/>
          </p:nvGraphicFramePr>
          <p:xfrm>
            <a:off x="4356" y="178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9" imgW="292100" imgH="292100" progId="Equation.3">
                    <p:embed/>
                  </p:oleObj>
                </mc:Choice>
                <mc:Fallback>
                  <p:oleObj name="" r:id="rId19" imgW="292100" imgH="2921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56" y="1788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2" name="矩形 82961"/>
          <p:cNvSpPr/>
          <p:nvPr/>
        </p:nvSpPr>
        <p:spPr>
          <a:xfrm>
            <a:off x="395288" y="333375"/>
            <a:ext cx="7704137" cy="7000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2800" dirty="0"/>
              <a:t>(3)</a:t>
            </a:r>
            <a:r>
              <a:rPr lang="zh-CN" altLang="en-US" sz="2800" dirty="0"/>
              <a:t>、</a:t>
            </a:r>
            <a:r>
              <a:rPr lang="zh-CN" altLang="en-US" sz="3600" b="1" dirty="0"/>
              <a:t>矩阵与矩阵相乘</a:t>
            </a:r>
            <a:r>
              <a:rPr lang="zh-CN" altLang="en-US" sz="3600" b="1" dirty="0">
                <a:solidFill>
                  <a:srgbClr val="FF0066"/>
                </a:solidFill>
                <a:ea typeface="华文隶书" panose="02010800040101010101" pitchFamily="2" charset="-122"/>
              </a:rPr>
              <a:t>（本节重点）</a:t>
            </a:r>
            <a:endParaRPr lang="zh-CN" altLang="en-US" sz="3600" b="1">
              <a:solidFill>
                <a:srgbClr val="FF0066"/>
              </a:solidFill>
              <a:ea typeface="华文隶书" panose="02010800040101010101" pitchFamily="2" charset="-122"/>
            </a:endParaRPr>
          </a:p>
        </p:txBody>
      </p:sp>
      <p:grpSp>
        <p:nvGrpSpPr>
          <p:cNvPr id="82964" name="组合 82963"/>
          <p:cNvGrpSpPr/>
          <p:nvPr/>
        </p:nvGrpSpPr>
        <p:grpSpPr>
          <a:xfrm>
            <a:off x="827088" y="3933825"/>
            <a:ext cx="6858000" cy="2159000"/>
            <a:chOff x="249" y="2478"/>
            <a:chExt cx="4320" cy="1587"/>
          </a:xfrm>
        </p:grpSpPr>
        <p:sp>
          <p:nvSpPr>
            <p:cNvPr id="82965" name="椭圆 82964"/>
            <p:cNvSpPr/>
            <p:nvPr/>
          </p:nvSpPr>
          <p:spPr>
            <a:xfrm>
              <a:off x="249" y="3102"/>
              <a:ext cx="240" cy="240"/>
            </a:xfrm>
            <a:prstGeom prst="ellipse">
              <a:avLst/>
            </a:prstGeom>
            <a:solidFill>
              <a:srgbClr val="B1EFE8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6" name="矩形 82965"/>
            <p:cNvSpPr/>
            <p:nvPr/>
          </p:nvSpPr>
          <p:spPr>
            <a:xfrm>
              <a:off x="633" y="2766"/>
              <a:ext cx="1440" cy="6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7" name="矩形 82966"/>
            <p:cNvSpPr/>
            <p:nvPr/>
          </p:nvSpPr>
          <p:spPr>
            <a:xfrm>
              <a:off x="2169" y="2478"/>
              <a:ext cx="864" cy="12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8" name="矩形 82967"/>
            <p:cNvSpPr/>
            <p:nvPr/>
          </p:nvSpPr>
          <p:spPr>
            <a:xfrm>
              <a:off x="3657" y="2766"/>
              <a:ext cx="912" cy="62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9" name="直接连接符 82968"/>
            <p:cNvSpPr/>
            <p:nvPr/>
          </p:nvSpPr>
          <p:spPr>
            <a:xfrm flipV="1">
              <a:off x="3033" y="286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0" name="直接连接符 82969"/>
            <p:cNvSpPr/>
            <p:nvPr/>
          </p:nvSpPr>
          <p:spPr>
            <a:xfrm flipV="1">
              <a:off x="3033" y="281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1" name="直接连接符 82970"/>
            <p:cNvSpPr/>
            <p:nvPr/>
          </p:nvSpPr>
          <p:spPr>
            <a:xfrm>
              <a:off x="3033" y="334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972" name="对象 82971"/>
            <p:cNvGraphicFramePr/>
            <p:nvPr/>
          </p:nvGraphicFramePr>
          <p:xfrm>
            <a:off x="1113" y="3726"/>
            <a:ext cx="5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1" imgW="368300" imgH="139700" progId="Equation.3">
                    <p:embed/>
                  </p:oleObj>
                </mc:Choice>
                <mc:Fallback>
                  <p:oleObj name="" r:id="rId21" imgW="368300" imgH="1397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13" y="3726"/>
                          <a:ext cx="52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3" name="对象 82972"/>
            <p:cNvGraphicFramePr/>
            <p:nvPr/>
          </p:nvGraphicFramePr>
          <p:xfrm>
            <a:off x="2457" y="3719"/>
            <a:ext cx="48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3" imgW="330200" imgH="139700" progId="Equation.3">
                    <p:embed/>
                  </p:oleObj>
                </mc:Choice>
                <mc:Fallback>
                  <p:oleObj name="" r:id="rId23" imgW="330200" imgH="1397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57" y="3719"/>
                          <a:ext cx="480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4" name="对象 82973"/>
            <p:cNvGraphicFramePr/>
            <p:nvPr/>
          </p:nvGraphicFramePr>
          <p:xfrm>
            <a:off x="3849" y="3534"/>
            <a:ext cx="52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5" imgW="381000" imgH="139700" progId="Equation.3">
                    <p:embed/>
                  </p:oleObj>
                </mc:Choice>
                <mc:Fallback>
                  <p:oleObj name="" r:id="rId25" imgW="381000" imgH="1397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49" y="3534"/>
                          <a:ext cx="528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5" name="矩形 82974"/>
            <p:cNvSpPr/>
            <p:nvPr/>
          </p:nvSpPr>
          <p:spPr>
            <a:xfrm>
              <a:off x="681" y="3150"/>
              <a:ext cx="134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76" name="矩形 82975"/>
            <p:cNvSpPr/>
            <p:nvPr/>
          </p:nvSpPr>
          <p:spPr>
            <a:xfrm>
              <a:off x="2333" y="2526"/>
              <a:ext cx="48" cy="1104"/>
            </a:xfrm>
            <a:prstGeom prst="rect">
              <a:avLst/>
            </a:prstGeom>
            <a:solidFill>
              <a:srgbClr val="993300"/>
            </a:solidFill>
            <a:ln w="9525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77" name="矩形 82976"/>
            <p:cNvSpPr/>
            <p:nvPr/>
          </p:nvSpPr>
          <p:spPr>
            <a:xfrm flipH="1">
              <a:off x="3830" y="3150"/>
              <a:ext cx="48" cy="4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78" name="直接连接符 82977"/>
            <p:cNvSpPr/>
            <p:nvPr/>
          </p:nvSpPr>
          <p:spPr>
            <a:xfrm>
              <a:off x="1449" y="3966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9" name="直接连接符 82978"/>
            <p:cNvSpPr/>
            <p:nvPr/>
          </p:nvSpPr>
          <p:spPr>
            <a:xfrm>
              <a:off x="3177" y="300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80" name="直接连接符 82979"/>
            <p:cNvSpPr/>
            <p:nvPr/>
          </p:nvSpPr>
          <p:spPr>
            <a:xfrm>
              <a:off x="3177" y="310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81" name="直接连接符 82980"/>
            <p:cNvSpPr/>
            <p:nvPr/>
          </p:nvSpPr>
          <p:spPr>
            <a:xfrm flipH="1">
              <a:off x="3657" y="3198"/>
              <a:ext cx="192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982" name="对象 82981"/>
            <p:cNvGraphicFramePr/>
            <p:nvPr/>
          </p:nvGraphicFramePr>
          <p:xfrm>
            <a:off x="3561" y="3793"/>
            <a:ext cx="2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7" imgW="177800" imgH="240665" progId="Equation.3">
                    <p:embed/>
                  </p:oleObj>
                </mc:Choice>
                <mc:Fallback>
                  <p:oleObj name="" r:id="rId27" imgW="177800" imgH="2406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61" y="3793"/>
                          <a:ext cx="22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3" name="椭圆 82982"/>
            <p:cNvSpPr/>
            <p:nvPr/>
          </p:nvSpPr>
          <p:spPr>
            <a:xfrm>
              <a:off x="2232" y="3689"/>
              <a:ext cx="240" cy="2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9" grpId="0"/>
      <p:bldP spid="829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文本框 83969"/>
          <p:cNvSpPr txBox="1"/>
          <p:nvPr/>
        </p:nvSpPr>
        <p:spPr>
          <a:xfrm>
            <a:off x="1066800" y="1012825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3989" name="组合 83988"/>
          <p:cNvGrpSpPr/>
          <p:nvPr/>
        </p:nvGrpSpPr>
        <p:grpSpPr>
          <a:xfrm>
            <a:off x="1547813" y="2997200"/>
            <a:ext cx="6022975" cy="2613025"/>
            <a:chOff x="975" y="1888"/>
            <a:chExt cx="3794" cy="1646"/>
          </a:xfrm>
        </p:grpSpPr>
        <p:sp>
          <p:nvSpPr>
            <p:cNvPr id="83978" name="矩形 83977"/>
            <p:cNvSpPr/>
            <p:nvPr/>
          </p:nvSpPr>
          <p:spPr>
            <a:xfrm>
              <a:off x="1338" y="188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979" name="对象 83978"/>
            <p:cNvGraphicFramePr/>
            <p:nvPr/>
          </p:nvGraphicFramePr>
          <p:xfrm>
            <a:off x="975" y="2296"/>
            <a:ext cx="1709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434465" imgH="723900" progId="Equation.3">
                    <p:embed/>
                  </p:oleObj>
                </mc:Choice>
                <mc:Fallback>
                  <p:oleObj name="" r:id="rId1" imgW="1434465" imgH="723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5" y="2296"/>
                          <a:ext cx="1709" cy="1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0" name="对象 83979"/>
            <p:cNvGraphicFramePr/>
            <p:nvPr/>
          </p:nvGraphicFramePr>
          <p:xfrm>
            <a:off x="3061" y="2387"/>
            <a:ext cx="1708" cy="1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870200" imgH="2184400" progId="Equation.3">
                    <p:embed/>
                  </p:oleObj>
                </mc:Choice>
                <mc:Fallback>
                  <p:oleObj name="" r:id="rId3" imgW="2870200" imgH="21844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1" y="2387"/>
                          <a:ext cx="1708" cy="1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81" name="文本框 83980"/>
          <p:cNvSpPr txBox="1"/>
          <p:nvPr/>
        </p:nvSpPr>
        <p:spPr>
          <a:xfrm>
            <a:off x="1066800" y="286385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3994" name="对象 83993"/>
          <p:cNvGraphicFramePr/>
          <p:nvPr/>
        </p:nvGraphicFramePr>
        <p:xfrm>
          <a:off x="1476375" y="1341438"/>
          <a:ext cx="640873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754630" imgH="711200" progId="Equation.DSMT4">
                  <p:embed/>
                </p:oleObj>
              </mc:Choice>
              <mc:Fallback>
                <p:oleObj name="" r:id="rId5" imgW="275463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341438"/>
                        <a:ext cx="6408738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文本框 84993"/>
          <p:cNvSpPr txBox="1"/>
          <p:nvPr/>
        </p:nvSpPr>
        <p:spPr>
          <a:xfrm>
            <a:off x="1219200" y="22860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995" name="对象 84994"/>
          <p:cNvGraphicFramePr/>
          <p:nvPr/>
        </p:nvGraphicFramePr>
        <p:xfrm>
          <a:off x="1295400" y="2209800"/>
          <a:ext cx="65420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6540500" imgH="2184400" progId="Equation.3">
                  <p:embed/>
                </p:oleObj>
              </mc:Choice>
              <mc:Fallback>
                <p:oleObj name="" r:id="rId1" imgW="6540500" imgH="2184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6542088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对象 84995"/>
          <p:cNvGraphicFramePr/>
          <p:nvPr/>
        </p:nvGraphicFramePr>
        <p:xfrm>
          <a:off x="2743200" y="4267200"/>
          <a:ext cx="243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917700" imgH="1511300" progId="Equation.3">
                  <p:embed/>
                </p:oleObj>
              </mc:Choice>
              <mc:Fallback>
                <p:oleObj name="" r:id="rId3" imgW="1917700" imgH="151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267200"/>
                        <a:ext cx="24384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矩形 84996"/>
          <p:cNvSpPr/>
          <p:nvPr/>
        </p:nvSpPr>
        <p:spPr>
          <a:xfrm>
            <a:off x="914400" y="7620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4998" name="对象 84997"/>
          <p:cNvGraphicFramePr/>
          <p:nvPr/>
        </p:nvGraphicFramePr>
        <p:xfrm>
          <a:off x="1981200" y="838200"/>
          <a:ext cx="195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955165" imgH="495300" progId="Equation.3">
                  <p:embed/>
                </p:oleObj>
              </mc:Choice>
              <mc:Fallback>
                <p:oleObj name="" r:id="rId5" imgW="1955165" imgH="495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838200"/>
                        <a:ext cx="1955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对象 84998"/>
          <p:cNvGraphicFramePr/>
          <p:nvPr/>
        </p:nvGraphicFramePr>
        <p:xfrm>
          <a:off x="4343400" y="8382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599565" imgH="533400" progId="Equation.3">
                  <p:embed/>
                </p:oleObj>
              </mc:Choice>
              <mc:Fallback>
                <p:oleObj name="" r:id="rId7" imgW="1599565" imgH="533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838200"/>
                        <a:ext cx="1600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对象 84999"/>
          <p:cNvGraphicFramePr/>
          <p:nvPr/>
        </p:nvGraphicFramePr>
        <p:xfrm>
          <a:off x="2000250" y="1600200"/>
          <a:ext cx="194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942465" imgH="495300" progId="Equation.3">
                  <p:embed/>
                </p:oleObj>
              </mc:Choice>
              <mc:Fallback>
                <p:oleObj name="" r:id="rId9" imgW="1942465" imgH="495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0250" y="1600200"/>
                        <a:ext cx="1943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1" name="组合 85000"/>
          <p:cNvGrpSpPr/>
          <p:nvPr/>
        </p:nvGrpSpPr>
        <p:grpSpPr>
          <a:xfrm>
            <a:off x="2895600" y="2133600"/>
            <a:ext cx="3200400" cy="2133600"/>
            <a:chOff x="1824" y="1344"/>
            <a:chExt cx="2016" cy="1344"/>
          </a:xfrm>
        </p:grpSpPr>
        <p:sp>
          <p:nvSpPr>
            <p:cNvPr id="85002" name="直接连接符 85001"/>
            <p:cNvSpPr/>
            <p:nvPr/>
          </p:nvSpPr>
          <p:spPr>
            <a:xfrm>
              <a:off x="1824" y="1728"/>
              <a:ext cx="163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03" name="直接连接符 85002"/>
            <p:cNvSpPr/>
            <p:nvPr/>
          </p:nvSpPr>
          <p:spPr>
            <a:xfrm>
              <a:off x="3792" y="1344"/>
              <a:ext cx="48" cy="13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04" name="对象 85003"/>
          <p:cNvGraphicFramePr/>
          <p:nvPr/>
        </p:nvGraphicFramePr>
        <p:xfrm>
          <a:off x="3213100" y="4495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481965" imgH="304800" progId="Equation.3">
                  <p:embed/>
                </p:oleObj>
              </mc:Choice>
              <mc:Fallback>
                <p:oleObj name="" r:id="rId11" imgW="481965" imgH="304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3100" y="44958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5" name="组合 85004"/>
          <p:cNvGrpSpPr/>
          <p:nvPr/>
        </p:nvGrpSpPr>
        <p:grpSpPr>
          <a:xfrm>
            <a:off x="3276600" y="2286000"/>
            <a:ext cx="3429000" cy="1981200"/>
            <a:chOff x="2064" y="1440"/>
            <a:chExt cx="2160" cy="1248"/>
          </a:xfrm>
        </p:grpSpPr>
        <p:sp>
          <p:nvSpPr>
            <p:cNvPr id="85006" name="直接连接符 85005"/>
            <p:cNvSpPr/>
            <p:nvPr/>
          </p:nvSpPr>
          <p:spPr>
            <a:xfrm>
              <a:off x="2064" y="1680"/>
              <a:ext cx="139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07" name="直接连接符 85006"/>
            <p:cNvSpPr/>
            <p:nvPr/>
          </p:nvSpPr>
          <p:spPr>
            <a:xfrm>
              <a:off x="4224" y="1440"/>
              <a:ext cx="0" cy="12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08" name="对象 85007"/>
          <p:cNvGraphicFramePr/>
          <p:nvPr/>
        </p:nvGraphicFramePr>
        <p:xfrm>
          <a:off x="3962400" y="4495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03200" imgH="317500" progId="Equation.3">
                  <p:embed/>
                </p:oleObj>
              </mc:Choice>
              <mc:Fallback>
                <p:oleObj name="" r:id="rId13" imgW="203200" imgH="317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2400" y="4495800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9" name="组合 85008"/>
          <p:cNvGrpSpPr/>
          <p:nvPr/>
        </p:nvGrpSpPr>
        <p:grpSpPr>
          <a:xfrm>
            <a:off x="3048000" y="2438400"/>
            <a:ext cx="4343400" cy="1905000"/>
            <a:chOff x="1920" y="1536"/>
            <a:chExt cx="2736" cy="1200"/>
          </a:xfrm>
        </p:grpSpPr>
        <p:sp>
          <p:nvSpPr>
            <p:cNvPr id="85010" name="直接连接符 85009"/>
            <p:cNvSpPr/>
            <p:nvPr/>
          </p:nvSpPr>
          <p:spPr>
            <a:xfrm>
              <a:off x="1920" y="1680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11" name="直接连接符 85010"/>
            <p:cNvSpPr/>
            <p:nvPr/>
          </p:nvSpPr>
          <p:spPr>
            <a:xfrm>
              <a:off x="1968" y="1776"/>
              <a:ext cx="148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12" name="直接连接符 85011"/>
            <p:cNvSpPr/>
            <p:nvPr/>
          </p:nvSpPr>
          <p:spPr>
            <a:xfrm>
              <a:off x="4656" y="1536"/>
              <a:ext cx="0" cy="120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13" name="对象 85012"/>
          <p:cNvGraphicFramePr/>
          <p:nvPr/>
        </p:nvGraphicFramePr>
        <p:xfrm>
          <a:off x="4572000" y="449580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215900" imgH="291465" progId="Equation.3">
                  <p:embed/>
                </p:oleObj>
              </mc:Choice>
              <mc:Fallback>
                <p:oleObj name="" r:id="rId15" imgW="215900" imgH="2914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4495800"/>
                        <a:ext cx="2159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4" name="组合 85013"/>
          <p:cNvGrpSpPr/>
          <p:nvPr/>
        </p:nvGrpSpPr>
        <p:grpSpPr>
          <a:xfrm>
            <a:off x="2971800" y="2209800"/>
            <a:ext cx="3124200" cy="2133600"/>
            <a:chOff x="1872" y="1392"/>
            <a:chExt cx="1968" cy="1344"/>
          </a:xfrm>
        </p:grpSpPr>
        <p:sp>
          <p:nvSpPr>
            <p:cNvPr id="85015" name="直接连接符 85014"/>
            <p:cNvSpPr/>
            <p:nvPr/>
          </p:nvSpPr>
          <p:spPr>
            <a:xfrm flipV="1">
              <a:off x="1872" y="2064"/>
              <a:ext cx="15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16" name="直接连接符 85015"/>
            <p:cNvSpPr/>
            <p:nvPr/>
          </p:nvSpPr>
          <p:spPr>
            <a:xfrm>
              <a:off x="3840" y="1392"/>
              <a:ext cx="0" cy="13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17" name="对象 85016"/>
          <p:cNvGraphicFramePr/>
          <p:nvPr/>
        </p:nvGraphicFramePr>
        <p:xfrm>
          <a:off x="3276600" y="50292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367665" imgH="317500" progId="Equation.3">
                  <p:embed/>
                </p:oleObj>
              </mc:Choice>
              <mc:Fallback>
                <p:oleObj name="" r:id="rId17" imgW="367665" imgH="317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6600" y="5029200"/>
                        <a:ext cx="368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8" name="组合 85017"/>
          <p:cNvGrpSpPr/>
          <p:nvPr/>
        </p:nvGrpSpPr>
        <p:grpSpPr>
          <a:xfrm>
            <a:off x="3124200" y="2286000"/>
            <a:ext cx="3581400" cy="1905000"/>
            <a:chOff x="1968" y="1440"/>
            <a:chExt cx="2256" cy="1200"/>
          </a:xfrm>
        </p:grpSpPr>
        <p:sp>
          <p:nvSpPr>
            <p:cNvPr id="85019" name="直接连接符 85018"/>
            <p:cNvSpPr/>
            <p:nvPr/>
          </p:nvSpPr>
          <p:spPr>
            <a:xfrm>
              <a:off x="1968" y="2112"/>
              <a:ext cx="148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20" name="直接连接符 85019"/>
            <p:cNvSpPr/>
            <p:nvPr/>
          </p:nvSpPr>
          <p:spPr>
            <a:xfrm>
              <a:off x="4224" y="1440"/>
              <a:ext cx="0" cy="120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21" name="对象 85020"/>
          <p:cNvGraphicFramePr/>
          <p:nvPr/>
        </p:nvGraphicFramePr>
        <p:xfrm>
          <a:off x="3962400" y="50292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9" imgW="215900" imgH="304165" progId="Equation.3">
                  <p:embed/>
                </p:oleObj>
              </mc:Choice>
              <mc:Fallback>
                <p:oleObj name="" r:id="rId19" imgW="215900" imgH="3041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2400" y="5029200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22" name="组合 85021"/>
          <p:cNvGrpSpPr/>
          <p:nvPr/>
        </p:nvGrpSpPr>
        <p:grpSpPr>
          <a:xfrm>
            <a:off x="3200400" y="2362200"/>
            <a:ext cx="4191000" cy="1981200"/>
            <a:chOff x="2016" y="1488"/>
            <a:chExt cx="2640" cy="1248"/>
          </a:xfrm>
        </p:grpSpPr>
        <p:sp>
          <p:nvSpPr>
            <p:cNvPr id="85023" name="直接连接符 85022"/>
            <p:cNvSpPr/>
            <p:nvPr/>
          </p:nvSpPr>
          <p:spPr>
            <a:xfrm>
              <a:off x="2016" y="2112"/>
              <a:ext cx="144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24" name="直接连接符 85023"/>
            <p:cNvSpPr/>
            <p:nvPr/>
          </p:nvSpPr>
          <p:spPr>
            <a:xfrm>
              <a:off x="4656" y="1488"/>
              <a:ext cx="0" cy="12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25" name="对象 85024"/>
          <p:cNvGraphicFramePr/>
          <p:nvPr/>
        </p:nvGraphicFramePr>
        <p:xfrm>
          <a:off x="4419600" y="50292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1" imgW="481965" imgH="317500" progId="Equation.3">
                  <p:embed/>
                </p:oleObj>
              </mc:Choice>
              <mc:Fallback>
                <p:oleObj name="" r:id="rId21" imgW="481965" imgH="317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9600" y="5029200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26" name="组合 85025"/>
          <p:cNvGrpSpPr/>
          <p:nvPr/>
        </p:nvGrpSpPr>
        <p:grpSpPr>
          <a:xfrm>
            <a:off x="3048000" y="2209800"/>
            <a:ext cx="3048000" cy="2133600"/>
            <a:chOff x="1920" y="1392"/>
            <a:chExt cx="1920" cy="1344"/>
          </a:xfrm>
        </p:grpSpPr>
        <p:sp>
          <p:nvSpPr>
            <p:cNvPr id="85027" name="直接连接符 85026"/>
            <p:cNvSpPr/>
            <p:nvPr/>
          </p:nvSpPr>
          <p:spPr>
            <a:xfrm>
              <a:off x="1920" y="2400"/>
              <a:ext cx="153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28" name="直接连接符 85027"/>
            <p:cNvSpPr/>
            <p:nvPr/>
          </p:nvSpPr>
          <p:spPr>
            <a:xfrm>
              <a:off x="3840" y="1392"/>
              <a:ext cx="0" cy="13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29" name="对象 85028"/>
          <p:cNvGraphicFramePr/>
          <p:nvPr/>
        </p:nvGraphicFramePr>
        <p:xfrm>
          <a:off x="3200400" y="55626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3" imgW="481965" imgH="304800" progId="Equation.3">
                  <p:embed/>
                </p:oleObj>
              </mc:Choice>
              <mc:Fallback>
                <p:oleObj name="" r:id="rId23" imgW="481965" imgH="304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0400" y="55626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0" name="组合 85029"/>
          <p:cNvGrpSpPr/>
          <p:nvPr/>
        </p:nvGrpSpPr>
        <p:grpSpPr>
          <a:xfrm>
            <a:off x="3048000" y="2362200"/>
            <a:ext cx="3657600" cy="1905000"/>
            <a:chOff x="1920" y="1488"/>
            <a:chExt cx="2304" cy="1200"/>
          </a:xfrm>
        </p:grpSpPr>
        <p:sp>
          <p:nvSpPr>
            <p:cNvPr id="85031" name="直接连接符 85030"/>
            <p:cNvSpPr/>
            <p:nvPr/>
          </p:nvSpPr>
          <p:spPr>
            <a:xfrm>
              <a:off x="1920" y="2400"/>
              <a:ext cx="148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32" name="直接连接符 85031"/>
            <p:cNvSpPr/>
            <p:nvPr/>
          </p:nvSpPr>
          <p:spPr>
            <a:xfrm>
              <a:off x="4224" y="1488"/>
              <a:ext cx="0" cy="120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33" name="对象 85032"/>
          <p:cNvGraphicFramePr/>
          <p:nvPr/>
        </p:nvGraphicFramePr>
        <p:xfrm>
          <a:off x="3886200" y="5562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5" imgW="367665" imgH="304800" progId="Equation.3">
                  <p:embed/>
                </p:oleObj>
              </mc:Choice>
              <mc:Fallback>
                <p:oleObj name="" r:id="rId25" imgW="367665" imgH="304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86200" y="5562600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4" name="组合 85033"/>
          <p:cNvGrpSpPr/>
          <p:nvPr/>
        </p:nvGrpSpPr>
        <p:grpSpPr>
          <a:xfrm>
            <a:off x="3048000" y="2438400"/>
            <a:ext cx="4343400" cy="1828800"/>
            <a:chOff x="1920" y="1536"/>
            <a:chExt cx="2736" cy="1152"/>
          </a:xfrm>
        </p:grpSpPr>
        <p:sp>
          <p:nvSpPr>
            <p:cNvPr id="85035" name="直接连接符 85034"/>
            <p:cNvSpPr/>
            <p:nvPr/>
          </p:nvSpPr>
          <p:spPr>
            <a:xfrm>
              <a:off x="1920" y="2400"/>
              <a:ext cx="144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36" name="直接连接符 85035"/>
            <p:cNvSpPr/>
            <p:nvPr/>
          </p:nvSpPr>
          <p:spPr>
            <a:xfrm>
              <a:off x="4656" y="1536"/>
              <a:ext cx="0" cy="115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5037" name="对象 85036"/>
          <p:cNvGraphicFramePr/>
          <p:nvPr/>
        </p:nvGraphicFramePr>
        <p:xfrm>
          <a:off x="4495800" y="55626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7" imgW="367665" imgH="317500" progId="Equation.3">
                  <p:embed/>
                </p:oleObj>
              </mc:Choice>
              <mc:Fallback>
                <p:oleObj name="" r:id="rId27" imgW="367665" imgH="3175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矩形 118785"/>
          <p:cNvSpPr/>
          <p:nvPr/>
        </p:nvSpPr>
        <p:spPr>
          <a:xfrm>
            <a:off x="914400" y="914400"/>
            <a:ext cx="7772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只有当第一个矩阵的列数等于第二个矩阵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的行数时，两个矩阵才能相乘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8787" name="对象 118786"/>
          <p:cNvGraphicFramePr/>
          <p:nvPr/>
        </p:nvGraphicFramePr>
        <p:xfrm>
          <a:off x="2819400" y="2286000"/>
          <a:ext cx="3390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3390900" imgH="1625600" progId="Equation.3">
                  <p:embed/>
                </p:oleObj>
              </mc:Choice>
              <mc:Fallback>
                <p:oleObj name="" r:id="rId1" imgW="3390900" imgH="1625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2286000"/>
                        <a:ext cx="33909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文本框 118787"/>
          <p:cNvSpPr txBox="1"/>
          <p:nvPr/>
        </p:nvSpPr>
        <p:spPr>
          <a:xfrm>
            <a:off x="1143000" y="2765425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endParaRPr lang="en-US" altLang="zh-CN" sz="280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89" name="文本框 118788"/>
          <p:cNvSpPr txBox="1"/>
          <p:nvPr/>
        </p:nvSpPr>
        <p:spPr>
          <a:xfrm>
            <a:off x="6400800" y="2819400"/>
            <a:ext cx="1349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不存在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文本框 119809"/>
          <p:cNvSpPr txBox="1"/>
          <p:nvPr/>
        </p:nvSpPr>
        <p:spPr>
          <a:xfrm>
            <a:off x="1295400" y="874713"/>
            <a:ext cx="6378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矩阵乘法不满足交换律，即：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9811" name="组合 119810"/>
          <p:cNvGrpSpPr/>
          <p:nvPr/>
        </p:nvGrpSpPr>
        <p:grpSpPr>
          <a:xfrm>
            <a:off x="2286000" y="1484313"/>
            <a:ext cx="3797300" cy="493712"/>
            <a:chOff x="2976" y="240"/>
            <a:chExt cx="2392" cy="311"/>
          </a:xfrm>
        </p:grpSpPr>
        <p:graphicFrame>
          <p:nvGraphicFramePr>
            <p:cNvPr id="119812" name="对象 119811"/>
            <p:cNvGraphicFramePr/>
            <p:nvPr/>
          </p:nvGraphicFramePr>
          <p:xfrm>
            <a:off x="2976" y="288"/>
            <a:ext cx="10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599565" imgH="381000" progId="Equation.3">
                    <p:embed/>
                  </p:oleObj>
                </mc:Choice>
                <mc:Fallback>
                  <p:oleObj name="" r:id="rId1" imgW="1599565" imgH="3810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76" y="288"/>
                          <a:ext cx="10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3" name="对象 119812"/>
            <p:cNvGraphicFramePr/>
            <p:nvPr/>
          </p:nvGraphicFramePr>
          <p:xfrm>
            <a:off x="4080" y="240"/>
            <a:ext cx="1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" imgW="2373630" imgH="495300" progId="Equation.3">
                    <p:embed/>
                  </p:oleObj>
                </mc:Choice>
                <mc:Fallback>
                  <p:oleObj name="" r:id="rId3" imgW="2373630" imgH="4953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0" y="240"/>
                          <a:ext cx="128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14" name="组合 119813"/>
          <p:cNvGrpSpPr/>
          <p:nvPr/>
        </p:nvGrpSpPr>
        <p:grpSpPr>
          <a:xfrm>
            <a:off x="1371600" y="3179763"/>
            <a:ext cx="6423025" cy="1041400"/>
            <a:chOff x="850" y="1171"/>
            <a:chExt cx="4046" cy="656"/>
          </a:xfrm>
        </p:grpSpPr>
        <p:sp>
          <p:nvSpPr>
            <p:cNvPr id="119815" name="文本框 119814"/>
            <p:cNvSpPr txBox="1"/>
            <p:nvPr/>
          </p:nvSpPr>
          <p:spPr>
            <a:xfrm>
              <a:off x="850" y="1333"/>
              <a:ext cx="8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9816" name="对象 119815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7" name="对象 119816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2322830" imgH="1040765" progId="Equation.3">
                    <p:embed/>
                  </p:oleObj>
                </mc:Choice>
                <mc:Fallback>
                  <p:oleObj name="" r:id="rId7" imgW="2322830" imgH="104076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18" name="文本框 119817"/>
          <p:cNvSpPr txBox="1"/>
          <p:nvPr/>
        </p:nvSpPr>
        <p:spPr>
          <a:xfrm>
            <a:off x="1317625" y="46386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9819" name="对象 119818"/>
          <p:cNvGraphicFramePr/>
          <p:nvPr/>
        </p:nvGraphicFramePr>
        <p:xfrm>
          <a:off x="2382838" y="4467225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2044700" imgH="977900" progId="Equation.3">
                  <p:embed/>
                </p:oleObj>
              </mc:Choice>
              <mc:Fallback>
                <p:oleObj name="" r:id="rId9" imgW="2044700" imgH="977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2838" y="4467225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对象 119819"/>
          <p:cNvGraphicFramePr/>
          <p:nvPr/>
        </p:nvGraphicFramePr>
        <p:xfrm>
          <a:off x="4886325" y="446722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2565400" imgH="977900" progId="Equation.3">
                  <p:embed/>
                </p:oleObj>
              </mc:Choice>
              <mc:Fallback>
                <p:oleObj name="" r:id="rId11" imgW="2565400" imgH="977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86325" y="446722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对象 119820"/>
          <p:cNvGraphicFramePr/>
          <p:nvPr/>
        </p:nvGraphicFramePr>
        <p:xfrm>
          <a:off x="2555875" y="5589588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2158365" imgH="431800" progId="Equation.DSMT4">
                  <p:embed/>
                </p:oleObj>
              </mc:Choice>
              <mc:Fallback>
                <p:oleObj name="" r:id="rId13" imgW="2158365" imgH="431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5875" y="5589588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2" name="文本框 119821"/>
          <p:cNvSpPr txBox="1"/>
          <p:nvPr/>
        </p:nvSpPr>
        <p:spPr>
          <a:xfrm>
            <a:off x="1958975" y="1989138"/>
            <a:ext cx="5845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矩阵乘法不满足消去律，即：  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9823" name="对象 119822"/>
          <p:cNvGraphicFramePr/>
          <p:nvPr/>
        </p:nvGraphicFramePr>
        <p:xfrm>
          <a:off x="2168525" y="2565400"/>
          <a:ext cx="5427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5" imgW="2816860" imgH="254000" progId="Equation.3">
                  <p:embed/>
                </p:oleObj>
              </mc:Choice>
              <mc:Fallback>
                <p:oleObj name="" r:id="rId15" imgW="2816860" imgH="254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68525" y="2565400"/>
                        <a:ext cx="54276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4" name="五角星 119823"/>
          <p:cNvSpPr/>
          <p:nvPr/>
        </p:nvSpPr>
        <p:spPr>
          <a:xfrm>
            <a:off x="1331913" y="5300663"/>
            <a:ext cx="504825" cy="647700"/>
          </a:xfrm>
          <a:prstGeom prst="star5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endParaRPr sz="1800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8" grpId="0"/>
      <p:bldP spid="1198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文本框 89089"/>
          <p:cNvSpPr txBox="1"/>
          <p:nvPr/>
        </p:nvSpPr>
        <p:spPr>
          <a:xfrm>
            <a:off x="1447800" y="914400"/>
            <a:ext cx="3413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但也有例外，比如设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9091" name="对象 89090"/>
          <p:cNvGraphicFramePr/>
          <p:nvPr/>
        </p:nvGraphicFramePr>
        <p:xfrm>
          <a:off x="1606550" y="1784350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803400" imgH="977900" progId="Equation.3">
                  <p:embed/>
                </p:oleObj>
              </mc:Choice>
              <mc:Fallback>
                <p:oleObj name="" r:id="rId1" imgW="1803400" imgH="977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0" y="1784350"/>
                        <a:ext cx="1803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对象 89091"/>
          <p:cNvGraphicFramePr/>
          <p:nvPr/>
        </p:nvGraphicFramePr>
        <p:xfrm>
          <a:off x="4216400" y="1708150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273300" imgH="977900" progId="Equation.3">
                  <p:embed/>
                </p:oleObj>
              </mc:Choice>
              <mc:Fallback>
                <p:oleObj name="" r:id="rId3" imgW="2273300" imgH="977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6400" y="1708150"/>
                        <a:ext cx="2273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矩形 89092"/>
          <p:cNvSpPr/>
          <p:nvPr/>
        </p:nvSpPr>
        <p:spPr>
          <a:xfrm>
            <a:off x="1600200" y="30480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9094" name="对象 89093"/>
          <p:cNvGraphicFramePr/>
          <p:nvPr/>
        </p:nvGraphicFramePr>
        <p:xfrm>
          <a:off x="2765425" y="3232150"/>
          <a:ext cx="2393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2019300" imgH="977900" progId="Equation.3">
                  <p:embed/>
                </p:oleObj>
              </mc:Choice>
              <mc:Fallback>
                <p:oleObj name="" r:id="rId5" imgW="2019300" imgH="977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5425" y="3232150"/>
                        <a:ext cx="239395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对象 89094"/>
          <p:cNvGraphicFramePr/>
          <p:nvPr/>
        </p:nvGraphicFramePr>
        <p:xfrm>
          <a:off x="4038600" y="33147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28600" imgH="317500" progId="Equation.3">
                  <p:embed/>
                </p:oleObj>
              </mc:Choice>
              <mc:Fallback>
                <p:oleObj name="" r:id="rId7" imgW="228600" imgH="317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3314700"/>
                        <a:ext cx="2286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对象 89095"/>
          <p:cNvGraphicFramePr/>
          <p:nvPr/>
        </p:nvGraphicFramePr>
        <p:xfrm>
          <a:off x="4419600" y="3314700"/>
          <a:ext cx="508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507365" imgH="317500" progId="Equation.3">
                  <p:embed/>
                </p:oleObj>
              </mc:Choice>
              <mc:Fallback>
                <p:oleObj name="" r:id="rId9" imgW="507365" imgH="317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0" y="3314700"/>
                        <a:ext cx="5080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对象 89096"/>
          <p:cNvGraphicFramePr/>
          <p:nvPr/>
        </p:nvGraphicFramePr>
        <p:xfrm>
          <a:off x="3962400" y="3810000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507365" imgH="317500" progId="Equation.3">
                  <p:embed/>
                </p:oleObj>
              </mc:Choice>
              <mc:Fallback>
                <p:oleObj name="" r:id="rId11" imgW="507365" imgH="3175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2400" y="3810000"/>
                        <a:ext cx="3810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对象 89097"/>
          <p:cNvGraphicFramePr/>
          <p:nvPr/>
        </p:nvGraphicFramePr>
        <p:xfrm>
          <a:off x="4648200" y="3810000"/>
          <a:ext cx="220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2" imgW="228600" imgH="317500" progId="Equation.3">
                  <p:embed/>
                </p:oleObj>
              </mc:Choice>
              <mc:Fallback>
                <p:oleObj name="" r:id="rId12" imgW="228600" imgH="317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3810000"/>
                        <a:ext cx="2206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对象 89098"/>
          <p:cNvGraphicFramePr/>
          <p:nvPr/>
        </p:nvGraphicFramePr>
        <p:xfrm>
          <a:off x="2819400" y="4419600"/>
          <a:ext cx="2209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1892300" imgH="977900" progId="Equation.3">
                  <p:embed/>
                </p:oleObj>
              </mc:Choice>
              <mc:Fallback>
                <p:oleObj name="" r:id="rId13" imgW="1892300" imgH="977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209800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对象 89099"/>
          <p:cNvGraphicFramePr/>
          <p:nvPr/>
        </p:nvGraphicFramePr>
        <p:xfrm>
          <a:off x="4038600" y="44958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228600" imgH="317500" progId="Equation.3">
                  <p:embed/>
                </p:oleObj>
              </mc:Choice>
              <mc:Fallback>
                <p:oleObj name="" r:id="rId15" imgW="228600" imgH="317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4495800"/>
                        <a:ext cx="2286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对象 89100"/>
          <p:cNvGraphicFramePr/>
          <p:nvPr/>
        </p:nvGraphicFramePr>
        <p:xfrm>
          <a:off x="4419600" y="4495800"/>
          <a:ext cx="508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6" imgW="507365" imgH="317500" progId="Equation.3">
                  <p:embed/>
                </p:oleObj>
              </mc:Choice>
              <mc:Fallback>
                <p:oleObj name="" r:id="rId16" imgW="507365" imgH="317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0" y="4495800"/>
                        <a:ext cx="5080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对象 89101"/>
          <p:cNvGraphicFramePr/>
          <p:nvPr/>
        </p:nvGraphicFramePr>
        <p:xfrm>
          <a:off x="3886200" y="495300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7" imgW="507365" imgH="317500" progId="Equation.3">
                  <p:embed/>
                </p:oleObj>
              </mc:Choice>
              <mc:Fallback>
                <p:oleObj name="" r:id="rId17" imgW="507365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6200" y="4953000"/>
                        <a:ext cx="5334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对象 89102"/>
          <p:cNvGraphicFramePr/>
          <p:nvPr/>
        </p:nvGraphicFramePr>
        <p:xfrm>
          <a:off x="4648200" y="4953000"/>
          <a:ext cx="220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8" imgW="228600" imgH="317500" progId="Equation.3">
                  <p:embed/>
                </p:oleObj>
              </mc:Choice>
              <mc:Fallback>
                <p:oleObj name="" r:id="rId18" imgW="228600" imgH="317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4953000"/>
                        <a:ext cx="2206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对象 89103"/>
          <p:cNvGraphicFramePr/>
          <p:nvPr/>
        </p:nvGraphicFramePr>
        <p:xfrm>
          <a:off x="1676400" y="5562600"/>
          <a:ext cx="191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9" imgW="1915795" imgH="317500" progId="Equation.3">
                  <p:embed/>
                </p:oleObj>
              </mc:Choice>
              <mc:Fallback>
                <p:oleObj name="" r:id="rId19" imgW="1915795" imgH="317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76400" y="5562600"/>
                        <a:ext cx="1917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矩形 89104"/>
          <p:cNvSpPr/>
          <p:nvPr/>
        </p:nvSpPr>
        <p:spPr>
          <a:xfrm>
            <a:off x="4932363" y="5516563"/>
            <a:ext cx="2952750" cy="7921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r>
              <a:rPr lang="zh-CN" altLang="en-US" sz="4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乘法可换</a:t>
            </a:r>
            <a:endParaRPr lang="zh-CN" altLang="en-US" sz="4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矩形 120833"/>
          <p:cNvSpPr/>
          <p:nvPr/>
        </p:nvSpPr>
        <p:spPr>
          <a:xfrm>
            <a:off x="914400" y="685800"/>
            <a:ext cx="46259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２、矩阵乘法的运算规律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0835" name="对象 120834"/>
          <p:cNvGraphicFramePr/>
          <p:nvPr/>
        </p:nvGraphicFramePr>
        <p:xfrm>
          <a:off x="984250" y="1474788"/>
          <a:ext cx="2997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2997200" imgH="419100" progId="Equation.3">
                  <p:embed/>
                </p:oleObj>
              </mc:Choice>
              <mc:Fallback>
                <p:oleObj name="" r:id="rId1" imgW="2997200" imgH="4191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4250" y="1474788"/>
                        <a:ext cx="29972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对象 120835"/>
          <p:cNvGraphicFramePr/>
          <p:nvPr/>
        </p:nvGraphicFramePr>
        <p:xfrm>
          <a:off x="1003300" y="2160588"/>
          <a:ext cx="3733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3733800" imgH="419100" progId="Equation.3">
                  <p:embed/>
                </p:oleObj>
              </mc:Choice>
              <mc:Fallback>
                <p:oleObj name="" r:id="rId3" imgW="37338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300" y="2160588"/>
                        <a:ext cx="37338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对象 120836"/>
          <p:cNvGraphicFramePr/>
          <p:nvPr/>
        </p:nvGraphicFramePr>
        <p:xfrm>
          <a:off x="5168900" y="2160588"/>
          <a:ext cx="3124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3121660" imgH="405765" progId="Equation.3">
                  <p:embed/>
                </p:oleObj>
              </mc:Choice>
              <mc:Fallback>
                <p:oleObj name="" r:id="rId5" imgW="3121660" imgH="40576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8900" y="2160588"/>
                        <a:ext cx="31242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8" name="组合 120837"/>
          <p:cNvGrpSpPr/>
          <p:nvPr/>
        </p:nvGrpSpPr>
        <p:grpSpPr>
          <a:xfrm>
            <a:off x="927100" y="2833688"/>
            <a:ext cx="7459663" cy="519112"/>
            <a:chOff x="584" y="1785"/>
            <a:chExt cx="4699" cy="327"/>
          </a:xfrm>
        </p:grpSpPr>
        <p:graphicFrame>
          <p:nvGraphicFramePr>
            <p:cNvPr id="120839" name="对象 120838"/>
            <p:cNvGraphicFramePr/>
            <p:nvPr/>
          </p:nvGraphicFramePr>
          <p:xfrm>
            <a:off x="584" y="1833"/>
            <a:ext cx="27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7" imgW="4404995" imgH="444500" progId="Equation.3">
                    <p:embed/>
                  </p:oleObj>
                </mc:Choice>
                <mc:Fallback>
                  <p:oleObj name="" r:id="rId7" imgW="4404995" imgH="4445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4" y="1833"/>
                          <a:ext cx="277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0840" name="组合 120839"/>
            <p:cNvGrpSpPr/>
            <p:nvPr/>
          </p:nvGrpSpPr>
          <p:grpSpPr>
            <a:xfrm>
              <a:off x="3456" y="1785"/>
              <a:ext cx="1827" cy="327"/>
              <a:chOff x="3744" y="2496"/>
              <a:chExt cx="1827" cy="327"/>
            </a:xfrm>
          </p:grpSpPr>
          <p:sp>
            <p:nvSpPr>
              <p:cNvPr id="120841" name="文本框 120840"/>
              <p:cNvSpPr txBox="1"/>
              <p:nvPr/>
            </p:nvSpPr>
            <p:spPr>
              <a:xfrm>
                <a:off x="3744" y="2496"/>
                <a:ext cx="182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/>
                <a:r>
                  <a:rPr lang="zh-CN" altLang="en-US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（其中     为数）</a:t>
                </a:r>
                <a:r>
                  <a:rPr lang="en-US" altLang="zh-CN" sz="28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;</a:t>
                </a:r>
                <a:endPara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20842" name="对象 120841"/>
              <p:cNvGraphicFramePr/>
              <p:nvPr/>
            </p:nvGraphicFramePr>
            <p:xfrm>
              <a:off x="4512" y="2544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9" imgW="279400" imgH="342900" progId="Equation.3">
                      <p:embed/>
                    </p:oleObj>
                  </mc:Choice>
                  <mc:Fallback>
                    <p:oleObj name="" r:id="rId9" imgW="279400" imgH="3429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12" y="2544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0843" name="组合 120842"/>
          <p:cNvGrpSpPr/>
          <p:nvPr/>
        </p:nvGrpSpPr>
        <p:grpSpPr>
          <a:xfrm>
            <a:off x="395288" y="4005263"/>
            <a:ext cx="7943850" cy="1905000"/>
            <a:chOff x="249" y="2523"/>
            <a:chExt cx="5004" cy="1200"/>
          </a:xfrm>
        </p:grpSpPr>
        <p:sp>
          <p:nvSpPr>
            <p:cNvPr id="120844" name="矩形 120843"/>
            <p:cNvSpPr/>
            <p:nvPr/>
          </p:nvSpPr>
          <p:spPr>
            <a:xfrm>
              <a:off x="249" y="2523"/>
              <a:ext cx="472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    阶矩阵，则       为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     次幂，即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并且 </a:t>
              </a:r>
              <a:endPara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0845" name="对象 120844"/>
            <p:cNvGraphicFramePr/>
            <p:nvPr/>
          </p:nvGraphicFramePr>
          <p:xfrm>
            <a:off x="1449" y="261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1" imgW="241300" imgH="254000" progId="Equation.3">
                    <p:embed/>
                  </p:oleObj>
                </mc:Choice>
                <mc:Fallback>
                  <p:oleObj name="" r:id="rId11" imgW="241300" imgH="2540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9" y="261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6" name="对象 120845"/>
            <p:cNvGraphicFramePr/>
            <p:nvPr/>
          </p:nvGraphicFramePr>
          <p:xfrm>
            <a:off x="2793" y="2571"/>
            <a:ext cx="2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3" imgW="444500" imgH="381000" progId="Equation.3">
                    <p:embed/>
                  </p:oleObj>
                </mc:Choice>
                <mc:Fallback>
                  <p:oleObj name="" r:id="rId13" imgW="444500" imgH="3810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93" y="2571"/>
                          <a:ext cx="279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7" name="对象 120846"/>
            <p:cNvGraphicFramePr/>
            <p:nvPr/>
          </p:nvGraphicFramePr>
          <p:xfrm>
            <a:off x="3849" y="2619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5" imgW="254000" imgH="330200" progId="Equation.3">
                    <p:embed/>
                  </p:oleObj>
                </mc:Choice>
                <mc:Fallback>
                  <p:oleObj name="" r:id="rId15" imgW="254000" imgH="3302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49" y="2619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8" name="对象 120847"/>
            <p:cNvGraphicFramePr/>
            <p:nvPr/>
          </p:nvGraphicFramePr>
          <p:xfrm>
            <a:off x="681" y="2811"/>
            <a:ext cx="138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7" imgW="2197100" imgH="1104900" progId="Equation.3">
                    <p:embed/>
                  </p:oleObj>
                </mc:Choice>
                <mc:Fallback>
                  <p:oleObj name="" r:id="rId17" imgW="2197100" imgH="11049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81" y="2811"/>
                          <a:ext cx="1384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9" name="对象 120848"/>
            <p:cNvGraphicFramePr/>
            <p:nvPr/>
          </p:nvGraphicFramePr>
          <p:xfrm>
            <a:off x="2649" y="2811"/>
            <a:ext cx="138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9" imgW="2195830" imgH="444500" progId="Equation.3">
                    <p:embed/>
                  </p:oleObj>
                </mc:Choice>
                <mc:Fallback>
                  <p:oleObj name="" r:id="rId19" imgW="2195830" imgH="4445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49" y="2811"/>
                          <a:ext cx="1384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0" name="对象 120849"/>
            <p:cNvGraphicFramePr/>
            <p:nvPr/>
          </p:nvGraphicFramePr>
          <p:xfrm>
            <a:off x="4029" y="2755"/>
            <a:ext cx="1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21" imgW="1942465" imgH="533400" progId="Equation.3">
                    <p:embed/>
                  </p:oleObj>
                </mc:Choice>
                <mc:Fallback>
                  <p:oleObj name="" r:id="rId21" imgW="1942465" imgH="5334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029" y="2755"/>
                          <a:ext cx="1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1" name="对象 120850"/>
            <p:cNvGraphicFramePr/>
            <p:nvPr/>
          </p:nvGraphicFramePr>
          <p:xfrm>
            <a:off x="825" y="3444"/>
            <a:ext cx="16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3" imgW="2475230" imgH="444500" progId="Equation.3">
                    <p:embed/>
                  </p:oleObj>
                </mc:Choice>
                <mc:Fallback>
                  <p:oleObj name="" r:id="rId23" imgW="2475230" imgH="4445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25" y="3444"/>
                          <a:ext cx="168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2" name="文本框 120851"/>
          <p:cNvSpPr txBox="1"/>
          <p:nvPr/>
        </p:nvSpPr>
        <p:spPr>
          <a:xfrm>
            <a:off x="900113" y="35004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方阵的正整数幂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6" name="组合 92175"/>
          <p:cNvGrpSpPr/>
          <p:nvPr/>
        </p:nvGrpSpPr>
        <p:grpSpPr>
          <a:xfrm>
            <a:off x="1295400" y="2209800"/>
            <a:ext cx="6378575" cy="946150"/>
            <a:chOff x="816" y="1392"/>
            <a:chExt cx="4018" cy="596"/>
          </a:xfrm>
        </p:grpSpPr>
        <p:sp>
          <p:nvSpPr>
            <p:cNvPr id="92163" name="文本框 92162"/>
            <p:cNvSpPr txBox="1"/>
            <p:nvPr/>
          </p:nvSpPr>
          <p:spPr>
            <a:xfrm>
              <a:off x="816" y="1392"/>
              <a:ext cx="4018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把矩阵    的行换成同序数的列得到的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新矩阵，叫做    的转置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矩阵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，记作      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164" name="对象 92163"/>
            <p:cNvGraphicFramePr/>
            <p:nvPr/>
          </p:nvGraphicFramePr>
          <p:xfrm>
            <a:off x="4422" y="1680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" imgW="469900" imgH="381000" progId="Equation.3">
                    <p:embed/>
                  </p:oleObj>
                </mc:Choice>
                <mc:Fallback>
                  <p:oleObj name="" r:id="rId1" imgW="469900" imgH="3810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22" y="1680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5" name="对象 92164"/>
            <p:cNvGraphicFramePr/>
            <p:nvPr/>
          </p:nvGraphicFramePr>
          <p:xfrm>
            <a:off x="1837" y="1446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3" imgW="317500" imgH="317500" progId="Equation.3">
                    <p:embed/>
                  </p:oleObj>
                </mc:Choice>
                <mc:Fallback>
                  <p:oleObj name="" r:id="rId3" imgW="3175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7" y="1446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6" name="对象 92165"/>
            <p:cNvGraphicFramePr/>
            <p:nvPr/>
          </p:nvGraphicFramePr>
          <p:xfrm>
            <a:off x="2249" y="172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5" imgW="317500" imgH="317500" progId="Equation.3">
                    <p:embed/>
                  </p:oleObj>
                </mc:Choice>
                <mc:Fallback>
                  <p:oleObj name="" r:id="rId5" imgW="317500" imgH="3175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49" y="172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7" name="文本框 92166"/>
          <p:cNvSpPr txBox="1"/>
          <p:nvPr/>
        </p:nvSpPr>
        <p:spPr>
          <a:xfrm>
            <a:off x="1295400" y="3908425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68" name="对象 92167"/>
          <p:cNvGraphicFramePr/>
          <p:nvPr/>
        </p:nvGraphicFramePr>
        <p:xfrm>
          <a:off x="2241550" y="368935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6" imgW="2298700" imgH="977900" progId="Equation.3">
                  <p:embed/>
                </p:oleObj>
              </mc:Choice>
              <mc:Fallback>
                <p:oleObj name="" r:id="rId6" imgW="2298700" imgH="977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41550" y="3689350"/>
                        <a:ext cx="2298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对象 92168"/>
          <p:cNvGraphicFramePr/>
          <p:nvPr/>
        </p:nvGraphicFramePr>
        <p:xfrm>
          <a:off x="5213350" y="3352800"/>
          <a:ext cx="198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8" imgW="1981200" imgH="1511300" progId="Equation.3">
                  <p:embed/>
                </p:oleObj>
              </mc:Choice>
              <mc:Fallback>
                <p:oleObj name="" r:id="rId8" imgW="1981200" imgH="15113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3350" y="3352800"/>
                        <a:ext cx="19812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对象 92169"/>
          <p:cNvGraphicFramePr/>
          <p:nvPr/>
        </p:nvGraphicFramePr>
        <p:xfrm>
          <a:off x="2373313" y="5346700"/>
          <a:ext cx="15779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0" imgW="1828800" imgH="419100" progId="Equation.3">
                  <p:embed/>
                </p:oleObj>
              </mc:Choice>
              <mc:Fallback>
                <p:oleObj name="" r:id="rId10" imgW="1828800" imgH="419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3313" y="5346700"/>
                        <a:ext cx="157797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对象 92170"/>
          <p:cNvGraphicFramePr/>
          <p:nvPr/>
        </p:nvGraphicFramePr>
        <p:xfrm>
          <a:off x="5370513" y="5086350"/>
          <a:ext cx="1450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2" imgW="1625600" imgH="977900" progId="Equation.3">
                  <p:embed/>
                </p:oleObj>
              </mc:Choice>
              <mc:Fallback>
                <p:oleObj name="" r:id="rId12" imgW="1625600" imgH="977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70513" y="5086350"/>
                        <a:ext cx="145097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文本框 92171"/>
          <p:cNvSpPr txBox="1"/>
          <p:nvPr/>
        </p:nvSpPr>
        <p:spPr>
          <a:xfrm>
            <a:off x="1143000" y="155416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１、定义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74" name="矩形 92173"/>
          <p:cNvSpPr/>
          <p:nvPr/>
        </p:nvSpPr>
        <p:spPr>
          <a:xfrm>
            <a:off x="539750" y="712788"/>
            <a:ext cx="3455988" cy="7000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2800" dirty="0"/>
              <a:t>(4)</a:t>
            </a:r>
            <a:r>
              <a:rPr lang="zh-CN" altLang="en-US" sz="2800" dirty="0"/>
              <a:t>、</a:t>
            </a:r>
            <a:r>
              <a:rPr lang="zh-CN" altLang="en-US" sz="2800" b="1" dirty="0"/>
              <a:t>矩阵的转置</a:t>
            </a:r>
            <a:endParaRPr lang="zh-CN" altLang="en-US" sz="2800" b="1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  <p:bldP spid="92172" grpId="0"/>
      <p:bldP spid="921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2" name="对象 71681"/>
          <p:cNvGraphicFramePr/>
          <p:nvPr/>
        </p:nvGraphicFramePr>
        <p:xfrm>
          <a:off x="1042988" y="2852738"/>
          <a:ext cx="3455987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873500" imgH="2209800" progId="Equation.3">
                  <p:embed/>
                </p:oleObj>
              </mc:Choice>
              <mc:Fallback>
                <p:oleObj name="" r:id="rId1" imgW="3873500" imgH="2209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852738"/>
                        <a:ext cx="3455987" cy="197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矩形 71682"/>
          <p:cNvSpPr/>
          <p:nvPr/>
        </p:nvSpPr>
        <p:spPr>
          <a:xfrm>
            <a:off x="5364163" y="3500438"/>
            <a:ext cx="2819400" cy="1373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对线性方程组的</a:t>
            </a:r>
            <a:endParaRPr lang="zh-CN" altLang="en-US" sz="2800" b="1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研究可转化为对</a:t>
            </a:r>
            <a:endParaRPr lang="zh-CN" altLang="en-US" sz="2800" b="1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这张表的研究</a:t>
            </a:r>
            <a:r>
              <a:rPr lang="en-US" altLang="zh-CN" sz="2800" b="1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endParaRPr lang="en-US" altLang="zh-CN" sz="2800" b="1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684" name="矩形 71683"/>
          <p:cNvSpPr/>
          <p:nvPr/>
        </p:nvSpPr>
        <p:spPr>
          <a:xfrm>
            <a:off x="914400" y="762000"/>
            <a:ext cx="7315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线性方程组的系数与常数项按原位置可排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矩形数表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698" name="对象 71697"/>
          <p:cNvGraphicFramePr/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90500" imgH="419100" progId="Equation.3">
                  <p:embed/>
                </p:oleObj>
              </mc:Choice>
              <mc:Fallback>
                <p:oleObj name="" r:id="rId3" imgW="1905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文本框 93185"/>
          <p:cNvSpPr txBox="1"/>
          <p:nvPr/>
        </p:nvSpPr>
        <p:spPr>
          <a:xfrm>
            <a:off x="1295400" y="990600"/>
            <a:ext cx="5292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２、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转置矩阵的运算性质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3187" name="对象 93186"/>
          <p:cNvGraphicFramePr/>
          <p:nvPr/>
        </p:nvGraphicFramePr>
        <p:xfrm>
          <a:off x="1676400" y="1905000"/>
          <a:ext cx="2044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2044065" imgH="546100" progId="Equation.3">
                  <p:embed/>
                </p:oleObj>
              </mc:Choice>
              <mc:Fallback>
                <p:oleObj name="" r:id="rId1" imgW="2044065" imgH="546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20447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对象 93187"/>
          <p:cNvGraphicFramePr/>
          <p:nvPr/>
        </p:nvGraphicFramePr>
        <p:xfrm>
          <a:off x="1676400" y="2895600"/>
          <a:ext cx="3492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3491230" imgH="495300" progId="Equation.3">
                  <p:embed/>
                </p:oleObj>
              </mc:Choice>
              <mc:Fallback>
                <p:oleObj name="" r:id="rId3" imgW="3491230" imgH="495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895600"/>
                        <a:ext cx="34925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对象 93188"/>
          <p:cNvGraphicFramePr/>
          <p:nvPr/>
        </p:nvGraphicFramePr>
        <p:xfrm>
          <a:off x="1682750" y="3886200"/>
          <a:ext cx="2451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2449830" imgH="495300" progId="Equation.3">
                  <p:embed/>
                </p:oleObj>
              </mc:Choice>
              <mc:Fallback>
                <p:oleObj name="" r:id="rId5" imgW="2449830" imgH="495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750" y="3886200"/>
                        <a:ext cx="24511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对象 93189"/>
          <p:cNvGraphicFramePr/>
          <p:nvPr/>
        </p:nvGraphicFramePr>
        <p:xfrm>
          <a:off x="1676400" y="4800600"/>
          <a:ext cx="2794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2792730" imgH="495300" progId="Equation.3">
                  <p:embed/>
                </p:oleObj>
              </mc:Choice>
              <mc:Fallback>
                <p:oleObj name="" r:id="rId7" imgW="2792730" imgH="495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800600"/>
                        <a:ext cx="27940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文本框 96257"/>
          <p:cNvSpPr txBox="1"/>
          <p:nvPr/>
        </p:nvSpPr>
        <p:spPr>
          <a:xfrm>
            <a:off x="914400" y="833438"/>
            <a:ext cx="2012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、对称阵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6259" name="矩形 96258"/>
          <p:cNvSpPr/>
          <p:nvPr/>
        </p:nvSpPr>
        <p:spPr>
          <a:xfrm>
            <a:off x="914400" y="14478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6260" name="组合 96259"/>
          <p:cNvGrpSpPr/>
          <p:nvPr/>
        </p:nvGrpSpPr>
        <p:grpSpPr>
          <a:xfrm>
            <a:off x="1981200" y="1447800"/>
            <a:ext cx="6229350" cy="1373188"/>
            <a:chOff x="1241" y="1007"/>
            <a:chExt cx="3924" cy="865"/>
          </a:xfrm>
        </p:grpSpPr>
        <p:sp>
          <p:nvSpPr>
            <p:cNvPr id="96261" name="文本框 96260"/>
            <p:cNvSpPr txBox="1"/>
            <p:nvPr/>
          </p:nvSpPr>
          <p:spPr>
            <a:xfrm>
              <a:off x="1241" y="1007"/>
              <a:ext cx="3924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    为     阶方阵，如果满足          ，即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那么     称为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对称阵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62" name="对象 96261"/>
            <p:cNvGraphicFramePr/>
            <p:nvPr/>
          </p:nvGraphicFramePr>
          <p:xfrm>
            <a:off x="1539" y="106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" imgW="317500" imgH="317500" progId="Equation.3">
                    <p:embed/>
                  </p:oleObj>
                </mc:Choice>
                <mc:Fallback>
                  <p:oleObj name="" r:id="rId1" imgW="317500" imgH="3175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9" y="106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对象 96262"/>
            <p:cNvGraphicFramePr/>
            <p:nvPr/>
          </p:nvGraphicFramePr>
          <p:xfrm>
            <a:off x="2067" y="110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241300" imgH="254000" progId="Equation.3">
                    <p:embed/>
                  </p:oleObj>
                </mc:Choice>
                <mc:Fallback>
                  <p:oleObj name="" r:id="rId3" imgW="241300" imgH="2540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67" y="110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对象 96263"/>
            <p:cNvGraphicFramePr/>
            <p:nvPr/>
          </p:nvGraphicFramePr>
          <p:xfrm>
            <a:off x="4035" y="1049"/>
            <a:ext cx="6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5" imgW="1078865" imgH="381000" progId="Equation.3">
                    <p:embed/>
                  </p:oleObj>
                </mc:Choice>
                <mc:Fallback>
                  <p:oleObj name="" r:id="rId5" imgW="1078865" imgH="3810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5" y="1049"/>
                          <a:ext cx="680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5" name="对象 96264"/>
            <p:cNvGraphicFramePr/>
            <p:nvPr/>
          </p:nvGraphicFramePr>
          <p:xfrm>
            <a:off x="2112" y="1296"/>
            <a:ext cx="238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7" imgW="3782695" imgH="495300" progId="Equation.3">
                    <p:embed/>
                  </p:oleObj>
                </mc:Choice>
                <mc:Fallback>
                  <p:oleObj name="" r:id="rId7" imgW="3782695" imgH="4953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12" y="1296"/>
                          <a:ext cx="238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6" name="对象 96265"/>
            <p:cNvGraphicFramePr/>
            <p:nvPr/>
          </p:nvGraphicFramePr>
          <p:xfrm>
            <a:off x="1779" y="1589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9" imgW="317500" imgH="317500" progId="Equation.3">
                    <p:embed/>
                  </p:oleObj>
                </mc:Choice>
                <mc:Fallback>
                  <p:oleObj name="" r:id="rId9" imgW="317500" imgH="3175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9" y="1589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7" name="对象 96266"/>
          <p:cNvGraphicFramePr/>
          <p:nvPr/>
        </p:nvGraphicFramePr>
        <p:xfrm>
          <a:off x="1187450" y="2924175"/>
          <a:ext cx="4968875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0" imgW="2018665" imgH="711200" progId="Equation.DSMT4">
                  <p:embed/>
                </p:oleObj>
              </mc:Choice>
              <mc:Fallback>
                <p:oleObj name="" r:id="rId10" imgW="2018665" imgH="711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50" y="2924175"/>
                        <a:ext cx="4968875" cy="175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对象 96267"/>
          <p:cNvGraphicFramePr/>
          <p:nvPr/>
        </p:nvGraphicFramePr>
        <p:xfrm>
          <a:off x="914400" y="5626100"/>
          <a:ext cx="5902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2" imgW="5740400" imgH="469900" progId="Equation.3">
                  <p:embed/>
                </p:oleObj>
              </mc:Choice>
              <mc:Fallback>
                <p:oleObj name="" r:id="rId12" imgW="5740400" imgH="469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5626100"/>
                        <a:ext cx="59023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文本框 96268"/>
          <p:cNvSpPr txBox="1"/>
          <p:nvPr/>
        </p:nvSpPr>
        <p:spPr>
          <a:xfrm>
            <a:off x="1981200" y="4724400"/>
            <a:ext cx="7772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对称阵的元素以主对角线为对称轴对应相                                   等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0" name="矩形 96269"/>
          <p:cNvSpPr/>
          <p:nvPr/>
        </p:nvSpPr>
        <p:spPr>
          <a:xfrm>
            <a:off x="914400" y="46482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6271" name="直接连接符 96270"/>
          <p:cNvSpPr/>
          <p:nvPr/>
        </p:nvSpPr>
        <p:spPr>
          <a:xfrm>
            <a:off x="2916238" y="3213100"/>
            <a:ext cx="1447800" cy="14478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72" name="直接连接符 96271"/>
          <p:cNvSpPr/>
          <p:nvPr/>
        </p:nvSpPr>
        <p:spPr>
          <a:xfrm flipH="1">
            <a:off x="2971800" y="3276600"/>
            <a:ext cx="457200" cy="4572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6273" name="直接连接符 96272"/>
          <p:cNvSpPr/>
          <p:nvPr/>
        </p:nvSpPr>
        <p:spPr>
          <a:xfrm flipH="1">
            <a:off x="2971800" y="3276600"/>
            <a:ext cx="1066800" cy="10668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6274" name="直接连接符 96273"/>
          <p:cNvSpPr/>
          <p:nvPr/>
        </p:nvSpPr>
        <p:spPr>
          <a:xfrm flipH="1">
            <a:off x="3581400" y="3886200"/>
            <a:ext cx="381000" cy="381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6275" name="矩形 96274"/>
          <p:cNvSpPr/>
          <p:nvPr/>
        </p:nvSpPr>
        <p:spPr>
          <a:xfrm>
            <a:off x="395288" y="136525"/>
            <a:ext cx="2808287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2800" b="1" dirty="0"/>
              <a:t>三</a:t>
            </a:r>
            <a:r>
              <a:rPr lang="zh-CN" altLang="en-US" sz="2400" b="1" dirty="0"/>
              <a:t>、几种特殊矩阵</a:t>
            </a:r>
            <a:endParaRPr lang="zh-CN" altLang="en-US" sz="2400" b="1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/>
      <p:bldP spid="96269" grpId="0"/>
      <p:bldP spid="96270" grpId="0"/>
      <p:bldP spid="962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矩形 99329"/>
          <p:cNvSpPr/>
          <p:nvPr/>
        </p:nvSpPr>
        <p:spPr>
          <a:xfrm>
            <a:off x="1447800" y="8382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方阵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9331" name="对象 99330"/>
          <p:cNvGraphicFramePr/>
          <p:nvPr/>
        </p:nvGraphicFramePr>
        <p:xfrm>
          <a:off x="2133600" y="1219200"/>
          <a:ext cx="40005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4292600" imgH="2184400" progId="Equation.3">
                  <p:embed/>
                </p:oleObj>
              </mc:Choice>
              <mc:Fallback>
                <p:oleObj name="" r:id="rId1" imgW="4292600" imgH="21844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219200"/>
                        <a:ext cx="4000500" cy="203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矩形 99331"/>
          <p:cNvSpPr/>
          <p:nvPr/>
        </p:nvSpPr>
        <p:spPr>
          <a:xfrm>
            <a:off x="914400" y="3429000"/>
            <a:ext cx="4646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单位矩阵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（或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单位阵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9334" name="组合 99333"/>
          <p:cNvGrpSpPr/>
          <p:nvPr/>
        </p:nvGrpSpPr>
        <p:grpSpPr>
          <a:xfrm>
            <a:off x="3657600" y="1676400"/>
            <a:ext cx="2057400" cy="1524000"/>
            <a:chOff x="2304" y="1056"/>
            <a:chExt cx="1296" cy="960"/>
          </a:xfrm>
        </p:grpSpPr>
        <p:sp>
          <p:nvSpPr>
            <p:cNvPr id="99335" name="直角三角形 99334"/>
            <p:cNvSpPr/>
            <p:nvPr/>
          </p:nvSpPr>
          <p:spPr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9336" name="对象 99335"/>
            <p:cNvGraphicFramePr/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292100" imgH="317500" progId="Equation.3">
                    <p:embed/>
                  </p:oleObj>
                </mc:Choice>
                <mc:Fallback>
                  <p:oleObj name="" r:id="rId3" imgW="292100" imgH="3175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37" name="组合 99336"/>
          <p:cNvGrpSpPr/>
          <p:nvPr/>
        </p:nvGrpSpPr>
        <p:grpSpPr>
          <a:xfrm>
            <a:off x="3962400" y="1295400"/>
            <a:ext cx="2057400" cy="1600200"/>
            <a:chOff x="3888" y="1152"/>
            <a:chExt cx="1296" cy="1008"/>
          </a:xfrm>
        </p:grpSpPr>
        <p:sp>
          <p:nvSpPr>
            <p:cNvPr id="99338" name="直角三角形 99337"/>
            <p:cNvSpPr/>
            <p:nvPr/>
          </p:nvSpPr>
          <p:spPr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9339" name="对象 99338"/>
            <p:cNvGraphicFramePr/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41" name="组合 99340"/>
          <p:cNvGrpSpPr/>
          <p:nvPr/>
        </p:nvGrpSpPr>
        <p:grpSpPr>
          <a:xfrm>
            <a:off x="3276600" y="1905000"/>
            <a:ext cx="4356100" cy="1371600"/>
            <a:chOff x="2064" y="1200"/>
            <a:chExt cx="2744" cy="864"/>
          </a:xfrm>
        </p:grpSpPr>
        <p:sp>
          <p:nvSpPr>
            <p:cNvPr id="99342" name="椭圆 99341"/>
            <p:cNvSpPr/>
            <p:nvPr/>
          </p:nvSpPr>
          <p:spPr>
            <a:xfrm rot="2524426">
              <a:off x="2064" y="1200"/>
              <a:ext cx="2029" cy="432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9343" name="组合 99342"/>
            <p:cNvGrpSpPr/>
            <p:nvPr/>
          </p:nvGrpSpPr>
          <p:grpSpPr>
            <a:xfrm>
              <a:off x="3888" y="1632"/>
              <a:ext cx="920" cy="432"/>
              <a:chOff x="2112" y="2112"/>
              <a:chExt cx="920" cy="432"/>
            </a:xfrm>
          </p:grpSpPr>
          <p:sp>
            <p:nvSpPr>
              <p:cNvPr id="99344" name="直接连接符 99343"/>
              <p:cNvSpPr/>
              <p:nvPr/>
            </p:nvSpPr>
            <p:spPr>
              <a:xfrm flipV="1">
                <a:off x="2112" y="2352"/>
                <a:ext cx="336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9345" name="文本框 99344"/>
              <p:cNvSpPr txBox="1"/>
              <p:nvPr/>
            </p:nvSpPr>
            <p:spPr>
              <a:xfrm>
                <a:off x="2352" y="2112"/>
                <a:ext cx="6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/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全为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9346" name="矩形 99345"/>
          <p:cNvSpPr/>
          <p:nvPr/>
        </p:nvSpPr>
        <p:spPr>
          <a:xfrm>
            <a:off x="1130300" y="404813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、单位矩阵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9347" name="对象 99346"/>
          <p:cNvGraphicFramePr/>
          <p:nvPr/>
        </p:nvGraphicFramePr>
        <p:xfrm>
          <a:off x="1547813" y="4149725"/>
          <a:ext cx="51117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3289300" imgH="1689100" progId="Equation.3">
                  <p:embed/>
                </p:oleObj>
              </mc:Choice>
              <mc:Fallback>
                <p:oleObj name="" r:id="rId7" imgW="3289300" imgH="16891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4149725"/>
                        <a:ext cx="511175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2" grpId="0"/>
      <p:bldP spid="993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9" name="矩形 98308"/>
          <p:cNvSpPr/>
          <p:nvPr/>
        </p:nvSpPr>
        <p:spPr>
          <a:xfrm>
            <a:off x="4716463" y="1412875"/>
            <a:ext cx="4572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对角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对角阵</a:t>
            </a: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8310" name="组合 98309"/>
          <p:cNvGrpSpPr/>
          <p:nvPr/>
        </p:nvGrpSpPr>
        <p:grpSpPr>
          <a:xfrm>
            <a:off x="250825" y="808038"/>
            <a:ext cx="5822950" cy="2044700"/>
            <a:chOff x="864" y="2552"/>
            <a:chExt cx="3668" cy="1288"/>
          </a:xfrm>
        </p:grpSpPr>
        <p:graphicFrame>
          <p:nvGraphicFramePr>
            <p:cNvPr id="98311" name="对象 98310"/>
            <p:cNvGraphicFramePr/>
            <p:nvPr/>
          </p:nvGraphicFramePr>
          <p:xfrm>
            <a:off x="1968" y="2552"/>
            <a:ext cx="168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" imgW="2882900" imgH="2209800" progId="Equation.3">
                    <p:embed/>
                  </p:oleObj>
                </mc:Choice>
                <mc:Fallback>
                  <p:oleObj name="" r:id="rId1" imgW="2882900" imgH="22098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68" y="2552"/>
                          <a:ext cx="168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2" name="矩形 98311"/>
            <p:cNvSpPr/>
            <p:nvPr/>
          </p:nvSpPr>
          <p:spPr>
            <a:xfrm>
              <a:off x="864" y="2976"/>
              <a:ext cx="6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3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3" name="文本框 98312"/>
            <p:cNvSpPr txBox="1"/>
            <p:nvPr/>
          </p:nvSpPr>
          <p:spPr>
            <a:xfrm>
              <a:off x="1392" y="2928"/>
              <a:ext cx="3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形如                的方阵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endParaRPr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8314" name="组合 98313"/>
          <p:cNvGrpSpPr/>
          <p:nvPr/>
        </p:nvGrpSpPr>
        <p:grpSpPr>
          <a:xfrm>
            <a:off x="2195513" y="1268413"/>
            <a:ext cx="2057400" cy="1524000"/>
            <a:chOff x="2304" y="1056"/>
            <a:chExt cx="1296" cy="960"/>
          </a:xfrm>
        </p:grpSpPr>
        <p:sp>
          <p:nvSpPr>
            <p:cNvPr id="98315" name="直角三角形 98314"/>
            <p:cNvSpPr/>
            <p:nvPr/>
          </p:nvSpPr>
          <p:spPr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8316" name="对象 98315"/>
            <p:cNvGraphicFramePr/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3" imgW="292100" imgH="317500" progId="Equation.3">
                    <p:embed/>
                  </p:oleObj>
                </mc:Choice>
                <mc:Fallback>
                  <p:oleObj name="" r:id="rId3" imgW="292100" imgH="3175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17" name="组合 98316"/>
          <p:cNvGrpSpPr/>
          <p:nvPr/>
        </p:nvGrpSpPr>
        <p:grpSpPr>
          <a:xfrm>
            <a:off x="2484438" y="908050"/>
            <a:ext cx="2057400" cy="1600200"/>
            <a:chOff x="3888" y="1152"/>
            <a:chExt cx="1296" cy="1008"/>
          </a:xfrm>
        </p:grpSpPr>
        <p:sp>
          <p:nvSpPr>
            <p:cNvPr id="98318" name="直角三角形 98317"/>
            <p:cNvSpPr/>
            <p:nvPr/>
          </p:nvSpPr>
          <p:spPr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8319" name="对象 98318"/>
            <p:cNvGraphicFramePr/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0" name="椭圆 98319"/>
          <p:cNvSpPr/>
          <p:nvPr/>
        </p:nvSpPr>
        <p:spPr>
          <a:xfrm rot="2317989">
            <a:off x="1763713" y="1519238"/>
            <a:ext cx="3221037" cy="6858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98321" name="组合 98320"/>
          <p:cNvGrpSpPr/>
          <p:nvPr/>
        </p:nvGrpSpPr>
        <p:grpSpPr>
          <a:xfrm>
            <a:off x="2771775" y="439738"/>
            <a:ext cx="1809750" cy="685800"/>
            <a:chOff x="2112" y="2112"/>
            <a:chExt cx="1140" cy="432"/>
          </a:xfrm>
        </p:grpSpPr>
        <p:sp>
          <p:nvSpPr>
            <p:cNvPr id="98322" name="直接连接符 98321"/>
            <p:cNvSpPr/>
            <p:nvPr/>
          </p:nvSpPr>
          <p:spPr>
            <a:xfrm flipV="1">
              <a:off x="2112" y="2352"/>
              <a:ext cx="336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23" name="文本框 98322"/>
            <p:cNvSpPr txBox="1"/>
            <p:nvPr/>
          </p:nvSpPr>
          <p:spPr>
            <a:xfrm>
              <a:off x="2352" y="2112"/>
              <a:ext cx="9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不全为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24" name="文本框 98323"/>
          <p:cNvSpPr txBox="1"/>
          <p:nvPr/>
        </p:nvSpPr>
        <p:spPr>
          <a:xfrm>
            <a:off x="1084263" y="31257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25" name="对象 98324"/>
          <p:cNvGraphicFramePr/>
          <p:nvPr/>
        </p:nvGraphicFramePr>
        <p:xfrm>
          <a:off x="2555875" y="3132138"/>
          <a:ext cx="4032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2157095" imgH="304800" progId="Equation.3">
                  <p:embed/>
                </p:oleObj>
              </mc:Choice>
              <mc:Fallback>
                <p:oleObj name="" r:id="rId7" imgW="2157095" imgH="304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132138"/>
                        <a:ext cx="4032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27" name="组合 98326"/>
          <p:cNvGrpSpPr/>
          <p:nvPr/>
        </p:nvGrpSpPr>
        <p:grpSpPr>
          <a:xfrm>
            <a:off x="2051050" y="4276725"/>
            <a:ext cx="2057400" cy="1600200"/>
            <a:chOff x="3888" y="1152"/>
            <a:chExt cx="1296" cy="1008"/>
          </a:xfrm>
        </p:grpSpPr>
        <p:sp>
          <p:nvSpPr>
            <p:cNvPr id="98328" name="直角三角形 98327"/>
            <p:cNvSpPr/>
            <p:nvPr/>
          </p:nvSpPr>
          <p:spPr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8329" name="对象 98328"/>
            <p:cNvGraphicFramePr/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9" imgW="292100" imgH="317500" progId="Equation.3">
                    <p:embed/>
                  </p:oleObj>
                </mc:Choice>
                <mc:Fallback>
                  <p:oleObj name="" r:id="rId9" imgW="292100" imgH="3175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30" name="组合 98329"/>
          <p:cNvGrpSpPr/>
          <p:nvPr/>
        </p:nvGrpSpPr>
        <p:grpSpPr>
          <a:xfrm>
            <a:off x="5899150" y="4497388"/>
            <a:ext cx="1697038" cy="1452562"/>
            <a:chOff x="2304" y="1056"/>
            <a:chExt cx="1296" cy="960"/>
          </a:xfrm>
        </p:grpSpPr>
        <p:sp>
          <p:nvSpPr>
            <p:cNvPr id="98331" name="直角三角形 98330"/>
            <p:cNvSpPr/>
            <p:nvPr/>
          </p:nvSpPr>
          <p:spPr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8332" name="对象 98331"/>
            <p:cNvGraphicFramePr/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0" imgW="292100" imgH="317500" progId="Equation.3">
                    <p:embed/>
                  </p:oleObj>
                </mc:Choice>
                <mc:Fallback>
                  <p:oleObj name="" r:id="rId10" imgW="292100" imgH="3175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38" name="组合 98337"/>
          <p:cNvGrpSpPr/>
          <p:nvPr/>
        </p:nvGrpSpPr>
        <p:grpSpPr>
          <a:xfrm>
            <a:off x="468313" y="3789363"/>
            <a:ext cx="7632700" cy="2160587"/>
            <a:chOff x="295" y="2387"/>
            <a:chExt cx="4808" cy="1361"/>
          </a:xfrm>
        </p:grpSpPr>
        <p:graphicFrame>
          <p:nvGraphicFramePr>
            <p:cNvPr id="98326" name="对象 98325"/>
            <p:cNvGraphicFramePr/>
            <p:nvPr/>
          </p:nvGraphicFramePr>
          <p:xfrm>
            <a:off x="431" y="2523"/>
            <a:ext cx="4672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1" imgW="8051800" imgH="1981200" progId="Equation.3">
                    <p:embed/>
                  </p:oleObj>
                </mc:Choice>
                <mc:Fallback>
                  <p:oleObj name="" r:id="rId11" imgW="8051800" imgH="19812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1" y="2523"/>
                          <a:ext cx="4672" cy="1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7" name="文本框 98336"/>
            <p:cNvSpPr txBox="1"/>
            <p:nvPr/>
          </p:nvSpPr>
          <p:spPr>
            <a:xfrm>
              <a:off x="295" y="2387"/>
              <a:ext cx="7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9" name="对象 20488"/>
          <p:cNvGraphicFramePr/>
          <p:nvPr/>
        </p:nvGraphicFramePr>
        <p:xfrm>
          <a:off x="539750" y="1916113"/>
          <a:ext cx="53276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1777365" imgH="393700" progId="Equation.3">
                  <p:embed/>
                </p:oleObj>
              </mc:Choice>
              <mc:Fallback>
                <p:oleObj name="" r:id="rId1" imgW="1777365" imgH="3937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916113"/>
                        <a:ext cx="5327650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文本框 20489"/>
          <p:cNvSpPr txBox="1"/>
          <p:nvPr/>
        </p:nvSpPr>
        <p:spPr>
          <a:xfrm>
            <a:off x="3203575" y="3500438"/>
            <a:ext cx="57610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（单位矩阵、数量矩阵与同阶方阵乘法可交换）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500" name="对象 20499"/>
          <p:cNvGraphicFramePr/>
          <p:nvPr/>
        </p:nvGraphicFramePr>
        <p:xfrm>
          <a:off x="496888" y="3357563"/>
          <a:ext cx="28511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217930" imgH="203200" progId="Equation.3">
                  <p:embed/>
                </p:oleObj>
              </mc:Choice>
              <mc:Fallback>
                <p:oleObj name="" r:id="rId3" imgW="1217930" imgH="203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888" y="3357563"/>
                        <a:ext cx="285115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对象 20500"/>
          <p:cNvGraphicFramePr/>
          <p:nvPr/>
        </p:nvGraphicFramePr>
        <p:xfrm>
          <a:off x="838200" y="260350"/>
          <a:ext cx="4724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2489200" imgH="457200" progId="Equation.3">
                  <p:embed/>
                </p:oleObj>
              </mc:Choice>
              <mc:Fallback>
                <p:oleObj name="" r:id="rId5" imgW="2489200" imgH="457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60350"/>
                        <a:ext cx="47244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对象 20501"/>
          <p:cNvGraphicFramePr/>
          <p:nvPr/>
        </p:nvGraphicFramePr>
        <p:xfrm>
          <a:off x="1130300" y="1125538"/>
          <a:ext cx="1712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558165" imgH="203200" progId="Equation.3">
                  <p:embed/>
                </p:oleObj>
              </mc:Choice>
              <mc:Fallback>
                <p:oleObj name="" r:id="rId7" imgW="558165" imgH="2032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0300" y="1125538"/>
                        <a:ext cx="171291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对象 20502"/>
          <p:cNvGraphicFramePr/>
          <p:nvPr/>
        </p:nvGraphicFramePr>
        <p:xfrm>
          <a:off x="3998913" y="1125538"/>
          <a:ext cx="18684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621665" imgH="203200" progId="Equation.3">
                  <p:embed/>
                </p:oleObj>
              </mc:Choice>
              <mc:Fallback>
                <p:oleObj name="" r:id="rId9" imgW="621665" imgH="203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8913" y="1125538"/>
                        <a:ext cx="18684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7" name="组合 20506"/>
          <p:cNvGrpSpPr/>
          <p:nvPr/>
        </p:nvGrpSpPr>
        <p:grpSpPr>
          <a:xfrm>
            <a:off x="914400" y="4238625"/>
            <a:ext cx="7696200" cy="1638300"/>
            <a:chOff x="576" y="480"/>
            <a:chExt cx="4848" cy="1032"/>
          </a:xfrm>
        </p:grpSpPr>
        <p:sp>
          <p:nvSpPr>
            <p:cNvPr id="20508" name="矩形 20507"/>
            <p:cNvSpPr/>
            <p:nvPr/>
          </p:nvSpPr>
          <p:spPr>
            <a:xfrm>
              <a:off x="576" y="480"/>
              <a:ext cx="4848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9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设列矩阵                满足        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/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/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509" name="对象 20508"/>
            <p:cNvGraphicFramePr/>
            <p:nvPr/>
          </p:nvGraphicFramePr>
          <p:xfrm>
            <a:off x="2112" y="480"/>
            <a:ext cx="18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1" imgW="2870200" imgH="508000" progId="Equation.3">
                    <p:embed/>
                  </p:oleObj>
                </mc:Choice>
                <mc:Fallback>
                  <p:oleObj name="" r:id="rId11" imgW="2870200" imgH="5080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12" y="480"/>
                          <a:ext cx="180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对象 20509"/>
            <p:cNvGraphicFramePr/>
            <p:nvPr/>
          </p:nvGraphicFramePr>
          <p:xfrm>
            <a:off x="4520" y="528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3" imgW="1434465" imgH="444500" progId="Equation.3">
                    <p:embed/>
                  </p:oleObj>
                </mc:Choice>
                <mc:Fallback>
                  <p:oleObj name="" r:id="rId13" imgW="1434465" imgH="4445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20" y="528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对象 20510"/>
            <p:cNvGraphicFramePr/>
            <p:nvPr/>
          </p:nvGraphicFramePr>
          <p:xfrm>
            <a:off x="648" y="864"/>
            <a:ext cx="477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5" imgW="7581900" imgH="1028700" progId="Equation.3">
                    <p:embed/>
                  </p:oleObj>
                </mc:Choice>
                <mc:Fallback>
                  <p:oleObj name="" r:id="rId15" imgW="7581900" imgH="10287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8" y="864"/>
                          <a:ext cx="4776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7" name="矩形 97286"/>
          <p:cNvSpPr/>
          <p:nvPr/>
        </p:nvSpPr>
        <p:spPr>
          <a:xfrm>
            <a:off x="914400" y="9810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7288" name="对象 97287"/>
          <p:cNvGraphicFramePr/>
          <p:nvPr/>
        </p:nvGraphicFramePr>
        <p:xfrm>
          <a:off x="2057400" y="908050"/>
          <a:ext cx="312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3122930" imgH="546100" progId="Equation.3">
                  <p:embed/>
                </p:oleObj>
              </mc:Choice>
              <mc:Fallback>
                <p:oleObj name="" r:id="rId1" imgW="3122930" imgH="5461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908050"/>
                        <a:ext cx="31242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对象 97288"/>
          <p:cNvGraphicFramePr/>
          <p:nvPr/>
        </p:nvGraphicFramePr>
        <p:xfrm>
          <a:off x="5257800" y="90805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2411730" imgH="533400" progId="Equation.3">
                  <p:embed/>
                </p:oleObj>
              </mc:Choice>
              <mc:Fallback>
                <p:oleObj name="" r:id="rId3" imgW="2411730" imgH="533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908050"/>
                        <a:ext cx="2413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对象 97289"/>
          <p:cNvGraphicFramePr/>
          <p:nvPr/>
        </p:nvGraphicFramePr>
        <p:xfrm>
          <a:off x="2971800" y="1628775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2653030" imgH="444500" progId="Equation.3">
                  <p:embed/>
                </p:oleObj>
              </mc:Choice>
              <mc:Fallback>
                <p:oleObj name="" r:id="rId5" imgW="2653030" imgH="4445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628775"/>
                        <a:ext cx="2654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对象 97290"/>
          <p:cNvGraphicFramePr/>
          <p:nvPr/>
        </p:nvGraphicFramePr>
        <p:xfrm>
          <a:off x="2057400" y="227647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2513330" imgH="431800" progId="Equation.3">
                  <p:embed/>
                </p:oleObj>
              </mc:Choice>
              <mc:Fallback>
                <p:oleObj name="" r:id="rId7" imgW="2513330" imgH="4318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276475"/>
                        <a:ext cx="251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对象 97291"/>
          <p:cNvGraphicFramePr/>
          <p:nvPr/>
        </p:nvGraphicFramePr>
        <p:xfrm>
          <a:off x="1066800" y="2924175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1663065" imgH="381000" progId="Equation.3">
                  <p:embed/>
                </p:oleObj>
              </mc:Choice>
              <mc:Fallback>
                <p:oleObj name="" r:id="rId9" imgW="1663065" imgH="3810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924175"/>
                        <a:ext cx="166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对象 97292"/>
          <p:cNvGraphicFramePr/>
          <p:nvPr/>
        </p:nvGraphicFramePr>
        <p:xfrm>
          <a:off x="2895600" y="2852738"/>
          <a:ext cx="218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2183765" imgH="533400" progId="Equation.3">
                  <p:embed/>
                </p:oleObj>
              </mc:Choice>
              <mc:Fallback>
                <p:oleObj name="" r:id="rId11" imgW="2183765" imgH="5334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2852738"/>
                        <a:ext cx="2184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对象 97293"/>
          <p:cNvGraphicFramePr/>
          <p:nvPr/>
        </p:nvGraphicFramePr>
        <p:xfrm>
          <a:off x="1066800" y="3573463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4267200" imgH="457200" progId="Equation.3">
                  <p:embed/>
                </p:oleObj>
              </mc:Choice>
              <mc:Fallback>
                <p:oleObj name="" r:id="rId13" imgW="4267200" imgH="457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6800" y="3573463"/>
                        <a:ext cx="3810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对象 97294"/>
          <p:cNvGraphicFramePr/>
          <p:nvPr/>
        </p:nvGraphicFramePr>
        <p:xfrm>
          <a:off x="4965700" y="3573463"/>
          <a:ext cx="364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5" imgW="4178300" imgH="457200" progId="Equation.3">
                  <p:embed/>
                </p:oleObj>
              </mc:Choice>
              <mc:Fallback>
                <p:oleObj name="" r:id="rId15" imgW="4178300" imgH="4572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65700" y="3573463"/>
                        <a:ext cx="364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对象 97295"/>
          <p:cNvGraphicFramePr/>
          <p:nvPr/>
        </p:nvGraphicFramePr>
        <p:xfrm>
          <a:off x="1066800" y="4221163"/>
          <a:ext cx="2590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3084830" imgH="381000" progId="Equation.3">
                  <p:embed/>
                </p:oleObj>
              </mc:Choice>
              <mc:Fallback>
                <p:oleObj name="" r:id="rId17" imgW="3084830" imgH="3810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66800" y="4221163"/>
                        <a:ext cx="2590800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对象 97296"/>
          <p:cNvGraphicFramePr/>
          <p:nvPr/>
        </p:nvGraphicFramePr>
        <p:xfrm>
          <a:off x="3733800" y="42926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9" imgW="685165" imgH="304800" progId="Equation.3">
                  <p:embed/>
                </p:oleObj>
              </mc:Choice>
              <mc:Fallback>
                <p:oleObj name="" r:id="rId19" imgW="685165" imgH="304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33800" y="4292600"/>
                        <a:ext cx="685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对象 97297"/>
          <p:cNvGraphicFramePr/>
          <p:nvPr/>
        </p:nvGraphicFramePr>
        <p:xfrm>
          <a:off x="395288" y="5157788"/>
          <a:ext cx="85328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1" imgW="3962400" imgH="228600" progId="Equation.DSMT4">
                  <p:embed/>
                </p:oleObj>
              </mc:Choice>
              <mc:Fallback>
                <p:oleObj name="" r:id="rId21" imgW="3962400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5288" y="5157788"/>
                        <a:ext cx="853281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63" name="文本框 100362"/>
          <p:cNvSpPr txBox="1"/>
          <p:nvPr/>
        </p:nvSpPr>
        <p:spPr>
          <a:xfrm>
            <a:off x="441325" y="609600"/>
            <a:ext cx="3562350" cy="51911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方阵的多项式矩阵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64" name="对象 100363"/>
          <p:cNvGraphicFramePr/>
          <p:nvPr/>
        </p:nvGraphicFramePr>
        <p:xfrm>
          <a:off x="503238" y="1400175"/>
          <a:ext cx="79232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3683000" imgH="609600" progId="Equation.3">
                  <p:embed/>
                </p:oleObj>
              </mc:Choice>
              <mc:Fallback>
                <p:oleObj name="" r:id="rId1" imgW="3683000" imgH="609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3238" y="1400175"/>
                        <a:ext cx="7923212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对象 100364"/>
          <p:cNvGraphicFramePr/>
          <p:nvPr/>
        </p:nvGraphicFramePr>
        <p:xfrm>
          <a:off x="323850" y="3716338"/>
          <a:ext cx="85852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4150995" imgH="660400" progId="Equation.DSMT4">
                  <p:embed/>
                </p:oleObj>
              </mc:Choice>
              <mc:Fallback>
                <p:oleObj name="" r:id="rId3" imgW="4150995" imgH="6604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3716338"/>
                        <a:ext cx="8585200" cy="163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>
          <a:xfrm>
            <a:off x="539750" y="665163"/>
            <a:ext cx="3095625" cy="654050"/>
          </a:xfrm>
        </p:spPr>
        <p:txBody>
          <a:bodyPr anchor="ctr"/>
          <a:p>
            <a:r>
              <a:rPr lang="zh-CN" altLang="en-US" sz="2400" b="1" dirty="0"/>
              <a:t>二、矩阵的定义</a:t>
            </a:r>
            <a:endParaRPr lang="zh-CN" altLang="en-US" sz="2400" b="1"/>
          </a:p>
        </p:txBody>
      </p:sp>
      <p:grpSp>
        <p:nvGrpSpPr>
          <p:cNvPr id="74755" name="组合 74754"/>
          <p:cNvGrpSpPr/>
          <p:nvPr/>
        </p:nvGrpSpPr>
        <p:grpSpPr>
          <a:xfrm>
            <a:off x="914400" y="1676400"/>
            <a:ext cx="7404100" cy="946150"/>
            <a:chOff x="576" y="1200"/>
            <a:chExt cx="4664" cy="596"/>
          </a:xfrm>
        </p:grpSpPr>
        <p:sp>
          <p:nvSpPr>
            <p:cNvPr id="74756" name="文本框 74755"/>
            <p:cNvSpPr txBox="1"/>
            <p:nvPr/>
          </p:nvSpPr>
          <p:spPr>
            <a:xfrm>
              <a:off x="576" y="1200"/>
              <a:ext cx="2370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     个数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排成的  行  列的数表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4757" name="对象 74756"/>
            <p:cNvGraphicFramePr/>
            <p:nvPr/>
          </p:nvGraphicFramePr>
          <p:xfrm>
            <a:off x="1344" y="1336"/>
            <a:ext cx="5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799465" imgH="317500" progId="Equation.3">
                    <p:embed/>
                  </p:oleObj>
                </mc:Choice>
                <mc:Fallback>
                  <p:oleObj name="" r:id="rId1" imgW="799465" imgH="3175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4" y="1336"/>
                          <a:ext cx="50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8" name="对象 74757"/>
            <p:cNvGraphicFramePr/>
            <p:nvPr/>
          </p:nvGraphicFramePr>
          <p:xfrm>
            <a:off x="1344" y="1584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342900" imgH="254000" progId="Equation.3">
                    <p:embed/>
                  </p:oleObj>
                </mc:Choice>
                <mc:Fallback>
                  <p:oleObj name="" r:id="rId3" imgW="342900" imgH="2540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84"/>
                          <a:ext cx="215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对象 74758"/>
            <p:cNvGraphicFramePr/>
            <p:nvPr/>
          </p:nvGraphicFramePr>
          <p:xfrm>
            <a:off x="1824" y="15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41300" imgH="254000" progId="Equation.3">
                    <p:embed/>
                  </p:oleObj>
                </mc:Choice>
                <mc:Fallback>
                  <p:oleObj name="" r:id="rId5" imgW="241300" imgH="2540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15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对象 74759"/>
            <p:cNvGraphicFramePr/>
            <p:nvPr/>
          </p:nvGraphicFramePr>
          <p:xfrm>
            <a:off x="2448" y="1240"/>
            <a:ext cx="2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4432300" imgH="469900" progId="Equation.3">
                    <p:embed/>
                  </p:oleObj>
                </mc:Choice>
                <mc:Fallback>
                  <p:oleObj name="" r:id="rId7" imgW="4432300" imgH="4699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48" y="1240"/>
                          <a:ext cx="279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1" name="对象 74760"/>
          <p:cNvGraphicFramePr/>
          <p:nvPr/>
        </p:nvGraphicFramePr>
        <p:xfrm>
          <a:off x="2971800" y="2895600"/>
          <a:ext cx="2857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857500" imgH="2032000" progId="Equation.3">
                  <p:embed/>
                </p:oleObj>
              </mc:Choice>
              <mc:Fallback>
                <p:oleObj name="" r:id="rId9" imgW="2857500" imgH="2032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2895600"/>
                        <a:ext cx="285750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7" name="组合 74766"/>
          <p:cNvGrpSpPr/>
          <p:nvPr/>
        </p:nvGrpSpPr>
        <p:grpSpPr>
          <a:xfrm>
            <a:off x="1066800" y="5181600"/>
            <a:ext cx="5518150" cy="519113"/>
            <a:chOff x="672" y="3264"/>
            <a:chExt cx="3476" cy="327"/>
          </a:xfrm>
        </p:grpSpPr>
        <p:sp>
          <p:nvSpPr>
            <p:cNvPr id="74763" name="文本框 74762"/>
            <p:cNvSpPr txBox="1"/>
            <p:nvPr/>
          </p:nvSpPr>
          <p:spPr>
            <a:xfrm>
              <a:off x="672" y="3264"/>
              <a:ext cx="34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称为     阶矩阵</a:t>
              </a: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简称     矩阵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4764" name="对象 74763"/>
            <p:cNvGraphicFramePr/>
            <p:nvPr/>
          </p:nvGraphicFramePr>
          <p:xfrm>
            <a:off x="1200" y="3360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875665" imgH="254000" progId="Equation.3">
                    <p:embed/>
                  </p:oleObj>
                </mc:Choice>
                <mc:Fallback>
                  <p:oleObj name="" r:id="rId11" imgW="875665" imgH="2540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00" y="3360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5" name="对象 74764"/>
            <p:cNvGraphicFramePr/>
            <p:nvPr/>
          </p:nvGraphicFramePr>
          <p:xfrm>
            <a:off x="3003" y="3360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812165" imgH="241300" progId="Equation.3">
                    <p:embed/>
                  </p:oleObj>
                </mc:Choice>
                <mc:Fallback>
                  <p:oleObj name="" r:id="rId13" imgW="812165" imgH="241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03" y="3360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6" name="文本框 74765"/>
          <p:cNvSpPr txBox="1"/>
          <p:nvPr/>
        </p:nvSpPr>
        <p:spPr>
          <a:xfrm>
            <a:off x="6700838" y="51816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记作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78" name="对象 75777"/>
          <p:cNvGraphicFramePr/>
          <p:nvPr/>
        </p:nvGraphicFramePr>
        <p:xfrm>
          <a:off x="1403350" y="608013"/>
          <a:ext cx="426878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608013"/>
                        <a:ext cx="4268788" cy="228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文本框 75778"/>
          <p:cNvSpPr txBox="1"/>
          <p:nvPr/>
        </p:nvSpPr>
        <p:spPr>
          <a:xfrm>
            <a:off x="933450" y="3333750"/>
            <a:ext cx="1260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简记为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5780" name="对象 75779"/>
          <p:cNvGraphicFramePr/>
          <p:nvPr/>
        </p:nvGraphicFramePr>
        <p:xfrm>
          <a:off x="2438400" y="3429000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719195" imgH="495300" progId="Equation.3">
                  <p:embed/>
                </p:oleObj>
              </mc:Choice>
              <mc:Fallback>
                <p:oleObj name="" r:id="rId3" imgW="3719195" imgH="495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3429000"/>
                        <a:ext cx="3721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75780"/>
          <p:cNvGraphicFramePr/>
          <p:nvPr/>
        </p:nvGraphicFramePr>
        <p:xfrm>
          <a:off x="4495800" y="33528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90500" imgH="419100" progId="Equation.3">
                  <p:embed/>
                </p:oleObj>
              </mc:Choice>
              <mc:Fallback>
                <p:oleObj name="" r:id="rId5" imgW="190500" imgH="419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335280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对象 75785"/>
          <p:cNvGraphicFramePr/>
          <p:nvPr/>
        </p:nvGraphicFramePr>
        <p:xfrm>
          <a:off x="990600" y="4191000"/>
          <a:ext cx="563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5570220" imgH="405765" progId="Equation.3">
                  <p:embed/>
                </p:oleObj>
              </mc:Choice>
              <mc:Fallback>
                <p:oleObj name="" r:id="rId7" imgW="5570220" imgH="4057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191000"/>
                        <a:ext cx="5638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文本框 75786"/>
          <p:cNvSpPr txBox="1"/>
          <p:nvPr/>
        </p:nvSpPr>
        <p:spPr>
          <a:xfrm>
            <a:off x="1047750" y="4797425"/>
            <a:ext cx="8096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元素是实数的矩阵称为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实矩阵（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本课程所讨论的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8" name="矩形 75787"/>
          <p:cNvSpPr/>
          <p:nvPr/>
        </p:nvSpPr>
        <p:spPr>
          <a:xfrm>
            <a:off x="1752600" y="5486400"/>
            <a:ext cx="48974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元素是复数的矩阵称为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复矩阵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7" grpId="0"/>
      <p:bldP spid="757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802" name="组合 76801"/>
          <p:cNvGrpSpPr/>
          <p:nvPr/>
        </p:nvGrpSpPr>
        <p:grpSpPr>
          <a:xfrm>
            <a:off x="900113" y="1052513"/>
            <a:ext cx="3816350" cy="977900"/>
            <a:chOff x="576" y="644"/>
            <a:chExt cx="2404" cy="616"/>
          </a:xfrm>
        </p:grpSpPr>
        <p:sp>
          <p:nvSpPr>
            <p:cNvPr id="76803" name="文本框 76802"/>
            <p:cNvSpPr txBox="1"/>
            <p:nvPr/>
          </p:nvSpPr>
          <p:spPr>
            <a:xfrm>
              <a:off x="576" y="734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76804" name="对象 76803"/>
            <p:cNvGraphicFramePr/>
            <p:nvPr/>
          </p:nvGraphicFramePr>
          <p:xfrm>
            <a:off x="1492" y="644"/>
            <a:ext cx="14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2362200" imgH="977900" progId="Equation.3">
                    <p:embed/>
                  </p:oleObj>
                </mc:Choice>
                <mc:Fallback>
                  <p:oleObj name="" r:id="rId1" imgW="2362200" imgH="977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92" y="644"/>
                          <a:ext cx="148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05" name="组合 76804"/>
          <p:cNvGrpSpPr/>
          <p:nvPr/>
        </p:nvGrpSpPr>
        <p:grpSpPr>
          <a:xfrm>
            <a:off x="4876800" y="1295400"/>
            <a:ext cx="3379788" cy="519113"/>
            <a:chOff x="3295" y="816"/>
            <a:chExt cx="2129" cy="327"/>
          </a:xfrm>
        </p:grpSpPr>
        <p:sp>
          <p:nvSpPr>
            <p:cNvPr id="76806" name="文本框 76805"/>
            <p:cNvSpPr txBox="1"/>
            <p:nvPr/>
          </p:nvSpPr>
          <p:spPr>
            <a:xfrm>
              <a:off x="3295" y="816"/>
              <a:ext cx="2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是一个           实矩阵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07" name="对象 76806"/>
            <p:cNvGraphicFramePr/>
            <p:nvPr/>
          </p:nvGraphicFramePr>
          <p:xfrm>
            <a:off x="4133" y="874"/>
            <a:ext cx="4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672465" imgH="304800" progId="Equation.3">
                    <p:embed/>
                  </p:oleObj>
                </mc:Choice>
                <mc:Fallback>
                  <p:oleObj name="" r:id="rId3" imgW="672465" imgH="3048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33" y="874"/>
                          <a:ext cx="424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8" name="对象 76807"/>
          <p:cNvGraphicFramePr/>
          <p:nvPr/>
        </p:nvGraphicFramePr>
        <p:xfrm>
          <a:off x="1219200" y="2438400"/>
          <a:ext cx="2006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2006600" imgH="1625600" progId="Equation.3">
                  <p:embed/>
                </p:oleObj>
              </mc:Choice>
              <mc:Fallback>
                <p:oleObj name="" r:id="rId5" imgW="2006600" imgH="1625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438400"/>
                        <a:ext cx="20066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9" name="组合 76808"/>
          <p:cNvGrpSpPr/>
          <p:nvPr/>
        </p:nvGrpSpPr>
        <p:grpSpPr>
          <a:xfrm>
            <a:off x="3276600" y="2819400"/>
            <a:ext cx="3403600" cy="519113"/>
            <a:chOff x="3072" y="3552"/>
            <a:chExt cx="2144" cy="327"/>
          </a:xfrm>
        </p:grpSpPr>
        <p:sp>
          <p:nvSpPr>
            <p:cNvPr id="76810" name="矩形 76809"/>
            <p:cNvSpPr/>
            <p:nvPr/>
          </p:nvSpPr>
          <p:spPr>
            <a:xfrm>
              <a:off x="3072" y="3552"/>
              <a:ext cx="21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是一个           复矩阵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11" name="对象 76810"/>
            <p:cNvGraphicFramePr/>
            <p:nvPr/>
          </p:nvGraphicFramePr>
          <p:xfrm>
            <a:off x="3888" y="3600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723900" imgH="330200" progId="Equation.3">
                    <p:embed/>
                  </p:oleObj>
                </mc:Choice>
                <mc:Fallback>
                  <p:oleObj name="" r:id="rId7" imgW="723900" imgH="330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88" y="3600"/>
                          <a:ext cx="455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2" name="对象 76811"/>
          <p:cNvGraphicFramePr/>
          <p:nvPr/>
        </p:nvGraphicFramePr>
        <p:xfrm>
          <a:off x="7086600" y="2514600"/>
          <a:ext cx="57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571500" imgH="1510665" progId="Equation.3">
                  <p:embed/>
                </p:oleObj>
              </mc:Choice>
              <mc:Fallback>
                <p:oleObj name="" r:id="rId9" imgW="571500" imgH="15106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600" y="2514600"/>
                        <a:ext cx="5715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3" name="组合 76812"/>
          <p:cNvGrpSpPr/>
          <p:nvPr/>
        </p:nvGrpSpPr>
        <p:grpSpPr>
          <a:xfrm>
            <a:off x="5743575" y="4191000"/>
            <a:ext cx="2867025" cy="519113"/>
            <a:chOff x="1056" y="3120"/>
            <a:chExt cx="1806" cy="327"/>
          </a:xfrm>
        </p:grpSpPr>
        <p:sp>
          <p:nvSpPr>
            <p:cNvPr id="76814" name="矩形 76813"/>
            <p:cNvSpPr/>
            <p:nvPr/>
          </p:nvSpPr>
          <p:spPr>
            <a:xfrm>
              <a:off x="1056" y="3120"/>
              <a:ext cx="1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是一个         矩阵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15" name="对象 76814"/>
            <p:cNvGraphicFramePr/>
            <p:nvPr/>
          </p:nvGraphicFramePr>
          <p:xfrm>
            <a:off x="1824" y="3168"/>
            <a:ext cx="40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1" imgW="647065" imgH="317500" progId="Equation.3">
                    <p:embed/>
                  </p:oleObj>
                </mc:Choice>
                <mc:Fallback>
                  <p:oleObj name="" r:id="rId11" imgW="647065" imgH="3175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24" y="3168"/>
                          <a:ext cx="407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6" name="对象 76815"/>
          <p:cNvGraphicFramePr/>
          <p:nvPr/>
        </p:nvGraphicFramePr>
        <p:xfrm>
          <a:off x="1295400" y="4724400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1968500" imgH="419100" progId="Equation.3">
                  <p:embed/>
                </p:oleObj>
              </mc:Choice>
              <mc:Fallback>
                <p:oleObj name="" r:id="rId13" imgW="1968500" imgH="419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5400" y="4724400"/>
                        <a:ext cx="196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7" name="组合 76816"/>
          <p:cNvGrpSpPr/>
          <p:nvPr/>
        </p:nvGrpSpPr>
        <p:grpSpPr>
          <a:xfrm>
            <a:off x="1143000" y="5334000"/>
            <a:ext cx="2867025" cy="519113"/>
            <a:chOff x="3168" y="3312"/>
            <a:chExt cx="1806" cy="327"/>
          </a:xfrm>
        </p:grpSpPr>
        <p:sp>
          <p:nvSpPr>
            <p:cNvPr id="76818" name="矩形 76817"/>
            <p:cNvSpPr/>
            <p:nvPr/>
          </p:nvSpPr>
          <p:spPr>
            <a:xfrm>
              <a:off x="3168" y="3312"/>
              <a:ext cx="1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是一个         矩阵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19" name="对象 76818"/>
            <p:cNvGraphicFramePr/>
            <p:nvPr/>
          </p:nvGraphicFramePr>
          <p:xfrm>
            <a:off x="3940" y="3364"/>
            <a:ext cx="3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5" imgW="634365" imgH="304800" progId="Equation.3">
                    <p:embed/>
                  </p:oleObj>
                </mc:Choice>
                <mc:Fallback>
                  <p:oleObj name="" r:id="rId15" imgW="634365" imgH="304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40" y="3364"/>
                          <a:ext cx="3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20" name="对象 76819"/>
          <p:cNvGraphicFramePr/>
          <p:nvPr/>
        </p:nvGraphicFramePr>
        <p:xfrm>
          <a:off x="5181600" y="472440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443865" imgH="405765" progId="Equation.3">
                  <p:embed/>
                </p:oleObj>
              </mc:Choice>
              <mc:Fallback>
                <p:oleObj name="" r:id="rId17" imgW="443865" imgH="4057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81600" y="4724400"/>
                        <a:ext cx="444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21" name="组合 76820"/>
          <p:cNvGrpSpPr/>
          <p:nvPr/>
        </p:nvGrpSpPr>
        <p:grpSpPr>
          <a:xfrm>
            <a:off x="4724400" y="5334000"/>
            <a:ext cx="2867025" cy="519113"/>
            <a:chOff x="2976" y="3360"/>
            <a:chExt cx="1806" cy="327"/>
          </a:xfrm>
        </p:grpSpPr>
        <p:sp>
          <p:nvSpPr>
            <p:cNvPr id="76822" name="矩形 76821"/>
            <p:cNvSpPr/>
            <p:nvPr/>
          </p:nvSpPr>
          <p:spPr>
            <a:xfrm>
              <a:off x="2976" y="3360"/>
              <a:ext cx="1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是一个         矩阵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23" name="对象 76822"/>
            <p:cNvGraphicFramePr/>
            <p:nvPr/>
          </p:nvGraphicFramePr>
          <p:xfrm>
            <a:off x="3756" y="3412"/>
            <a:ext cx="3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9" imgW="608965" imgH="304800" progId="Equation.3">
                    <p:embed/>
                  </p:oleObj>
                </mc:Choice>
                <mc:Fallback>
                  <p:oleObj name="" r:id="rId19" imgW="608965" imgH="3048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756" y="3412"/>
                          <a:ext cx="38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2" name="文本框 2071"/>
          <p:cNvSpPr txBox="1"/>
          <p:nvPr/>
        </p:nvSpPr>
        <p:spPr>
          <a:xfrm>
            <a:off x="762000" y="2827338"/>
            <a:ext cx="673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维向量是几何向量坐标形式（三维向量）的推广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93" name="组合 2092"/>
          <p:cNvGrpSpPr/>
          <p:nvPr/>
        </p:nvGrpSpPr>
        <p:grpSpPr>
          <a:xfrm>
            <a:off x="684213" y="908050"/>
            <a:ext cx="6858000" cy="533400"/>
            <a:chOff x="624" y="2304"/>
            <a:chExt cx="4320" cy="336"/>
          </a:xfrm>
        </p:grpSpPr>
        <p:sp>
          <p:nvSpPr>
            <p:cNvPr id="2064" name="文本框 2063"/>
            <p:cNvSpPr txBox="1"/>
            <p:nvPr/>
          </p:nvSpPr>
          <p:spPr>
            <a:xfrm>
              <a:off x="624" y="230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☆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83" name="组合 2082"/>
            <p:cNvGrpSpPr/>
            <p:nvPr/>
          </p:nvGrpSpPr>
          <p:grpSpPr>
            <a:xfrm>
              <a:off x="1056" y="2352"/>
              <a:ext cx="3888" cy="288"/>
              <a:chOff x="1056" y="2352"/>
              <a:chExt cx="3888" cy="288"/>
            </a:xfrm>
          </p:grpSpPr>
          <p:graphicFrame>
            <p:nvGraphicFramePr>
              <p:cNvPr id="2075" name="对象 2074"/>
              <p:cNvGraphicFramePr/>
              <p:nvPr/>
            </p:nvGraphicFramePr>
            <p:xfrm>
              <a:off x="1056" y="2352"/>
              <a:ext cx="3888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" imgW="2715260" imgH="203200" progId="Equation.3">
                      <p:embed/>
                    </p:oleObj>
                  </mc:Choice>
                  <mc:Fallback>
                    <p:oleObj name="" r:id="rId1" imgW="2715260" imgH="2032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56" y="2352"/>
                            <a:ext cx="3888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0" name="直接连接符 2079"/>
              <p:cNvSpPr/>
              <p:nvPr/>
            </p:nvSpPr>
            <p:spPr>
              <a:xfrm>
                <a:off x="1056" y="2640"/>
                <a:ext cx="768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094" name="组合 2093"/>
          <p:cNvGrpSpPr/>
          <p:nvPr/>
        </p:nvGrpSpPr>
        <p:grpSpPr>
          <a:xfrm>
            <a:off x="685800" y="1700213"/>
            <a:ext cx="5181600" cy="1009650"/>
            <a:chOff x="624" y="2832"/>
            <a:chExt cx="3264" cy="636"/>
          </a:xfrm>
        </p:grpSpPr>
        <p:sp>
          <p:nvSpPr>
            <p:cNvPr id="2069" name="文本框 2068"/>
            <p:cNvSpPr txBox="1"/>
            <p:nvPr/>
          </p:nvSpPr>
          <p:spPr>
            <a:xfrm>
              <a:off x="624" y="283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☆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84" name="组合 2083"/>
            <p:cNvGrpSpPr/>
            <p:nvPr/>
          </p:nvGrpSpPr>
          <p:grpSpPr>
            <a:xfrm>
              <a:off x="1104" y="2832"/>
              <a:ext cx="2784" cy="636"/>
              <a:chOff x="1104" y="2832"/>
              <a:chExt cx="2784" cy="636"/>
            </a:xfrm>
          </p:grpSpPr>
          <p:graphicFrame>
            <p:nvGraphicFramePr>
              <p:cNvPr id="2070" name="对象 2069"/>
              <p:cNvGraphicFramePr/>
              <p:nvPr/>
            </p:nvGraphicFramePr>
            <p:xfrm>
              <a:off x="1104" y="2832"/>
              <a:ext cx="2784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3" imgW="2107565" imgH="482600" progId="Equation.3">
                      <p:embed/>
                    </p:oleObj>
                  </mc:Choice>
                  <mc:Fallback>
                    <p:oleObj name="" r:id="rId3" imgW="2107565" imgH="4826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04" y="2832"/>
                            <a:ext cx="2784" cy="6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1" name="直接连接符 2080"/>
              <p:cNvSpPr/>
              <p:nvPr/>
            </p:nvSpPr>
            <p:spPr>
              <a:xfrm>
                <a:off x="3072" y="3312"/>
                <a:ext cx="768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89" name="直接连接符 2088"/>
            <p:cNvSpPr/>
            <p:nvPr/>
          </p:nvSpPr>
          <p:spPr>
            <a:xfrm>
              <a:off x="1440" y="3120"/>
              <a:ext cx="624" cy="0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直接连接符 2089"/>
            <p:cNvSpPr/>
            <p:nvPr/>
          </p:nvSpPr>
          <p:spPr>
            <a:xfrm>
              <a:off x="1440" y="3456"/>
              <a:ext cx="624" cy="0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32" name="组合 2131"/>
          <p:cNvGrpSpPr/>
          <p:nvPr/>
        </p:nvGrpSpPr>
        <p:grpSpPr>
          <a:xfrm>
            <a:off x="698500" y="3357563"/>
            <a:ext cx="7402513" cy="858837"/>
            <a:chOff x="440" y="3184"/>
            <a:chExt cx="4663" cy="541"/>
          </a:xfrm>
        </p:grpSpPr>
        <p:sp>
          <p:nvSpPr>
            <p:cNvPr id="2126" name="矩形 2125"/>
            <p:cNvSpPr/>
            <p:nvPr/>
          </p:nvSpPr>
          <p:spPr>
            <a:xfrm>
              <a:off x="440" y="3184"/>
              <a:ext cx="466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☆   </a:t>
              </a: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元素全为零的矩阵称为</a:t>
              </a:r>
              <a:r>
                <a:rPr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零矩阵</a:t>
              </a:r>
              <a:r>
                <a:rPr lang="en-US" altLang="zh-CN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阶零矩阵记作       或   </a:t>
              </a:r>
              <a:r>
                <a:rPr lang="en-US" altLang="zh-CN" sz="240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127" name="对象 2126"/>
            <p:cNvGraphicFramePr/>
            <p:nvPr/>
          </p:nvGraphicFramePr>
          <p:xfrm>
            <a:off x="3417" y="3248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875665" imgH="254000" progId="Equation.3">
                    <p:embed/>
                  </p:oleObj>
                </mc:Choice>
                <mc:Fallback>
                  <p:oleObj name="" r:id="rId5" imgW="875665" imgH="254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3248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28" name="对象 2127"/>
            <p:cNvGraphicFramePr/>
            <p:nvPr/>
          </p:nvGraphicFramePr>
          <p:xfrm>
            <a:off x="797" y="3413"/>
            <a:ext cx="45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7" imgW="622300" imgH="431800" progId="Equation.3">
                    <p:embed/>
                  </p:oleObj>
                </mc:Choice>
                <mc:Fallback>
                  <p:oleObj name="" r:id="rId7" imgW="622300" imgH="4318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7" y="3413"/>
                          <a:ext cx="45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29" name="对象 2128"/>
            <p:cNvGraphicFramePr/>
            <p:nvPr/>
          </p:nvGraphicFramePr>
          <p:xfrm>
            <a:off x="1610" y="3475"/>
            <a:ext cx="19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215900" imgH="241300" progId="Equation.3">
                    <p:embed/>
                  </p:oleObj>
                </mc:Choice>
                <mc:Fallback>
                  <p:oleObj name="" r:id="rId9" imgW="215900" imgH="2413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10" y="3475"/>
                          <a:ext cx="19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" name="文本框 2129"/>
          <p:cNvSpPr txBox="1"/>
          <p:nvPr/>
        </p:nvSpPr>
        <p:spPr>
          <a:xfrm>
            <a:off x="825500" y="42211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31" name="矩形 2130"/>
          <p:cNvSpPr/>
          <p:nvPr/>
        </p:nvSpPr>
        <p:spPr>
          <a:xfrm>
            <a:off x="1908175" y="4581525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不同阶数的零矩阵是不相等的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3" name="矩形 2132"/>
          <p:cNvSpPr/>
          <p:nvPr/>
        </p:nvSpPr>
        <p:spPr>
          <a:xfrm>
            <a:off x="815975" y="50498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35" name="组合 2134"/>
          <p:cNvGrpSpPr/>
          <p:nvPr/>
        </p:nvGrpSpPr>
        <p:grpSpPr>
          <a:xfrm>
            <a:off x="611188" y="5157788"/>
            <a:ext cx="7299325" cy="882650"/>
            <a:chOff x="422" y="144"/>
            <a:chExt cx="4598" cy="556"/>
          </a:xfrm>
        </p:grpSpPr>
        <p:sp>
          <p:nvSpPr>
            <p:cNvPr id="2136" name="文本框 2135"/>
            <p:cNvSpPr txBox="1"/>
            <p:nvPr/>
          </p:nvSpPr>
          <p:spPr>
            <a:xfrm>
              <a:off x="422" y="253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☆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7" name="文本框 2136"/>
            <p:cNvSpPr txBox="1"/>
            <p:nvPr/>
          </p:nvSpPr>
          <p:spPr>
            <a:xfrm>
              <a:off x="662" y="266"/>
              <a:ext cx="14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矩阵相等：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38" name="对象 2137"/>
            <p:cNvGraphicFramePr/>
            <p:nvPr/>
          </p:nvGraphicFramePr>
          <p:xfrm>
            <a:off x="2160" y="144"/>
            <a:ext cx="286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2616200" imgH="508000" progId="Equation.3">
                    <p:embed/>
                  </p:oleObj>
                </mc:Choice>
                <mc:Fallback>
                  <p:oleObj name="" r:id="rId11" imgW="2616200" imgH="5080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60" y="144"/>
                          <a:ext cx="2860" cy="556"/>
                        </a:xfrm>
                        <a:prstGeom prst="rect">
                          <a:avLst/>
                        </a:prstGeom>
                        <a:solidFill>
                          <a:srgbClr val="C7F3EE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" grpId="0"/>
      <p:bldP spid="2130" grpId="0"/>
      <p:bldP spid="2131" grpId="0"/>
      <p:bldP spid="2133" grpId="0"/>
      <p:bldP spid="2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7" name="对象 77826"/>
          <p:cNvGraphicFramePr/>
          <p:nvPr/>
        </p:nvGraphicFramePr>
        <p:xfrm>
          <a:off x="1143000" y="3667125"/>
          <a:ext cx="71643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7162800" imgH="2209800" progId="Equation.3">
                  <p:embed/>
                </p:oleObj>
              </mc:Choice>
              <mc:Fallback>
                <p:oleObj name="" r:id="rId1" imgW="7162800" imgH="2209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667125"/>
                        <a:ext cx="7164388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标题 77827"/>
          <p:cNvSpPr>
            <a:spLocks noGrp="1"/>
          </p:cNvSpPr>
          <p:nvPr>
            <p:ph type="title"/>
          </p:nvPr>
        </p:nvSpPr>
        <p:spPr>
          <a:xfrm>
            <a:off x="395288" y="1196975"/>
            <a:ext cx="3024187" cy="700088"/>
          </a:xfrm>
        </p:spPr>
        <p:txBody>
          <a:bodyPr anchor="ctr"/>
          <a:p>
            <a:r>
              <a:rPr lang="en-US" altLang="zh-CN" sz="2800" dirty="0"/>
              <a:t>(1)</a:t>
            </a:r>
            <a:r>
              <a:rPr lang="zh-CN" altLang="en-US" sz="2800" dirty="0"/>
              <a:t>、矩阵的加法</a:t>
            </a:r>
            <a:endParaRPr lang="zh-CN" altLang="en-US" sz="2800"/>
          </a:p>
        </p:txBody>
      </p:sp>
      <p:grpSp>
        <p:nvGrpSpPr>
          <p:cNvPr id="77829" name="组合 77828"/>
          <p:cNvGrpSpPr/>
          <p:nvPr/>
        </p:nvGrpSpPr>
        <p:grpSpPr>
          <a:xfrm>
            <a:off x="974725" y="2411413"/>
            <a:ext cx="7918450" cy="946150"/>
            <a:chOff x="576" y="1488"/>
            <a:chExt cx="4988" cy="596"/>
          </a:xfrm>
        </p:grpSpPr>
        <p:grpSp>
          <p:nvGrpSpPr>
            <p:cNvPr id="77830" name="组合 77829"/>
            <p:cNvGrpSpPr/>
            <p:nvPr/>
          </p:nvGrpSpPr>
          <p:grpSpPr>
            <a:xfrm>
              <a:off x="576" y="1488"/>
              <a:ext cx="4988" cy="596"/>
              <a:chOff x="768" y="1056"/>
              <a:chExt cx="4988" cy="596"/>
            </a:xfrm>
          </p:grpSpPr>
          <p:sp>
            <p:nvSpPr>
              <p:cNvPr id="77831" name="文本框 77830"/>
              <p:cNvSpPr txBox="1"/>
              <p:nvPr/>
            </p:nvSpPr>
            <p:spPr>
              <a:xfrm>
                <a:off x="768" y="1056"/>
                <a:ext cx="4988" cy="5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/>
                <a:r>
                  <a:rPr lang="zh-CN" altLang="en-US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设有两个          矩阵                                 那么矩阵    </a:t>
                </a:r>
                <a:endPara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与    的和记作         ，规定为</a:t>
                </a:r>
                <a:endPara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7832" name="对象 77831"/>
              <p:cNvGraphicFramePr/>
              <p:nvPr/>
            </p:nvGraphicFramePr>
            <p:xfrm>
              <a:off x="1728" y="1152"/>
              <a:ext cx="55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3" imgW="875665" imgH="254000" progId="Equation.3">
                      <p:embed/>
                    </p:oleObj>
                  </mc:Choice>
                  <mc:Fallback>
                    <p:oleObj name="" r:id="rId3" imgW="875665" imgH="2540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28" y="1152"/>
                            <a:ext cx="552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33" name="对象 77832"/>
              <p:cNvGraphicFramePr/>
              <p:nvPr/>
            </p:nvGraphicFramePr>
            <p:xfrm>
              <a:off x="2784" y="1104"/>
              <a:ext cx="176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5" imgW="2792730" imgH="495300" progId="Equation.3">
                      <p:embed/>
                    </p:oleObj>
                  </mc:Choice>
                  <mc:Fallback>
                    <p:oleObj name="" r:id="rId5" imgW="2792730" imgH="4953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784" y="1104"/>
                            <a:ext cx="1760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34" name="对象 77833"/>
              <p:cNvGraphicFramePr/>
              <p:nvPr/>
            </p:nvGraphicFramePr>
            <p:xfrm>
              <a:off x="864" y="1392"/>
              <a:ext cx="1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7" imgW="317500" imgH="317500" progId="Equation.3">
                      <p:embed/>
                    </p:oleObj>
                  </mc:Choice>
                  <mc:Fallback>
                    <p:oleObj name="" r:id="rId7" imgW="317500" imgH="3175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64" y="1392"/>
                            <a:ext cx="199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35" name="对象 77834"/>
              <p:cNvGraphicFramePr/>
              <p:nvPr/>
            </p:nvGraphicFramePr>
            <p:xfrm>
              <a:off x="1344" y="1392"/>
              <a:ext cx="1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9" imgW="317500" imgH="317500" progId="Equation.3">
                      <p:embed/>
                    </p:oleObj>
                  </mc:Choice>
                  <mc:Fallback>
                    <p:oleObj name="" r:id="rId9" imgW="317500" imgH="3175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44" y="1392"/>
                            <a:ext cx="199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7836" name="对象 77835"/>
            <p:cNvGraphicFramePr/>
            <p:nvPr/>
          </p:nvGraphicFramePr>
          <p:xfrm>
            <a:off x="2244" y="1812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1" imgW="888365" imgH="304800" progId="Equation.3">
                    <p:embed/>
                  </p:oleObj>
                </mc:Choice>
                <mc:Fallback>
                  <p:oleObj name="" r:id="rId11" imgW="888365" imgH="304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44" y="1812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7" name="矩形 77836"/>
          <p:cNvSpPr/>
          <p:nvPr/>
        </p:nvSpPr>
        <p:spPr>
          <a:xfrm>
            <a:off x="395288" y="476250"/>
            <a:ext cx="2736850" cy="771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2800" b="1" dirty="0"/>
              <a:t>2.2 </a:t>
            </a:r>
            <a:r>
              <a:rPr lang="zh-CN" altLang="en-US" sz="2800" b="1" dirty="0"/>
              <a:t>矩阵的运算</a:t>
            </a:r>
            <a:endParaRPr lang="zh-CN" altLang="en-US" sz="2800" b="1"/>
          </a:p>
        </p:txBody>
      </p:sp>
      <p:sp>
        <p:nvSpPr>
          <p:cNvPr id="77838" name="文本框 77837"/>
          <p:cNvSpPr txBox="1"/>
          <p:nvPr/>
        </p:nvSpPr>
        <p:spPr>
          <a:xfrm>
            <a:off x="800100" y="1857375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、定义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778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矩形 78849"/>
          <p:cNvSpPr/>
          <p:nvPr/>
        </p:nvSpPr>
        <p:spPr>
          <a:xfrm>
            <a:off x="1219200" y="958850"/>
            <a:ext cx="7243763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只有当两个矩阵是同型矩阵时，才能进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行加法运算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文本框 78850"/>
          <p:cNvSpPr txBox="1"/>
          <p:nvPr/>
        </p:nvSpPr>
        <p:spPr>
          <a:xfrm>
            <a:off x="1295400" y="2765425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8852" name="对象 78851"/>
          <p:cNvGraphicFramePr/>
          <p:nvPr/>
        </p:nvGraphicFramePr>
        <p:xfrm>
          <a:off x="2590800" y="2209800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209800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对象 78852"/>
          <p:cNvGraphicFramePr/>
          <p:nvPr/>
        </p:nvGraphicFramePr>
        <p:xfrm>
          <a:off x="1371600" y="41910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对象 78853"/>
          <p:cNvGraphicFramePr/>
          <p:nvPr/>
        </p:nvGraphicFramePr>
        <p:xfrm>
          <a:off x="5753100" y="4248150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3100" y="4248150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79873"/>
          <p:cNvSpPr/>
          <p:nvPr/>
        </p:nvSpPr>
        <p:spPr>
          <a:xfrm>
            <a:off x="1149350" y="727075"/>
            <a:ext cx="4629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矩阵加法的运算规律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9875" name="对象 79874"/>
          <p:cNvGraphicFramePr/>
          <p:nvPr/>
        </p:nvGraphicFramePr>
        <p:xfrm>
          <a:off x="1257300" y="1474788"/>
          <a:ext cx="2667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667000" imgH="419100" progId="Equation.3">
                  <p:embed/>
                </p:oleObj>
              </mc:Choice>
              <mc:Fallback>
                <p:oleObj name="" r:id="rId1" imgW="26670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7300" y="1474788"/>
                        <a:ext cx="26670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对象 79875"/>
          <p:cNvGraphicFramePr/>
          <p:nvPr/>
        </p:nvGraphicFramePr>
        <p:xfrm>
          <a:off x="1219200" y="2133600"/>
          <a:ext cx="4356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356100" imgH="419100" progId="Equation.3">
                  <p:embed/>
                </p:oleObj>
              </mc:Choice>
              <mc:Fallback>
                <p:oleObj name="" r:id="rId3" imgW="4356100" imgH="419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133600"/>
                        <a:ext cx="43561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对象 79876"/>
          <p:cNvGraphicFramePr/>
          <p:nvPr/>
        </p:nvGraphicFramePr>
        <p:xfrm>
          <a:off x="1219200" y="2667000"/>
          <a:ext cx="566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664200" imgH="2209800" progId="Equation.3">
                  <p:embed/>
                </p:oleObj>
              </mc:Choice>
              <mc:Fallback>
                <p:oleObj name="" r:id="rId5" imgW="5664200" imgH="2209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667000"/>
                        <a:ext cx="56642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79877"/>
          <p:cNvGraphicFramePr/>
          <p:nvPr/>
        </p:nvGraphicFramePr>
        <p:xfrm>
          <a:off x="1219200" y="5638800"/>
          <a:ext cx="525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5257800" imgH="419100" progId="Equation.3">
                  <p:embed/>
                </p:oleObj>
              </mc:Choice>
              <mc:Fallback>
                <p:oleObj name="" r:id="rId7" imgW="52578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5638800"/>
                        <a:ext cx="52578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对象 79878"/>
          <p:cNvGraphicFramePr/>
          <p:nvPr/>
        </p:nvGraphicFramePr>
        <p:xfrm>
          <a:off x="6934200" y="3505200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231265" imgH="469900" progId="Equation.3">
                  <p:embed/>
                </p:oleObj>
              </mc:Choice>
              <mc:Fallback>
                <p:oleObj name="" r:id="rId9" imgW="1231265" imgH="469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4200" y="3505200"/>
                        <a:ext cx="1231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对象 79879"/>
          <p:cNvGraphicFramePr/>
          <p:nvPr/>
        </p:nvGraphicFramePr>
        <p:xfrm>
          <a:off x="1276350" y="5067300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3224530" imgH="393700" progId="Equation.3">
                  <p:embed/>
                </p:oleObj>
              </mc:Choice>
              <mc:Fallback>
                <p:oleObj name="" r:id="rId11" imgW="322453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6350" y="5067300"/>
                        <a:ext cx="322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在屏幕上显示</PresentationFormat>
  <Paragraphs>252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170</vt:i4>
      </vt:variant>
      <vt:variant>
        <vt:lpstr>幻灯片标题</vt:lpstr>
      </vt:variant>
      <vt:variant>
        <vt:i4>26</vt:i4>
      </vt:variant>
    </vt:vector>
  </HeadingPairs>
  <TitlesOfParts>
    <vt:vector size="205" baseType="lpstr">
      <vt:lpstr>Arial</vt:lpstr>
      <vt:lpstr>宋体</vt:lpstr>
      <vt:lpstr>Wingdings</vt:lpstr>
      <vt:lpstr>Times New Roman</vt:lpstr>
      <vt:lpstr>华文行楷</vt:lpstr>
      <vt:lpstr>黑体</vt:lpstr>
      <vt:lpstr>微软雅黑</vt:lpstr>
      <vt:lpstr>华文隶书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一、矩阵概念的引入</vt:lpstr>
      <vt:lpstr>PowerPoint 演示文稿</vt:lpstr>
      <vt:lpstr>二、矩阵的定义</vt:lpstr>
      <vt:lpstr>PowerPoint 演示文稿</vt:lpstr>
      <vt:lpstr>PowerPoint 演示文稿</vt:lpstr>
      <vt:lpstr>PowerPoint 演示文稿</vt:lpstr>
      <vt:lpstr>(1)、矩阵的加法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yny</dc:creator>
  <cp:lastModifiedBy>lenovo</cp:lastModifiedBy>
  <cp:revision>155</cp:revision>
  <cp:lastPrinted>2000-02-22T03:43:00Z</cp:lastPrinted>
  <dcterms:created xsi:type="dcterms:W3CDTF">1999-06-28T12:24:00Z</dcterms:created>
  <dcterms:modified xsi:type="dcterms:W3CDTF">2017-02-18T01:37:51Z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