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61" r:id="rId7"/>
    <p:sldId id="292" r:id="rId8"/>
    <p:sldId id="262" r:id="rId9"/>
    <p:sldId id="265" r:id="rId10"/>
    <p:sldId id="267" r:id="rId11"/>
    <p:sldId id="268" r:id="rId12"/>
    <p:sldId id="275" r:id="rId13"/>
    <p:sldId id="277" r:id="rId14"/>
    <p:sldId id="280" r:id="rId15"/>
    <p:sldId id="281" r:id="rId16"/>
    <p:sldId id="273" r:id="rId17"/>
    <p:sldId id="293" r:id="rId18"/>
    <p:sldId id="294" r:id="rId19"/>
    <p:sldId id="287" r:id="rId20"/>
    <p:sldId id="288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8F8F8"/>
    <a:srgbClr val="0033CC"/>
    <a:srgbClr val="FF0000"/>
    <a:srgbClr val="FF33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17"/>
    <p:restoredTop sz="94660"/>
  </p:normalViewPr>
  <p:slideViewPr>
    <p:cSldViewPr showGuides="1">
      <p:cViewPr varScale="1">
        <p:scale>
          <a:sx n="77" d="100"/>
          <a:sy n="77" d="100"/>
        </p:scale>
        <p:origin x="-115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26625"/>
          <p:cNvSpPr/>
          <p:nvPr>
            <p:ph type="sldImg"/>
          </p:nvPr>
        </p:nvSpPr>
        <p:spPr>
          <a:ln/>
        </p:spPr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split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82" name="标题 7168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684" name="日期占位符 7168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71685" name="页脚占位符 7168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1686" name="灯片编号占位符 7168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dir="in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4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2.w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7.png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0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slide" Target="slide18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0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slide" Target="slide16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315200" cy="838200"/>
          </a:xfrm>
          <a:ln/>
        </p:spPr>
        <p:txBody>
          <a:bodyPr anchor="ctr"/>
          <a:p>
            <a:pPr defTabSz="914400"/>
            <a:r>
              <a:rPr lang="en-US" altLang="zh-CN" sz="28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3.3   </a:t>
            </a:r>
            <a:r>
              <a:rPr lang="zh-CN" altLang="en-US" sz="28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向量间的线性相关性和秩</a:t>
            </a:r>
            <a:endParaRPr lang="zh-CN" altLang="en-US" sz="28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文本框 7173"/>
          <p:cNvSpPr txBox="1"/>
          <p:nvPr/>
        </p:nvSpPr>
        <p:spPr>
          <a:xfrm>
            <a:off x="250825" y="1412875"/>
            <a:ext cx="8458200" cy="2135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线性方程组的解集结构归结为解向量之间的关系问题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向量组的线性相关性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2.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向量组的秩和极大无关组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3.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求秩、极大无关组和线性表示式示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一揽子方法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75"/>
                                        <p:tgtEl>
                                          <p:spTgt spid="717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charRg st="2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75"/>
                                        <p:tgtEl>
                                          <p:spTgt spid="7174">
                                            <p:txEl>
                                              <p:charRg st="25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75"/>
                                        <p:tgtEl>
                                          <p:spTgt spid="7174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charRg st="6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75"/>
                                        <p:tgtEl>
                                          <p:spTgt spid="7174">
                                            <p:txEl>
                                              <p:charRg st="68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7" name="对象 36866"/>
          <p:cNvGraphicFramePr/>
          <p:nvPr/>
        </p:nvGraphicFramePr>
        <p:xfrm>
          <a:off x="414338" y="457200"/>
          <a:ext cx="6256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2984500" imgH="228600" progId="Equation.3">
                  <p:embed/>
                </p:oleObj>
              </mc:Choice>
              <mc:Fallback>
                <p:oleObj name="" r:id="rId1" imgW="29845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338" y="457200"/>
                        <a:ext cx="62563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36868"/>
          <p:cNvGraphicFramePr/>
          <p:nvPr/>
        </p:nvGraphicFramePr>
        <p:xfrm>
          <a:off x="468472" y="1082517"/>
          <a:ext cx="4166870" cy="228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1854200" imgH="1155700" progId="Equation.3">
                  <p:embed/>
                </p:oleObj>
              </mc:Choice>
              <mc:Fallback>
                <p:oleObj name="" r:id="rId3" imgW="1854200" imgH="11557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472" y="1082517"/>
                        <a:ext cx="4166870" cy="2287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对象 36876"/>
          <p:cNvGraphicFramePr/>
          <p:nvPr/>
        </p:nvGraphicFramePr>
        <p:xfrm>
          <a:off x="87472" y="3860800"/>
          <a:ext cx="8554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4000500" imgH="215900" progId="Equation.3">
                  <p:embed/>
                </p:oleObj>
              </mc:Choice>
              <mc:Fallback>
                <p:oleObj name="" r:id="rId5" imgW="4000500" imgH="215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2" y="3860800"/>
                        <a:ext cx="855472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对象 36878"/>
          <p:cNvGraphicFramePr/>
          <p:nvPr/>
        </p:nvGraphicFramePr>
        <p:xfrm>
          <a:off x="223044" y="5084763"/>
          <a:ext cx="8743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4089400" imgH="215900" progId="Equation.3">
                  <p:embed/>
                </p:oleObj>
              </mc:Choice>
              <mc:Fallback>
                <p:oleObj name="" r:id="rId7" imgW="4089400" imgH="215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044" y="5084763"/>
                        <a:ext cx="8743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7" name="对象 38916"/>
          <p:cNvGraphicFramePr/>
          <p:nvPr/>
        </p:nvGraphicFramePr>
        <p:xfrm>
          <a:off x="539750" y="2514600"/>
          <a:ext cx="7718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3644900" imgH="457200" progId="Equation.3">
                  <p:embed/>
                </p:oleObj>
              </mc:Choice>
              <mc:Fallback>
                <p:oleObj name="" r:id="rId1" imgW="3644900" imgH="457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514600"/>
                        <a:ext cx="77184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2" name="组合 38921"/>
          <p:cNvGrpSpPr/>
          <p:nvPr/>
        </p:nvGrpSpPr>
        <p:grpSpPr>
          <a:xfrm>
            <a:off x="533400" y="333375"/>
            <a:ext cx="6096000" cy="1676400"/>
            <a:chOff x="336" y="384"/>
            <a:chExt cx="4656" cy="1243"/>
          </a:xfrm>
        </p:grpSpPr>
        <p:graphicFrame>
          <p:nvGraphicFramePr>
            <p:cNvPr id="38915" name="对象 38914"/>
            <p:cNvGraphicFramePr/>
            <p:nvPr/>
          </p:nvGraphicFramePr>
          <p:xfrm>
            <a:off x="336" y="384"/>
            <a:ext cx="45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3200400" imgH="228600" progId="Equation.3">
                    <p:embed/>
                  </p:oleObj>
                </mc:Choice>
                <mc:Fallback>
                  <p:oleObj name="" r:id="rId3" imgW="3200400" imgH="2286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6" y="384"/>
                          <a:ext cx="4569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对象 38917"/>
            <p:cNvGraphicFramePr/>
            <p:nvPr/>
          </p:nvGraphicFramePr>
          <p:xfrm>
            <a:off x="467" y="869"/>
            <a:ext cx="13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862965" imgH="228600" progId="Equation.3">
                    <p:embed/>
                  </p:oleObj>
                </mc:Choice>
                <mc:Fallback>
                  <p:oleObj name="" r:id="rId5" imgW="862965" imgH="2286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7" y="869"/>
                          <a:ext cx="1329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对象 38918"/>
            <p:cNvGraphicFramePr/>
            <p:nvPr/>
          </p:nvGraphicFramePr>
          <p:xfrm>
            <a:off x="467" y="1313"/>
            <a:ext cx="452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2933700" imgH="228600" progId="Equation.3">
                    <p:embed/>
                  </p:oleObj>
                </mc:Choice>
                <mc:Fallback>
                  <p:oleObj name="" r:id="rId7" imgW="2933700" imgH="2286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7" y="1313"/>
                          <a:ext cx="4525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对象 38919"/>
            <p:cNvGraphicFramePr/>
            <p:nvPr/>
          </p:nvGraphicFramePr>
          <p:xfrm>
            <a:off x="1815" y="869"/>
            <a:ext cx="201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9" imgW="1308100" imgH="228600" progId="Equation.3">
                    <p:embed/>
                  </p:oleObj>
                </mc:Choice>
                <mc:Fallback>
                  <p:oleObj name="" r:id="rId9" imgW="13081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15" y="869"/>
                          <a:ext cx="2018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8" name="组合 38927"/>
          <p:cNvGrpSpPr/>
          <p:nvPr/>
        </p:nvGrpSpPr>
        <p:grpSpPr>
          <a:xfrm>
            <a:off x="620713" y="3886200"/>
            <a:ext cx="5856287" cy="838200"/>
            <a:chOff x="391" y="2832"/>
            <a:chExt cx="3689" cy="528"/>
          </a:xfrm>
        </p:grpSpPr>
        <p:graphicFrame>
          <p:nvGraphicFramePr>
            <p:cNvPr id="38924" name="对象 38923"/>
            <p:cNvGraphicFramePr/>
            <p:nvPr/>
          </p:nvGraphicFramePr>
          <p:xfrm>
            <a:off x="391" y="2832"/>
            <a:ext cx="368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1" imgW="3098800" imgH="457200" progId="Equation.3">
                    <p:embed/>
                  </p:oleObj>
                </mc:Choice>
                <mc:Fallback>
                  <p:oleObj name="" r:id="rId11" imgW="3098800" imgH="457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1" y="2832"/>
                          <a:ext cx="3689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直接连接符 38924"/>
            <p:cNvSpPr/>
            <p:nvPr/>
          </p:nvSpPr>
          <p:spPr>
            <a:xfrm>
              <a:off x="1056" y="3360"/>
              <a:ext cx="1104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38926" name="对象 38925"/>
          <p:cNvGraphicFramePr/>
          <p:nvPr/>
        </p:nvGraphicFramePr>
        <p:xfrm>
          <a:off x="533400" y="5013325"/>
          <a:ext cx="609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3500755" imgH="215900" progId="Equation.3">
                  <p:embed/>
                </p:oleObj>
              </mc:Choice>
              <mc:Fallback>
                <p:oleObj name="" r:id="rId13" imgW="350075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" y="5013325"/>
                        <a:ext cx="6096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对象 38926"/>
          <p:cNvGraphicFramePr/>
          <p:nvPr/>
        </p:nvGraphicFramePr>
        <p:xfrm>
          <a:off x="585788" y="5516563"/>
          <a:ext cx="73707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4392295" imgH="482600" progId="Equation.3">
                  <p:embed/>
                </p:oleObj>
              </mc:Choice>
              <mc:Fallback>
                <p:oleObj name="" r:id="rId15" imgW="4392295" imgH="482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5788" y="5516563"/>
                        <a:ext cx="7370762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6" name="文本框 41985"/>
          <p:cNvSpPr txBox="1"/>
          <p:nvPr/>
        </p:nvSpPr>
        <p:spPr>
          <a:xfrm>
            <a:off x="457200" y="533400"/>
            <a:ext cx="8077200" cy="162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定理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3.4.2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向量组秩的比较定理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若向量组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能由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线性表示则秩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(Ⅰ)≤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(Ⅱ).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②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等价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则秩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(Ⅰ)=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(Ⅱ).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文本框 41986"/>
          <p:cNvSpPr txBox="1"/>
          <p:nvPr/>
        </p:nvSpPr>
        <p:spPr>
          <a:xfrm>
            <a:off x="685800" y="5867400"/>
            <a:ext cx="8001000" cy="396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3.4.2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包含了定理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3.4.1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及其推论作为其特例</a:t>
            </a: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可以只记定理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3.4.2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文本框 41987"/>
          <p:cNvSpPr txBox="1"/>
          <p:nvPr/>
        </p:nvSpPr>
        <p:spPr>
          <a:xfrm>
            <a:off x="838200" y="3122613"/>
            <a:ext cx="6083300" cy="1373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>
              <a:lnSpc>
                <a:spcPct val="14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的一个极大无关组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Ⅱ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的一个极大无关组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能由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线性表示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根据推论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(Ⅰ)≤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(Ⅱ).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文本框 41988"/>
          <p:cNvSpPr txBox="1"/>
          <p:nvPr/>
        </p:nvSpPr>
        <p:spPr>
          <a:xfrm>
            <a:off x="1066800" y="4592638"/>
            <a:ext cx="44132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②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(Ⅰ)≤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(Ⅱ),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(Ⅱ)≤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(Ⅰ)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∴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(Ⅰ) =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(Ⅱ).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4198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2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75"/>
                                        <p:tgtEl>
                                          <p:spTgt spid="41986">
                                            <p:txEl>
                                              <p:charRg st="2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5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75"/>
                                        <p:tgtEl>
                                          <p:spTgt spid="41986">
                                            <p:txEl>
                                              <p:charRg st="5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75"/>
                                        <p:tgtEl>
                                          <p:spTgt spid="419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41988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75"/>
                                        <p:tgtEl>
                                          <p:spTgt spid="41988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75"/>
                                        <p:tgtEl>
                                          <p:spTgt spid="4198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2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75"/>
                                        <p:tgtEl>
                                          <p:spTgt spid="41989">
                                            <p:txEl>
                                              <p:charRg st="2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75"/>
                                        <p:tgtEl>
                                          <p:spTgt spid="4198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  <p:bldP spid="41987" grpId="0" build="p"/>
      <p:bldP spid="41988" grpId="0" build="p"/>
      <p:bldP spid="4198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3011" name="对象 43010"/>
          <p:cNvGraphicFramePr/>
          <p:nvPr/>
        </p:nvGraphicFramePr>
        <p:xfrm>
          <a:off x="312261" y="1621155"/>
          <a:ext cx="640334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111500" imgH="457200" progId="Equation.3">
                  <p:embed/>
                </p:oleObj>
              </mc:Choice>
              <mc:Fallback>
                <p:oleObj name="" r:id="rId1" imgW="31115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261" y="1621155"/>
                        <a:ext cx="640334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对象 43011"/>
          <p:cNvGraphicFramePr/>
          <p:nvPr/>
        </p:nvGraphicFramePr>
        <p:xfrm>
          <a:off x="622300" y="3429000"/>
          <a:ext cx="6831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376930" imgH="431800" progId="Equation.3">
                  <p:embed/>
                </p:oleObj>
              </mc:Choice>
              <mc:Fallback>
                <p:oleObj name="" r:id="rId3" imgW="337693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300" y="3429000"/>
                        <a:ext cx="68310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对象 43012"/>
          <p:cNvGraphicFramePr/>
          <p:nvPr/>
        </p:nvGraphicFramePr>
        <p:xfrm>
          <a:off x="927100" y="2708275"/>
          <a:ext cx="52451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362200" imgH="228600" progId="Equation.3">
                  <p:embed/>
                </p:oleObj>
              </mc:Choice>
              <mc:Fallback>
                <p:oleObj name="" r:id="rId5" imgW="23622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100" y="2708275"/>
                        <a:ext cx="524510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对象 43013"/>
          <p:cNvGraphicFramePr/>
          <p:nvPr/>
        </p:nvGraphicFramePr>
        <p:xfrm>
          <a:off x="430213" y="4365625"/>
          <a:ext cx="3151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395095" imgH="215900" progId="Equation.3">
                  <p:embed/>
                </p:oleObj>
              </mc:Choice>
              <mc:Fallback>
                <p:oleObj name="" r:id="rId7" imgW="1395095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213" y="4365625"/>
                        <a:ext cx="315118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对象 43014"/>
          <p:cNvGraphicFramePr/>
          <p:nvPr/>
        </p:nvGraphicFramePr>
        <p:xfrm>
          <a:off x="3765550" y="4365625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2235200" imgH="228600" progId="Equation.3">
                  <p:embed/>
                </p:oleObj>
              </mc:Choice>
              <mc:Fallback>
                <p:oleObj name="" r:id="rId9" imgW="2235200" imgH="228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65550" y="4365625"/>
                        <a:ext cx="4622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7" name="图片 430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1050" y="620713"/>
            <a:ext cx="5886450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8" name="矩形 43017"/>
          <p:cNvSpPr/>
          <p:nvPr/>
        </p:nvSpPr>
        <p:spPr>
          <a:xfrm>
            <a:off x="611188" y="561975"/>
            <a:ext cx="658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>
              <a:buClrTx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5620" name="对象 25619"/>
          <p:cNvGraphicFramePr/>
          <p:nvPr/>
        </p:nvGraphicFramePr>
        <p:xfrm>
          <a:off x="7092950" y="3933825"/>
          <a:ext cx="1600200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017010" imgH="3945255" progId="MS_ClipArt_Gallery.2">
                  <p:embed/>
                </p:oleObj>
              </mc:Choice>
              <mc:Fallback>
                <p:oleObj name="" r:id="rId1" imgW="4017010" imgH="3945255" progId="MS_ClipArt_Gallery.2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92950" y="3933825"/>
                        <a:ext cx="1600200" cy="226853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4" name="组合 25633"/>
          <p:cNvGrpSpPr/>
          <p:nvPr/>
        </p:nvGrpSpPr>
        <p:grpSpPr>
          <a:xfrm>
            <a:off x="179388" y="4437063"/>
            <a:ext cx="3671887" cy="1828800"/>
            <a:chOff x="432" y="1728"/>
            <a:chExt cx="2640" cy="1152"/>
          </a:xfrm>
        </p:grpSpPr>
        <p:sp>
          <p:nvSpPr>
            <p:cNvPr id="25618" name="矩形 25617"/>
            <p:cNvSpPr/>
            <p:nvPr/>
          </p:nvSpPr>
          <p:spPr>
            <a:xfrm>
              <a:off x="432" y="182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例如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31" name="组合 25630"/>
            <p:cNvGrpSpPr/>
            <p:nvPr/>
          </p:nvGrpSpPr>
          <p:grpSpPr>
            <a:xfrm>
              <a:off x="1104" y="1728"/>
              <a:ext cx="1968" cy="1152"/>
              <a:chOff x="1440" y="1728"/>
              <a:chExt cx="1968" cy="1152"/>
            </a:xfrm>
          </p:grpSpPr>
          <p:graphicFrame>
            <p:nvGraphicFramePr>
              <p:cNvPr id="25617" name="对象 25616"/>
              <p:cNvGraphicFramePr/>
              <p:nvPr/>
            </p:nvGraphicFramePr>
            <p:xfrm>
              <a:off x="1440" y="1728"/>
              <a:ext cx="1968" cy="1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3" imgW="1231265" imgH="913765" progId="Equation.3">
                      <p:embed/>
                    </p:oleObj>
                  </mc:Choice>
                  <mc:Fallback>
                    <p:oleObj name="" r:id="rId3" imgW="1231265" imgH="913765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40" y="1728"/>
                            <a:ext cx="1968" cy="1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30" name="组合 25629"/>
              <p:cNvGrpSpPr/>
              <p:nvPr/>
            </p:nvGrpSpPr>
            <p:grpSpPr>
              <a:xfrm>
                <a:off x="1488" y="2016"/>
                <a:ext cx="1824" cy="528"/>
                <a:chOff x="1488" y="2016"/>
                <a:chExt cx="1824" cy="528"/>
              </a:xfrm>
            </p:grpSpPr>
            <p:sp>
              <p:nvSpPr>
                <p:cNvPr id="25621" name="直接连接符 25620"/>
                <p:cNvSpPr/>
                <p:nvPr/>
              </p:nvSpPr>
              <p:spPr>
                <a:xfrm>
                  <a:off x="1488" y="2016"/>
                  <a:ext cx="72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2" name="直接连接符 25621"/>
                <p:cNvSpPr/>
                <p:nvPr/>
              </p:nvSpPr>
              <p:spPr>
                <a:xfrm flipH="1">
                  <a:off x="2208" y="201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3" name="直接连接符 25622"/>
                <p:cNvSpPr/>
                <p:nvPr/>
              </p:nvSpPr>
              <p:spPr>
                <a:xfrm flipV="1">
                  <a:off x="2208" y="2304"/>
                  <a:ext cx="43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4" name="直接连接符 25623"/>
                <p:cNvSpPr/>
                <p:nvPr/>
              </p:nvSpPr>
              <p:spPr>
                <a:xfrm>
                  <a:off x="2640" y="2304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5" name="直接连接符 25624"/>
                <p:cNvSpPr/>
                <p:nvPr/>
              </p:nvSpPr>
              <p:spPr>
                <a:xfrm>
                  <a:off x="2640" y="2544"/>
                  <a:ext cx="6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5635" name="组合 25634"/>
          <p:cNvGrpSpPr/>
          <p:nvPr/>
        </p:nvGrpSpPr>
        <p:grpSpPr>
          <a:xfrm>
            <a:off x="0" y="1196975"/>
            <a:ext cx="8610600" cy="2686050"/>
            <a:chOff x="144" y="192"/>
            <a:chExt cx="5424" cy="1692"/>
          </a:xfrm>
        </p:grpSpPr>
        <p:sp>
          <p:nvSpPr>
            <p:cNvPr id="25602" name="文本框 25601"/>
            <p:cNvSpPr txBox="1"/>
            <p:nvPr/>
          </p:nvSpPr>
          <p:spPr>
            <a:xfrm>
              <a:off x="473" y="582"/>
              <a:ext cx="5095" cy="1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135000"/>
                </a:lnSpc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1. 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非零行线性无关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是极大无关行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35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非零首元所在列线性无关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是一组极大无关列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35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 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秩等于非零行数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(Th2.1)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初等行变换不改变矩阵的秩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Th2.2)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35000"/>
                </a:lnSpc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4.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行秩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列秩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秩</a:t>
              </a:r>
              <a:endPara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直接连接符 25625"/>
            <p:cNvSpPr/>
            <p:nvPr/>
          </p:nvSpPr>
          <p:spPr>
            <a:xfrm>
              <a:off x="801" y="1206"/>
              <a:ext cx="1480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5629" name="矩形 25628"/>
            <p:cNvSpPr/>
            <p:nvPr/>
          </p:nvSpPr>
          <p:spPr>
            <a:xfrm>
              <a:off x="144" y="192"/>
              <a:ext cx="1808" cy="288"/>
            </a:xfrm>
            <a:prstGeom prst="rect">
              <a:avLst/>
            </a:prstGeom>
            <a:solidFill>
              <a:srgbClr val="FCFDC6"/>
            </a:solidFill>
            <a:ln w="9525">
              <a:noFill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回忆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阶梯阵：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36" name="组合 25635"/>
          <p:cNvGrpSpPr/>
          <p:nvPr/>
        </p:nvGrpSpPr>
        <p:grpSpPr>
          <a:xfrm>
            <a:off x="533400" y="304800"/>
            <a:ext cx="8382000" cy="990600"/>
            <a:chOff x="336" y="192"/>
            <a:chExt cx="5280" cy="624"/>
          </a:xfrm>
        </p:grpSpPr>
        <p:sp>
          <p:nvSpPr>
            <p:cNvPr id="25637" name="文本框 25636"/>
            <p:cNvSpPr txBox="1"/>
            <p:nvPr/>
          </p:nvSpPr>
          <p:spPr>
            <a:xfrm>
              <a:off x="336" y="192"/>
              <a:ext cx="52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3.</a:t>
              </a:r>
              <a:r>
                <a:rPr lang="zh-CN" altLang="en-US" sz="2800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用初等行变换求秩、极大无关组和线性表示</a:t>
              </a:r>
              <a:endPara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矩形 25637"/>
            <p:cNvSpPr/>
            <p:nvPr/>
          </p:nvSpPr>
          <p:spPr>
            <a:xfrm>
              <a:off x="3676" y="528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一揽子方法</a:t>
              </a:r>
              <a:endParaRPr lang="zh-CN" altLang="en-US" sz="24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5640" name="矩形 25639"/>
          <p:cNvSpPr/>
          <p:nvPr/>
        </p:nvSpPr>
        <p:spPr>
          <a:xfrm>
            <a:off x="4067175" y="5157788"/>
            <a:ext cx="23764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行秩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列秩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秩＝</a:t>
            </a:r>
            <a:r>
              <a:rPr lang="en-US" altLang="x-none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x-none" sz="20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528" name="对象 63527"/>
          <p:cNvGraphicFramePr/>
          <p:nvPr/>
        </p:nvGraphicFramePr>
        <p:xfrm>
          <a:off x="250825" y="3141663"/>
          <a:ext cx="7343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16400" imgH="457200" progId="Equation.3">
                  <p:embed/>
                </p:oleObj>
              </mc:Choice>
              <mc:Fallback>
                <p:oleObj name="" r:id="rId1" imgW="42164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3141663"/>
                        <a:ext cx="73437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0" name="文本框 63529"/>
          <p:cNvSpPr txBox="1"/>
          <p:nvPr/>
        </p:nvSpPr>
        <p:spPr>
          <a:xfrm>
            <a:off x="107950" y="115888"/>
            <a:ext cx="7777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2.1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节例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作进一步的思考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534" name="组合 63533"/>
          <p:cNvGrpSpPr/>
          <p:nvPr/>
        </p:nvGrpSpPr>
        <p:grpSpPr>
          <a:xfrm>
            <a:off x="279400" y="4149725"/>
            <a:ext cx="8613775" cy="2303463"/>
            <a:chOff x="176" y="2614"/>
            <a:chExt cx="5426" cy="1451"/>
          </a:xfrm>
        </p:grpSpPr>
        <p:graphicFrame>
          <p:nvGraphicFramePr>
            <p:cNvPr id="63529" name="对象 63528"/>
            <p:cNvGraphicFramePr/>
            <p:nvPr/>
          </p:nvGraphicFramePr>
          <p:xfrm>
            <a:off x="176" y="2614"/>
            <a:ext cx="5420" cy="1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" imgW="5422900" imgH="1422400" progId="Equation.3">
                    <p:embed/>
                  </p:oleObj>
                </mc:Choice>
                <mc:Fallback>
                  <p:oleObj name="" r:id="rId3" imgW="5422900" imgH="14224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6" y="2614"/>
                          <a:ext cx="5420" cy="14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32" name="直接连接符 63531"/>
            <p:cNvSpPr/>
            <p:nvPr/>
          </p:nvSpPr>
          <p:spPr>
            <a:xfrm flipV="1">
              <a:off x="567" y="4065"/>
              <a:ext cx="49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33" name="直接连接符 63532"/>
            <p:cNvSpPr/>
            <p:nvPr/>
          </p:nvSpPr>
          <p:spPr>
            <a:xfrm>
              <a:off x="3651" y="3793"/>
              <a:ext cx="1951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63498" name="对象 63497"/>
          <p:cNvGraphicFramePr/>
          <p:nvPr/>
        </p:nvGraphicFramePr>
        <p:xfrm>
          <a:off x="639763" y="620713"/>
          <a:ext cx="35718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1663700" imgH="914400" progId="Equation.3">
                  <p:embed/>
                </p:oleObj>
              </mc:Choice>
              <mc:Fallback>
                <p:oleObj name="" r:id="rId5" imgW="1663700" imgH="914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763" y="620713"/>
                        <a:ext cx="3571875" cy="187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38" name="组合 63537"/>
          <p:cNvGrpSpPr/>
          <p:nvPr/>
        </p:nvGrpSpPr>
        <p:grpSpPr>
          <a:xfrm>
            <a:off x="4140200" y="641350"/>
            <a:ext cx="4484688" cy="2282825"/>
            <a:chOff x="2834" y="404"/>
            <a:chExt cx="2825" cy="1438"/>
          </a:xfrm>
        </p:grpSpPr>
        <p:sp>
          <p:nvSpPr>
            <p:cNvPr id="63511" name="直接连接符 63510"/>
            <p:cNvSpPr/>
            <p:nvPr/>
          </p:nvSpPr>
          <p:spPr>
            <a:xfrm>
              <a:off x="3368" y="710"/>
              <a:ext cx="224" cy="0"/>
            </a:xfrm>
            <a:prstGeom prst="line">
              <a:avLst/>
            </a:prstGeom>
            <a:ln w="952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2" name="直接连接符 63511"/>
            <p:cNvSpPr/>
            <p:nvPr/>
          </p:nvSpPr>
          <p:spPr>
            <a:xfrm>
              <a:off x="3592" y="710"/>
              <a:ext cx="0" cy="262"/>
            </a:xfrm>
            <a:prstGeom prst="line">
              <a:avLst/>
            </a:prstGeom>
            <a:ln w="952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3" name="直接连接符 63512"/>
            <p:cNvSpPr/>
            <p:nvPr/>
          </p:nvSpPr>
          <p:spPr>
            <a:xfrm>
              <a:off x="3587" y="981"/>
              <a:ext cx="676" cy="0"/>
            </a:xfrm>
            <a:prstGeom prst="line">
              <a:avLst/>
            </a:prstGeom>
            <a:ln w="952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23" name="直接连接符 63522"/>
            <p:cNvSpPr/>
            <p:nvPr/>
          </p:nvSpPr>
          <p:spPr>
            <a:xfrm>
              <a:off x="4602" y="981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24" name="直接连接符 63523"/>
            <p:cNvSpPr/>
            <p:nvPr/>
          </p:nvSpPr>
          <p:spPr>
            <a:xfrm>
              <a:off x="4264" y="981"/>
              <a:ext cx="0" cy="24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25" name="直接连接符 63524"/>
            <p:cNvSpPr/>
            <p:nvPr/>
          </p:nvSpPr>
          <p:spPr>
            <a:xfrm>
              <a:off x="4264" y="1228"/>
              <a:ext cx="67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495" name="文本框 63494"/>
            <p:cNvSpPr txBox="1"/>
            <p:nvPr/>
          </p:nvSpPr>
          <p:spPr>
            <a:xfrm>
              <a:off x="4967" y="1611"/>
              <a:ext cx="6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18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行最简形</a:t>
              </a:r>
              <a:endPara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515" name="对象 63514"/>
            <p:cNvGraphicFramePr/>
            <p:nvPr/>
          </p:nvGraphicFramePr>
          <p:xfrm>
            <a:off x="2834" y="404"/>
            <a:ext cx="2495" cy="1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7" imgW="2311400" imgH="1143000" progId="Equation.3">
                    <p:embed/>
                  </p:oleObj>
                </mc:Choice>
                <mc:Fallback>
                  <p:oleObj name="" r:id="rId7" imgW="2311400" imgH="11430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34" y="404"/>
                          <a:ext cx="2495" cy="1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36" name="直接连接符 63535"/>
            <p:cNvSpPr/>
            <p:nvPr/>
          </p:nvSpPr>
          <p:spPr>
            <a:xfrm flipV="1">
              <a:off x="5239" y="1026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6" name="文本框 64515"/>
          <p:cNvSpPr txBox="1"/>
          <p:nvPr/>
        </p:nvSpPr>
        <p:spPr>
          <a:xfrm>
            <a:off x="539750" y="476250"/>
            <a:ext cx="7200900" cy="2225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eaLnBrk="0" hangingPunct="0"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40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3.4.3.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矩阵的行秩＝矩阵的秩；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矩阵的列秩＝矩阵的秩。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3.4.4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矩阵的初等行变换不改变列向量组的线性关系。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9" name="文本框 64518"/>
          <p:cNvSpPr txBox="1"/>
          <p:nvPr/>
        </p:nvSpPr>
        <p:spPr>
          <a:xfrm>
            <a:off x="468313" y="2997200"/>
            <a:ext cx="70564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0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由此得到：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求秩、极大无关组、线性表示式的一揽子方法：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4521" name="对象 64520"/>
          <p:cNvGraphicFramePr/>
          <p:nvPr/>
        </p:nvGraphicFramePr>
        <p:xfrm>
          <a:off x="323850" y="3933825"/>
          <a:ext cx="85693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2743200" imgH="647700" progId="Equation.3">
                  <p:embed/>
                </p:oleObj>
              </mc:Choice>
              <mc:Fallback>
                <p:oleObj name="" r:id="rId1" imgW="2743200" imgH="647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3933825"/>
                        <a:ext cx="8569325" cy="197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对象 64521"/>
          <p:cNvGraphicFramePr/>
          <p:nvPr/>
        </p:nvGraphicFramePr>
        <p:xfrm>
          <a:off x="7956550" y="2133600"/>
          <a:ext cx="922338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395730" imgH="2659380" progId="MS_ClipArt_Gallery.2">
                  <p:embed/>
                </p:oleObj>
              </mc:Choice>
              <mc:Fallback>
                <p:oleObj name="" r:id="rId3" imgW="1395730" imgH="2659380" progId="MS_ClipArt_Gallery.2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550" y="2133600"/>
                        <a:ext cx="922338" cy="148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动作按钮: 自定义 64523">
            <a:hlinkClick r:id="rId5" action="ppaction://hlinksldjump"/>
          </p:cNvPr>
          <p:cNvSpPr/>
          <p:nvPr/>
        </p:nvSpPr>
        <p:spPr>
          <a:xfrm>
            <a:off x="7524750" y="5948363"/>
            <a:ext cx="935038" cy="576262"/>
          </a:xfrm>
          <a:prstGeom prst="actionButtonBlank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 eaLnBrk="0" hangingPunct="0"/>
            <a:r>
              <a:rPr lang="zh-CN" altLang="en-US" sz="2400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endParaRPr lang="zh-CN" altLang="en-US" sz="2400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5" name="文本框 64524"/>
          <p:cNvSpPr txBox="1"/>
          <p:nvPr/>
        </p:nvSpPr>
        <p:spPr>
          <a:xfrm>
            <a:off x="468313" y="3716338"/>
            <a:ext cx="74882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1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思路：将矩阵秩的比较转化成矩阵的行（或列）向量组秩的比较，利用向量组秩的比较定理。</a:t>
            </a:r>
            <a:endParaRPr lang="zh-CN" altLang="en-US" sz="1800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4526" name="图片 645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150" y="6021388"/>
            <a:ext cx="5038725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9" grpId="0"/>
      <p:bldP spid="64525" grpId="0"/>
      <p:bldP spid="645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9155" name="对象 49154"/>
          <p:cNvGraphicFramePr/>
          <p:nvPr/>
        </p:nvGraphicFramePr>
        <p:xfrm>
          <a:off x="604838" y="2963863"/>
          <a:ext cx="425132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2413000" imgH="1168400" progId="Equation.3">
                  <p:embed/>
                </p:oleObj>
              </mc:Choice>
              <mc:Fallback>
                <p:oleObj name="" r:id="rId1" imgW="2413000" imgH="11684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4838" y="2963863"/>
                        <a:ext cx="4251325" cy="272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49155"/>
          <p:cNvGraphicFramePr/>
          <p:nvPr/>
        </p:nvGraphicFramePr>
        <p:xfrm>
          <a:off x="4935855" y="3543300"/>
          <a:ext cx="37623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892300" imgH="914400" progId="Equation.3">
                  <p:embed/>
                </p:oleObj>
              </mc:Choice>
              <mc:Fallback>
                <p:oleObj name="" r:id="rId3" imgW="1892300" imgH="914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5855" y="3543300"/>
                        <a:ext cx="3762375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图片 49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105" y="463550"/>
            <a:ext cx="6157595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60" name="矩形 49159"/>
          <p:cNvSpPr/>
          <p:nvPr/>
        </p:nvSpPr>
        <p:spPr>
          <a:xfrm>
            <a:off x="684213" y="655638"/>
            <a:ext cx="8016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>
              <a:buClrTx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135" y="2338070"/>
            <a:ext cx="680593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）求矩阵</a:t>
            </a:r>
            <a:r>
              <a:rPr lang="en-US" altLang="zh-CN" sz="2400" b="1"/>
              <a:t>A</a:t>
            </a:r>
            <a:r>
              <a:rPr lang="zh-CN" altLang="en-US" sz="2400" b="1"/>
              <a:t>列向量组的一个极大无关组，</a:t>
            </a:r>
            <a:endParaRPr lang="zh-CN" altLang="en-US" sz="2400" b="1"/>
          </a:p>
          <a:p>
            <a:r>
              <a:rPr lang="zh-CN" altLang="en-US" sz="2400" b="1"/>
              <a:t>并将其他向量用该极大无关组表示出来</a:t>
            </a:r>
            <a:endParaRPr lang="zh-CN" altLang="en-US" sz="2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0180" name="对象 50179"/>
          <p:cNvGraphicFramePr/>
          <p:nvPr/>
        </p:nvGraphicFramePr>
        <p:xfrm>
          <a:off x="457200" y="4365625"/>
          <a:ext cx="6994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3580130" imgH="482600" progId="Equation.DSMT4">
                  <p:embed/>
                </p:oleObj>
              </mc:Choice>
              <mc:Fallback>
                <p:oleObj name="" r:id="rId1" imgW="3580130" imgH="482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4365625"/>
                        <a:ext cx="6994525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4" name="组合 50213"/>
          <p:cNvGrpSpPr/>
          <p:nvPr/>
        </p:nvGrpSpPr>
        <p:grpSpPr>
          <a:xfrm>
            <a:off x="539750" y="188913"/>
            <a:ext cx="3716338" cy="1943100"/>
            <a:chOff x="2056" y="164"/>
            <a:chExt cx="2341" cy="1224"/>
          </a:xfrm>
        </p:grpSpPr>
        <p:graphicFrame>
          <p:nvGraphicFramePr>
            <p:cNvPr id="50179" name="对象 50178"/>
            <p:cNvGraphicFramePr/>
            <p:nvPr/>
          </p:nvGraphicFramePr>
          <p:xfrm>
            <a:off x="2056" y="164"/>
            <a:ext cx="2341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" imgW="1879600" imgH="914400" progId="Equation.3">
                    <p:embed/>
                  </p:oleObj>
                </mc:Choice>
                <mc:Fallback>
                  <p:oleObj name="" r:id="rId3" imgW="1879600" imgH="9144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6" y="164"/>
                          <a:ext cx="2341" cy="1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直接连接符 50186"/>
            <p:cNvSpPr/>
            <p:nvPr/>
          </p:nvSpPr>
          <p:spPr>
            <a:xfrm flipV="1">
              <a:off x="2744" y="391"/>
              <a:ext cx="27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8" name="直接连接符 50187"/>
            <p:cNvSpPr/>
            <p:nvPr/>
          </p:nvSpPr>
          <p:spPr>
            <a:xfrm flipH="1">
              <a:off x="3016" y="754"/>
              <a:ext cx="77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9" name="直接连接符 50188"/>
            <p:cNvSpPr/>
            <p:nvPr/>
          </p:nvSpPr>
          <p:spPr>
            <a:xfrm flipH="1">
              <a:off x="3016" y="391"/>
              <a:ext cx="0" cy="36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1" name="直接连接符 50190"/>
            <p:cNvSpPr/>
            <p:nvPr/>
          </p:nvSpPr>
          <p:spPr>
            <a:xfrm flipH="1">
              <a:off x="3782" y="754"/>
              <a:ext cx="8" cy="34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3" name="直接连接符 50192"/>
            <p:cNvSpPr/>
            <p:nvPr/>
          </p:nvSpPr>
          <p:spPr>
            <a:xfrm>
              <a:off x="3790" y="1071"/>
              <a:ext cx="269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0207" name="矩形 50206"/>
          <p:cNvSpPr/>
          <p:nvPr/>
        </p:nvSpPr>
        <p:spPr>
          <a:xfrm>
            <a:off x="539750" y="6284913"/>
            <a:ext cx="810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一揽子方法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极其重要。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要多练习，多体会，做到熟能生巧。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216" name="组合 50215"/>
          <p:cNvGrpSpPr/>
          <p:nvPr/>
        </p:nvGrpSpPr>
        <p:grpSpPr>
          <a:xfrm>
            <a:off x="619125" y="2347913"/>
            <a:ext cx="6545263" cy="1873250"/>
            <a:chOff x="390" y="1479"/>
            <a:chExt cx="4123" cy="1180"/>
          </a:xfrm>
        </p:grpSpPr>
        <p:sp>
          <p:nvSpPr>
            <p:cNvPr id="50208" name="直接连接符 50207"/>
            <p:cNvSpPr/>
            <p:nvPr/>
          </p:nvSpPr>
          <p:spPr>
            <a:xfrm flipV="1">
              <a:off x="2971" y="1706"/>
              <a:ext cx="281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9" name="直接连接符 50208"/>
            <p:cNvSpPr/>
            <p:nvPr/>
          </p:nvSpPr>
          <p:spPr>
            <a:xfrm flipH="1" flipV="1">
              <a:off x="3243" y="2024"/>
              <a:ext cx="72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0" name="直接连接符 50209"/>
            <p:cNvSpPr/>
            <p:nvPr/>
          </p:nvSpPr>
          <p:spPr>
            <a:xfrm flipH="1">
              <a:off x="3243" y="1706"/>
              <a:ext cx="9" cy="31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1" name="直接连接符 50210"/>
            <p:cNvSpPr/>
            <p:nvPr/>
          </p:nvSpPr>
          <p:spPr>
            <a:xfrm flipH="1">
              <a:off x="3969" y="2024"/>
              <a:ext cx="3" cy="31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2" name="直接连接符 50211"/>
            <p:cNvSpPr/>
            <p:nvPr/>
          </p:nvSpPr>
          <p:spPr>
            <a:xfrm>
              <a:off x="3972" y="2341"/>
              <a:ext cx="223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0213" name="对象 50212"/>
            <p:cNvGraphicFramePr/>
            <p:nvPr/>
          </p:nvGraphicFramePr>
          <p:xfrm>
            <a:off x="390" y="1479"/>
            <a:ext cx="4123" cy="1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5" imgW="3530600" imgH="914400" progId="Equation.3">
                    <p:embed/>
                  </p:oleObj>
                </mc:Choice>
                <mc:Fallback>
                  <p:oleObj name="" r:id="rId5" imgW="3530600" imgH="9144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0" y="1479"/>
                          <a:ext cx="4123" cy="1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20" name="对象 50219"/>
          <p:cNvGraphicFramePr/>
          <p:nvPr/>
        </p:nvGraphicFramePr>
        <p:xfrm>
          <a:off x="5219700" y="1019175"/>
          <a:ext cx="1389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710565" imgH="203200" progId="Equation.DSMT4">
                  <p:embed/>
                </p:oleObj>
              </mc:Choice>
              <mc:Fallback>
                <p:oleObj name="" r:id="rId7" imgW="710565" imgH="203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9700" y="1019175"/>
                        <a:ext cx="138906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1" name="对象 50220"/>
          <p:cNvGraphicFramePr/>
          <p:nvPr/>
        </p:nvGraphicFramePr>
        <p:xfrm>
          <a:off x="166688" y="5419725"/>
          <a:ext cx="64325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2921000" imgH="457200" progId="Equation.DSMT4">
                  <p:embed/>
                </p:oleObj>
              </mc:Choice>
              <mc:Fallback>
                <p:oleObj name="" r:id="rId9" imgW="2921000" imgH="457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688" y="5419725"/>
                        <a:ext cx="6432550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2" name="动作按钮: 自定义 50221">
            <a:hlinkClick r:id="rId11" action="ppaction://hlinksldjump"/>
          </p:cNvPr>
          <p:cNvSpPr/>
          <p:nvPr/>
        </p:nvSpPr>
        <p:spPr>
          <a:xfrm>
            <a:off x="7451725" y="5734050"/>
            <a:ext cx="792163" cy="503238"/>
          </a:xfrm>
          <a:prstGeom prst="actionButtonBlank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 eaLnBrk="0" hangingPunct="0"/>
            <a:r>
              <a:rPr lang="zh-CN" altLang="en-US" sz="2400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谨记</a:t>
            </a:r>
            <a:endParaRPr lang="zh-CN" altLang="en-US" sz="2400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304800" y="30480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线性表示  线性相关  线性无关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5" name="对象 8194"/>
          <p:cNvGraphicFramePr/>
          <p:nvPr/>
        </p:nvGraphicFramePr>
        <p:xfrm>
          <a:off x="392113" y="1682750"/>
          <a:ext cx="8067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517900" imgH="457200" progId="Equation.DSMT4">
                  <p:embed/>
                </p:oleObj>
              </mc:Choice>
              <mc:Fallback>
                <p:oleObj name="" r:id="rId1" imgW="3517900" imgH="45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113" y="1682750"/>
                        <a:ext cx="806767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/>
          <p:nvPr/>
        </p:nvGraphicFramePr>
        <p:xfrm>
          <a:off x="1816100" y="990600"/>
          <a:ext cx="56340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3060700" imgH="228600" progId="Equation.3">
                  <p:embed/>
                </p:oleObj>
              </mc:Choice>
              <mc:Fallback>
                <p:oleObj name="" r:id="rId3" imgW="30607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100" y="990600"/>
                        <a:ext cx="5634038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组合 8199"/>
          <p:cNvGrpSpPr/>
          <p:nvPr/>
        </p:nvGrpSpPr>
        <p:grpSpPr>
          <a:xfrm>
            <a:off x="395288" y="2773363"/>
            <a:ext cx="6407150" cy="1447800"/>
            <a:chOff x="46" y="1872"/>
            <a:chExt cx="4036" cy="912"/>
          </a:xfrm>
        </p:grpSpPr>
        <p:graphicFrame>
          <p:nvGraphicFramePr>
            <p:cNvPr id="8196" name="对象 8195"/>
            <p:cNvGraphicFramePr/>
            <p:nvPr/>
          </p:nvGraphicFramePr>
          <p:xfrm>
            <a:off x="46" y="1872"/>
            <a:ext cx="4036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2641600" imgH="698500" progId="Equation.DSMT4">
                    <p:embed/>
                  </p:oleObj>
                </mc:Choice>
                <mc:Fallback>
                  <p:oleObj name="" r:id="rId5" imgW="2641600" imgH="6985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" y="1872"/>
                          <a:ext cx="4036" cy="9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直接连接符 8198"/>
            <p:cNvSpPr/>
            <p:nvPr/>
          </p:nvSpPr>
          <p:spPr>
            <a:xfrm>
              <a:off x="1104" y="2448"/>
              <a:ext cx="768" cy="0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202" name="对象 8201"/>
          <p:cNvGraphicFramePr/>
          <p:nvPr/>
        </p:nvGraphicFramePr>
        <p:xfrm>
          <a:off x="530225" y="4365625"/>
          <a:ext cx="6813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3517900" imgH="685800" progId="Equation.DSMT4">
                  <p:embed/>
                </p:oleObj>
              </mc:Choice>
              <mc:Fallback>
                <p:oleObj name="" r:id="rId7" imgW="3517900" imgH="685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25" y="4365625"/>
                        <a:ext cx="6813550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218" name="对象 9217"/>
          <p:cNvGraphicFramePr/>
          <p:nvPr/>
        </p:nvGraphicFramePr>
        <p:xfrm>
          <a:off x="496888" y="2708275"/>
          <a:ext cx="79851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4318000" imgH="889000" progId="Equation.DSMT4">
                  <p:embed/>
                </p:oleObj>
              </mc:Choice>
              <mc:Fallback>
                <p:oleObj name="" r:id="rId1" imgW="4318000" imgH="889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888" y="2708275"/>
                        <a:ext cx="7985125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13" name="组合 9412"/>
          <p:cNvGrpSpPr/>
          <p:nvPr/>
        </p:nvGrpSpPr>
        <p:grpSpPr>
          <a:xfrm>
            <a:off x="684213" y="5380038"/>
            <a:ext cx="7315200" cy="857250"/>
            <a:chOff x="432" y="3216"/>
            <a:chExt cx="4608" cy="540"/>
          </a:xfrm>
        </p:grpSpPr>
        <p:graphicFrame>
          <p:nvGraphicFramePr>
            <p:cNvPr id="9408" name="对象 9407"/>
            <p:cNvGraphicFramePr/>
            <p:nvPr/>
          </p:nvGraphicFramePr>
          <p:xfrm>
            <a:off x="960" y="3216"/>
            <a:ext cx="408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3441700" imgH="457200" progId="Equation.3">
                    <p:embed/>
                  </p:oleObj>
                </mc:Choice>
                <mc:Fallback>
                  <p:oleObj name="" r:id="rId3" imgW="3441700" imgH="457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3216"/>
                          <a:ext cx="4080" cy="5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9" name="矩形 9408"/>
            <p:cNvSpPr/>
            <p:nvPr/>
          </p:nvSpPr>
          <p:spPr>
            <a:xfrm>
              <a:off x="432" y="3264"/>
              <a:ext cx="384" cy="256"/>
            </a:xfrm>
            <a:prstGeom prst="rect">
              <a:avLst/>
            </a:prstGeom>
            <a:solidFill>
              <a:srgbClr val="FCFDC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注</a:t>
              </a:r>
              <a:endParaRPr lang="zh-CN" altLang="en-US" sz="200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11" name="直接连接符 9410"/>
            <p:cNvSpPr/>
            <p:nvPr/>
          </p:nvSpPr>
          <p:spPr>
            <a:xfrm>
              <a:off x="3936" y="3744"/>
              <a:ext cx="91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9412" name="对象 9411"/>
          <p:cNvGraphicFramePr/>
          <p:nvPr/>
        </p:nvGraphicFramePr>
        <p:xfrm>
          <a:off x="541338" y="4265613"/>
          <a:ext cx="70151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3644900" imgH="457200" progId="Equation.DSMT4">
                  <p:embed/>
                </p:oleObj>
              </mc:Choice>
              <mc:Fallback>
                <p:oleObj name="" r:id="rId5" imgW="3644900" imgH="457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38" y="4265613"/>
                        <a:ext cx="7015162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5" name="对象 9414"/>
          <p:cNvGraphicFramePr/>
          <p:nvPr/>
        </p:nvGraphicFramePr>
        <p:xfrm>
          <a:off x="827088" y="476250"/>
          <a:ext cx="72739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6934200" imgH="1562100" progId="Equation.3">
                  <p:embed/>
                </p:oleObj>
              </mc:Choice>
              <mc:Fallback>
                <p:oleObj name="" r:id="rId7" imgW="6934200" imgH="1562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6250"/>
                        <a:ext cx="7273925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6" name="文本框 9415"/>
          <p:cNvSpPr txBox="1"/>
          <p:nvPr/>
        </p:nvSpPr>
        <p:spPr>
          <a:xfrm>
            <a:off x="755650" y="404813"/>
            <a:ext cx="104775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注意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417" name="对象 9416"/>
          <p:cNvGraphicFramePr/>
          <p:nvPr/>
        </p:nvGraphicFramePr>
        <p:xfrm>
          <a:off x="755650" y="1838325"/>
          <a:ext cx="70564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7404100" imgH="977900" progId="Equation.3">
                  <p:embed/>
                </p:oleObj>
              </mc:Choice>
              <mc:Fallback>
                <p:oleObj name="" r:id="rId9" imgW="7404100" imgH="977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1838325"/>
                        <a:ext cx="7056438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/>
          <p:nvPr/>
        </p:nvGraphicFramePr>
        <p:xfrm>
          <a:off x="609600" y="685800"/>
          <a:ext cx="82296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937000" imgH="914400" progId="Equation.3">
                  <p:embed/>
                </p:oleObj>
              </mc:Choice>
              <mc:Fallback>
                <p:oleObj name="" r:id="rId1" imgW="3937000" imgH="914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685800"/>
                        <a:ext cx="8229600" cy="191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文本框 13315"/>
          <p:cNvSpPr txBox="1"/>
          <p:nvPr/>
        </p:nvSpPr>
        <p:spPr>
          <a:xfrm>
            <a:off x="228600" y="685800"/>
            <a:ext cx="790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7" name="对象 13316"/>
          <p:cNvGraphicFramePr/>
          <p:nvPr/>
        </p:nvGraphicFramePr>
        <p:xfrm>
          <a:off x="762000" y="2819400"/>
          <a:ext cx="53895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578100" imgH="228600" progId="Equation.3">
                  <p:embed/>
                </p:oleObj>
              </mc:Choice>
              <mc:Fallback>
                <p:oleObj name="" r:id="rId3" imgW="25781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819400"/>
                        <a:ext cx="5389563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/>
          <p:nvPr/>
        </p:nvGraphicFramePr>
        <p:xfrm>
          <a:off x="1066800" y="5410200"/>
          <a:ext cx="55213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2641600" imgH="228600" progId="Equation.3">
                  <p:embed/>
                </p:oleObj>
              </mc:Choice>
              <mc:Fallback>
                <p:oleObj name="" r:id="rId5" imgW="26416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5410200"/>
                        <a:ext cx="5521325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3319"/>
          <p:cNvGraphicFramePr/>
          <p:nvPr/>
        </p:nvGraphicFramePr>
        <p:xfrm>
          <a:off x="990600" y="6096000"/>
          <a:ext cx="3876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854200" imgH="228600" progId="Equation.3">
                  <p:embed/>
                </p:oleObj>
              </mc:Choice>
              <mc:Fallback>
                <p:oleObj name="" r:id="rId7" imgW="18542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6096000"/>
                        <a:ext cx="3876675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3" name="组合 13332"/>
          <p:cNvGrpSpPr/>
          <p:nvPr/>
        </p:nvGrpSpPr>
        <p:grpSpPr>
          <a:xfrm>
            <a:off x="1447800" y="3352800"/>
            <a:ext cx="4114800" cy="1911350"/>
            <a:chOff x="912" y="2112"/>
            <a:chExt cx="2592" cy="1204"/>
          </a:xfrm>
        </p:grpSpPr>
        <p:graphicFrame>
          <p:nvGraphicFramePr>
            <p:cNvPr id="13319" name="对象 13318"/>
            <p:cNvGraphicFramePr/>
            <p:nvPr/>
          </p:nvGraphicFramePr>
          <p:xfrm>
            <a:off x="912" y="2112"/>
            <a:ext cx="2592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9" imgW="1968500" imgH="914400" progId="Equation.3">
                    <p:embed/>
                  </p:oleObj>
                </mc:Choice>
                <mc:Fallback>
                  <p:oleObj name="" r:id="rId9" imgW="1968500" imgH="9144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2" y="2112"/>
                          <a:ext cx="2592" cy="1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直接连接符 13320"/>
            <p:cNvSpPr/>
            <p:nvPr/>
          </p:nvSpPr>
          <p:spPr>
            <a:xfrm>
              <a:off x="1584" y="240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5" name="直接连接符 13324"/>
            <p:cNvSpPr/>
            <p:nvPr/>
          </p:nvSpPr>
          <p:spPr>
            <a:xfrm>
              <a:off x="1680" y="2400"/>
              <a:ext cx="240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6" name="直接连接符 13325"/>
            <p:cNvSpPr/>
            <p:nvPr/>
          </p:nvSpPr>
          <p:spPr>
            <a:xfrm>
              <a:off x="1920" y="240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7" name="直接连接符 13326"/>
            <p:cNvSpPr/>
            <p:nvPr/>
          </p:nvSpPr>
          <p:spPr>
            <a:xfrm flipV="1">
              <a:off x="1920" y="2688"/>
              <a:ext cx="43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直接连接符 13327"/>
            <p:cNvSpPr/>
            <p:nvPr/>
          </p:nvSpPr>
          <p:spPr>
            <a:xfrm>
              <a:off x="2352" y="2688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9" name="直接连接符 13328"/>
            <p:cNvSpPr/>
            <p:nvPr/>
          </p:nvSpPr>
          <p:spPr>
            <a:xfrm flipH="1" flipV="1">
              <a:off x="2352" y="2976"/>
              <a:ext cx="33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0" name="直接连接符 13329"/>
            <p:cNvSpPr/>
            <p:nvPr/>
          </p:nvSpPr>
          <p:spPr>
            <a:xfrm>
              <a:off x="2688" y="2976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1" name="直接连接符 13330"/>
            <p:cNvSpPr/>
            <p:nvPr/>
          </p:nvSpPr>
          <p:spPr>
            <a:xfrm flipH="1" flipV="1">
              <a:off x="2688" y="3264"/>
              <a:ext cx="33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5298" name="文本框 55297"/>
          <p:cNvSpPr txBox="1"/>
          <p:nvPr/>
        </p:nvSpPr>
        <p:spPr>
          <a:xfrm>
            <a:off x="228600" y="254000"/>
            <a:ext cx="8096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299" name="对象 55298"/>
          <p:cNvGraphicFramePr/>
          <p:nvPr/>
        </p:nvGraphicFramePr>
        <p:xfrm>
          <a:off x="457200" y="304800"/>
          <a:ext cx="769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263900" imgH="457200" progId="Equation.3">
                  <p:embed/>
                </p:oleObj>
              </mc:Choice>
              <mc:Fallback>
                <p:oleObj name="" r:id="rId1" imgW="3263900" imgH="457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04800"/>
                        <a:ext cx="7696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55299"/>
          <p:cNvGraphicFramePr/>
          <p:nvPr/>
        </p:nvGraphicFramePr>
        <p:xfrm>
          <a:off x="304800" y="4191000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701800" imgH="228600" progId="Equation.3">
                  <p:embed/>
                </p:oleObj>
              </mc:Choice>
              <mc:Fallback>
                <p:oleObj name="" r:id="rId3" imgW="1701800" imgH="228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4191000"/>
                        <a:ext cx="3505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55300"/>
          <p:cNvGraphicFramePr/>
          <p:nvPr/>
        </p:nvGraphicFramePr>
        <p:xfrm>
          <a:off x="228600" y="1524000"/>
          <a:ext cx="6019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222500" imgH="228600" progId="Equation.3">
                  <p:embed/>
                </p:oleObj>
              </mc:Choice>
              <mc:Fallback>
                <p:oleObj name="" r:id="rId5" imgW="22225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60198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对象 55301"/>
          <p:cNvGraphicFramePr/>
          <p:nvPr/>
        </p:nvGraphicFramePr>
        <p:xfrm>
          <a:off x="228600" y="2133600"/>
          <a:ext cx="845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3860800" imgH="228600" progId="Equation.3">
                  <p:embed/>
                </p:oleObj>
              </mc:Choice>
              <mc:Fallback>
                <p:oleObj name="" r:id="rId7" imgW="38608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2133600"/>
                        <a:ext cx="8458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对象 55302"/>
          <p:cNvGraphicFramePr/>
          <p:nvPr/>
        </p:nvGraphicFramePr>
        <p:xfrm>
          <a:off x="152400" y="3276600"/>
          <a:ext cx="883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3987800" imgH="228600" progId="Equation.3">
                  <p:embed/>
                </p:oleObj>
              </mc:Choice>
              <mc:Fallback>
                <p:oleObj name="" r:id="rId9" imgW="39878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" y="3276600"/>
                        <a:ext cx="8839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对象 55303"/>
          <p:cNvGraphicFramePr/>
          <p:nvPr/>
        </p:nvGraphicFramePr>
        <p:xfrm>
          <a:off x="4114800" y="3886200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1459865" imgH="711200" progId="Equation.3">
                  <p:embed/>
                </p:oleObj>
              </mc:Choice>
              <mc:Fallback>
                <p:oleObj name="" r:id="rId11" imgW="1459865" imgH="711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3886200"/>
                        <a:ext cx="2362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7" name="组合 55306"/>
          <p:cNvGrpSpPr/>
          <p:nvPr/>
        </p:nvGrpSpPr>
        <p:grpSpPr>
          <a:xfrm>
            <a:off x="250825" y="5181600"/>
            <a:ext cx="8664575" cy="1371600"/>
            <a:chOff x="158" y="576"/>
            <a:chExt cx="5458" cy="864"/>
          </a:xfrm>
        </p:grpSpPr>
        <p:graphicFrame>
          <p:nvGraphicFramePr>
            <p:cNvPr id="55308" name="对象 55307"/>
            <p:cNvGraphicFramePr/>
            <p:nvPr/>
          </p:nvGraphicFramePr>
          <p:xfrm>
            <a:off x="158" y="576"/>
            <a:ext cx="392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3" imgW="3605530" imgH="711200" progId="Equation.3">
                    <p:embed/>
                  </p:oleObj>
                </mc:Choice>
                <mc:Fallback>
                  <p:oleObj name="" r:id="rId13" imgW="3605530" imgH="7112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8" y="576"/>
                          <a:ext cx="3922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对象 55308"/>
            <p:cNvGraphicFramePr/>
            <p:nvPr/>
          </p:nvGraphicFramePr>
          <p:xfrm>
            <a:off x="4176" y="864"/>
            <a:ext cx="14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5" imgW="1511300" imgH="228600" progId="Equation.3">
                    <p:embed/>
                  </p:oleObj>
                </mc:Choice>
                <mc:Fallback>
                  <p:oleObj name="" r:id="rId15" imgW="1511300" imgH="228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76" y="864"/>
                          <a:ext cx="14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365125" y="152400"/>
            <a:ext cx="6873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由线性相关和线性无关的定义导出的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条判别法则</a:t>
            </a:r>
            <a:endParaRPr lang="zh-CN" altLang="en-US" sz="240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9" name="对象 14338"/>
          <p:cNvGraphicFramePr/>
          <p:nvPr/>
        </p:nvGraphicFramePr>
        <p:xfrm>
          <a:off x="539750" y="1752600"/>
          <a:ext cx="381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2131060" imgH="215900" progId="Equation.3">
                  <p:embed/>
                </p:oleObj>
              </mc:Choice>
              <mc:Fallback>
                <p:oleObj name="" r:id="rId1" imgW="2131060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752600"/>
                        <a:ext cx="3810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/>
          <p:cNvGraphicFramePr/>
          <p:nvPr/>
        </p:nvGraphicFramePr>
        <p:xfrm>
          <a:off x="539750" y="2327275"/>
          <a:ext cx="3679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877060" imgH="215900" progId="Equation.3">
                  <p:embed/>
                </p:oleObj>
              </mc:Choice>
              <mc:Fallback>
                <p:oleObj name="" r:id="rId3" imgW="1877060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327275"/>
                        <a:ext cx="36798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/>
          <p:nvPr/>
        </p:nvGraphicFramePr>
        <p:xfrm>
          <a:off x="512763" y="3048000"/>
          <a:ext cx="6867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4114800" imgH="228600" progId="Equation.3">
                  <p:embed/>
                </p:oleObj>
              </mc:Choice>
              <mc:Fallback>
                <p:oleObj name="" r:id="rId5" imgW="41148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763" y="3048000"/>
                        <a:ext cx="68675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14341"/>
          <p:cNvGraphicFramePr/>
          <p:nvPr/>
        </p:nvGraphicFramePr>
        <p:xfrm>
          <a:off x="538163" y="3716338"/>
          <a:ext cx="8137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5016500" imgH="228600" progId="Equation.3">
                  <p:embed/>
                </p:oleObj>
              </mc:Choice>
              <mc:Fallback>
                <p:oleObj name="" r:id="rId7" imgW="50165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163" y="3716338"/>
                        <a:ext cx="8137525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/>
          <p:nvPr/>
        </p:nvGraphicFramePr>
        <p:xfrm>
          <a:off x="539750" y="685800"/>
          <a:ext cx="44259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2257425" imgH="215900" progId="Equation.3">
                  <p:embed/>
                </p:oleObj>
              </mc:Choice>
              <mc:Fallback>
                <p:oleObj name="" r:id="rId9" imgW="2257425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685800"/>
                        <a:ext cx="44259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4343"/>
          <p:cNvGraphicFramePr/>
          <p:nvPr/>
        </p:nvGraphicFramePr>
        <p:xfrm>
          <a:off x="539750" y="1219200"/>
          <a:ext cx="63642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3246755" imgH="215900" progId="Equation.3">
                  <p:embed/>
                </p:oleObj>
              </mc:Choice>
              <mc:Fallback>
                <p:oleObj name="" r:id="rId11" imgW="3246755" imgH="215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1219200"/>
                        <a:ext cx="636428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14346"/>
          <p:cNvGraphicFramePr/>
          <p:nvPr/>
        </p:nvGraphicFramePr>
        <p:xfrm>
          <a:off x="522288" y="4343400"/>
          <a:ext cx="60658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3" imgW="3580130" imgH="482600" progId="Equation.3">
                  <p:embed/>
                </p:oleObj>
              </mc:Choice>
              <mc:Fallback>
                <p:oleObj name="" r:id="rId13" imgW="3580130" imgH="482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2288" y="4343400"/>
                        <a:ext cx="6065837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14347"/>
          <p:cNvGraphicFramePr/>
          <p:nvPr/>
        </p:nvGraphicFramePr>
        <p:xfrm>
          <a:off x="7315200" y="620713"/>
          <a:ext cx="152400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3247390" imgH="5879465" progId="MS_ClipArt_Gallery.2">
                  <p:embed/>
                </p:oleObj>
              </mc:Choice>
              <mc:Fallback>
                <p:oleObj name="" r:id="rId15" imgW="3247390" imgH="5879465" progId="MS_ClipArt_Gallery.2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15200" y="620713"/>
                        <a:ext cx="1524000" cy="286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文本框 14349"/>
          <p:cNvSpPr txBox="1"/>
          <p:nvPr/>
        </p:nvSpPr>
        <p:spPr>
          <a:xfrm>
            <a:off x="6781800" y="56229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线性相关的本质</a:t>
            </a:r>
            <a:endParaRPr lang="zh-CN" altLang="en-US" sz="2000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54" name="组合 14353"/>
          <p:cNvGrpSpPr/>
          <p:nvPr/>
        </p:nvGrpSpPr>
        <p:grpSpPr>
          <a:xfrm>
            <a:off x="500063" y="5430838"/>
            <a:ext cx="5780087" cy="950912"/>
            <a:chOff x="315" y="3421"/>
            <a:chExt cx="3641" cy="599"/>
          </a:xfrm>
        </p:grpSpPr>
        <p:graphicFrame>
          <p:nvGraphicFramePr>
            <p:cNvPr id="14349" name="对象 14348"/>
            <p:cNvGraphicFramePr/>
            <p:nvPr/>
          </p:nvGraphicFramePr>
          <p:xfrm>
            <a:off x="315" y="3421"/>
            <a:ext cx="3641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7" imgW="3376930" imgH="431800" progId="Equation.3">
                    <p:embed/>
                  </p:oleObj>
                </mc:Choice>
                <mc:Fallback>
                  <p:oleObj name="" r:id="rId17" imgW="3376930" imgH="4318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5" y="3421"/>
                          <a:ext cx="3641" cy="4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文本框 14351"/>
            <p:cNvSpPr txBox="1"/>
            <p:nvPr/>
          </p:nvSpPr>
          <p:spPr>
            <a:xfrm>
              <a:off x="1383" y="3732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sz="240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文本框 14352"/>
            <p:cNvSpPr txBox="1"/>
            <p:nvPr/>
          </p:nvSpPr>
          <p:spPr>
            <a:xfrm>
              <a:off x="1565" y="3732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sz="240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7411" name="对象 17410"/>
          <p:cNvGraphicFramePr/>
          <p:nvPr/>
        </p:nvGraphicFramePr>
        <p:xfrm>
          <a:off x="304800" y="1905000"/>
          <a:ext cx="57150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932430" imgH="711200" progId="Equation.3">
                  <p:embed/>
                </p:oleObj>
              </mc:Choice>
              <mc:Fallback>
                <p:oleObj name="" r:id="rId1" imgW="2932430" imgH="711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905000"/>
                        <a:ext cx="5715000" cy="1274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/>
          <p:nvPr/>
        </p:nvGraphicFramePr>
        <p:xfrm>
          <a:off x="769938" y="3213100"/>
          <a:ext cx="7331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909695" imgH="635000" progId="Equation.3">
                  <p:embed/>
                </p:oleObj>
              </mc:Choice>
              <mc:Fallback>
                <p:oleObj name="" r:id="rId3" imgW="3909695" imgH="635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938" y="3213100"/>
                        <a:ext cx="73310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3" name="组合 17422"/>
          <p:cNvGrpSpPr/>
          <p:nvPr/>
        </p:nvGrpSpPr>
        <p:grpSpPr>
          <a:xfrm>
            <a:off x="892175" y="4343400"/>
            <a:ext cx="6775450" cy="762000"/>
            <a:chOff x="505" y="3297"/>
            <a:chExt cx="4366" cy="562"/>
          </a:xfrm>
        </p:grpSpPr>
        <p:graphicFrame>
          <p:nvGraphicFramePr>
            <p:cNvPr id="17413" name="对象 17412"/>
            <p:cNvGraphicFramePr/>
            <p:nvPr/>
          </p:nvGraphicFramePr>
          <p:xfrm>
            <a:off x="505" y="3297"/>
            <a:ext cx="4366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3492500" imgH="457200" progId="Equation.3">
                    <p:embed/>
                  </p:oleObj>
                </mc:Choice>
                <mc:Fallback>
                  <p:oleObj name="" r:id="rId5" imgW="3492500" imgH="4572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5" y="3297"/>
                          <a:ext cx="4366" cy="5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直接连接符 17415"/>
            <p:cNvSpPr/>
            <p:nvPr/>
          </p:nvSpPr>
          <p:spPr>
            <a:xfrm>
              <a:off x="833" y="3564"/>
              <a:ext cx="1200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7" name="直接连接符 17416"/>
            <p:cNvSpPr/>
            <p:nvPr/>
          </p:nvSpPr>
          <p:spPr>
            <a:xfrm>
              <a:off x="619" y="3859"/>
              <a:ext cx="514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8" name="直接连接符 17417"/>
            <p:cNvSpPr/>
            <p:nvPr/>
          </p:nvSpPr>
          <p:spPr>
            <a:xfrm>
              <a:off x="2119" y="3564"/>
              <a:ext cx="1415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20" name="组合 17419"/>
          <p:cNvGrpSpPr/>
          <p:nvPr/>
        </p:nvGrpSpPr>
        <p:grpSpPr>
          <a:xfrm>
            <a:off x="228600" y="152400"/>
            <a:ext cx="8340725" cy="1501775"/>
            <a:chOff x="74" y="830"/>
            <a:chExt cx="5686" cy="946"/>
          </a:xfrm>
        </p:grpSpPr>
        <p:sp>
          <p:nvSpPr>
            <p:cNvPr id="17421" name="文本框 17420"/>
            <p:cNvSpPr txBox="1"/>
            <p:nvPr/>
          </p:nvSpPr>
          <p:spPr>
            <a:xfrm>
              <a:off x="74" y="830"/>
              <a:ext cx="21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性质</a:t>
              </a: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（唯一性表示定理）</a:t>
              </a:r>
              <a:endParaRPr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22" name="对象 17421"/>
            <p:cNvGraphicFramePr/>
            <p:nvPr/>
          </p:nvGraphicFramePr>
          <p:xfrm>
            <a:off x="96" y="1200"/>
            <a:ext cx="566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7" imgW="3987800" imgH="457200" progId="Equation.3">
                    <p:embed/>
                  </p:oleObj>
                </mc:Choice>
                <mc:Fallback>
                  <p:oleObj name="" r:id="rId7" imgW="3987800" imgH="4572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" y="1200"/>
                          <a:ext cx="5664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4" name="对象 17423"/>
          <p:cNvGraphicFramePr/>
          <p:nvPr/>
        </p:nvGraphicFramePr>
        <p:xfrm>
          <a:off x="477838" y="5581650"/>
          <a:ext cx="76946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3949700" imgH="457200" progId="Equation.3">
                  <p:embed/>
                </p:oleObj>
              </mc:Choice>
              <mc:Fallback>
                <p:oleObj name="" r:id="rId9" imgW="3949700" imgH="457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838" y="5581650"/>
                        <a:ext cx="7694612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文本框 19457"/>
          <p:cNvSpPr txBox="1"/>
          <p:nvPr/>
        </p:nvSpPr>
        <p:spPr>
          <a:xfrm>
            <a:off x="609600" y="19812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等价向量组  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19458"/>
          <p:cNvGraphicFramePr/>
          <p:nvPr/>
        </p:nvGraphicFramePr>
        <p:xfrm>
          <a:off x="741363" y="2654300"/>
          <a:ext cx="7826375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3594100" imgH="1168400" progId="Equation.3">
                  <p:embed/>
                </p:oleObj>
              </mc:Choice>
              <mc:Fallback>
                <p:oleObj name="" r:id="rId1" imgW="3594100" imgH="11684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1363" y="2654300"/>
                        <a:ext cx="7826375" cy="246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矩形 19461"/>
          <p:cNvSpPr/>
          <p:nvPr/>
        </p:nvSpPr>
        <p:spPr>
          <a:xfrm>
            <a:off x="228600" y="304800"/>
            <a:ext cx="3048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2800" b="1" dirty="0"/>
              <a:t>3.4 </a:t>
            </a:r>
            <a:r>
              <a:rPr lang="zh-CN" altLang="en-US" sz="2800" b="1" dirty="0"/>
              <a:t>向量组的秩</a:t>
            </a:r>
            <a:endParaRPr lang="zh-CN" altLang="en-US" sz="2800"/>
          </a:p>
        </p:txBody>
      </p:sp>
      <p:sp>
        <p:nvSpPr>
          <p:cNvPr id="19463" name="文本框 19462"/>
          <p:cNvSpPr txBox="1"/>
          <p:nvPr/>
        </p:nvSpPr>
        <p:spPr>
          <a:xfrm>
            <a:off x="755650" y="920750"/>
            <a:ext cx="7620000" cy="60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40000"/>
              </a:lnSpc>
            </a:pP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深化向量组线性相关性的概念</a:t>
            </a:r>
            <a:r>
              <a:rPr lang="en-US" altLang="zh-CN" sz="24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建立向量组秩的概念</a:t>
            </a:r>
            <a:endParaRPr lang="zh-CN" altLang="en-US" sz="2400" b="1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9" name="文本框 19468"/>
          <p:cNvSpPr txBox="1"/>
          <p:nvPr/>
        </p:nvSpPr>
        <p:spPr>
          <a:xfrm>
            <a:off x="755650" y="5445125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注：等价关系具有反身性、对称性、传递性。</a:t>
            </a:r>
            <a:endParaRPr lang="zh-CN" altLang="en-US" sz="2400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75"/>
                                        <p:tgtEl>
                                          <p:spTgt spid="1946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2" grpId="0"/>
      <p:bldP spid="19463" grpId="0" build="p"/>
      <p:bldP spid="194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2" name="文本框 20481"/>
          <p:cNvSpPr txBox="1"/>
          <p:nvPr/>
        </p:nvSpPr>
        <p:spPr>
          <a:xfrm>
            <a:off x="381000" y="838200"/>
            <a:ext cx="6429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3" name="对象 20482"/>
          <p:cNvGraphicFramePr/>
          <p:nvPr/>
        </p:nvGraphicFramePr>
        <p:xfrm>
          <a:off x="1371600" y="304800"/>
          <a:ext cx="56388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2489200" imgH="1422400" progId="Equation.3">
                  <p:embed/>
                </p:oleObj>
              </mc:Choice>
              <mc:Fallback>
                <p:oleObj name="" r:id="rId1" imgW="2489200" imgH="1422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04800"/>
                        <a:ext cx="5638800" cy="322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文本框 20484"/>
          <p:cNvSpPr txBox="1"/>
          <p:nvPr/>
        </p:nvSpPr>
        <p:spPr>
          <a:xfrm>
            <a:off x="539750" y="4344988"/>
            <a:ext cx="7777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endParaRPr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6" name="对象 20485"/>
          <p:cNvGraphicFramePr/>
          <p:nvPr/>
        </p:nvGraphicFramePr>
        <p:xfrm>
          <a:off x="1835150" y="4221163"/>
          <a:ext cx="5473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700530" imgH="203200" progId="Equation.DSMT4">
                  <p:embed/>
                </p:oleObj>
              </mc:Choice>
              <mc:Fallback>
                <p:oleObj name="" r:id="rId3" imgW="1700530" imgH="203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4221163"/>
                        <a:ext cx="547370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演示</Application>
  <PresentationFormat>在屏幕上显示</PresentationFormat>
  <Paragraphs>90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71</vt:i4>
      </vt:variant>
      <vt:variant>
        <vt:lpstr>幻灯片标题</vt:lpstr>
      </vt:variant>
      <vt:variant>
        <vt:i4>18</vt:i4>
      </vt:variant>
    </vt:vector>
  </HeadingPairs>
  <TitlesOfParts>
    <vt:vector size="99" baseType="lpstr">
      <vt:lpstr>Arial</vt:lpstr>
      <vt:lpstr>宋体</vt:lpstr>
      <vt:lpstr>Wingdings</vt:lpstr>
      <vt:lpstr>Times New Roman</vt:lpstr>
      <vt:lpstr>黑体</vt:lpstr>
      <vt:lpstr>楷体_GB2312</vt:lpstr>
      <vt:lpstr>隶书</vt:lpstr>
      <vt:lpstr>微软雅黑</vt:lpstr>
      <vt:lpstr>新宋体</vt:lpstr>
      <vt:lpstr>默认设计模板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   向量间的线性关系</dc:title>
  <dc:creator>xxx</dc:creator>
  <cp:lastModifiedBy>lenovo</cp:lastModifiedBy>
  <cp:revision>191</cp:revision>
  <dcterms:created xsi:type="dcterms:W3CDTF">1999-06-30T12:43:28Z</dcterms:created>
  <dcterms:modified xsi:type="dcterms:W3CDTF">2017-02-18T02:09:41Z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