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0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6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FE06D-F554-E648-8A03-801C46D28687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68D1A-9714-2C4A-8767-364E6271B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2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0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72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64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50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4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5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4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5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12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19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B45-4F81-944A-803A-FDACBD94F25D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EB02-18A8-F24A-AAE6-EDC9679EC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8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 Smart Home User Experience Dilemma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Prof. Dr.-Ing. Christian </a:t>
            </a:r>
            <a:r>
              <a:rPr lang="de-DE" dirty="0" err="1" smtClean="0"/>
              <a:t>Paetz</a:t>
            </a:r>
            <a:endParaRPr lang="de-DE" dirty="0" smtClean="0"/>
          </a:p>
          <a:p>
            <a:r>
              <a:rPr lang="de-DE" dirty="0" smtClean="0"/>
              <a:t>Chemnitz University</a:t>
            </a:r>
          </a:p>
          <a:p>
            <a:r>
              <a:rPr lang="de-DE" dirty="0" err="1" smtClean="0"/>
              <a:t>Munich</a:t>
            </a:r>
            <a:r>
              <a:rPr lang="de-DE" dirty="0" smtClean="0"/>
              <a:t>, Nov 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3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Apps Display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All apps are displayed equal</a:t>
            </a:r>
          </a:p>
          <a:p>
            <a:pPr lvl="1"/>
            <a:r>
              <a:rPr lang="en-US" dirty="0" smtClean="0"/>
              <a:t>In app store</a:t>
            </a:r>
          </a:p>
          <a:p>
            <a:pPr lvl="1"/>
            <a:r>
              <a:rPr lang="en-US" dirty="0" smtClean="0"/>
              <a:t>In local app repository</a:t>
            </a:r>
          </a:p>
          <a:p>
            <a:pPr lvl="1"/>
            <a:r>
              <a:rPr lang="en-US" dirty="0" smtClean="0"/>
              <a:t>In list of active apps</a:t>
            </a:r>
          </a:p>
          <a:p>
            <a:r>
              <a:rPr lang="en-US" dirty="0" smtClean="0"/>
              <a:t>Apps can be added by users, installers,...</a:t>
            </a:r>
          </a:p>
          <a:p>
            <a:r>
              <a:rPr lang="en-US" dirty="0" smtClean="0"/>
              <a:t>Apps can be created by users, developers,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Consoles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Smart Home is used (controlled, configured and monitored) in multiple way, parallel and  simultaneously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err="1" smtClean="0"/>
              <a:t>iPAD</a:t>
            </a:r>
            <a:endParaRPr lang="en-US" dirty="0" smtClean="0"/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Wall Panel</a:t>
            </a:r>
          </a:p>
          <a:p>
            <a:pPr lvl="1"/>
            <a:r>
              <a:rPr lang="en-US" dirty="0" smtClean="0"/>
              <a:t>Local control on device</a:t>
            </a:r>
          </a:p>
        </p:txBody>
      </p:sp>
    </p:spTree>
    <p:extLst>
      <p:ext uri="{BB962C8B-B14F-4D97-AF65-F5344CB8AC3E}">
        <p14:creationId xmlns:p14="http://schemas.microsoft.com/office/powerpoint/2010/main" val="33513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displays are created equal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Web, </a:t>
            </a:r>
          </a:p>
          <a:p>
            <a:r>
              <a:rPr lang="de-DE" dirty="0" smtClean="0"/>
              <a:t>Pad, </a:t>
            </a:r>
          </a:p>
          <a:p>
            <a:r>
              <a:rPr lang="de-DE" dirty="0" smtClean="0"/>
              <a:t>Phone</a:t>
            </a:r>
            <a:br>
              <a:rPr lang="de-DE" dirty="0" smtClean="0"/>
            </a:br>
            <a:endParaRPr lang="de-DE" dirty="0" smtClean="0"/>
          </a:p>
        </p:txBody>
      </p:sp>
      <p:pic>
        <p:nvPicPr>
          <p:cNvPr id="6" name="Bild 5" descr="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88" y="1348364"/>
            <a:ext cx="5016500" cy="3262479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52" y="3434982"/>
            <a:ext cx="3999335" cy="2351722"/>
          </a:xfrm>
          <a:prstGeom prst="rect">
            <a:avLst/>
          </a:prstGeom>
        </p:spPr>
      </p:pic>
      <p:pic>
        <p:nvPicPr>
          <p:cNvPr id="5" name="Bild 4" descr="mob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64" y="4290378"/>
            <a:ext cx="1415288" cy="21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commonly accepted best </a:t>
            </a:r>
            <a:r>
              <a:rPr lang="en-US" dirty="0" err="1" smtClean="0"/>
              <a:t>practise</a:t>
            </a:r>
            <a:r>
              <a:rPr lang="en-US" dirty="0" smtClean="0"/>
              <a:t> in managing a Smart Home</a:t>
            </a:r>
            <a:br>
              <a:rPr lang="en-US" dirty="0" smtClean="0"/>
            </a:br>
            <a:r>
              <a:rPr lang="en-US" dirty="0" smtClean="0"/>
              <a:t>(like the X of closing a window on a PC)</a:t>
            </a:r>
          </a:p>
          <a:p>
            <a:r>
              <a:rPr lang="en-US" dirty="0" smtClean="0"/>
              <a:t>There is no standard apartment or home</a:t>
            </a:r>
            <a:br>
              <a:rPr lang="en-US" dirty="0" smtClean="0"/>
            </a:br>
            <a:r>
              <a:rPr lang="en-US" dirty="0" smtClean="0"/>
              <a:t>(every home has different style, naming and position of windows, doors, light, ...)</a:t>
            </a:r>
          </a:p>
          <a:p>
            <a:r>
              <a:rPr lang="en-US" dirty="0" smtClean="0"/>
              <a:t>There is no standard set of use cases for the Smart Home but complexity</a:t>
            </a:r>
          </a:p>
        </p:txBody>
      </p:sp>
    </p:spTree>
    <p:extLst>
      <p:ext uri="{BB962C8B-B14F-4D97-AF65-F5344CB8AC3E}">
        <p14:creationId xmlns:p14="http://schemas.microsoft.com/office/powerpoint/2010/main" val="495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7142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Learn from the young ones - Elementary School</a:t>
            </a:r>
          </a:p>
          <a:p>
            <a:pPr lvl="1"/>
            <a:r>
              <a:rPr lang="en-US" dirty="0" smtClean="0"/>
              <a:t>Keep it simple in the beginning</a:t>
            </a:r>
          </a:p>
          <a:p>
            <a:pPr lvl="1"/>
            <a:r>
              <a:rPr lang="en-US" dirty="0" smtClean="0"/>
              <a:t>Allow early success on little things</a:t>
            </a:r>
          </a:p>
          <a:p>
            <a:pPr lvl="1"/>
            <a:r>
              <a:rPr lang="en-US" dirty="0" smtClean="0"/>
              <a:t>Repeat, repeat and again repeat</a:t>
            </a:r>
          </a:p>
          <a:p>
            <a:r>
              <a:rPr lang="en-US" dirty="0" smtClean="0"/>
              <a:t>Learn from the old ones - Modeling science </a:t>
            </a:r>
            <a:r>
              <a:rPr lang="en-US" dirty="0" smtClean="0"/>
              <a:t>theory (*)</a:t>
            </a:r>
            <a:endParaRPr lang="en-US" dirty="0" smtClean="0"/>
          </a:p>
          <a:p>
            <a:pPr lvl="1"/>
            <a:r>
              <a:rPr lang="en-US" dirty="0" smtClean="0"/>
              <a:t>Readable yet formal</a:t>
            </a:r>
          </a:p>
          <a:p>
            <a:pPr lvl="1"/>
            <a:r>
              <a:rPr lang="en-US" dirty="0" smtClean="0"/>
              <a:t>Information hiding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Establish basic set of rules and stick to it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57200" y="6334780"/>
            <a:ext cx="8540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400" i="1" dirty="0"/>
              <a:t>Ramesh </a:t>
            </a:r>
            <a:r>
              <a:rPr lang="de-DE" sz="1400" i="1" dirty="0" err="1"/>
              <a:t>Bharadwaj</a:t>
            </a:r>
            <a:r>
              <a:rPr lang="de-DE" sz="1400" i="1" dirty="0"/>
              <a:t>, C: Heitmeyer: </a:t>
            </a:r>
            <a:r>
              <a:rPr lang="de-DE" sz="1400" i="1" dirty="0" err="1"/>
              <a:t>Applying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SCR </a:t>
            </a:r>
            <a:r>
              <a:rPr lang="de-DE" sz="1400" i="1" dirty="0" err="1"/>
              <a:t>Requirements</a:t>
            </a:r>
            <a:r>
              <a:rPr lang="de-DE" sz="1400" i="1" dirty="0"/>
              <a:t> </a:t>
            </a:r>
            <a:r>
              <a:rPr lang="de-DE" sz="1400" i="1" dirty="0" err="1"/>
              <a:t>Specification</a:t>
            </a:r>
            <a:r>
              <a:rPr lang="de-DE" sz="1400" i="1" dirty="0"/>
              <a:t> </a:t>
            </a:r>
            <a:r>
              <a:rPr lang="de-DE" sz="1400" i="1" dirty="0" err="1"/>
              <a:t>Method</a:t>
            </a:r>
            <a:r>
              <a:rPr lang="de-DE" sz="1400" i="1" dirty="0"/>
              <a:t> </a:t>
            </a:r>
            <a:r>
              <a:rPr lang="de-DE" sz="1400" i="1" dirty="0" err="1"/>
              <a:t>to</a:t>
            </a:r>
            <a:r>
              <a:rPr lang="de-DE" sz="1400" i="1" dirty="0"/>
              <a:t> </a:t>
            </a:r>
            <a:r>
              <a:rPr lang="de-DE" sz="1400" i="1" dirty="0" err="1"/>
              <a:t>Practial</a:t>
            </a:r>
            <a:r>
              <a:rPr lang="de-DE" sz="1400" i="1" dirty="0"/>
              <a:t> Systems: A Case Study, 21st Software Engineering Workshop, NASA Goddard Space Flight Center, </a:t>
            </a:r>
            <a:r>
              <a:rPr lang="de-DE" sz="1400" i="1" dirty="0" err="1"/>
              <a:t>Greenbelt</a:t>
            </a:r>
            <a:r>
              <a:rPr lang="de-DE" sz="1400" i="1" dirty="0"/>
              <a:t>, </a:t>
            </a:r>
            <a:r>
              <a:rPr lang="de-DE" sz="1400" i="1" dirty="0" err="1"/>
              <a:t>Dec</a:t>
            </a:r>
            <a:r>
              <a:rPr lang="de-DE" sz="1400" i="1" dirty="0"/>
              <a:t>. 1996</a:t>
            </a:r>
          </a:p>
        </p:txBody>
      </p:sp>
    </p:spTree>
    <p:extLst>
      <p:ext uri="{BB962C8B-B14F-4D97-AF65-F5344CB8AC3E}">
        <p14:creationId xmlns:p14="http://schemas.microsoft.com/office/powerpoint/2010/main" val="29426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Solomon </a:t>
            </a:r>
            <a:r>
              <a:rPr lang="de-DE" dirty="0" err="1" smtClean="0"/>
              <a:t>Golomb</a:t>
            </a:r>
            <a:r>
              <a:rPr lang="de-DE" dirty="0" smtClean="0"/>
              <a:t>: Models (1968)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5500" y="1447800"/>
            <a:ext cx="5549900" cy="4800600"/>
          </a:xfrm>
        </p:spPr>
        <p:txBody>
          <a:bodyPr/>
          <a:lstStyle/>
          <a:p>
            <a:pPr marL="679450" lvl="1" indent="-342900">
              <a:buFont typeface="Arial"/>
              <a:buChar char="•"/>
              <a:defRPr/>
            </a:pPr>
            <a:r>
              <a:rPr lang="en-US" sz="2400" i="1" dirty="0"/>
              <a:t>Don’t apply a model until you </a:t>
            </a:r>
            <a:r>
              <a:rPr lang="en-US" sz="2400" i="1" u="sng" dirty="0"/>
              <a:t>understand the simplifying assumptions </a:t>
            </a:r>
            <a:r>
              <a:rPr lang="en-US" sz="2400" i="1" dirty="0"/>
              <a:t>on which it is based and can test their applicability.</a:t>
            </a:r>
          </a:p>
          <a:p>
            <a:pPr marL="679450" lvl="1" indent="-342900">
              <a:buFont typeface="Arial"/>
              <a:buChar char="•"/>
              <a:defRPr/>
            </a:pPr>
            <a:r>
              <a:rPr lang="en-US" sz="2400" i="1" u="sng" dirty="0"/>
              <a:t>Distinguish at all times </a:t>
            </a:r>
            <a:r>
              <a:rPr lang="en-US" sz="2400" i="1" dirty="0"/>
              <a:t>between the model and the real world.</a:t>
            </a:r>
          </a:p>
          <a:p>
            <a:pPr marL="679450" lvl="1" indent="-342900">
              <a:buFont typeface="Arial"/>
              <a:buChar char="•"/>
              <a:defRPr/>
            </a:pPr>
            <a:r>
              <a:rPr lang="en-US" sz="2400" i="1" dirty="0"/>
              <a:t>The purpose of notation and terminology should be </a:t>
            </a:r>
            <a:r>
              <a:rPr lang="en-US" sz="2400" i="1" u="sng" dirty="0"/>
              <a:t>to enhance insight and facilitate computation </a:t>
            </a:r>
            <a:r>
              <a:rPr lang="en-US" sz="2400" i="1" dirty="0"/>
              <a:t>– not to impress or confuse the uninitiated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846638" y="6626225"/>
            <a:ext cx="215900" cy="196850"/>
          </a:xfrm>
        </p:spPr>
        <p:txBody>
          <a:bodyPr/>
          <a:lstStyle/>
          <a:p>
            <a:pPr>
              <a:defRPr/>
            </a:pPr>
            <a:fld id="{92A71FDF-AB0A-A14A-8ECD-38EF6F1BFA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2" y="1447800"/>
            <a:ext cx="2401125" cy="287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9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to us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Elements</a:t>
            </a:r>
          </a:p>
          <a:p>
            <a:r>
              <a:rPr lang="de-DE" sz="7200" b="1" dirty="0" smtClean="0"/>
              <a:t>Events</a:t>
            </a:r>
          </a:p>
          <a:p>
            <a:r>
              <a:rPr lang="de-DE" sz="7200" b="1" dirty="0" smtClean="0"/>
              <a:t>Apps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6234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066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functions in a smart home, regardless of action or information are displays in one element each</a:t>
            </a:r>
          </a:p>
          <a:p>
            <a:pPr lvl="1"/>
            <a:r>
              <a:rPr lang="en-US" u="sng" dirty="0" smtClean="0"/>
              <a:t>“All elements are created equal”</a:t>
            </a:r>
          </a:p>
          <a:p>
            <a:pPr lvl="1"/>
            <a:r>
              <a:rPr lang="en-US" dirty="0" smtClean="0"/>
              <a:t>Elements have same size, same color, same extensions, same configuration</a:t>
            </a:r>
          </a:p>
          <a:p>
            <a:pPr lvl="1"/>
            <a:r>
              <a:rPr lang="en-US" dirty="0" smtClean="0"/>
              <a:t>Whether the function is performed by a physical device or a virtual device or a special function or or or , its always one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1955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manage Elements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 of elements</a:t>
            </a:r>
          </a:p>
          <a:p>
            <a:r>
              <a:rPr lang="en-US" dirty="0" smtClean="0"/>
              <a:t>Small number of managed elements call for hierarchy, large numbers of elements call for search (see yahoo in the first days versus </a:t>
            </a:r>
            <a:r>
              <a:rPr lang="en-US" dirty="0" err="1" smtClean="0"/>
              <a:t>google</a:t>
            </a:r>
            <a:r>
              <a:rPr lang="en-US" dirty="0" smtClean="0"/>
              <a:t> today)</a:t>
            </a:r>
          </a:p>
          <a:p>
            <a:r>
              <a:rPr lang="en-US" dirty="0" smtClean="0"/>
              <a:t>There are only two </a:t>
            </a:r>
            <a:r>
              <a:rPr lang="en-US" dirty="0" smtClean="0"/>
              <a:t>groupings</a:t>
            </a:r>
            <a:endParaRPr lang="en-US" dirty="0" smtClean="0"/>
          </a:p>
          <a:p>
            <a:pPr lvl="1"/>
            <a:r>
              <a:rPr lang="en-US" dirty="0" smtClean="0"/>
              <a:t>Dashboard – the important elements</a:t>
            </a:r>
          </a:p>
          <a:p>
            <a:pPr lvl="1"/>
            <a:r>
              <a:rPr lang="en-US" dirty="0" smtClean="0"/>
              <a:t>Rooms – all elements assigned by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change of a status (actor) or a value (sensor) is an event</a:t>
            </a:r>
          </a:p>
          <a:p>
            <a:r>
              <a:rPr lang="en-US" dirty="0" smtClean="0"/>
              <a:t>„</a:t>
            </a:r>
            <a:r>
              <a:rPr lang="en-US" u="sng" dirty="0" smtClean="0"/>
              <a:t>All events are created equal“</a:t>
            </a:r>
          </a:p>
          <a:p>
            <a:r>
              <a:rPr lang="en-US" dirty="0" smtClean="0"/>
              <a:t>Events can be filtered by device, root cause, etc.</a:t>
            </a:r>
          </a:p>
          <a:p>
            <a:r>
              <a:rPr lang="en-US" dirty="0" smtClean="0"/>
              <a:t>All Events have same size, same color, same information</a:t>
            </a:r>
          </a:p>
          <a:p>
            <a:r>
              <a:rPr lang="en-US" dirty="0" smtClean="0"/>
              <a:t>Whether the event is generated by a physical device or a virtual device or a special function or or or …, its always one single event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7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function above and beyond accessing information or controlling devices is an application, short app</a:t>
            </a:r>
          </a:p>
          <a:p>
            <a:r>
              <a:rPr lang="en-US" dirty="0" smtClean="0"/>
              <a:t>Apps can do</a:t>
            </a:r>
          </a:p>
          <a:p>
            <a:pPr lvl="1"/>
            <a:r>
              <a:rPr lang="en-US" dirty="0" smtClean="0"/>
              <a:t>Aggregation of information based on other information</a:t>
            </a:r>
          </a:p>
          <a:p>
            <a:pPr lvl="1"/>
            <a:r>
              <a:rPr lang="en-US" dirty="0" smtClean="0"/>
              <a:t>Information from outside the home ( e.g. weather)</a:t>
            </a:r>
          </a:p>
          <a:p>
            <a:pPr lvl="1"/>
            <a:r>
              <a:rPr lang="en-US" dirty="0" smtClean="0"/>
              <a:t>Aggregated action (scenes)</a:t>
            </a:r>
          </a:p>
          <a:p>
            <a:pPr lvl="1"/>
            <a:r>
              <a:rPr lang="en-US" dirty="0" smtClean="0"/>
              <a:t>Automation (e.g. if -&gt; then)</a:t>
            </a:r>
          </a:p>
          <a:p>
            <a:pPr lvl="1"/>
            <a:r>
              <a:rPr lang="en-US" dirty="0" smtClean="0"/>
              <a:t>Complex usage of the devices (e.g. alarm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Macintosh PowerPoint</Application>
  <PresentationFormat>Bildschirmpräsentation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Office-Design</vt:lpstr>
      <vt:lpstr>The Smart Home User Experience Dilemma</vt:lpstr>
      <vt:lpstr>Problem statement</vt:lpstr>
      <vt:lpstr>How to solve this</vt:lpstr>
      <vt:lpstr>Solomon Golomb: Models (1968)</vt:lpstr>
      <vt:lpstr>What does this mean to us</vt:lpstr>
      <vt:lpstr>Elements</vt:lpstr>
      <vt:lpstr>How to manage Elements</vt:lpstr>
      <vt:lpstr>Events</vt:lpstr>
      <vt:lpstr>Apps</vt:lpstr>
      <vt:lpstr>Apps Display</vt:lpstr>
      <vt:lpstr>Consoles</vt:lpstr>
      <vt:lpstr>All displays are created equal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 Home User Experience Dilemma</dc:title>
  <dc:creator>Christian Pätz</dc:creator>
  <cp:lastModifiedBy>Christian Paetz</cp:lastModifiedBy>
  <cp:revision>15</cp:revision>
  <dcterms:created xsi:type="dcterms:W3CDTF">2015-03-10T18:02:07Z</dcterms:created>
  <dcterms:modified xsi:type="dcterms:W3CDTF">2017-07-17T16:13:20Z</dcterms:modified>
</cp:coreProperties>
</file>