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ran Zhu" initials="" lastIdx="4" clrIdx="0"/>
  <p:cmAuthor id="1" name="Zhibo Yang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20EB6A6-E9AF-4126-89A8-E4BBA9B12D1B}">
  <a:tblStyle styleId="{420EB6A6-E9AF-4126-89A8-E4BBA9B12D1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026AA6C-5196-43EA-9145-9D41D1027228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4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09T08:13:51.873" idx="1">
    <p:pos x="6000" y="0"/>
    <p:text>感觉这应该放excel两三行数据截图</p:text>
  </p:cm>
  <p:cm authorId="0" dt="2016-12-09T07:47:03.475" idx="2">
    <p:pos x="6000" y="100"/>
    <p:text>sample data这个地方</p:text>
  </p:cm>
  <p:cm authorId="0" dt="2016-12-09T07:56:03.893" idx="3">
    <p:pos x="6000" y="200"/>
    <p:text>你的表格我没删，放到下一页啦要是有用你再放回来</p:text>
  </p:cm>
  <p:cm authorId="1" dt="2016-12-09T08:08:06.889" idx="1">
    <p:pos x="6000" y="300"/>
    <p:text>这样好。是应该展示一下data。我有data description。 我找一下</p:text>
  </p:cm>
  <p:cm authorId="0" dt="2016-12-09T08:13:51.873" idx="4">
    <p:pos x="6000" y="400"/>
    <p:text>我找到啦，粘进来了已经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50458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dk2"/>
                </a:solidFill>
              </a:rPr>
              <a:t>‹#›</a:t>
            </a:fld>
            <a:endParaRPr lang="zh-C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dk2"/>
                </a:solidFill>
              </a:rPr>
              <a:t>‹#›</a:t>
            </a:fld>
            <a:endParaRPr lang="zh-C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dk2"/>
                </a:solidFill>
              </a:rPr>
              <a:t>‹#›</a:t>
            </a:fld>
            <a:endParaRPr lang="zh-C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dk2"/>
                </a:solidFill>
              </a:rPr>
              <a:t>‹#›</a:t>
            </a:fld>
            <a:endParaRPr lang="zh-C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dk2"/>
                </a:solidFill>
              </a:rPr>
              <a:t>‹#›</a:t>
            </a:fld>
            <a:endParaRPr lang="zh-C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C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House Sales in King County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90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Instructor： Khasha Dehnad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Team member： Heran Zhu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                          Zhibo Yang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267775"/>
            <a:ext cx="8520600" cy="75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</a:pPr>
            <a:r>
              <a:rPr lang="zh-CN" sz="2400"/>
              <a:t>Principal Component Analysis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687" y="955950"/>
            <a:ext cx="65126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37" y="292075"/>
            <a:ext cx="8794524" cy="455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39112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zh-CN" sz="2400"/>
              <a:t>Linear Regression</a:t>
            </a:r>
          </a:p>
          <a:p>
            <a:pPr marL="914400" lvl="1" indent="-342900" rtl="0">
              <a:lnSpc>
                <a:spcPct val="200000"/>
              </a:lnSpc>
              <a:spcBef>
                <a:spcPts val="1000"/>
              </a:spcBef>
              <a:buSzPct val="100000"/>
              <a:buChar char="○"/>
            </a:pPr>
            <a:r>
              <a:rPr lang="zh-CN" sz="1800"/>
              <a:t>Simple Linear Regression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SzPct val="100000"/>
              <a:buChar char="○"/>
            </a:pPr>
            <a:r>
              <a:rPr lang="zh-CN" sz="1800"/>
              <a:t>Multiple Regression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3047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zh-CN" sz="2400"/>
              <a:t>Data Preprocessing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Data(Ramdomly)</a:t>
            </a: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80% Training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20% Testing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775" y="1719950"/>
            <a:ext cx="4232250" cy="255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339325"/>
            <a:ext cx="8520600" cy="152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zh-CN" sz="2400"/>
              <a:t>Data Preprocessing</a:t>
            </a:r>
          </a:p>
          <a:p>
            <a:pPr marL="914400" lvl="1" indent="-381000">
              <a:spcBef>
                <a:spcPts val="0"/>
              </a:spcBef>
              <a:buSzPct val="100000"/>
            </a:pPr>
            <a:r>
              <a:rPr lang="zh-CN" sz="2400"/>
              <a:t>Create dummy variables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730000" y="1432175"/>
          <a:ext cx="7684000" cy="2549472"/>
        </p:xfrm>
        <a:graphic>
          <a:graphicData uri="http://schemas.openxmlformats.org/drawingml/2006/table">
            <a:tbl>
              <a:tblPr>
                <a:noFill/>
                <a:tableStyleId>{D026AA6C-5196-43EA-9145-9D41D1027228}</a:tableStyleId>
              </a:tblPr>
              <a:tblGrid>
                <a:gridCol w="496800"/>
                <a:gridCol w="673450"/>
                <a:gridCol w="673450"/>
                <a:gridCol w="673450"/>
                <a:gridCol w="673450"/>
                <a:gridCol w="673450"/>
                <a:gridCol w="949475"/>
                <a:gridCol w="772825"/>
                <a:gridCol w="1048825"/>
                <a:gridCol w="1048825"/>
              </a:tblGrid>
              <a:tr h="4476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view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view_0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view_1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view_2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view_3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view_4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Frequency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Percent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Cumulative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Frequency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Cumulative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Percent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15595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90.19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15595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90.19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261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1.51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15856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91.70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776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4.49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16632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96.19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400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2.31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17032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98.50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1100" b="1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259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1.50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17291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100.00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378800"/>
            <a:ext cx="8520600" cy="52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zh-CN" sz="2400"/>
              <a:t>Simple Linear Regression</a:t>
            </a:r>
          </a:p>
          <a:p>
            <a:pPr lvl="0">
              <a:spcBef>
                <a:spcPts val="0"/>
              </a:spcBef>
              <a:buNone/>
            </a:pPr>
            <a:r>
              <a:rPr lang="zh-CN" sz="2400"/>
              <a:t>       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800" y="975675"/>
            <a:ext cx="4256174" cy="3192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12" y="2891475"/>
            <a:ext cx="45243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437" y="975675"/>
            <a:ext cx="43243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Shape 182"/>
          <p:cNvGraphicFramePr/>
          <p:nvPr/>
        </p:nvGraphicFramePr>
        <p:xfrm>
          <a:off x="1593900" y="308775"/>
          <a:ext cx="7399350" cy="4358310"/>
        </p:xfrm>
        <a:graphic>
          <a:graphicData uri="http://schemas.openxmlformats.org/drawingml/2006/table">
            <a:tbl>
              <a:tblPr>
                <a:noFill/>
                <a:tableStyleId>{420EB6A6-E9AF-4126-89A8-E4BBA9B12D1B}</a:tableStyleId>
              </a:tblPr>
              <a:tblGrid>
                <a:gridCol w="136685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Estimator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RootMSE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R-Square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Intercept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Coefficient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STD-Coef</a:t>
                      </a:r>
                    </a:p>
                  </a:txBody>
                  <a:tcPr marL="68575" marR="6857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bedrooms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349246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0.0951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129802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121716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0.30835</a:t>
                      </a:r>
                    </a:p>
                  </a:txBody>
                  <a:tcPr marL="68575" marR="6857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bathrooms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312439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0.2758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10708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250327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0.52514</a:t>
                      </a:r>
                    </a:p>
                  </a:txBody>
                  <a:tcPr marL="68575" marR="6857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sqft_living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261453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0.4929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-43581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280.62357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0.70204</a:t>
                      </a:r>
                    </a:p>
                  </a:txBody>
                  <a:tcPr marL="68575" marR="6857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waterfront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351534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0.0724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529894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1132612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0.26909</a:t>
                      </a:r>
                    </a:p>
                  </a:txBody>
                  <a:tcPr marL="68575" marR="6857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view_0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342645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0.1290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939447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-442883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-0.35912</a:t>
                      </a:r>
                    </a:p>
                  </a:txBody>
                  <a:tcPr marL="68575" marR="6857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grade_10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345158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0.1161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510647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561124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0.34080</a:t>
                      </a:r>
                    </a:p>
                  </a:txBody>
                  <a:tcPr marL="68575" marR="6857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grade_11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342885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0.1277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522093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974749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0.35741</a:t>
                      </a:r>
                    </a:p>
                  </a:txBody>
                  <a:tcPr marL="68575" marR="6857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sqft_above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292164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0.3667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59953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268.47319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0.60557</a:t>
                      </a:r>
                    </a:p>
                  </a:txBody>
                  <a:tcPr marL="68575" marR="6857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sqft_basement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347354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0.1049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461785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268.61358</a:t>
                      </a:r>
                    </a:p>
                  </a:txBody>
                  <a:tcPr marL="68575" marR="68575" marT="91425" marB="91425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0.32382</a:t>
                      </a:r>
                    </a:p>
                  </a:txBody>
                  <a:tcPr marL="68575" marR="68575" marT="91425" marB="91425" anchor="ctr">
                    <a:solidFill>
                      <a:srgbClr val="F9F9F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sqft_living15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297659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0.3427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-82807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313.55594</a:t>
                      </a:r>
                    </a:p>
                  </a:txBody>
                  <a:tcPr marL="68575" marR="68575" marT="91425" marB="91425"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0.58538</a:t>
                      </a:r>
                    </a:p>
                  </a:txBody>
                  <a:tcPr marL="68575" marR="68575" marT="91425" marB="91425" anchor="ctr"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213025" y="308775"/>
            <a:ext cx="1316400" cy="56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2400">
                <a:solidFill>
                  <a:srgbClr val="000000"/>
                </a:solidFill>
              </a:rPr>
              <a:t>Training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200675" y="289050"/>
            <a:ext cx="1328700" cy="56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2400">
                <a:solidFill>
                  <a:srgbClr val="000000"/>
                </a:solidFill>
              </a:rPr>
              <a:t>Testing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</p:txBody>
      </p:sp>
      <p:graphicFrame>
        <p:nvGraphicFramePr>
          <p:cNvPr id="189" name="Shape 189"/>
          <p:cNvGraphicFramePr/>
          <p:nvPr/>
        </p:nvGraphicFramePr>
        <p:xfrm>
          <a:off x="1695300" y="289037"/>
          <a:ext cx="7387025" cy="4358310"/>
        </p:xfrm>
        <a:graphic>
          <a:graphicData uri="http://schemas.openxmlformats.org/drawingml/2006/table">
            <a:tbl>
              <a:tblPr>
                <a:noFill/>
                <a:tableStyleId>{420EB6A6-E9AF-4126-89A8-E4BBA9B12D1B}</a:tableStyleId>
              </a:tblPr>
              <a:tblGrid>
                <a:gridCol w="2561025"/>
                <a:gridCol w="2413000"/>
                <a:gridCol w="2413000"/>
              </a:tblGrid>
              <a:tr h="331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Estimator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Training RMSE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Test RMSE</a:t>
                      </a:r>
                    </a:p>
                  </a:txBody>
                  <a:tcPr marL="68575" marR="68575" marT="91425" marB="91425" anchor="ctr"/>
                </a:tc>
              </a:tr>
              <a:tr h="331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Bedrooms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349246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358539.21041</a:t>
                      </a:r>
                    </a:p>
                  </a:txBody>
                  <a:tcPr marL="68575" marR="68575" marT="91425" marB="91425" anchor="ctr"/>
                </a:tc>
              </a:tr>
              <a:tr h="331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Bathrooms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312439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314059.02482</a:t>
                      </a:r>
                    </a:p>
                  </a:txBody>
                  <a:tcPr marL="68575" marR="68575" marT="91425" marB="91425" anchor="ctr"/>
                </a:tc>
              </a:tr>
              <a:tr h="331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Sqft_living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261453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260546.02813</a:t>
                      </a:r>
                    </a:p>
                  </a:txBody>
                  <a:tcPr marL="68575" marR="68575" marT="91425" marB="91425" anchor="ctr"/>
                </a:tc>
              </a:tr>
              <a:tr h="331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waterfront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351534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363088.52203</a:t>
                      </a:r>
                    </a:p>
                  </a:txBody>
                  <a:tcPr marL="68575" marR="68575" marT="91425" marB="91425" anchor="ctr"/>
                </a:tc>
              </a:tr>
              <a:tr h="331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View_0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342645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345016.77181</a:t>
                      </a:r>
                    </a:p>
                  </a:txBody>
                  <a:tcPr marL="68575" marR="68575" marT="91425" marB="91425" anchor="ctr"/>
                </a:tc>
              </a:tr>
              <a:tr h="331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Grade_10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345158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353746.48811</a:t>
                      </a:r>
                    </a:p>
                  </a:txBody>
                  <a:tcPr marL="68575" marR="68575" marT="91425" marB="91425" anchor="ctr"/>
                </a:tc>
              </a:tr>
              <a:tr h="331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Grade_11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342885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343434.60291</a:t>
                      </a:r>
                    </a:p>
                  </a:txBody>
                  <a:tcPr marL="68575" marR="68575" marT="91425" marB="91425" anchor="ctr"/>
                </a:tc>
              </a:tr>
              <a:tr h="331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Sqft_above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292164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293460.34796</a:t>
                      </a:r>
                    </a:p>
                  </a:txBody>
                  <a:tcPr marL="68575" marR="68575" marT="91425" marB="91425" anchor="ctr"/>
                </a:tc>
              </a:tr>
              <a:tr h="331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Sqft_basement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347354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352719.28242</a:t>
                      </a:r>
                    </a:p>
                  </a:txBody>
                  <a:tcPr marL="68575" marR="68575" marT="91425" marB="91425" anchor="ctr">
                    <a:solidFill>
                      <a:srgbClr val="F9F9F9"/>
                    </a:solidFill>
                  </a:tcPr>
                </a:tc>
              </a:tr>
              <a:tr h="331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Sqft_living15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297659</a:t>
                      </a:r>
                    </a:p>
                  </a:txBody>
                  <a:tcPr marL="68575" marR="6857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zh-CN">
                          <a:highlight>
                            <a:srgbClr val="FFFFFF"/>
                          </a:highlight>
                        </a:rPr>
                        <a:t>263340.07995</a:t>
                      </a:r>
                    </a:p>
                  </a:txBody>
                  <a:tcPr marL="68575" marR="68575" marT="91425" marB="91425" anchor="ctr"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5638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zh-CN" sz="2400"/>
              <a:t>Multiple Regression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2400"/>
              <a:t>       </a:t>
            </a:r>
            <a:r>
              <a:rPr lang="zh-CN"/>
              <a:t>Variables: zipcode of top 10 frequency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                            year built (group by decades)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                       all other variables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809" y="152400"/>
            <a:ext cx="606438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Outline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014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zh-CN" b="1">
                <a:solidFill>
                  <a:srgbClr val="000000"/>
                </a:solidFill>
              </a:rPr>
              <a:t>Background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zh-CN"/>
              <a:t>Introduction to Data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zh-CN"/>
              <a:t>Data Analysing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zh-CN"/>
              <a:t>Conclusion</a:t>
            </a:r>
          </a:p>
        </p:txBody>
      </p:sp>
      <p:sp>
        <p:nvSpPr>
          <p:cNvPr id="93" name="Shape 93"/>
          <p:cNvSpPr/>
          <p:nvPr/>
        </p:nvSpPr>
        <p:spPr>
          <a:xfrm>
            <a:off x="2316025" y="1278350"/>
            <a:ext cx="504000" cy="1737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824" y="349775"/>
            <a:ext cx="7396350" cy="44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100" y="911965"/>
            <a:ext cx="5916025" cy="302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00" y="1459262"/>
            <a:ext cx="20764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875" y="257537"/>
            <a:ext cx="5525199" cy="46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4898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zh-CN" sz="2400"/>
              <a:t>Model: Logistic Regression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   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Target Value: Numerical to Categorical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                                 price  = 0 if less than 300000 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                                           = 1 if less than 600000 and more than 300000</a:t>
            </a:r>
          </a:p>
          <a:p>
            <a:pPr lvl="0">
              <a:spcBef>
                <a:spcPts val="0"/>
              </a:spcBef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                                           = 2 if larger than 600000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125" y="652187"/>
            <a:ext cx="3071299" cy="383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849" y="1866900"/>
            <a:ext cx="32004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25" y="236562"/>
            <a:ext cx="4951849" cy="467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299" y="658237"/>
            <a:ext cx="3685624" cy="382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11700" y="47745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</a:pPr>
            <a:r>
              <a:rPr lang="zh-CN" sz="2400"/>
              <a:t>Model: Neural Network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                      Python sklearn package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                         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30800" y="98650"/>
            <a:ext cx="629100" cy="752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 x1</a:t>
            </a:r>
          </a:p>
        </p:txBody>
      </p:sp>
      <p:sp>
        <p:nvSpPr>
          <p:cNvPr id="243" name="Shape 243"/>
          <p:cNvSpPr/>
          <p:nvPr/>
        </p:nvSpPr>
        <p:spPr>
          <a:xfrm>
            <a:off x="1430800" y="1147100"/>
            <a:ext cx="629100" cy="752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 x2</a:t>
            </a:r>
          </a:p>
        </p:txBody>
      </p:sp>
      <p:sp>
        <p:nvSpPr>
          <p:cNvPr id="244" name="Shape 244"/>
          <p:cNvSpPr/>
          <p:nvPr/>
        </p:nvSpPr>
        <p:spPr>
          <a:xfrm>
            <a:off x="1430800" y="2195550"/>
            <a:ext cx="629100" cy="752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 x3</a:t>
            </a:r>
          </a:p>
        </p:txBody>
      </p:sp>
      <p:sp>
        <p:nvSpPr>
          <p:cNvPr id="245" name="Shape 245"/>
          <p:cNvSpPr/>
          <p:nvPr/>
        </p:nvSpPr>
        <p:spPr>
          <a:xfrm>
            <a:off x="1430800" y="3244000"/>
            <a:ext cx="629100" cy="752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 x4</a:t>
            </a:r>
          </a:p>
        </p:txBody>
      </p:sp>
      <p:sp>
        <p:nvSpPr>
          <p:cNvPr id="246" name="Shape 246"/>
          <p:cNvSpPr/>
          <p:nvPr/>
        </p:nvSpPr>
        <p:spPr>
          <a:xfrm>
            <a:off x="1430800" y="4292450"/>
            <a:ext cx="629100" cy="752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 xn</a:t>
            </a:r>
          </a:p>
        </p:txBody>
      </p:sp>
      <p:sp>
        <p:nvSpPr>
          <p:cNvPr id="247" name="Shape 247"/>
          <p:cNvSpPr/>
          <p:nvPr/>
        </p:nvSpPr>
        <p:spPr>
          <a:xfrm>
            <a:off x="2969900" y="592025"/>
            <a:ext cx="629100" cy="7524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h</a:t>
            </a:r>
            <a:r>
              <a:rPr lang="zh-CN" sz="1200"/>
              <a:t>11</a:t>
            </a:r>
          </a:p>
        </p:txBody>
      </p:sp>
      <p:sp>
        <p:nvSpPr>
          <p:cNvPr id="248" name="Shape 248"/>
          <p:cNvSpPr/>
          <p:nvPr/>
        </p:nvSpPr>
        <p:spPr>
          <a:xfrm>
            <a:off x="2969900" y="1765500"/>
            <a:ext cx="629100" cy="7524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h</a:t>
            </a:r>
            <a:r>
              <a:rPr lang="zh-CN" sz="1100"/>
              <a:t>12</a:t>
            </a:r>
          </a:p>
        </p:txBody>
      </p:sp>
      <p:sp>
        <p:nvSpPr>
          <p:cNvPr id="249" name="Shape 249"/>
          <p:cNvSpPr/>
          <p:nvPr/>
        </p:nvSpPr>
        <p:spPr>
          <a:xfrm>
            <a:off x="2969900" y="2938975"/>
            <a:ext cx="629100" cy="7524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h</a:t>
            </a:r>
            <a:r>
              <a:rPr lang="zh-CN" sz="1100"/>
              <a:t>13</a:t>
            </a:r>
          </a:p>
        </p:txBody>
      </p:sp>
      <p:sp>
        <p:nvSpPr>
          <p:cNvPr id="250" name="Shape 250"/>
          <p:cNvSpPr/>
          <p:nvPr/>
        </p:nvSpPr>
        <p:spPr>
          <a:xfrm>
            <a:off x="2969900" y="4112450"/>
            <a:ext cx="629100" cy="7524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h</a:t>
            </a:r>
            <a:r>
              <a:rPr lang="zh-CN" sz="1100"/>
              <a:t>1j</a:t>
            </a:r>
          </a:p>
        </p:txBody>
      </p:sp>
      <p:sp>
        <p:nvSpPr>
          <p:cNvPr id="251" name="Shape 251"/>
          <p:cNvSpPr/>
          <p:nvPr/>
        </p:nvSpPr>
        <p:spPr>
          <a:xfrm>
            <a:off x="4245537" y="98650"/>
            <a:ext cx="629100" cy="7524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h</a:t>
            </a:r>
            <a:r>
              <a:rPr lang="zh-CN" sz="1100"/>
              <a:t>21</a:t>
            </a:r>
          </a:p>
        </p:txBody>
      </p:sp>
      <p:sp>
        <p:nvSpPr>
          <p:cNvPr id="252" name="Shape 252"/>
          <p:cNvSpPr/>
          <p:nvPr/>
        </p:nvSpPr>
        <p:spPr>
          <a:xfrm>
            <a:off x="4245537" y="1147100"/>
            <a:ext cx="629100" cy="7524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h</a:t>
            </a:r>
            <a:r>
              <a:rPr lang="zh-CN" sz="1100"/>
              <a:t>22</a:t>
            </a:r>
          </a:p>
        </p:txBody>
      </p:sp>
      <p:sp>
        <p:nvSpPr>
          <p:cNvPr id="253" name="Shape 253"/>
          <p:cNvSpPr/>
          <p:nvPr/>
        </p:nvSpPr>
        <p:spPr>
          <a:xfrm>
            <a:off x="4245537" y="2195550"/>
            <a:ext cx="629100" cy="7524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h</a:t>
            </a:r>
            <a:r>
              <a:rPr lang="zh-CN" sz="1100"/>
              <a:t>23</a:t>
            </a:r>
          </a:p>
        </p:txBody>
      </p:sp>
      <p:sp>
        <p:nvSpPr>
          <p:cNvPr id="254" name="Shape 254"/>
          <p:cNvSpPr/>
          <p:nvPr/>
        </p:nvSpPr>
        <p:spPr>
          <a:xfrm>
            <a:off x="4245537" y="3244000"/>
            <a:ext cx="629100" cy="7524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h</a:t>
            </a:r>
            <a:r>
              <a:rPr lang="zh-CN" sz="1100"/>
              <a:t>24</a:t>
            </a:r>
          </a:p>
        </p:txBody>
      </p:sp>
      <p:sp>
        <p:nvSpPr>
          <p:cNvPr id="255" name="Shape 255"/>
          <p:cNvSpPr/>
          <p:nvPr/>
        </p:nvSpPr>
        <p:spPr>
          <a:xfrm>
            <a:off x="4245537" y="4292450"/>
            <a:ext cx="629100" cy="7524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h</a:t>
            </a:r>
            <a:r>
              <a:rPr lang="zh-CN" sz="1100"/>
              <a:t>2k</a:t>
            </a:r>
          </a:p>
        </p:txBody>
      </p:sp>
      <p:sp>
        <p:nvSpPr>
          <p:cNvPr id="256" name="Shape 256"/>
          <p:cNvSpPr/>
          <p:nvPr/>
        </p:nvSpPr>
        <p:spPr>
          <a:xfrm>
            <a:off x="5718525" y="592025"/>
            <a:ext cx="629100" cy="7524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h</a:t>
            </a:r>
            <a:r>
              <a:rPr lang="zh-CN" sz="1100"/>
              <a:t>31</a:t>
            </a:r>
          </a:p>
        </p:txBody>
      </p:sp>
      <p:sp>
        <p:nvSpPr>
          <p:cNvPr id="257" name="Shape 257"/>
          <p:cNvSpPr/>
          <p:nvPr/>
        </p:nvSpPr>
        <p:spPr>
          <a:xfrm>
            <a:off x="5718525" y="1765500"/>
            <a:ext cx="629100" cy="7524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h</a:t>
            </a:r>
            <a:r>
              <a:rPr lang="zh-CN" sz="1100"/>
              <a:t>32</a:t>
            </a:r>
          </a:p>
        </p:txBody>
      </p:sp>
      <p:sp>
        <p:nvSpPr>
          <p:cNvPr id="258" name="Shape 258"/>
          <p:cNvSpPr/>
          <p:nvPr/>
        </p:nvSpPr>
        <p:spPr>
          <a:xfrm>
            <a:off x="5718525" y="2938975"/>
            <a:ext cx="629100" cy="7524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h</a:t>
            </a:r>
            <a:r>
              <a:rPr lang="zh-CN" sz="1100"/>
              <a:t>33</a:t>
            </a:r>
          </a:p>
        </p:txBody>
      </p:sp>
      <p:sp>
        <p:nvSpPr>
          <p:cNvPr id="259" name="Shape 259"/>
          <p:cNvSpPr/>
          <p:nvPr/>
        </p:nvSpPr>
        <p:spPr>
          <a:xfrm>
            <a:off x="5718525" y="4112450"/>
            <a:ext cx="646500" cy="7524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h</a:t>
            </a:r>
            <a:r>
              <a:rPr lang="zh-CN" sz="1100"/>
              <a:t>3i</a:t>
            </a:r>
          </a:p>
        </p:txBody>
      </p:sp>
      <p:sp>
        <p:nvSpPr>
          <p:cNvPr id="260" name="Shape 260"/>
          <p:cNvSpPr/>
          <p:nvPr/>
        </p:nvSpPr>
        <p:spPr>
          <a:xfrm>
            <a:off x="7590650" y="1899500"/>
            <a:ext cx="1117500" cy="12951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    </a:t>
            </a:r>
            <a:r>
              <a:rPr lang="zh-CN" sz="3000"/>
              <a:t>y</a:t>
            </a:r>
          </a:p>
        </p:txBody>
      </p:sp>
      <p:cxnSp>
        <p:nvCxnSpPr>
          <p:cNvPr id="261" name="Shape 261"/>
          <p:cNvCxnSpPr>
            <a:stCxn id="242" idx="6"/>
            <a:endCxn id="247" idx="2"/>
          </p:cNvCxnSpPr>
          <p:nvPr/>
        </p:nvCxnSpPr>
        <p:spPr>
          <a:xfrm>
            <a:off x="2059900" y="474850"/>
            <a:ext cx="909900" cy="49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2" name="Shape 262"/>
          <p:cNvCxnSpPr>
            <a:stCxn id="242" idx="6"/>
            <a:endCxn id="248" idx="1"/>
          </p:cNvCxnSpPr>
          <p:nvPr/>
        </p:nvCxnSpPr>
        <p:spPr>
          <a:xfrm>
            <a:off x="2059900" y="474850"/>
            <a:ext cx="1002000" cy="14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3" name="Shape 263"/>
          <p:cNvCxnSpPr>
            <a:stCxn id="242" idx="6"/>
            <a:endCxn id="249" idx="1"/>
          </p:cNvCxnSpPr>
          <p:nvPr/>
        </p:nvCxnSpPr>
        <p:spPr>
          <a:xfrm>
            <a:off x="2059900" y="474850"/>
            <a:ext cx="1002000" cy="25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4" name="Shape 264"/>
          <p:cNvCxnSpPr>
            <a:stCxn id="242" idx="6"/>
            <a:endCxn id="250" idx="1"/>
          </p:cNvCxnSpPr>
          <p:nvPr/>
        </p:nvCxnSpPr>
        <p:spPr>
          <a:xfrm>
            <a:off x="2059900" y="474850"/>
            <a:ext cx="1002000" cy="374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5" name="Shape 265"/>
          <p:cNvCxnSpPr>
            <a:stCxn id="243" idx="6"/>
            <a:endCxn id="247" idx="2"/>
          </p:cNvCxnSpPr>
          <p:nvPr/>
        </p:nvCxnSpPr>
        <p:spPr>
          <a:xfrm rot="10800000" flipH="1">
            <a:off x="2059900" y="968300"/>
            <a:ext cx="909900" cy="5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6" name="Shape 266"/>
          <p:cNvCxnSpPr>
            <a:stCxn id="243" idx="6"/>
            <a:endCxn id="248" idx="1"/>
          </p:cNvCxnSpPr>
          <p:nvPr/>
        </p:nvCxnSpPr>
        <p:spPr>
          <a:xfrm>
            <a:off x="2059900" y="1523300"/>
            <a:ext cx="1002000" cy="3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7" name="Shape 267"/>
          <p:cNvCxnSpPr>
            <a:stCxn id="243" idx="6"/>
            <a:endCxn id="249" idx="1"/>
          </p:cNvCxnSpPr>
          <p:nvPr/>
        </p:nvCxnSpPr>
        <p:spPr>
          <a:xfrm>
            <a:off x="2059900" y="1523300"/>
            <a:ext cx="1002000" cy="15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8" name="Shape 268"/>
          <p:cNvCxnSpPr>
            <a:stCxn id="243" idx="6"/>
            <a:endCxn id="250" idx="1"/>
          </p:cNvCxnSpPr>
          <p:nvPr/>
        </p:nvCxnSpPr>
        <p:spPr>
          <a:xfrm>
            <a:off x="2059900" y="1523300"/>
            <a:ext cx="1002000" cy="269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9" name="Shape 269"/>
          <p:cNvCxnSpPr>
            <a:stCxn id="244" idx="6"/>
            <a:endCxn id="247" idx="2"/>
          </p:cNvCxnSpPr>
          <p:nvPr/>
        </p:nvCxnSpPr>
        <p:spPr>
          <a:xfrm rot="10800000" flipH="1">
            <a:off x="2059900" y="968250"/>
            <a:ext cx="909900" cy="160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0" name="Shape 270"/>
          <p:cNvCxnSpPr>
            <a:stCxn id="244" idx="6"/>
            <a:endCxn id="248" idx="1"/>
          </p:cNvCxnSpPr>
          <p:nvPr/>
        </p:nvCxnSpPr>
        <p:spPr>
          <a:xfrm rot="10800000" flipH="1">
            <a:off x="2059900" y="1875750"/>
            <a:ext cx="1002000" cy="6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1" name="Shape 271"/>
          <p:cNvCxnSpPr>
            <a:stCxn id="244" idx="6"/>
            <a:endCxn id="249" idx="1"/>
          </p:cNvCxnSpPr>
          <p:nvPr/>
        </p:nvCxnSpPr>
        <p:spPr>
          <a:xfrm>
            <a:off x="2059900" y="2571750"/>
            <a:ext cx="1002000" cy="4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2" name="Shape 272"/>
          <p:cNvCxnSpPr>
            <a:stCxn id="244" idx="6"/>
            <a:endCxn id="250" idx="1"/>
          </p:cNvCxnSpPr>
          <p:nvPr/>
        </p:nvCxnSpPr>
        <p:spPr>
          <a:xfrm>
            <a:off x="2059900" y="2571750"/>
            <a:ext cx="1002000" cy="16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3" name="Shape 273"/>
          <p:cNvCxnSpPr>
            <a:stCxn id="245" idx="6"/>
            <a:endCxn id="247" idx="2"/>
          </p:cNvCxnSpPr>
          <p:nvPr/>
        </p:nvCxnSpPr>
        <p:spPr>
          <a:xfrm rot="10800000" flipH="1">
            <a:off x="2059900" y="968200"/>
            <a:ext cx="909900" cy="265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4" name="Shape 274"/>
          <p:cNvCxnSpPr>
            <a:stCxn id="245" idx="6"/>
            <a:endCxn id="248" idx="2"/>
          </p:cNvCxnSpPr>
          <p:nvPr/>
        </p:nvCxnSpPr>
        <p:spPr>
          <a:xfrm rot="10800000" flipH="1">
            <a:off x="2059900" y="2141800"/>
            <a:ext cx="909900" cy="14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5" name="Shape 275"/>
          <p:cNvCxnSpPr>
            <a:stCxn id="245" idx="6"/>
            <a:endCxn id="249" idx="2"/>
          </p:cNvCxnSpPr>
          <p:nvPr/>
        </p:nvCxnSpPr>
        <p:spPr>
          <a:xfrm rot="10800000" flipH="1">
            <a:off x="2059900" y="3315100"/>
            <a:ext cx="909900" cy="30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6" name="Shape 276"/>
          <p:cNvCxnSpPr>
            <a:stCxn id="245" idx="6"/>
            <a:endCxn id="250" idx="2"/>
          </p:cNvCxnSpPr>
          <p:nvPr/>
        </p:nvCxnSpPr>
        <p:spPr>
          <a:xfrm>
            <a:off x="2059900" y="3620200"/>
            <a:ext cx="909900" cy="86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7" name="Shape 277"/>
          <p:cNvCxnSpPr>
            <a:stCxn id="246" idx="6"/>
            <a:endCxn id="247" idx="2"/>
          </p:cNvCxnSpPr>
          <p:nvPr/>
        </p:nvCxnSpPr>
        <p:spPr>
          <a:xfrm rot="10800000" flipH="1">
            <a:off x="2059900" y="968150"/>
            <a:ext cx="909900" cy="370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8" name="Shape 278"/>
          <p:cNvCxnSpPr>
            <a:stCxn id="246" idx="6"/>
            <a:endCxn id="248" idx="2"/>
          </p:cNvCxnSpPr>
          <p:nvPr/>
        </p:nvCxnSpPr>
        <p:spPr>
          <a:xfrm rot="10800000" flipH="1">
            <a:off x="2059900" y="2141750"/>
            <a:ext cx="909900" cy="252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9" name="Shape 279"/>
          <p:cNvCxnSpPr>
            <a:stCxn id="246" idx="6"/>
            <a:endCxn id="249" idx="2"/>
          </p:cNvCxnSpPr>
          <p:nvPr/>
        </p:nvCxnSpPr>
        <p:spPr>
          <a:xfrm rot="10800000" flipH="1">
            <a:off x="2059900" y="3315050"/>
            <a:ext cx="909900" cy="13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0" name="Shape 280"/>
          <p:cNvCxnSpPr>
            <a:stCxn id="246" idx="6"/>
            <a:endCxn id="250" idx="2"/>
          </p:cNvCxnSpPr>
          <p:nvPr/>
        </p:nvCxnSpPr>
        <p:spPr>
          <a:xfrm rot="10800000" flipH="1">
            <a:off x="2059900" y="4488650"/>
            <a:ext cx="909900" cy="1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1" name="Shape 281"/>
          <p:cNvCxnSpPr>
            <a:stCxn id="247" idx="6"/>
            <a:endCxn id="251" idx="2"/>
          </p:cNvCxnSpPr>
          <p:nvPr/>
        </p:nvCxnSpPr>
        <p:spPr>
          <a:xfrm rot="10800000" flipH="1">
            <a:off x="3599000" y="474725"/>
            <a:ext cx="646500" cy="49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2" name="Shape 282"/>
          <p:cNvCxnSpPr>
            <a:stCxn id="247" idx="6"/>
            <a:endCxn id="252" idx="2"/>
          </p:cNvCxnSpPr>
          <p:nvPr/>
        </p:nvCxnSpPr>
        <p:spPr>
          <a:xfrm>
            <a:off x="3599000" y="968225"/>
            <a:ext cx="646500" cy="5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3" name="Shape 283"/>
          <p:cNvCxnSpPr>
            <a:stCxn id="247" idx="6"/>
            <a:endCxn id="253" idx="2"/>
          </p:cNvCxnSpPr>
          <p:nvPr/>
        </p:nvCxnSpPr>
        <p:spPr>
          <a:xfrm>
            <a:off x="3599000" y="968225"/>
            <a:ext cx="646500" cy="160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4" name="Shape 284"/>
          <p:cNvCxnSpPr>
            <a:stCxn id="247" idx="6"/>
            <a:endCxn id="254" idx="2"/>
          </p:cNvCxnSpPr>
          <p:nvPr/>
        </p:nvCxnSpPr>
        <p:spPr>
          <a:xfrm>
            <a:off x="3599000" y="968225"/>
            <a:ext cx="646500" cy="265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5" name="Shape 285"/>
          <p:cNvCxnSpPr>
            <a:stCxn id="247" idx="6"/>
            <a:endCxn id="255" idx="2"/>
          </p:cNvCxnSpPr>
          <p:nvPr/>
        </p:nvCxnSpPr>
        <p:spPr>
          <a:xfrm>
            <a:off x="3599000" y="968225"/>
            <a:ext cx="646500" cy="370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6" name="Shape 286"/>
          <p:cNvCxnSpPr>
            <a:stCxn id="248" idx="6"/>
            <a:endCxn id="251" idx="2"/>
          </p:cNvCxnSpPr>
          <p:nvPr/>
        </p:nvCxnSpPr>
        <p:spPr>
          <a:xfrm rot="10800000" flipH="1">
            <a:off x="3599000" y="474900"/>
            <a:ext cx="646500" cy="16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7" name="Shape 287"/>
          <p:cNvCxnSpPr>
            <a:stCxn id="248" idx="6"/>
            <a:endCxn id="252" idx="2"/>
          </p:cNvCxnSpPr>
          <p:nvPr/>
        </p:nvCxnSpPr>
        <p:spPr>
          <a:xfrm rot="10800000" flipH="1">
            <a:off x="3599000" y="1523400"/>
            <a:ext cx="646500" cy="6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8" name="Shape 288"/>
          <p:cNvCxnSpPr>
            <a:stCxn id="248" idx="6"/>
            <a:endCxn id="253" idx="2"/>
          </p:cNvCxnSpPr>
          <p:nvPr/>
        </p:nvCxnSpPr>
        <p:spPr>
          <a:xfrm>
            <a:off x="3599000" y="2141700"/>
            <a:ext cx="646500" cy="4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9" name="Shape 289"/>
          <p:cNvCxnSpPr>
            <a:stCxn id="248" idx="6"/>
            <a:endCxn id="254" idx="2"/>
          </p:cNvCxnSpPr>
          <p:nvPr/>
        </p:nvCxnSpPr>
        <p:spPr>
          <a:xfrm>
            <a:off x="3599000" y="2141700"/>
            <a:ext cx="646500" cy="14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0" name="Shape 290"/>
          <p:cNvCxnSpPr>
            <a:stCxn id="248" idx="6"/>
            <a:endCxn id="255" idx="2"/>
          </p:cNvCxnSpPr>
          <p:nvPr/>
        </p:nvCxnSpPr>
        <p:spPr>
          <a:xfrm>
            <a:off x="3599000" y="2141700"/>
            <a:ext cx="646500" cy="252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1" name="Shape 291"/>
          <p:cNvCxnSpPr>
            <a:stCxn id="249" idx="6"/>
            <a:endCxn id="251" idx="2"/>
          </p:cNvCxnSpPr>
          <p:nvPr/>
        </p:nvCxnSpPr>
        <p:spPr>
          <a:xfrm rot="10800000" flipH="1">
            <a:off x="3599000" y="474775"/>
            <a:ext cx="646500" cy="28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2" name="Shape 292"/>
          <p:cNvCxnSpPr>
            <a:stCxn id="249" idx="6"/>
            <a:endCxn id="252" idx="2"/>
          </p:cNvCxnSpPr>
          <p:nvPr/>
        </p:nvCxnSpPr>
        <p:spPr>
          <a:xfrm rot="10800000" flipH="1">
            <a:off x="3599000" y="1523275"/>
            <a:ext cx="646500" cy="179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3" name="Shape 293"/>
          <p:cNvCxnSpPr>
            <a:stCxn id="249" idx="6"/>
            <a:endCxn id="253" idx="2"/>
          </p:cNvCxnSpPr>
          <p:nvPr/>
        </p:nvCxnSpPr>
        <p:spPr>
          <a:xfrm rot="10800000" flipH="1">
            <a:off x="3599000" y="2571775"/>
            <a:ext cx="646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4" name="Shape 294"/>
          <p:cNvCxnSpPr>
            <a:stCxn id="249" idx="6"/>
            <a:endCxn id="254" idx="2"/>
          </p:cNvCxnSpPr>
          <p:nvPr/>
        </p:nvCxnSpPr>
        <p:spPr>
          <a:xfrm>
            <a:off x="3599000" y="3315175"/>
            <a:ext cx="646500" cy="30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5" name="Shape 295"/>
          <p:cNvCxnSpPr>
            <a:stCxn id="249" idx="6"/>
            <a:endCxn id="255" idx="2"/>
          </p:cNvCxnSpPr>
          <p:nvPr/>
        </p:nvCxnSpPr>
        <p:spPr>
          <a:xfrm>
            <a:off x="3599000" y="3315175"/>
            <a:ext cx="646500" cy="13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6" name="Shape 296"/>
          <p:cNvCxnSpPr>
            <a:stCxn id="250" idx="6"/>
            <a:endCxn id="251" idx="2"/>
          </p:cNvCxnSpPr>
          <p:nvPr/>
        </p:nvCxnSpPr>
        <p:spPr>
          <a:xfrm rot="10800000" flipH="1">
            <a:off x="3599000" y="474950"/>
            <a:ext cx="646500" cy="401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7" name="Shape 297"/>
          <p:cNvCxnSpPr>
            <a:stCxn id="250" idx="6"/>
            <a:endCxn id="252" idx="2"/>
          </p:cNvCxnSpPr>
          <p:nvPr/>
        </p:nvCxnSpPr>
        <p:spPr>
          <a:xfrm rot="10800000" flipH="1">
            <a:off x="3599000" y="1523450"/>
            <a:ext cx="646500" cy="29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8" name="Shape 298"/>
          <p:cNvCxnSpPr>
            <a:stCxn id="250" idx="6"/>
            <a:endCxn id="253" idx="2"/>
          </p:cNvCxnSpPr>
          <p:nvPr/>
        </p:nvCxnSpPr>
        <p:spPr>
          <a:xfrm rot="10800000" flipH="1">
            <a:off x="3599000" y="2571650"/>
            <a:ext cx="646500" cy="19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9" name="Shape 299"/>
          <p:cNvCxnSpPr>
            <a:stCxn id="250" idx="6"/>
            <a:endCxn id="254" idx="2"/>
          </p:cNvCxnSpPr>
          <p:nvPr/>
        </p:nvCxnSpPr>
        <p:spPr>
          <a:xfrm rot="10800000" flipH="1">
            <a:off x="3599000" y="3620150"/>
            <a:ext cx="646500" cy="86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0" name="Shape 300"/>
          <p:cNvCxnSpPr>
            <a:stCxn id="250" idx="6"/>
            <a:endCxn id="255" idx="2"/>
          </p:cNvCxnSpPr>
          <p:nvPr/>
        </p:nvCxnSpPr>
        <p:spPr>
          <a:xfrm>
            <a:off x="3599000" y="4488650"/>
            <a:ext cx="646500" cy="1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1" name="Shape 301"/>
          <p:cNvCxnSpPr>
            <a:stCxn id="251" idx="6"/>
            <a:endCxn id="256" idx="2"/>
          </p:cNvCxnSpPr>
          <p:nvPr/>
        </p:nvCxnSpPr>
        <p:spPr>
          <a:xfrm>
            <a:off x="4874637" y="474850"/>
            <a:ext cx="843900" cy="49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2" name="Shape 302"/>
          <p:cNvCxnSpPr>
            <a:stCxn id="251" idx="6"/>
            <a:endCxn id="257" idx="2"/>
          </p:cNvCxnSpPr>
          <p:nvPr/>
        </p:nvCxnSpPr>
        <p:spPr>
          <a:xfrm>
            <a:off x="4874637" y="474850"/>
            <a:ext cx="843900" cy="16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3" name="Shape 303"/>
          <p:cNvCxnSpPr>
            <a:stCxn id="251" idx="6"/>
            <a:endCxn id="258" idx="2"/>
          </p:cNvCxnSpPr>
          <p:nvPr/>
        </p:nvCxnSpPr>
        <p:spPr>
          <a:xfrm>
            <a:off x="4874637" y="474850"/>
            <a:ext cx="843900" cy="28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4" name="Shape 304"/>
          <p:cNvCxnSpPr>
            <a:stCxn id="251" idx="6"/>
            <a:endCxn id="259" idx="2"/>
          </p:cNvCxnSpPr>
          <p:nvPr/>
        </p:nvCxnSpPr>
        <p:spPr>
          <a:xfrm>
            <a:off x="4874637" y="474850"/>
            <a:ext cx="843900" cy="401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5" name="Shape 305"/>
          <p:cNvCxnSpPr>
            <a:stCxn id="252" idx="6"/>
            <a:endCxn id="256" idx="2"/>
          </p:cNvCxnSpPr>
          <p:nvPr/>
        </p:nvCxnSpPr>
        <p:spPr>
          <a:xfrm rot="10800000" flipH="1">
            <a:off x="4874637" y="968300"/>
            <a:ext cx="843900" cy="5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6" name="Shape 306"/>
          <p:cNvCxnSpPr>
            <a:stCxn id="252" idx="6"/>
            <a:endCxn id="257" idx="2"/>
          </p:cNvCxnSpPr>
          <p:nvPr/>
        </p:nvCxnSpPr>
        <p:spPr>
          <a:xfrm>
            <a:off x="4874637" y="1523300"/>
            <a:ext cx="843900" cy="6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7" name="Shape 307"/>
          <p:cNvCxnSpPr>
            <a:stCxn id="252" idx="6"/>
            <a:endCxn id="258" idx="2"/>
          </p:cNvCxnSpPr>
          <p:nvPr/>
        </p:nvCxnSpPr>
        <p:spPr>
          <a:xfrm>
            <a:off x="4874637" y="1523300"/>
            <a:ext cx="843900" cy="179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8" name="Shape 308"/>
          <p:cNvCxnSpPr>
            <a:stCxn id="252" idx="6"/>
            <a:endCxn id="259" idx="2"/>
          </p:cNvCxnSpPr>
          <p:nvPr/>
        </p:nvCxnSpPr>
        <p:spPr>
          <a:xfrm>
            <a:off x="4874637" y="1523300"/>
            <a:ext cx="843900" cy="296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9" name="Shape 309"/>
          <p:cNvCxnSpPr>
            <a:stCxn id="253" idx="6"/>
            <a:endCxn id="256" idx="2"/>
          </p:cNvCxnSpPr>
          <p:nvPr/>
        </p:nvCxnSpPr>
        <p:spPr>
          <a:xfrm rot="10800000" flipH="1">
            <a:off x="4874637" y="968250"/>
            <a:ext cx="843900" cy="160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0" name="Shape 310"/>
          <p:cNvCxnSpPr>
            <a:stCxn id="253" idx="6"/>
            <a:endCxn id="257" idx="2"/>
          </p:cNvCxnSpPr>
          <p:nvPr/>
        </p:nvCxnSpPr>
        <p:spPr>
          <a:xfrm rot="10800000" flipH="1">
            <a:off x="4874637" y="2141850"/>
            <a:ext cx="8439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1" name="Shape 311"/>
          <p:cNvCxnSpPr>
            <a:stCxn id="253" idx="6"/>
            <a:endCxn id="258" idx="2"/>
          </p:cNvCxnSpPr>
          <p:nvPr/>
        </p:nvCxnSpPr>
        <p:spPr>
          <a:xfrm>
            <a:off x="4874637" y="2571750"/>
            <a:ext cx="8439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2" name="Shape 312"/>
          <p:cNvCxnSpPr>
            <a:stCxn id="253" idx="6"/>
            <a:endCxn id="259" idx="2"/>
          </p:cNvCxnSpPr>
          <p:nvPr/>
        </p:nvCxnSpPr>
        <p:spPr>
          <a:xfrm>
            <a:off x="4874637" y="2571750"/>
            <a:ext cx="843900" cy="19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3" name="Shape 313"/>
          <p:cNvCxnSpPr>
            <a:stCxn id="254" idx="6"/>
            <a:endCxn id="256" idx="2"/>
          </p:cNvCxnSpPr>
          <p:nvPr/>
        </p:nvCxnSpPr>
        <p:spPr>
          <a:xfrm rot="10800000" flipH="1">
            <a:off x="4874637" y="968200"/>
            <a:ext cx="843900" cy="265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4" name="Shape 314"/>
          <p:cNvCxnSpPr>
            <a:stCxn id="254" idx="6"/>
            <a:endCxn id="257" idx="2"/>
          </p:cNvCxnSpPr>
          <p:nvPr/>
        </p:nvCxnSpPr>
        <p:spPr>
          <a:xfrm rot="10800000" flipH="1">
            <a:off x="4874637" y="2141800"/>
            <a:ext cx="843900" cy="14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5" name="Shape 315"/>
          <p:cNvCxnSpPr>
            <a:stCxn id="254" idx="6"/>
            <a:endCxn id="258" idx="2"/>
          </p:cNvCxnSpPr>
          <p:nvPr/>
        </p:nvCxnSpPr>
        <p:spPr>
          <a:xfrm rot="10800000" flipH="1">
            <a:off x="4874637" y="3315100"/>
            <a:ext cx="843900" cy="30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6" name="Shape 316"/>
          <p:cNvCxnSpPr>
            <a:stCxn id="254" idx="6"/>
            <a:endCxn id="259" idx="2"/>
          </p:cNvCxnSpPr>
          <p:nvPr/>
        </p:nvCxnSpPr>
        <p:spPr>
          <a:xfrm>
            <a:off x="4874637" y="3620200"/>
            <a:ext cx="843900" cy="86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7" name="Shape 317"/>
          <p:cNvCxnSpPr>
            <a:stCxn id="255" idx="6"/>
            <a:endCxn id="256" idx="2"/>
          </p:cNvCxnSpPr>
          <p:nvPr/>
        </p:nvCxnSpPr>
        <p:spPr>
          <a:xfrm rot="10800000" flipH="1">
            <a:off x="4874637" y="968150"/>
            <a:ext cx="843900" cy="370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8" name="Shape 318"/>
          <p:cNvCxnSpPr>
            <a:stCxn id="255" idx="6"/>
            <a:endCxn id="257" idx="2"/>
          </p:cNvCxnSpPr>
          <p:nvPr/>
        </p:nvCxnSpPr>
        <p:spPr>
          <a:xfrm rot="10800000" flipH="1">
            <a:off x="4874637" y="2141750"/>
            <a:ext cx="843900" cy="252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9" name="Shape 319"/>
          <p:cNvCxnSpPr>
            <a:stCxn id="255" idx="6"/>
            <a:endCxn id="258" idx="2"/>
          </p:cNvCxnSpPr>
          <p:nvPr/>
        </p:nvCxnSpPr>
        <p:spPr>
          <a:xfrm rot="10800000" flipH="1">
            <a:off x="4874637" y="3315050"/>
            <a:ext cx="843900" cy="13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0" name="Shape 320"/>
          <p:cNvCxnSpPr>
            <a:stCxn id="255" idx="6"/>
            <a:endCxn id="259" idx="2"/>
          </p:cNvCxnSpPr>
          <p:nvPr/>
        </p:nvCxnSpPr>
        <p:spPr>
          <a:xfrm rot="10800000" flipH="1">
            <a:off x="4874637" y="4488650"/>
            <a:ext cx="843900" cy="1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1" name="Shape 321"/>
          <p:cNvCxnSpPr>
            <a:stCxn id="256" idx="6"/>
            <a:endCxn id="260" idx="2"/>
          </p:cNvCxnSpPr>
          <p:nvPr/>
        </p:nvCxnSpPr>
        <p:spPr>
          <a:xfrm>
            <a:off x="6347625" y="968225"/>
            <a:ext cx="1242900" cy="157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2" name="Shape 322"/>
          <p:cNvCxnSpPr>
            <a:stCxn id="257" idx="6"/>
            <a:endCxn id="260" idx="2"/>
          </p:cNvCxnSpPr>
          <p:nvPr/>
        </p:nvCxnSpPr>
        <p:spPr>
          <a:xfrm>
            <a:off x="6347625" y="2141700"/>
            <a:ext cx="1242900" cy="40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3" name="Shape 323"/>
          <p:cNvCxnSpPr>
            <a:stCxn id="258" idx="6"/>
            <a:endCxn id="260" idx="2"/>
          </p:cNvCxnSpPr>
          <p:nvPr/>
        </p:nvCxnSpPr>
        <p:spPr>
          <a:xfrm rot="10800000" flipH="1">
            <a:off x="6347625" y="2547175"/>
            <a:ext cx="1242900" cy="7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4" name="Shape 324"/>
          <p:cNvCxnSpPr>
            <a:stCxn id="259" idx="6"/>
            <a:endCxn id="260" idx="2"/>
          </p:cNvCxnSpPr>
          <p:nvPr/>
        </p:nvCxnSpPr>
        <p:spPr>
          <a:xfrm rot="10800000" flipH="1">
            <a:off x="6365025" y="2547050"/>
            <a:ext cx="1225500" cy="19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5" name="Shape 325"/>
          <p:cNvSpPr txBox="1"/>
          <p:nvPr/>
        </p:nvSpPr>
        <p:spPr>
          <a:xfrm>
            <a:off x="1496875" y="3851775"/>
            <a:ext cx="629100" cy="40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……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969837" y="3620200"/>
            <a:ext cx="629100" cy="40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……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4344200" y="3887150"/>
            <a:ext cx="629100" cy="40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……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5784600" y="3620200"/>
            <a:ext cx="629100" cy="40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……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" name="Shape 333"/>
          <p:cNvGraphicFramePr/>
          <p:nvPr/>
        </p:nvGraphicFramePr>
        <p:xfrm>
          <a:off x="952500" y="19831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{420EB6A6-E9AF-4126-89A8-E4BBA9B12D1B}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Model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Training Correct Rate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Testing Correct Rate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Logistic Regression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75.6043%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75.3874%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Neural Network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92.7365%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83.2986%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Outline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311700" y="11177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Char char="●"/>
            </a:pPr>
            <a:r>
              <a:rPr lang="zh-CN">
                <a:solidFill>
                  <a:srgbClr val="434343"/>
                </a:solidFill>
              </a:rPr>
              <a:t>Background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zh-CN">
                <a:solidFill>
                  <a:srgbClr val="434343"/>
                </a:solidFill>
              </a:rPr>
              <a:t>Introduction to Data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zh-CN"/>
              <a:t>Data Analysing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zh-CN" b="1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340" name="Shape 340"/>
          <p:cNvSpPr/>
          <p:nvPr/>
        </p:nvSpPr>
        <p:spPr>
          <a:xfrm>
            <a:off x="2193157" y="2787774"/>
            <a:ext cx="504000" cy="1737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Background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CN"/>
              <a:t>Business importance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zh-CN" sz="1800"/>
              <a:t>This data set including home sale between May 2014 to May 2015 and house sale price. 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zh-CN" sz="1800"/>
              <a:t>House sale price is determined by different kinds of attributes, like the number of bedroom and bathroom, floors, area, and etc.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zh-CN" sz="1800"/>
              <a:t>It will be helpful to design an efficient and convenience model to help to predict house sale price.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zh-CN"/>
              <a:t>Objective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zh-CN" sz="1800"/>
              <a:t>Find the relationship between price and attributes.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Conclusion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CN"/>
              <a:t>Hard to predict price but relatively easier to predict the price range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zh-CN"/>
              <a:t>Adding variables will not always increase the accuracy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Outline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177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Char char="●"/>
            </a:pPr>
            <a:r>
              <a:rPr lang="zh-CN">
                <a:solidFill>
                  <a:srgbClr val="434343"/>
                </a:solidFill>
              </a:rPr>
              <a:t>Background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zh-CN" b="1">
                <a:solidFill>
                  <a:srgbClr val="000000"/>
                </a:solidFill>
              </a:rPr>
              <a:t>Introduction to Data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zh-CN"/>
              <a:t>Data Analysing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zh-CN"/>
              <a:t>Conclusion</a:t>
            </a:r>
          </a:p>
        </p:txBody>
      </p:sp>
      <p:sp>
        <p:nvSpPr>
          <p:cNvPr id="106" name="Shape 106"/>
          <p:cNvSpPr/>
          <p:nvPr/>
        </p:nvSpPr>
        <p:spPr>
          <a:xfrm>
            <a:off x="3121095" y="1731650"/>
            <a:ext cx="504000" cy="1737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173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Introduction to Data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593975"/>
            <a:ext cx="8520600" cy="154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CN"/>
              <a:t>Variables: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21613 observations and 15 features plus id and price columns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6 continuous features and 9 categorical features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/>
              <a:t>Sample data: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5275"/>
            <a:ext cx="8839198" cy="101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66131"/>
            <a:ext cx="8839200" cy="9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Introduction to Data(Cont’)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266700" y="987240"/>
          <a:ext cx="4350775" cy="3596310"/>
        </p:xfrm>
        <a:graphic>
          <a:graphicData uri="http://schemas.openxmlformats.org/drawingml/2006/table">
            <a:tbl>
              <a:tblPr>
                <a:noFill/>
                <a:tableStyleId>{420EB6A6-E9AF-4126-89A8-E4BBA9B12D1B}</a:tableStyleId>
              </a:tblPr>
              <a:tblGrid>
                <a:gridCol w="959250"/>
                <a:gridCol w="3391525"/>
              </a:tblGrid>
              <a:tr h="247925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 b="1"/>
                        <a:t>Variable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 b="1"/>
                        <a:t>Description</a:t>
                      </a:r>
                    </a:p>
                  </a:txBody>
                  <a:tcPr marL="91425" marR="91425" marT="91425" marB="91425"/>
                </a:tc>
              </a:tr>
              <a:tr h="247925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Unique ID for each home sold </a:t>
                      </a:r>
                    </a:p>
                  </a:txBody>
                  <a:tcPr marL="91425" marR="91425" marT="91425" marB="91425"/>
                </a:tc>
              </a:tr>
              <a:tr h="247925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date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Date of the home sale </a:t>
                      </a:r>
                    </a:p>
                  </a:txBody>
                  <a:tcPr marL="91425" marR="91425" marT="91425" marB="91425"/>
                </a:tc>
              </a:tr>
              <a:tr h="247925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price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Price of each home sold</a:t>
                      </a:r>
                    </a:p>
                  </a:txBody>
                  <a:tcPr marL="91425" marR="91425" marT="91425" marB="91425"/>
                </a:tc>
              </a:tr>
              <a:tr h="36065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bedrooms/bathrooms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Number of bedrooms/bathrooms，where .5 accounts for a room with a toilet but no shower.</a:t>
                      </a:r>
                    </a:p>
                  </a:txBody>
                  <a:tcPr marL="91425" marR="91425" marT="91425" marB="91425"/>
                </a:tc>
              </a:tr>
              <a:tr h="247925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sqft_living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Square footage of the apartments interior living space.</a:t>
                      </a:r>
                    </a:p>
                  </a:txBody>
                  <a:tcPr marL="91425" marR="91425" marT="91425" marB="91425"/>
                </a:tc>
              </a:tr>
              <a:tr h="247925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sqft_lot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Square footage of the land space</a:t>
                      </a:r>
                    </a:p>
                  </a:txBody>
                  <a:tcPr marL="91425" marR="91425" marT="91425" marB="91425"/>
                </a:tc>
              </a:tr>
              <a:tr h="247925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floors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Number of floors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waterfrount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A dummy variable for whether the apartment was overlooking the waterfront or not.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view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An index from 0 to 4 of how good the view of the property was.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condition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An index from 1 to 5 on the condition of the apartment.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21" name="Shape 121"/>
          <p:cNvGraphicFramePr/>
          <p:nvPr/>
        </p:nvGraphicFramePr>
        <p:xfrm>
          <a:off x="4793225" y="911040"/>
          <a:ext cx="4350775" cy="3980358"/>
        </p:xfrm>
        <a:graphic>
          <a:graphicData uri="http://schemas.openxmlformats.org/drawingml/2006/table">
            <a:tbl>
              <a:tblPr>
                <a:noFill/>
                <a:tableStyleId>{420EB6A6-E9AF-4126-89A8-E4BBA9B12D1B}</a:tableStyleId>
              </a:tblPr>
              <a:tblGrid>
                <a:gridCol w="959250"/>
                <a:gridCol w="3391525"/>
              </a:tblGrid>
              <a:tr h="24792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 b="1"/>
                        <a:t>Variable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 b="1"/>
                        <a:t>Description</a:t>
                      </a:r>
                    </a:p>
                  </a:txBody>
                  <a:tcPr marL="91425" marR="91425" marT="91425" marB="91425"/>
                </a:tc>
              </a:tr>
              <a:tr h="24792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grade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1-3 falls short of building construction and design, 7 has an average level of construction and design, and 11-13 have a high quality level of construction and design. </a:t>
                      </a:r>
                    </a:p>
                  </a:txBody>
                  <a:tcPr marL="91425" marR="91425" marT="91425" marB="91425"/>
                </a:tc>
              </a:tr>
              <a:tr h="24792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sqft_above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The square footage of the interior housing space that is above ground level </a:t>
                      </a:r>
                    </a:p>
                  </a:txBody>
                  <a:tcPr marL="91425" marR="91425" marT="91425" marB="91425"/>
                </a:tc>
              </a:tr>
              <a:tr h="360650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sqft_basement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The square footage of the interior housing space that is below ground level</a:t>
                      </a:r>
                    </a:p>
                  </a:txBody>
                  <a:tcPr marL="91425" marR="91425" marT="91425" marB="91425"/>
                </a:tc>
              </a:tr>
              <a:tr h="24792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yr_built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The year the house was initially built</a:t>
                      </a:r>
                    </a:p>
                  </a:txBody>
                  <a:tcPr marL="91425" marR="91425" marT="91425" marB="91425"/>
                </a:tc>
              </a:tr>
              <a:tr h="24792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yr_renovated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The year of the house’s last renovation</a:t>
                      </a:r>
                    </a:p>
                  </a:txBody>
                  <a:tcPr marL="91425" marR="91425" marT="91425" marB="91425"/>
                </a:tc>
              </a:tr>
              <a:tr h="24792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zipcode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What zipcode area the house is in 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lat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Lattitude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long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longitude</a:t>
                      </a:r>
                    </a:p>
                  </a:txBody>
                  <a:tcPr marL="91425" marR="91425" marT="91425" marB="91425"/>
                </a:tc>
              </a:tr>
              <a:tr h="24792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sqft_living15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The square footage of interior housing living space for the nearest 15 neighbors</a:t>
                      </a:r>
                    </a:p>
                  </a:txBody>
                  <a:tcPr marL="91425" marR="91425" marT="91425" marB="91425"/>
                </a:tc>
              </a:tr>
              <a:tr h="247925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sqft_lot15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sz="800"/>
                        <a:t>The square footage of the land lots of the nearest 15 neighbors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871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Introduction to Data(Cont’)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59300" y="579875"/>
            <a:ext cx="8520600" cy="36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zh-CN"/>
              <a:t>Visualization: mean of price by month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737" y="949475"/>
            <a:ext cx="5121724" cy="384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837" y="607399"/>
            <a:ext cx="5658324" cy="42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48000" y="161600"/>
            <a:ext cx="8520600" cy="36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CN"/>
              <a:t>Visualization: Sum of price by month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Outline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177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Char char="●"/>
            </a:pPr>
            <a:r>
              <a:rPr lang="zh-CN">
                <a:solidFill>
                  <a:srgbClr val="434343"/>
                </a:solidFill>
              </a:rPr>
              <a:t>Background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zh-CN">
                <a:solidFill>
                  <a:srgbClr val="434343"/>
                </a:solidFill>
              </a:rPr>
              <a:t>Introduction to Data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zh-CN" b="1">
                <a:solidFill>
                  <a:srgbClr val="000000"/>
                </a:solidFill>
              </a:rPr>
              <a:t>Data Analysis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zh-CN"/>
              <a:t>Conclusion</a:t>
            </a:r>
          </a:p>
        </p:txBody>
      </p:sp>
      <p:sp>
        <p:nvSpPr>
          <p:cNvPr id="141" name="Shape 141"/>
          <p:cNvSpPr/>
          <p:nvPr/>
        </p:nvSpPr>
        <p:spPr>
          <a:xfrm>
            <a:off x="2411760" y="2283718"/>
            <a:ext cx="504000" cy="1737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Microsoft Office PowerPoint</Application>
  <PresentationFormat>全屏显示(16:9)</PresentationFormat>
  <Paragraphs>310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Arial</vt:lpstr>
      <vt:lpstr>宋体</vt:lpstr>
      <vt:lpstr>Roboto</vt:lpstr>
      <vt:lpstr>geometric</vt:lpstr>
      <vt:lpstr>House Sales in King County</vt:lpstr>
      <vt:lpstr>Outline</vt:lpstr>
      <vt:lpstr>Background</vt:lpstr>
      <vt:lpstr>Outline</vt:lpstr>
      <vt:lpstr>Introduction to Data</vt:lpstr>
      <vt:lpstr>Introduction to Data(Cont’)</vt:lpstr>
      <vt:lpstr>Introduction to Data(Cont’)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Sales in King County</dc:title>
  <cp:lastModifiedBy>lenovo</cp:lastModifiedBy>
  <cp:revision>1</cp:revision>
  <dcterms:modified xsi:type="dcterms:W3CDTF">2016-12-10T22:41:57Z</dcterms:modified>
</cp:coreProperties>
</file>