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1"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ilot-in.com/web-design/ergonomie-et-design-5-regles-respect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ndroid.com/design/index.html" TargetMode="External"/><Relationship Id="rId2" Type="http://schemas.openxmlformats.org/officeDocument/2006/relationships/hyperlink" Target="https://developer.apple.com/library/ios/documentation/UserExperience/Conceptual/MobileHI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usabilis.com/references/ergonomie-we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0AAF95-9929-4D10-869C-C19AE7085C89}"/>
              </a:ext>
            </a:extLst>
          </p:cNvPr>
          <p:cNvSpPr>
            <a:spLocks noGrp="1"/>
          </p:cNvSpPr>
          <p:nvPr>
            <p:ph type="ctrTitle"/>
          </p:nvPr>
        </p:nvSpPr>
        <p:spPr/>
        <p:txBody>
          <a:bodyPr>
            <a:normAutofit fontScale="90000"/>
          </a:bodyPr>
          <a:lstStyle/>
          <a:p>
            <a:r>
              <a:rPr lang="fr-FR" b="1" dirty="0"/>
              <a:t>Responsive</a:t>
            </a:r>
            <a:r>
              <a:rPr lang="fr-FR" dirty="0"/>
              <a:t> </a:t>
            </a:r>
            <a:r>
              <a:rPr lang="fr-FR" b="1" dirty="0"/>
              <a:t>et</a:t>
            </a:r>
            <a:r>
              <a:rPr lang="fr-FR" dirty="0"/>
              <a:t> </a:t>
            </a:r>
            <a:r>
              <a:rPr lang="en-US" b="1" dirty="0"/>
              <a:t>l’ergonomie</a:t>
            </a:r>
            <a:br>
              <a:rPr lang="en-US" b="1" dirty="0"/>
            </a:br>
            <a:r>
              <a:rPr lang="en-US" b="1" dirty="0"/>
              <a:t>D’UN WEB SITE</a:t>
            </a:r>
            <a:endParaRPr lang="en-US" dirty="0"/>
          </a:p>
        </p:txBody>
      </p:sp>
    </p:spTree>
    <p:extLst>
      <p:ext uri="{BB962C8B-B14F-4D97-AF65-F5344CB8AC3E}">
        <p14:creationId xmlns:p14="http://schemas.microsoft.com/office/powerpoint/2010/main" val="2927166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CF887B-8051-4FA9-9CCD-915BBF7A3A02}"/>
              </a:ext>
            </a:extLst>
          </p:cNvPr>
          <p:cNvSpPr>
            <a:spLocks noGrp="1"/>
          </p:cNvSpPr>
          <p:nvPr>
            <p:ph type="title"/>
          </p:nvPr>
        </p:nvSpPr>
        <p:spPr/>
        <p:txBody>
          <a:bodyPr/>
          <a:lstStyle/>
          <a:p>
            <a:r>
              <a:rPr lang="fr-FR" dirty="0"/>
              <a:t>L’ERGONOMIE</a:t>
            </a:r>
            <a:endParaRPr lang="en-US" dirty="0"/>
          </a:p>
        </p:txBody>
      </p:sp>
      <p:pic>
        <p:nvPicPr>
          <p:cNvPr id="5" name="Espace réservé du contenu 4">
            <a:extLst>
              <a:ext uri="{FF2B5EF4-FFF2-40B4-BE49-F238E27FC236}">
                <a16:creationId xmlns:a16="http://schemas.microsoft.com/office/drawing/2014/main" id="{7D6AB373-C151-4817-8C4A-D2B342CB6899}"/>
              </a:ext>
            </a:extLst>
          </p:cNvPr>
          <p:cNvPicPr>
            <a:picLocks noGrp="1" noChangeAspect="1"/>
          </p:cNvPicPr>
          <p:nvPr>
            <p:ph idx="1"/>
          </p:nvPr>
        </p:nvPicPr>
        <p:blipFill>
          <a:blip r:embed="rId2"/>
          <a:stretch>
            <a:fillRect/>
          </a:stretch>
        </p:blipFill>
        <p:spPr>
          <a:xfrm>
            <a:off x="1782458" y="2051636"/>
            <a:ext cx="8627084" cy="3449638"/>
          </a:xfrm>
        </p:spPr>
      </p:pic>
    </p:spTree>
    <p:extLst>
      <p:ext uri="{BB962C8B-B14F-4D97-AF65-F5344CB8AC3E}">
        <p14:creationId xmlns:p14="http://schemas.microsoft.com/office/powerpoint/2010/main" val="3253581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286942-9EF0-4103-8233-41F0FC060562}"/>
              </a:ext>
            </a:extLst>
          </p:cNvPr>
          <p:cNvSpPr>
            <a:spLocks noGrp="1"/>
          </p:cNvSpPr>
          <p:nvPr>
            <p:ph type="title"/>
          </p:nvPr>
        </p:nvSpPr>
        <p:spPr/>
        <p:txBody>
          <a:bodyPr>
            <a:normAutofit/>
          </a:bodyPr>
          <a:lstStyle/>
          <a:p>
            <a:r>
              <a:rPr lang="fr-FR" b="1" dirty="0"/>
              <a:t>Qu’est-ce que l’ergonomie d’un site web ?</a:t>
            </a:r>
            <a:endParaRPr lang="en-US" dirty="0"/>
          </a:p>
        </p:txBody>
      </p:sp>
      <p:sp>
        <p:nvSpPr>
          <p:cNvPr id="3" name="Espace réservé du contenu 2">
            <a:extLst>
              <a:ext uri="{FF2B5EF4-FFF2-40B4-BE49-F238E27FC236}">
                <a16:creationId xmlns:a16="http://schemas.microsoft.com/office/drawing/2014/main" id="{5AE117DB-E2B8-42DC-B77F-7F7EF8A62357}"/>
              </a:ext>
            </a:extLst>
          </p:cNvPr>
          <p:cNvSpPr>
            <a:spLocks noGrp="1"/>
          </p:cNvSpPr>
          <p:nvPr>
            <p:ph idx="1"/>
          </p:nvPr>
        </p:nvSpPr>
        <p:spPr/>
        <p:txBody>
          <a:bodyPr/>
          <a:lstStyle/>
          <a:p>
            <a:pPr fontAlgn="base"/>
            <a:r>
              <a:rPr lang="fr-FR" dirty="0"/>
              <a:t>On qualifie d’ergonomique un site web utile, accessible et qui donne satisfaction à l’utilisateur.</a:t>
            </a:r>
          </a:p>
          <a:p>
            <a:pPr fontAlgn="base"/>
            <a:r>
              <a:rPr lang="fr-FR" dirty="0"/>
              <a:t>La lecture en ligne étant beaucoup plus compliquée que sur un support papier, les internautes ne prennent pas le temps de lire sur les sites internet. De ce fait, on considère que l’utilisateur survole brièvement les contenus.</a:t>
            </a:r>
          </a:p>
          <a:p>
            <a:pPr fontAlgn="base"/>
            <a:r>
              <a:rPr lang="fr-FR" dirty="0"/>
              <a:t>Il est donc nécessaire de proposer de l’</a:t>
            </a:r>
            <a:r>
              <a:rPr lang="fr-FR" b="1" dirty="0">
                <a:hlinkClick r:id="rId2"/>
              </a:rPr>
              <a:t>information visible et lisible</a:t>
            </a:r>
            <a:r>
              <a:rPr lang="fr-FR" dirty="0"/>
              <a:t>, où l’utilisateur trouvera le contenu adéquat. Avec la concurrence existante, l’internaute fait son choix rapidement : il reste ou quitte le site.</a:t>
            </a:r>
          </a:p>
          <a:p>
            <a:endParaRPr lang="en-US" dirty="0"/>
          </a:p>
        </p:txBody>
      </p:sp>
    </p:spTree>
    <p:extLst>
      <p:ext uri="{BB962C8B-B14F-4D97-AF65-F5344CB8AC3E}">
        <p14:creationId xmlns:p14="http://schemas.microsoft.com/office/powerpoint/2010/main" val="3463254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D9BB80-F567-43EF-B773-BF3E1383CAE4}"/>
              </a:ext>
            </a:extLst>
          </p:cNvPr>
          <p:cNvSpPr>
            <a:spLocks noGrp="1"/>
          </p:cNvSpPr>
          <p:nvPr>
            <p:ph type="title"/>
          </p:nvPr>
        </p:nvSpPr>
        <p:spPr/>
        <p:txBody>
          <a:bodyPr/>
          <a:lstStyle/>
          <a:p>
            <a:r>
              <a:rPr lang="fr-FR" b="1" dirty="0"/>
              <a:t>L’ERGONOMIE</a:t>
            </a:r>
            <a:endParaRPr lang="en-US" b="1" dirty="0"/>
          </a:p>
        </p:txBody>
      </p:sp>
      <p:sp>
        <p:nvSpPr>
          <p:cNvPr id="3" name="Espace réservé du contenu 2">
            <a:extLst>
              <a:ext uri="{FF2B5EF4-FFF2-40B4-BE49-F238E27FC236}">
                <a16:creationId xmlns:a16="http://schemas.microsoft.com/office/drawing/2014/main" id="{8788ED3F-4B10-4A3D-AC41-E47F34257508}"/>
              </a:ext>
            </a:extLst>
          </p:cNvPr>
          <p:cNvSpPr>
            <a:spLocks noGrp="1"/>
          </p:cNvSpPr>
          <p:nvPr>
            <p:ph idx="1"/>
          </p:nvPr>
        </p:nvSpPr>
        <p:spPr/>
        <p:txBody>
          <a:bodyPr/>
          <a:lstStyle/>
          <a:p>
            <a:r>
              <a:rPr lang="fr-FR" dirty="0"/>
              <a:t>Allez droit au but en 3 clics</a:t>
            </a:r>
          </a:p>
          <a:p>
            <a:r>
              <a:rPr lang="fr-FR" dirty="0"/>
              <a:t>Votre menu doit être simple</a:t>
            </a:r>
          </a:p>
          <a:p>
            <a:r>
              <a:rPr lang="fr-FR" dirty="0"/>
              <a:t>Adaptez les contenus à votre cible</a:t>
            </a:r>
          </a:p>
          <a:p>
            <a:r>
              <a:rPr lang="en-US" dirty="0"/>
              <a:t>Optez pour un design sobre</a:t>
            </a:r>
          </a:p>
          <a:p>
            <a:r>
              <a:rPr lang="fr-FR" dirty="0"/>
              <a:t>Respectez les standards, attention à l’originalité</a:t>
            </a:r>
          </a:p>
          <a:p>
            <a:r>
              <a:rPr lang="fr-FR" dirty="0"/>
              <a:t> Imposez une hiérarchie dans vos textes</a:t>
            </a:r>
          </a:p>
          <a:p>
            <a:r>
              <a:rPr lang="fr-FR" dirty="0"/>
              <a:t> Faites des tests avec des profils différents</a:t>
            </a:r>
          </a:p>
          <a:p>
            <a:endParaRPr lang="en-US" dirty="0"/>
          </a:p>
        </p:txBody>
      </p:sp>
    </p:spTree>
    <p:extLst>
      <p:ext uri="{BB962C8B-B14F-4D97-AF65-F5344CB8AC3E}">
        <p14:creationId xmlns:p14="http://schemas.microsoft.com/office/powerpoint/2010/main" val="69686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114E7F-3AF3-43BB-9F67-926D081E6E71}"/>
              </a:ext>
            </a:extLst>
          </p:cNvPr>
          <p:cNvSpPr>
            <a:spLocks noGrp="1"/>
          </p:cNvSpPr>
          <p:nvPr>
            <p:ph type="title"/>
          </p:nvPr>
        </p:nvSpPr>
        <p:spPr/>
        <p:txBody>
          <a:bodyPr/>
          <a:lstStyle/>
          <a:p>
            <a:r>
              <a:rPr lang="fr-FR" dirty="0"/>
              <a:t>Responsive Web SITE</a:t>
            </a:r>
            <a:endParaRPr lang="en-US" dirty="0"/>
          </a:p>
        </p:txBody>
      </p:sp>
      <p:pic>
        <p:nvPicPr>
          <p:cNvPr id="5" name="Espace réservé du contenu 4">
            <a:extLst>
              <a:ext uri="{FF2B5EF4-FFF2-40B4-BE49-F238E27FC236}">
                <a16:creationId xmlns:a16="http://schemas.microsoft.com/office/drawing/2014/main" id="{8F6E33FB-DE49-4855-88BB-C1ED2B304267}"/>
              </a:ext>
            </a:extLst>
          </p:cNvPr>
          <p:cNvPicPr>
            <a:picLocks noGrp="1" noChangeAspect="1"/>
          </p:cNvPicPr>
          <p:nvPr>
            <p:ph idx="1"/>
          </p:nvPr>
        </p:nvPicPr>
        <p:blipFill>
          <a:blip r:embed="rId2"/>
          <a:stretch>
            <a:fillRect/>
          </a:stretch>
        </p:blipFill>
        <p:spPr>
          <a:xfrm>
            <a:off x="3955118" y="2016125"/>
            <a:ext cx="4596089" cy="3449638"/>
          </a:xfrm>
        </p:spPr>
      </p:pic>
    </p:spTree>
    <p:extLst>
      <p:ext uri="{BB962C8B-B14F-4D97-AF65-F5344CB8AC3E}">
        <p14:creationId xmlns:p14="http://schemas.microsoft.com/office/powerpoint/2010/main" val="386985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FC8D50-7B3D-4CB9-9D6E-A18BD2675C33}"/>
              </a:ext>
            </a:extLst>
          </p:cNvPr>
          <p:cNvSpPr>
            <a:spLocks noGrp="1"/>
          </p:cNvSpPr>
          <p:nvPr>
            <p:ph type="title"/>
          </p:nvPr>
        </p:nvSpPr>
        <p:spPr/>
        <p:txBody>
          <a:bodyPr/>
          <a:lstStyle/>
          <a:p>
            <a:r>
              <a:rPr lang="fr-FR" dirty="0"/>
              <a:t>Responsive Web SITE</a:t>
            </a:r>
            <a:endParaRPr lang="en-US" dirty="0"/>
          </a:p>
        </p:txBody>
      </p:sp>
      <p:sp>
        <p:nvSpPr>
          <p:cNvPr id="3" name="Espace réservé du contenu 2">
            <a:extLst>
              <a:ext uri="{FF2B5EF4-FFF2-40B4-BE49-F238E27FC236}">
                <a16:creationId xmlns:a16="http://schemas.microsoft.com/office/drawing/2014/main" id="{BCF36469-0F06-45E9-9A68-356AFBF90DA7}"/>
              </a:ext>
            </a:extLst>
          </p:cNvPr>
          <p:cNvSpPr>
            <a:spLocks noGrp="1"/>
          </p:cNvSpPr>
          <p:nvPr>
            <p:ph idx="1"/>
          </p:nvPr>
        </p:nvSpPr>
        <p:spPr/>
        <p:txBody>
          <a:bodyPr>
            <a:normAutofit lnSpcReduction="10000"/>
          </a:bodyPr>
          <a:lstStyle/>
          <a:p>
            <a:pPr fontAlgn="base"/>
            <a:r>
              <a:rPr lang="fr-FR" dirty="0"/>
              <a:t>L’arrivée des appareils mobiles a créé de nouveaux usages et un nouveau marché, celui des applications mobiles. C’est à ce moment là que de nouveau enjeux sont apparus en termes d’accessibilité : comment adapter nos écrans d’ordinateur à nos mobiles ?</a:t>
            </a:r>
          </a:p>
          <a:p>
            <a:pPr fontAlgn="base"/>
            <a:r>
              <a:rPr lang="fr-FR" dirty="0"/>
              <a:t>Plusieurs points sont à penser, comme adapter l’affichage au petit écran, agrandir les zones cliquables, indiquer où on se trouve dans l’app, axer les actions sur le pouce, ou encore limiter l’utilisation du clavier.</a:t>
            </a:r>
          </a:p>
          <a:p>
            <a:pPr fontAlgn="base"/>
            <a:r>
              <a:rPr lang="fr-FR" dirty="0"/>
              <a:t>Pour veiller à respecter certaines normes, </a:t>
            </a:r>
            <a:r>
              <a:rPr lang="fr-FR" b="1" dirty="0">
                <a:hlinkClick r:id="rId2"/>
              </a:rPr>
              <a:t>iOS</a:t>
            </a:r>
            <a:r>
              <a:rPr lang="fr-FR" dirty="0"/>
              <a:t> et </a:t>
            </a:r>
            <a:r>
              <a:rPr lang="fr-FR" b="1" dirty="0">
                <a:hlinkClick r:id="rId3"/>
              </a:rPr>
              <a:t>Android</a:t>
            </a:r>
            <a:r>
              <a:rPr lang="fr-FR" dirty="0"/>
              <a:t> ont mis en place des guidelines pour concevoir des interfaces. Sans cela, les plates-formes de téléchargement d’applications mobiles se réservent le droit de refuser leur hébergement.</a:t>
            </a:r>
          </a:p>
          <a:p>
            <a:endParaRPr lang="en-US" dirty="0"/>
          </a:p>
        </p:txBody>
      </p:sp>
    </p:spTree>
    <p:extLst>
      <p:ext uri="{BB962C8B-B14F-4D97-AF65-F5344CB8AC3E}">
        <p14:creationId xmlns:p14="http://schemas.microsoft.com/office/powerpoint/2010/main" val="393017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59F7FC-CE14-478F-AAEA-58D8C6938D7F}"/>
              </a:ext>
            </a:extLst>
          </p:cNvPr>
          <p:cNvSpPr>
            <a:spLocks noGrp="1"/>
          </p:cNvSpPr>
          <p:nvPr>
            <p:ph type="title"/>
          </p:nvPr>
        </p:nvSpPr>
        <p:spPr/>
        <p:txBody>
          <a:bodyPr>
            <a:normAutofit fontScale="90000"/>
          </a:bodyPr>
          <a:lstStyle/>
          <a:p>
            <a:r>
              <a:rPr lang="fr-FR" dirty="0"/>
              <a:t>QU’EST-CE QUE LE RESPONSIVE WEBDESIGN OU ADAPTATIVE DESIGN ?</a:t>
            </a:r>
            <a:br>
              <a:rPr lang="fr-FR" dirty="0"/>
            </a:br>
            <a:endParaRPr lang="en-US" dirty="0"/>
          </a:p>
        </p:txBody>
      </p:sp>
      <p:sp>
        <p:nvSpPr>
          <p:cNvPr id="3" name="Espace réservé du contenu 2">
            <a:extLst>
              <a:ext uri="{FF2B5EF4-FFF2-40B4-BE49-F238E27FC236}">
                <a16:creationId xmlns:a16="http://schemas.microsoft.com/office/drawing/2014/main" id="{038776BA-B448-4139-BADB-06852D7CA7AD}"/>
              </a:ext>
            </a:extLst>
          </p:cNvPr>
          <p:cNvSpPr>
            <a:spLocks noGrp="1"/>
          </p:cNvSpPr>
          <p:nvPr>
            <p:ph idx="1"/>
          </p:nvPr>
        </p:nvSpPr>
        <p:spPr/>
        <p:txBody>
          <a:bodyPr>
            <a:normAutofit fontScale="92500" lnSpcReduction="10000"/>
          </a:bodyPr>
          <a:lstStyle/>
          <a:p>
            <a:pPr fontAlgn="base"/>
            <a:r>
              <a:rPr lang="fr-FR" dirty="0"/>
              <a:t>Le </a:t>
            </a:r>
            <a:r>
              <a:rPr lang="fr-FR" b="1" dirty="0"/>
              <a:t>Responsive Web Design (RWD)</a:t>
            </a:r>
            <a:r>
              <a:rPr lang="fr-FR" dirty="0"/>
              <a:t> ajuste automatiquement l’affichage d’une page web à la taille d’écran du terminal utilisé. Cette technique de conception de site web, ou d’interface digitale, répond à un besoin des utilisateurs, toujours plus nombreux à se connecter sur le web depuis un appareil mobile.</a:t>
            </a:r>
          </a:p>
          <a:p>
            <a:pPr fontAlgn="base"/>
            <a:r>
              <a:rPr lang="fr-FR" dirty="0"/>
              <a:t>Le Responsive Design permet de faciliter la navigation et d’améliorer l’expérience utilisateur lorsqu’il s’agit de consulter le site sur un appareil mobile. Le Responsive Web Design est souvent confondu avec un concept plus large, l’Adaptive Design. </a:t>
            </a:r>
            <a:r>
              <a:rPr lang="fr-FR" b="1" dirty="0"/>
              <a:t>Design responsive ou Design adaptatif, </a:t>
            </a:r>
            <a:r>
              <a:rPr lang="fr-FR" dirty="0"/>
              <a:t>les deux méthodes de conception visent à </a:t>
            </a:r>
            <a:r>
              <a:rPr lang="fr-FR" u="sng" dirty="0">
                <a:hlinkClick r:id="rId2"/>
              </a:rPr>
              <a:t>améliorer l’ergonomie mobile du site web</a:t>
            </a:r>
            <a:r>
              <a:rPr lang="fr-FR" dirty="0"/>
              <a:t>. C’est un enjeu majeur pour les entreprises, tant en termes de référencement que pour s’adapter aux nouveaux usages.</a:t>
            </a:r>
          </a:p>
          <a:p>
            <a:endParaRPr lang="en-US" dirty="0"/>
          </a:p>
        </p:txBody>
      </p:sp>
    </p:spTree>
    <p:extLst>
      <p:ext uri="{BB962C8B-B14F-4D97-AF65-F5344CB8AC3E}">
        <p14:creationId xmlns:p14="http://schemas.microsoft.com/office/powerpoint/2010/main" val="1911987052"/>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TM10001114[[fn=Galerie]]</Template>
  <TotalTime>15</TotalTime>
  <Words>426</Words>
  <Application>Microsoft Office PowerPoint</Application>
  <PresentationFormat>Grand écran</PresentationFormat>
  <Paragraphs>22</Paragraphs>
  <Slides>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Arial</vt:lpstr>
      <vt:lpstr>Gill Sans MT</vt:lpstr>
      <vt:lpstr>Galerie</vt:lpstr>
      <vt:lpstr>Responsive et l’ergonomie D’UN WEB SITE</vt:lpstr>
      <vt:lpstr>L’ERGONOMIE</vt:lpstr>
      <vt:lpstr>Qu’est-ce que l’ergonomie d’un site web ?</vt:lpstr>
      <vt:lpstr>L’ERGONOMIE</vt:lpstr>
      <vt:lpstr>Responsive Web SITE</vt:lpstr>
      <vt:lpstr>Responsive Web SITE</vt:lpstr>
      <vt:lpstr>QU’EST-CE QUE LE RESPONSIVE WEBDESIGN OU ADAPTATIVE DESIGN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et l’ergonomie D’UN WEB SITE</dc:title>
  <dc:creator>zakaria kamili</dc:creator>
  <cp:lastModifiedBy>zakaria kamili</cp:lastModifiedBy>
  <cp:revision>2</cp:revision>
  <dcterms:created xsi:type="dcterms:W3CDTF">2019-12-02T14:01:00Z</dcterms:created>
  <dcterms:modified xsi:type="dcterms:W3CDTF">2019-12-02T14:16:30Z</dcterms:modified>
</cp:coreProperties>
</file>