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1" r:id="rId7"/>
    <p:sldId id="280" r:id="rId8"/>
    <p:sldId id="257" r:id="rId9"/>
    <p:sldId id="275" r:id="rId10"/>
    <p:sldId id="286" r:id="rId11"/>
    <p:sldId id="276" r:id="rId12"/>
    <p:sldId id="284" r:id="rId13"/>
    <p:sldId id="287"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71"/>
            <p14:sldId id="281"/>
            <p14:sldId id="280"/>
            <p14:sldId id="257"/>
            <p14:sldId id="275"/>
            <p14:sldId id="286"/>
            <p14:sldId id="276"/>
            <p14:sldId id="284"/>
            <p14:sldId id="287"/>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7" d="100"/>
          <a:sy n="67" d="100"/>
        </p:scale>
        <p:origin x="64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26/11/2019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26/11/2019</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23353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124388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4</a:t>
            </a:fld>
            <a:endParaRPr lang="fr-FR" noProof="1"/>
          </a:p>
        </p:txBody>
      </p:sp>
    </p:spTree>
    <p:extLst>
      <p:ext uri="{BB962C8B-B14F-4D97-AF65-F5344CB8AC3E}">
        <p14:creationId xmlns:p14="http://schemas.microsoft.com/office/powerpoint/2010/main" val="138672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5</a:t>
            </a:fld>
            <a:endParaRPr lang="fr-FR" noProof="1"/>
          </a:p>
        </p:txBody>
      </p:sp>
    </p:spTree>
    <p:extLst>
      <p:ext uri="{BB962C8B-B14F-4D97-AF65-F5344CB8AC3E}">
        <p14:creationId xmlns:p14="http://schemas.microsoft.com/office/powerpoint/2010/main" val="268094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6</a:t>
            </a:fld>
            <a:endParaRPr lang="fr-FR" noProof="1"/>
          </a:p>
        </p:txBody>
      </p:sp>
    </p:spTree>
    <p:extLst>
      <p:ext uri="{BB962C8B-B14F-4D97-AF65-F5344CB8AC3E}">
        <p14:creationId xmlns:p14="http://schemas.microsoft.com/office/powerpoint/2010/main" val="245119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8</a:t>
            </a:fld>
            <a:endParaRPr lang="fr-FR" noProof="1"/>
          </a:p>
        </p:txBody>
      </p:sp>
    </p:spTree>
    <p:extLst>
      <p:ext uri="{BB962C8B-B14F-4D97-AF65-F5344CB8AC3E}">
        <p14:creationId xmlns:p14="http://schemas.microsoft.com/office/powerpoint/2010/main" val="12432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26/11/2019</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26/11/2019</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5375" y="2145399"/>
            <a:ext cx="10515600" cy="2387600"/>
          </a:xfrm>
        </p:spPr>
        <p:txBody>
          <a:bodyPr rtlCol="0" anchor="ctr" anchorCtr="0">
            <a:normAutofit/>
          </a:bodyPr>
          <a:lstStyle/>
          <a:p>
            <a:pPr rtl="0"/>
            <a:r>
              <a:rPr lang="fr-FR" sz="4800" dirty="0">
                <a:solidFill>
                  <a:schemeClr val="bg1"/>
                </a:solidFill>
              </a:rPr>
              <a:t>                    </a:t>
            </a:r>
            <a:r>
              <a:rPr lang="fr-FR" sz="4800" b="1" dirty="0">
                <a:solidFill>
                  <a:schemeClr val="bg1"/>
                </a:solidFill>
              </a:rPr>
              <a:t>MAQUETTAGE</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F56DD-6C73-47F2-897F-60BD01968938}"/>
              </a:ext>
            </a:extLst>
          </p:cNvPr>
          <p:cNvSpPr>
            <a:spLocks noGrp="1"/>
          </p:cNvSpPr>
          <p:nvPr>
            <p:ph type="title"/>
          </p:nvPr>
        </p:nvSpPr>
        <p:spPr/>
        <p:txBody>
          <a:bodyPr/>
          <a:lstStyle/>
          <a:p>
            <a:r>
              <a:rPr lang="fr-FR" dirty="0">
                <a:solidFill>
                  <a:srgbClr val="C00000"/>
                </a:solidFill>
              </a:rPr>
              <a:t>La Déférence</a:t>
            </a:r>
            <a:endParaRPr lang="en-US" dirty="0">
              <a:solidFill>
                <a:srgbClr val="C00000"/>
              </a:solidFill>
            </a:endParaRPr>
          </a:p>
        </p:txBody>
      </p:sp>
      <p:sp>
        <p:nvSpPr>
          <p:cNvPr id="3" name="Espace réservé du contenu 2">
            <a:extLst>
              <a:ext uri="{FF2B5EF4-FFF2-40B4-BE49-F238E27FC236}">
                <a16:creationId xmlns:a16="http://schemas.microsoft.com/office/drawing/2014/main" id="{C2C8C6A4-64C1-4163-AF75-FAACFFAD52D9}"/>
              </a:ext>
            </a:extLst>
          </p:cNvPr>
          <p:cNvSpPr>
            <a:spLocks noGrp="1"/>
          </p:cNvSpPr>
          <p:nvPr>
            <p:ph sz="quarter" idx="10"/>
          </p:nvPr>
        </p:nvSpPr>
        <p:spPr>
          <a:xfrm>
            <a:off x="853820" y="1521333"/>
            <a:ext cx="10471405" cy="4422267"/>
          </a:xfrm>
        </p:spPr>
        <p:txBody>
          <a:bodyPr>
            <a:normAutofit fontScale="32500" lnSpcReduction="20000"/>
          </a:bodyPr>
          <a:lstStyle/>
          <a:p>
            <a:r>
              <a:rPr lang="fr-FR" sz="5500" dirty="0">
                <a:solidFill>
                  <a:srgbClr val="C00000"/>
                </a:solidFill>
              </a:rPr>
              <a:t>Zoning</a:t>
            </a:r>
            <a:r>
              <a:rPr lang="fr-FR" sz="8000" dirty="0">
                <a:solidFill>
                  <a:srgbClr val="C00000"/>
                </a:solidFill>
              </a:rPr>
              <a:t> </a:t>
            </a:r>
            <a:r>
              <a:rPr lang="fr-FR" sz="8000" dirty="0"/>
              <a:t>:</a:t>
            </a:r>
            <a:r>
              <a:rPr lang="fr-FR" sz="4900" dirty="0"/>
              <a:t> C’est-à-dire diviser ou bien schématiser le web site </a:t>
            </a:r>
            <a:r>
              <a:rPr lang="en-US" sz="4900" dirty="0"/>
              <a:t> donner les deferent block de web site</a:t>
            </a:r>
          </a:p>
          <a:p>
            <a:r>
              <a:rPr lang="fr-FR" sz="5500" dirty="0">
                <a:solidFill>
                  <a:srgbClr val="C00000"/>
                </a:solidFill>
              </a:rPr>
              <a:t>Wireframe </a:t>
            </a:r>
            <a:r>
              <a:rPr lang="fr-FR" sz="5500" dirty="0"/>
              <a:t>: Il se base sur Le Zonning mais il détails les déférents block </a:t>
            </a:r>
          </a:p>
          <a:p>
            <a:r>
              <a:rPr lang="fr-FR" sz="5500" dirty="0">
                <a:solidFill>
                  <a:srgbClr val="C00000"/>
                </a:solidFill>
              </a:rPr>
              <a:t>Mockup</a:t>
            </a:r>
            <a:r>
              <a:rPr lang="fr-FR" sz="6400" dirty="0">
                <a:solidFill>
                  <a:srgbClr val="C00000"/>
                </a:solidFill>
              </a:rPr>
              <a:t> </a:t>
            </a:r>
            <a:r>
              <a:rPr lang="fr-FR" sz="6400" dirty="0"/>
              <a:t>: </a:t>
            </a:r>
            <a:r>
              <a:rPr lang="fr-FR" sz="5600" dirty="0"/>
              <a:t>C’est un wireframe mais il 'est interactifs avec utilisateur mais son mise en forme « no fiable »</a:t>
            </a:r>
          </a:p>
          <a:p>
            <a:r>
              <a:rPr lang="fr-FR" sz="5500" dirty="0">
                <a:solidFill>
                  <a:srgbClr val="C00000"/>
                </a:solidFill>
              </a:rPr>
              <a:t>Maquette</a:t>
            </a:r>
            <a:r>
              <a:rPr lang="fr-FR" sz="7200" dirty="0"/>
              <a:t> : </a:t>
            </a:r>
            <a:r>
              <a:rPr lang="fr-FR" sz="5600" dirty="0"/>
              <a:t>C’est une forme statique d’un site web avec un mise en forme complet « fiable »</a:t>
            </a:r>
          </a:p>
          <a:p>
            <a:r>
              <a:rPr lang="fr-FR" sz="5500" dirty="0">
                <a:solidFill>
                  <a:srgbClr val="C00000"/>
                </a:solidFill>
              </a:rPr>
              <a:t>Prototype</a:t>
            </a:r>
            <a:r>
              <a:rPr lang="fr-FR" sz="3800" dirty="0"/>
              <a:t> : </a:t>
            </a:r>
            <a:r>
              <a:rPr lang="fr-FR" sz="5600" dirty="0"/>
              <a:t>C’est une vision sur le produit final avec l’interaction et la mise en forme en peut aussi tester les déférents technologies  </a:t>
            </a:r>
          </a:p>
          <a:p>
            <a:endParaRPr lang="en-US" dirty="0"/>
          </a:p>
        </p:txBody>
      </p:sp>
    </p:spTree>
    <p:extLst>
      <p:ext uri="{BB962C8B-B14F-4D97-AF65-F5344CB8AC3E}">
        <p14:creationId xmlns:p14="http://schemas.microsoft.com/office/powerpoint/2010/main" val="184618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11200530" cy="640080"/>
          </a:xfrm>
        </p:spPr>
        <p:txBody>
          <a:bodyPr rtlCol="0">
            <a:noAutofit/>
          </a:bodyPr>
          <a:lstStyle/>
          <a:p>
            <a:pPr rtl="0"/>
            <a:r>
              <a:rPr lang="fr-FR" dirty="0">
                <a:solidFill>
                  <a:srgbClr val="C00000"/>
                </a:solidFill>
                <a:latin typeface="Segoe UI Light" panose="020B0502040204020203" pitchFamily="34" charset="0"/>
                <a:cs typeface="Segoe UI Light" panose="020B0502040204020203" pitchFamily="34" charset="0"/>
              </a:rPr>
              <a:t>C’est quoi le maquettage?</a:t>
            </a:r>
          </a:p>
        </p:txBody>
      </p:sp>
      <p:sp>
        <p:nvSpPr>
          <p:cNvPr id="38" name="Espace réservé du contenu 17"/>
          <p:cNvSpPr txBox="1">
            <a:spLocks/>
          </p:cNvSpPr>
          <p:nvPr/>
        </p:nvSpPr>
        <p:spPr>
          <a:xfrm>
            <a:off x="541610" y="1524708"/>
            <a:ext cx="4182790" cy="27710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dirty="0">
                <a:latin typeface="Segoe UI" panose="020B0502040204020203" pitchFamily="34" charset="0"/>
                <a:cs typeface="Segoe UI" panose="020B0502040204020203" pitchFamily="34" charset="0"/>
              </a:rPr>
              <a:t>Le maquettage est une méthode de conception d’interface. Qui permet de vous proposer des interfaces conformes a vos attentes et besoins. Elle également à l’agence web de s’assurer que les besoins du client son adaptés ou nom au projet.</a:t>
            </a:r>
          </a:p>
          <a:p>
            <a:pPr marL="0" lvl="0" indent="0" rtl="0">
              <a:spcAft>
                <a:spcPts val="600"/>
              </a:spcAft>
              <a:buNone/>
              <a:defRPr/>
            </a:pPr>
            <a:r>
              <a:rPr lang="fr-FR" sz="1400" dirty="0">
                <a:latin typeface="Segoe UI" panose="020B0502040204020203" pitchFamily="34" charset="0"/>
                <a:cs typeface="Segoe UI" panose="020B0502040204020203" pitchFamily="34" charset="0"/>
              </a:rPr>
              <a:t>Il existe beaucoup de solutions pour créer des prototypes de pages : des solutions accessibles en ligne ou des logiciels bien spécifiques.</a:t>
            </a:r>
          </a:p>
          <a:p>
            <a:pPr marL="0" lvl="0" indent="0" rtl="0">
              <a:spcAft>
                <a:spcPts val="600"/>
              </a:spcAft>
              <a:buNone/>
              <a:defRPr/>
            </a:pPr>
            <a:endParaRPr lang="fr-FR" dirty="0">
              <a:latin typeface="Segoe UI" panose="020B0502040204020203" pitchFamily="34" charset="0"/>
              <a:cs typeface="Segoe UI" panose="020B0502040204020203" pitchFamily="34" charset="0"/>
            </a:endParaRPr>
          </a:p>
        </p:txBody>
      </p:sp>
      <p:pic>
        <p:nvPicPr>
          <p:cNvPr id="3" name="Image 2">
            <a:extLst>
              <a:ext uri="{FF2B5EF4-FFF2-40B4-BE49-F238E27FC236}">
                <a16:creationId xmlns:a16="http://schemas.microsoft.com/office/drawing/2014/main" id="{1A4EC782-F425-424B-8E97-2BB7BADF80E0}"/>
              </a:ext>
            </a:extLst>
          </p:cNvPr>
          <p:cNvPicPr>
            <a:picLocks noChangeAspect="1"/>
          </p:cNvPicPr>
          <p:nvPr/>
        </p:nvPicPr>
        <p:blipFill>
          <a:blip r:embed="rId3"/>
          <a:stretch>
            <a:fillRect/>
          </a:stretch>
        </p:blipFill>
        <p:spPr>
          <a:xfrm>
            <a:off x="4832093" y="1247774"/>
            <a:ext cx="6712207" cy="471487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b="1" dirty="0">
                <a:solidFill>
                  <a:srgbClr val="C00000"/>
                </a:solidFill>
                <a:latin typeface="Segoe UI Light" panose="020B0502040204020203" pitchFamily="34" charset="0"/>
                <a:cs typeface="Segoe UI Light" panose="020B0502040204020203" pitchFamily="34" charset="0"/>
              </a:rPr>
              <a:t>Zoning</a:t>
            </a:r>
          </a:p>
        </p:txBody>
      </p:sp>
      <p:sp>
        <p:nvSpPr>
          <p:cNvPr id="5" name="Espace réservé du contenu 4"/>
          <p:cNvSpPr>
            <a:spLocks noGrp="1"/>
          </p:cNvSpPr>
          <p:nvPr>
            <p:ph sz="half" idx="4294967295"/>
          </p:nvPr>
        </p:nvSpPr>
        <p:spPr>
          <a:xfrm>
            <a:off x="541610" y="1431010"/>
            <a:ext cx="4557164" cy="2807615"/>
          </a:xfrm>
        </p:spPr>
        <p:txBody>
          <a:bodyPr vert="horz" lIns="91440" tIns="45720" rIns="91440" bIns="45720" rtlCol="0">
            <a:normAutofit/>
          </a:bodyPr>
          <a:lstStyle/>
          <a:p>
            <a:pPr>
              <a:lnSpc>
                <a:spcPts val="1800"/>
              </a:lnSpc>
              <a:spcAft>
                <a:spcPts val="600"/>
              </a:spcAft>
            </a:pPr>
            <a:r>
              <a:rPr lang="fr-FR" sz="1400" dirty="0"/>
              <a:t>Dans le contexte de la création et du développement d’un site web, le zoning est la pratique qui consiste à « découper » et représenter les différentes zones et les types de contenus qui leurs sont affectés pour un type de page du site. Il existe essentiellement un zoning général et éventuellement des zonings liés à des rubriques où le zoning peut être différent.</a:t>
            </a:r>
            <a:endParaRPr lang="fr-FR" sz="1400" dirty="0">
              <a:solidFill>
                <a:prstClr val="black">
                  <a:lumMod val="75000"/>
                  <a:lumOff val="25000"/>
                </a:prstClr>
              </a:solidFill>
              <a:latin typeface="Segoe UI" panose="020B0502040204020203" pitchFamily="34" charset="0"/>
              <a:cs typeface="Segoe UI" panose="020B0502040204020203" pitchFamily="34" charset="0"/>
            </a:endParaRPr>
          </a:p>
          <a:p>
            <a:pPr marL="0" indent="0" rtl="0">
              <a:lnSpc>
                <a:spcPts val="1800"/>
              </a:lnSpc>
              <a:spcBef>
                <a:spcPts val="1000"/>
              </a:spcBef>
              <a:spcAft>
                <a:spcPts val="600"/>
              </a:spcAft>
              <a:buNone/>
            </a:pPr>
            <a:r>
              <a:rPr lang="fr-FR" sz="1400" dirty="0">
                <a:solidFill>
                  <a:prstClr val="black">
                    <a:lumMod val="75000"/>
                    <a:lumOff val="25000"/>
                  </a:prstClr>
                </a:solidFill>
                <a:latin typeface="Segoe UI" panose="020B0502040204020203" pitchFamily="34" charset="0"/>
                <a:cs typeface="Segoe UI" panose="020B0502040204020203" pitchFamily="34" charset="0"/>
              </a:rPr>
              <a:t>C’est une technique consistant à Schématiser une page web à l’aide de blocs ou boites , dans le but de montrer Les grandes Fonctionnalités.</a:t>
            </a:r>
          </a:p>
          <a:p>
            <a:pPr marL="0" indent="0" rtl="0">
              <a:lnSpc>
                <a:spcPts val="1800"/>
              </a:lnSpc>
              <a:spcBef>
                <a:spcPts val="1000"/>
              </a:spcBef>
              <a:spcAft>
                <a:spcPts val="600"/>
              </a:spcAft>
              <a:buNone/>
            </a:pPr>
            <a:endParaRPr lang="fr-FR" sz="1400" dirty="0">
              <a:solidFill>
                <a:prstClr val="black">
                  <a:lumMod val="75000"/>
                  <a:lumOff val="25000"/>
                </a:prstClr>
              </a:solidFill>
              <a:latin typeface="Segoe UI" panose="020B0502040204020203" pitchFamily="34" charset="0"/>
              <a:cs typeface="Segoe UI" panose="020B0502040204020203" pitchFamily="34" charset="0"/>
            </a:endParaRPr>
          </a:p>
          <a:p>
            <a:pPr marL="0" indent="0" rtl="0">
              <a:lnSpc>
                <a:spcPts val="1800"/>
              </a:lnSpc>
              <a:spcBef>
                <a:spcPts val="1000"/>
              </a:spcBef>
              <a:spcAft>
                <a:spcPts val="600"/>
              </a:spcAft>
              <a:buNone/>
            </a:pPr>
            <a:endParaRPr lang="fr-FR"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Image 7">
            <a:extLst>
              <a:ext uri="{FF2B5EF4-FFF2-40B4-BE49-F238E27FC236}">
                <a16:creationId xmlns:a16="http://schemas.microsoft.com/office/drawing/2014/main" id="{FDE8C706-32DE-463C-8926-F974FD0EF1E0}"/>
              </a:ext>
            </a:extLst>
          </p:cNvPr>
          <p:cNvPicPr>
            <a:picLocks noChangeAspect="1"/>
          </p:cNvPicPr>
          <p:nvPr/>
        </p:nvPicPr>
        <p:blipFill>
          <a:blip r:embed="rId3"/>
          <a:stretch>
            <a:fillRect/>
          </a:stretch>
        </p:blipFill>
        <p:spPr>
          <a:xfrm>
            <a:off x="5098775" y="1358617"/>
            <a:ext cx="6551616" cy="5346983"/>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21208" y="448056"/>
            <a:ext cx="9765792" cy="640080"/>
          </a:xfrm>
        </p:spPr>
        <p:txBody>
          <a:bodyPr rtlCol="0"/>
          <a:lstStyle/>
          <a:p>
            <a:pPr rtl="0"/>
            <a:r>
              <a:rPr lang="fr-FR" noProof="1">
                <a:solidFill>
                  <a:srgbClr val="C00000"/>
                </a:solidFill>
                <a:latin typeface="Segoe UI Light" panose="020B0502040204020203" pitchFamily="34" charset="0"/>
                <a:cs typeface="Segoe UI Light" panose="020B0502040204020203" pitchFamily="34" charset="0"/>
              </a:rPr>
              <a:t>Wireframe</a:t>
            </a:r>
          </a:p>
        </p:txBody>
      </p:sp>
      <p:sp>
        <p:nvSpPr>
          <p:cNvPr id="30" name="Espace réservé du contenu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noProof="1"/>
          </a:p>
        </p:txBody>
      </p:sp>
      <p:grpSp>
        <p:nvGrpSpPr>
          <p:cNvPr id="13" name="Groupe 12" descr="Petit cercle contenant le chiffre 1 pour indiquer la première étape"/>
          <p:cNvGrpSpPr/>
          <p:nvPr/>
        </p:nvGrpSpPr>
        <p:grpSpPr bwMode="blackWhite">
          <a:xfrm>
            <a:off x="558723" y="1917997"/>
            <a:ext cx="558179" cy="409838"/>
            <a:chOff x="6953426" y="711274"/>
            <a:chExt cx="558179" cy="409838"/>
          </a:xfrm>
        </p:grpSpPr>
        <p:sp>
          <p:nvSpPr>
            <p:cNvPr id="14" name="Ovale 1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15" name="Zone de texte 14"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1</a:t>
              </a:r>
            </a:p>
          </p:txBody>
        </p:sp>
      </p:grpSp>
      <p:sp>
        <p:nvSpPr>
          <p:cNvPr id="16" name="Espace réservé du contenu 17"/>
          <p:cNvSpPr txBox="1">
            <a:spLocks/>
          </p:cNvSpPr>
          <p:nvPr/>
        </p:nvSpPr>
        <p:spPr>
          <a:xfrm>
            <a:off x="1254122" y="3188040"/>
            <a:ext cx="2902653" cy="10533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noProof="1">
                <a:solidFill>
                  <a:prstClr val="black">
                    <a:lumMod val="75000"/>
                    <a:lumOff val="25000"/>
                  </a:prstClr>
                </a:solidFill>
                <a:latin typeface="Segoe UI" panose="020B0502040204020203" pitchFamily="34" charset="0"/>
                <a:cs typeface="Segoe UI" panose="020B0502040204020203" pitchFamily="34" charset="0"/>
              </a:rPr>
              <a:t>Il permet d’indiquer le contenu d’un Menu par exemple</a:t>
            </a:r>
          </a:p>
        </p:txBody>
      </p:sp>
      <p:grpSp>
        <p:nvGrpSpPr>
          <p:cNvPr id="18" name="Groupe 17" descr="Petit cercle contenant le chiffre 2 pour indiquer la deuxième étape"/>
          <p:cNvGrpSpPr/>
          <p:nvPr/>
        </p:nvGrpSpPr>
        <p:grpSpPr bwMode="blackWhite">
          <a:xfrm>
            <a:off x="570052" y="3235156"/>
            <a:ext cx="558179" cy="409838"/>
            <a:chOff x="6953426" y="711274"/>
            <a:chExt cx="558179" cy="409838"/>
          </a:xfrm>
        </p:grpSpPr>
        <p:sp>
          <p:nvSpPr>
            <p:cNvPr id="23" name="Ovale 22"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24" name="Zone de texte 23" descr="Chiffre 2"/>
            <p:cNvSpPr txBox="1">
              <a:spLocks noChangeAspect="1"/>
            </p:cNvSpPr>
            <p:nvPr/>
          </p:nvSpPr>
          <p:spPr bwMode="blackWhite">
            <a:xfrm>
              <a:off x="6953426" y="731527"/>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2</a:t>
              </a:r>
            </a:p>
          </p:txBody>
        </p:sp>
      </p:grpSp>
      <p:sp>
        <p:nvSpPr>
          <p:cNvPr id="25" name="Espace réservé du contenu 17"/>
          <p:cNvSpPr txBox="1">
            <a:spLocks/>
          </p:cNvSpPr>
          <p:nvPr/>
        </p:nvSpPr>
        <p:spPr>
          <a:xfrm>
            <a:off x="1180320" y="1990288"/>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noProof="1">
                <a:solidFill>
                  <a:prstClr val="black">
                    <a:lumMod val="75000"/>
                    <a:lumOff val="25000"/>
                  </a:prstClr>
                </a:solidFill>
                <a:latin typeface="Segoe UI" panose="020B0502040204020203" pitchFamily="34" charset="0"/>
                <a:cs typeface="Segoe UI" panose="020B0502040204020203" pitchFamily="34" charset="0"/>
              </a:rPr>
              <a:t>Le wireframe s’appuie sur le zonning réalisé aparavant, et permet d’indiquer le contenu présent dans chaque blocke de la page web.</a:t>
            </a:r>
          </a:p>
        </p:txBody>
      </p:sp>
      <p:grpSp>
        <p:nvGrpSpPr>
          <p:cNvPr id="26" name="Groupe 25" descr="Petit cercle contenant le chiffre 3 pour indiquer la troisième étape"/>
          <p:cNvGrpSpPr/>
          <p:nvPr/>
        </p:nvGrpSpPr>
        <p:grpSpPr bwMode="blackWhite">
          <a:xfrm>
            <a:off x="496101" y="4398397"/>
            <a:ext cx="619397" cy="434054"/>
            <a:chOff x="6892208" y="687058"/>
            <a:chExt cx="619397" cy="434054"/>
          </a:xfrm>
        </p:grpSpPr>
        <p:sp>
          <p:nvSpPr>
            <p:cNvPr id="27" name="Ovale 26"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28" name="Zone de texte 27" descr="Chiffre 3"/>
            <p:cNvSpPr txBox="1">
              <a:spLocks noChangeAspect="1"/>
            </p:cNvSpPr>
            <p:nvPr/>
          </p:nvSpPr>
          <p:spPr bwMode="blackWhite">
            <a:xfrm>
              <a:off x="6892208" y="687058"/>
              <a:ext cx="619397"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3</a:t>
              </a:r>
            </a:p>
          </p:txBody>
        </p:sp>
      </p:grpSp>
      <p:sp>
        <p:nvSpPr>
          <p:cNvPr id="29" name="Espace réservé du contenu 17"/>
          <p:cNvSpPr txBox="1">
            <a:spLocks/>
          </p:cNvSpPr>
          <p:nvPr/>
        </p:nvSpPr>
        <p:spPr>
          <a:xfrm>
            <a:off x="1191081" y="4340611"/>
            <a:ext cx="2640392" cy="1393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fr-FR" dirty="0"/>
              <a:t>Un tel schéma est compris par tous (client, graphiste, développeur, ergonome ...) et est modifiable facilement. Dès lors, les échange entre chaque partie sont rapide et la maquette évolue rapidement.</a:t>
            </a:r>
            <a:endParaRPr lang="fr-FR" noProof="1">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Espace réservé du contenu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noProof="1">
              <a:solidFill>
                <a:prstClr val="black">
                  <a:lumMod val="75000"/>
                  <a:lumOff val="25000"/>
                </a:prstClr>
              </a:solidFill>
            </a:endParaRPr>
          </a:p>
        </p:txBody>
      </p:sp>
      <p:cxnSp>
        <p:nvCxnSpPr>
          <p:cNvPr id="20" name="Connecteur droit 19" descr="Ligne gris clair séparant le texte et l’image relatifs à la transition Morphose"/>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83C52F9-1167-4918-9BA9-3D75A9088187}"/>
              </a:ext>
            </a:extLst>
          </p:cNvPr>
          <p:cNvPicPr>
            <a:picLocks noChangeAspect="1"/>
          </p:cNvPicPr>
          <p:nvPr/>
        </p:nvPicPr>
        <p:blipFill>
          <a:blip r:embed="rId3"/>
          <a:stretch>
            <a:fillRect/>
          </a:stretch>
        </p:blipFill>
        <p:spPr>
          <a:xfrm>
            <a:off x="6271939" y="1238249"/>
            <a:ext cx="5378452" cy="5286891"/>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lvl="0" rtl="0"/>
            <a:r>
              <a:rPr lang="fr-FR" dirty="0">
                <a:solidFill>
                  <a:srgbClr val="C00000"/>
                </a:solidFill>
                <a:latin typeface="Segoe UI Light" panose="020B0502040204020203" pitchFamily="34" charset="0"/>
                <a:cs typeface="Segoe UI Light" panose="020B0502040204020203" pitchFamily="34" charset="0"/>
              </a:rPr>
              <a:t>Mockup</a:t>
            </a:r>
          </a:p>
        </p:txBody>
      </p:sp>
      <p:pic>
        <p:nvPicPr>
          <p:cNvPr id="4" name="Espace réservé du contenu 3">
            <a:extLst>
              <a:ext uri="{FF2B5EF4-FFF2-40B4-BE49-F238E27FC236}">
                <a16:creationId xmlns:a16="http://schemas.microsoft.com/office/drawing/2014/main" id="{3AC09175-66E8-4B51-AEBF-504009D40DDF}"/>
              </a:ext>
            </a:extLst>
          </p:cNvPr>
          <p:cNvPicPr>
            <a:picLocks noGrp="1" noChangeAspect="1"/>
          </p:cNvPicPr>
          <p:nvPr>
            <p:ph sz="half" idx="4294967295"/>
          </p:nvPr>
        </p:nvPicPr>
        <p:blipFill>
          <a:blip r:embed="rId3"/>
          <a:stretch>
            <a:fillRect/>
          </a:stretch>
        </p:blipFill>
        <p:spPr>
          <a:xfrm>
            <a:off x="5343525" y="1312807"/>
            <a:ext cx="6181725" cy="4945117"/>
          </a:xfrm>
        </p:spPr>
      </p:pic>
      <p:sp>
        <p:nvSpPr>
          <p:cNvPr id="42" name="Espace réservé du contenu 17"/>
          <p:cNvSpPr txBox="1">
            <a:spLocks/>
          </p:cNvSpPr>
          <p:nvPr/>
        </p:nvSpPr>
        <p:spPr>
          <a:xfrm>
            <a:off x="666750" y="1483074"/>
            <a:ext cx="4189022" cy="41843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fr-FR" sz="1400" dirty="0"/>
              <a:t>Un </a:t>
            </a:r>
            <a:r>
              <a:rPr lang="fr-FR" sz="1400" b="1" dirty="0"/>
              <a:t>mockup</a:t>
            </a:r>
            <a:r>
              <a:rPr lang="fr-FR" sz="1400" dirty="0"/>
              <a:t>, pouvant aussi être orthographié mock-up, fait référence à la maquette d'une interface utilisateur. Sa mission principale consiste à représenter le squelette d'une interface utilisateur de façon très simpliste. Dans la réalisation d'un </a:t>
            </a:r>
            <a:r>
              <a:rPr lang="fr-FR" sz="1400" b="1" dirty="0"/>
              <a:t>mockup</a:t>
            </a:r>
            <a:r>
              <a:rPr lang="fr-FR" sz="1400" dirty="0"/>
              <a:t>, l'aspect esthétique importe peu. Il ne s'agit pas de représenter le design et les éléments de mise en page d'une interface (couleurs, motifs, etc.), mais plutôt de positionner sur un schéma les différents éléments de l'interface et de présenter la manière dont fonctionneront les différentes interactions entre ces éléments.</a:t>
            </a:r>
            <a:endParaRPr lang="fr-FR"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Espace réservé du contenu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Espace réservé du contenu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Espace réservé du contenu 17"/>
          <p:cNvSpPr txBox="1">
            <a:spLocks/>
          </p:cNvSpPr>
          <p:nvPr/>
        </p:nvSpPr>
        <p:spPr>
          <a:xfrm>
            <a:off x="832508" y="1652659"/>
            <a:ext cx="5878660" cy="413315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fr-FR" sz="1400" dirty="0"/>
              <a:t>La maquette est la représentation graphique du futur produit digital en tenant compte des recommandations ergonomique et de la charte graphique du client, dans l’absolu la maquette et non interactive, cette étape va permettre de vérifier avec le client tous les aspects visuels du site ou d’une application mobile la mise en page en général mais aussi les couleurs, police de caractère les images et les vidéos qui vont utiliser.</a:t>
            </a:r>
          </a:p>
          <a:p>
            <a:r>
              <a:rPr lang="fr-FR" sz="1400" dirty="0"/>
              <a:t>La maquette donne un très bon aperçu du produit final aux clients.</a:t>
            </a:r>
            <a:endParaRPr lang="en-US" sz="1400" dirty="0"/>
          </a:p>
        </p:txBody>
      </p:sp>
      <p:sp>
        <p:nvSpPr>
          <p:cNvPr id="29" name="Espace réservé du contenu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Zone de texte 16" descr="Sélectionnez-moi"/>
          <p:cNvSpPr txBox="1"/>
          <p:nvPr/>
        </p:nvSpPr>
        <p:spPr>
          <a:xfrm rot="21077122">
            <a:off x="5950176" y="1767534"/>
            <a:ext cx="2149661"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fr-FR"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SÉLECTIONNEZ-MOI</a:t>
            </a:r>
            <a:endParaRPr lang="fr-FR"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Image 23" descr="Flèche courbe"/>
          <p:cNvPicPr/>
          <p:nvPr/>
        </p:nvPicPr>
        <p:blipFill>
          <a:blip r:embed="rId3" cstate="print">
            <a:extLst>
              <a:ext uri="{28A0092B-C50C-407E-A947-70E740481C1C}">
                <a14:useLocalDpi xmlns:a14="http://schemas.microsoft.com/office/drawing/2010/main" val="0"/>
              </a:ext>
            </a:extLst>
          </a:blip>
          <a:stretch>
            <a:fillRect/>
          </a:stretch>
        </p:blipFill>
        <p:spPr>
          <a:xfrm rot="3861835" flipH="1">
            <a:off x="6893246" y="1770013"/>
            <a:ext cx="851862" cy="939987"/>
          </a:xfrm>
          <a:prstGeom prst="rect">
            <a:avLst/>
          </a:prstGeom>
        </p:spPr>
      </p:pic>
      <p:pic>
        <p:nvPicPr>
          <p:cNvPr id="23" name="Image 22" descr="Robot"/>
          <p:cNvPicPr>
            <a:picLocks noChangeAspect="1"/>
          </p:cNvPicPr>
          <p:nvPr/>
        </p:nvPicPr>
        <p:blipFill>
          <a:blip r:embed="rId4"/>
          <a:stretch>
            <a:fillRect/>
          </a:stretch>
        </p:blipFill>
        <p:spPr>
          <a:xfrm>
            <a:off x="7912741" y="1646170"/>
            <a:ext cx="2775459" cy="4531804"/>
          </a:xfrm>
          <a:prstGeom prst="rect">
            <a:avLst/>
          </a:prstGeom>
        </p:spPr>
      </p:pic>
      <p:sp>
        <p:nvSpPr>
          <p:cNvPr id="22" name="Espace réservé du contenu 17"/>
          <p:cNvSpPr txBox="1">
            <a:spLocks/>
          </p:cNvSpPr>
          <p:nvPr/>
        </p:nvSpPr>
        <p:spPr>
          <a:xfrm>
            <a:off x="1066039" y="3353185"/>
            <a:ext cx="3263625"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Espace réservé du contenu 17"/>
          <p:cNvSpPr txBox="1">
            <a:spLocks/>
          </p:cNvSpPr>
          <p:nvPr/>
        </p:nvSpPr>
        <p:spPr>
          <a:xfrm>
            <a:off x="1064636" y="4303697"/>
            <a:ext cx="2075302"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itre 8">
            <a:extLst>
              <a:ext uri="{FF2B5EF4-FFF2-40B4-BE49-F238E27FC236}">
                <a16:creationId xmlns:a16="http://schemas.microsoft.com/office/drawing/2014/main" id="{94ABD4BB-31E6-456A-A55C-74E3764478E7}"/>
              </a:ext>
            </a:extLst>
          </p:cNvPr>
          <p:cNvSpPr>
            <a:spLocks noGrp="1"/>
          </p:cNvSpPr>
          <p:nvPr>
            <p:ph type="title"/>
          </p:nvPr>
        </p:nvSpPr>
        <p:spPr/>
        <p:txBody>
          <a:bodyPr/>
          <a:lstStyle/>
          <a:p>
            <a:r>
              <a:rPr lang="fr-FR" dirty="0">
                <a:solidFill>
                  <a:srgbClr val="C00000"/>
                </a:solidFill>
              </a:rPr>
              <a:t>Maquette</a:t>
            </a:r>
            <a:endParaRPr lang="en-US" dirty="0">
              <a:solidFill>
                <a:srgbClr val="C00000"/>
              </a:solidFill>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37175-A2A3-4B26-9D73-2FB86BA373D5}"/>
              </a:ext>
            </a:extLst>
          </p:cNvPr>
          <p:cNvSpPr>
            <a:spLocks noGrp="1"/>
          </p:cNvSpPr>
          <p:nvPr>
            <p:ph type="title"/>
          </p:nvPr>
        </p:nvSpPr>
        <p:spPr/>
        <p:txBody>
          <a:bodyPr/>
          <a:lstStyle/>
          <a:p>
            <a:r>
              <a:rPr lang="fr-FR" dirty="0">
                <a:solidFill>
                  <a:srgbClr val="C00000"/>
                </a:solidFill>
              </a:rPr>
              <a:t>Maquette</a:t>
            </a:r>
            <a:endParaRPr lang="en-US" dirty="0">
              <a:solidFill>
                <a:srgbClr val="C00000"/>
              </a:solidFill>
            </a:endParaRPr>
          </a:p>
        </p:txBody>
      </p:sp>
      <p:pic>
        <p:nvPicPr>
          <p:cNvPr id="5" name="Espace réservé du contenu 4">
            <a:extLst>
              <a:ext uri="{FF2B5EF4-FFF2-40B4-BE49-F238E27FC236}">
                <a16:creationId xmlns:a16="http://schemas.microsoft.com/office/drawing/2014/main" id="{7BC1856A-2CB8-4174-9CEE-5B758553754D}"/>
              </a:ext>
            </a:extLst>
          </p:cNvPr>
          <p:cNvPicPr>
            <a:picLocks noGrp="1" noChangeAspect="1"/>
          </p:cNvPicPr>
          <p:nvPr>
            <p:ph sz="quarter" idx="10"/>
          </p:nvPr>
        </p:nvPicPr>
        <p:blipFill>
          <a:blip r:embed="rId2"/>
          <a:stretch>
            <a:fillRect/>
          </a:stretch>
        </p:blipFill>
        <p:spPr>
          <a:xfrm>
            <a:off x="1044575" y="1476376"/>
            <a:ext cx="9842500" cy="4629150"/>
          </a:xfrm>
        </p:spPr>
      </p:pic>
    </p:spTree>
    <p:extLst>
      <p:ext uri="{BB962C8B-B14F-4D97-AF65-F5344CB8AC3E}">
        <p14:creationId xmlns:p14="http://schemas.microsoft.com/office/powerpoint/2010/main" val="205073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fontAlgn="base"/>
            <a:r>
              <a:rPr lang="en-US" dirty="0">
                <a:solidFill>
                  <a:srgbClr val="C00000"/>
                </a:solidFill>
              </a:rPr>
              <a:t>Qu’est-ce qu’un Prototype ?</a:t>
            </a:r>
          </a:p>
        </p:txBody>
      </p:sp>
      <p:sp>
        <p:nvSpPr>
          <p:cNvPr id="16" name="Espace réservé du contenu 17"/>
          <p:cNvSpPr txBox="1">
            <a:spLocks/>
          </p:cNvSpPr>
          <p:nvPr/>
        </p:nvSpPr>
        <p:spPr>
          <a:xfrm>
            <a:off x="733426" y="1306327"/>
            <a:ext cx="3611292" cy="35418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fr-FR" sz="1600" dirty="0"/>
              <a:t>Un </a:t>
            </a:r>
            <a:r>
              <a:rPr lang="fr-FR" sz="1600" b="1" dirty="0"/>
              <a:t>prototype</a:t>
            </a:r>
            <a:r>
              <a:rPr lang="fr-FR" sz="1600" dirty="0"/>
              <a:t>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lang="fr-FR" sz="1600" dirty="0">
              <a:latin typeface="Segoe UI" panose="020B0502040204020203" pitchFamily="34" charset="0"/>
              <a:cs typeface="Segoe UI" panose="020B0502040204020203" pitchFamily="34" charset="0"/>
            </a:endParaRPr>
          </a:p>
        </p:txBody>
      </p:sp>
      <p:pic>
        <p:nvPicPr>
          <p:cNvPr id="3" name="Image 2">
            <a:extLst>
              <a:ext uri="{FF2B5EF4-FFF2-40B4-BE49-F238E27FC236}">
                <a16:creationId xmlns:a16="http://schemas.microsoft.com/office/drawing/2014/main" id="{D84CC254-DE7B-4BD9-AAC4-7F36A35F046B}"/>
              </a:ext>
            </a:extLst>
          </p:cNvPr>
          <p:cNvPicPr>
            <a:picLocks noChangeAspect="1"/>
          </p:cNvPicPr>
          <p:nvPr/>
        </p:nvPicPr>
        <p:blipFill>
          <a:blip r:embed="rId3"/>
          <a:stretch>
            <a:fillRect/>
          </a:stretch>
        </p:blipFill>
        <p:spPr>
          <a:xfrm>
            <a:off x="4972049" y="1296101"/>
            <a:ext cx="6486525" cy="5180900"/>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6810E-83CA-46BD-9312-E3C763437984}"/>
              </a:ext>
            </a:extLst>
          </p:cNvPr>
          <p:cNvSpPr>
            <a:spLocks noGrp="1"/>
          </p:cNvSpPr>
          <p:nvPr>
            <p:ph type="title"/>
          </p:nvPr>
        </p:nvSpPr>
        <p:spPr/>
        <p:txBody>
          <a:bodyPr/>
          <a:lstStyle/>
          <a:p>
            <a:r>
              <a:rPr lang="en-US" dirty="0">
                <a:solidFill>
                  <a:srgbClr val="C00000"/>
                </a:solidFill>
              </a:rPr>
              <a:t>La défèrence entre ces Types</a:t>
            </a:r>
          </a:p>
        </p:txBody>
      </p:sp>
      <p:pic>
        <p:nvPicPr>
          <p:cNvPr id="5" name="Espace réservé du contenu 4">
            <a:extLst>
              <a:ext uri="{FF2B5EF4-FFF2-40B4-BE49-F238E27FC236}">
                <a16:creationId xmlns:a16="http://schemas.microsoft.com/office/drawing/2014/main" id="{951DAF44-1F96-4A0C-ABBD-16C61CD61FEA}"/>
              </a:ext>
            </a:extLst>
          </p:cNvPr>
          <p:cNvPicPr>
            <a:picLocks noGrp="1" noChangeAspect="1"/>
          </p:cNvPicPr>
          <p:nvPr>
            <p:ph sz="quarter" idx="10"/>
          </p:nvPr>
        </p:nvPicPr>
        <p:blipFill>
          <a:blip r:embed="rId2"/>
          <a:stretch>
            <a:fillRect/>
          </a:stretch>
        </p:blipFill>
        <p:spPr>
          <a:xfrm>
            <a:off x="987425" y="1673288"/>
            <a:ext cx="9594850" cy="4222306"/>
          </a:xfrm>
        </p:spPr>
      </p:pic>
    </p:spTree>
    <p:extLst>
      <p:ext uri="{BB962C8B-B14F-4D97-AF65-F5344CB8AC3E}">
        <p14:creationId xmlns:p14="http://schemas.microsoft.com/office/powerpoint/2010/main" val="1781085605"/>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Bienvenue dans PowerPoint 2016</Template>
  <TotalTime>0</TotalTime>
  <Words>604</Words>
  <Application>Microsoft Office PowerPoint</Application>
  <PresentationFormat>Grand écran</PresentationFormat>
  <Paragraphs>37</Paragraphs>
  <Slides>10</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Segoe UI</vt:lpstr>
      <vt:lpstr>Segoe UI Light</vt:lpstr>
      <vt:lpstr>Segoe UI Semibold</vt:lpstr>
      <vt:lpstr>DocBienvenue</vt:lpstr>
      <vt:lpstr>                    MAQUETTAGE</vt:lpstr>
      <vt:lpstr>C’est quoi le maquettage?</vt:lpstr>
      <vt:lpstr>Zoning</vt:lpstr>
      <vt:lpstr>Wireframe</vt:lpstr>
      <vt:lpstr>Mockup</vt:lpstr>
      <vt:lpstr>Maquette</vt:lpstr>
      <vt:lpstr>Maquette</vt:lpstr>
      <vt:lpstr>Qu’est-ce qu’un Prototype ?</vt:lpstr>
      <vt:lpstr>La défèrence entre ces Types</vt:lpstr>
      <vt:lpstr>La Déférence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2019-11-25T11:09:13Z</dcterms:created>
  <dcterms:modified xsi:type="dcterms:W3CDTF">2019-11-26T09:29:58Z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