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75" r:id="rId4"/>
    <p:sldId id="276" r:id="rId5"/>
    <p:sldId id="278" r:id="rId6"/>
    <p:sldId id="277" r:id="rId7"/>
    <p:sldId id="279" r:id="rId8"/>
    <p:sldId id="281" r:id="rId9"/>
    <p:sldId id="280" r:id="rId10"/>
    <p:sldId id="282" r:id="rId11"/>
    <p:sldId id="283" r:id="rId12"/>
    <p:sldId id="285" r:id="rId13"/>
    <p:sldId id="284" r:id="rId14"/>
    <p:sldId id="286" r:id="rId15"/>
    <p:sldId id="287" r:id="rId1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846" autoAdjust="0"/>
    <p:restoredTop sz="94660"/>
  </p:normalViewPr>
  <p:slideViewPr>
    <p:cSldViewPr>
      <p:cViewPr varScale="1">
        <p:scale>
          <a:sx n="95" d="100"/>
          <a:sy n="95" d="100"/>
        </p:scale>
        <p:origin x="-832"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ABFC35F3-85AC-44A7-BACE-ED4F89CFE13D}" type="datetimeFigureOut">
              <a:rPr lang="fr-FR" smtClean="0"/>
              <a:pPr/>
              <a:t>28/11/17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61B61CE-5C00-4AA6-9BCA-F87C69C3A266}" type="slidenum">
              <a:rPr lang="fr-FR" smtClean="0"/>
              <a:pPr/>
              <a:t>‹#›</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BFC35F3-85AC-44A7-BACE-ED4F89CFE13D}" type="datetimeFigureOut">
              <a:rPr lang="fr-FR" smtClean="0"/>
              <a:pPr/>
              <a:t>28/11/17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61B61CE-5C00-4AA6-9BCA-F87C69C3A266}" type="slidenum">
              <a:rPr lang="fr-FR" smtClean="0"/>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BFC35F3-85AC-44A7-BACE-ED4F89CFE13D}" type="datetimeFigureOut">
              <a:rPr lang="fr-FR" smtClean="0"/>
              <a:pPr/>
              <a:t>28/11/17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61B61CE-5C00-4AA6-9BCA-F87C69C3A266}" type="slidenum">
              <a:rPr lang="fr-FR" smtClean="0"/>
              <a:pPr/>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BFC35F3-85AC-44A7-BACE-ED4F89CFE13D}" type="datetimeFigureOut">
              <a:rPr lang="fr-FR" smtClean="0"/>
              <a:pPr/>
              <a:t>28/11/17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61B61CE-5C00-4AA6-9BCA-F87C69C3A266}" type="slidenum">
              <a:rPr lang="fr-FR" smtClean="0"/>
              <a:pPr/>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ABFC35F3-85AC-44A7-BACE-ED4F89CFE13D}" type="datetimeFigureOut">
              <a:rPr lang="fr-FR" smtClean="0"/>
              <a:pPr/>
              <a:t>28/11/17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61B61CE-5C00-4AA6-9BCA-F87C69C3A266}" type="slidenum">
              <a:rPr lang="fr-FR" smtClean="0"/>
              <a:pPr/>
              <a:t>‹#›</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ABFC35F3-85AC-44A7-BACE-ED4F89CFE13D}" type="datetimeFigureOut">
              <a:rPr lang="fr-FR" smtClean="0"/>
              <a:pPr/>
              <a:t>28/11/17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61B61CE-5C00-4AA6-9BCA-F87C69C3A266}" type="slidenum">
              <a:rPr lang="fr-FR" smtClean="0"/>
              <a:pPr/>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ABFC35F3-85AC-44A7-BACE-ED4F89CFE13D}" type="datetimeFigureOut">
              <a:rPr lang="fr-FR" smtClean="0"/>
              <a:pPr/>
              <a:t>28/11/17</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861B61CE-5C00-4AA6-9BCA-F87C69C3A266}" type="slidenum">
              <a:rPr lang="fr-FR" smtClean="0"/>
              <a:pPr/>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ABFC35F3-85AC-44A7-BACE-ED4F89CFE13D}" type="datetimeFigureOut">
              <a:rPr lang="fr-FR" smtClean="0"/>
              <a:pPr/>
              <a:t>28/11/17</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861B61CE-5C00-4AA6-9BCA-F87C69C3A266}" type="slidenum">
              <a:rPr lang="fr-FR" smtClean="0"/>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BFC35F3-85AC-44A7-BACE-ED4F89CFE13D}" type="datetimeFigureOut">
              <a:rPr lang="fr-FR" smtClean="0"/>
              <a:pPr/>
              <a:t>28/11/17</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861B61CE-5C00-4AA6-9BCA-F87C69C3A266}" type="slidenum">
              <a:rPr lang="fr-FR" smtClean="0"/>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BFC35F3-85AC-44A7-BACE-ED4F89CFE13D}" type="datetimeFigureOut">
              <a:rPr lang="fr-FR" smtClean="0"/>
              <a:pPr/>
              <a:t>28/11/17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61B61CE-5C00-4AA6-9BCA-F87C69C3A266}" type="slidenum">
              <a:rPr lang="fr-FR" smtClean="0"/>
              <a:pPr/>
              <a:t>‹#›</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BFC35F3-85AC-44A7-BACE-ED4F89CFE13D}" type="datetimeFigureOut">
              <a:rPr lang="fr-FR" smtClean="0"/>
              <a:pPr/>
              <a:t>28/11/17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61B61CE-5C00-4AA6-9BCA-F87C69C3A266}" type="slidenum">
              <a:rPr lang="fr-FR" smtClean="0"/>
              <a:pPr/>
              <a:t>‹#›</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FC35F3-85AC-44A7-BACE-ED4F89CFE13D}" type="datetimeFigureOut">
              <a:rPr lang="fr-FR" smtClean="0"/>
              <a:pPr/>
              <a:t>28/11/17</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1B61CE-5C00-4AA6-9BCA-F87C69C3A266}" type="slidenum">
              <a:rPr lang="fr-FR" smtClean="0"/>
              <a:pPr/>
              <a:t>‹#›</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71472" y="142853"/>
            <a:ext cx="7772400" cy="928693"/>
          </a:xfrm>
        </p:spPr>
        <p:txBody>
          <a:bodyPr/>
          <a:lstStyle/>
          <a:p>
            <a:r>
              <a:rPr lang="fr-FR" b="1" dirty="0" smtClean="0"/>
              <a:t>Techniques PHP avancées</a:t>
            </a:r>
            <a:endParaRPr lang="fr-FR" dirty="0"/>
          </a:p>
        </p:txBody>
      </p:sp>
      <p:sp>
        <p:nvSpPr>
          <p:cNvPr id="3" name="Sous-titre 2"/>
          <p:cNvSpPr>
            <a:spLocks noGrp="1"/>
          </p:cNvSpPr>
          <p:nvPr>
            <p:ph type="subTitle" idx="1"/>
          </p:nvPr>
        </p:nvSpPr>
        <p:spPr>
          <a:xfrm>
            <a:off x="571472" y="1500174"/>
            <a:ext cx="8072494" cy="4572032"/>
          </a:xfrm>
        </p:spPr>
        <p:txBody>
          <a:bodyPr>
            <a:normAutofit/>
          </a:bodyPr>
          <a:lstStyle/>
          <a:p>
            <a:pPr algn="just">
              <a:buFont typeface="Arial" pitchFamily="34" charset="0"/>
              <a:buChar char="•"/>
            </a:pPr>
            <a:r>
              <a:rPr lang="fr-FR" sz="2400" b="1" dirty="0" smtClean="0"/>
              <a:t> Interaction avec le système de fichiers et le serveur;</a:t>
            </a:r>
          </a:p>
          <a:p>
            <a:pPr algn="just">
              <a:buFont typeface="Arial" pitchFamily="34" charset="0"/>
              <a:buChar char="•"/>
            </a:pPr>
            <a:r>
              <a:rPr lang="de-DE" sz="2400" b="1" dirty="0" smtClean="0"/>
              <a:t> </a:t>
            </a:r>
            <a:r>
              <a:rPr lang="fr-FR" sz="2400" b="1" dirty="0" smtClean="0"/>
              <a:t>Gestion des erreurs et exceptions;</a:t>
            </a:r>
          </a:p>
          <a:p>
            <a:pPr algn="just">
              <a:buFont typeface="Arial" pitchFamily="34" charset="0"/>
              <a:buChar char="•"/>
            </a:pPr>
            <a:r>
              <a:rPr lang="fr-FR" sz="2400" b="1" dirty="0" smtClean="0"/>
              <a:t> Traitement</a:t>
            </a:r>
            <a:r>
              <a:rPr lang="de-DE" sz="2400" b="1" dirty="0" smtClean="0"/>
              <a:t> du </a:t>
            </a:r>
            <a:r>
              <a:rPr lang="fr-FR" sz="2400" b="1" dirty="0" smtClean="0"/>
              <a:t>courrier</a:t>
            </a:r>
            <a:r>
              <a:rPr lang="de-DE" sz="2400" b="1" dirty="0" smtClean="0"/>
              <a:t> </a:t>
            </a:r>
            <a:r>
              <a:rPr lang="fr-FR" sz="2400" b="1" dirty="0" smtClean="0"/>
              <a:t>électronique</a:t>
            </a:r>
            <a:r>
              <a:rPr lang="de-DE" sz="2400" b="1" dirty="0" smtClean="0"/>
              <a:t>;</a:t>
            </a:r>
          </a:p>
          <a:p>
            <a:pPr algn="just">
              <a:buFont typeface="Arial" pitchFamily="34" charset="0"/>
              <a:buChar char="•"/>
            </a:pPr>
            <a:r>
              <a:rPr lang="fr-FR" sz="2400" b="1" dirty="0" smtClean="0"/>
              <a:t> Génération d’images via PHP;</a:t>
            </a:r>
          </a:p>
          <a:p>
            <a:pPr algn="just">
              <a:buFont typeface="Arial" pitchFamily="34" charset="0"/>
              <a:buChar char="•"/>
            </a:pPr>
            <a:r>
              <a:rPr lang="fr-FR" sz="2400" b="1" dirty="0" smtClean="0"/>
              <a:t> La création de documents PDF;</a:t>
            </a:r>
          </a:p>
          <a:p>
            <a:pPr algn="just">
              <a:buFont typeface="Arial" pitchFamily="34" charset="0"/>
              <a:buChar char="•"/>
            </a:pPr>
            <a:r>
              <a:rPr lang="fr-FR" sz="2400" b="1" dirty="0" smtClean="0"/>
              <a:t> SÉCURITÉ ET PHP;</a:t>
            </a:r>
          </a:p>
          <a:p>
            <a:pPr algn="just">
              <a:buFont typeface="Arial" pitchFamily="34" charset="0"/>
              <a:buChar char="•"/>
            </a:pPr>
            <a:r>
              <a:rPr lang="fr-FR" sz="2400" b="1" dirty="0" smtClean="0"/>
              <a:t> L’utilisation de XML;</a:t>
            </a:r>
          </a:p>
          <a:p>
            <a:pPr algn="just">
              <a:buFont typeface="Arial" pitchFamily="34" charset="0"/>
              <a:buChar char="•"/>
            </a:pPr>
            <a:r>
              <a:rPr lang="fr-FR" sz="2400" b="1" dirty="0" smtClean="0"/>
              <a:t> Construction d’applications web 2.0 avec Ajax;</a:t>
            </a:r>
          </a:p>
          <a:p>
            <a:pPr algn="just">
              <a:buFont typeface="Arial" pitchFamily="34" charset="0"/>
              <a:buChar char="•"/>
            </a:pPr>
            <a:r>
              <a:rPr lang="fr-FR" sz="2400" b="1" dirty="0" smtClean="0"/>
              <a:t> Introduction au Zend Framework;</a:t>
            </a:r>
          </a:p>
          <a:p>
            <a:pPr algn="just">
              <a:buFont typeface="Arial" pitchFamily="34" charset="0"/>
              <a:buChar char="•"/>
            </a:pPr>
            <a:endParaRPr lang="fr-FR" sz="2400" b="1" dirty="0" smtClean="0"/>
          </a:p>
          <a:p>
            <a:pPr algn="just">
              <a:buFont typeface="Arial" pitchFamily="34" charset="0"/>
              <a:buChar char="•"/>
            </a:pPr>
            <a:endParaRPr lang="fr-FR" sz="2400" b="1" dirty="0" smtClean="0"/>
          </a:p>
          <a:p>
            <a:pPr algn="just">
              <a:buFont typeface="Arial" pitchFamily="34" charset="0"/>
              <a:buChar char="•"/>
            </a:pPr>
            <a:endParaRPr lang="fr-FR" sz="2400"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heckerboard(across)">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heckerboard(across)">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checkerboard(across)">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checkerboard(across)">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4282" y="142852"/>
            <a:ext cx="8858312" cy="785818"/>
          </a:xfrm>
        </p:spPr>
        <p:txBody>
          <a:bodyPr>
            <a:noAutofit/>
          </a:bodyPr>
          <a:lstStyle/>
          <a:p>
            <a:r>
              <a:rPr lang="fr-FR" sz="3200" b="1" dirty="0" smtClean="0">
                <a:solidFill>
                  <a:schemeClr val="accent6"/>
                </a:solidFill>
              </a:rPr>
              <a:t> Interaction avec le système de </a:t>
            </a:r>
            <a:br>
              <a:rPr lang="fr-FR" sz="3200" b="1" dirty="0" smtClean="0">
                <a:solidFill>
                  <a:schemeClr val="accent6"/>
                </a:solidFill>
              </a:rPr>
            </a:br>
            <a:r>
              <a:rPr lang="fr-FR" sz="3200" b="1" dirty="0" smtClean="0">
                <a:solidFill>
                  <a:schemeClr val="accent6"/>
                </a:solidFill>
              </a:rPr>
              <a:t>fichiers et le serveur</a:t>
            </a:r>
          </a:p>
        </p:txBody>
      </p:sp>
      <p:sp>
        <p:nvSpPr>
          <p:cNvPr id="3" name="Espace réservé du contenu 2"/>
          <p:cNvSpPr>
            <a:spLocks noGrp="1"/>
          </p:cNvSpPr>
          <p:nvPr>
            <p:ph idx="1"/>
          </p:nvPr>
        </p:nvSpPr>
        <p:spPr>
          <a:xfrm>
            <a:off x="214282" y="1071546"/>
            <a:ext cx="8786874" cy="5500726"/>
          </a:xfrm>
        </p:spPr>
        <p:txBody>
          <a:bodyPr>
            <a:normAutofit fontScale="92500" lnSpcReduction="10000"/>
          </a:bodyPr>
          <a:lstStyle/>
          <a:p>
            <a:pPr>
              <a:buNone/>
            </a:pPr>
            <a:r>
              <a:rPr lang="fr-FR" sz="2400" b="1" dirty="0" smtClean="0"/>
              <a:t>Exemple d’Illustration</a:t>
            </a:r>
          </a:p>
          <a:p>
            <a:pPr algn="just"/>
            <a:r>
              <a:rPr lang="fr-FR" sz="2400" dirty="0" smtClean="0"/>
              <a:t>Nous montrons maintenant comment échanger des fichiers de type quelconque entre le client et le serveur. L’exemple pris est celui d’un album photo en ligne (très limité) dans lequel l’internaute peut envoyer des photos stockées sur le serveur avec une petite description, consulter la liste des photos et en récupérer certaines.</a:t>
            </a:r>
          </a:p>
          <a:p>
            <a:pPr>
              <a:buNone/>
            </a:pPr>
            <a:r>
              <a:rPr lang="fr-FR" sz="2400" dirty="0" smtClean="0"/>
              <a:t>Commençons par la création d’une table :</a:t>
            </a:r>
          </a:p>
          <a:p>
            <a:pPr>
              <a:buNone/>
            </a:pPr>
            <a:r>
              <a:rPr lang="fr-FR" sz="2400" dirty="0" smtClean="0"/>
              <a:t> </a:t>
            </a:r>
          </a:p>
          <a:p>
            <a:pPr lvl="3">
              <a:buNone/>
            </a:pPr>
            <a:r>
              <a:rPr lang="en-US" sz="2200" dirty="0" smtClean="0">
                <a:solidFill>
                  <a:srgbClr val="0070C0"/>
                </a:solidFill>
              </a:rPr>
              <a:t>CREATE TABLE Album </a:t>
            </a:r>
            <a:endParaRPr lang="fr-FR" sz="2200" dirty="0" smtClean="0">
              <a:solidFill>
                <a:srgbClr val="0070C0"/>
              </a:solidFill>
            </a:endParaRPr>
          </a:p>
          <a:p>
            <a:pPr lvl="3">
              <a:buNone/>
            </a:pPr>
            <a:r>
              <a:rPr lang="en-US" sz="2200" dirty="0" smtClean="0">
                <a:solidFill>
                  <a:srgbClr val="0070C0"/>
                </a:solidFill>
              </a:rPr>
              <a:t> (id INTEGER AUTO_INCREMENT NOT NULL,</a:t>
            </a:r>
            <a:endParaRPr lang="fr-FR" sz="2200" dirty="0" smtClean="0">
              <a:solidFill>
                <a:srgbClr val="0070C0"/>
              </a:solidFill>
            </a:endParaRPr>
          </a:p>
          <a:p>
            <a:pPr lvl="3">
              <a:buNone/>
            </a:pPr>
            <a:r>
              <a:rPr lang="en-US" sz="2200" dirty="0" smtClean="0">
                <a:solidFill>
                  <a:srgbClr val="0070C0"/>
                </a:solidFill>
              </a:rPr>
              <a:t> </a:t>
            </a:r>
            <a:r>
              <a:rPr lang="fr-FR" sz="2200" dirty="0" smtClean="0">
                <a:solidFill>
                  <a:srgbClr val="0070C0"/>
                </a:solidFill>
              </a:rPr>
              <a:t>description TEXT,</a:t>
            </a:r>
          </a:p>
          <a:p>
            <a:pPr lvl="3">
              <a:buNone/>
            </a:pPr>
            <a:r>
              <a:rPr lang="fr-FR" sz="2200" dirty="0" smtClean="0">
                <a:solidFill>
                  <a:srgbClr val="0070C0"/>
                </a:solidFill>
              </a:rPr>
              <a:t>compteur INTEGER DEFAULT 0,</a:t>
            </a:r>
          </a:p>
          <a:p>
            <a:pPr lvl="3">
              <a:buNone/>
            </a:pPr>
            <a:r>
              <a:rPr lang="fr-FR" sz="2200" dirty="0" smtClean="0">
                <a:solidFill>
                  <a:srgbClr val="0070C0"/>
                </a:solidFill>
              </a:rPr>
              <a:t>PRIMARY KEY (id)</a:t>
            </a:r>
          </a:p>
          <a:p>
            <a:pPr lvl="3">
              <a:buNone/>
            </a:pPr>
            <a:r>
              <a:rPr lang="fr-FR" sz="2200" dirty="0" smtClean="0">
                <a:solidFill>
                  <a:srgbClr val="0070C0"/>
                </a:solidFill>
              </a:rPr>
              <a:t>); </a:t>
            </a:r>
          </a:p>
          <a:p>
            <a:r>
              <a:rPr lang="fr-FR" sz="2400" dirty="0" smtClean="0"/>
              <a:t>L’attribut compteur, de valeur par défaut 0, donnera le nombre de téléchargements de chaque photo.</a:t>
            </a:r>
            <a:endParaRPr lang="fr-FR" sz="2400"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checkerboard(across)">
                                      <p:cBhvr>
                                        <p:cTn id="25" dur="500"/>
                                        <p:tgtEl>
                                          <p:spTgt spid="3">
                                            <p:txEl>
                                              <p:pRg st="4" end="4"/>
                                            </p:txEl>
                                          </p:spTgt>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checkerboard(across)">
                                      <p:cBhvr>
                                        <p:cTn id="28" dur="500"/>
                                        <p:tgtEl>
                                          <p:spTgt spid="3">
                                            <p:txEl>
                                              <p:pRg st="5" end="5"/>
                                            </p:txEl>
                                          </p:spTgt>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checkerboard(across)">
                                      <p:cBhvr>
                                        <p:cTn id="31" dur="500"/>
                                        <p:tgtEl>
                                          <p:spTgt spid="3">
                                            <p:txEl>
                                              <p:pRg st="6" end="6"/>
                                            </p:txEl>
                                          </p:spTgt>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checkerboard(across)">
                                      <p:cBhvr>
                                        <p:cTn id="34" dur="500"/>
                                        <p:tgtEl>
                                          <p:spTgt spid="3">
                                            <p:txEl>
                                              <p:pRg st="7" end="7"/>
                                            </p:txEl>
                                          </p:spTgt>
                                        </p:tgtEl>
                                      </p:cBhvr>
                                    </p:animEffect>
                                  </p:childTnLst>
                                </p:cTn>
                              </p:par>
                              <p:par>
                                <p:cTn id="35" presetID="5" presetClass="entr" presetSubtype="1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checkerboard(across)">
                                      <p:cBhvr>
                                        <p:cTn id="37" dur="500"/>
                                        <p:tgtEl>
                                          <p:spTgt spid="3">
                                            <p:txEl>
                                              <p:pRg st="8" end="8"/>
                                            </p:txEl>
                                          </p:spTgt>
                                        </p:tgtEl>
                                      </p:cBhvr>
                                    </p:animEffect>
                                  </p:childTnLst>
                                </p:cTn>
                              </p:par>
                              <p:par>
                                <p:cTn id="38" presetID="5" presetClass="entr" presetSubtype="1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checkerboard(across)">
                                      <p:cBhvr>
                                        <p:cTn id="40" dur="500"/>
                                        <p:tgtEl>
                                          <p:spTgt spid="3">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5" presetClass="entr" presetSubtype="10" fill="hold" grpId="0"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checkerboard(across)">
                                      <p:cBhvr>
                                        <p:cTn id="4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4282" y="142852"/>
            <a:ext cx="8858312" cy="785818"/>
          </a:xfrm>
        </p:spPr>
        <p:txBody>
          <a:bodyPr>
            <a:noAutofit/>
          </a:bodyPr>
          <a:lstStyle/>
          <a:p>
            <a:r>
              <a:rPr lang="fr-FR" sz="3200" b="1" dirty="0" smtClean="0">
                <a:solidFill>
                  <a:schemeClr val="accent6"/>
                </a:solidFill>
              </a:rPr>
              <a:t> Interaction avec le système de </a:t>
            </a:r>
            <a:br>
              <a:rPr lang="fr-FR" sz="3200" b="1" dirty="0" smtClean="0">
                <a:solidFill>
                  <a:schemeClr val="accent6"/>
                </a:solidFill>
              </a:rPr>
            </a:br>
            <a:r>
              <a:rPr lang="fr-FR" sz="3200" b="1" dirty="0" smtClean="0">
                <a:solidFill>
                  <a:schemeClr val="accent6"/>
                </a:solidFill>
              </a:rPr>
              <a:t>fichiers et le serveur</a:t>
            </a:r>
          </a:p>
        </p:txBody>
      </p:sp>
      <p:sp>
        <p:nvSpPr>
          <p:cNvPr id="3" name="Espace réservé du contenu 2"/>
          <p:cNvSpPr>
            <a:spLocks noGrp="1"/>
          </p:cNvSpPr>
          <p:nvPr>
            <p:ph idx="1"/>
          </p:nvPr>
        </p:nvSpPr>
        <p:spPr>
          <a:xfrm>
            <a:off x="214282" y="1071546"/>
            <a:ext cx="8786874" cy="5500726"/>
          </a:xfrm>
        </p:spPr>
        <p:txBody>
          <a:bodyPr>
            <a:normAutofit/>
          </a:bodyPr>
          <a:lstStyle/>
          <a:p>
            <a:r>
              <a:rPr lang="de-DE" sz="2400" dirty="0" smtClean="0"/>
              <a:t>Le </a:t>
            </a:r>
            <a:r>
              <a:rPr lang="de-DE" sz="2400" dirty="0" err="1" smtClean="0"/>
              <a:t>formulaire</a:t>
            </a:r>
            <a:r>
              <a:rPr lang="de-DE" sz="2400" dirty="0" smtClean="0"/>
              <a:t> FormTransfert.html </a:t>
            </a:r>
          </a:p>
          <a:p>
            <a:pPr>
              <a:buNone/>
            </a:pPr>
            <a:r>
              <a:rPr lang="fr-FR" sz="2400" dirty="0" smtClean="0"/>
              <a:t> &lt;FORM  ENCTYPE="</a:t>
            </a:r>
            <a:r>
              <a:rPr lang="fr-FR" sz="2400" dirty="0" err="1" smtClean="0"/>
              <a:t>multipart</a:t>
            </a:r>
            <a:r>
              <a:rPr lang="fr-FR" sz="2400" dirty="0" smtClean="0"/>
              <a:t>/</a:t>
            </a:r>
            <a:r>
              <a:rPr lang="fr-FR" sz="2400" dirty="0" err="1" smtClean="0"/>
              <a:t>form</a:t>
            </a:r>
            <a:r>
              <a:rPr lang="fr-FR" sz="2400" dirty="0" smtClean="0"/>
              <a:t>-data"</a:t>
            </a:r>
          </a:p>
          <a:p>
            <a:pPr>
              <a:buNone/>
            </a:pPr>
            <a:r>
              <a:rPr lang="fr-FR" sz="2400" b="1" dirty="0" smtClean="0">
                <a:solidFill>
                  <a:srgbClr val="00B050"/>
                </a:solidFill>
              </a:rPr>
              <a:t>ACTION="TransfertFichier.php</a:t>
            </a:r>
            <a:r>
              <a:rPr lang="fr-FR" sz="2400" dirty="0" smtClean="0"/>
              <a:t>"       METHOD=POST&gt;  &lt;P&gt;    </a:t>
            </a:r>
          </a:p>
          <a:p>
            <a:pPr>
              <a:buNone/>
            </a:pPr>
            <a:r>
              <a:rPr lang="fr-FR" sz="2400" dirty="0" smtClean="0"/>
              <a:t>&lt;TEXTAREA NAME="description"          COLS=50 ROWS=3&gt;Entrez ici la description de la photo    &lt;/TEXTAREA&gt;  </a:t>
            </a:r>
          </a:p>
          <a:p>
            <a:pPr>
              <a:buNone/>
            </a:pPr>
            <a:r>
              <a:rPr lang="fr-FR" sz="2400" dirty="0" smtClean="0"/>
              <a:t>&lt;P&gt;   Choisissez le fichier : &lt;BR&gt;    </a:t>
            </a:r>
          </a:p>
          <a:p>
            <a:pPr>
              <a:buNone/>
            </a:pPr>
            <a:r>
              <a:rPr lang="fr-FR" sz="2400" dirty="0" smtClean="0"/>
              <a:t>&lt;INPUT TYPE=HIDDEN NAME="MAX_FILE_SIZE" VALUE="2000000"&gt; </a:t>
            </a:r>
          </a:p>
          <a:p>
            <a:pPr>
              <a:buNone/>
            </a:pPr>
            <a:r>
              <a:rPr lang="fr-FR" sz="2400" b="1" dirty="0" smtClean="0">
                <a:solidFill>
                  <a:srgbClr val="00B050"/>
                </a:solidFill>
              </a:rPr>
              <a:t>&lt;INPUT TYPE=FILE SIZE=40 NAME="</a:t>
            </a:r>
            <a:r>
              <a:rPr lang="fr-FR" sz="2400" b="1" dirty="0" err="1" smtClean="0">
                <a:solidFill>
                  <a:schemeClr val="accent6">
                    <a:lumMod val="75000"/>
                  </a:schemeClr>
                </a:solidFill>
              </a:rPr>
              <a:t>maPhoto</a:t>
            </a:r>
            <a:r>
              <a:rPr lang="fr-FR" sz="2400" b="1" dirty="0" smtClean="0">
                <a:solidFill>
                  <a:srgbClr val="00B050"/>
                </a:solidFill>
              </a:rPr>
              <a:t>"&gt;</a:t>
            </a:r>
            <a:r>
              <a:rPr lang="fr-FR" sz="2400" dirty="0" smtClean="0"/>
              <a:t>  &lt;P&gt;  </a:t>
            </a:r>
          </a:p>
          <a:p>
            <a:pPr>
              <a:buNone/>
            </a:pPr>
            <a:r>
              <a:rPr lang="fr-FR" sz="2300" dirty="0" smtClean="0"/>
              <a:t>&lt;INPUT TYPE=SUBMIT VALUE='Transférer'&gt;&lt;/FORM&gt;&lt;/BODY&gt;&lt;/HTML&gt;</a:t>
            </a:r>
          </a:p>
          <a:p>
            <a:endParaRPr lang="fr-FR" sz="2400" dirty="0"/>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4282" y="142852"/>
            <a:ext cx="8858312" cy="785818"/>
          </a:xfrm>
        </p:spPr>
        <p:txBody>
          <a:bodyPr>
            <a:noAutofit/>
          </a:bodyPr>
          <a:lstStyle/>
          <a:p>
            <a:r>
              <a:rPr lang="fr-FR" sz="3200" b="1" dirty="0" smtClean="0">
                <a:solidFill>
                  <a:schemeClr val="accent6"/>
                </a:solidFill>
              </a:rPr>
              <a:t> Interaction avec le système de </a:t>
            </a:r>
            <a:br>
              <a:rPr lang="fr-FR" sz="3200" b="1" dirty="0" smtClean="0">
                <a:solidFill>
                  <a:schemeClr val="accent6"/>
                </a:solidFill>
              </a:rPr>
            </a:br>
            <a:r>
              <a:rPr lang="fr-FR" sz="3200" b="1" dirty="0" smtClean="0">
                <a:solidFill>
                  <a:schemeClr val="accent6"/>
                </a:solidFill>
              </a:rPr>
              <a:t>fichiers et le serveur</a:t>
            </a:r>
          </a:p>
        </p:txBody>
      </p:sp>
      <p:sp>
        <p:nvSpPr>
          <p:cNvPr id="3" name="Espace réservé du contenu 2"/>
          <p:cNvSpPr>
            <a:spLocks noGrp="1"/>
          </p:cNvSpPr>
          <p:nvPr>
            <p:ph idx="1"/>
          </p:nvPr>
        </p:nvSpPr>
        <p:spPr>
          <a:xfrm>
            <a:off x="214282" y="1071546"/>
            <a:ext cx="8786874" cy="5500726"/>
          </a:xfrm>
        </p:spPr>
        <p:txBody>
          <a:bodyPr>
            <a:normAutofit/>
          </a:bodyPr>
          <a:lstStyle/>
          <a:p>
            <a:pPr algn="just"/>
            <a:r>
              <a:rPr lang="fr-FR" sz="2400" dirty="0" smtClean="0"/>
              <a:t>Ce formulaire permet de saisir la description d’une Photo ainsi que choisir le fichier à transmettre au serveur. </a:t>
            </a:r>
          </a:p>
          <a:p>
            <a:pPr algn="just"/>
            <a:r>
              <a:rPr lang="fr-FR" sz="2400" dirty="0" smtClean="0"/>
              <a:t>Rappelons que les champs </a:t>
            </a:r>
            <a:r>
              <a:rPr lang="fr-FR" sz="2400" i="1" dirty="0" smtClean="0"/>
              <a:t>&lt;</a:t>
            </a:r>
            <a:r>
              <a:rPr lang="fr-FR" sz="2400" b="1" i="1" dirty="0" smtClean="0"/>
              <a:t>input&gt; </a:t>
            </a:r>
            <a:r>
              <a:rPr lang="fr-FR" sz="2400" dirty="0" smtClean="0"/>
              <a:t>de type file créent un bouton de formulaire permettant de parcourir les arborescences du disque local pour choisir un fichier. Dans notre formulaire, ce champ est nommé </a:t>
            </a:r>
            <a:r>
              <a:rPr lang="fr-FR" sz="2400" b="1" dirty="0" err="1" smtClean="0">
                <a:solidFill>
                  <a:srgbClr val="0070C0"/>
                </a:solidFill>
              </a:rPr>
              <a:t>maPhoto</a:t>
            </a:r>
            <a:r>
              <a:rPr lang="fr-FR" sz="2400" dirty="0" smtClean="0"/>
              <a:t>. </a:t>
            </a:r>
          </a:p>
          <a:p>
            <a:pPr algn="ctr">
              <a:buNone/>
            </a:pPr>
            <a:r>
              <a:rPr lang="fr-FR" sz="2400" b="1" dirty="0" smtClean="0">
                <a:solidFill>
                  <a:srgbClr val="00B050"/>
                </a:solidFill>
              </a:rPr>
              <a:t>&lt;INPUT TYPE=FILE SIZE=40 NAME="</a:t>
            </a:r>
            <a:r>
              <a:rPr lang="fr-FR" sz="2400" b="1" dirty="0" err="1" smtClean="0">
                <a:solidFill>
                  <a:schemeClr val="accent6">
                    <a:lumMod val="75000"/>
                  </a:schemeClr>
                </a:solidFill>
              </a:rPr>
              <a:t>maPhoto</a:t>
            </a:r>
            <a:r>
              <a:rPr lang="fr-FR" sz="2400" b="1" dirty="0" smtClean="0">
                <a:solidFill>
                  <a:srgbClr val="00B050"/>
                </a:solidFill>
              </a:rPr>
              <a:t>"&gt;</a:t>
            </a:r>
            <a:endParaRPr lang="fr-FR" sz="2400" dirty="0" smtClean="0"/>
          </a:p>
          <a:p>
            <a:pPr algn="just"/>
            <a:r>
              <a:rPr lang="fr-FR" sz="2400" dirty="0" smtClean="0"/>
              <a:t>Notez le champ caché </a:t>
            </a:r>
            <a:r>
              <a:rPr lang="fr-FR" sz="2400" dirty="0" err="1" smtClean="0"/>
              <a:t>max_file_size</a:t>
            </a:r>
            <a:r>
              <a:rPr lang="fr-FR" sz="2400" dirty="0" smtClean="0"/>
              <a:t> qui limite la taille du fichier à transférer.</a:t>
            </a:r>
          </a:p>
          <a:p>
            <a:pPr algn="ctr">
              <a:buNone/>
            </a:pPr>
            <a:r>
              <a:rPr lang="fr-FR" sz="2400" b="1" dirty="0" smtClean="0">
                <a:solidFill>
                  <a:srgbClr val="00B050"/>
                </a:solidFill>
              </a:rPr>
              <a:t>&lt;INPUT TYPE=HIDDEN NAME="MAX_FILE_SIZE" VALUE="2000000"&gt;</a:t>
            </a: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4282" y="142852"/>
            <a:ext cx="8858312" cy="785818"/>
          </a:xfrm>
        </p:spPr>
        <p:txBody>
          <a:bodyPr>
            <a:noAutofit/>
          </a:bodyPr>
          <a:lstStyle/>
          <a:p>
            <a:r>
              <a:rPr lang="fr-FR" sz="3200" b="1" dirty="0" smtClean="0">
                <a:solidFill>
                  <a:schemeClr val="accent6"/>
                </a:solidFill>
              </a:rPr>
              <a:t> </a:t>
            </a:r>
            <a:r>
              <a:rPr lang="fr-FR" sz="3200" b="1" dirty="0" smtClean="0">
                <a:solidFill>
                  <a:srgbClr val="0070C0"/>
                </a:solidFill>
              </a:rPr>
              <a:t>Interaction avec le système de </a:t>
            </a:r>
            <a:br>
              <a:rPr lang="fr-FR" sz="3200" b="1" dirty="0" smtClean="0">
                <a:solidFill>
                  <a:srgbClr val="0070C0"/>
                </a:solidFill>
              </a:rPr>
            </a:br>
            <a:r>
              <a:rPr lang="fr-FR" sz="3200" b="1" dirty="0" smtClean="0">
                <a:solidFill>
                  <a:srgbClr val="0070C0"/>
                </a:solidFill>
              </a:rPr>
              <a:t>fichiers et le serveur</a:t>
            </a:r>
          </a:p>
        </p:txBody>
      </p:sp>
      <p:sp>
        <p:nvSpPr>
          <p:cNvPr id="3" name="Espace réservé du contenu 2"/>
          <p:cNvSpPr>
            <a:spLocks noGrp="1"/>
          </p:cNvSpPr>
          <p:nvPr>
            <p:ph idx="1"/>
          </p:nvPr>
        </p:nvSpPr>
        <p:spPr>
          <a:xfrm>
            <a:off x="214282" y="1071546"/>
            <a:ext cx="8786874" cy="5500726"/>
          </a:xfrm>
        </p:spPr>
        <p:txBody>
          <a:bodyPr>
            <a:normAutofit/>
          </a:bodyPr>
          <a:lstStyle/>
          <a:p>
            <a:pPr algn="just"/>
            <a:r>
              <a:rPr lang="fr-FR" sz="2400" dirty="0" smtClean="0"/>
              <a:t>le script </a:t>
            </a:r>
            <a:r>
              <a:rPr lang="fr-FR" sz="2400" i="1" dirty="0" smtClean="0">
                <a:solidFill>
                  <a:srgbClr val="0070C0"/>
                </a:solidFill>
              </a:rPr>
              <a:t>TransfertFichier.php</a:t>
            </a:r>
            <a:r>
              <a:rPr lang="fr-FR" sz="2400" i="1" dirty="0" smtClean="0"/>
              <a:t> associé à ce formulaire, montrant </a:t>
            </a:r>
            <a:r>
              <a:rPr lang="fr-FR" sz="2400" dirty="0" smtClean="0"/>
              <a:t>comment le fichier est traité à l’arrivée sur le serveur.</a:t>
            </a:r>
          </a:p>
          <a:p>
            <a:pPr algn="just"/>
            <a:r>
              <a:rPr lang="fr-FR" sz="2400" dirty="0" smtClean="0"/>
              <a:t>Les informations relatives aux fichiers transférés sont disponibles dans le tableau </a:t>
            </a:r>
            <a:r>
              <a:rPr lang="fr-FR" sz="2400" b="1" dirty="0" smtClean="0"/>
              <a:t>$_FILES</a:t>
            </a:r>
            <a:r>
              <a:rPr lang="fr-FR" sz="2400" dirty="0" smtClean="0"/>
              <a:t> à deux dimensions. </a:t>
            </a:r>
          </a:p>
          <a:p>
            <a:pPr algn="just"/>
            <a:r>
              <a:rPr lang="fr-FR" sz="2400" dirty="0" smtClean="0"/>
              <a:t>La première est le nom du champ de formulaire d’où provient le fichier (dans notre cas, </a:t>
            </a:r>
            <a:r>
              <a:rPr lang="fr-FR" sz="2400" dirty="0" err="1" smtClean="0"/>
              <a:t>maPhoto</a:t>
            </a:r>
            <a:r>
              <a:rPr lang="fr-FR" sz="2400" dirty="0" smtClean="0"/>
              <a:t>) ; la seconde est un ensemble de propriétés décrivant le fichier reçu par le serveur. </a:t>
            </a:r>
          </a:p>
          <a:p>
            <a:r>
              <a:rPr lang="fr-FR" sz="2400" b="1" dirty="0" err="1" smtClean="0"/>
              <a:t>name</a:t>
            </a:r>
            <a:r>
              <a:rPr lang="fr-FR" sz="2400" b="1" dirty="0" smtClean="0"/>
              <a:t>:</a:t>
            </a:r>
            <a:r>
              <a:rPr lang="fr-FR" sz="2400" dirty="0" smtClean="0"/>
              <a:t> Nom du fichier sur la machine du client.</a:t>
            </a:r>
          </a:p>
          <a:p>
            <a:r>
              <a:rPr lang="fr-FR" sz="2400" b="1" dirty="0" err="1" smtClean="0"/>
              <a:t>tmp_name</a:t>
            </a:r>
            <a:r>
              <a:rPr lang="fr-FR" sz="2400" b="1" dirty="0" smtClean="0"/>
              <a:t> :</a:t>
            </a:r>
            <a:r>
              <a:rPr lang="fr-FR" sz="2400" dirty="0" smtClean="0"/>
              <a:t> Nom du fichier temporaire sur la machine du serveur. size Taille du fichier, en octets.</a:t>
            </a:r>
          </a:p>
          <a:p>
            <a:r>
              <a:rPr lang="fr-FR" sz="2400" b="1" dirty="0" smtClean="0"/>
              <a:t>type </a:t>
            </a:r>
            <a:r>
              <a:rPr lang="fr-FR" sz="2400" dirty="0" smtClean="0"/>
              <a:t>:Le type MIME du fichier, par exemple « image/</a:t>
            </a:r>
            <a:r>
              <a:rPr lang="fr-FR" sz="2400" dirty="0" err="1" smtClean="0"/>
              <a:t>gif</a:t>
            </a:r>
            <a:r>
              <a:rPr lang="fr-FR" sz="2400" dirty="0" smtClean="0"/>
              <a:t> »</a:t>
            </a:r>
          </a:p>
          <a:p>
            <a:r>
              <a:rPr lang="fr-FR" sz="2400" b="1" dirty="0" err="1" smtClean="0"/>
              <a:t>error</a:t>
            </a:r>
            <a:r>
              <a:rPr lang="fr-FR" sz="2400" dirty="0" smtClean="0"/>
              <a:t> : Code d’erreur si le fichier n’a pu être transmis correctement (depuis la version 4.2 de PHP).</a:t>
            </a: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4282" y="142852"/>
            <a:ext cx="8858312" cy="785818"/>
          </a:xfrm>
        </p:spPr>
        <p:txBody>
          <a:bodyPr>
            <a:noAutofit/>
          </a:bodyPr>
          <a:lstStyle/>
          <a:p>
            <a:r>
              <a:rPr lang="fr-FR" sz="3200" b="1" dirty="0" smtClean="0">
                <a:solidFill>
                  <a:schemeClr val="accent6"/>
                </a:solidFill>
              </a:rPr>
              <a:t> Interaction avec le système de </a:t>
            </a:r>
            <a:br>
              <a:rPr lang="fr-FR" sz="3200" b="1" dirty="0" smtClean="0">
                <a:solidFill>
                  <a:schemeClr val="accent6"/>
                </a:solidFill>
              </a:rPr>
            </a:br>
            <a:r>
              <a:rPr lang="fr-FR" sz="3200" b="1" dirty="0" smtClean="0">
                <a:solidFill>
                  <a:schemeClr val="accent6"/>
                </a:solidFill>
              </a:rPr>
              <a:t>fichiers et le serveur</a:t>
            </a:r>
          </a:p>
        </p:txBody>
      </p:sp>
      <p:sp>
        <p:nvSpPr>
          <p:cNvPr id="3" name="Espace réservé du contenu 2"/>
          <p:cNvSpPr>
            <a:spLocks noGrp="1"/>
          </p:cNvSpPr>
          <p:nvPr>
            <p:ph idx="1"/>
          </p:nvPr>
        </p:nvSpPr>
        <p:spPr>
          <a:xfrm>
            <a:off x="71406" y="1071546"/>
            <a:ext cx="9001188" cy="5500726"/>
          </a:xfrm>
        </p:spPr>
        <p:txBody>
          <a:bodyPr>
            <a:normAutofit fontScale="92500"/>
          </a:bodyPr>
          <a:lstStyle/>
          <a:p>
            <a:r>
              <a:rPr lang="fr-FR" sz="2400" dirty="0" smtClean="0"/>
              <a:t>La propriété </a:t>
            </a:r>
            <a:r>
              <a:rPr lang="fr-FR" sz="2400" dirty="0" err="1" smtClean="0"/>
              <a:t>error</a:t>
            </a:r>
            <a:r>
              <a:rPr lang="fr-FR" sz="2400" dirty="0" smtClean="0"/>
              <a:t> permet de savoir si le transfert s’est bien passé ou, si ce n’est pas le cas, quel type de problème est survenu. Les valeurs possibles du code d’erreur sont les suivantes :</a:t>
            </a:r>
          </a:p>
          <a:p>
            <a:pPr>
              <a:buNone/>
            </a:pPr>
            <a:r>
              <a:rPr lang="fr-FR" sz="2400" i="1" dirty="0" smtClean="0"/>
              <a:t>• </a:t>
            </a:r>
            <a:r>
              <a:rPr lang="fr-FR" sz="2400" b="1" i="1" dirty="0" smtClean="0"/>
              <a:t>UPLOAD_ERR_OK</a:t>
            </a:r>
            <a:r>
              <a:rPr lang="fr-FR" sz="2400" i="1" dirty="0" smtClean="0"/>
              <a:t> : pas d’erreur, le transfert s’est bien effectué ;</a:t>
            </a:r>
          </a:p>
          <a:p>
            <a:pPr>
              <a:buNone/>
            </a:pPr>
            <a:r>
              <a:rPr lang="fr-FR" sz="2400" i="1" dirty="0" smtClean="0"/>
              <a:t>• </a:t>
            </a:r>
            <a:r>
              <a:rPr lang="fr-FR" sz="2400" b="1" i="1" dirty="0" smtClean="0"/>
              <a:t>UPLOAD_ERR_INI_SIZE</a:t>
            </a:r>
            <a:r>
              <a:rPr lang="fr-FR" sz="2400" i="1" dirty="0" smtClean="0"/>
              <a:t> : le fichier transmis dépasse la taille maximale autorisée,</a:t>
            </a:r>
          </a:p>
          <a:p>
            <a:pPr>
              <a:buNone/>
            </a:pPr>
            <a:r>
              <a:rPr lang="fr-FR" sz="2400" dirty="0" smtClean="0"/>
              <a:t>cette dernière étant paramétrée dans le fichier </a:t>
            </a:r>
            <a:r>
              <a:rPr lang="fr-FR" sz="2400" i="1" dirty="0" smtClean="0"/>
              <a:t>php.ini :</a:t>
            </a:r>
          </a:p>
          <a:p>
            <a:pPr lvl="2">
              <a:buNone/>
            </a:pPr>
            <a:r>
              <a:rPr lang="en-US" sz="2200" dirty="0" smtClean="0">
                <a:solidFill>
                  <a:schemeClr val="accent2"/>
                </a:solidFill>
              </a:rPr>
              <a:t>; Maximum allowed size for uploaded files.</a:t>
            </a:r>
          </a:p>
          <a:p>
            <a:pPr lvl="2">
              <a:buNone/>
            </a:pPr>
            <a:r>
              <a:rPr lang="fr-FR" sz="2200" dirty="0" err="1" smtClean="0">
                <a:solidFill>
                  <a:schemeClr val="accent2"/>
                </a:solidFill>
              </a:rPr>
              <a:t>upload_max_filesize</a:t>
            </a:r>
            <a:r>
              <a:rPr lang="fr-FR" sz="2200" dirty="0" smtClean="0">
                <a:solidFill>
                  <a:schemeClr val="accent2"/>
                </a:solidFill>
              </a:rPr>
              <a:t> = 2M</a:t>
            </a:r>
          </a:p>
          <a:p>
            <a:pPr>
              <a:buNone/>
            </a:pPr>
            <a:r>
              <a:rPr lang="fr-FR" sz="2400" i="1" dirty="0" smtClean="0"/>
              <a:t>• </a:t>
            </a:r>
            <a:r>
              <a:rPr lang="fr-FR" sz="2400" b="1" i="1" dirty="0" smtClean="0"/>
              <a:t>UPLOAD_ERR_FORM_SIZE</a:t>
            </a:r>
            <a:r>
              <a:rPr lang="fr-FR" sz="2400" i="1" dirty="0" smtClean="0"/>
              <a:t> : la taille du fichier dépasse celle indiquée dans la </a:t>
            </a:r>
            <a:r>
              <a:rPr lang="fr-FR" sz="2400" dirty="0" smtClean="0"/>
              <a:t>directive </a:t>
            </a:r>
            <a:r>
              <a:rPr lang="fr-FR" sz="2400" dirty="0" err="1" smtClean="0"/>
              <a:t>max_file_size</a:t>
            </a:r>
            <a:r>
              <a:rPr lang="fr-FR" sz="2400" dirty="0" smtClean="0"/>
              <a:t> qui peut être spécifiée dans le formulaire HTML;</a:t>
            </a:r>
          </a:p>
          <a:p>
            <a:pPr>
              <a:buNone/>
            </a:pPr>
            <a:r>
              <a:rPr lang="fr-FR" sz="2400" i="1" dirty="0" smtClean="0"/>
              <a:t>• </a:t>
            </a:r>
            <a:r>
              <a:rPr lang="fr-FR" sz="2400" b="1" i="1" dirty="0" smtClean="0"/>
              <a:t>UPLOAD_ERR_PARTIAL</a:t>
            </a:r>
            <a:r>
              <a:rPr lang="fr-FR" sz="2400" i="1" dirty="0" smtClean="0"/>
              <a:t> : le fichier a été transféré seulement partiellement;</a:t>
            </a:r>
          </a:p>
          <a:p>
            <a:pPr>
              <a:buNone/>
            </a:pPr>
            <a:r>
              <a:rPr lang="fr-FR" sz="2400" i="1" dirty="0" smtClean="0"/>
              <a:t>• </a:t>
            </a:r>
            <a:r>
              <a:rPr lang="fr-FR" sz="2400" b="1" i="1" dirty="0" smtClean="0"/>
              <a:t>UPLOAD_ERR_NO_FILE</a:t>
            </a:r>
            <a:r>
              <a:rPr lang="fr-FR" sz="2400" i="1" dirty="0" smtClean="0"/>
              <a:t> : aucun fichier n’a été transféré.</a:t>
            </a:r>
            <a:endParaRPr lang="fr-FR" sz="2400" dirty="0" smtClean="0"/>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4282" y="142852"/>
            <a:ext cx="8858312" cy="785818"/>
          </a:xfrm>
        </p:spPr>
        <p:txBody>
          <a:bodyPr>
            <a:noAutofit/>
          </a:bodyPr>
          <a:lstStyle/>
          <a:p>
            <a:r>
              <a:rPr lang="fr-FR" sz="3200" b="1" dirty="0" smtClean="0">
                <a:solidFill>
                  <a:schemeClr val="accent6"/>
                </a:solidFill>
              </a:rPr>
              <a:t> Interaction avec le système de </a:t>
            </a:r>
            <a:br>
              <a:rPr lang="fr-FR" sz="3200" b="1" dirty="0" smtClean="0">
                <a:solidFill>
                  <a:schemeClr val="accent6"/>
                </a:solidFill>
              </a:rPr>
            </a:br>
            <a:r>
              <a:rPr lang="fr-FR" sz="3200" b="1" dirty="0" smtClean="0">
                <a:solidFill>
                  <a:schemeClr val="accent6"/>
                </a:solidFill>
              </a:rPr>
              <a:t>fichiers et le serveur</a:t>
            </a:r>
          </a:p>
        </p:txBody>
      </p:sp>
      <p:sp>
        <p:nvSpPr>
          <p:cNvPr id="3" name="Espace réservé du contenu 2"/>
          <p:cNvSpPr>
            <a:spLocks noGrp="1"/>
          </p:cNvSpPr>
          <p:nvPr>
            <p:ph idx="1"/>
          </p:nvPr>
        </p:nvSpPr>
        <p:spPr>
          <a:xfrm>
            <a:off x="214282" y="1071546"/>
            <a:ext cx="8786874" cy="5500726"/>
          </a:xfrm>
        </p:spPr>
        <p:txBody>
          <a:bodyPr>
            <a:normAutofit/>
          </a:bodyPr>
          <a:lstStyle/>
          <a:p>
            <a:pPr algn="just"/>
            <a:r>
              <a:rPr lang="fr-FR" sz="2400" dirty="0" smtClean="0"/>
              <a:t>On copie (fonction copy()) le fichier temporaire dans le sous répertoire </a:t>
            </a:r>
            <a:r>
              <a:rPr lang="fr-FR" sz="2400" i="1" dirty="0" smtClean="0"/>
              <a:t>PHOTOS, en lui donnant comme nom l’identifiant de la description </a:t>
            </a:r>
            <a:r>
              <a:rPr lang="fr-FR" sz="2400" dirty="0" smtClean="0"/>
              <a:t>dans MySQL, et comme extension « .</a:t>
            </a:r>
            <a:r>
              <a:rPr lang="fr-FR" sz="2400" dirty="0" err="1" smtClean="0"/>
              <a:t>jpg</a:t>
            </a:r>
            <a:r>
              <a:rPr lang="fr-FR" sz="2400" dirty="0" smtClean="0"/>
              <a:t> »</a:t>
            </a:r>
          </a:p>
          <a:p>
            <a:pPr algn="just"/>
            <a:r>
              <a:rPr lang="fr-FR" sz="2400" b="1" dirty="0" smtClean="0"/>
              <a:t>Transfert du serveur au client</a:t>
            </a:r>
          </a:p>
          <a:p>
            <a:pPr algn="just">
              <a:buNone/>
            </a:pPr>
            <a:r>
              <a:rPr lang="fr-FR" sz="2400" i="1" dirty="0" smtClean="0"/>
              <a:t>ListePhotos.php : Affichage de la liste des photos.</a:t>
            </a:r>
          </a:p>
          <a:p>
            <a:pPr algn="just">
              <a:buNone/>
            </a:pPr>
            <a:endParaRPr lang="fr-FR" sz="2400" dirty="0" smtClean="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4282" y="142852"/>
            <a:ext cx="8858312" cy="785818"/>
          </a:xfrm>
        </p:spPr>
        <p:txBody>
          <a:bodyPr>
            <a:noAutofit/>
          </a:bodyPr>
          <a:lstStyle/>
          <a:p>
            <a:r>
              <a:rPr lang="fr-FR" sz="3200" b="1" dirty="0" smtClean="0">
                <a:solidFill>
                  <a:schemeClr val="accent6"/>
                </a:solidFill>
              </a:rPr>
              <a:t> Interaction avec le système de </a:t>
            </a:r>
            <a:br>
              <a:rPr lang="fr-FR" sz="3200" b="1" dirty="0" smtClean="0">
                <a:solidFill>
                  <a:schemeClr val="accent6"/>
                </a:solidFill>
              </a:rPr>
            </a:br>
            <a:r>
              <a:rPr lang="fr-FR" sz="3200" b="1" dirty="0" smtClean="0">
                <a:solidFill>
                  <a:schemeClr val="accent6"/>
                </a:solidFill>
              </a:rPr>
              <a:t>fichiers et le serveur</a:t>
            </a:r>
          </a:p>
        </p:txBody>
      </p:sp>
      <p:sp>
        <p:nvSpPr>
          <p:cNvPr id="3" name="Espace réservé du contenu 2"/>
          <p:cNvSpPr>
            <a:spLocks noGrp="1"/>
          </p:cNvSpPr>
          <p:nvPr>
            <p:ph idx="1"/>
          </p:nvPr>
        </p:nvSpPr>
        <p:spPr>
          <a:xfrm>
            <a:off x="214282" y="1071546"/>
            <a:ext cx="8786874" cy="5500726"/>
          </a:xfrm>
        </p:spPr>
        <p:txBody>
          <a:bodyPr>
            <a:normAutofit lnSpcReduction="10000"/>
          </a:bodyPr>
          <a:lstStyle/>
          <a:p>
            <a:pPr>
              <a:buNone/>
            </a:pPr>
            <a:r>
              <a:rPr lang="fr-FR" sz="2400" b="1" dirty="0" smtClean="0"/>
              <a:t>Introduction au dépôt de fichiers</a:t>
            </a:r>
            <a:endParaRPr lang="fr-FR" sz="2400" dirty="0" smtClean="0"/>
          </a:p>
          <a:p>
            <a:pPr algn="just"/>
            <a:r>
              <a:rPr lang="fr-FR" sz="2400" dirty="0" smtClean="0"/>
              <a:t>Au Chapitre sur la gestion des fichiers, nous avons examiné les moyens à notre disposition pour </a:t>
            </a:r>
            <a:r>
              <a:rPr lang="fr-FR" sz="2400" b="1" dirty="0" smtClean="0">
                <a:solidFill>
                  <a:schemeClr val="tx2">
                    <a:lumMod val="60000"/>
                    <a:lumOff val="40000"/>
                  </a:schemeClr>
                </a:solidFill>
              </a:rPr>
              <a:t>lire</a:t>
            </a:r>
            <a:r>
              <a:rPr lang="fr-FR" sz="2400" dirty="0" smtClean="0"/>
              <a:t> et </a:t>
            </a:r>
            <a:r>
              <a:rPr lang="fr-FR" sz="2400" b="1" dirty="0" smtClean="0">
                <a:solidFill>
                  <a:schemeClr val="tx2">
                    <a:lumMod val="60000"/>
                    <a:lumOff val="40000"/>
                  </a:schemeClr>
                </a:solidFill>
              </a:rPr>
              <a:t>écrire</a:t>
            </a:r>
            <a:r>
              <a:rPr lang="fr-FR" sz="2400" dirty="0" smtClean="0"/>
              <a:t> des données dans des fichiers stockés sur le serveur web. Dans cette partie du cours, nous étudierons d’autres fonctions PHP permettant d’interagir avec le système de fichiers du serveur.</a:t>
            </a:r>
          </a:p>
          <a:p>
            <a:pPr algn="just">
              <a:buNone/>
            </a:pPr>
            <a:endParaRPr lang="fr-FR" sz="2400" dirty="0" smtClean="0"/>
          </a:p>
          <a:p>
            <a:pPr algn="just"/>
            <a:r>
              <a:rPr lang="fr-FR" sz="2400" dirty="0" smtClean="0"/>
              <a:t>Afin d'éviter des confusions, on utilisera ici les termes franglais de </a:t>
            </a:r>
            <a:r>
              <a:rPr lang="fr-FR" sz="2400" dirty="0" smtClean="0">
                <a:solidFill>
                  <a:schemeClr val="accent2">
                    <a:lumMod val="75000"/>
                  </a:schemeClr>
                </a:solidFill>
              </a:rPr>
              <a:t>downloader</a:t>
            </a:r>
            <a:r>
              <a:rPr lang="fr-FR" sz="2400" dirty="0" smtClean="0"/>
              <a:t> et </a:t>
            </a:r>
            <a:r>
              <a:rPr lang="fr-FR" sz="2400" dirty="0" smtClean="0">
                <a:solidFill>
                  <a:schemeClr val="accent2">
                    <a:lumMod val="75000"/>
                  </a:schemeClr>
                </a:solidFill>
              </a:rPr>
              <a:t>uploader</a:t>
            </a:r>
            <a:r>
              <a:rPr lang="fr-FR" sz="2400" dirty="0" smtClean="0"/>
              <a:t> au lieu de l'ambigu télécharger.</a:t>
            </a:r>
          </a:p>
          <a:p>
            <a:pPr algn="just"/>
            <a:endParaRPr lang="fr-FR" sz="2400" dirty="0" smtClean="0"/>
          </a:p>
          <a:p>
            <a:pPr algn="just"/>
            <a:r>
              <a:rPr lang="fr-FR" sz="2400" dirty="0" smtClean="0"/>
              <a:t>Le terme </a:t>
            </a:r>
            <a:r>
              <a:rPr lang="fr-FR" sz="2400" b="1" dirty="0" err="1" smtClean="0">
                <a:solidFill>
                  <a:schemeClr val="accent6">
                    <a:lumMod val="75000"/>
                  </a:schemeClr>
                </a:solidFill>
              </a:rPr>
              <a:t>upload</a:t>
            </a:r>
            <a:r>
              <a:rPr lang="fr-FR" sz="2400" dirty="0" smtClean="0"/>
              <a:t> désigne l’action de transférer, vers un serveur distant, un fichier qui se situe en local (sur le poste du client). L’</a:t>
            </a:r>
            <a:r>
              <a:rPr lang="fr-FR" sz="2400" dirty="0" err="1" smtClean="0"/>
              <a:t>upload</a:t>
            </a:r>
            <a:r>
              <a:rPr lang="fr-FR" sz="2400" dirty="0" smtClean="0"/>
              <a:t> de fichiers à l’aide d’un formulaire HTML n’est possible que depuis la version 1.1 de la norme HTTP. Le navigateur peut, à l’aide d’une méthode </a:t>
            </a:r>
            <a:r>
              <a:rPr lang="fr-FR" sz="2400" b="1" dirty="0" smtClean="0"/>
              <a:t>POST</a:t>
            </a:r>
            <a:r>
              <a:rPr lang="fr-FR" sz="2400" dirty="0" smtClean="0"/>
              <a:t>.</a:t>
            </a:r>
          </a:p>
          <a:p>
            <a:pPr algn="just"/>
            <a:endParaRPr lang="fr-FR" sz="2400"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4282" y="142852"/>
            <a:ext cx="8858312" cy="785818"/>
          </a:xfrm>
        </p:spPr>
        <p:txBody>
          <a:bodyPr>
            <a:noAutofit/>
          </a:bodyPr>
          <a:lstStyle/>
          <a:p>
            <a:r>
              <a:rPr lang="fr-FR" sz="3200" b="1" dirty="0" smtClean="0">
                <a:solidFill>
                  <a:schemeClr val="accent6"/>
                </a:solidFill>
              </a:rPr>
              <a:t> Interaction avec le système de </a:t>
            </a:r>
            <a:br>
              <a:rPr lang="fr-FR" sz="3200" b="1" dirty="0" smtClean="0">
                <a:solidFill>
                  <a:schemeClr val="accent6"/>
                </a:solidFill>
              </a:rPr>
            </a:br>
            <a:r>
              <a:rPr lang="fr-FR" sz="3200" b="1" dirty="0" smtClean="0">
                <a:solidFill>
                  <a:schemeClr val="accent6"/>
                </a:solidFill>
              </a:rPr>
              <a:t>fichiers et le serveur</a:t>
            </a:r>
          </a:p>
        </p:txBody>
      </p:sp>
      <p:sp>
        <p:nvSpPr>
          <p:cNvPr id="3" name="Espace réservé du contenu 2"/>
          <p:cNvSpPr>
            <a:spLocks noGrp="1"/>
          </p:cNvSpPr>
          <p:nvPr>
            <p:ph idx="1"/>
          </p:nvPr>
        </p:nvSpPr>
        <p:spPr>
          <a:xfrm>
            <a:off x="214282" y="1071546"/>
            <a:ext cx="8786874" cy="5500726"/>
          </a:xfrm>
        </p:spPr>
        <p:txBody>
          <a:bodyPr>
            <a:normAutofit/>
          </a:bodyPr>
          <a:lstStyle/>
          <a:p>
            <a:pPr algn="just"/>
            <a:endParaRPr lang="fr-FR" sz="2400" dirty="0" smtClean="0"/>
          </a:p>
          <a:p>
            <a:pPr algn="just"/>
            <a:r>
              <a:rPr lang="fr-FR" sz="2400" dirty="0" smtClean="0"/>
              <a:t>Avant de nous lancer dans l’étude des fonctions de manipulation du système de fichiers, nous allons brièvement nous arrêter sur le processus du dépôt de fichiers sur un serveur.</a:t>
            </a:r>
          </a:p>
          <a:p>
            <a:pPr algn="just">
              <a:buNone/>
            </a:pPr>
            <a:endParaRPr lang="fr-FR" sz="2400" dirty="0" smtClean="0"/>
          </a:p>
          <a:p>
            <a:pPr algn="just"/>
            <a:r>
              <a:rPr lang="fr-FR" sz="2400" dirty="0" smtClean="0"/>
              <a:t>Consulter un site web revient généralement à </a:t>
            </a:r>
            <a:r>
              <a:rPr lang="fr-FR" sz="2400" b="1" dirty="0" smtClean="0"/>
              <a:t>télécharger</a:t>
            </a:r>
            <a:r>
              <a:rPr lang="fr-FR" sz="2400" dirty="0" smtClean="0"/>
              <a:t> (</a:t>
            </a:r>
            <a:r>
              <a:rPr lang="fr-FR" sz="2400" dirty="0" err="1" smtClean="0"/>
              <a:t>download</a:t>
            </a:r>
            <a:r>
              <a:rPr lang="fr-FR" sz="2400" dirty="0" smtClean="0"/>
              <a:t>) </a:t>
            </a:r>
            <a:r>
              <a:rPr lang="fr-FR" sz="2400" b="1" dirty="0" smtClean="0"/>
              <a:t>les pages</a:t>
            </a:r>
            <a:r>
              <a:rPr lang="fr-FR" sz="2400" dirty="0" smtClean="0"/>
              <a:t>, images et autres fichiers qui forment la page que l'on souhaite. </a:t>
            </a:r>
          </a:p>
          <a:p>
            <a:pPr algn="just"/>
            <a:endParaRPr lang="fr-FR" sz="2400" dirty="0" smtClean="0"/>
          </a:p>
          <a:p>
            <a:pPr algn="just"/>
            <a:r>
              <a:rPr lang="fr-FR" sz="2400" dirty="0" smtClean="0"/>
              <a:t>C'est le navigateur qui s'occupe de gérer toutes les connexions nécessaires, qui envoie les demandes de fichiers, reçoit les fichiers et affiche la page.</a:t>
            </a:r>
          </a:p>
          <a:p>
            <a:pPr algn="just"/>
            <a:endParaRPr lang="fr-FR" sz="2400"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4282" y="142852"/>
            <a:ext cx="8858312" cy="785818"/>
          </a:xfrm>
        </p:spPr>
        <p:txBody>
          <a:bodyPr>
            <a:noAutofit/>
          </a:bodyPr>
          <a:lstStyle/>
          <a:p>
            <a:r>
              <a:rPr lang="fr-FR" sz="3200" b="1" dirty="0" smtClean="0">
                <a:solidFill>
                  <a:schemeClr val="accent6"/>
                </a:solidFill>
              </a:rPr>
              <a:t> Interaction avec le système de </a:t>
            </a:r>
            <a:br>
              <a:rPr lang="fr-FR" sz="3200" b="1" dirty="0" smtClean="0">
                <a:solidFill>
                  <a:schemeClr val="accent6"/>
                </a:solidFill>
              </a:rPr>
            </a:br>
            <a:r>
              <a:rPr lang="fr-FR" sz="3200" b="1" dirty="0" smtClean="0">
                <a:solidFill>
                  <a:schemeClr val="accent6"/>
                </a:solidFill>
              </a:rPr>
              <a:t>fichiers et le serveur</a:t>
            </a:r>
          </a:p>
        </p:txBody>
      </p:sp>
      <p:sp>
        <p:nvSpPr>
          <p:cNvPr id="3" name="Espace réservé du contenu 2"/>
          <p:cNvSpPr>
            <a:spLocks noGrp="1"/>
          </p:cNvSpPr>
          <p:nvPr>
            <p:ph idx="1"/>
          </p:nvPr>
        </p:nvSpPr>
        <p:spPr>
          <a:xfrm>
            <a:off x="214282" y="1071546"/>
            <a:ext cx="8786874" cy="5500726"/>
          </a:xfrm>
        </p:spPr>
        <p:txBody>
          <a:bodyPr>
            <a:normAutofit/>
          </a:bodyPr>
          <a:lstStyle/>
          <a:p>
            <a:pPr algn="just"/>
            <a:r>
              <a:rPr lang="fr-FR" sz="2400" dirty="0" smtClean="0"/>
              <a:t>Donc, dans un premier temps, le visiteur sélectionne le fichier. Ensuite, après avoir rempli le reste du formulaire, il clique sur le bouton pour l'envoyer. </a:t>
            </a:r>
          </a:p>
          <a:p>
            <a:pPr algn="just"/>
            <a:endParaRPr lang="fr-FR" sz="2400" dirty="0" smtClean="0"/>
          </a:p>
          <a:p>
            <a:pPr algn="just"/>
            <a:r>
              <a:rPr lang="fr-FR" sz="2400" dirty="0" smtClean="0"/>
              <a:t>À ce moment-là, le navigateur du client demande au serveur la page « cible » (spécifiée grâce à l'attribut </a:t>
            </a:r>
            <a:r>
              <a:rPr lang="fr-FR" sz="2400" b="1" dirty="0" smtClean="0"/>
              <a:t>action</a:t>
            </a:r>
            <a:r>
              <a:rPr lang="fr-FR" sz="2400" dirty="0" smtClean="0"/>
              <a:t> du formulaire) en lui envoyant une requête HTTP. </a:t>
            </a:r>
          </a:p>
          <a:p>
            <a:pPr algn="just"/>
            <a:endParaRPr lang="fr-FR" sz="2400" dirty="0" smtClean="0"/>
          </a:p>
          <a:p>
            <a:pPr algn="just"/>
            <a:r>
              <a:rPr lang="fr-FR" sz="2400" dirty="0" smtClean="0"/>
              <a:t>Dans cette requête, le navigateur fournit diverses informations (page demandée, nom et version du navigateur, </a:t>
            </a:r>
            <a:r>
              <a:rPr lang="fr-FR" sz="2400" i="1" dirty="0" smtClean="0"/>
              <a:t>cookies</a:t>
            </a:r>
            <a:r>
              <a:rPr lang="fr-FR" sz="2400" dirty="0" smtClean="0"/>
              <a:t> qu'il possède pour ce site, etc.) dont les données du formulaire. </a:t>
            </a:r>
          </a:p>
          <a:p>
            <a:pPr algn="just"/>
            <a:endParaRPr lang="fr-FR" sz="2400"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4282" y="142852"/>
            <a:ext cx="8858312" cy="785818"/>
          </a:xfrm>
        </p:spPr>
        <p:txBody>
          <a:bodyPr>
            <a:noAutofit/>
          </a:bodyPr>
          <a:lstStyle/>
          <a:p>
            <a:r>
              <a:rPr lang="fr-FR" sz="3200" b="1" dirty="0" smtClean="0">
                <a:solidFill>
                  <a:schemeClr val="accent6"/>
                </a:solidFill>
              </a:rPr>
              <a:t> Interaction avec le système de </a:t>
            </a:r>
            <a:br>
              <a:rPr lang="fr-FR" sz="3200" b="1" dirty="0" smtClean="0">
                <a:solidFill>
                  <a:schemeClr val="accent6"/>
                </a:solidFill>
              </a:rPr>
            </a:br>
            <a:r>
              <a:rPr lang="fr-FR" sz="3200" b="1" dirty="0" smtClean="0">
                <a:solidFill>
                  <a:schemeClr val="accent6"/>
                </a:solidFill>
              </a:rPr>
              <a:t>fichiers et le serveur</a:t>
            </a:r>
          </a:p>
        </p:txBody>
      </p:sp>
      <p:sp>
        <p:nvSpPr>
          <p:cNvPr id="3" name="Espace réservé du contenu 2"/>
          <p:cNvSpPr>
            <a:spLocks noGrp="1"/>
          </p:cNvSpPr>
          <p:nvPr>
            <p:ph idx="1"/>
          </p:nvPr>
        </p:nvSpPr>
        <p:spPr>
          <a:xfrm>
            <a:off x="214282" y="1071546"/>
            <a:ext cx="8786874" cy="5500726"/>
          </a:xfrm>
        </p:spPr>
        <p:txBody>
          <a:bodyPr>
            <a:normAutofit/>
          </a:bodyPr>
          <a:lstStyle/>
          <a:p>
            <a:pPr algn="just"/>
            <a:r>
              <a:rPr lang="fr-FR" sz="2400" dirty="0" smtClean="0"/>
              <a:t>Le serveur (Apache par exemple) analyse la requête et passe le relais à PHP. Juste avant de lancer l'exécution de la page demandée, PHP s'occupe des données envoyées par le formulaire :</a:t>
            </a:r>
          </a:p>
          <a:p>
            <a:pPr lvl="1" algn="just"/>
            <a:r>
              <a:rPr lang="fr-FR" sz="2400" dirty="0" smtClean="0"/>
              <a:t>les champs textuels (</a:t>
            </a:r>
            <a:r>
              <a:rPr lang="fr-FR" sz="2400" dirty="0" err="1" smtClean="0"/>
              <a:t>text</a:t>
            </a:r>
            <a:r>
              <a:rPr lang="fr-FR" sz="2400" dirty="0" smtClean="0"/>
              <a:t>, </a:t>
            </a:r>
            <a:r>
              <a:rPr lang="fr-FR" sz="2400" dirty="0" err="1" smtClean="0"/>
              <a:t>checkbox</a:t>
            </a:r>
            <a:r>
              <a:rPr lang="fr-FR" sz="2400" dirty="0" smtClean="0"/>
              <a:t>, select, </a:t>
            </a:r>
            <a:r>
              <a:rPr lang="fr-FR" sz="2400" dirty="0" err="1" smtClean="0"/>
              <a:t>textarea</a:t>
            </a:r>
            <a:r>
              <a:rPr lang="fr-FR" sz="2400" dirty="0" smtClean="0"/>
              <a:t>, ...) sont copiés dans le tableau </a:t>
            </a:r>
            <a:r>
              <a:rPr lang="fr-FR" sz="2400" dirty="0" err="1" smtClean="0"/>
              <a:t>superglobal</a:t>
            </a:r>
            <a:r>
              <a:rPr lang="fr-FR" sz="2400" dirty="0" smtClean="0"/>
              <a:t> $_POST ;</a:t>
            </a:r>
          </a:p>
          <a:p>
            <a:pPr lvl="1" algn="just"/>
            <a:r>
              <a:rPr lang="fr-FR" sz="2400" dirty="0" smtClean="0"/>
              <a:t>les informations concernant les champs de type </a:t>
            </a:r>
            <a:r>
              <a:rPr lang="fr-FR" sz="2400" b="1" i="1" dirty="0" smtClean="0"/>
              <a:t>file</a:t>
            </a:r>
            <a:r>
              <a:rPr lang="fr-FR" sz="2400" dirty="0" smtClean="0"/>
              <a:t> sont enregistrées dans le tableau </a:t>
            </a:r>
            <a:r>
              <a:rPr lang="fr-FR" sz="2400" dirty="0" err="1" smtClean="0"/>
              <a:t>superglobal</a:t>
            </a:r>
            <a:r>
              <a:rPr lang="fr-FR" sz="2400" dirty="0" smtClean="0"/>
              <a:t> $_FILES ;</a:t>
            </a:r>
          </a:p>
          <a:p>
            <a:pPr lvl="1" algn="just"/>
            <a:r>
              <a:rPr lang="fr-FR" sz="2400" dirty="0" smtClean="0"/>
              <a:t>les fichiers sont temporairement placés dans le dossier temporaire du serveur.</a:t>
            </a:r>
          </a:p>
          <a:p>
            <a:pPr algn="just"/>
            <a:endParaRPr lang="fr-FR" sz="2400"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4282" y="142852"/>
            <a:ext cx="8858312" cy="785818"/>
          </a:xfrm>
        </p:spPr>
        <p:txBody>
          <a:bodyPr>
            <a:noAutofit/>
          </a:bodyPr>
          <a:lstStyle/>
          <a:p>
            <a:r>
              <a:rPr lang="fr-FR" sz="3200" b="1" dirty="0" smtClean="0">
                <a:solidFill>
                  <a:schemeClr val="accent6"/>
                </a:solidFill>
              </a:rPr>
              <a:t> Interaction avec le système de </a:t>
            </a:r>
            <a:br>
              <a:rPr lang="fr-FR" sz="3200" b="1" dirty="0" smtClean="0">
                <a:solidFill>
                  <a:schemeClr val="accent6"/>
                </a:solidFill>
              </a:rPr>
            </a:br>
            <a:r>
              <a:rPr lang="fr-FR" sz="3200" b="1" dirty="0" smtClean="0">
                <a:solidFill>
                  <a:schemeClr val="accent6"/>
                </a:solidFill>
              </a:rPr>
              <a:t>fichiers et le serveur</a:t>
            </a:r>
          </a:p>
        </p:txBody>
      </p:sp>
      <p:sp>
        <p:nvSpPr>
          <p:cNvPr id="3" name="Espace réservé du contenu 2"/>
          <p:cNvSpPr>
            <a:spLocks noGrp="1"/>
          </p:cNvSpPr>
          <p:nvPr>
            <p:ph idx="1"/>
          </p:nvPr>
        </p:nvSpPr>
        <p:spPr>
          <a:xfrm>
            <a:off x="214282" y="1071546"/>
            <a:ext cx="8786874" cy="1428760"/>
          </a:xfrm>
        </p:spPr>
        <p:txBody>
          <a:bodyPr>
            <a:normAutofit lnSpcReduction="10000"/>
          </a:bodyPr>
          <a:lstStyle/>
          <a:p>
            <a:pPr algn="just"/>
            <a:r>
              <a:rPr lang="fr-FR" sz="2200" dirty="0" smtClean="0"/>
              <a:t>La première chose à faire est de vérifier que les transferts de fichier sont autorisés dans la configuration courante de PHP. Cette autorisation est configurée par quatre directives contrôlant le comportement de PHP vis-à-vis du dépôt de fichiers: </a:t>
            </a:r>
            <a:endParaRPr lang="fr-FR" sz="2200" dirty="0"/>
          </a:p>
        </p:txBody>
      </p:sp>
      <p:graphicFrame>
        <p:nvGraphicFramePr>
          <p:cNvPr id="4" name="Tableau 3"/>
          <p:cNvGraphicFramePr>
            <a:graphicFrameLocks noGrp="1"/>
          </p:cNvGraphicFramePr>
          <p:nvPr/>
        </p:nvGraphicFramePr>
        <p:xfrm>
          <a:off x="142843" y="2428868"/>
          <a:ext cx="8929751" cy="4491255"/>
        </p:xfrm>
        <a:graphic>
          <a:graphicData uri="http://schemas.openxmlformats.org/drawingml/2006/table">
            <a:tbl>
              <a:tblPr/>
              <a:tblGrid>
                <a:gridCol w="2019962"/>
                <a:gridCol w="5409591"/>
                <a:gridCol w="1500198"/>
              </a:tblGrid>
              <a:tr h="285752">
                <a:tc>
                  <a:txBody>
                    <a:bodyPr/>
                    <a:lstStyle/>
                    <a:p>
                      <a:pPr>
                        <a:lnSpc>
                          <a:spcPct val="115000"/>
                        </a:lnSpc>
                        <a:spcAft>
                          <a:spcPts val="0"/>
                        </a:spcAft>
                      </a:pPr>
                      <a:r>
                        <a:rPr lang="fr-FR" sz="1400" b="1" i="1" dirty="0">
                          <a:latin typeface="Times New Roman"/>
                          <a:ea typeface="Calibri"/>
                          <a:cs typeface="Arial"/>
                        </a:rPr>
                        <a:t>Directive </a:t>
                      </a:r>
                      <a:endParaRPr lang="fr-FR" sz="1400" dirty="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fr-FR" sz="1400" b="1" i="1" dirty="0">
                          <a:latin typeface="Times New Roman"/>
                          <a:ea typeface="Calibri"/>
                          <a:cs typeface="Arial"/>
                        </a:rPr>
                        <a:t>Description </a:t>
                      </a:r>
                      <a:endParaRPr lang="fr-FR" sz="1400" dirty="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fr-FR" sz="1400" b="1" i="1">
                          <a:latin typeface="Times New Roman"/>
                          <a:ea typeface="Calibri"/>
                          <a:cs typeface="Arial"/>
                        </a:rPr>
                        <a:t>Valeur par défaut</a:t>
                      </a:r>
                      <a:r>
                        <a:rPr lang="fr-FR" sz="1400">
                          <a:latin typeface="CodeSmall-Regular"/>
                          <a:ea typeface="Calibri"/>
                          <a:cs typeface="CodeSmall-Regular"/>
                        </a:rPr>
                        <a:t> file </a:t>
                      </a:r>
                      <a:endParaRPr lang="fr-FR" sz="14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5752">
                <a:tc>
                  <a:txBody>
                    <a:bodyPr/>
                    <a:lstStyle/>
                    <a:p>
                      <a:pPr>
                        <a:lnSpc>
                          <a:spcPct val="115000"/>
                        </a:lnSpc>
                        <a:spcAft>
                          <a:spcPts val="0"/>
                        </a:spcAft>
                      </a:pPr>
                      <a:r>
                        <a:rPr lang="fr-FR" sz="1400" b="1" dirty="0">
                          <a:latin typeface="CodeSmall-Regular"/>
                          <a:ea typeface="Calibri"/>
                          <a:cs typeface="CodeSmall-Regular"/>
                        </a:rPr>
                        <a:t>file </a:t>
                      </a:r>
                      <a:r>
                        <a:rPr lang="fr-FR" sz="1400" b="1" dirty="0" err="1">
                          <a:latin typeface="CodeSmall-Regular"/>
                          <a:ea typeface="Calibri"/>
                          <a:cs typeface="CodeSmall-Regular"/>
                        </a:rPr>
                        <a:t>upload</a:t>
                      </a:r>
                      <a:r>
                        <a:rPr lang="fr-FR" sz="1400" b="1" dirty="0">
                          <a:latin typeface="CodeSmall-Regular"/>
                          <a:ea typeface="Calibri"/>
                          <a:cs typeface="CodeSmall-Regular"/>
                        </a:rPr>
                        <a:t> </a:t>
                      </a:r>
                      <a:endParaRPr lang="fr-FR" sz="1400" b="1" dirty="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fr-FR" sz="1400" dirty="0">
                          <a:latin typeface="Times-Roman"/>
                          <a:ea typeface="Calibri"/>
                          <a:cs typeface="Times-Roman"/>
                        </a:rPr>
                        <a:t>Indique si les dépôts de fichiers sont autorisés</a:t>
                      </a:r>
                      <a:endParaRPr lang="fr-FR" sz="1400" dirty="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fr-FR" sz="1400">
                          <a:latin typeface="CodeSmall-Regular"/>
                          <a:ea typeface="Calibri"/>
                          <a:cs typeface="CodeSmall-Regular"/>
                        </a:rPr>
                        <a:t>On</a:t>
                      </a:r>
                      <a:endParaRPr lang="fr-FR" sz="14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43008">
                <a:tc>
                  <a:txBody>
                    <a:bodyPr/>
                    <a:lstStyle/>
                    <a:p>
                      <a:pPr>
                        <a:lnSpc>
                          <a:spcPct val="115000"/>
                        </a:lnSpc>
                        <a:spcAft>
                          <a:spcPts val="0"/>
                        </a:spcAft>
                      </a:pPr>
                      <a:r>
                        <a:rPr lang="fr-FR" sz="1400" b="1" dirty="0" err="1">
                          <a:latin typeface="CodeSmall-Regular"/>
                          <a:ea typeface="Calibri"/>
                          <a:cs typeface="CodeSmall-Regular"/>
                        </a:rPr>
                        <a:t>upload</a:t>
                      </a:r>
                      <a:r>
                        <a:rPr lang="fr-FR" sz="1400" b="1" dirty="0">
                          <a:latin typeface="CodeSmall-Regular"/>
                          <a:ea typeface="Calibri"/>
                          <a:cs typeface="CodeSmall-Regular"/>
                        </a:rPr>
                        <a:t> </a:t>
                      </a:r>
                      <a:r>
                        <a:rPr lang="fr-FR" sz="1400" b="1" dirty="0" err="1">
                          <a:latin typeface="CodeSmall-Regular"/>
                          <a:ea typeface="Calibri"/>
                          <a:cs typeface="CodeSmall-Regular"/>
                        </a:rPr>
                        <a:t>tmp</a:t>
                      </a:r>
                      <a:r>
                        <a:rPr lang="fr-FR" sz="1400" b="1" dirty="0">
                          <a:latin typeface="CodeSmall-Regular"/>
                          <a:ea typeface="Calibri"/>
                          <a:cs typeface="CodeSmall-Regular"/>
                        </a:rPr>
                        <a:t> </a:t>
                      </a:r>
                      <a:r>
                        <a:rPr lang="fr-FR" sz="1400" b="1" dirty="0" err="1">
                          <a:latin typeface="CodeSmall-Regular"/>
                          <a:ea typeface="Calibri"/>
                          <a:cs typeface="CodeSmall-Regular"/>
                        </a:rPr>
                        <a:t>dir</a:t>
                      </a:r>
                      <a:r>
                        <a:rPr lang="fr-FR" sz="1400" b="1" dirty="0">
                          <a:latin typeface="CodeSmall-Regular"/>
                          <a:ea typeface="Calibri"/>
                          <a:cs typeface="CodeSmall-Regular"/>
                        </a:rPr>
                        <a:t> </a:t>
                      </a:r>
                      <a:endParaRPr lang="fr-FR" sz="1400" b="1" dirty="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fr-FR" sz="1400" dirty="0">
                          <a:latin typeface="Times-Roman"/>
                          <a:ea typeface="Calibri"/>
                          <a:cs typeface="Times-Roman"/>
                        </a:rPr>
                        <a:t>Répertoire où seront temporairement stockés les fichiers en attente de traitement. Si cette valeur n’est pas précisée, le système utilisera son répertoire temporaire par défaut.</a:t>
                      </a:r>
                      <a:endParaRPr lang="fr-FR" sz="1400" dirty="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fr-FR" sz="1400">
                          <a:latin typeface="Times-Roman"/>
                          <a:ea typeface="Calibri"/>
                          <a:cs typeface="Times-Roman"/>
                        </a:rPr>
                        <a:t>NULL</a:t>
                      </a:r>
                      <a:endParaRPr lang="fr-FR" sz="14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43008">
                <a:tc>
                  <a:txBody>
                    <a:bodyPr/>
                    <a:lstStyle/>
                    <a:p>
                      <a:pPr>
                        <a:lnSpc>
                          <a:spcPct val="115000"/>
                        </a:lnSpc>
                        <a:spcAft>
                          <a:spcPts val="0"/>
                        </a:spcAft>
                      </a:pPr>
                      <a:r>
                        <a:rPr lang="fr-FR" sz="1400" b="1" dirty="0" err="1">
                          <a:latin typeface="CodeSmall-Regular"/>
                          <a:ea typeface="Calibri"/>
                          <a:cs typeface="CodeSmall-Regular"/>
                        </a:rPr>
                        <a:t>upload</a:t>
                      </a:r>
                      <a:r>
                        <a:rPr lang="fr-FR" sz="1400" b="1" dirty="0">
                          <a:latin typeface="CodeSmall-Regular"/>
                          <a:ea typeface="Calibri"/>
                          <a:cs typeface="CodeSmall-Regular"/>
                        </a:rPr>
                        <a:t> max </a:t>
                      </a:r>
                      <a:r>
                        <a:rPr lang="fr-FR" sz="1400" b="1" dirty="0" err="1">
                          <a:latin typeface="CodeSmall-Regular"/>
                          <a:ea typeface="Calibri"/>
                          <a:cs typeface="CodeSmall-Regular"/>
                        </a:rPr>
                        <a:t>filesize</a:t>
                      </a:r>
                      <a:r>
                        <a:rPr lang="fr-FR" sz="1400" b="1" dirty="0">
                          <a:latin typeface="CodeSmall-Regular"/>
                          <a:ea typeface="Calibri"/>
                          <a:cs typeface="CodeSmall-Regular"/>
                        </a:rPr>
                        <a:t> </a:t>
                      </a:r>
                      <a:endParaRPr lang="fr-FR" sz="1400" b="1" dirty="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fr-FR" sz="1400" dirty="0">
                          <a:latin typeface="Times-Roman"/>
                          <a:ea typeface="Calibri"/>
                          <a:cs typeface="Times-Roman"/>
                        </a:rPr>
                        <a:t>Taille maximale admise pour les fichiers déposés.</a:t>
                      </a:r>
                      <a:endParaRPr lang="fr-FR" sz="1400" dirty="0">
                        <a:latin typeface="Calibri"/>
                        <a:ea typeface="Calibri"/>
                        <a:cs typeface="Arial"/>
                      </a:endParaRPr>
                    </a:p>
                    <a:p>
                      <a:pPr algn="just">
                        <a:lnSpc>
                          <a:spcPct val="115000"/>
                        </a:lnSpc>
                        <a:spcAft>
                          <a:spcPts val="0"/>
                        </a:spcAft>
                      </a:pPr>
                      <a:r>
                        <a:rPr lang="fr-FR" sz="1400" dirty="0">
                          <a:latin typeface="Times-Roman"/>
                          <a:ea typeface="Calibri"/>
                          <a:cs typeface="Times-Roman"/>
                        </a:rPr>
                        <a:t>Si un fichier déposé est de taille supérieure, PHP</a:t>
                      </a:r>
                      <a:endParaRPr lang="fr-FR" sz="1400" dirty="0">
                        <a:latin typeface="Calibri"/>
                        <a:ea typeface="Calibri"/>
                        <a:cs typeface="Arial"/>
                      </a:endParaRPr>
                    </a:p>
                    <a:p>
                      <a:pPr algn="just">
                        <a:lnSpc>
                          <a:spcPct val="115000"/>
                        </a:lnSpc>
                        <a:spcAft>
                          <a:spcPts val="0"/>
                        </a:spcAft>
                      </a:pPr>
                      <a:r>
                        <a:rPr lang="fr-FR" sz="1400" dirty="0">
                          <a:latin typeface="Times-Roman"/>
                          <a:ea typeface="Calibri"/>
                          <a:cs typeface="Times-Roman"/>
                        </a:rPr>
                        <a:t>crée un fichier de 0 octet à la place. de taille supérieure, PHP</a:t>
                      </a:r>
                      <a:endParaRPr lang="fr-FR" sz="1400" dirty="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fr-FR" sz="1400">
                          <a:latin typeface="Times-Roman"/>
                          <a:ea typeface="Calibri"/>
                          <a:cs typeface="Times-Roman"/>
                        </a:rPr>
                        <a:t>2M</a:t>
                      </a:r>
                      <a:endParaRPr lang="fr-FR" sz="14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28760">
                <a:tc>
                  <a:txBody>
                    <a:bodyPr/>
                    <a:lstStyle/>
                    <a:p>
                      <a:pPr>
                        <a:lnSpc>
                          <a:spcPct val="115000"/>
                        </a:lnSpc>
                        <a:spcAft>
                          <a:spcPts val="0"/>
                        </a:spcAft>
                      </a:pPr>
                      <a:r>
                        <a:rPr lang="fr-FR" sz="1400" b="1" dirty="0">
                          <a:latin typeface="CodeSmall-Regular"/>
                          <a:ea typeface="Calibri"/>
                          <a:cs typeface="CodeSmall-Regular"/>
                        </a:rPr>
                        <a:t>post max size POST </a:t>
                      </a:r>
                      <a:endParaRPr lang="fr-FR" sz="1400" b="1" dirty="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fr-FR" sz="1400">
                          <a:latin typeface="Times-Roman"/>
                          <a:ea typeface="Calibri"/>
                          <a:cs typeface="Times-Roman"/>
                        </a:rPr>
                        <a:t>Taille maximale des données </a:t>
                      </a:r>
                      <a:r>
                        <a:rPr lang="fr-FR" sz="1400">
                          <a:latin typeface="CodeSmall-Regular"/>
                          <a:ea typeface="Calibri"/>
                          <a:cs typeface="CodeSmall-Regular"/>
                        </a:rPr>
                        <a:t>POST </a:t>
                      </a:r>
                      <a:r>
                        <a:rPr lang="fr-FR" sz="1400">
                          <a:latin typeface="Times-Roman"/>
                          <a:ea typeface="Calibri"/>
                          <a:cs typeface="Times-Roman"/>
                        </a:rPr>
                        <a:t>acceptées par</a:t>
                      </a:r>
                      <a:endParaRPr lang="fr-FR" sz="1400">
                        <a:latin typeface="Calibri"/>
                        <a:ea typeface="Calibri"/>
                        <a:cs typeface="Arial"/>
                      </a:endParaRPr>
                    </a:p>
                    <a:p>
                      <a:pPr algn="just">
                        <a:lnSpc>
                          <a:spcPct val="115000"/>
                        </a:lnSpc>
                        <a:spcAft>
                          <a:spcPts val="0"/>
                        </a:spcAft>
                      </a:pPr>
                      <a:r>
                        <a:rPr lang="fr-FR" sz="1400">
                          <a:latin typeface="Times-Roman"/>
                          <a:ea typeface="Calibri"/>
                          <a:cs typeface="Times-Roman"/>
                        </a:rPr>
                        <a:t>PHP. Cette valeur doit être supérieure à celle de</a:t>
                      </a:r>
                      <a:endParaRPr lang="fr-FR" sz="1400">
                        <a:latin typeface="Calibri"/>
                        <a:ea typeface="Calibri"/>
                        <a:cs typeface="Arial"/>
                      </a:endParaRPr>
                    </a:p>
                    <a:p>
                      <a:pPr algn="just">
                        <a:lnSpc>
                          <a:spcPct val="115000"/>
                        </a:lnSpc>
                        <a:spcAft>
                          <a:spcPts val="0"/>
                        </a:spcAft>
                      </a:pPr>
                      <a:r>
                        <a:rPr lang="fr-FR" sz="1400">
                          <a:latin typeface="CodeSmall-Regular"/>
                          <a:ea typeface="Calibri"/>
                          <a:cs typeface="CodeSmall-Regular"/>
                        </a:rPr>
                        <a:t>upload max filesize </a:t>
                      </a:r>
                      <a:r>
                        <a:rPr lang="fr-FR" sz="1400">
                          <a:latin typeface="Times-Roman"/>
                          <a:ea typeface="Calibri"/>
                          <a:cs typeface="Times-Roman"/>
                        </a:rPr>
                        <a:t>car elle représente la taille</a:t>
                      </a:r>
                      <a:endParaRPr lang="fr-FR" sz="1400">
                        <a:latin typeface="Calibri"/>
                        <a:ea typeface="Calibri"/>
                        <a:cs typeface="Arial"/>
                      </a:endParaRPr>
                    </a:p>
                    <a:p>
                      <a:pPr algn="just">
                        <a:lnSpc>
                          <a:spcPct val="115000"/>
                        </a:lnSpc>
                        <a:spcAft>
                          <a:spcPts val="0"/>
                        </a:spcAft>
                      </a:pPr>
                      <a:r>
                        <a:rPr lang="fr-FR" sz="1400">
                          <a:latin typeface="Times-Roman"/>
                          <a:ea typeface="Calibri"/>
                          <a:cs typeface="Times-Roman"/>
                        </a:rPr>
                        <a:t>de toutes les données </a:t>
                      </a:r>
                      <a:r>
                        <a:rPr lang="fr-FR" sz="1400">
                          <a:latin typeface="CodeSmall-Regular"/>
                          <a:ea typeface="Calibri"/>
                          <a:cs typeface="CodeSmall-Regular"/>
                        </a:rPr>
                        <a:t>POST</a:t>
                      </a:r>
                      <a:r>
                        <a:rPr lang="fr-FR" sz="1400">
                          <a:latin typeface="Times-Roman"/>
                          <a:ea typeface="Calibri"/>
                          <a:cs typeface="Times-Roman"/>
                        </a:rPr>
                        <a:t>, pas simplement celle</a:t>
                      </a:r>
                      <a:endParaRPr lang="fr-FR" sz="1400">
                        <a:latin typeface="Calibri"/>
                        <a:ea typeface="Calibri"/>
                        <a:cs typeface="Arial"/>
                      </a:endParaRPr>
                    </a:p>
                    <a:p>
                      <a:pPr algn="just">
                        <a:lnSpc>
                          <a:spcPct val="115000"/>
                        </a:lnSpc>
                        <a:spcAft>
                          <a:spcPts val="0"/>
                        </a:spcAft>
                      </a:pPr>
                      <a:r>
                        <a:rPr lang="fr-FR" sz="1400">
                          <a:latin typeface="Times-Roman"/>
                          <a:ea typeface="Calibri"/>
                          <a:cs typeface="Times-Roman"/>
                        </a:rPr>
                        <a:t>du fichier.</a:t>
                      </a:r>
                      <a:endParaRPr lang="fr-FR" sz="14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fr-FR" sz="1400" dirty="0">
                          <a:latin typeface="CodeSmall-Regular"/>
                          <a:ea typeface="Calibri"/>
                          <a:cs typeface="CodeSmall-Regular"/>
                        </a:rPr>
                        <a:t>8M</a:t>
                      </a:r>
                      <a:endParaRPr lang="fr-FR" sz="1400" dirty="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4282" y="142852"/>
            <a:ext cx="8858312" cy="785818"/>
          </a:xfrm>
        </p:spPr>
        <p:txBody>
          <a:bodyPr>
            <a:noAutofit/>
          </a:bodyPr>
          <a:lstStyle/>
          <a:p>
            <a:r>
              <a:rPr lang="fr-FR" sz="3200" b="1" dirty="0" smtClean="0">
                <a:solidFill>
                  <a:schemeClr val="accent6"/>
                </a:solidFill>
              </a:rPr>
              <a:t> Interaction avec le système de </a:t>
            </a:r>
            <a:br>
              <a:rPr lang="fr-FR" sz="3200" b="1" dirty="0" smtClean="0">
                <a:solidFill>
                  <a:schemeClr val="accent6"/>
                </a:solidFill>
              </a:rPr>
            </a:br>
            <a:r>
              <a:rPr lang="fr-FR" sz="3200" b="1" dirty="0" smtClean="0">
                <a:solidFill>
                  <a:schemeClr val="accent6"/>
                </a:solidFill>
              </a:rPr>
              <a:t>fichiers et le serveur</a:t>
            </a:r>
          </a:p>
        </p:txBody>
      </p:sp>
      <p:sp>
        <p:nvSpPr>
          <p:cNvPr id="3" name="Espace réservé du contenu 2"/>
          <p:cNvSpPr>
            <a:spLocks noGrp="1"/>
          </p:cNvSpPr>
          <p:nvPr>
            <p:ph idx="1"/>
          </p:nvPr>
        </p:nvSpPr>
        <p:spPr>
          <a:xfrm>
            <a:off x="214282" y="1071546"/>
            <a:ext cx="8786874" cy="5500726"/>
          </a:xfrm>
        </p:spPr>
        <p:txBody>
          <a:bodyPr>
            <a:normAutofit/>
          </a:bodyPr>
          <a:lstStyle/>
          <a:p>
            <a:pPr algn="just"/>
            <a:r>
              <a:rPr lang="fr-FR" sz="2400" dirty="0" smtClean="0"/>
              <a:t>La prise en charge des dépôts de fichiers est une fonctionnalité de PHP très appréciable. Au lieu que les fichiers aillent du serveur vers le navigateur en utilisant le protocole HTTP, ils vont dans le sens opposé ; autrement dit, les fichiers sont envoyés par le navigateur vers le serveur. Habituellement, cette opération est implémentée avec une interface de formulaire HTML.</a:t>
            </a:r>
          </a:p>
          <a:p>
            <a:pPr algn="just">
              <a:buNone/>
            </a:pPr>
            <a:endParaRPr lang="fr-FR" sz="2400" dirty="0" smtClean="0"/>
          </a:p>
          <a:p>
            <a:pPr algn="just"/>
            <a:r>
              <a:rPr lang="fr-FR" sz="2400" dirty="0" smtClean="0"/>
              <a:t>Dès que l'on souhaite aller plus loin, et proposer aux visiteurs de personnaliser leur avatar ou d'envoyer une image, l’utilisation de ces formulaires devient plus difficile. Or, PHP propose des fonctions permettant justement de créer ce genre de script.</a:t>
            </a:r>
          </a:p>
          <a:p>
            <a:pPr algn="just"/>
            <a:endParaRPr lang="fr-FR" sz="2400"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4282" y="142852"/>
            <a:ext cx="8858312" cy="785818"/>
          </a:xfrm>
        </p:spPr>
        <p:txBody>
          <a:bodyPr>
            <a:noAutofit/>
          </a:bodyPr>
          <a:lstStyle/>
          <a:p>
            <a:r>
              <a:rPr lang="fr-FR" sz="3200" b="1" dirty="0" smtClean="0">
                <a:solidFill>
                  <a:schemeClr val="accent6"/>
                </a:solidFill>
              </a:rPr>
              <a:t> Interaction avec le système de </a:t>
            </a:r>
            <a:br>
              <a:rPr lang="fr-FR" sz="3200" b="1" dirty="0" smtClean="0">
                <a:solidFill>
                  <a:schemeClr val="accent6"/>
                </a:solidFill>
              </a:rPr>
            </a:br>
            <a:r>
              <a:rPr lang="fr-FR" sz="3200" b="1" dirty="0" smtClean="0">
                <a:solidFill>
                  <a:schemeClr val="accent6"/>
                </a:solidFill>
              </a:rPr>
              <a:t>fichiers et le serveur</a:t>
            </a:r>
          </a:p>
        </p:txBody>
      </p:sp>
      <p:sp>
        <p:nvSpPr>
          <p:cNvPr id="3" name="Espace réservé du contenu 2"/>
          <p:cNvSpPr>
            <a:spLocks noGrp="1"/>
          </p:cNvSpPr>
          <p:nvPr>
            <p:ph idx="1"/>
          </p:nvPr>
        </p:nvSpPr>
        <p:spPr>
          <a:xfrm>
            <a:off x="214282" y="1071546"/>
            <a:ext cx="8786874" cy="5500726"/>
          </a:xfrm>
        </p:spPr>
        <p:txBody>
          <a:bodyPr>
            <a:normAutofit/>
          </a:bodyPr>
          <a:lstStyle/>
          <a:p>
            <a:pPr algn="just"/>
            <a:r>
              <a:rPr lang="fr-FR" sz="2400" dirty="0" smtClean="0"/>
              <a:t>Une fois que tout est prêt, PHP commence à exécuter le script de la page demandée. C'est donc le script PHP qui va pouvoir gérer le fichier. Il ne faudra pas oublier que le fichier est dans un </a:t>
            </a:r>
            <a:r>
              <a:rPr lang="fr-FR" sz="2400" b="1" dirty="0" smtClean="0">
                <a:solidFill>
                  <a:schemeClr val="accent6">
                    <a:lumMod val="75000"/>
                  </a:schemeClr>
                </a:solidFill>
              </a:rPr>
              <a:t>dossier temporaire</a:t>
            </a:r>
            <a:r>
              <a:rPr lang="fr-FR" sz="2400" dirty="0" smtClean="0"/>
              <a:t>, et donc que si l'on souhaite le garder, il faudra le placer ailleurs (dans un dossier du site par exemple). </a:t>
            </a:r>
          </a:p>
          <a:p>
            <a:pPr algn="just"/>
            <a:endParaRPr lang="fr-FR" sz="2400" dirty="0" smtClean="0"/>
          </a:p>
          <a:p>
            <a:pPr algn="just"/>
            <a:r>
              <a:rPr lang="fr-FR" sz="2400" dirty="0" smtClean="0"/>
              <a:t>Si au contraire on décide de ne pas garder le fichier (par exemple si on remarque qu'il est trop grand, que ce n'est pas une image, …) il suffit de ne pas le déplacer ; il sera effacé automatiquement lorsque le script aura </a:t>
            </a:r>
            <a:r>
              <a:rPr lang="fr-FR" sz="2400" b="1" dirty="0" smtClean="0">
                <a:solidFill>
                  <a:schemeClr val="accent1">
                    <a:lumMod val="50000"/>
                  </a:schemeClr>
                </a:solidFill>
              </a:rPr>
              <a:t>fini d'être exécuté</a:t>
            </a:r>
            <a:r>
              <a:rPr lang="fr-FR" sz="2400" dirty="0" smtClean="0"/>
              <a:t>.</a:t>
            </a:r>
          </a:p>
          <a:p>
            <a:pPr algn="just"/>
            <a:endParaRPr lang="fr-FR" sz="2400"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4282" y="142852"/>
            <a:ext cx="8858312" cy="785818"/>
          </a:xfrm>
        </p:spPr>
        <p:txBody>
          <a:bodyPr>
            <a:noAutofit/>
          </a:bodyPr>
          <a:lstStyle/>
          <a:p>
            <a:r>
              <a:rPr lang="fr-FR" sz="3200" b="1" dirty="0" smtClean="0">
                <a:solidFill>
                  <a:schemeClr val="accent6"/>
                </a:solidFill>
              </a:rPr>
              <a:t> Interaction avec le système de </a:t>
            </a:r>
            <a:br>
              <a:rPr lang="fr-FR" sz="3200" b="1" dirty="0" smtClean="0">
                <a:solidFill>
                  <a:schemeClr val="accent6"/>
                </a:solidFill>
              </a:rPr>
            </a:br>
            <a:r>
              <a:rPr lang="fr-FR" sz="3200" b="1" dirty="0" smtClean="0">
                <a:solidFill>
                  <a:schemeClr val="accent6"/>
                </a:solidFill>
              </a:rPr>
              <a:t>fichiers et le serveur</a:t>
            </a:r>
          </a:p>
        </p:txBody>
      </p:sp>
      <p:sp>
        <p:nvSpPr>
          <p:cNvPr id="3" name="Espace réservé du contenu 2"/>
          <p:cNvSpPr>
            <a:spLocks noGrp="1"/>
          </p:cNvSpPr>
          <p:nvPr>
            <p:ph idx="1"/>
          </p:nvPr>
        </p:nvSpPr>
        <p:spPr>
          <a:xfrm>
            <a:off x="214282" y="2143116"/>
            <a:ext cx="8786874" cy="3500462"/>
          </a:xfrm>
        </p:spPr>
        <p:txBody>
          <a:bodyPr>
            <a:normAutofit/>
          </a:bodyPr>
          <a:lstStyle/>
          <a:p>
            <a:pPr>
              <a:buNone/>
            </a:pPr>
            <a:r>
              <a:rPr lang="de-DE" sz="2400" dirty="0" smtClean="0"/>
              <a:t>Remarque</a:t>
            </a:r>
          </a:p>
          <a:p>
            <a:pPr>
              <a:buNone/>
            </a:pPr>
            <a:endParaRPr lang="fr-FR" sz="2400" dirty="0" smtClean="0"/>
          </a:p>
          <a:p>
            <a:pPr algn="just"/>
            <a:r>
              <a:rPr lang="fr-FR" sz="2400" dirty="0" smtClean="0"/>
              <a:t>Un </a:t>
            </a:r>
            <a:r>
              <a:rPr lang="fr-FR" sz="2400" i="1" dirty="0" smtClean="0"/>
              <a:t>webmaster</a:t>
            </a:r>
            <a:r>
              <a:rPr lang="fr-FR" sz="2400" dirty="0" smtClean="0"/>
              <a:t> sain d'esprit ne laissera pas n'importe qui uploader n'importe quoi. C'est pourquoi il est nécessaire d'apprendre à restreindre l'envoi. Nous verrons par la suite que c'est en PHP que se fera la plus grosse partie de la vérification, mais il est déjà possible, en XHTML, de fixer une limite de taille sur l'envoi.</a:t>
            </a:r>
          </a:p>
          <a:p>
            <a:pPr>
              <a:buNone/>
            </a:pPr>
            <a:endParaRPr lang="fr-FR" sz="2400" dirty="0" smtClean="0"/>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479</TotalTime>
  <Words>1439</Words>
  <Application>Microsoft Macintosh PowerPoint</Application>
  <PresentationFormat>Présentation à l'écran (4:3)</PresentationFormat>
  <Paragraphs>120</Paragraphs>
  <Slides>15</Slides>
  <Notes>0</Notes>
  <HiddenSlides>0</HiddenSlides>
  <MMClips>0</MMClips>
  <ScaleCrop>false</ScaleCrop>
  <HeadingPairs>
    <vt:vector size="4" baseType="variant">
      <vt:variant>
        <vt:lpstr>Thème</vt:lpstr>
      </vt:variant>
      <vt:variant>
        <vt:i4>1</vt:i4>
      </vt:variant>
      <vt:variant>
        <vt:lpstr>Titres des diapositives</vt:lpstr>
      </vt:variant>
      <vt:variant>
        <vt:i4>15</vt:i4>
      </vt:variant>
    </vt:vector>
  </HeadingPairs>
  <TitlesOfParts>
    <vt:vector size="16" baseType="lpstr">
      <vt:lpstr>Thème Office</vt:lpstr>
      <vt:lpstr>Techniques PHP avancées</vt:lpstr>
      <vt:lpstr> Interaction avec le système de  fichiers et le serveur</vt:lpstr>
      <vt:lpstr> Interaction avec le système de  fichiers et le serveur</vt:lpstr>
      <vt:lpstr> Interaction avec le système de  fichiers et le serveur</vt:lpstr>
      <vt:lpstr> Interaction avec le système de  fichiers et le serveur</vt:lpstr>
      <vt:lpstr> Interaction avec le système de  fichiers et le serveur</vt:lpstr>
      <vt:lpstr> Interaction avec le système de  fichiers et le serveur</vt:lpstr>
      <vt:lpstr> Interaction avec le système de  fichiers et le serveur</vt:lpstr>
      <vt:lpstr> Interaction avec le système de  fichiers et le serveur</vt:lpstr>
      <vt:lpstr> Interaction avec le système de  fichiers et le serveur</vt:lpstr>
      <vt:lpstr> Interaction avec le système de  fichiers et le serveur</vt:lpstr>
      <vt:lpstr> Interaction avec le système de  fichiers et le serveur</vt:lpstr>
      <vt:lpstr> Interaction avec le système de  fichiers et le serveur</vt:lpstr>
      <vt:lpstr> Interaction avec le système de  fichiers et le serveur</vt:lpstr>
      <vt:lpstr> Interaction avec le système de  fichiers et le serveur</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Walid-Inspiron</dc:creator>
  <cp:lastModifiedBy>abdel atl</cp:lastModifiedBy>
  <cp:revision>28</cp:revision>
  <dcterms:created xsi:type="dcterms:W3CDTF">2013-10-23T08:15:44Z</dcterms:created>
  <dcterms:modified xsi:type="dcterms:W3CDTF">2017-11-28T10:12:19Z</dcterms:modified>
</cp:coreProperties>
</file>