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6"/>
  </p:notesMasterIdLst>
  <p:sldIdLst>
    <p:sldId id="264" r:id="rId2"/>
    <p:sldId id="3069" r:id="rId3"/>
    <p:sldId id="3070" r:id="rId4"/>
    <p:sldId id="3172" r:id="rId5"/>
    <p:sldId id="3193" r:id="rId6"/>
    <p:sldId id="3171" r:id="rId7"/>
    <p:sldId id="3173" r:id="rId8"/>
    <p:sldId id="3174" r:id="rId9"/>
    <p:sldId id="3175" r:id="rId10"/>
    <p:sldId id="3176" r:id="rId11"/>
    <p:sldId id="3137" r:id="rId12"/>
    <p:sldId id="3177" r:id="rId13"/>
    <p:sldId id="3178" r:id="rId14"/>
    <p:sldId id="3179" r:id="rId15"/>
    <p:sldId id="3180" r:id="rId16"/>
    <p:sldId id="3181" r:id="rId17"/>
    <p:sldId id="3182" r:id="rId18"/>
    <p:sldId id="3183" r:id="rId19"/>
    <p:sldId id="3184" r:id="rId20"/>
    <p:sldId id="3185" r:id="rId21"/>
    <p:sldId id="3186" r:id="rId22"/>
    <p:sldId id="3145" r:id="rId23"/>
    <p:sldId id="3132" r:id="rId24"/>
    <p:sldId id="3188" r:id="rId25"/>
    <p:sldId id="3189" r:id="rId26"/>
    <p:sldId id="3190" r:id="rId27"/>
    <p:sldId id="3192" r:id="rId28"/>
    <p:sldId id="3258" r:id="rId29"/>
    <p:sldId id="3259" r:id="rId30"/>
    <p:sldId id="3261" r:id="rId31"/>
    <p:sldId id="3260" r:id="rId32"/>
    <p:sldId id="3262" r:id="rId33"/>
    <p:sldId id="3191" r:id="rId34"/>
    <p:sldId id="3257" r:id="rId3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pos="4006">
          <p15:clr>
            <a:srgbClr val="A4A3A4"/>
          </p15:clr>
        </p15:guide>
        <p15:guide id="3" pos="494">
          <p15:clr>
            <a:srgbClr val="A4A3A4"/>
          </p15:clr>
        </p15:guide>
        <p15:guide id="4" orient="horz" pos="4124">
          <p15:clr>
            <a:srgbClr val="A4A3A4"/>
          </p15:clr>
        </p15:guide>
        <p15:guide id="5" pos="7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2844"/>
    <a:srgbClr val="FFFFFF"/>
    <a:srgbClr val="0B9796"/>
    <a:srgbClr val="2E3449"/>
    <a:srgbClr val="F13319"/>
    <a:srgbClr val="C32E57"/>
    <a:srgbClr val="D9D9D9"/>
    <a:srgbClr val="0237D8"/>
    <a:srgbClr val="662D91"/>
    <a:srgbClr val="FDC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6429" autoAdjust="0"/>
  </p:normalViewPr>
  <p:slideViewPr>
    <p:cSldViewPr>
      <p:cViewPr varScale="1">
        <p:scale>
          <a:sx n="114" d="100"/>
          <a:sy n="114" d="100"/>
        </p:scale>
        <p:origin x="388" y="60"/>
      </p:cViewPr>
      <p:guideLst>
        <p:guide orient="horz" pos="373"/>
        <p:guide pos="4006"/>
        <p:guide pos="494"/>
        <p:guide orient="horz" pos="4124"/>
        <p:guide pos="7520"/>
      </p:guideLst>
    </p:cSldViewPr>
  </p:slideViewPr>
  <p:outlineViewPr>
    <p:cViewPr>
      <p:scale>
        <a:sx n="100" d="100"/>
        <a:sy n="100" d="100"/>
      </p:scale>
      <p:origin x="0" y="-2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E40D3-9D56-4BE3-8409-39275ADE32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7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26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53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15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83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0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63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137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716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70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278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83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46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08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15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16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95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11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22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76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1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47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E40D3-9D56-4BE3-8409-39275ADE32DA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87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160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0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8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0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F14273-82F4-4C06-913E-509F00B4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703" y="6424637"/>
            <a:ext cx="1368152" cy="449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685" indent="0" algn="ctr">
              <a:buNone/>
              <a:defRPr sz="2305"/>
            </a:lvl2pPr>
            <a:lvl3pPr marL="1054735" indent="0" algn="ctr">
              <a:buNone/>
              <a:defRPr sz="2080"/>
            </a:lvl3pPr>
            <a:lvl4pPr marL="1582420" indent="0" algn="ctr">
              <a:buNone/>
              <a:defRPr sz="1845"/>
            </a:lvl4pPr>
            <a:lvl5pPr marL="2109470" indent="0" algn="ctr">
              <a:buNone/>
              <a:defRPr sz="1845"/>
            </a:lvl5pPr>
            <a:lvl6pPr marL="2637155" indent="0" algn="ctr">
              <a:buNone/>
              <a:defRPr sz="1845"/>
            </a:lvl6pPr>
            <a:lvl7pPr marL="3164205" indent="0" algn="ctr">
              <a:buNone/>
              <a:defRPr sz="1845"/>
            </a:lvl7pPr>
            <a:lvl8pPr marL="3691890" indent="0" algn="ctr">
              <a:buNone/>
              <a:defRPr sz="1845"/>
            </a:lvl8pPr>
            <a:lvl9pPr marL="4219575" indent="0" algn="ctr">
              <a:buNone/>
              <a:defRPr sz="1845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8FA755-639B-4E83-B317-45A8F5D2FB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703" y="6424637"/>
            <a:ext cx="1368152" cy="449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EDC8F2-4C76-4501-BC39-A8DD724063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703" y="6424637"/>
            <a:ext cx="1368152" cy="449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40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/>
          </p:cNvSpPr>
          <p:nvPr>
            <p:ph type="sldNum" sz="quarter" idx="10"/>
          </p:nvPr>
        </p:nvSpPr>
        <p:spPr>
          <a:xfrm>
            <a:off x="6321382" y="6685178"/>
            <a:ext cx="215149" cy="2143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3BAEDD0-D4DF-4379-B325-DEA81F77D7DA}" type="slidenum">
              <a:rPr lang="es-ES" altLang="zh-CN"/>
              <a:t>‹#›</a:t>
            </a:fld>
            <a:endParaRPr lang="es-ES" altLang="zh-CN" sz="1055" b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D3503B-738D-4B6D-95C5-E398478321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703" y="6424637"/>
            <a:ext cx="1368152" cy="449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8A843F-DAB7-4B41-8411-66973325F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703" y="6424637"/>
            <a:ext cx="1368152" cy="449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379039-5392-44D1-9A8C-834724BE47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703" y="6424637"/>
            <a:ext cx="1368152" cy="449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950AE8-1A73-4AF7-83EA-7657FA34E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703" y="6424637"/>
            <a:ext cx="1368152" cy="449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685" indent="0" algn="ctr">
              <a:buNone/>
              <a:defRPr sz="2305"/>
            </a:lvl2pPr>
            <a:lvl3pPr marL="1054735" indent="0" algn="ctr">
              <a:buNone/>
              <a:defRPr sz="2080"/>
            </a:lvl3pPr>
            <a:lvl4pPr marL="1582420" indent="0" algn="ctr">
              <a:buNone/>
              <a:defRPr sz="1845"/>
            </a:lvl4pPr>
            <a:lvl5pPr marL="2109470" indent="0" algn="ctr">
              <a:buNone/>
              <a:defRPr sz="1845"/>
            </a:lvl5pPr>
            <a:lvl6pPr marL="2637155" indent="0" algn="ctr">
              <a:buNone/>
              <a:defRPr sz="1845"/>
            </a:lvl6pPr>
            <a:lvl7pPr marL="3164205" indent="0" algn="ctr">
              <a:buNone/>
              <a:defRPr sz="1845"/>
            </a:lvl7pPr>
            <a:lvl8pPr marL="3691890" indent="0" algn="ctr">
              <a:buNone/>
              <a:defRPr sz="1845"/>
            </a:lvl8pPr>
            <a:lvl9pPr marL="4219575" indent="0" algn="ctr">
              <a:buNone/>
              <a:defRPr sz="1845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227D47-C469-45E2-B6C3-F1D1E5BB7A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703" y="6424637"/>
            <a:ext cx="1368152" cy="449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8D107B-5A79-473A-8B17-094D23300D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703" y="6424637"/>
            <a:ext cx="1368152" cy="449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 rot="5400000">
            <a:off x="10315783" y="-14197"/>
            <a:ext cx="2544990" cy="2540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352" y="-128091"/>
            <a:ext cx="1388463" cy="20321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D3B590-7933-4517-A52E-0351B85505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703" y="6424637"/>
            <a:ext cx="1368152" cy="449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754193-2EBC-40AD-AB44-8C64EBDBE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703" y="6424637"/>
            <a:ext cx="1368152" cy="449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D8A556-DDA9-4A30-B21E-F9711B665E8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0703" y="6424637"/>
            <a:ext cx="1368152" cy="4498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" y="1254436"/>
            <a:ext cx="12858044" cy="202895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98"/>
          </a:p>
        </p:txBody>
      </p:sp>
      <p:sp>
        <p:nvSpPr>
          <p:cNvPr id="4" name="TextBox 64"/>
          <p:cNvSpPr txBox="1"/>
          <p:nvPr/>
        </p:nvSpPr>
        <p:spPr>
          <a:xfrm>
            <a:off x="2027189" y="4170987"/>
            <a:ext cx="947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网易云音乐 智能推荐系统剖析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3977458" y="5240419"/>
            <a:ext cx="4677783" cy="3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98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——Present</a:t>
            </a:r>
            <a:r>
              <a:rPr lang="zh-CN" altLang="en-US" sz="1998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：北辰</a:t>
            </a:r>
            <a:r>
              <a:rPr lang="en-US" altLang="zh-CN" sz="1998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——</a:t>
            </a:r>
            <a:endParaRPr lang="zh-CN" altLang="en-US" sz="1998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泪滴形 6"/>
          <p:cNvSpPr/>
          <p:nvPr/>
        </p:nvSpPr>
        <p:spPr>
          <a:xfrm rot="8100000">
            <a:off x="5138880" y="1079295"/>
            <a:ext cx="2295039" cy="229503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98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0577" y="1199701"/>
            <a:ext cx="2014809" cy="2083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58" y="2081589"/>
            <a:ext cx="1466621" cy="4821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推荐系统结构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409058-65FF-434E-9B82-E2F41657E7B3}"/>
              </a:ext>
            </a:extLst>
          </p:cNvPr>
          <p:cNvSpPr/>
          <p:nvPr/>
        </p:nvSpPr>
        <p:spPr>
          <a:xfrm>
            <a:off x="1054649" y="5335114"/>
            <a:ext cx="1969390" cy="67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日志信息层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DEE82-3799-48FA-8BB1-7E56597BB3AC}"/>
              </a:ext>
            </a:extLst>
          </p:cNvPr>
          <p:cNvSpPr/>
          <p:nvPr/>
        </p:nvSpPr>
        <p:spPr>
          <a:xfrm>
            <a:off x="1054649" y="4046111"/>
            <a:ext cx="1969390" cy="67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938BCD-34A2-41C6-90DB-9509448E96F3}"/>
              </a:ext>
            </a:extLst>
          </p:cNvPr>
          <p:cNvSpPr/>
          <p:nvPr/>
        </p:nvSpPr>
        <p:spPr>
          <a:xfrm>
            <a:off x="1054649" y="2757109"/>
            <a:ext cx="1969390" cy="67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数据结果层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40B9E7-8A8B-47BA-9C65-8A6127B9E043}"/>
              </a:ext>
            </a:extLst>
          </p:cNvPr>
          <p:cNvSpPr/>
          <p:nvPr/>
        </p:nvSpPr>
        <p:spPr>
          <a:xfrm>
            <a:off x="1054649" y="1468107"/>
            <a:ext cx="1969390" cy="67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展现层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92643F-9BC5-4247-96C3-EC8020BC9920}"/>
              </a:ext>
            </a:extLst>
          </p:cNvPr>
          <p:cNvSpPr/>
          <p:nvPr/>
        </p:nvSpPr>
        <p:spPr>
          <a:xfrm>
            <a:off x="3405039" y="5384233"/>
            <a:ext cx="8120742" cy="67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84D849-F367-4153-BCB2-556C5331ED8F}"/>
              </a:ext>
            </a:extLst>
          </p:cNvPr>
          <p:cNvSpPr/>
          <p:nvPr/>
        </p:nvSpPr>
        <p:spPr>
          <a:xfrm>
            <a:off x="3405039" y="3930657"/>
            <a:ext cx="7260771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F80006-3A91-432A-BE97-415A87E3B326}"/>
              </a:ext>
            </a:extLst>
          </p:cNvPr>
          <p:cNvSpPr/>
          <p:nvPr/>
        </p:nvSpPr>
        <p:spPr>
          <a:xfrm>
            <a:off x="3405040" y="2580315"/>
            <a:ext cx="484414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799D60-178B-43C0-922E-E3C0BA6CBEAC}"/>
              </a:ext>
            </a:extLst>
          </p:cNvPr>
          <p:cNvSpPr/>
          <p:nvPr/>
        </p:nvSpPr>
        <p:spPr>
          <a:xfrm>
            <a:off x="3405039" y="1312069"/>
            <a:ext cx="1878877" cy="832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21EE70-E3EE-45B7-82D7-450F6A6A2BCB}"/>
              </a:ext>
            </a:extLst>
          </p:cNvPr>
          <p:cNvSpPr/>
          <p:nvPr/>
        </p:nvSpPr>
        <p:spPr>
          <a:xfrm>
            <a:off x="3489949" y="5468391"/>
            <a:ext cx="1709057" cy="5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商品信息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0E6F4B-38BD-4C8B-8C4C-05305DDA0C7C}"/>
              </a:ext>
            </a:extLst>
          </p:cNvPr>
          <p:cNvSpPr/>
          <p:nvPr/>
        </p:nvSpPr>
        <p:spPr>
          <a:xfrm>
            <a:off x="5542994" y="5468391"/>
            <a:ext cx="1709057" cy="5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用户行为日志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9AD34F-4774-4DF4-BF4D-39C2AB6BC61F}"/>
              </a:ext>
            </a:extLst>
          </p:cNvPr>
          <p:cNvSpPr/>
          <p:nvPr/>
        </p:nvSpPr>
        <p:spPr>
          <a:xfrm>
            <a:off x="7596039" y="5468391"/>
            <a:ext cx="1709057" cy="5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推荐请求日志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1F04C0-2FCE-4125-AEFD-EE5583567A34}"/>
              </a:ext>
            </a:extLst>
          </p:cNvPr>
          <p:cNvSpPr/>
          <p:nvPr/>
        </p:nvSpPr>
        <p:spPr>
          <a:xfrm>
            <a:off x="9649085" y="5468391"/>
            <a:ext cx="1709057" cy="5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推荐点击日志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F23161-9AE2-4AA7-849D-4D6936FF9C2B}"/>
              </a:ext>
            </a:extLst>
          </p:cNvPr>
          <p:cNvSpPr/>
          <p:nvPr/>
        </p:nvSpPr>
        <p:spPr>
          <a:xfrm>
            <a:off x="3489949" y="4146111"/>
            <a:ext cx="1709057" cy="5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用户特征模型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86190C-1B3A-4230-A108-B691F8D4C969}"/>
              </a:ext>
            </a:extLst>
          </p:cNvPr>
          <p:cNvSpPr/>
          <p:nvPr/>
        </p:nvSpPr>
        <p:spPr>
          <a:xfrm>
            <a:off x="5283916" y="4140208"/>
            <a:ext cx="1709057" cy="5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物品特征模型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4C1D27-8392-44AB-A8A0-B1FE1D90DC00}"/>
              </a:ext>
            </a:extLst>
          </p:cNvPr>
          <p:cNvSpPr/>
          <p:nvPr/>
        </p:nvSpPr>
        <p:spPr>
          <a:xfrm>
            <a:off x="3489949" y="2793026"/>
            <a:ext cx="1709057" cy="5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离线推荐结果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B927A8-60B8-4E80-95DB-13BFFC4D7FEB}"/>
              </a:ext>
            </a:extLst>
          </p:cNvPr>
          <p:cNvSpPr/>
          <p:nvPr/>
        </p:nvSpPr>
        <p:spPr>
          <a:xfrm>
            <a:off x="7077883" y="4140208"/>
            <a:ext cx="1709057" cy="5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A24C83-BF86-411C-B7D0-17E387D957E4}"/>
              </a:ext>
            </a:extLst>
          </p:cNvPr>
          <p:cNvSpPr/>
          <p:nvPr/>
        </p:nvSpPr>
        <p:spPr>
          <a:xfrm>
            <a:off x="6397522" y="2757109"/>
            <a:ext cx="1709057" cy="5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在线推荐系统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903B82-989F-40E1-9C5F-751653EA80F8}"/>
              </a:ext>
            </a:extLst>
          </p:cNvPr>
          <p:cNvSpPr/>
          <p:nvPr/>
        </p:nvSpPr>
        <p:spPr>
          <a:xfrm>
            <a:off x="3489949" y="1468107"/>
            <a:ext cx="1709057" cy="5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推荐结果融合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5A7D61-BBC1-4EC2-BA73-901D383B6E37}"/>
              </a:ext>
            </a:extLst>
          </p:cNvPr>
          <p:cNvSpPr/>
          <p:nvPr/>
        </p:nvSpPr>
        <p:spPr>
          <a:xfrm>
            <a:off x="8871850" y="4140208"/>
            <a:ext cx="1709057" cy="5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推荐策略库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B6E66D-C191-4C97-9825-F42CB267F927}"/>
              </a:ext>
            </a:extLst>
          </p:cNvPr>
          <p:cNvSpPr/>
          <p:nvPr/>
        </p:nvSpPr>
        <p:spPr>
          <a:xfrm>
            <a:off x="6038416" y="1311939"/>
            <a:ext cx="2563566" cy="67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用户最近观看行为</a:t>
            </a:r>
          </a:p>
        </p:txBody>
      </p:sp>
      <p:sp>
        <p:nvSpPr>
          <p:cNvPr id="23" name="箭头: 上 22">
            <a:extLst>
              <a:ext uri="{FF2B5EF4-FFF2-40B4-BE49-F238E27FC236}">
                <a16:creationId xmlns:a16="http://schemas.microsoft.com/office/drawing/2014/main" id="{FF53C33C-5B03-4394-9F8D-69269F46D30D}"/>
              </a:ext>
            </a:extLst>
          </p:cNvPr>
          <p:cNvSpPr/>
          <p:nvPr/>
        </p:nvSpPr>
        <p:spPr>
          <a:xfrm>
            <a:off x="7132093" y="4929215"/>
            <a:ext cx="484632" cy="422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0DA5DD1D-379E-4F1B-B43D-8F2DB4296BFA}"/>
              </a:ext>
            </a:extLst>
          </p:cNvPr>
          <p:cNvSpPr/>
          <p:nvPr/>
        </p:nvSpPr>
        <p:spPr>
          <a:xfrm>
            <a:off x="5212941" y="3507860"/>
            <a:ext cx="484632" cy="422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294C230B-3232-45BE-B89D-EACDCDD32609}"/>
              </a:ext>
            </a:extLst>
          </p:cNvPr>
          <p:cNvSpPr/>
          <p:nvPr/>
        </p:nvSpPr>
        <p:spPr>
          <a:xfrm>
            <a:off x="4102161" y="2139993"/>
            <a:ext cx="484632" cy="422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128E2CB8-7C01-4D5F-B5F7-C69212020B65}"/>
              </a:ext>
            </a:extLst>
          </p:cNvPr>
          <p:cNvSpPr/>
          <p:nvPr/>
        </p:nvSpPr>
        <p:spPr>
          <a:xfrm>
            <a:off x="7077883" y="2031937"/>
            <a:ext cx="484632" cy="539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0E04721C-AE7D-40FA-87AA-C032215F40FB}"/>
              </a:ext>
            </a:extLst>
          </p:cNvPr>
          <p:cNvSpPr/>
          <p:nvPr/>
        </p:nvSpPr>
        <p:spPr>
          <a:xfrm>
            <a:off x="10783100" y="2571553"/>
            <a:ext cx="364129" cy="2763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2A504AC-D168-41C0-9A97-B83B3F95EF80}"/>
              </a:ext>
            </a:extLst>
          </p:cNvPr>
          <p:cNvSpPr/>
          <p:nvPr/>
        </p:nvSpPr>
        <p:spPr>
          <a:xfrm>
            <a:off x="9980010" y="1468107"/>
            <a:ext cx="1993982" cy="97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用户推荐点击行为</a:t>
            </a:r>
          </a:p>
        </p:txBody>
      </p:sp>
    </p:spTree>
    <p:extLst>
      <p:ext uri="{BB962C8B-B14F-4D97-AF65-F5344CB8AC3E}">
        <p14:creationId xmlns:p14="http://schemas.microsoft.com/office/powerpoint/2010/main" val="290949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2654396"/>
            <a:ext cx="12858044" cy="192385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872869" y="2097660"/>
            <a:ext cx="3037671" cy="3228945"/>
            <a:chOff x="1331640" y="1491750"/>
            <a:chExt cx="2160240" cy="2296264"/>
          </a:xfrm>
        </p:grpSpPr>
        <p:sp>
          <p:nvSpPr>
            <p:cNvPr id="3" name="椭圆 2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513162" y="1660436"/>
              <a:ext cx="1800000" cy="180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2955" y="1598622"/>
              <a:ext cx="936104" cy="2189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405" dirty="0">
                  <a:solidFill>
                    <a:schemeClr val="bg1"/>
                  </a:solidFill>
                  <a:latin typeface="DFGothic-EB" pitchFamily="1" charset="-128"/>
                  <a:ea typeface="DFGothic-EB" pitchFamily="1" charset="-128"/>
                </a:rPr>
                <a:t>2</a:t>
              </a:r>
              <a:endParaRPr lang="zh-CN" altLang="en-US" sz="19405" dirty="0">
                <a:solidFill>
                  <a:schemeClr val="bg1"/>
                </a:solidFill>
                <a:latin typeface="DFGothic-EB" pitchFamily="1" charset="-128"/>
                <a:ea typeface="DFGothic-EB" pitchFamily="1" charset="-128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301334" y="330803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协同过滤算法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309318" y="2065953"/>
            <a:ext cx="483477" cy="435909"/>
            <a:chOff x="4634991" y="2138335"/>
            <a:chExt cx="428348" cy="386204"/>
          </a:xfrm>
        </p:grpSpPr>
        <p:sp>
          <p:nvSpPr>
            <p:cNvPr id="9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00812" y="2065953"/>
            <a:ext cx="483477" cy="435909"/>
            <a:chOff x="5076056" y="2138335"/>
            <a:chExt cx="428348" cy="386204"/>
          </a:xfrm>
        </p:grpSpPr>
        <p:sp>
          <p:nvSpPr>
            <p:cNvPr id="12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57739" y="2065916"/>
            <a:ext cx="483477" cy="435909"/>
            <a:chOff x="5557128" y="2138335"/>
            <a:chExt cx="428348" cy="386204"/>
          </a:xfrm>
        </p:grpSpPr>
        <p:sp>
          <p:nvSpPr>
            <p:cNvPr id="15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88512" y="2065953"/>
            <a:ext cx="483477" cy="435909"/>
            <a:chOff x="6068610" y="2138335"/>
            <a:chExt cx="428348" cy="386204"/>
          </a:xfrm>
        </p:grpSpPr>
        <p:sp>
          <p:nvSpPr>
            <p:cNvPr id="18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29376" y="2060539"/>
            <a:ext cx="483477" cy="435909"/>
            <a:chOff x="6623914" y="2138335"/>
            <a:chExt cx="428348" cy="386204"/>
          </a:xfrm>
        </p:grpSpPr>
        <p:sp>
          <p:nvSpPr>
            <p:cNvPr id="21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6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协同过滤算法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1D86B6-C3E6-4121-A40E-828A41BA4BDA}"/>
              </a:ext>
            </a:extLst>
          </p:cNvPr>
          <p:cNvSpPr txBox="1"/>
          <p:nvPr/>
        </p:nvSpPr>
        <p:spPr>
          <a:xfrm>
            <a:off x="1028776" y="1331060"/>
            <a:ext cx="100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协同过滤算法也叫做基于近邻的推荐算法，主要思想：利用已有的用户群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过去的行为或者意见预测数据，根据和当前用户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当前物品比较相似的近邻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数据来产生推荐结果和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算法比较类似。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FAE251-C2E8-491E-A4CB-5865263332CC}"/>
              </a:ext>
            </a:extLst>
          </p:cNvPr>
          <p:cNvSpPr/>
          <p:nvPr/>
        </p:nvSpPr>
        <p:spPr>
          <a:xfrm>
            <a:off x="4604275" y="4241737"/>
            <a:ext cx="15675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协同过滤算法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2F0D4E7-F730-4787-9E53-44CFB8CE3D26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6248019" y="4808985"/>
            <a:ext cx="2933652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93A97F2-D2B9-4102-8823-E35A2B21BAB3}"/>
              </a:ext>
            </a:extLst>
          </p:cNvPr>
          <p:cNvSpPr txBox="1"/>
          <p:nvPr/>
        </p:nvSpPr>
        <p:spPr>
          <a:xfrm>
            <a:off x="2427133" y="4331931"/>
            <a:ext cx="2079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物品评分矩阵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DA1526-2BAC-4092-99B3-139218C2E2BC}"/>
              </a:ext>
            </a:extLst>
          </p:cNvPr>
          <p:cNvSpPr txBox="1"/>
          <p:nvPr/>
        </p:nvSpPr>
        <p:spPr>
          <a:xfrm>
            <a:off x="6645399" y="4331931"/>
            <a:ext cx="25362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预测数值或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推荐物品列表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E107D8A-90D7-46D1-9722-853136AAEA02}"/>
              </a:ext>
            </a:extLst>
          </p:cNvPr>
          <p:cNvCxnSpPr>
            <a:cxnSpLocks/>
          </p:cNvCxnSpPr>
          <p:nvPr/>
        </p:nvCxnSpPr>
        <p:spPr>
          <a:xfrm>
            <a:off x="2540943" y="4808986"/>
            <a:ext cx="1965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协同过滤算法分类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420CADDE-6A45-4291-A69B-355AFCCD317F}"/>
              </a:ext>
            </a:extLst>
          </p:cNvPr>
          <p:cNvGrpSpPr/>
          <p:nvPr/>
        </p:nvGrpSpPr>
        <p:grpSpPr>
          <a:xfrm>
            <a:off x="5657220" y="1729574"/>
            <a:ext cx="1073780" cy="3659626"/>
            <a:chOff x="5885820" y="2998041"/>
            <a:chExt cx="592553" cy="2095444"/>
          </a:xfrm>
        </p:grpSpPr>
        <p:sp>
          <p:nvSpPr>
            <p:cNvPr id="4" name="Shape 1033">
              <a:extLst>
                <a:ext uri="{FF2B5EF4-FFF2-40B4-BE49-F238E27FC236}">
                  <a16:creationId xmlns:a16="http://schemas.microsoft.com/office/drawing/2014/main" id="{B7CEEAB7-2C69-4A6E-B3B1-DEDD5ED88258}"/>
                </a:ext>
              </a:extLst>
            </p:cNvPr>
            <p:cNvSpPr/>
            <p:nvPr/>
          </p:nvSpPr>
          <p:spPr>
            <a:xfrm>
              <a:off x="5885820" y="2998041"/>
              <a:ext cx="592553" cy="2095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597" extrusionOk="0">
                  <a:moveTo>
                    <a:pt x="8563" y="0"/>
                  </a:moveTo>
                  <a:cubicBezTo>
                    <a:pt x="10027" y="-3"/>
                    <a:pt x="12311" y="423"/>
                    <a:pt x="12311" y="1065"/>
                  </a:cubicBezTo>
                  <a:cubicBezTo>
                    <a:pt x="12311" y="1707"/>
                    <a:pt x="12132" y="1985"/>
                    <a:pt x="11954" y="2193"/>
                  </a:cubicBezTo>
                  <a:cubicBezTo>
                    <a:pt x="11775" y="2401"/>
                    <a:pt x="11537" y="2367"/>
                    <a:pt x="11537" y="2367"/>
                  </a:cubicBezTo>
                  <a:cubicBezTo>
                    <a:pt x="11537" y="2367"/>
                    <a:pt x="11597" y="2801"/>
                    <a:pt x="11121" y="2905"/>
                  </a:cubicBezTo>
                  <a:cubicBezTo>
                    <a:pt x="10645" y="3009"/>
                    <a:pt x="10526" y="3043"/>
                    <a:pt x="10526" y="3182"/>
                  </a:cubicBezTo>
                  <a:cubicBezTo>
                    <a:pt x="10526" y="3321"/>
                    <a:pt x="10823" y="3425"/>
                    <a:pt x="11240" y="3564"/>
                  </a:cubicBezTo>
                  <a:cubicBezTo>
                    <a:pt x="11656" y="3703"/>
                    <a:pt x="13442" y="3859"/>
                    <a:pt x="14393" y="3963"/>
                  </a:cubicBezTo>
                  <a:cubicBezTo>
                    <a:pt x="15346" y="4067"/>
                    <a:pt x="16119" y="4241"/>
                    <a:pt x="16654" y="4588"/>
                  </a:cubicBezTo>
                  <a:cubicBezTo>
                    <a:pt x="17190" y="4935"/>
                    <a:pt x="17963" y="5369"/>
                    <a:pt x="18975" y="5664"/>
                  </a:cubicBezTo>
                  <a:cubicBezTo>
                    <a:pt x="19986" y="5959"/>
                    <a:pt x="21236" y="6427"/>
                    <a:pt x="20879" y="6878"/>
                  </a:cubicBezTo>
                  <a:cubicBezTo>
                    <a:pt x="20522" y="7329"/>
                    <a:pt x="18380" y="7676"/>
                    <a:pt x="17190" y="7486"/>
                  </a:cubicBezTo>
                  <a:cubicBezTo>
                    <a:pt x="16000" y="7295"/>
                    <a:pt x="15524" y="7277"/>
                    <a:pt x="15524" y="7277"/>
                  </a:cubicBezTo>
                  <a:cubicBezTo>
                    <a:pt x="15524" y="7277"/>
                    <a:pt x="16297" y="8266"/>
                    <a:pt x="16654" y="9255"/>
                  </a:cubicBezTo>
                  <a:cubicBezTo>
                    <a:pt x="17011" y="10245"/>
                    <a:pt x="17963" y="11199"/>
                    <a:pt x="17428" y="11286"/>
                  </a:cubicBezTo>
                  <a:cubicBezTo>
                    <a:pt x="16893" y="11372"/>
                    <a:pt x="16119" y="11477"/>
                    <a:pt x="16119" y="11477"/>
                  </a:cubicBezTo>
                  <a:cubicBezTo>
                    <a:pt x="16119" y="11477"/>
                    <a:pt x="15958" y="12874"/>
                    <a:pt x="15107" y="14083"/>
                  </a:cubicBezTo>
                  <a:cubicBezTo>
                    <a:pt x="14257" y="15292"/>
                    <a:pt x="13947" y="15840"/>
                    <a:pt x="13838" y="16560"/>
                  </a:cubicBezTo>
                  <a:cubicBezTo>
                    <a:pt x="13728" y="17279"/>
                    <a:pt x="13454" y="17807"/>
                    <a:pt x="13673" y="18111"/>
                  </a:cubicBezTo>
                  <a:cubicBezTo>
                    <a:pt x="13893" y="18415"/>
                    <a:pt x="15318" y="19006"/>
                    <a:pt x="16141" y="19118"/>
                  </a:cubicBezTo>
                  <a:cubicBezTo>
                    <a:pt x="16963" y="19230"/>
                    <a:pt x="18444" y="19230"/>
                    <a:pt x="19047" y="19310"/>
                  </a:cubicBezTo>
                  <a:cubicBezTo>
                    <a:pt x="19650" y="19390"/>
                    <a:pt x="20089" y="19614"/>
                    <a:pt x="18718" y="19678"/>
                  </a:cubicBezTo>
                  <a:cubicBezTo>
                    <a:pt x="17347" y="19742"/>
                    <a:pt x="14770" y="19630"/>
                    <a:pt x="14112" y="19566"/>
                  </a:cubicBezTo>
                  <a:cubicBezTo>
                    <a:pt x="13454" y="19502"/>
                    <a:pt x="12412" y="19358"/>
                    <a:pt x="12412" y="19358"/>
                  </a:cubicBezTo>
                  <a:cubicBezTo>
                    <a:pt x="12412" y="19358"/>
                    <a:pt x="12741" y="19598"/>
                    <a:pt x="11261" y="19598"/>
                  </a:cubicBezTo>
                  <a:cubicBezTo>
                    <a:pt x="9780" y="19598"/>
                    <a:pt x="9506" y="19566"/>
                    <a:pt x="9451" y="19294"/>
                  </a:cubicBezTo>
                  <a:cubicBezTo>
                    <a:pt x="9397" y="19022"/>
                    <a:pt x="9451" y="18655"/>
                    <a:pt x="9232" y="18463"/>
                  </a:cubicBezTo>
                  <a:cubicBezTo>
                    <a:pt x="9012" y="18271"/>
                    <a:pt x="10109" y="17775"/>
                    <a:pt x="9561" y="17503"/>
                  </a:cubicBezTo>
                  <a:cubicBezTo>
                    <a:pt x="9012" y="17231"/>
                    <a:pt x="8464" y="16528"/>
                    <a:pt x="8958" y="16112"/>
                  </a:cubicBezTo>
                  <a:cubicBezTo>
                    <a:pt x="9451" y="15696"/>
                    <a:pt x="8793" y="15281"/>
                    <a:pt x="8958" y="15009"/>
                  </a:cubicBezTo>
                  <a:cubicBezTo>
                    <a:pt x="9122" y="14737"/>
                    <a:pt x="9341" y="14369"/>
                    <a:pt x="9341" y="13953"/>
                  </a:cubicBezTo>
                  <a:cubicBezTo>
                    <a:pt x="9341" y="13538"/>
                    <a:pt x="9287" y="13234"/>
                    <a:pt x="9287" y="13234"/>
                  </a:cubicBezTo>
                  <a:cubicBezTo>
                    <a:pt x="9287" y="13234"/>
                    <a:pt x="8245" y="14801"/>
                    <a:pt x="7971" y="15217"/>
                  </a:cubicBezTo>
                  <a:cubicBezTo>
                    <a:pt x="7696" y="15632"/>
                    <a:pt x="7258" y="17119"/>
                    <a:pt x="7258" y="17567"/>
                  </a:cubicBezTo>
                  <a:cubicBezTo>
                    <a:pt x="7258" y="18015"/>
                    <a:pt x="6107" y="18623"/>
                    <a:pt x="6052" y="19022"/>
                  </a:cubicBezTo>
                  <a:cubicBezTo>
                    <a:pt x="5997" y="19422"/>
                    <a:pt x="5942" y="19662"/>
                    <a:pt x="5558" y="19662"/>
                  </a:cubicBezTo>
                  <a:cubicBezTo>
                    <a:pt x="5174" y="19662"/>
                    <a:pt x="5942" y="20110"/>
                    <a:pt x="6216" y="20462"/>
                  </a:cubicBezTo>
                  <a:cubicBezTo>
                    <a:pt x="6490" y="20813"/>
                    <a:pt x="7313" y="21597"/>
                    <a:pt x="5723" y="21597"/>
                  </a:cubicBezTo>
                  <a:cubicBezTo>
                    <a:pt x="4132" y="21597"/>
                    <a:pt x="2323" y="21405"/>
                    <a:pt x="2268" y="20909"/>
                  </a:cubicBezTo>
                  <a:cubicBezTo>
                    <a:pt x="2213" y="20414"/>
                    <a:pt x="2432" y="19982"/>
                    <a:pt x="1994" y="19790"/>
                  </a:cubicBezTo>
                  <a:cubicBezTo>
                    <a:pt x="1555" y="19598"/>
                    <a:pt x="1500" y="19182"/>
                    <a:pt x="1555" y="18927"/>
                  </a:cubicBezTo>
                  <a:cubicBezTo>
                    <a:pt x="1610" y="18671"/>
                    <a:pt x="1336" y="18239"/>
                    <a:pt x="1555" y="17695"/>
                  </a:cubicBezTo>
                  <a:cubicBezTo>
                    <a:pt x="1775" y="17152"/>
                    <a:pt x="1775" y="16240"/>
                    <a:pt x="2213" y="15552"/>
                  </a:cubicBezTo>
                  <a:cubicBezTo>
                    <a:pt x="2652" y="14865"/>
                    <a:pt x="2761" y="13809"/>
                    <a:pt x="2981" y="12978"/>
                  </a:cubicBezTo>
                  <a:cubicBezTo>
                    <a:pt x="3200" y="12146"/>
                    <a:pt x="3365" y="11730"/>
                    <a:pt x="3090" y="11603"/>
                  </a:cubicBezTo>
                  <a:cubicBezTo>
                    <a:pt x="2816" y="11475"/>
                    <a:pt x="1172" y="11363"/>
                    <a:pt x="733" y="11331"/>
                  </a:cubicBezTo>
                  <a:cubicBezTo>
                    <a:pt x="294" y="11299"/>
                    <a:pt x="1281" y="10435"/>
                    <a:pt x="1610" y="9716"/>
                  </a:cubicBezTo>
                  <a:cubicBezTo>
                    <a:pt x="1939" y="8996"/>
                    <a:pt x="2542" y="8564"/>
                    <a:pt x="2871" y="8053"/>
                  </a:cubicBezTo>
                  <a:cubicBezTo>
                    <a:pt x="3200" y="7541"/>
                    <a:pt x="3200" y="7301"/>
                    <a:pt x="2487" y="6933"/>
                  </a:cubicBezTo>
                  <a:cubicBezTo>
                    <a:pt x="1775" y="6565"/>
                    <a:pt x="897" y="6326"/>
                    <a:pt x="513" y="5494"/>
                  </a:cubicBezTo>
                  <a:cubicBezTo>
                    <a:pt x="130" y="4663"/>
                    <a:pt x="-364" y="4119"/>
                    <a:pt x="404" y="3911"/>
                  </a:cubicBezTo>
                  <a:cubicBezTo>
                    <a:pt x="1172" y="3703"/>
                    <a:pt x="2652" y="3815"/>
                    <a:pt x="3748" y="3559"/>
                  </a:cubicBezTo>
                  <a:cubicBezTo>
                    <a:pt x="4845" y="3303"/>
                    <a:pt x="5010" y="3015"/>
                    <a:pt x="5503" y="2983"/>
                  </a:cubicBezTo>
                  <a:cubicBezTo>
                    <a:pt x="5997" y="2951"/>
                    <a:pt x="6106" y="2920"/>
                    <a:pt x="6106" y="2744"/>
                  </a:cubicBezTo>
                  <a:cubicBezTo>
                    <a:pt x="6106" y="2568"/>
                    <a:pt x="5942" y="2392"/>
                    <a:pt x="5942" y="2392"/>
                  </a:cubicBezTo>
                  <a:cubicBezTo>
                    <a:pt x="5942" y="2392"/>
                    <a:pt x="5174" y="2248"/>
                    <a:pt x="5010" y="2024"/>
                  </a:cubicBezTo>
                  <a:cubicBezTo>
                    <a:pt x="4845" y="1800"/>
                    <a:pt x="4681" y="1240"/>
                    <a:pt x="4900" y="857"/>
                  </a:cubicBezTo>
                  <a:cubicBezTo>
                    <a:pt x="5119" y="473"/>
                    <a:pt x="6318" y="5"/>
                    <a:pt x="8563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" name="Shape 1034">
              <a:extLst>
                <a:ext uri="{FF2B5EF4-FFF2-40B4-BE49-F238E27FC236}">
                  <a16:creationId xmlns:a16="http://schemas.microsoft.com/office/drawing/2014/main" id="{CB9D9B28-A43B-4B81-AE42-94300AD8C95E}"/>
                </a:ext>
              </a:extLst>
            </p:cNvPr>
            <p:cNvSpPr/>
            <p:nvPr/>
          </p:nvSpPr>
          <p:spPr>
            <a:xfrm>
              <a:off x="6044928" y="3266536"/>
              <a:ext cx="152772" cy="118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43" y="9828"/>
                  </a:moveTo>
                  <a:cubicBezTo>
                    <a:pt x="20503" y="10692"/>
                    <a:pt x="21004" y="11543"/>
                    <a:pt x="21600" y="12462"/>
                  </a:cubicBezTo>
                  <a:cubicBezTo>
                    <a:pt x="20797" y="15394"/>
                    <a:pt x="20629" y="18810"/>
                    <a:pt x="20550" y="21600"/>
                  </a:cubicBezTo>
                  <a:cubicBezTo>
                    <a:pt x="17285" y="18886"/>
                    <a:pt x="18957" y="12766"/>
                    <a:pt x="16102" y="12414"/>
                  </a:cubicBezTo>
                  <a:cubicBezTo>
                    <a:pt x="13346" y="12074"/>
                    <a:pt x="12988" y="13608"/>
                    <a:pt x="12526" y="15998"/>
                  </a:cubicBezTo>
                  <a:cubicBezTo>
                    <a:pt x="12064" y="18387"/>
                    <a:pt x="11785" y="20178"/>
                    <a:pt x="11785" y="20178"/>
                  </a:cubicBezTo>
                  <a:cubicBezTo>
                    <a:pt x="11785" y="20178"/>
                    <a:pt x="2700" y="7597"/>
                    <a:pt x="0" y="3147"/>
                  </a:cubicBezTo>
                  <a:cubicBezTo>
                    <a:pt x="1311" y="2680"/>
                    <a:pt x="1742" y="2046"/>
                    <a:pt x="1827" y="0"/>
                  </a:cubicBezTo>
                  <a:cubicBezTo>
                    <a:pt x="4847" y="4160"/>
                    <a:pt x="12262" y="11667"/>
                    <a:pt x="15756" y="11667"/>
                  </a:cubicBezTo>
                  <a:cubicBezTo>
                    <a:pt x="17415" y="11667"/>
                    <a:pt x="18853" y="10951"/>
                    <a:pt x="20143" y="982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  <p:sp>
          <p:nvSpPr>
            <p:cNvPr id="6" name="Shape 1035">
              <a:extLst>
                <a:ext uri="{FF2B5EF4-FFF2-40B4-BE49-F238E27FC236}">
                  <a16:creationId xmlns:a16="http://schemas.microsoft.com/office/drawing/2014/main" id="{128DF351-8015-4DBF-BF2E-1D9399BD247D}"/>
                </a:ext>
              </a:extLst>
            </p:cNvPr>
            <p:cNvSpPr/>
            <p:nvPr/>
          </p:nvSpPr>
          <p:spPr>
            <a:xfrm>
              <a:off x="6204036" y="3584752"/>
              <a:ext cx="63807" cy="8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8" h="21600" extrusionOk="0">
                  <a:moveTo>
                    <a:pt x="11314" y="594"/>
                  </a:moveTo>
                  <a:lnTo>
                    <a:pt x="0" y="0"/>
                  </a:lnTo>
                  <a:cubicBezTo>
                    <a:pt x="0" y="0"/>
                    <a:pt x="10284" y="5549"/>
                    <a:pt x="10284" y="11495"/>
                  </a:cubicBezTo>
                  <a:cubicBezTo>
                    <a:pt x="10284" y="17438"/>
                    <a:pt x="9772" y="20013"/>
                    <a:pt x="9772" y="20013"/>
                  </a:cubicBezTo>
                  <a:lnTo>
                    <a:pt x="18772" y="21600"/>
                  </a:lnTo>
                  <a:cubicBezTo>
                    <a:pt x="18772" y="21600"/>
                    <a:pt x="21600" y="15655"/>
                    <a:pt x="19026" y="9907"/>
                  </a:cubicBezTo>
                  <a:cubicBezTo>
                    <a:pt x="16457" y="4162"/>
                    <a:pt x="13629" y="2575"/>
                    <a:pt x="11314" y="59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  <p:sp>
          <p:nvSpPr>
            <p:cNvPr id="7" name="Shape 1036">
              <a:extLst>
                <a:ext uri="{FF2B5EF4-FFF2-40B4-BE49-F238E27FC236}">
                  <a16:creationId xmlns:a16="http://schemas.microsoft.com/office/drawing/2014/main" id="{4B89ECC2-EFF9-4475-B01D-AC6E85E1FCAD}"/>
                </a:ext>
              </a:extLst>
            </p:cNvPr>
            <p:cNvSpPr/>
            <p:nvPr/>
          </p:nvSpPr>
          <p:spPr>
            <a:xfrm>
              <a:off x="6243813" y="3793582"/>
              <a:ext cx="27989" cy="76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79" y="0"/>
                  </a:moveTo>
                  <a:cubicBezTo>
                    <a:pt x="6479" y="0"/>
                    <a:pt x="2878" y="12381"/>
                    <a:pt x="1439" y="16334"/>
                  </a:cubicBezTo>
                  <a:cubicBezTo>
                    <a:pt x="0" y="20286"/>
                    <a:pt x="0" y="21600"/>
                    <a:pt x="0" y="21600"/>
                  </a:cubicBezTo>
                  <a:lnTo>
                    <a:pt x="21600" y="20286"/>
                  </a:lnTo>
                  <a:cubicBezTo>
                    <a:pt x="21600" y="20286"/>
                    <a:pt x="16556" y="10275"/>
                    <a:pt x="647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grpSp>
        <p:nvGrpSpPr>
          <p:cNvPr id="8" name="Group 71">
            <a:extLst>
              <a:ext uri="{FF2B5EF4-FFF2-40B4-BE49-F238E27FC236}">
                <a16:creationId xmlns:a16="http://schemas.microsoft.com/office/drawing/2014/main" id="{364BCC40-C3A9-4798-A361-08E3ED6C8711}"/>
              </a:ext>
            </a:extLst>
          </p:cNvPr>
          <p:cNvGrpSpPr/>
          <p:nvPr/>
        </p:nvGrpSpPr>
        <p:grpSpPr>
          <a:xfrm>
            <a:off x="3891919" y="1992399"/>
            <a:ext cx="703465" cy="677977"/>
            <a:chOff x="3714751" y="3694619"/>
            <a:chExt cx="703465" cy="703465"/>
          </a:xfrm>
        </p:grpSpPr>
        <p:sp>
          <p:nvSpPr>
            <p:cNvPr id="9" name="Rectangle 72">
              <a:extLst>
                <a:ext uri="{FF2B5EF4-FFF2-40B4-BE49-F238E27FC236}">
                  <a16:creationId xmlns:a16="http://schemas.microsoft.com/office/drawing/2014/main" id="{A41D7C49-3ACD-4FA0-81A0-AE6F71354D72}"/>
                </a:ext>
              </a:extLst>
            </p:cNvPr>
            <p:cNvSpPr/>
            <p:nvPr/>
          </p:nvSpPr>
          <p:spPr>
            <a:xfrm>
              <a:off x="3714751" y="3694619"/>
              <a:ext cx="703465" cy="7034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Shape 1094">
              <a:extLst>
                <a:ext uri="{FF2B5EF4-FFF2-40B4-BE49-F238E27FC236}">
                  <a16:creationId xmlns:a16="http://schemas.microsoft.com/office/drawing/2014/main" id="{60CC13CD-8C25-4EE3-8961-9786183223FF}"/>
                </a:ext>
              </a:extLst>
            </p:cNvPr>
            <p:cNvSpPr/>
            <p:nvPr/>
          </p:nvSpPr>
          <p:spPr>
            <a:xfrm>
              <a:off x="3831479" y="3893547"/>
              <a:ext cx="470922" cy="336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F6DF5D42-C138-4D56-A593-3C2FB439DDE7}"/>
              </a:ext>
            </a:extLst>
          </p:cNvPr>
          <p:cNvGrpSpPr/>
          <p:nvPr/>
        </p:nvGrpSpPr>
        <p:grpSpPr>
          <a:xfrm>
            <a:off x="7792836" y="1992398"/>
            <a:ext cx="703465" cy="677977"/>
            <a:chOff x="7792836" y="2425023"/>
            <a:chExt cx="703465" cy="703465"/>
          </a:xfrm>
        </p:grpSpPr>
        <p:sp>
          <p:nvSpPr>
            <p:cNvPr id="12" name="Rectangle 81">
              <a:extLst>
                <a:ext uri="{FF2B5EF4-FFF2-40B4-BE49-F238E27FC236}">
                  <a16:creationId xmlns:a16="http://schemas.microsoft.com/office/drawing/2014/main" id="{65BCC62F-051C-49AB-B420-9B681D202A94}"/>
                </a:ext>
              </a:extLst>
            </p:cNvPr>
            <p:cNvSpPr/>
            <p:nvPr/>
          </p:nvSpPr>
          <p:spPr>
            <a:xfrm>
              <a:off x="7792836" y="2425023"/>
              <a:ext cx="703465" cy="7034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Freeform 101">
              <a:extLst>
                <a:ext uri="{FF2B5EF4-FFF2-40B4-BE49-F238E27FC236}">
                  <a16:creationId xmlns:a16="http://schemas.microsoft.com/office/drawing/2014/main" id="{27B8443A-0F4E-4AFC-BA9B-52CE0708D2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0695" y="2557027"/>
              <a:ext cx="496731" cy="459559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" name="Shape 547">
            <a:extLst>
              <a:ext uri="{FF2B5EF4-FFF2-40B4-BE49-F238E27FC236}">
                <a16:creationId xmlns:a16="http://schemas.microsoft.com/office/drawing/2014/main" id="{770B556D-AD4A-4227-A14E-ED26BE34671F}"/>
              </a:ext>
            </a:extLst>
          </p:cNvPr>
          <p:cNvSpPr txBox="1"/>
          <p:nvPr/>
        </p:nvSpPr>
        <p:spPr>
          <a:xfrm>
            <a:off x="1738861" y="2999896"/>
            <a:ext cx="2990173" cy="947536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t" anchorCtr="0">
            <a:noAutofit/>
          </a:bodyPr>
          <a:lstStyle/>
          <a:p>
            <a:pPr>
              <a:lnSpc>
                <a:spcPct val="101250"/>
              </a:lnSpc>
              <a:buSzPct val="25000"/>
            </a:pPr>
            <a:r>
              <a:rPr lang="zh-CN" altLang="en-US" sz="2400" dirty="0">
                <a:solidFill>
                  <a:srgbClr val="2F5D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基于用户的协同过滤算法</a:t>
            </a:r>
            <a:r>
              <a:rPr lang="en-US" altLang="zh-CN" sz="2400" dirty="0">
                <a:solidFill>
                  <a:srgbClr val="2F5D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(UserCF)</a:t>
            </a:r>
            <a:endParaRPr lang="en-US" sz="2400" dirty="0">
              <a:solidFill>
                <a:srgbClr val="2F5DC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15" name="Shape 547">
            <a:extLst>
              <a:ext uri="{FF2B5EF4-FFF2-40B4-BE49-F238E27FC236}">
                <a16:creationId xmlns:a16="http://schemas.microsoft.com/office/drawing/2014/main" id="{85662431-58C9-4F45-8FAC-41C00306F231}"/>
              </a:ext>
            </a:extLst>
          </p:cNvPr>
          <p:cNvSpPr txBox="1"/>
          <p:nvPr/>
        </p:nvSpPr>
        <p:spPr>
          <a:xfrm>
            <a:off x="7653511" y="2999896"/>
            <a:ext cx="3114650" cy="976469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t" anchorCtr="0">
            <a:noAutofit/>
          </a:bodyPr>
          <a:lstStyle/>
          <a:p>
            <a:pPr>
              <a:lnSpc>
                <a:spcPct val="101250"/>
              </a:lnSpc>
              <a:buSzPct val="25000"/>
            </a:pPr>
            <a:r>
              <a:rPr lang="zh-CN" altLang="en-US" sz="2400" dirty="0">
                <a:solidFill>
                  <a:srgbClr val="2F5DC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/>
                <a:sym typeface="Arial"/>
              </a:rPr>
              <a:t>基于物品的协同过滤算法</a:t>
            </a:r>
            <a:r>
              <a:rPr lang="en-US" altLang="zh-CN" sz="2400" dirty="0">
                <a:solidFill>
                  <a:srgbClr val="2F5DC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/>
                <a:sym typeface="Arial"/>
              </a:rPr>
              <a:t>(ItemCF)</a:t>
            </a:r>
            <a:endParaRPr lang="en-US" sz="2400" dirty="0">
              <a:solidFill>
                <a:srgbClr val="2F5DC5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92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EEBDAF6-EB1E-45EE-8C6A-366E19D58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9479"/>
              </p:ext>
            </p:extLst>
          </p:nvPr>
        </p:nvGraphicFramePr>
        <p:xfrm>
          <a:off x="1100783" y="2032149"/>
          <a:ext cx="51194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417">
                  <a:extLst>
                    <a:ext uri="{9D8B030D-6E8A-4147-A177-3AD203B41FA5}">
                      <a16:colId xmlns:a16="http://schemas.microsoft.com/office/drawing/2014/main" val="1114046654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40524117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5410008"/>
                    </a:ext>
                  </a:extLst>
                </a:gridCol>
                <a:gridCol w="705073">
                  <a:extLst>
                    <a:ext uri="{9D8B030D-6E8A-4147-A177-3AD203B41FA5}">
                      <a16:colId xmlns:a16="http://schemas.microsoft.com/office/drawing/2014/main" val="2390081170"/>
                    </a:ext>
                  </a:extLst>
                </a:gridCol>
                <a:gridCol w="680789">
                  <a:extLst>
                    <a:ext uri="{9D8B030D-6E8A-4147-A177-3AD203B41FA5}">
                      <a16:colId xmlns:a16="http://schemas.microsoft.com/office/drawing/2014/main" val="1324870991"/>
                    </a:ext>
                  </a:extLst>
                </a:gridCol>
                <a:gridCol w="853244">
                  <a:extLst>
                    <a:ext uri="{9D8B030D-6E8A-4147-A177-3AD203B41FA5}">
                      <a16:colId xmlns:a16="http://schemas.microsoft.com/office/drawing/2014/main" val="795372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i3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i4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i5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u2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u3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97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u4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38708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F2603C60-C361-4AE8-A711-85E60B17F1FC}"/>
              </a:ext>
            </a:extLst>
          </p:cNvPr>
          <p:cNvSpPr/>
          <p:nvPr/>
        </p:nvSpPr>
        <p:spPr>
          <a:xfrm>
            <a:off x="6426869" y="31157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81F326-1500-4EBE-8E13-15CF21EE0137}"/>
              </a:ext>
            </a:extLst>
          </p:cNvPr>
          <p:cNvSpPr txBox="1"/>
          <p:nvPr/>
        </p:nvSpPr>
        <p:spPr>
          <a:xfrm>
            <a:off x="7606153" y="2654048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的相似度？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D02347-E017-4E7D-8E20-C41027B7484B}"/>
              </a:ext>
            </a:extLst>
          </p:cNvPr>
          <p:cNvSpPr txBox="1"/>
          <p:nvPr/>
        </p:nvSpPr>
        <p:spPr>
          <a:xfrm>
            <a:off x="7606152" y="3419584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计算物品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的相似度？</a:t>
            </a:r>
          </a:p>
        </p:txBody>
      </p:sp>
    </p:spTree>
    <p:extLst>
      <p:ext uri="{BB962C8B-B14F-4D97-AF65-F5344CB8AC3E}">
        <p14:creationId xmlns:p14="http://schemas.microsoft.com/office/powerpoint/2010/main" val="35999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相似度度量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45D27FC-F570-4170-9651-9E491113C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28270"/>
              </p:ext>
            </p:extLst>
          </p:nvPr>
        </p:nvGraphicFramePr>
        <p:xfrm>
          <a:off x="1172791" y="2248565"/>
          <a:ext cx="583264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4174370730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3694165203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4104206391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429110568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告白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起风了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放大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415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收藏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跳过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跳过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32368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单曲循环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偶尔听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拉黑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57377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拉黑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收藏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收藏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86989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F3EDEA0E-5098-4680-A7DC-BC0359003BB5}"/>
              </a:ext>
            </a:extLst>
          </p:cNvPr>
          <p:cNvSpPr/>
          <p:nvPr/>
        </p:nvSpPr>
        <p:spPr>
          <a:xfrm>
            <a:off x="7371006" y="30863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42D46-90EA-4FFA-A8DD-146ADD224028}"/>
              </a:ext>
            </a:extLst>
          </p:cNvPr>
          <p:cNvSpPr txBox="1"/>
          <p:nvPr/>
        </p:nvSpPr>
        <p:spPr>
          <a:xfrm>
            <a:off x="8932453" y="3029376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A/B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比较相似</a:t>
            </a:r>
          </a:p>
        </p:txBody>
      </p:sp>
    </p:spTree>
    <p:extLst>
      <p:ext uri="{BB962C8B-B14F-4D97-AF65-F5344CB8AC3E}">
        <p14:creationId xmlns:p14="http://schemas.microsoft.com/office/powerpoint/2010/main" val="285675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相似度度量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9E74D09-894C-470C-85A2-3D82293FF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77843"/>
              </p:ext>
            </p:extLst>
          </p:nvPr>
        </p:nvGraphicFramePr>
        <p:xfrm>
          <a:off x="6069335" y="1672109"/>
          <a:ext cx="54711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90">
                  <a:extLst>
                    <a:ext uri="{9D8B030D-6E8A-4147-A177-3AD203B41FA5}">
                      <a16:colId xmlns:a16="http://schemas.microsoft.com/office/drawing/2014/main" val="4174370730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3694165203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4104206391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4291105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告白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起风了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放大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9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3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5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8698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1F17CF-CF04-411D-AD4D-EF50059E2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19863"/>
              </p:ext>
            </p:extLst>
          </p:nvPr>
        </p:nvGraphicFramePr>
        <p:xfrm>
          <a:off x="1286154" y="1672109"/>
          <a:ext cx="380709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548">
                  <a:extLst>
                    <a:ext uri="{9D8B030D-6E8A-4147-A177-3AD203B41FA5}">
                      <a16:colId xmlns:a16="http://schemas.microsoft.com/office/drawing/2014/main" val="2917623874"/>
                    </a:ext>
                  </a:extLst>
                </a:gridCol>
                <a:gridCol w="1903548">
                  <a:extLst>
                    <a:ext uri="{9D8B030D-6E8A-4147-A177-3AD203B41FA5}">
                      <a16:colId xmlns:a16="http://schemas.microsoft.com/office/drawing/2014/main" val="2102047213"/>
                    </a:ext>
                  </a:extLst>
                </a:gridCol>
              </a:tblGrid>
              <a:tr h="40646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点击操作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分数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80243"/>
                  </a:ext>
                </a:extLst>
              </a:tr>
              <a:tr h="40646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单曲循环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82472"/>
                  </a:ext>
                </a:extLst>
              </a:tr>
              <a:tr h="40646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分享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23508"/>
                  </a:ext>
                </a:extLst>
              </a:tr>
              <a:tr h="40646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收藏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579745"/>
                  </a:ext>
                </a:extLst>
              </a:tr>
              <a:tr h="40646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主动播放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30405"/>
                  </a:ext>
                </a:extLst>
              </a:tr>
              <a:tr h="40646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9323"/>
                  </a:ext>
                </a:extLst>
              </a:tr>
              <a:tr h="40646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跳过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754602"/>
                  </a:ext>
                </a:extLst>
              </a:tr>
              <a:tr h="40646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拉黑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2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相似度度量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6F2BD8-0CE9-4D00-83F9-278EDC322DBC}"/>
              </a:ext>
            </a:extLst>
          </p:cNvPr>
          <p:cNvSpPr txBox="1"/>
          <p:nvPr/>
        </p:nvSpPr>
        <p:spPr>
          <a:xfrm>
            <a:off x="1028775" y="1312069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A(3,-1,-1) , B(5,1,-5),C(-5,3,3)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C967E1-7978-497E-BD6E-66533D39F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7" t="5571" r="2370" b="5290"/>
          <a:stretch/>
        </p:blipFill>
        <p:spPr>
          <a:xfrm>
            <a:off x="4701183" y="2320181"/>
            <a:ext cx="520257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相似度度量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C6A9D1-99A7-4286-882C-CA60DC2400EB}"/>
              </a:ext>
            </a:extLst>
          </p:cNvPr>
          <p:cNvSpPr txBox="1"/>
          <p:nvPr/>
        </p:nvSpPr>
        <p:spPr>
          <a:xfrm>
            <a:off x="956767" y="1168053"/>
            <a:ext cx="1010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使用皮尔森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皮尔逊相关系数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(Pearson Correlation Coefficient)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来表示两个用户或物品之间的相关性；取值范围为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[-1,+1]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表示强负相关，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表示强正相关，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表示不相关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0DAEAB-8626-4271-AC4E-DFCAC23015C0}"/>
                  </a:ext>
                </a:extLst>
              </p:cNvPr>
              <p:cNvSpPr txBox="1"/>
              <p:nvPr/>
            </p:nvSpPr>
            <p:spPr>
              <a:xfrm>
                <a:off x="1172791" y="3184277"/>
                <a:ext cx="9338710" cy="1723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0DAEAB-8626-4271-AC4E-DFCAC23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91" y="3184277"/>
                <a:ext cx="9338710" cy="1723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62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相似度度量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BAA372C-51DC-4721-AF1C-68E732370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45983"/>
              </p:ext>
            </p:extLst>
          </p:nvPr>
        </p:nvGraphicFramePr>
        <p:xfrm>
          <a:off x="2972991" y="1309802"/>
          <a:ext cx="6576060" cy="251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140">
                  <a:extLst>
                    <a:ext uri="{9D8B030D-6E8A-4147-A177-3AD203B41FA5}">
                      <a16:colId xmlns:a16="http://schemas.microsoft.com/office/drawing/2014/main" val="717630041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963718948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227206029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990725973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1529421989"/>
                    </a:ext>
                  </a:extLst>
                </a:gridCol>
              </a:tblGrid>
              <a:tr h="53146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1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2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0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9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922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6C20FB2-824B-4896-BF0E-571040E21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38533"/>
              </p:ext>
            </p:extLst>
          </p:nvPr>
        </p:nvGraphicFramePr>
        <p:xfrm>
          <a:off x="2468935" y="52305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365912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561480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66108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57268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503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-0.894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5407"/>
                  </a:ext>
                </a:extLst>
              </a:tr>
            </a:tbl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5135481B-CCFE-42A6-8975-0688D0B68C60}"/>
              </a:ext>
            </a:extLst>
          </p:cNvPr>
          <p:cNvSpPr/>
          <p:nvPr/>
        </p:nvSpPr>
        <p:spPr>
          <a:xfrm>
            <a:off x="6187059" y="4222528"/>
            <a:ext cx="484632" cy="635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36265" y="247940"/>
            <a:ext cx="3695833" cy="69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670358" y="2755793"/>
            <a:ext cx="2835161" cy="2531111"/>
            <a:chOff x="1187624" y="1671750"/>
            <a:chExt cx="2016225" cy="1800000"/>
          </a:xfrm>
          <a:solidFill>
            <a:srgbClr val="00B0F0"/>
          </a:solidFill>
        </p:grpSpPr>
        <p:sp>
          <p:nvSpPr>
            <p:cNvPr id="15" name="六边形 14"/>
            <p:cNvSpPr/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125474"/>
              <a:ext cx="1584176" cy="8658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06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en-US" altLang="zh-CN" sz="506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2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86200" y="2281401"/>
            <a:ext cx="850549" cy="759333"/>
            <a:chOff x="4022431" y="654654"/>
            <a:chExt cx="604868" cy="540000"/>
          </a:xfrm>
          <a:solidFill>
            <a:srgbClr val="00B0F0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373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86200" y="3192702"/>
            <a:ext cx="850549" cy="759333"/>
            <a:chOff x="4022431" y="654654"/>
            <a:chExt cx="604868" cy="540000"/>
          </a:xfrm>
          <a:solidFill>
            <a:srgbClr val="00B0F0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373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86200" y="4128870"/>
            <a:ext cx="850549" cy="759333"/>
            <a:chOff x="4022431" y="654654"/>
            <a:chExt cx="604868" cy="540000"/>
          </a:xfrm>
          <a:solidFill>
            <a:srgbClr val="00B0F0"/>
          </a:solidFill>
        </p:grpSpPr>
        <p:sp>
          <p:nvSpPr>
            <p:cNvPr id="24" name="六边形 23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0849" y="724599"/>
              <a:ext cx="288032" cy="373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86200" y="5066017"/>
            <a:ext cx="850549" cy="759333"/>
            <a:chOff x="4022431" y="654654"/>
            <a:chExt cx="604868" cy="540000"/>
          </a:xfrm>
          <a:solidFill>
            <a:srgbClr val="00B0F0"/>
          </a:solidFill>
        </p:grpSpPr>
        <p:sp>
          <p:nvSpPr>
            <p:cNvPr id="27" name="六边形 26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0849" y="724599"/>
              <a:ext cx="288032" cy="373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1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429375" y="2392189"/>
            <a:ext cx="252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推荐系统概述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55508" y="3302720"/>
            <a:ext cx="2577669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1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协同过滤算法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14172" y="4253070"/>
            <a:ext cx="313768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1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UserCF/ItemCF</a:t>
            </a:r>
            <a:endParaRPr lang="zh-CN" altLang="en-US" sz="281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10083" y="5164371"/>
            <a:ext cx="2133657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1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33" grpId="0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相似度度量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5739E8-63AD-41E9-BF2C-ABB5C6B04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20757"/>
              </p:ext>
            </p:extLst>
          </p:nvPr>
        </p:nvGraphicFramePr>
        <p:xfrm>
          <a:off x="1460823" y="1083612"/>
          <a:ext cx="6576060" cy="251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140">
                  <a:extLst>
                    <a:ext uri="{9D8B030D-6E8A-4147-A177-3AD203B41FA5}">
                      <a16:colId xmlns:a16="http://schemas.microsoft.com/office/drawing/2014/main" val="717630041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963718948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227206029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990725973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1529421989"/>
                    </a:ext>
                  </a:extLst>
                </a:gridCol>
              </a:tblGrid>
              <a:tr h="53146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1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2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0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9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922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27AE89-A1DF-4959-AF3C-FF26186EF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47783"/>
              </p:ext>
            </p:extLst>
          </p:nvPr>
        </p:nvGraphicFramePr>
        <p:xfrm>
          <a:off x="8036883" y="1083613"/>
          <a:ext cx="1572986" cy="252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86">
                  <a:extLst>
                    <a:ext uri="{9D8B030D-6E8A-4147-A177-3AD203B41FA5}">
                      <a16:colId xmlns:a16="http://schemas.microsoft.com/office/drawing/2014/main" val="510972652"/>
                    </a:ext>
                  </a:extLst>
                </a:gridCol>
              </a:tblGrid>
              <a:tr h="528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物品</a:t>
                      </a:r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46902"/>
                  </a:ext>
                </a:extLst>
              </a:tr>
              <a:tr h="402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  </a:t>
                      </a:r>
                      <a:r>
                        <a:rPr lang="zh-CN" altLang="en-US" sz="2000" dirty="0"/>
                        <a:t>？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49395"/>
                  </a:ext>
                </a:extLst>
              </a:tr>
              <a:tr h="402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898215"/>
                  </a:ext>
                </a:extLst>
              </a:tr>
              <a:tr h="388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6770"/>
                  </a:ext>
                </a:extLst>
              </a:tr>
              <a:tr h="388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05972"/>
                  </a:ext>
                </a:extLst>
              </a:tr>
              <a:tr h="402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4222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87F01B-40B8-4512-B291-9A646E1E6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609409"/>
              </p:ext>
            </p:extLst>
          </p:nvPr>
        </p:nvGraphicFramePr>
        <p:xfrm>
          <a:off x="4372752" y="4025529"/>
          <a:ext cx="6576060" cy="251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140">
                  <a:extLst>
                    <a:ext uri="{9D8B030D-6E8A-4147-A177-3AD203B41FA5}">
                      <a16:colId xmlns:a16="http://schemas.microsoft.com/office/drawing/2014/main" val="717630041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963718948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227206029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990725973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1529421989"/>
                    </a:ext>
                  </a:extLst>
                </a:gridCol>
              </a:tblGrid>
              <a:tr h="53146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1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-1.4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-0.4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2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-0.8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-0.8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0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-0.6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-0.6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-0.6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1.4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9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-1.6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2.4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-0.6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1.4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922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906D07B-13B3-4B90-A02F-8480EEEEB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49749"/>
              </p:ext>
            </p:extLst>
          </p:nvPr>
        </p:nvGraphicFramePr>
        <p:xfrm>
          <a:off x="9609869" y="1078237"/>
          <a:ext cx="1338943" cy="2548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565541762"/>
                    </a:ext>
                  </a:extLst>
                </a:gridCol>
              </a:tblGrid>
              <a:tr h="532245">
                <a:tc>
                  <a:txBody>
                    <a:bodyPr/>
                    <a:lstStyle/>
                    <a:p>
                      <a:r>
                        <a:rPr lang="zh-CN" altLang="en-US" dirty="0"/>
                        <a:t>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83935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96773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2.4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6866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3.8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86345"/>
                  </a:ext>
                </a:extLst>
              </a:tr>
              <a:tr h="383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3.6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866473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2.6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2711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8C69756-044E-4F08-BE40-FDA7F8ED0C68}"/>
              </a:ext>
            </a:extLst>
          </p:cNvPr>
          <p:cNvSpPr txBox="1"/>
          <p:nvPr/>
        </p:nvSpPr>
        <p:spPr>
          <a:xfrm>
            <a:off x="1823865" y="4624437"/>
            <a:ext cx="201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均值调整后的评分矩阵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7CC04AA-5F7A-4FE8-94E3-614185FDF97F}"/>
              </a:ext>
            </a:extLst>
          </p:cNvPr>
          <p:cNvCxnSpPr>
            <a:cxnSpLocks/>
          </p:cNvCxnSpPr>
          <p:nvPr/>
        </p:nvCxnSpPr>
        <p:spPr>
          <a:xfrm>
            <a:off x="1823865" y="5455434"/>
            <a:ext cx="22292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相似度度量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62C631C-E080-4E80-8E46-6CFB1CB2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14931"/>
              </p:ext>
            </p:extLst>
          </p:nvPr>
        </p:nvGraphicFramePr>
        <p:xfrm>
          <a:off x="1780347" y="5095435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365912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561480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66108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57268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5034479"/>
                    </a:ext>
                  </a:extLst>
                </a:gridCol>
              </a:tblGrid>
              <a:tr h="325285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0.754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-0.937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-0.483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5407"/>
                  </a:ext>
                </a:extLst>
              </a:tr>
            </a:tbl>
          </a:graphicData>
        </a:graphic>
      </p:graphicFrame>
      <p:sp>
        <p:nvSpPr>
          <p:cNvPr id="4" name="箭头: 下 3">
            <a:extLst>
              <a:ext uri="{FF2B5EF4-FFF2-40B4-BE49-F238E27FC236}">
                <a16:creationId xmlns:a16="http://schemas.microsoft.com/office/drawing/2014/main" id="{11160B4E-424C-48AC-B5F0-5E4065C8E9BF}"/>
              </a:ext>
            </a:extLst>
          </p:cNvPr>
          <p:cNvSpPr/>
          <p:nvPr/>
        </p:nvSpPr>
        <p:spPr>
          <a:xfrm>
            <a:off x="5637287" y="4158665"/>
            <a:ext cx="484632" cy="635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CE9C1A-F872-4B10-859F-F7EAD3FC8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60180"/>
              </p:ext>
            </p:extLst>
          </p:nvPr>
        </p:nvGraphicFramePr>
        <p:xfrm>
          <a:off x="1787896" y="1344735"/>
          <a:ext cx="6576060" cy="251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140">
                  <a:extLst>
                    <a:ext uri="{9D8B030D-6E8A-4147-A177-3AD203B41FA5}">
                      <a16:colId xmlns:a16="http://schemas.microsoft.com/office/drawing/2014/main" val="717630041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963718948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227206029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990725973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1529421989"/>
                    </a:ext>
                  </a:extLst>
                </a:gridCol>
              </a:tblGrid>
              <a:tr h="531468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1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2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0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9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922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87A8EB-DB68-4F3C-B90C-5AF701498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07042"/>
              </p:ext>
            </p:extLst>
          </p:nvPr>
        </p:nvGraphicFramePr>
        <p:xfrm>
          <a:off x="8363956" y="1344735"/>
          <a:ext cx="1572986" cy="2535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86">
                  <a:extLst>
                    <a:ext uri="{9D8B030D-6E8A-4147-A177-3AD203B41FA5}">
                      <a16:colId xmlns:a16="http://schemas.microsoft.com/office/drawing/2014/main" val="510972652"/>
                    </a:ext>
                  </a:extLst>
                </a:gridCol>
              </a:tblGrid>
              <a:tr h="5100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物品</a:t>
                      </a:r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46902"/>
                  </a:ext>
                </a:extLst>
              </a:tr>
              <a:tr h="410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？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49395"/>
                  </a:ext>
                </a:extLst>
              </a:tr>
              <a:tr h="410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898215"/>
                  </a:ext>
                </a:extLst>
              </a:tr>
              <a:tr h="363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6770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05972"/>
                  </a:ext>
                </a:extLst>
              </a:tr>
              <a:tr h="410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4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7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2654396"/>
            <a:ext cx="12858044" cy="192385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872869" y="2097660"/>
            <a:ext cx="3037671" cy="3228945"/>
            <a:chOff x="1331640" y="1491750"/>
            <a:chExt cx="2160240" cy="2296264"/>
          </a:xfrm>
        </p:grpSpPr>
        <p:sp>
          <p:nvSpPr>
            <p:cNvPr id="3" name="椭圆 2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513162" y="1660436"/>
              <a:ext cx="1800000" cy="180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2955" y="1598622"/>
              <a:ext cx="936104" cy="2189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405" dirty="0">
                  <a:solidFill>
                    <a:schemeClr val="bg1"/>
                  </a:solidFill>
                  <a:latin typeface="DFGothic-EB" pitchFamily="1" charset="-128"/>
                  <a:ea typeface="DFGothic-EB" pitchFamily="1" charset="-128"/>
                </a:rPr>
                <a:t>3</a:t>
              </a:r>
              <a:endParaRPr lang="zh-CN" altLang="en-US" sz="19405" dirty="0">
                <a:solidFill>
                  <a:schemeClr val="bg1"/>
                </a:solidFill>
                <a:latin typeface="DFGothic-EB" pitchFamily="1" charset="-128"/>
                <a:ea typeface="DFGothic-EB" pitchFamily="1" charset="-128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214307" y="3205177"/>
            <a:ext cx="3270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UserCF/ItemCF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09318" y="2065953"/>
            <a:ext cx="483477" cy="435909"/>
            <a:chOff x="4634991" y="2138335"/>
            <a:chExt cx="428348" cy="386204"/>
          </a:xfrm>
        </p:grpSpPr>
        <p:sp>
          <p:nvSpPr>
            <p:cNvPr id="9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00812" y="2065953"/>
            <a:ext cx="483477" cy="435909"/>
            <a:chOff x="5076056" y="2138335"/>
            <a:chExt cx="428348" cy="386204"/>
          </a:xfrm>
        </p:grpSpPr>
        <p:sp>
          <p:nvSpPr>
            <p:cNvPr id="12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57739" y="2065916"/>
            <a:ext cx="483477" cy="435909"/>
            <a:chOff x="5557128" y="2138335"/>
            <a:chExt cx="428348" cy="386204"/>
          </a:xfrm>
        </p:grpSpPr>
        <p:sp>
          <p:nvSpPr>
            <p:cNvPr id="15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88512" y="2065953"/>
            <a:ext cx="483477" cy="435909"/>
            <a:chOff x="6068610" y="2138335"/>
            <a:chExt cx="428348" cy="386204"/>
          </a:xfrm>
        </p:grpSpPr>
        <p:sp>
          <p:nvSpPr>
            <p:cNvPr id="18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29376" y="2060539"/>
            <a:ext cx="483477" cy="435909"/>
            <a:chOff x="6623914" y="2138335"/>
            <a:chExt cx="428348" cy="386204"/>
          </a:xfrm>
        </p:grpSpPr>
        <p:sp>
          <p:nvSpPr>
            <p:cNvPr id="21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6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29"/>
            <a:ext cx="3259476" cy="421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·UserCF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61">
            <a:extLst>
              <a:ext uri="{FF2B5EF4-FFF2-40B4-BE49-F238E27FC236}">
                <a16:creationId xmlns:a16="http://schemas.microsoft.com/office/drawing/2014/main" id="{497C206A-FAB3-4B6B-BBCE-7CEC1785C7ED}"/>
              </a:ext>
            </a:extLst>
          </p:cNvPr>
          <p:cNvSpPr/>
          <p:nvPr/>
        </p:nvSpPr>
        <p:spPr>
          <a:xfrm>
            <a:off x="9725640" y="1600101"/>
            <a:ext cx="1413503" cy="1294042"/>
          </a:xfrm>
          <a:prstGeom prst="ellipse">
            <a:avLst/>
          </a:prstGeom>
          <a:solidFill>
            <a:srgbClr val="43BFE3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65">
            <a:extLst>
              <a:ext uri="{FF2B5EF4-FFF2-40B4-BE49-F238E27FC236}">
                <a16:creationId xmlns:a16="http://schemas.microsoft.com/office/drawing/2014/main" id="{613447C3-78E9-408D-AD01-5099329A7B80}"/>
              </a:ext>
            </a:extLst>
          </p:cNvPr>
          <p:cNvSpPr/>
          <p:nvPr/>
        </p:nvSpPr>
        <p:spPr>
          <a:xfrm>
            <a:off x="4269135" y="1600101"/>
            <a:ext cx="1294043" cy="1294042"/>
          </a:xfrm>
          <a:prstGeom prst="ellipse">
            <a:avLst/>
          </a:prstGeom>
          <a:solidFill>
            <a:srgbClr val="6E95CE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73">
            <a:extLst>
              <a:ext uri="{FF2B5EF4-FFF2-40B4-BE49-F238E27FC236}">
                <a16:creationId xmlns:a16="http://schemas.microsoft.com/office/drawing/2014/main" id="{D656141B-61D3-4BA9-ACE0-3BB26E068627}"/>
              </a:ext>
            </a:extLst>
          </p:cNvPr>
          <p:cNvSpPr/>
          <p:nvPr/>
        </p:nvSpPr>
        <p:spPr>
          <a:xfrm>
            <a:off x="7049333" y="1600101"/>
            <a:ext cx="1294043" cy="1294042"/>
          </a:xfrm>
          <a:prstGeom prst="ellipse">
            <a:avLst/>
          </a:prstGeom>
          <a:solidFill>
            <a:srgbClr val="73B8E6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9">
            <a:extLst>
              <a:ext uri="{FF2B5EF4-FFF2-40B4-BE49-F238E27FC236}">
                <a16:creationId xmlns:a16="http://schemas.microsoft.com/office/drawing/2014/main" id="{2D371E30-393D-4592-AA59-DEB0260AA264}"/>
              </a:ext>
            </a:extLst>
          </p:cNvPr>
          <p:cNvSpPr/>
          <p:nvPr/>
        </p:nvSpPr>
        <p:spPr>
          <a:xfrm>
            <a:off x="1488937" y="1600101"/>
            <a:ext cx="1294043" cy="1294042"/>
          </a:xfrm>
          <a:prstGeom prst="ellipse">
            <a:avLst/>
          </a:prstGeom>
          <a:solidFill>
            <a:srgbClr val="2F6CC5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6CD625-4D1C-45B7-826D-ED5F81F76508}"/>
              </a:ext>
            </a:extLst>
          </p:cNvPr>
          <p:cNvSpPr txBox="1"/>
          <p:nvPr/>
        </p:nvSpPr>
        <p:spPr>
          <a:xfrm>
            <a:off x="1656261" y="2018298"/>
            <a:ext cx="95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BE621D-24D9-4B38-B55C-C6D78EDFF5BD}"/>
              </a:ext>
            </a:extLst>
          </p:cNvPr>
          <p:cNvSpPr txBox="1"/>
          <p:nvPr/>
        </p:nvSpPr>
        <p:spPr>
          <a:xfrm>
            <a:off x="4521716" y="1995670"/>
            <a:ext cx="85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F96117-2687-438F-81ED-7A6D493C8971}"/>
              </a:ext>
            </a:extLst>
          </p:cNvPr>
          <p:cNvSpPr txBox="1"/>
          <p:nvPr/>
        </p:nvSpPr>
        <p:spPr>
          <a:xfrm>
            <a:off x="7262165" y="2018298"/>
            <a:ext cx="87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BE75E558-4C1B-4A88-A6A0-83AB7B693322}"/>
              </a:ext>
            </a:extLst>
          </p:cNvPr>
          <p:cNvSpPr/>
          <p:nvPr/>
        </p:nvSpPr>
        <p:spPr>
          <a:xfrm rot="17937884">
            <a:off x="2082365" y="3037524"/>
            <a:ext cx="97798" cy="84308"/>
          </a:xfrm>
          <a:prstGeom prst="triangle">
            <a:avLst/>
          </a:prstGeom>
          <a:solidFill>
            <a:srgbClr val="74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7AD8D1F9-E8AC-4875-B51E-BD5867DB27F9}"/>
              </a:ext>
            </a:extLst>
          </p:cNvPr>
          <p:cNvSpPr/>
          <p:nvPr/>
        </p:nvSpPr>
        <p:spPr>
          <a:xfrm rot="17937884">
            <a:off x="4863692" y="3037524"/>
            <a:ext cx="97798" cy="84308"/>
          </a:xfrm>
          <a:prstGeom prst="triangle">
            <a:avLst/>
          </a:prstGeom>
          <a:solidFill>
            <a:srgbClr val="74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88516190-7146-426C-82C0-A018260C3041}"/>
              </a:ext>
            </a:extLst>
          </p:cNvPr>
          <p:cNvSpPr/>
          <p:nvPr/>
        </p:nvSpPr>
        <p:spPr>
          <a:xfrm rot="17937884">
            <a:off x="7645019" y="3004521"/>
            <a:ext cx="97798" cy="84308"/>
          </a:xfrm>
          <a:prstGeom prst="triangle">
            <a:avLst/>
          </a:prstGeom>
          <a:solidFill>
            <a:srgbClr val="74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C8F8ABFE-A417-4FEA-BE17-B64DABB26E69}"/>
              </a:ext>
            </a:extLst>
          </p:cNvPr>
          <p:cNvSpPr/>
          <p:nvPr/>
        </p:nvSpPr>
        <p:spPr>
          <a:xfrm rot="17937884">
            <a:off x="10426347" y="2974326"/>
            <a:ext cx="97798" cy="84308"/>
          </a:xfrm>
          <a:prstGeom prst="triangle">
            <a:avLst/>
          </a:prstGeom>
          <a:solidFill>
            <a:srgbClr val="74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2E68A3-25C5-4290-BC96-DD5D5E391486}"/>
              </a:ext>
            </a:extLst>
          </p:cNvPr>
          <p:cNvSpPr txBox="1"/>
          <p:nvPr/>
        </p:nvSpPr>
        <p:spPr>
          <a:xfrm flipH="1">
            <a:off x="894430" y="3473655"/>
            <a:ext cx="2473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评分数据集和当前用户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作为输入，找出与当前用户过去相似偏好的其他用户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1B2149-67BD-4378-8C5E-3BBC1438715E}"/>
              </a:ext>
            </a:extLst>
          </p:cNvPr>
          <p:cNvSpPr txBox="1"/>
          <p:nvPr/>
        </p:nvSpPr>
        <p:spPr>
          <a:xfrm>
            <a:off x="3681077" y="3473655"/>
            <a:ext cx="2473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对当前用户没有见过的产品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利用当前用户的近邻对产品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的评分进行预测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B69BA1-F3B1-47EC-9141-C44FEDEDB97D}"/>
              </a:ext>
            </a:extLst>
          </p:cNvPr>
          <p:cNvSpPr txBox="1"/>
          <p:nvPr/>
        </p:nvSpPr>
        <p:spPr>
          <a:xfrm>
            <a:off x="6393915" y="3420950"/>
            <a:ext cx="2600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选择所有产品评分最高的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个产品推荐给当前用户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39F2511-2CAC-4971-B148-ECCA367E771C}"/>
              </a:ext>
            </a:extLst>
          </p:cNvPr>
          <p:cNvCxnSpPr>
            <a:cxnSpLocks/>
          </p:cNvCxnSpPr>
          <p:nvPr/>
        </p:nvCxnSpPr>
        <p:spPr>
          <a:xfrm>
            <a:off x="2807059" y="2247121"/>
            <a:ext cx="138226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49DF5DD-FEE5-469F-B651-BC3C86E6CD64}"/>
              </a:ext>
            </a:extLst>
          </p:cNvPr>
          <p:cNvSpPr txBox="1"/>
          <p:nvPr/>
        </p:nvSpPr>
        <p:spPr>
          <a:xfrm>
            <a:off x="9725640" y="3473655"/>
            <a:ext cx="1796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用户的偏好不会随着时间而变化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9B023F2-69E9-4F02-9D8B-31515EB6EDCC}"/>
              </a:ext>
            </a:extLst>
          </p:cNvPr>
          <p:cNvCxnSpPr>
            <a:cxnSpLocks/>
          </p:cNvCxnSpPr>
          <p:nvPr/>
        </p:nvCxnSpPr>
        <p:spPr>
          <a:xfrm>
            <a:off x="5627848" y="2247121"/>
            <a:ext cx="138226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29"/>
            <a:ext cx="3259476" cy="421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AAB751-94A6-4F7C-993F-913FC7541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061476"/>
              </p:ext>
            </p:extLst>
          </p:nvPr>
        </p:nvGraphicFramePr>
        <p:xfrm>
          <a:off x="624840" y="1479434"/>
          <a:ext cx="524691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805">
                  <a:extLst>
                    <a:ext uri="{9D8B030D-6E8A-4147-A177-3AD203B41FA5}">
                      <a16:colId xmlns:a16="http://schemas.microsoft.com/office/drawing/2014/main" val="3603870529"/>
                    </a:ext>
                  </a:extLst>
                </a:gridCol>
                <a:gridCol w="977194">
                  <a:extLst>
                    <a:ext uri="{9D8B030D-6E8A-4147-A177-3AD203B41FA5}">
                      <a16:colId xmlns:a16="http://schemas.microsoft.com/office/drawing/2014/main" val="387666115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3540139257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654519947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882524662"/>
                    </a:ext>
                  </a:extLst>
                </a:gridCol>
              </a:tblGrid>
              <a:tr h="460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5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29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8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24270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62460C7-2795-4626-9B43-8EA23591CB86}"/>
              </a:ext>
            </a:extLst>
          </p:cNvPr>
          <p:cNvSpPr/>
          <p:nvPr/>
        </p:nvSpPr>
        <p:spPr>
          <a:xfrm>
            <a:off x="6560228" y="4284621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用户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814D32-4974-4351-AB57-D6E9762FD7F7}"/>
              </a:ext>
            </a:extLst>
          </p:cNvPr>
          <p:cNvSpPr/>
          <p:nvPr/>
        </p:nvSpPr>
        <p:spPr>
          <a:xfrm>
            <a:off x="6560228" y="5157466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用户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4FC37A-DD4C-41CB-9A13-681C5BCB4A07}"/>
              </a:ext>
            </a:extLst>
          </p:cNvPr>
          <p:cNvSpPr/>
          <p:nvPr/>
        </p:nvSpPr>
        <p:spPr>
          <a:xfrm>
            <a:off x="6560228" y="6000671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用户</a:t>
            </a:r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BC3A0B-2F68-4E6B-8A3E-733A25D5B33A}"/>
              </a:ext>
            </a:extLst>
          </p:cNvPr>
          <p:cNvSpPr/>
          <p:nvPr/>
        </p:nvSpPr>
        <p:spPr>
          <a:xfrm>
            <a:off x="9602777" y="3235919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物品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BD78B1-2E48-4094-A787-0D29977BAEC7}"/>
              </a:ext>
            </a:extLst>
          </p:cNvPr>
          <p:cNvSpPr/>
          <p:nvPr/>
        </p:nvSpPr>
        <p:spPr>
          <a:xfrm>
            <a:off x="9602777" y="4139432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物品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1F9251-45A3-47C3-8A75-E92977D78203}"/>
              </a:ext>
            </a:extLst>
          </p:cNvPr>
          <p:cNvSpPr/>
          <p:nvPr/>
        </p:nvSpPr>
        <p:spPr>
          <a:xfrm>
            <a:off x="9602777" y="5042946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物品</a:t>
            </a:r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593FC7-C2BA-46D9-A477-3483B68A2C3F}"/>
              </a:ext>
            </a:extLst>
          </p:cNvPr>
          <p:cNvSpPr/>
          <p:nvPr/>
        </p:nvSpPr>
        <p:spPr>
          <a:xfrm>
            <a:off x="9602777" y="6006998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物品</a:t>
            </a:r>
            <a:r>
              <a:rPr lang="en-US" altLang="zh-CN" sz="2400" dirty="0"/>
              <a:t>D</a:t>
            </a:r>
            <a:endParaRPr lang="zh-CN" altLang="en-US" sz="2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1E369FF-6406-49D2-B7C8-B567D32E3201}"/>
              </a:ext>
            </a:extLst>
          </p:cNvPr>
          <p:cNvCxnSpPr/>
          <p:nvPr/>
        </p:nvCxnSpPr>
        <p:spPr>
          <a:xfrm flipV="1">
            <a:off x="8066315" y="3611475"/>
            <a:ext cx="1393371" cy="928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DC5CB9C-4EFE-4248-915E-2336D6796871}"/>
              </a:ext>
            </a:extLst>
          </p:cNvPr>
          <p:cNvCxnSpPr>
            <a:cxnSpLocks/>
          </p:cNvCxnSpPr>
          <p:nvPr/>
        </p:nvCxnSpPr>
        <p:spPr>
          <a:xfrm>
            <a:off x="7990115" y="4796249"/>
            <a:ext cx="1469571" cy="502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D8FC824-15BB-4E5E-8D09-3AFD46F9E1BB}"/>
              </a:ext>
            </a:extLst>
          </p:cNvPr>
          <p:cNvCxnSpPr/>
          <p:nvPr/>
        </p:nvCxnSpPr>
        <p:spPr>
          <a:xfrm flipV="1">
            <a:off x="7990115" y="4395246"/>
            <a:ext cx="1469571" cy="1018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F5882D-F383-4A55-85C6-4E2C3B2133EB}"/>
              </a:ext>
            </a:extLst>
          </p:cNvPr>
          <p:cNvCxnSpPr/>
          <p:nvPr/>
        </p:nvCxnSpPr>
        <p:spPr>
          <a:xfrm flipV="1">
            <a:off x="7990115" y="3747547"/>
            <a:ext cx="1612662" cy="2508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78859E-A995-4050-A42A-74775FF13998}"/>
              </a:ext>
            </a:extLst>
          </p:cNvPr>
          <p:cNvCxnSpPr/>
          <p:nvPr/>
        </p:nvCxnSpPr>
        <p:spPr>
          <a:xfrm flipV="1">
            <a:off x="8136116" y="5413280"/>
            <a:ext cx="1323570" cy="882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A4CDEDD-E8F5-4F21-B0CF-C1BC7431D117}"/>
              </a:ext>
            </a:extLst>
          </p:cNvPr>
          <p:cNvCxnSpPr/>
          <p:nvPr/>
        </p:nvCxnSpPr>
        <p:spPr>
          <a:xfrm flipV="1">
            <a:off x="8134661" y="6295890"/>
            <a:ext cx="1320069" cy="137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883DFA-D6E0-46B7-AEE6-515E528539F8}"/>
              </a:ext>
            </a:extLst>
          </p:cNvPr>
          <p:cNvCxnSpPr/>
          <p:nvPr/>
        </p:nvCxnSpPr>
        <p:spPr>
          <a:xfrm flipH="1" flipV="1">
            <a:off x="7990115" y="4651060"/>
            <a:ext cx="1464615" cy="1485901"/>
          </a:xfrm>
          <a:prstGeom prst="straightConnector1">
            <a:avLst/>
          </a:prstGeom>
          <a:ln w="38100">
            <a:solidFill>
              <a:srgbClr val="B8284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5B7B4C8-BE82-4083-ABB9-7B51E57BB0FF}"/>
              </a:ext>
            </a:extLst>
          </p:cNvPr>
          <p:cNvCxnSpPr>
            <a:cxnSpLocks/>
          </p:cNvCxnSpPr>
          <p:nvPr/>
        </p:nvCxnSpPr>
        <p:spPr>
          <a:xfrm flipV="1">
            <a:off x="3638535" y="5106557"/>
            <a:ext cx="1853899" cy="164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CBC5F09-E453-40E8-9893-43938CAC6AED}"/>
              </a:ext>
            </a:extLst>
          </p:cNvPr>
          <p:cNvCxnSpPr>
            <a:cxnSpLocks/>
          </p:cNvCxnSpPr>
          <p:nvPr/>
        </p:nvCxnSpPr>
        <p:spPr>
          <a:xfrm flipV="1">
            <a:off x="3638535" y="5922014"/>
            <a:ext cx="1853899" cy="1"/>
          </a:xfrm>
          <a:prstGeom prst="straightConnector1">
            <a:avLst/>
          </a:prstGeom>
          <a:ln w="38100">
            <a:solidFill>
              <a:srgbClr val="B8284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20F4876-49F3-4A1F-BED9-6843844E131F}"/>
              </a:ext>
            </a:extLst>
          </p:cNvPr>
          <p:cNvSpPr txBox="1"/>
          <p:nvPr/>
        </p:nvSpPr>
        <p:spPr>
          <a:xfrm>
            <a:off x="4140696" y="54132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推荐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F6D973-44F0-4AA4-9CAA-3A19CCB29270}"/>
              </a:ext>
            </a:extLst>
          </p:cNvPr>
          <p:cNvSpPr txBox="1"/>
          <p:nvPr/>
        </p:nvSpPr>
        <p:spPr>
          <a:xfrm>
            <a:off x="4056228" y="463424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喜欢</a:t>
            </a:r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E31E2E56-5538-4A0D-B728-294BDB3F90FE}"/>
              </a:ext>
            </a:extLst>
          </p:cNvPr>
          <p:cNvSpPr/>
          <p:nvPr/>
        </p:nvSpPr>
        <p:spPr>
          <a:xfrm flipH="1">
            <a:off x="5963837" y="4433826"/>
            <a:ext cx="746053" cy="1876731"/>
          </a:xfrm>
          <a:prstGeom prst="arc">
            <a:avLst>
              <a:gd name="adj1" fmla="val 16000824"/>
              <a:gd name="adj2" fmla="val 6194877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</a:t>
            </a:r>
          </a:p>
        </p:txBody>
      </p:sp>
    </p:spTree>
    <p:extLst>
      <p:ext uri="{BB962C8B-B14F-4D97-AF65-F5344CB8AC3E}">
        <p14:creationId xmlns:p14="http://schemas.microsoft.com/office/powerpoint/2010/main" val="2183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29"/>
            <a:ext cx="3259476" cy="421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·UserCF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65">
            <a:extLst>
              <a:ext uri="{FF2B5EF4-FFF2-40B4-BE49-F238E27FC236}">
                <a16:creationId xmlns:a16="http://schemas.microsoft.com/office/drawing/2014/main" id="{D6EBEEAA-DF5E-4B29-A88F-CCFC681D1DD1}"/>
              </a:ext>
            </a:extLst>
          </p:cNvPr>
          <p:cNvSpPr/>
          <p:nvPr/>
        </p:nvSpPr>
        <p:spPr>
          <a:xfrm>
            <a:off x="4234505" y="1600101"/>
            <a:ext cx="1294043" cy="1294042"/>
          </a:xfrm>
          <a:prstGeom prst="ellipse">
            <a:avLst/>
          </a:prstGeom>
          <a:solidFill>
            <a:srgbClr val="6E95CE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val 73">
            <a:extLst>
              <a:ext uri="{FF2B5EF4-FFF2-40B4-BE49-F238E27FC236}">
                <a16:creationId xmlns:a16="http://schemas.microsoft.com/office/drawing/2014/main" id="{3EADAAC0-9767-4669-B40F-D9357D8BF4D3}"/>
              </a:ext>
            </a:extLst>
          </p:cNvPr>
          <p:cNvSpPr/>
          <p:nvPr/>
        </p:nvSpPr>
        <p:spPr>
          <a:xfrm>
            <a:off x="6980073" y="1600101"/>
            <a:ext cx="1294043" cy="1294042"/>
          </a:xfrm>
          <a:prstGeom prst="ellipse">
            <a:avLst/>
          </a:prstGeom>
          <a:solidFill>
            <a:srgbClr val="73B8E6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69">
            <a:extLst>
              <a:ext uri="{FF2B5EF4-FFF2-40B4-BE49-F238E27FC236}">
                <a16:creationId xmlns:a16="http://schemas.microsoft.com/office/drawing/2014/main" id="{544B0CD4-E6BA-47E3-B7B2-384BBCB42D07}"/>
              </a:ext>
            </a:extLst>
          </p:cNvPr>
          <p:cNvSpPr/>
          <p:nvPr/>
        </p:nvSpPr>
        <p:spPr>
          <a:xfrm>
            <a:off x="1488937" y="1600101"/>
            <a:ext cx="1294043" cy="1294042"/>
          </a:xfrm>
          <a:prstGeom prst="ellipse">
            <a:avLst/>
          </a:prstGeom>
          <a:solidFill>
            <a:srgbClr val="2F6CC5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3A312-29DB-4FE4-9CB7-71C5328571A6}"/>
              </a:ext>
            </a:extLst>
          </p:cNvPr>
          <p:cNvSpPr txBox="1"/>
          <p:nvPr/>
        </p:nvSpPr>
        <p:spPr>
          <a:xfrm>
            <a:off x="1656261" y="2018298"/>
            <a:ext cx="95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4F4009-666A-42CE-834F-43BE56D5111B}"/>
              </a:ext>
            </a:extLst>
          </p:cNvPr>
          <p:cNvSpPr txBox="1"/>
          <p:nvPr/>
        </p:nvSpPr>
        <p:spPr>
          <a:xfrm>
            <a:off x="4521716" y="1995670"/>
            <a:ext cx="85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31A5AC-6F1A-48F3-BD9E-F8E24847CF52}"/>
              </a:ext>
            </a:extLst>
          </p:cNvPr>
          <p:cNvSpPr txBox="1"/>
          <p:nvPr/>
        </p:nvSpPr>
        <p:spPr>
          <a:xfrm>
            <a:off x="7262165" y="2018298"/>
            <a:ext cx="87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</a:t>
            </a: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AE55E48-F79B-4398-ADA1-EB9DB8DAC870}"/>
              </a:ext>
            </a:extLst>
          </p:cNvPr>
          <p:cNvSpPr/>
          <p:nvPr/>
        </p:nvSpPr>
        <p:spPr>
          <a:xfrm rot="17937884">
            <a:off x="2082365" y="3037524"/>
            <a:ext cx="97798" cy="84308"/>
          </a:xfrm>
          <a:prstGeom prst="triangle">
            <a:avLst/>
          </a:prstGeom>
          <a:solidFill>
            <a:srgbClr val="74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1DE8D8A1-6E64-4CD5-B2F5-5EE59FB942F4}"/>
              </a:ext>
            </a:extLst>
          </p:cNvPr>
          <p:cNvSpPr/>
          <p:nvPr/>
        </p:nvSpPr>
        <p:spPr>
          <a:xfrm rot="17937884">
            <a:off x="4863692" y="3037524"/>
            <a:ext cx="97798" cy="84308"/>
          </a:xfrm>
          <a:prstGeom prst="triangle">
            <a:avLst/>
          </a:prstGeom>
          <a:solidFill>
            <a:srgbClr val="74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9D7C584F-D6BD-4282-81E8-60214E202CE7}"/>
              </a:ext>
            </a:extLst>
          </p:cNvPr>
          <p:cNvSpPr/>
          <p:nvPr/>
        </p:nvSpPr>
        <p:spPr>
          <a:xfrm rot="17937884">
            <a:off x="7645019" y="3004521"/>
            <a:ext cx="97798" cy="84308"/>
          </a:xfrm>
          <a:prstGeom prst="triangle">
            <a:avLst/>
          </a:prstGeom>
          <a:solidFill>
            <a:srgbClr val="74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2083F62-151E-45A8-B9D0-FDD376BDCBF6}"/>
              </a:ext>
            </a:extLst>
          </p:cNvPr>
          <p:cNvSpPr/>
          <p:nvPr/>
        </p:nvSpPr>
        <p:spPr>
          <a:xfrm rot="17937884">
            <a:off x="10426347" y="2974326"/>
            <a:ext cx="97798" cy="84308"/>
          </a:xfrm>
          <a:prstGeom prst="triangle">
            <a:avLst/>
          </a:prstGeom>
          <a:solidFill>
            <a:srgbClr val="74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CA4775-E455-4D3F-8C63-76C82692BDEC}"/>
              </a:ext>
            </a:extLst>
          </p:cNvPr>
          <p:cNvSpPr txBox="1"/>
          <p:nvPr/>
        </p:nvSpPr>
        <p:spPr>
          <a:xfrm flipH="1">
            <a:off x="1076789" y="3473655"/>
            <a:ext cx="210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计算所有用户之间的相似度，构建一个相似度矩阵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E027C1-DF25-419F-9314-56B2338D34B0}"/>
              </a:ext>
            </a:extLst>
          </p:cNvPr>
          <p:cNvSpPr txBox="1"/>
          <p:nvPr/>
        </p:nvSpPr>
        <p:spPr>
          <a:xfrm>
            <a:off x="3779024" y="3473655"/>
            <a:ext cx="238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获取和当前用户最相似的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个近邻用户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个近邻用户必须都对物品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有评分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C4391C-D459-4492-81A7-04E952BBC400}"/>
              </a:ext>
            </a:extLst>
          </p:cNvPr>
          <p:cNvSpPr txBox="1"/>
          <p:nvPr/>
        </p:nvSpPr>
        <p:spPr>
          <a:xfrm>
            <a:off x="6639445" y="3473655"/>
            <a:ext cx="210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个近邻用户计算当前用户对物品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的评分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0A76753-E9AE-452E-88DA-310A3933C056}"/>
              </a:ext>
            </a:extLst>
          </p:cNvPr>
          <p:cNvCxnSpPr>
            <a:cxnSpLocks/>
          </p:cNvCxnSpPr>
          <p:nvPr/>
        </p:nvCxnSpPr>
        <p:spPr>
          <a:xfrm>
            <a:off x="2807059" y="2247121"/>
            <a:ext cx="138226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6566352-C09C-4D96-AB7B-5068D3E06CEB}"/>
              </a:ext>
            </a:extLst>
          </p:cNvPr>
          <p:cNvSpPr txBox="1"/>
          <p:nvPr/>
        </p:nvSpPr>
        <p:spPr>
          <a:xfrm>
            <a:off x="9481335" y="3472590"/>
            <a:ext cx="2108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计算当前用户对所有物品的评分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068A3F0-B44B-4FCD-A8FB-7E541ED11927}"/>
              </a:ext>
            </a:extLst>
          </p:cNvPr>
          <p:cNvCxnSpPr>
            <a:cxnSpLocks/>
          </p:cNvCxnSpPr>
          <p:nvPr/>
        </p:nvCxnSpPr>
        <p:spPr>
          <a:xfrm>
            <a:off x="5579668" y="2247121"/>
            <a:ext cx="138226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2A2DB3E-837C-47C9-A939-066571E635C0}"/>
              </a:ext>
            </a:extLst>
          </p:cNvPr>
          <p:cNvCxnSpPr>
            <a:cxnSpLocks/>
          </p:cNvCxnSpPr>
          <p:nvPr/>
        </p:nvCxnSpPr>
        <p:spPr>
          <a:xfrm>
            <a:off x="8308746" y="2247121"/>
            <a:ext cx="138226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3">
            <a:extLst>
              <a:ext uri="{FF2B5EF4-FFF2-40B4-BE49-F238E27FC236}">
                <a16:creationId xmlns:a16="http://schemas.microsoft.com/office/drawing/2014/main" id="{39CA6144-3FEC-4F59-9391-7302CCA326C6}"/>
              </a:ext>
            </a:extLst>
          </p:cNvPr>
          <p:cNvSpPr/>
          <p:nvPr/>
        </p:nvSpPr>
        <p:spPr>
          <a:xfrm>
            <a:off x="9784425" y="1600101"/>
            <a:ext cx="1294043" cy="1294042"/>
          </a:xfrm>
          <a:prstGeom prst="ellipse">
            <a:avLst/>
          </a:prstGeom>
          <a:solidFill>
            <a:srgbClr val="73B8E6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AD7F22-8A30-4A7F-B73A-83CE22868DB5}"/>
              </a:ext>
            </a:extLst>
          </p:cNvPr>
          <p:cNvSpPr txBox="1"/>
          <p:nvPr/>
        </p:nvSpPr>
        <p:spPr>
          <a:xfrm>
            <a:off x="10051691" y="2018298"/>
            <a:ext cx="87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</a:p>
        </p:txBody>
      </p:sp>
    </p:spTree>
    <p:extLst>
      <p:ext uri="{BB962C8B-B14F-4D97-AF65-F5344CB8AC3E}">
        <p14:creationId xmlns:p14="http://schemas.microsoft.com/office/powerpoint/2010/main" val="24397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29"/>
            <a:ext cx="3259476" cy="421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·UserCF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19B8FD-9382-45DA-903D-7052C9094D99}"/>
              </a:ext>
            </a:extLst>
          </p:cNvPr>
          <p:cNvSpPr txBox="1"/>
          <p:nvPr/>
        </p:nvSpPr>
        <p:spPr>
          <a:xfrm>
            <a:off x="921012" y="1408152"/>
            <a:ext cx="1101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首先获取出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个最相似的近邻用户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然后将这些用户对物品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的评分进行加权求和。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8E4CE55-EFE8-4579-89BA-84C822BEE838}"/>
                  </a:ext>
                </a:extLst>
              </p:cNvPr>
              <p:cNvSpPr txBox="1"/>
              <p:nvPr/>
            </p:nvSpPr>
            <p:spPr>
              <a:xfrm>
                <a:off x="2108895" y="2824237"/>
                <a:ext cx="7949677" cy="217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4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acc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  <m:t>𝑣𝑖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8E4CE55-EFE8-4579-89BA-84C822BE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95" y="2824237"/>
                <a:ext cx="7949677" cy="2178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9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29"/>
            <a:ext cx="3259476" cy="421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·UserCF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5881482-869E-44ED-90EA-8E7029919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1906"/>
              </p:ext>
            </p:extLst>
          </p:nvPr>
        </p:nvGraphicFramePr>
        <p:xfrm>
          <a:off x="1892871" y="1240061"/>
          <a:ext cx="6576060" cy="251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140">
                  <a:extLst>
                    <a:ext uri="{9D8B030D-6E8A-4147-A177-3AD203B41FA5}">
                      <a16:colId xmlns:a16="http://schemas.microsoft.com/office/drawing/2014/main" val="717630041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963718948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227206029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990725973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1529421989"/>
                    </a:ext>
                  </a:extLst>
                </a:gridCol>
              </a:tblGrid>
              <a:tr h="53146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1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92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0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922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F2EF7B-7C3E-4174-9D99-9606AA8F1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58272"/>
              </p:ext>
            </p:extLst>
          </p:nvPr>
        </p:nvGraphicFramePr>
        <p:xfrm>
          <a:off x="8468931" y="1240061"/>
          <a:ext cx="1572986" cy="2535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86">
                  <a:extLst>
                    <a:ext uri="{9D8B030D-6E8A-4147-A177-3AD203B41FA5}">
                      <a16:colId xmlns:a16="http://schemas.microsoft.com/office/drawing/2014/main" val="510972652"/>
                    </a:ext>
                  </a:extLst>
                </a:gridCol>
              </a:tblGrid>
              <a:tr h="5100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物品</a:t>
                      </a:r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46902"/>
                  </a:ext>
                </a:extLst>
              </a:tr>
              <a:tr h="410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49395"/>
                  </a:ext>
                </a:extLst>
              </a:tr>
              <a:tr h="410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98215"/>
                  </a:ext>
                </a:extLst>
              </a:tr>
              <a:tr h="363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06770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05972"/>
                  </a:ext>
                </a:extLst>
              </a:tr>
              <a:tr h="410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4222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74CAFAB-A4DA-4B29-BC12-35CD2362BB2E}"/>
              </a:ext>
            </a:extLst>
          </p:cNvPr>
          <p:cNvSpPr txBox="1"/>
          <p:nvPr/>
        </p:nvSpPr>
        <p:spPr>
          <a:xfrm>
            <a:off x="1806711" y="425428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N=2,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07EA1F-C675-47E3-9202-30AA9A42206C}"/>
                  </a:ext>
                </a:extLst>
              </p:cNvPr>
              <p:cNvSpPr txBox="1"/>
              <p:nvPr/>
            </p:nvSpPr>
            <p:spPr>
              <a:xfrm>
                <a:off x="2345718" y="4666299"/>
                <a:ext cx="7417094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用户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物品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=3.90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07EA1F-C675-47E3-9202-30AA9A422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718" y="4666299"/>
                <a:ext cx="7417094" cy="799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59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29"/>
            <a:ext cx="3259476" cy="421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·ItemCF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83A220-E18A-4D2B-B1AE-ED46B672BB89}"/>
              </a:ext>
            </a:extLst>
          </p:cNvPr>
          <p:cNvSpPr txBox="1"/>
          <p:nvPr/>
        </p:nvSpPr>
        <p:spPr>
          <a:xfrm>
            <a:off x="840840" y="1556657"/>
            <a:ext cx="10047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基于物品之间的相似度，而不是基于用户之间的相似度来进行预测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33C96C-75F3-4214-A0C3-5B8280A9DC98}"/>
              </a:ext>
            </a:extLst>
          </p:cNvPr>
          <p:cNvSpPr/>
          <p:nvPr/>
        </p:nvSpPr>
        <p:spPr>
          <a:xfrm>
            <a:off x="1828800" y="3429000"/>
            <a:ext cx="2743200" cy="2804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UserCF</a:t>
            </a:r>
            <a:r>
              <a:rPr lang="zh-CN" altLang="en-US" sz="2800" dirty="0"/>
              <a:t>计算的是用户之间的相似度，从而是将相似用户喜好的物品推荐给当前用户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A56AF0-2D27-4CBC-A3E1-25974F3A2372}"/>
              </a:ext>
            </a:extLst>
          </p:cNvPr>
          <p:cNvSpPr/>
          <p:nvPr/>
        </p:nvSpPr>
        <p:spPr>
          <a:xfrm>
            <a:off x="5775960" y="3428999"/>
            <a:ext cx="2743200" cy="276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ItemCF</a:t>
            </a:r>
            <a:r>
              <a:rPr lang="zh-CN" altLang="en-US" sz="2800" dirty="0"/>
              <a:t>计算的是物品与物品之间的相似度，从而根据当前喜好的物品来推荐其他物品列表</a:t>
            </a:r>
          </a:p>
        </p:txBody>
      </p:sp>
    </p:spTree>
    <p:extLst>
      <p:ext uri="{BB962C8B-B14F-4D97-AF65-F5344CB8AC3E}">
        <p14:creationId xmlns:p14="http://schemas.microsoft.com/office/powerpoint/2010/main" val="33174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29"/>
            <a:ext cx="3259476" cy="421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·ItemCF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12C12AF-51E6-4406-9E0E-46F58D80A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12700"/>
              </p:ext>
            </p:extLst>
          </p:nvPr>
        </p:nvGraphicFramePr>
        <p:xfrm>
          <a:off x="533400" y="1415669"/>
          <a:ext cx="5549253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974">
                  <a:extLst>
                    <a:ext uri="{9D8B030D-6E8A-4147-A177-3AD203B41FA5}">
                      <a16:colId xmlns:a16="http://schemas.microsoft.com/office/drawing/2014/main" val="3603870529"/>
                    </a:ext>
                  </a:extLst>
                </a:gridCol>
                <a:gridCol w="1135052">
                  <a:extLst>
                    <a:ext uri="{9D8B030D-6E8A-4147-A177-3AD203B41FA5}">
                      <a16:colId xmlns:a16="http://schemas.microsoft.com/office/drawing/2014/main" val="3876661157"/>
                    </a:ext>
                  </a:extLst>
                </a:gridCol>
                <a:gridCol w="1161130">
                  <a:extLst>
                    <a:ext uri="{9D8B030D-6E8A-4147-A177-3AD203B41FA5}">
                      <a16:colId xmlns:a16="http://schemas.microsoft.com/office/drawing/2014/main" val="3540139257"/>
                    </a:ext>
                  </a:extLst>
                </a:gridCol>
                <a:gridCol w="1233097">
                  <a:extLst>
                    <a:ext uri="{9D8B030D-6E8A-4147-A177-3AD203B41FA5}">
                      <a16:colId xmlns:a16="http://schemas.microsoft.com/office/drawing/2014/main" val="654519947"/>
                    </a:ext>
                  </a:extLst>
                </a:gridCol>
              </a:tblGrid>
              <a:tr h="460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</a:t>
                      </a:r>
                      <a:r>
                        <a:rPr lang="en-US" altLang="zh-CN" sz="2800" dirty="0"/>
                        <a:t>/</a:t>
                      </a:r>
                      <a:r>
                        <a:rPr lang="zh-CN" altLang="en-US" sz="2800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物品</a:t>
                      </a:r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物品</a:t>
                      </a:r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物品</a:t>
                      </a:r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5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</a:t>
                      </a:r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9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</a:t>
                      </a:r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8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</a:t>
                      </a:r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推荐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42701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CA40477-CF9E-45E8-99BA-589818253EB3}"/>
              </a:ext>
            </a:extLst>
          </p:cNvPr>
          <p:cNvSpPr/>
          <p:nvPr/>
        </p:nvSpPr>
        <p:spPr>
          <a:xfrm>
            <a:off x="5455080" y="4042572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用户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EE513-19F9-48CD-BCB9-8EF31BBC937C}"/>
              </a:ext>
            </a:extLst>
          </p:cNvPr>
          <p:cNvSpPr/>
          <p:nvPr/>
        </p:nvSpPr>
        <p:spPr>
          <a:xfrm>
            <a:off x="5455080" y="4915417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用户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FE9D51-CA07-4932-AD55-D7D61B608AC7}"/>
              </a:ext>
            </a:extLst>
          </p:cNvPr>
          <p:cNvSpPr/>
          <p:nvPr/>
        </p:nvSpPr>
        <p:spPr>
          <a:xfrm>
            <a:off x="5455080" y="5758622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用户</a:t>
            </a:r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A47579-5B1B-43CA-A7F1-B9F1C5D36CD7}"/>
              </a:ext>
            </a:extLst>
          </p:cNvPr>
          <p:cNvSpPr/>
          <p:nvPr/>
        </p:nvSpPr>
        <p:spPr>
          <a:xfrm>
            <a:off x="8613095" y="3897383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物品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45BDDB-5293-4E61-8BED-FE9ADA1F9F7A}"/>
              </a:ext>
            </a:extLst>
          </p:cNvPr>
          <p:cNvSpPr/>
          <p:nvPr/>
        </p:nvSpPr>
        <p:spPr>
          <a:xfrm>
            <a:off x="8613095" y="4800896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物品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254127-04B3-4C28-A828-A148F3FB7031}"/>
              </a:ext>
            </a:extLst>
          </p:cNvPr>
          <p:cNvSpPr/>
          <p:nvPr/>
        </p:nvSpPr>
        <p:spPr>
          <a:xfrm>
            <a:off x="8613095" y="5704410"/>
            <a:ext cx="1281840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物品</a:t>
            </a:r>
            <a:r>
              <a:rPr lang="en-US" altLang="zh-CN" sz="2400" dirty="0"/>
              <a:t>C</a:t>
            </a:r>
            <a:endParaRPr lang="zh-CN" altLang="en-US" sz="2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A3E5AA-5E59-4C8C-A2BB-134AF1461803}"/>
              </a:ext>
            </a:extLst>
          </p:cNvPr>
          <p:cNvCxnSpPr>
            <a:cxnSpLocks/>
          </p:cNvCxnSpPr>
          <p:nvPr/>
        </p:nvCxnSpPr>
        <p:spPr>
          <a:xfrm flipV="1">
            <a:off x="6848302" y="4219729"/>
            <a:ext cx="1673405" cy="786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0ABA99-3B2C-4A38-AB0B-8E125C0F10B1}"/>
              </a:ext>
            </a:extLst>
          </p:cNvPr>
          <p:cNvCxnSpPr>
            <a:cxnSpLocks/>
          </p:cNvCxnSpPr>
          <p:nvPr/>
        </p:nvCxnSpPr>
        <p:spPr>
          <a:xfrm>
            <a:off x="6822684" y="4425332"/>
            <a:ext cx="1674945" cy="1589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99FEBAA-E9ED-49A5-9205-D76C479944A3}"/>
              </a:ext>
            </a:extLst>
          </p:cNvPr>
          <p:cNvCxnSpPr>
            <a:cxnSpLocks/>
          </p:cNvCxnSpPr>
          <p:nvPr/>
        </p:nvCxnSpPr>
        <p:spPr>
          <a:xfrm flipV="1">
            <a:off x="6850228" y="4042572"/>
            <a:ext cx="1647401" cy="1087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9BBBF9-5FB1-4316-ADB2-27C7A758A443}"/>
              </a:ext>
            </a:extLst>
          </p:cNvPr>
          <p:cNvCxnSpPr>
            <a:cxnSpLocks/>
          </p:cNvCxnSpPr>
          <p:nvPr/>
        </p:nvCxnSpPr>
        <p:spPr>
          <a:xfrm flipV="1">
            <a:off x="6846762" y="5056710"/>
            <a:ext cx="1650867" cy="124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44CD983-98C9-4D87-85E1-F21E6E86DB1F}"/>
              </a:ext>
            </a:extLst>
          </p:cNvPr>
          <p:cNvCxnSpPr>
            <a:cxnSpLocks/>
          </p:cNvCxnSpPr>
          <p:nvPr/>
        </p:nvCxnSpPr>
        <p:spPr>
          <a:xfrm>
            <a:off x="6850228" y="5284318"/>
            <a:ext cx="1647401" cy="743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468401-A461-4C8C-AC15-42E26CF9938A}"/>
              </a:ext>
            </a:extLst>
          </p:cNvPr>
          <p:cNvCxnSpPr>
            <a:cxnSpLocks/>
          </p:cNvCxnSpPr>
          <p:nvPr/>
        </p:nvCxnSpPr>
        <p:spPr>
          <a:xfrm flipV="1">
            <a:off x="6822684" y="4409011"/>
            <a:ext cx="1699023" cy="1653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EE5348-44F2-4B28-9D4C-0F5D86508F68}"/>
              </a:ext>
            </a:extLst>
          </p:cNvPr>
          <p:cNvCxnSpPr>
            <a:cxnSpLocks/>
          </p:cNvCxnSpPr>
          <p:nvPr/>
        </p:nvCxnSpPr>
        <p:spPr>
          <a:xfrm flipH="1">
            <a:off x="7011308" y="6030757"/>
            <a:ext cx="12888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5E2F392-C40C-407F-B3C4-24C2813FB452}"/>
              </a:ext>
            </a:extLst>
          </p:cNvPr>
          <p:cNvCxnSpPr>
            <a:cxnSpLocks/>
          </p:cNvCxnSpPr>
          <p:nvPr/>
        </p:nvCxnSpPr>
        <p:spPr>
          <a:xfrm flipV="1">
            <a:off x="2533387" y="4864508"/>
            <a:ext cx="1853899" cy="164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D1A5F1-7D97-4E97-B479-32898F76ABB6}"/>
              </a:ext>
            </a:extLst>
          </p:cNvPr>
          <p:cNvCxnSpPr>
            <a:cxnSpLocks/>
          </p:cNvCxnSpPr>
          <p:nvPr/>
        </p:nvCxnSpPr>
        <p:spPr>
          <a:xfrm flipV="1">
            <a:off x="2533387" y="5679965"/>
            <a:ext cx="18538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C83419-5CD4-4E4E-86E3-B0E40A2303EE}"/>
              </a:ext>
            </a:extLst>
          </p:cNvPr>
          <p:cNvSpPr txBox="1"/>
          <p:nvPr/>
        </p:nvSpPr>
        <p:spPr>
          <a:xfrm>
            <a:off x="3035548" y="517123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推荐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E1EDFB9-A125-4C77-A9D7-4088843D776E}"/>
              </a:ext>
            </a:extLst>
          </p:cNvPr>
          <p:cNvSpPr txBox="1"/>
          <p:nvPr/>
        </p:nvSpPr>
        <p:spPr>
          <a:xfrm>
            <a:off x="2951080" y="43921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喜欢</a:t>
            </a: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C7325EB1-7A0D-4829-96A9-8890A2874BB6}"/>
              </a:ext>
            </a:extLst>
          </p:cNvPr>
          <p:cNvSpPr/>
          <p:nvPr/>
        </p:nvSpPr>
        <p:spPr>
          <a:xfrm>
            <a:off x="9707847" y="4151470"/>
            <a:ext cx="749628" cy="1876731"/>
          </a:xfrm>
          <a:prstGeom prst="arc">
            <a:avLst>
              <a:gd name="adj1" fmla="val 15603669"/>
              <a:gd name="adj2" fmla="val 6194877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相似</a:t>
            </a:r>
          </a:p>
        </p:txBody>
      </p:sp>
    </p:spTree>
    <p:extLst>
      <p:ext uri="{BB962C8B-B14F-4D97-AF65-F5344CB8AC3E}">
        <p14:creationId xmlns:p14="http://schemas.microsoft.com/office/powerpoint/2010/main" val="21304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6" y="2638489"/>
            <a:ext cx="12858044" cy="192385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872869" y="2097660"/>
            <a:ext cx="3037671" cy="3228945"/>
            <a:chOff x="1331640" y="1491750"/>
            <a:chExt cx="2160240" cy="2296264"/>
          </a:xfrm>
        </p:grpSpPr>
        <p:sp>
          <p:nvSpPr>
            <p:cNvPr id="3" name="椭圆 2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513162" y="1660436"/>
              <a:ext cx="1800000" cy="180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2955" y="1598622"/>
              <a:ext cx="936104" cy="2189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405" dirty="0">
                  <a:solidFill>
                    <a:schemeClr val="bg1"/>
                  </a:solidFill>
                  <a:latin typeface="DFGothic-EB" pitchFamily="1" charset="-128"/>
                  <a:ea typeface="DFGothic-EB" pitchFamily="1" charset="-128"/>
                </a:rPr>
                <a:t>1</a:t>
              </a:r>
              <a:endParaRPr lang="zh-CN" altLang="en-US" sz="19405" dirty="0">
                <a:solidFill>
                  <a:schemeClr val="bg1"/>
                </a:solidFill>
                <a:latin typeface="DFGothic-EB" pitchFamily="1" charset="-128"/>
                <a:ea typeface="DFGothic-EB" pitchFamily="1" charset="-128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309318" y="3323937"/>
            <a:ext cx="29184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推荐系统概述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309318" y="2065953"/>
            <a:ext cx="483477" cy="435909"/>
            <a:chOff x="4634991" y="2138335"/>
            <a:chExt cx="428348" cy="386204"/>
          </a:xfrm>
        </p:grpSpPr>
        <p:sp>
          <p:nvSpPr>
            <p:cNvPr id="9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00812" y="2065953"/>
            <a:ext cx="483477" cy="435909"/>
            <a:chOff x="5076056" y="2138335"/>
            <a:chExt cx="428348" cy="386204"/>
          </a:xfrm>
        </p:grpSpPr>
        <p:sp>
          <p:nvSpPr>
            <p:cNvPr id="12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57739" y="2065916"/>
            <a:ext cx="483477" cy="435909"/>
            <a:chOff x="5557128" y="2138335"/>
            <a:chExt cx="428348" cy="386204"/>
          </a:xfrm>
        </p:grpSpPr>
        <p:sp>
          <p:nvSpPr>
            <p:cNvPr id="15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88512" y="2065953"/>
            <a:ext cx="483477" cy="435909"/>
            <a:chOff x="6068610" y="2138335"/>
            <a:chExt cx="428348" cy="386204"/>
          </a:xfrm>
        </p:grpSpPr>
        <p:sp>
          <p:nvSpPr>
            <p:cNvPr id="18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29376" y="2060539"/>
            <a:ext cx="483477" cy="435909"/>
            <a:chOff x="6623914" y="2138335"/>
            <a:chExt cx="428348" cy="386204"/>
          </a:xfrm>
        </p:grpSpPr>
        <p:sp>
          <p:nvSpPr>
            <p:cNvPr id="21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29"/>
            <a:ext cx="3259476" cy="421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·ItemCF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61">
            <a:extLst>
              <a:ext uri="{FF2B5EF4-FFF2-40B4-BE49-F238E27FC236}">
                <a16:creationId xmlns:a16="http://schemas.microsoft.com/office/drawing/2014/main" id="{16DA44C6-DB45-4734-A102-020CE33B01A6}"/>
              </a:ext>
            </a:extLst>
          </p:cNvPr>
          <p:cNvSpPr/>
          <p:nvPr/>
        </p:nvSpPr>
        <p:spPr>
          <a:xfrm>
            <a:off x="9552376" y="1876077"/>
            <a:ext cx="1499212" cy="1294042"/>
          </a:xfrm>
          <a:prstGeom prst="ellipse">
            <a:avLst/>
          </a:prstGeom>
          <a:solidFill>
            <a:srgbClr val="43BFE3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Oval 65">
            <a:extLst>
              <a:ext uri="{FF2B5EF4-FFF2-40B4-BE49-F238E27FC236}">
                <a16:creationId xmlns:a16="http://schemas.microsoft.com/office/drawing/2014/main" id="{5FC01086-B480-4076-99C4-0DDBA40B7383}"/>
              </a:ext>
            </a:extLst>
          </p:cNvPr>
          <p:cNvSpPr/>
          <p:nvPr/>
        </p:nvSpPr>
        <p:spPr>
          <a:xfrm>
            <a:off x="4116191" y="1876077"/>
            <a:ext cx="1294043" cy="1294042"/>
          </a:xfrm>
          <a:prstGeom prst="ellipse">
            <a:avLst/>
          </a:prstGeom>
          <a:solidFill>
            <a:srgbClr val="6E95CE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73">
            <a:extLst>
              <a:ext uri="{FF2B5EF4-FFF2-40B4-BE49-F238E27FC236}">
                <a16:creationId xmlns:a16="http://schemas.microsoft.com/office/drawing/2014/main" id="{7E7335D1-EBF1-402F-80C3-2584B30AFD2C}"/>
              </a:ext>
            </a:extLst>
          </p:cNvPr>
          <p:cNvSpPr/>
          <p:nvPr/>
        </p:nvSpPr>
        <p:spPr>
          <a:xfrm>
            <a:off x="6876069" y="1876077"/>
            <a:ext cx="1294043" cy="1294042"/>
          </a:xfrm>
          <a:prstGeom prst="ellipse">
            <a:avLst/>
          </a:prstGeom>
          <a:solidFill>
            <a:srgbClr val="73B8E6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69">
            <a:extLst>
              <a:ext uri="{FF2B5EF4-FFF2-40B4-BE49-F238E27FC236}">
                <a16:creationId xmlns:a16="http://schemas.microsoft.com/office/drawing/2014/main" id="{0E03174F-F6A8-4551-B224-61B4108B930B}"/>
              </a:ext>
            </a:extLst>
          </p:cNvPr>
          <p:cNvSpPr/>
          <p:nvPr/>
        </p:nvSpPr>
        <p:spPr>
          <a:xfrm>
            <a:off x="1315673" y="1876077"/>
            <a:ext cx="1294043" cy="1294042"/>
          </a:xfrm>
          <a:prstGeom prst="ellipse">
            <a:avLst/>
          </a:prstGeom>
          <a:solidFill>
            <a:srgbClr val="2F6CC5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05DE0D-4907-49F4-9B1B-6C97FBCFCC2F}"/>
              </a:ext>
            </a:extLst>
          </p:cNvPr>
          <p:cNvSpPr txBox="1"/>
          <p:nvPr/>
        </p:nvSpPr>
        <p:spPr>
          <a:xfrm>
            <a:off x="1056840" y="2171164"/>
            <a:ext cx="193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首先</a:t>
            </a:r>
            <a:endParaRPr lang="zh-CN" altLang="en-US" sz="32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64607C-1B45-4186-987E-4BB7F27BCF4B}"/>
              </a:ext>
            </a:extLst>
          </p:cNvPr>
          <p:cNvSpPr txBox="1"/>
          <p:nvPr/>
        </p:nvSpPr>
        <p:spPr>
          <a:xfrm>
            <a:off x="3865098" y="2171164"/>
            <a:ext cx="193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然后</a:t>
            </a:r>
            <a:endParaRPr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7B1130-B63C-4276-9062-36ABDAD53C30}"/>
              </a:ext>
            </a:extLst>
          </p:cNvPr>
          <p:cNvSpPr txBox="1"/>
          <p:nvPr/>
        </p:nvSpPr>
        <p:spPr>
          <a:xfrm>
            <a:off x="6584267" y="2171164"/>
            <a:ext cx="193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然后</a:t>
            </a:r>
            <a:endParaRPr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47858F16-3030-4D7E-A033-A8C1ABAE6462}"/>
              </a:ext>
            </a:extLst>
          </p:cNvPr>
          <p:cNvSpPr/>
          <p:nvPr/>
        </p:nvSpPr>
        <p:spPr>
          <a:xfrm rot="17937884">
            <a:off x="1909101" y="3313500"/>
            <a:ext cx="97798" cy="84308"/>
          </a:xfrm>
          <a:prstGeom prst="triangle">
            <a:avLst/>
          </a:prstGeom>
          <a:solidFill>
            <a:srgbClr val="74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2C85622-3A59-4AC1-B7CA-1FBD1EDBAF6F}"/>
              </a:ext>
            </a:extLst>
          </p:cNvPr>
          <p:cNvSpPr/>
          <p:nvPr/>
        </p:nvSpPr>
        <p:spPr>
          <a:xfrm rot="17937884">
            <a:off x="4706693" y="3313500"/>
            <a:ext cx="97798" cy="84308"/>
          </a:xfrm>
          <a:prstGeom prst="triangle">
            <a:avLst/>
          </a:prstGeom>
          <a:solidFill>
            <a:srgbClr val="74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CE6192D8-A1DB-4E86-872A-C7CDE9284931}"/>
              </a:ext>
            </a:extLst>
          </p:cNvPr>
          <p:cNvSpPr/>
          <p:nvPr/>
        </p:nvSpPr>
        <p:spPr>
          <a:xfrm rot="17937884">
            <a:off x="7474191" y="3280497"/>
            <a:ext cx="97798" cy="84308"/>
          </a:xfrm>
          <a:prstGeom prst="triangle">
            <a:avLst/>
          </a:prstGeom>
          <a:solidFill>
            <a:srgbClr val="74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09D43782-25F7-4418-A4C3-F71E502F0D3F}"/>
              </a:ext>
            </a:extLst>
          </p:cNvPr>
          <p:cNvSpPr/>
          <p:nvPr/>
        </p:nvSpPr>
        <p:spPr>
          <a:xfrm rot="17937884">
            <a:off x="10253083" y="3250302"/>
            <a:ext cx="97798" cy="84308"/>
          </a:xfrm>
          <a:prstGeom prst="triangle">
            <a:avLst/>
          </a:prstGeom>
          <a:solidFill>
            <a:srgbClr val="74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E94346-9F41-4386-AF88-A15E8167E80B}"/>
              </a:ext>
            </a:extLst>
          </p:cNvPr>
          <p:cNvSpPr txBox="1"/>
          <p:nvPr/>
        </p:nvSpPr>
        <p:spPr>
          <a:xfrm>
            <a:off x="3455191" y="3687882"/>
            <a:ext cx="2750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获取和当前物品最相似的</a:t>
            </a:r>
            <a:r>
              <a:rPr lang="en-US" altLang="zh-CN" sz="2400" dirty="0"/>
              <a:t>K</a:t>
            </a:r>
            <a:r>
              <a:rPr lang="zh-CN" altLang="en-US" sz="2400" dirty="0"/>
              <a:t>个近邻用户</a:t>
            </a:r>
            <a:r>
              <a:rPr lang="en-US" altLang="zh-CN" sz="2400" dirty="0"/>
              <a:t>(</a:t>
            </a:r>
            <a:r>
              <a:rPr lang="zh-CN" altLang="en-US" sz="2400" dirty="0"/>
              <a:t>要求</a:t>
            </a:r>
            <a:r>
              <a:rPr lang="en-US" altLang="zh-CN" sz="2400" dirty="0"/>
              <a:t>K</a:t>
            </a:r>
            <a:r>
              <a:rPr lang="zh-CN" altLang="en-US" sz="2400" dirty="0"/>
              <a:t>个近邻物品必须都被用户</a:t>
            </a:r>
            <a:r>
              <a:rPr lang="en-US" altLang="zh-CN" sz="2400" dirty="0"/>
              <a:t>u</a:t>
            </a:r>
            <a:r>
              <a:rPr lang="zh-CN" altLang="en-US" sz="2400" dirty="0"/>
              <a:t>有评分过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E0685A-1EB6-43DE-94AF-55A5B1C1BCBD}"/>
              </a:ext>
            </a:extLst>
          </p:cNvPr>
          <p:cNvSpPr txBox="1"/>
          <p:nvPr/>
        </p:nvSpPr>
        <p:spPr>
          <a:xfrm>
            <a:off x="6205633" y="3687882"/>
            <a:ext cx="2922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根据这</a:t>
            </a:r>
            <a:r>
              <a:rPr lang="en-US" altLang="zh-CN" sz="2400" dirty="0"/>
              <a:t>K</a:t>
            </a:r>
            <a:r>
              <a:rPr lang="zh-CN" altLang="en-US" sz="2400" dirty="0"/>
              <a:t>个近邻物品计算当前用户</a:t>
            </a:r>
            <a:r>
              <a:rPr lang="en-US" altLang="zh-CN" sz="2400" dirty="0"/>
              <a:t>u</a:t>
            </a:r>
            <a:r>
              <a:rPr lang="zh-CN" altLang="en-US" sz="2400" dirty="0"/>
              <a:t>对当前物品</a:t>
            </a:r>
            <a:r>
              <a:rPr lang="en-US" altLang="zh-CN" sz="2400" dirty="0"/>
              <a:t>i</a:t>
            </a:r>
            <a:r>
              <a:rPr lang="zh-CN" altLang="en-US" sz="2400" dirty="0"/>
              <a:t>的评分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1345AD-DC1E-4005-9D7C-957DE4B93EA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987468" y="2463552"/>
            <a:ext cx="8776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B68766D-C223-49B8-BEC5-08D608E2C8E7}"/>
              </a:ext>
            </a:extLst>
          </p:cNvPr>
          <p:cNvCxnSpPr/>
          <p:nvPr/>
        </p:nvCxnSpPr>
        <p:spPr>
          <a:xfrm>
            <a:off x="5706637" y="2463552"/>
            <a:ext cx="8776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2A0DB38-3E9C-47EB-A4F1-66FFE2D514A7}"/>
              </a:ext>
            </a:extLst>
          </p:cNvPr>
          <p:cNvSpPr txBox="1"/>
          <p:nvPr/>
        </p:nvSpPr>
        <p:spPr>
          <a:xfrm>
            <a:off x="9552376" y="3687882"/>
            <a:ext cx="179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计算所有用户对当前物品的评分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804B1C-FE0F-4F13-9E3C-11D6390B1617}"/>
              </a:ext>
            </a:extLst>
          </p:cNvPr>
          <p:cNvSpPr txBox="1"/>
          <p:nvPr/>
        </p:nvSpPr>
        <p:spPr>
          <a:xfrm flipH="1">
            <a:off x="513805" y="3678470"/>
            <a:ext cx="2473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计算所有物品之间的相似度，构建一个相似度矩阵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9CCFF5D-5CA4-4EFD-BD95-544E8D22175C}"/>
              </a:ext>
            </a:extLst>
          </p:cNvPr>
          <p:cNvCxnSpPr/>
          <p:nvPr/>
        </p:nvCxnSpPr>
        <p:spPr>
          <a:xfrm>
            <a:off x="8514895" y="2463552"/>
            <a:ext cx="8776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D376799-BAE1-4647-BC44-DB2804A2F733}"/>
              </a:ext>
            </a:extLst>
          </p:cNvPr>
          <p:cNvSpPr txBox="1"/>
          <p:nvPr/>
        </p:nvSpPr>
        <p:spPr>
          <a:xfrm>
            <a:off x="9303436" y="2171164"/>
            <a:ext cx="193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最后</a:t>
            </a:r>
            <a:endParaRPr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28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29"/>
            <a:ext cx="3259476" cy="421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·ItemCF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ACFC13-2338-4427-BD13-6763E73D4EDC}"/>
              </a:ext>
            </a:extLst>
          </p:cNvPr>
          <p:cNvSpPr txBox="1"/>
          <p:nvPr/>
        </p:nvSpPr>
        <p:spPr>
          <a:xfrm>
            <a:off x="512555" y="1489372"/>
            <a:ext cx="10656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首先获取出</a:t>
            </a:r>
            <a:r>
              <a:rPr lang="en-US" altLang="zh-CN" sz="3600" dirty="0"/>
              <a:t>K</a:t>
            </a:r>
            <a:r>
              <a:rPr lang="zh-CN" altLang="en-US" sz="3600" dirty="0"/>
              <a:t>个最相似的近邻物品</a:t>
            </a:r>
            <a:r>
              <a:rPr lang="en-US" altLang="zh-CN" sz="3600" dirty="0"/>
              <a:t>,</a:t>
            </a:r>
            <a:r>
              <a:rPr lang="zh-CN" altLang="en-US" sz="3600" dirty="0"/>
              <a:t>然后将当前用户</a:t>
            </a:r>
            <a:endParaRPr lang="en-US" altLang="zh-CN" sz="3600" dirty="0"/>
          </a:p>
          <a:p>
            <a:r>
              <a:rPr lang="zh-CN" altLang="en-US" sz="3600" dirty="0"/>
              <a:t>在物品</a:t>
            </a:r>
            <a:r>
              <a:rPr lang="en-US" altLang="zh-CN" sz="3600" dirty="0"/>
              <a:t>i</a:t>
            </a:r>
            <a:r>
              <a:rPr lang="zh-CN" altLang="en-US" sz="3600" dirty="0"/>
              <a:t>的评分进行加权求和。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041EE0-B185-4932-88FF-54CE9A997220}"/>
                  </a:ext>
                </a:extLst>
              </p:cNvPr>
              <p:cNvSpPr txBox="1"/>
              <p:nvPr/>
            </p:nvSpPr>
            <p:spPr>
              <a:xfrm>
                <a:off x="1328057" y="3190147"/>
                <a:ext cx="7600157" cy="207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4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acc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  <m:t>𝑢𝑗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zh-CN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041EE0-B185-4932-88FF-54CE9A997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57" y="3190147"/>
                <a:ext cx="7600157" cy="207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8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29"/>
            <a:ext cx="3259476" cy="421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·ItemCF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9E3AED-9CB1-4647-9E84-3869868CC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66403"/>
              </p:ext>
            </p:extLst>
          </p:nvPr>
        </p:nvGraphicFramePr>
        <p:xfrm>
          <a:off x="1828982" y="1414223"/>
          <a:ext cx="6576060" cy="251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140">
                  <a:extLst>
                    <a:ext uri="{9D8B030D-6E8A-4147-A177-3AD203B41FA5}">
                      <a16:colId xmlns:a16="http://schemas.microsoft.com/office/drawing/2014/main" val="717630041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963718948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227206029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990725973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1529421989"/>
                    </a:ext>
                  </a:extLst>
                </a:gridCol>
              </a:tblGrid>
              <a:tr h="53146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物品</a:t>
                      </a:r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1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92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0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用户</a:t>
                      </a:r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922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67C948-04F2-4C83-8EFF-34EE7B2E5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36134"/>
              </p:ext>
            </p:extLst>
          </p:nvPr>
        </p:nvGraphicFramePr>
        <p:xfrm>
          <a:off x="8405042" y="1414223"/>
          <a:ext cx="1572986" cy="2535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86">
                  <a:extLst>
                    <a:ext uri="{9D8B030D-6E8A-4147-A177-3AD203B41FA5}">
                      <a16:colId xmlns:a16="http://schemas.microsoft.com/office/drawing/2014/main" val="510972652"/>
                    </a:ext>
                  </a:extLst>
                </a:gridCol>
              </a:tblGrid>
              <a:tr h="5100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物品</a:t>
                      </a:r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46902"/>
                  </a:ext>
                </a:extLst>
              </a:tr>
              <a:tr h="410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  </a:t>
                      </a:r>
                      <a:r>
                        <a:rPr lang="zh-CN" altLang="en-US" sz="20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49395"/>
                  </a:ext>
                </a:extLst>
              </a:tr>
              <a:tr h="410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98215"/>
                  </a:ext>
                </a:extLst>
              </a:tr>
              <a:tr h="363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06770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05972"/>
                  </a:ext>
                </a:extLst>
              </a:tr>
              <a:tr h="410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4222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90A4696-7F32-4E5B-A5BB-88444602ACA0}"/>
              </a:ext>
            </a:extLst>
          </p:cNvPr>
          <p:cNvSpPr txBox="1"/>
          <p:nvPr/>
        </p:nvSpPr>
        <p:spPr>
          <a:xfrm>
            <a:off x="1742822" y="442844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N=2,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750FBD-127F-4C46-8B9B-CD02BB6FE2E1}"/>
                  </a:ext>
                </a:extLst>
              </p:cNvPr>
              <p:cNvSpPr txBox="1"/>
              <p:nvPr/>
            </p:nvSpPr>
            <p:spPr>
              <a:xfrm>
                <a:off x="2281829" y="4840461"/>
                <a:ext cx="8295091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用户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物品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754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353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.754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353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=4.681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750FBD-127F-4C46-8B9B-CD02BB6FE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829" y="4840461"/>
                <a:ext cx="8295091" cy="917752"/>
              </a:xfrm>
              <a:prstGeom prst="rect">
                <a:avLst/>
              </a:prstGeom>
              <a:blipFill>
                <a:blip r:embed="rId3"/>
                <a:stretch>
                  <a:fillRect r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2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5" y="206230"/>
            <a:ext cx="4033389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·UserCF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ItemCF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A900A4-2EE2-4E7D-95FA-988530FD4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84415"/>
              </p:ext>
            </p:extLst>
          </p:nvPr>
        </p:nvGraphicFramePr>
        <p:xfrm>
          <a:off x="1244799" y="1350845"/>
          <a:ext cx="9651273" cy="453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091">
                  <a:extLst>
                    <a:ext uri="{9D8B030D-6E8A-4147-A177-3AD203B41FA5}">
                      <a16:colId xmlns:a16="http://schemas.microsoft.com/office/drawing/2014/main" val="2595698970"/>
                    </a:ext>
                  </a:extLst>
                </a:gridCol>
                <a:gridCol w="3217091">
                  <a:extLst>
                    <a:ext uri="{9D8B030D-6E8A-4147-A177-3AD203B41FA5}">
                      <a16:colId xmlns:a16="http://schemas.microsoft.com/office/drawing/2014/main" val="2545234081"/>
                    </a:ext>
                  </a:extLst>
                </a:gridCol>
                <a:gridCol w="3217091">
                  <a:extLst>
                    <a:ext uri="{9D8B030D-6E8A-4147-A177-3AD203B41FA5}">
                      <a16:colId xmlns:a16="http://schemas.microsoft.com/office/drawing/2014/main" val="1821752539"/>
                    </a:ext>
                  </a:extLst>
                </a:gridCol>
              </a:tblGrid>
              <a:tr h="424728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UserCF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ItemCF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7022"/>
                  </a:ext>
                </a:extLst>
              </a:tr>
              <a:tr h="136145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适用于用户较少的场合，如果用户过多，计算用户的相似度矩阵代价比较高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适用于物品数明显小于用户数的场合，如 果物品数过多，计算物品之间的相似度矩 阵代价过大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66578"/>
                  </a:ext>
                </a:extLst>
              </a:tr>
              <a:tr h="73309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时效性较强，用户个性化兴趣不明显 的领域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长尾物品丰富，用户个性化需求强烈的领域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43395"/>
                  </a:ext>
                </a:extLst>
              </a:tr>
              <a:tr h="73309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用户有新行为，不一定会对推荐结果产生影响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用户有新行为的时候，一定会导致推荐结果实时变化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27453"/>
                  </a:ext>
                </a:extLst>
              </a:tr>
              <a:tr h="73309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推荐理由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很难提供令用户信服的推荐解释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利用用户的历史行为做推荐解释，可以令用户比较信服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5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2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" y="1254436"/>
            <a:ext cx="12858044" cy="202895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98"/>
          </a:p>
        </p:txBody>
      </p:sp>
      <p:sp>
        <p:nvSpPr>
          <p:cNvPr id="4" name="TextBox 64"/>
          <p:cNvSpPr txBox="1"/>
          <p:nvPr/>
        </p:nvSpPr>
        <p:spPr>
          <a:xfrm>
            <a:off x="2027189" y="4170988"/>
            <a:ext cx="8501586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40" b="1" dirty="0">
                <a:latin typeface="微软雅黑" panose="020B0503020204020204" charset="-122"/>
                <a:ea typeface="微软雅黑" panose="020B0503020204020204" charset="-122"/>
              </a:rPr>
              <a:t>欢迎学习</a:t>
            </a:r>
            <a:endParaRPr lang="en-US" altLang="zh-CN" sz="464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泪滴形 6"/>
          <p:cNvSpPr/>
          <p:nvPr/>
        </p:nvSpPr>
        <p:spPr>
          <a:xfrm rot="8100000">
            <a:off x="5138880" y="1079295"/>
            <a:ext cx="2295039" cy="229503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98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0577" y="1199701"/>
            <a:ext cx="2014809" cy="2083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58" y="2081589"/>
            <a:ext cx="1466621" cy="4821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推荐系统直观理解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F02A85-DC1C-4E49-8CD9-4CD90FF9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959" y="1056480"/>
            <a:ext cx="6865599" cy="51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推荐系统直观理解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BE4D4B-BC55-4D5F-987F-A9C05C236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7" y="1672109"/>
            <a:ext cx="3581718" cy="35283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42F124-A8CE-427A-867B-01E206910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19" y="1528093"/>
            <a:ext cx="6264696" cy="39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4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推荐系统定义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1DD0EF-366D-44BD-9492-F9016078204B}"/>
              </a:ext>
            </a:extLst>
          </p:cNvPr>
          <p:cNvSpPr txBox="1"/>
          <p:nvPr/>
        </p:nvSpPr>
        <p:spPr>
          <a:xfrm>
            <a:off x="1532831" y="1672109"/>
            <a:ext cx="8598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推荐系统是利用网站向客户提供商品信息和建议，帮助用户决定应该购买什么产品，模拟销售人员帮助客户完成购买的过程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D078FEB-D9E5-4683-9A38-A67C933A7639}"/>
              </a:ext>
            </a:extLst>
          </p:cNvPr>
          <p:cNvSpPr/>
          <p:nvPr/>
        </p:nvSpPr>
        <p:spPr>
          <a:xfrm>
            <a:off x="3837087" y="3256285"/>
            <a:ext cx="1676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72F951-96A1-4EE3-9F71-1882B48D3289}"/>
              </a:ext>
            </a:extLst>
          </p:cNvPr>
          <p:cNvSpPr txBox="1"/>
          <p:nvPr/>
        </p:nvSpPr>
        <p:spPr>
          <a:xfrm>
            <a:off x="6645399" y="404837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给用户建议有用物品的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软件工具和一种技术</a:t>
            </a:r>
          </a:p>
        </p:txBody>
      </p:sp>
    </p:spTree>
    <p:extLst>
      <p:ext uri="{BB962C8B-B14F-4D97-AF65-F5344CB8AC3E}">
        <p14:creationId xmlns:p14="http://schemas.microsoft.com/office/powerpoint/2010/main" val="28370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推荐系统分类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08F192-4372-448C-BA57-38D65B29BE08}"/>
              </a:ext>
            </a:extLst>
          </p:cNvPr>
          <p:cNvGrpSpPr/>
          <p:nvPr/>
        </p:nvGrpSpPr>
        <p:grpSpPr>
          <a:xfrm>
            <a:off x="1703233" y="2536205"/>
            <a:ext cx="1745147" cy="1594314"/>
            <a:chOff x="2044862" y="2158777"/>
            <a:chExt cx="1745147" cy="1594314"/>
          </a:xfrm>
        </p:grpSpPr>
        <p:sp>
          <p:nvSpPr>
            <p:cNvPr id="4" name="Shape 187">
              <a:extLst>
                <a:ext uri="{FF2B5EF4-FFF2-40B4-BE49-F238E27FC236}">
                  <a16:creationId xmlns:a16="http://schemas.microsoft.com/office/drawing/2014/main" id="{540A2C5C-C4FC-40BA-B95E-D859DF6CE0AF}"/>
                </a:ext>
              </a:extLst>
            </p:cNvPr>
            <p:cNvSpPr/>
            <p:nvPr/>
          </p:nvSpPr>
          <p:spPr>
            <a:xfrm>
              <a:off x="2044862" y="2158777"/>
              <a:ext cx="1745147" cy="159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21B4A97-E567-49CA-9E6F-9225117A09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236" t="26957" r="21507" b="7804"/>
            <a:stretch/>
          </p:blipFill>
          <p:spPr>
            <a:xfrm>
              <a:off x="2182060" y="2268806"/>
              <a:ext cx="1475456" cy="1347932"/>
            </a:xfrm>
            <a:custGeom>
              <a:avLst/>
              <a:gdLst>
                <a:gd name="connsiteX0" fmla="*/ 0 w 6333684"/>
                <a:gd name="connsiteY0" fmla="*/ 0 h 5786260"/>
                <a:gd name="connsiteX1" fmla="*/ 6333684 w 6333684"/>
                <a:gd name="connsiteY1" fmla="*/ 0 h 5786260"/>
                <a:gd name="connsiteX2" fmla="*/ 6333684 w 6333684"/>
                <a:gd name="connsiteY2" fmla="*/ 5786260 h 5786260"/>
                <a:gd name="connsiteX3" fmla="*/ 0 w 6333684"/>
                <a:gd name="connsiteY3" fmla="*/ 5786260 h 578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3684" h="5786260">
                  <a:moveTo>
                    <a:pt x="0" y="0"/>
                  </a:moveTo>
                  <a:lnTo>
                    <a:pt x="6333684" y="0"/>
                  </a:lnTo>
                  <a:lnTo>
                    <a:pt x="6333684" y="5786260"/>
                  </a:lnTo>
                  <a:lnTo>
                    <a:pt x="0" y="5786260"/>
                  </a:lnTo>
                  <a:close/>
                </a:path>
              </a:pathLst>
            </a:cu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" name="Shape 196">
              <a:extLst>
                <a:ext uri="{FF2B5EF4-FFF2-40B4-BE49-F238E27FC236}">
                  <a16:creationId xmlns:a16="http://schemas.microsoft.com/office/drawing/2014/main" id="{11BA1B7C-0D5A-464D-87D6-9D4A3F42C140}"/>
                </a:ext>
              </a:extLst>
            </p:cNvPr>
            <p:cNvSpPr/>
            <p:nvPr/>
          </p:nvSpPr>
          <p:spPr>
            <a:xfrm>
              <a:off x="3173574" y="2911252"/>
              <a:ext cx="613799" cy="497205"/>
            </a:xfrm>
            <a:prstGeom prst="rect">
              <a:avLst/>
            </a:prstGeom>
            <a:solidFill>
              <a:srgbClr val="2F6CC5"/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" name="Shape 197">
              <a:extLst>
                <a:ext uri="{FF2B5EF4-FFF2-40B4-BE49-F238E27FC236}">
                  <a16:creationId xmlns:a16="http://schemas.microsoft.com/office/drawing/2014/main" id="{699C26A0-477D-4DDB-B061-F51CDCA11316}"/>
                </a:ext>
              </a:extLst>
            </p:cNvPr>
            <p:cNvSpPr/>
            <p:nvPr/>
          </p:nvSpPr>
          <p:spPr>
            <a:xfrm rot="10800000" flipH="1">
              <a:off x="3367489" y="3015657"/>
              <a:ext cx="237642" cy="2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2" y="12792"/>
                  </a:moveTo>
                  <a:cubicBezTo>
                    <a:pt x="18886" y="13126"/>
                    <a:pt x="18469" y="13292"/>
                    <a:pt x="18000" y="13292"/>
                  </a:cubicBezTo>
                  <a:lnTo>
                    <a:pt x="13051" y="13292"/>
                  </a:lnTo>
                  <a:cubicBezTo>
                    <a:pt x="13051" y="13794"/>
                    <a:pt x="13275" y="14484"/>
                    <a:pt x="13725" y="15362"/>
                  </a:cubicBezTo>
                  <a:cubicBezTo>
                    <a:pt x="14175" y="16241"/>
                    <a:pt x="14400" y="16936"/>
                    <a:pt x="14400" y="17446"/>
                  </a:cubicBezTo>
                  <a:cubicBezTo>
                    <a:pt x="14400" y="18294"/>
                    <a:pt x="14250" y="18922"/>
                    <a:pt x="13950" y="19328"/>
                  </a:cubicBezTo>
                  <a:cubicBezTo>
                    <a:pt x="13650" y="19735"/>
                    <a:pt x="13051" y="19938"/>
                    <a:pt x="12151" y="19938"/>
                  </a:cubicBezTo>
                  <a:cubicBezTo>
                    <a:pt x="11906" y="19714"/>
                    <a:pt x="11728" y="19345"/>
                    <a:pt x="11615" y="18834"/>
                  </a:cubicBezTo>
                  <a:cubicBezTo>
                    <a:pt x="11503" y="18324"/>
                    <a:pt x="11360" y="17781"/>
                    <a:pt x="11186" y="17205"/>
                  </a:cubicBezTo>
                  <a:cubicBezTo>
                    <a:pt x="11014" y="16631"/>
                    <a:pt x="10735" y="16156"/>
                    <a:pt x="10350" y="15784"/>
                  </a:cubicBezTo>
                  <a:cubicBezTo>
                    <a:pt x="10144" y="15585"/>
                    <a:pt x="9783" y="15191"/>
                    <a:pt x="9267" y="14603"/>
                  </a:cubicBezTo>
                  <a:cubicBezTo>
                    <a:pt x="9230" y="14560"/>
                    <a:pt x="9122" y="14430"/>
                    <a:pt x="8944" y="14214"/>
                  </a:cubicBezTo>
                  <a:cubicBezTo>
                    <a:pt x="8766" y="13997"/>
                    <a:pt x="8618" y="13820"/>
                    <a:pt x="8501" y="13681"/>
                  </a:cubicBezTo>
                  <a:cubicBezTo>
                    <a:pt x="8384" y="13543"/>
                    <a:pt x="8222" y="13359"/>
                    <a:pt x="8016" y="13130"/>
                  </a:cubicBezTo>
                  <a:cubicBezTo>
                    <a:pt x="7809" y="12900"/>
                    <a:pt x="7622" y="12710"/>
                    <a:pt x="7454" y="12559"/>
                  </a:cubicBezTo>
                  <a:cubicBezTo>
                    <a:pt x="7284" y="12407"/>
                    <a:pt x="7104" y="12254"/>
                    <a:pt x="6912" y="12098"/>
                  </a:cubicBezTo>
                  <a:cubicBezTo>
                    <a:pt x="6720" y="11942"/>
                    <a:pt x="6533" y="11825"/>
                    <a:pt x="6350" y="11748"/>
                  </a:cubicBezTo>
                  <a:cubicBezTo>
                    <a:pt x="6167" y="11670"/>
                    <a:pt x="6000" y="11631"/>
                    <a:pt x="5850" y="11631"/>
                  </a:cubicBezTo>
                  <a:lnTo>
                    <a:pt x="5401" y="11631"/>
                  </a:lnTo>
                  <a:lnTo>
                    <a:pt x="5401" y="3323"/>
                  </a:lnTo>
                  <a:lnTo>
                    <a:pt x="5850" y="3323"/>
                  </a:lnTo>
                  <a:cubicBezTo>
                    <a:pt x="5972" y="3323"/>
                    <a:pt x="6120" y="3310"/>
                    <a:pt x="6293" y="3284"/>
                  </a:cubicBezTo>
                  <a:cubicBezTo>
                    <a:pt x="6467" y="3258"/>
                    <a:pt x="6621" y="3230"/>
                    <a:pt x="6758" y="3200"/>
                  </a:cubicBezTo>
                  <a:cubicBezTo>
                    <a:pt x="6893" y="3169"/>
                    <a:pt x="7071" y="3122"/>
                    <a:pt x="7292" y="3057"/>
                  </a:cubicBezTo>
                  <a:cubicBezTo>
                    <a:pt x="7512" y="2992"/>
                    <a:pt x="7676" y="2942"/>
                    <a:pt x="7784" y="2908"/>
                  </a:cubicBezTo>
                  <a:cubicBezTo>
                    <a:pt x="7892" y="2873"/>
                    <a:pt x="8058" y="2819"/>
                    <a:pt x="8283" y="2745"/>
                  </a:cubicBezTo>
                  <a:cubicBezTo>
                    <a:pt x="8508" y="2672"/>
                    <a:pt x="8645" y="2626"/>
                    <a:pt x="8691" y="2609"/>
                  </a:cubicBezTo>
                  <a:cubicBezTo>
                    <a:pt x="10669" y="1977"/>
                    <a:pt x="12272" y="1662"/>
                    <a:pt x="13501" y="1662"/>
                  </a:cubicBezTo>
                  <a:lnTo>
                    <a:pt x="15300" y="1662"/>
                  </a:lnTo>
                  <a:cubicBezTo>
                    <a:pt x="16116" y="1662"/>
                    <a:pt x="16754" y="1839"/>
                    <a:pt x="17213" y="2194"/>
                  </a:cubicBezTo>
                  <a:cubicBezTo>
                    <a:pt x="17673" y="2548"/>
                    <a:pt x="17902" y="3094"/>
                    <a:pt x="17902" y="3830"/>
                  </a:cubicBezTo>
                  <a:cubicBezTo>
                    <a:pt x="17902" y="4055"/>
                    <a:pt x="17878" y="4297"/>
                    <a:pt x="17832" y="4556"/>
                  </a:cubicBezTo>
                  <a:cubicBezTo>
                    <a:pt x="18113" y="4695"/>
                    <a:pt x="18336" y="4922"/>
                    <a:pt x="18499" y="5238"/>
                  </a:cubicBezTo>
                  <a:cubicBezTo>
                    <a:pt x="18664" y="5554"/>
                    <a:pt x="18746" y="5872"/>
                    <a:pt x="18746" y="6192"/>
                  </a:cubicBezTo>
                  <a:cubicBezTo>
                    <a:pt x="18746" y="6512"/>
                    <a:pt x="18662" y="6811"/>
                    <a:pt x="18493" y="7088"/>
                  </a:cubicBezTo>
                  <a:cubicBezTo>
                    <a:pt x="18990" y="7520"/>
                    <a:pt x="19238" y="8034"/>
                    <a:pt x="19238" y="8632"/>
                  </a:cubicBezTo>
                  <a:cubicBezTo>
                    <a:pt x="19238" y="8848"/>
                    <a:pt x="19191" y="9089"/>
                    <a:pt x="19098" y="9352"/>
                  </a:cubicBezTo>
                  <a:cubicBezTo>
                    <a:pt x="19004" y="9617"/>
                    <a:pt x="18886" y="9822"/>
                    <a:pt x="18746" y="9969"/>
                  </a:cubicBezTo>
                  <a:cubicBezTo>
                    <a:pt x="19045" y="9978"/>
                    <a:pt x="19297" y="10181"/>
                    <a:pt x="19498" y="10579"/>
                  </a:cubicBezTo>
                  <a:cubicBezTo>
                    <a:pt x="19699" y="10977"/>
                    <a:pt x="19801" y="11327"/>
                    <a:pt x="19801" y="11631"/>
                  </a:cubicBezTo>
                  <a:cubicBezTo>
                    <a:pt x="19801" y="12072"/>
                    <a:pt x="19618" y="12459"/>
                    <a:pt x="19252" y="12792"/>
                  </a:cubicBezTo>
                  <a:cubicBezTo>
                    <a:pt x="19252" y="12792"/>
                    <a:pt x="19252" y="12792"/>
                    <a:pt x="19252" y="12792"/>
                  </a:cubicBezTo>
                  <a:close/>
                  <a:moveTo>
                    <a:pt x="3333" y="4738"/>
                  </a:moveTo>
                  <a:cubicBezTo>
                    <a:pt x="3155" y="4903"/>
                    <a:pt x="2944" y="4985"/>
                    <a:pt x="2700" y="4985"/>
                  </a:cubicBezTo>
                  <a:cubicBezTo>
                    <a:pt x="2457" y="4985"/>
                    <a:pt x="2245" y="4903"/>
                    <a:pt x="2067" y="4738"/>
                  </a:cubicBezTo>
                  <a:cubicBezTo>
                    <a:pt x="1890" y="4573"/>
                    <a:pt x="1800" y="4379"/>
                    <a:pt x="1800" y="4154"/>
                  </a:cubicBezTo>
                  <a:cubicBezTo>
                    <a:pt x="1800" y="3929"/>
                    <a:pt x="1890" y="3734"/>
                    <a:pt x="2067" y="3570"/>
                  </a:cubicBezTo>
                  <a:cubicBezTo>
                    <a:pt x="2245" y="3406"/>
                    <a:pt x="2457" y="3323"/>
                    <a:pt x="2700" y="3323"/>
                  </a:cubicBezTo>
                  <a:cubicBezTo>
                    <a:pt x="2944" y="3323"/>
                    <a:pt x="3155" y="3406"/>
                    <a:pt x="3333" y="3570"/>
                  </a:cubicBezTo>
                  <a:cubicBezTo>
                    <a:pt x="3511" y="3734"/>
                    <a:pt x="3600" y="3929"/>
                    <a:pt x="3600" y="4154"/>
                  </a:cubicBezTo>
                  <a:cubicBezTo>
                    <a:pt x="3600" y="4379"/>
                    <a:pt x="3511" y="4573"/>
                    <a:pt x="3333" y="4738"/>
                  </a:cubicBezTo>
                  <a:cubicBezTo>
                    <a:pt x="3333" y="4738"/>
                    <a:pt x="3333" y="4738"/>
                    <a:pt x="3333" y="4738"/>
                  </a:cubicBezTo>
                  <a:close/>
                  <a:moveTo>
                    <a:pt x="20911" y="9527"/>
                  </a:moveTo>
                  <a:cubicBezTo>
                    <a:pt x="20996" y="9242"/>
                    <a:pt x="21038" y="8943"/>
                    <a:pt x="21038" y="8632"/>
                  </a:cubicBezTo>
                  <a:cubicBezTo>
                    <a:pt x="21038" y="7965"/>
                    <a:pt x="20859" y="7342"/>
                    <a:pt x="20504" y="6763"/>
                  </a:cubicBezTo>
                  <a:cubicBezTo>
                    <a:pt x="20531" y="6581"/>
                    <a:pt x="20546" y="6395"/>
                    <a:pt x="20546" y="6205"/>
                  </a:cubicBezTo>
                  <a:cubicBezTo>
                    <a:pt x="20546" y="5330"/>
                    <a:pt x="20264" y="4560"/>
                    <a:pt x="19701" y="3894"/>
                  </a:cubicBezTo>
                  <a:lnTo>
                    <a:pt x="19701" y="3829"/>
                  </a:lnTo>
                  <a:cubicBezTo>
                    <a:pt x="19711" y="2643"/>
                    <a:pt x="19310" y="1709"/>
                    <a:pt x="18499" y="1025"/>
                  </a:cubicBezTo>
                  <a:cubicBezTo>
                    <a:pt x="17688" y="342"/>
                    <a:pt x="16627" y="0"/>
                    <a:pt x="15314" y="0"/>
                  </a:cubicBezTo>
                  <a:lnTo>
                    <a:pt x="13739" y="0"/>
                  </a:lnTo>
                  <a:cubicBezTo>
                    <a:pt x="12755" y="0"/>
                    <a:pt x="11817" y="95"/>
                    <a:pt x="10926" y="286"/>
                  </a:cubicBezTo>
                  <a:cubicBezTo>
                    <a:pt x="10035" y="476"/>
                    <a:pt x="8990" y="762"/>
                    <a:pt x="7791" y="1142"/>
                  </a:cubicBezTo>
                  <a:cubicBezTo>
                    <a:pt x="6703" y="1488"/>
                    <a:pt x="6056" y="1662"/>
                    <a:pt x="5850" y="1662"/>
                  </a:cubicBezTo>
                  <a:lnTo>
                    <a:pt x="1800" y="1662"/>
                  </a:lnTo>
                  <a:cubicBezTo>
                    <a:pt x="1303" y="1662"/>
                    <a:pt x="879" y="1823"/>
                    <a:pt x="528" y="2148"/>
                  </a:cubicBezTo>
                  <a:cubicBezTo>
                    <a:pt x="176" y="2472"/>
                    <a:pt x="0" y="2864"/>
                    <a:pt x="0" y="3323"/>
                  </a:cubicBezTo>
                  <a:lnTo>
                    <a:pt x="0" y="11630"/>
                  </a:lnTo>
                  <a:cubicBezTo>
                    <a:pt x="0" y="12089"/>
                    <a:pt x="175" y="12480"/>
                    <a:pt x="528" y="12805"/>
                  </a:cubicBezTo>
                  <a:cubicBezTo>
                    <a:pt x="879" y="13130"/>
                    <a:pt x="1303" y="13292"/>
                    <a:pt x="1800" y="13292"/>
                  </a:cubicBezTo>
                  <a:lnTo>
                    <a:pt x="5653" y="13292"/>
                  </a:lnTo>
                  <a:cubicBezTo>
                    <a:pt x="5991" y="13499"/>
                    <a:pt x="6633" y="14170"/>
                    <a:pt x="7580" y="15303"/>
                  </a:cubicBezTo>
                  <a:cubicBezTo>
                    <a:pt x="8133" y="15970"/>
                    <a:pt x="8634" y="16519"/>
                    <a:pt x="9084" y="16953"/>
                  </a:cubicBezTo>
                  <a:cubicBezTo>
                    <a:pt x="9262" y="17134"/>
                    <a:pt x="9408" y="17411"/>
                    <a:pt x="9520" y="17783"/>
                  </a:cubicBezTo>
                  <a:cubicBezTo>
                    <a:pt x="9633" y="18155"/>
                    <a:pt x="9715" y="18521"/>
                    <a:pt x="9766" y="18880"/>
                  </a:cubicBezTo>
                  <a:cubicBezTo>
                    <a:pt x="9818" y="19239"/>
                    <a:pt x="9937" y="19631"/>
                    <a:pt x="10125" y="20055"/>
                  </a:cubicBezTo>
                  <a:cubicBezTo>
                    <a:pt x="10312" y="20479"/>
                    <a:pt x="10565" y="20834"/>
                    <a:pt x="10885" y="21119"/>
                  </a:cubicBezTo>
                  <a:cubicBezTo>
                    <a:pt x="11250" y="21440"/>
                    <a:pt x="11672" y="21600"/>
                    <a:pt x="12150" y="21600"/>
                  </a:cubicBezTo>
                  <a:cubicBezTo>
                    <a:pt x="12938" y="21600"/>
                    <a:pt x="13646" y="21459"/>
                    <a:pt x="14274" y="21178"/>
                  </a:cubicBezTo>
                  <a:cubicBezTo>
                    <a:pt x="14901" y="20897"/>
                    <a:pt x="15380" y="20458"/>
                    <a:pt x="15708" y="19860"/>
                  </a:cubicBezTo>
                  <a:cubicBezTo>
                    <a:pt x="16037" y="19271"/>
                    <a:pt x="16201" y="18467"/>
                    <a:pt x="16201" y="17446"/>
                  </a:cubicBezTo>
                  <a:cubicBezTo>
                    <a:pt x="16201" y="16641"/>
                    <a:pt x="15975" y="15810"/>
                    <a:pt x="15526" y="14954"/>
                  </a:cubicBezTo>
                  <a:lnTo>
                    <a:pt x="18000" y="14954"/>
                  </a:lnTo>
                  <a:cubicBezTo>
                    <a:pt x="18976" y="14954"/>
                    <a:pt x="19819" y="14625"/>
                    <a:pt x="20532" y="13967"/>
                  </a:cubicBezTo>
                  <a:cubicBezTo>
                    <a:pt x="21244" y="13310"/>
                    <a:pt x="21600" y="12536"/>
                    <a:pt x="21600" y="11644"/>
                  </a:cubicBezTo>
                  <a:cubicBezTo>
                    <a:pt x="21600" y="10873"/>
                    <a:pt x="21371" y="10168"/>
                    <a:pt x="20911" y="9527"/>
                  </a:cubicBezTo>
                  <a:cubicBezTo>
                    <a:pt x="20911" y="9527"/>
                    <a:pt x="20911" y="9527"/>
                    <a:pt x="20911" y="95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7D9CE6A-AEE0-4742-993E-090B12BA095A}"/>
              </a:ext>
            </a:extLst>
          </p:cNvPr>
          <p:cNvSpPr txBox="1"/>
          <p:nvPr/>
        </p:nvSpPr>
        <p:spPr>
          <a:xfrm>
            <a:off x="3528701" y="2677925"/>
            <a:ext cx="23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F6C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个性化推荐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AE99FC-6861-430C-A7E1-AB84BE2F0E9D}"/>
              </a:ext>
            </a:extLst>
          </p:cNvPr>
          <p:cNvGrpSpPr/>
          <p:nvPr/>
        </p:nvGrpSpPr>
        <p:grpSpPr>
          <a:xfrm>
            <a:off x="6573391" y="2536205"/>
            <a:ext cx="1746504" cy="1594314"/>
            <a:chOff x="7020527" y="2158777"/>
            <a:chExt cx="1746504" cy="1594314"/>
          </a:xfrm>
        </p:grpSpPr>
        <p:sp>
          <p:nvSpPr>
            <p:cNvPr id="10" name="Shape 205">
              <a:extLst>
                <a:ext uri="{FF2B5EF4-FFF2-40B4-BE49-F238E27FC236}">
                  <a16:creationId xmlns:a16="http://schemas.microsoft.com/office/drawing/2014/main" id="{2DB84EC4-C96E-4821-A61B-1AA07CD937D4}"/>
                </a:ext>
              </a:extLst>
            </p:cNvPr>
            <p:cNvSpPr/>
            <p:nvPr/>
          </p:nvSpPr>
          <p:spPr>
            <a:xfrm>
              <a:off x="7020527" y="2158777"/>
              <a:ext cx="1746504" cy="159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69751FB-D3D1-4D6E-A58B-694D920F3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899" t="740" r="39844" b="34022"/>
            <a:stretch/>
          </p:blipFill>
          <p:spPr>
            <a:xfrm>
              <a:off x="7156051" y="2281968"/>
              <a:ext cx="1475456" cy="1347932"/>
            </a:xfrm>
            <a:custGeom>
              <a:avLst/>
              <a:gdLst>
                <a:gd name="connsiteX0" fmla="*/ 0 w 6333684"/>
                <a:gd name="connsiteY0" fmla="*/ 0 h 5786260"/>
                <a:gd name="connsiteX1" fmla="*/ 6333684 w 6333684"/>
                <a:gd name="connsiteY1" fmla="*/ 0 h 5786260"/>
                <a:gd name="connsiteX2" fmla="*/ 6333684 w 6333684"/>
                <a:gd name="connsiteY2" fmla="*/ 5786260 h 5786260"/>
                <a:gd name="connsiteX3" fmla="*/ 0 w 6333684"/>
                <a:gd name="connsiteY3" fmla="*/ 5786260 h 578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3684" h="5786260">
                  <a:moveTo>
                    <a:pt x="0" y="0"/>
                  </a:moveTo>
                  <a:lnTo>
                    <a:pt x="6333684" y="0"/>
                  </a:lnTo>
                  <a:lnTo>
                    <a:pt x="6333684" y="5786260"/>
                  </a:lnTo>
                  <a:lnTo>
                    <a:pt x="0" y="5786260"/>
                  </a:lnTo>
                  <a:close/>
                </a:path>
              </a:pathLst>
            </a:cu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12" name="Shape 220">
              <a:extLst>
                <a:ext uri="{FF2B5EF4-FFF2-40B4-BE49-F238E27FC236}">
                  <a16:creationId xmlns:a16="http://schemas.microsoft.com/office/drawing/2014/main" id="{A62F34A0-89F9-4DAC-BB82-3589B63B2C65}"/>
                </a:ext>
              </a:extLst>
            </p:cNvPr>
            <p:cNvSpPr/>
            <p:nvPr/>
          </p:nvSpPr>
          <p:spPr>
            <a:xfrm>
              <a:off x="8155149" y="2911252"/>
              <a:ext cx="611063" cy="497205"/>
            </a:xfrm>
            <a:prstGeom prst="rect">
              <a:avLst/>
            </a:prstGeom>
            <a:solidFill>
              <a:srgbClr val="73B8E6"/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/>
            </a:p>
          </p:txBody>
        </p:sp>
        <p:sp>
          <p:nvSpPr>
            <p:cNvPr id="13" name="Shape 244">
              <a:extLst>
                <a:ext uri="{FF2B5EF4-FFF2-40B4-BE49-F238E27FC236}">
                  <a16:creationId xmlns:a16="http://schemas.microsoft.com/office/drawing/2014/main" id="{39C2EA34-7864-4130-B3D9-2B33322E0F13}"/>
                </a:ext>
              </a:extLst>
            </p:cNvPr>
            <p:cNvSpPr/>
            <p:nvPr/>
          </p:nvSpPr>
          <p:spPr>
            <a:xfrm>
              <a:off x="8331682" y="3030857"/>
              <a:ext cx="257996" cy="257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4E200F1-B88F-4609-9F29-5BDE444FEBC9}"/>
              </a:ext>
            </a:extLst>
          </p:cNvPr>
          <p:cNvSpPr txBox="1"/>
          <p:nvPr/>
        </p:nvSpPr>
        <p:spPr>
          <a:xfrm>
            <a:off x="8471819" y="2677925"/>
            <a:ext cx="28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F6C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非个性化推荐</a:t>
            </a:r>
          </a:p>
        </p:txBody>
      </p:sp>
    </p:spTree>
    <p:extLst>
      <p:ext uri="{BB962C8B-B14F-4D97-AF65-F5344CB8AC3E}">
        <p14:creationId xmlns:p14="http://schemas.microsoft.com/office/powerpoint/2010/main" val="393018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推荐系统功能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C3E4438-BDE7-4F43-B70A-BA5E882864F8}"/>
              </a:ext>
            </a:extLst>
          </p:cNvPr>
          <p:cNvGrpSpPr/>
          <p:nvPr/>
        </p:nvGrpSpPr>
        <p:grpSpPr>
          <a:xfrm>
            <a:off x="283" y="4292402"/>
            <a:ext cx="4585092" cy="1432333"/>
            <a:chOff x="1752834" y="3521992"/>
            <a:chExt cx="3789361" cy="1183755"/>
          </a:xfrm>
          <a:solidFill>
            <a:srgbClr val="43BFE3"/>
          </a:solidFill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FD49EB9-152F-49B1-ABE5-3AED16858C88}"/>
                </a:ext>
              </a:extLst>
            </p:cNvPr>
            <p:cNvSpPr/>
            <p:nvPr/>
          </p:nvSpPr>
          <p:spPr>
            <a:xfrm rot="16200000" flipH="1" flipV="1">
              <a:off x="4467429" y="3630981"/>
              <a:ext cx="752727" cy="13968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4">
              <a:extLst>
                <a:ext uri="{FF2B5EF4-FFF2-40B4-BE49-F238E27FC236}">
                  <a16:creationId xmlns:a16="http://schemas.microsoft.com/office/drawing/2014/main" id="{E5215519-74ED-4680-9CAD-8FCAAE331268}"/>
                </a:ext>
              </a:extLst>
            </p:cNvPr>
            <p:cNvSpPr/>
            <p:nvPr/>
          </p:nvSpPr>
          <p:spPr>
            <a:xfrm flipH="1" flipV="1">
              <a:off x="2783514" y="3521993"/>
              <a:ext cx="1371824" cy="1183753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" fmla="*/ 0 w 2727503"/>
                <a:gd name="connsiteY0" fmla="*/ 0 h 1414156"/>
                <a:gd name="connsiteX1" fmla="*/ 2419494 w 2727503"/>
                <a:gd name="connsiteY1" fmla="*/ 0 h 1414156"/>
                <a:gd name="connsiteX2" fmla="*/ 2727503 w 2727503"/>
                <a:gd name="connsiteY2" fmla="*/ 1414156 h 1414156"/>
                <a:gd name="connsiteX3" fmla="*/ 0 w 2727503"/>
                <a:gd name="connsiteY3" fmla="*/ 605633 h 1414156"/>
                <a:gd name="connsiteX4" fmla="*/ 0 w 2727503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981777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596766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53637"/>
                <a:gd name="connsiteY0" fmla="*/ 0 h 961768"/>
                <a:gd name="connsiteX1" fmla="*/ 2737127 w 2753637"/>
                <a:gd name="connsiteY1" fmla="*/ 596766 h 961768"/>
                <a:gd name="connsiteX2" fmla="*/ 2753637 w 2753637"/>
                <a:gd name="connsiteY2" fmla="*/ 961768 h 961768"/>
                <a:gd name="connsiteX3" fmla="*/ 0 w 2753637"/>
                <a:gd name="connsiteY3" fmla="*/ 605633 h 961768"/>
                <a:gd name="connsiteX4" fmla="*/ 0 w 2753637"/>
                <a:gd name="connsiteY4" fmla="*/ 0 h 961768"/>
                <a:gd name="connsiteX0" fmla="*/ 0 w 2737127"/>
                <a:gd name="connsiteY0" fmla="*/ 0 h 952243"/>
                <a:gd name="connsiteX1" fmla="*/ 2737127 w 2737127"/>
                <a:gd name="connsiteY1" fmla="*/ 596766 h 952243"/>
                <a:gd name="connsiteX2" fmla="*/ 2734242 w 2737127"/>
                <a:gd name="connsiteY2" fmla="*/ 952243 h 952243"/>
                <a:gd name="connsiteX3" fmla="*/ 0 w 2737127"/>
                <a:gd name="connsiteY3" fmla="*/ 605633 h 952243"/>
                <a:gd name="connsiteX4" fmla="*/ 0 w 2737127"/>
                <a:gd name="connsiteY4" fmla="*/ 0 h 95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27" h="952243">
                  <a:moveTo>
                    <a:pt x="0" y="0"/>
                  </a:moveTo>
                  <a:lnTo>
                    <a:pt x="2737127" y="596766"/>
                  </a:lnTo>
                  <a:cubicBezTo>
                    <a:pt x="2736165" y="715258"/>
                    <a:pt x="2735204" y="833751"/>
                    <a:pt x="2734242" y="952243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B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E35A338-8188-4692-A59B-F51637EE84D1}"/>
                </a:ext>
              </a:extLst>
            </p:cNvPr>
            <p:cNvSpPr/>
            <p:nvPr/>
          </p:nvSpPr>
          <p:spPr>
            <a:xfrm flipH="1" flipV="1">
              <a:off x="1752834" y="3521992"/>
              <a:ext cx="1033427" cy="442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AF8E478F-9933-4D4A-BD00-CD06706C103E}"/>
              </a:ext>
            </a:extLst>
          </p:cNvPr>
          <p:cNvGrpSpPr/>
          <p:nvPr/>
        </p:nvGrpSpPr>
        <p:grpSpPr>
          <a:xfrm>
            <a:off x="1048" y="3647314"/>
            <a:ext cx="4596711" cy="1012955"/>
            <a:chOff x="1753466" y="2988857"/>
            <a:chExt cx="3798964" cy="837159"/>
          </a:xfrm>
          <a:solidFill>
            <a:srgbClr val="73B8E6"/>
          </a:solidFill>
        </p:grpSpPr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F7A2FB3D-9D44-4894-A335-C63903E2BAAC}"/>
                </a:ext>
              </a:extLst>
            </p:cNvPr>
            <p:cNvSpPr/>
            <p:nvPr/>
          </p:nvSpPr>
          <p:spPr>
            <a:xfrm flipH="1" flipV="1">
              <a:off x="2783501" y="2989442"/>
              <a:ext cx="1379406" cy="835164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" fmla="*/ 0 w 2727503"/>
                <a:gd name="connsiteY0" fmla="*/ 0 h 1414156"/>
                <a:gd name="connsiteX1" fmla="*/ 2419494 w 2727503"/>
                <a:gd name="connsiteY1" fmla="*/ 0 h 1414156"/>
                <a:gd name="connsiteX2" fmla="*/ 2727503 w 2727503"/>
                <a:gd name="connsiteY2" fmla="*/ 1414156 h 1414156"/>
                <a:gd name="connsiteX3" fmla="*/ 0 w 2727503"/>
                <a:gd name="connsiteY3" fmla="*/ 605633 h 1414156"/>
                <a:gd name="connsiteX4" fmla="*/ 0 w 2727503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981777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596766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53637"/>
                <a:gd name="connsiteY0" fmla="*/ 0 h 961768"/>
                <a:gd name="connsiteX1" fmla="*/ 2737127 w 2753637"/>
                <a:gd name="connsiteY1" fmla="*/ 596766 h 961768"/>
                <a:gd name="connsiteX2" fmla="*/ 2753637 w 2753637"/>
                <a:gd name="connsiteY2" fmla="*/ 961768 h 961768"/>
                <a:gd name="connsiteX3" fmla="*/ 0 w 2753637"/>
                <a:gd name="connsiteY3" fmla="*/ 605633 h 961768"/>
                <a:gd name="connsiteX4" fmla="*/ 0 w 2753637"/>
                <a:gd name="connsiteY4" fmla="*/ 0 h 961768"/>
                <a:gd name="connsiteX0" fmla="*/ 0 w 2737127"/>
                <a:gd name="connsiteY0" fmla="*/ 0 h 952243"/>
                <a:gd name="connsiteX1" fmla="*/ 2737127 w 2737127"/>
                <a:gd name="connsiteY1" fmla="*/ 596766 h 952243"/>
                <a:gd name="connsiteX2" fmla="*/ 2734242 w 2737127"/>
                <a:gd name="connsiteY2" fmla="*/ 952243 h 952243"/>
                <a:gd name="connsiteX3" fmla="*/ 0 w 2737127"/>
                <a:gd name="connsiteY3" fmla="*/ 605633 h 952243"/>
                <a:gd name="connsiteX4" fmla="*/ 0 w 2737127"/>
                <a:gd name="connsiteY4" fmla="*/ 0 h 952243"/>
                <a:gd name="connsiteX0" fmla="*/ 0 w 2750715"/>
                <a:gd name="connsiteY0" fmla="*/ 0 h 952243"/>
                <a:gd name="connsiteX1" fmla="*/ 2750715 w 2750715"/>
                <a:gd name="connsiteY1" fmla="*/ 429126 h 952243"/>
                <a:gd name="connsiteX2" fmla="*/ 2734242 w 2750715"/>
                <a:gd name="connsiteY2" fmla="*/ 952243 h 952243"/>
                <a:gd name="connsiteX3" fmla="*/ 0 w 2750715"/>
                <a:gd name="connsiteY3" fmla="*/ 605633 h 952243"/>
                <a:gd name="connsiteX4" fmla="*/ 0 w 2750715"/>
                <a:gd name="connsiteY4" fmla="*/ 0 h 952243"/>
                <a:gd name="connsiteX0" fmla="*/ 0 w 2750715"/>
                <a:gd name="connsiteY0" fmla="*/ 0 h 723643"/>
                <a:gd name="connsiteX1" fmla="*/ 2750715 w 2750715"/>
                <a:gd name="connsiteY1" fmla="*/ 429126 h 723643"/>
                <a:gd name="connsiteX2" fmla="*/ 2747830 w 2750715"/>
                <a:gd name="connsiteY2" fmla="*/ 723643 h 723643"/>
                <a:gd name="connsiteX3" fmla="*/ 0 w 2750715"/>
                <a:gd name="connsiteY3" fmla="*/ 605633 h 723643"/>
                <a:gd name="connsiteX4" fmla="*/ 0 w 2750715"/>
                <a:gd name="connsiteY4" fmla="*/ 0 h 723643"/>
                <a:gd name="connsiteX0" fmla="*/ 0 w 2750715"/>
                <a:gd name="connsiteY0" fmla="*/ 0 h 723643"/>
                <a:gd name="connsiteX1" fmla="*/ 2750715 w 2750715"/>
                <a:gd name="connsiteY1" fmla="*/ 391026 h 723643"/>
                <a:gd name="connsiteX2" fmla="*/ 2747830 w 2750715"/>
                <a:gd name="connsiteY2" fmla="*/ 723643 h 723643"/>
                <a:gd name="connsiteX3" fmla="*/ 0 w 2750715"/>
                <a:gd name="connsiteY3" fmla="*/ 605633 h 723643"/>
                <a:gd name="connsiteX4" fmla="*/ 0 w 2750715"/>
                <a:gd name="connsiteY4" fmla="*/ 0 h 723643"/>
                <a:gd name="connsiteX0" fmla="*/ 0 w 2752254"/>
                <a:gd name="connsiteY0" fmla="*/ 0 h 742693"/>
                <a:gd name="connsiteX1" fmla="*/ 2750715 w 2752254"/>
                <a:gd name="connsiteY1" fmla="*/ 391026 h 742693"/>
                <a:gd name="connsiteX2" fmla="*/ 2752076 w 2752254"/>
                <a:gd name="connsiteY2" fmla="*/ 742693 h 742693"/>
                <a:gd name="connsiteX3" fmla="*/ 0 w 2752254"/>
                <a:gd name="connsiteY3" fmla="*/ 605633 h 742693"/>
                <a:gd name="connsiteX4" fmla="*/ 0 w 2752254"/>
                <a:gd name="connsiteY4" fmla="*/ 0 h 742693"/>
                <a:gd name="connsiteX0" fmla="*/ 0 w 2760622"/>
                <a:gd name="connsiteY0" fmla="*/ 0 h 642680"/>
                <a:gd name="connsiteX1" fmla="*/ 2750715 w 2760622"/>
                <a:gd name="connsiteY1" fmla="*/ 391026 h 642680"/>
                <a:gd name="connsiteX2" fmla="*/ 2760567 w 2760622"/>
                <a:gd name="connsiteY2" fmla="*/ 642680 h 642680"/>
                <a:gd name="connsiteX3" fmla="*/ 0 w 2760622"/>
                <a:gd name="connsiteY3" fmla="*/ 605633 h 642680"/>
                <a:gd name="connsiteX4" fmla="*/ 0 w 2760622"/>
                <a:gd name="connsiteY4" fmla="*/ 0 h 642680"/>
                <a:gd name="connsiteX0" fmla="*/ 0 w 2752252"/>
                <a:gd name="connsiteY0" fmla="*/ 0 h 747455"/>
                <a:gd name="connsiteX1" fmla="*/ 2750715 w 2752252"/>
                <a:gd name="connsiteY1" fmla="*/ 391026 h 747455"/>
                <a:gd name="connsiteX2" fmla="*/ 2752074 w 2752252"/>
                <a:gd name="connsiteY2" fmla="*/ 747455 h 747455"/>
                <a:gd name="connsiteX3" fmla="*/ 0 w 2752252"/>
                <a:gd name="connsiteY3" fmla="*/ 605633 h 747455"/>
                <a:gd name="connsiteX4" fmla="*/ 0 w 2752252"/>
                <a:gd name="connsiteY4" fmla="*/ 0 h 747455"/>
                <a:gd name="connsiteX0" fmla="*/ 0 w 2752252"/>
                <a:gd name="connsiteY0" fmla="*/ 0 h 747455"/>
                <a:gd name="connsiteX1" fmla="*/ 2750715 w 2752252"/>
                <a:gd name="connsiteY1" fmla="*/ 282677 h 747455"/>
                <a:gd name="connsiteX2" fmla="*/ 2752074 w 2752252"/>
                <a:gd name="connsiteY2" fmla="*/ 747455 h 747455"/>
                <a:gd name="connsiteX3" fmla="*/ 0 w 2752252"/>
                <a:gd name="connsiteY3" fmla="*/ 605633 h 747455"/>
                <a:gd name="connsiteX4" fmla="*/ 0 w 2752252"/>
                <a:gd name="connsiteY4" fmla="*/ 0 h 747455"/>
                <a:gd name="connsiteX0" fmla="*/ 0 w 2752252"/>
                <a:gd name="connsiteY0" fmla="*/ 0 h 648135"/>
                <a:gd name="connsiteX1" fmla="*/ 2750715 w 2752252"/>
                <a:gd name="connsiteY1" fmla="*/ 282677 h 648135"/>
                <a:gd name="connsiteX2" fmla="*/ 2752074 w 2752252"/>
                <a:gd name="connsiteY2" fmla="*/ 648135 h 648135"/>
                <a:gd name="connsiteX3" fmla="*/ 0 w 2752252"/>
                <a:gd name="connsiteY3" fmla="*/ 605633 h 648135"/>
                <a:gd name="connsiteX4" fmla="*/ 0 w 2752252"/>
                <a:gd name="connsiteY4" fmla="*/ 0 h 648135"/>
                <a:gd name="connsiteX0" fmla="*/ 0 w 2752252"/>
                <a:gd name="connsiteY0" fmla="*/ 0 h 618791"/>
                <a:gd name="connsiteX1" fmla="*/ 2750715 w 2752252"/>
                <a:gd name="connsiteY1" fmla="*/ 282677 h 618791"/>
                <a:gd name="connsiteX2" fmla="*/ 2752074 w 2752252"/>
                <a:gd name="connsiteY2" fmla="*/ 618791 h 618791"/>
                <a:gd name="connsiteX3" fmla="*/ 0 w 2752252"/>
                <a:gd name="connsiteY3" fmla="*/ 605633 h 618791"/>
                <a:gd name="connsiteX4" fmla="*/ 0 w 2752252"/>
                <a:gd name="connsiteY4" fmla="*/ 0 h 618791"/>
                <a:gd name="connsiteX0" fmla="*/ 0 w 2752252"/>
                <a:gd name="connsiteY0" fmla="*/ 0 h 634592"/>
                <a:gd name="connsiteX1" fmla="*/ 2750715 w 2752252"/>
                <a:gd name="connsiteY1" fmla="*/ 282677 h 634592"/>
                <a:gd name="connsiteX2" fmla="*/ 2752074 w 2752252"/>
                <a:gd name="connsiteY2" fmla="*/ 634592 h 634592"/>
                <a:gd name="connsiteX3" fmla="*/ 0 w 2752252"/>
                <a:gd name="connsiteY3" fmla="*/ 605633 h 634592"/>
                <a:gd name="connsiteX4" fmla="*/ 0 w 2752252"/>
                <a:gd name="connsiteY4" fmla="*/ 0 h 634592"/>
                <a:gd name="connsiteX0" fmla="*/ 0 w 2750715"/>
                <a:gd name="connsiteY0" fmla="*/ 0 h 634592"/>
                <a:gd name="connsiteX1" fmla="*/ 2750715 w 2750715"/>
                <a:gd name="connsiteY1" fmla="*/ 282677 h 634592"/>
                <a:gd name="connsiteX2" fmla="*/ 2747826 w 2750715"/>
                <a:gd name="connsiteY2" fmla="*/ 634592 h 634592"/>
                <a:gd name="connsiteX3" fmla="*/ 0 w 2750715"/>
                <a:gd name="connsiteY3" fmla="*/ 605633 h 634592"/>
                <a:gd name="connsiteX4" fmla="*/ 0 w 2750715"/>
                <a:gd name="connsiteY4" fmla="*/ 0 h 634592"/>
                <a:gd name="connsiteX0" fmla="*/ 0 w 2750715"/>
                <a:gd name="connsiteY0" fmla="*/ 0 h 636849"/>
                <a:gd name="connsiteX1" fmla="*/ 2750715 w 2750715"/>
                <a:gd name="connsiteY1" fmla="*/ 282677 h 636849"/>
                <a:gd name="connsiteX2" fmla="*/ 2743581 w 2750715"/>
                <a:gd name="connsiteY2" fmla="*/ 636849 h 636849"/>
                <a:gd name="connsiteX3" fmla="*/ 0 w 2750715"/>
                <a:gd name="connsiteY3" fmla="*/ 605633 h 636849"/>
                <a:gd name="connsiteX4" fmla="*/ 0 w 2750715"/>
                <a:gd name="connsiteY4" fmla="*/ 0 h 636849"/>
                <a:gd name="connsiteX0" fmla="*/ 0 w 2752252"/>
                <a:gd name="connsiteY0" fmla="*/ 0 h 636849"/>
                <a:gd name="connsiteX1" fmla="*/ 2750715 w 2752252"/>
                <a:gd name="connsiteY1" fmla="*/ 282677 h 636849"/>
                <a:gd name="connsiteX2" fmla="*/ 2752074 w 2752252"/>
                <a:gd name="connsiteY2" fmla="*/ 636849 h 636849"/>
                <a:gd name="connsiteX3" fmla="*/ 0 w 2752252"/>
                <a:gd name="connsiteY3" fmla="*/ 605633 h 636849"/>
                <a:gd name="connsiteX4" fmla="*/ 0 w 2752252"/>
                <a:gd name="connsiteY4" fmla="*/ 0 h 63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252" h="636849">
                  <a:moveTo>
                    <a:pt x="0" y="0"/>
                  </a:moveTo>
                  <a:lnTo>
                    <a:pt x="2750715" y="282677"/>
                  </a:lnTo>
                  <a:cubicBezTo>
                    <a:pt x="2749753" y="401169"/>
                    <a:pt x="2753036" y="518357"/>
                    <a:pt x="2752074" y="636849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4CA986E-59D7-4EB4-9DEB-C428603ED6CC}"/>
                </a:ext>
              </a:extLst>
            </p:cNvPr>
            <p:cNvSpPr/>
            <p:nvPr/>
          </p:nvSpPr>
          <p:spPr>
            <a:xfrm flipH="1" flipV="1">
              <a:off x="1753466" y="2988857"/>
              <a:ext cx="1032162" cy="4670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FBDE8FFA-7423-4E36-84FF-8DFF40C943AB}"/>
                </a:ext>
              </a:extLst>
            </p:cNvPr>
            <p:cNvSpPr/>
            <p:nvPr/>
          </p:nvSpPr>
          <p:spPr>
            <a:xfrm rot="16200000" flipH="1" flipV="1">
              <a:off x="4459321" y="2732906"/>
              <a:ext cx="796698" cy="1389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44">
            <a:extLst>
              <a:ext uri="{FF2B5EF4-FFF2-40B4-BE49-F238E27FC236}">
                <a16:creationId xmlns:a16="http://schemas.microsoft.com/office/drawing/2014/main" id="{B32B444A-2754-465E-8D42-D2B25E41A1F2}"/>
              </a:ext>
            </a:extLst>
          </p:cNvPr>
          <p:cNvSpPr/>
          <p:nvPr/>
        </p:nvSpPr>
        <p:spPr>
          <a:xfrm flipH="1">
            <a:off x="1247397" y="1526917"/>
            <a:ext cx="1659895" cy="1432330"/>
          </a:xfrm>
          <a:custGeom>
            <a:avLst/>
            <a:gdLst>
              <a:gd name="connsiteX0" fmla="*/ 0 w 2419494"/>
              <a:gd name="connsiteY0" fmla="*/ 0 h 605633"/>
              <a:gd name="connsiteX1" fmla="*/ 2419494 w 2419494"/>
              <a:gd name="connsiteY1" fmla="*/ 0 h 605633"/>
              <a:gd name="connsiteX2" fmla="*/ 2419494 w 2419494"/>
              <a:gd name="connsiteY2" fmla="*/ 605633 h 605633"/>
              <a:gd name="connsiteX3" fmla="*/ 0 w 2419494"/>
              <a:gd name="connsiteY3" fmla="*/ 605633 h 605633"/>
              <a:gd name="connsiteX4" fmla="*/ 0 w 2419494"/>
              <a:gd name="connsiteY4" fmla="*/ 0 h 605633"/>
              <a:gd name="connsiteX0" fmla="*/ 0 w 2727503"/>
              <a:gd name="connsiteY0" fmla="*/ 0 h 1414156"/>
              <a:gd name="connsiteX1" fmla="*/ 2419494 w 2727503"/>
              <a:gd name="connsiteY1" fmla="*/ 0 h 1414156"/>
              <a:gd name="connsiteX2" fmla="*/ 2727503 w 2727503"/>
              <a:gd name="connsiteY2" fmla="*/ 1414156 h 1414156"/>
              <a:gd name="connsiteX3" fmla="*/ 0 w 2727503"/>
              <a:gd name="connsiteY3" fmla="*/ 605633 h 1414156"/>
              <a:gd name="connsiteX4" fmla="*/ 0 w 2727503"/>
              <a:gd name="connsiteY4" fmla="*/ 0 h 1414156"/>
              <a:gd name="connsiteX0" fmla="*/ 0 w 2737127"/>
              <a:gd name="connsiteY0" fmla="*/ 0 h 1414156"/>
              <a:gd name="connsiteX1" fmla="*/ 2737127 w 2737127"/>
              <a:gd name="connsiteY1" fmla="*/ 981777 h 1414156"/>
              <a:gd name="connsiteX2" fmla="*/ 2727503 w 2737127"/>
              <a:gd name="connsiteY2" fmla="*/ 1414156 h 1414156"/>
              <a:gd name="connsiteX3" fmla="*/ 0 w 2737127"/>
              <a:gd name="connsiteY3" fmla="*/ 605633 h 1414156"/>
              <a:gd name="connsiteX4" fmla="*/ 0 w 2737127"/>
              <a:gd name="connsiteY4" fmla="*/ 0 h 1414156"/>
              <a:gd name="connsiteX0" fmla="*/ 0 w 2737127"/>
              <a:gd name="connsiteY0" fmla="*/ 0 h 1414156"/>
              <a:gd name="connsiteX1" fmla="*/ 2737127 w 2737127"/>
              <a:gd name="connsiteY1" fmla="*/ 596766 h 1414156"/>
              <a:gd name="connsiteX2" fmla="*/ 2727503 w 2737127"/>
              <a:gd name="connsiteY2" fmla="*/ 1414156 h 1414156"/>
              <a:gd name="connsiteX3" fmla="*/ 0 w 2737127"/>
              <a:gd name="connsiteY3" fmla="*/ 605633 h 1414156"/>
              <a:gd name="connsiteX4" fmla="*/ 0 w 2737127"/>
              <a:gd name="connsiteY4" fmla="*/ 0 h 1414156"/>
              <a:gd name="connsiteX0" fmla="*/ 0 w 2753637"/>
              <a:gd name="connsiteY0" fmla="*/ 0 h 961768"/>
              <a:gd name="connsiteX1" fmla="*/ 2737127 w 2753637"/>
              <a:gd name="connsiteY1" fmla="*/ 596766 h 961768"/>
              <a:gd name="connsiteX2" fmla="*/ 2753637 w 2753637"/>
              <a:gd name="connsiteY2" fmla="*/ 961768 h 961768"/>
              <a:gd name="connsiteX3" fmla="*/ 0 w 2753637"/>
              <a:gd name="connsiteY3" fmla="*/ 605633 h 961768"/>
              <a:gd name="connsiteX4" fmla="*/ 0 w 2753637"/>
              <a:gd name="connsiteY4" fmla="*/ 0 h 961768"/>
              <a:gd name="connsiteX0" fmla="*/ 0 w 2737127"/>
              <a:gd name="connsiteY0" fmla="*/ 0 h 952243"/>
              <a:gd name="connsiteX1" fmla="*/ 2737127 w 2737127"/>
              <a:gd name="connsiteY1" fmla="*/ 596766 h 952243"/>
              <a:gd name="connsiteX2" fmla="*/ 2734242 w 2737127"/>
              <a:gd name="connsiteY2" fmla="*/ 952243 h 952243"/>
              <a:gd name="connsiteX3" fmla="*/ 0 w 2737127"/>
              <a:gd name="connsiteY3" fmla="*/ 605633 h 952243"/>
              <a:gd name="connsiteX4" fmla="*/ 0 w 2737127"/>
              <a:gd name="connsiteY4" fmla="*/ 0 h 95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7127" h="952243">
                <a:moveTo>
                  <a:pt x="0" y="0"/>
                </a:moveTo>
                <a:lnTo>
                  <a:pt x="2737127" y="596766"/>
                </a:lnTo>
                <a:cubicBezTo>
                  <a:pt x="2736165" y="715258"/>
                  <a:pt x="2735204" y="833751"/>
                  <a:pt x="2734242" y="952243"/>
                </a:cubicBezTo>
                <a:lnTo>
                  <a:pt x="0" y="6056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AC6B76E3-3629-4D2F-A224-E2BA324A8011}"/>
              </a:ext>
            </a:extLst>
          </p:cNvPr>
          <p:cNvSpPr/>
          <p:nvPr/>
        </p:nvSpPr>
        <p:spPr>
          <a:xfrm flipH="1">
            <a:off x="0" y="2423489"/>
            <a:ext cx="1251002" cy="5357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70A09D90-0ABA-4989-970B-F4B9809BF175}"/>
              </a:ext>
            </a:extLst>
          </p:cNvPr>
          <p:cNvSpPr/>
          <p:nvPr/>
        </p:nvSpPr>
        <p:spPr>
          <a:xfrm rot="16200000" flipH="1" flipV="1">
            <a:off x="3296799" y="1137420"/>
            <a:ext cx="911125" cy="1690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63780D3D-C0C4-4534-B415-5451F679BB9B}"/>
              </a:ext>
            </a:extLst>
          </p:cNvPr>
          <p:cNvGrpSpPr/>
          <p:nvPr/>
        </p:nvGrpSpPr>
        <p:grpSpPr>
          <a:xfrm>
            <a:off x="1048" y="2568321"/>
            <a:ext cx="4587497" cy="1012563"/>
            <a:chOff x="1753466" y="2097121"/>
            <a:chExt cx="3791349" cy="836835"/>
          </a:xfrm>
          <a:solidFill>
            <a:srgbClr val="6E95CE"/>
          </a:solidFill>
        </p:grpSpPr>
        <p:sp>
          <p:nvSpPr>
            <p:cNvPr id="15" name="Rectangle 44">
              <a:extLst>
                <a:ext uri="{FF2B5EF4-FFF2-40B4-BE49-F238E27FC236}">
                  <a16:creationId xmlns:a16="http://schemas.microsoft.com/office/drawing/2014/main" id="{2330ACF7-7169-407C-BC5E-7F5AD68EC844}"/>
                </a:ext>
              </a:extLst>
            </p:cNvPr>
            <p:cNvSpPr/>
            <p:nvPr/>
          </p:nvSpPr>
          <p:spPr>
            <a:xfrm flipH="1">
              <a:off x="2783501" y="2098207"/>
              <a:ext cx="1379406" cy="835164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" fmla="*/ 0 w 2727503"/>
                <a:gd name="connsiteY0" fmla="*/ 0 h 1414156"/>
                <a:gd name="connsiteX1" fmla="*/ 2419494 w 2727503"/>
                <a:gd name="connsiteY1" fmla="*/ 0 h 1414156"/>
                <a:gd name="connsiteX2" fmla="*/ 2727503 w 2727503"/>
                <a:gd name="connsiteY2" fmla="*/ 1414156 h 1414156"/>
                <a:gd name="connsiteX3" fmla="*/ 0 w 2727503"/>
                <a:gd name="connsiteY3" fmla="*/ 605633 h 1414156"/>
                <a:gd name="connsiteX4" fmla="*/ 0 w 2727503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981777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37127"/>
                <a:gd name="connsiteY0" fmla="*/ 0 h 1414156"/>
                <a:gd name="connsiteX1" fmla="*/ 2737127 w 2737127"/>
                <a:gd name="connsiteY1" fmla="*/ 596766 h 1414156"/>
                <a:gd name="connsiteX2" fmla="*/ 2727503 w 2737127"/>
                <a:gd name="connsiteY2" fmla="*/ 1414156 h 1414156"/>
                <a:gd name="connsiteX3" fmla="*/ 0 w 2737127"/>
                <a:gd name="connsiteY3" fmla="*/ 605633 h 1414156"/>
                <a:gd name="connsiteX4" fmla="*/ 0 w 2737127"/>
                <a:gd name="connsiteY4" fmla="*/ 0 h 1414156"/>
                <a:gd name="connsiteX0" fmla="*/ 0 w 2753637"/>
                <a:gd name="connsiteY0" fmla="*/ 0 h 961768"/>
                <a:gd name="connsiteX1" fmla="*/ 2737127 w 2753637"/>
                <a:gd name="connsiteY1" fmla="*/ 596766 h 961768"/>
                <a:gd name="connsiteX2" fmla="*/ 2753637 w 2753637"/>
                <a:gd name="connsiteY2" fmla="*/ 961768 h 961768"/>
                <a:gd name="connsiteX3" fmla="*/ 0 w 2753637"/>
                <a:gd name="connsiteY3" fmla="*/ 605633 h 961768"/>
                <a:gd name="connsiteX4" fmla="*/ 0 w 2753637"/>
                <a:gd name="connsiteY4" fmla="*/ 0 h 961768"/>
                <a:gd name="connsiteX0" fmla="*/ 0 w 2737127"/>
                <a:gd name="connsiteY0" fmla="*/ 0 h 952243"/>
                <a:gd name="connsiteX1" fmla="*/ 2737127 w 2737127"/>
                <a:gd name="connsiteY1" fmla="*/ 596766 h 952243"/>
                <a:gd name="connsiteX2" fmla="*/ 2734242 w 2737127"/>
                <a:gd name="connsiteY2" fmla="*/ 952243 h 952243"/>
                <a:gd name="connsiteX3" fmla="*/ 0 w 2737127"/>
                <a:gd name="connsiteY3" fmla="*/ 605633 h 952243"/>
                <a:gd name="connsiteX4" fmla="*/ 0 w 2737127"/>
                <a:gd name="connsiteY4" fmla="*/ 0 h 952243"/>
                <a:gd name="connsiteX0" fmla="*/ 0 w 2750715"/>
                <a:gd name="connsiteY0" fmla="*/ 0 h 952243"/>
                <a:gd name="connsiteX1" fmla="*/ 2750715 w 2750715"/>
                <a:gd name="connsiteY1" fmla="*/ 429126 h 952243"/>
                <a:gd name="connsiteX2" fmla="*/ 2734242 w 2750715"/>
                <a:gd name="connsiteY2" fmla="*/ 952243 h 952243"/>
                <a:gd name="connsiteX3" fmla="*/ 0 w 2750715"/>
                <a:gd name="connsiteY3" fmla="*/ 605633 h 952243"/>
                <a:gd name="connsiteX4" fmla="*/ 0 w 2750715"/>
                <a:gd name="connsiteY4" fmla="*/ 0 h 952243"/>
                <a:gd name="connsiteX0" fmla="*/ 0 w 2750715"/>
                <a:gd name="connsiteY0" fmla="*/ 0 h 723643"/>
                <a:gd name="connsiteX1" fmla="*/ 2750715 w 2750715"/>
                <a:gd name="connsiteY1" fmla="*/ 429126 h 723643"/>
                <a:gd name="connsiteX2" fmla="*/ 2747830 w 2750715"/>
                <a:gd name="connsiteY2" fmla="*/ 723643 h 723643"/>
                <a:gd name="connsiteX3" fmla="*/ 0 w 2750715"/>
                <a:gd name="connsiteY3" fmla="*/ 605633 h 723643"/>
                <a:gd name="connsiteX4" fmla="*/ 0 w 2750715"/>
                <a:gd name="connsiteY4" fmla="*/ 0 h 723643"/>
                <a:gd name="connsiteX0" fmla="*/ 0 w 2750715"/>
                <a:gd name="connsiteY0" fmla="*/ 0 h 723643"/>
                <a:gd name="connsiteX1" fmla="*/ 2750715 w 2750715"/>
                <a:gd name="connsiteY1" fmla="*/ 391026 h 723643"/>
                <a:gd name="connsiteX2" fmla="*/ 2747830 w 2750715"/>
                <a:gd name="connsiteY2" fmla="*/ 723643 h 723643"/>
                <a:gd name="connsiteX3" fmla="*/ 0 w 2750715"/>
                <a:gd name="connsiteY3" fmla="*/ 605633 h 723643"/>
                <a:gd name="connsiteX4" fmla="*/ 0 w 2750715"/>
                <a:gd name="connsiteY4" fmla="*/ 0 h 723643"/>
                <a:gd name="connsiteX0" fmla="*/ 0 w 2752254"/>
                <a:gd name="connsiteY0" fmla="*/ 0 h 742693"/>
                <a:gd name="connsiteX1" fmla="*/ 2750715 w 2752254"/>
                <a:gd name="connsiteY1" fmla="*/ 391026 h 742693"/>
                <a:gd name="connsiteX2" fmla="*/ 2752076 w 2752254"/>
                <a:gd name="connsiteY2" fmla="*/ 742693 h 742693"/>
                <a:gd name="connsiteX3" fmla="*/ 0 w 2752254"/>
                <a:gd name="connsiteY3" fmla="*/ 605633 h 742693"/>
                <a:gd name="connsiteX4" fmla="*/ 0 w 2752254"/>
                <a:gd name="connsiteY4" fmla="*/ 0 h 742693"/>
                <a:gd name="connsiteX0" fmla="*/ 0 w 2760622"/>
                <a:gd name="connsiteY0" fmla="*/ 0 h 642680"/>
                <a:gd name="connsiteX1" fmla="*/ 2750715 w 2760622"/>
                <a:gd name="connsiteY1" fmla="*/ 391026 h 642680"/>
                <a:gd name="connsiteX2" fmla="*/ 2760567 w 2760622"/>
                <a:gd name="connsiteY2" fmla="*/ 642680 h 642680"/>
                <a:gd name="connsiteX3" fmla="*/ 0 w 2760622"/>
                <a:gd name="connsiteY3" fmla="*/ 605633 h 642680"/>
                <a:gd name="connsiteX4" fmla="*/ 0 w 2760622"/>
                <a:gd name="connsiteY4" fmla="*/ 0 h 642680"/>
                <a:gd name="connsiteX0" fmla="*/ 0 w 2752252"/>
                <a:gd name="connsiteY0" fmla="*/ 0 h 747455"/>
                <a:gd name="connsiteX1" fmla="*/ 2750715 w 2752252"/>
                <a:gd name="connsiteY1" fmla="*/ 391026 h 747455"/>
                <a:gd name="connsiteX2" fmla="*/ 2752074 w 2752252"/>
                <a:gd name="connsiteY2" fmla="*/ 747455 h 747455"/>
                <a:gd name="connsiteX3" fmla="*/ 0 w 2752252"/>
                <a:gd name="connsiteY3" fmla="*/ 605633 h 747455"/>
                <a:gd name="connsiteX4" fmla="*/ 0 w 2752252"/>
                <a:gd name="connsiteY4" fmla="*/ 0 h 747455"/>
                <a:gd name="connsiteX0" fmla="*/ 0 w 2752252"/>
                <a:gd name="connsiteY0" fmla="*/ 0 h 747455"/>
                <a:gd name="connsiteX1" fmla="*/ 2750715 w 2752252"/>
                <a:gd name="connsiteY1" fmla="*/ 282677 h 747455"/>
                <a:gd name="connsiteX2" fmla="*/ 2752074 w 2752252"/>
                <a:gd name="connsiteY2" fmla="*/ 747455 h 747455"/>
                <a:gd name="connsiteX3" fmla="*/ 0 w 2752252"/>
                <a:gd name="connsiteY3" fmla="*/ 605633 h 747455"/>
                <a:gd name="connsiteX4" fmla="*/ 0 w 2752252"/>
                <a:gd name="connsiteY4" fmla="*/ 0 h 747455"/>
                <a:gd name="connsiteX0" fmla="*/ 0 w 2752252"/>
                <a:gd name="connsiteY0" fmla="*/ 0 h 648135"/>
                <a:gd name="connsiteX1" fmla="*/ 2750715 w 2752252"/>
                <a:gd name="connsiteY1" fmla="*/ 282677 h 648135"/>
                <a:gd name="connsiteX2" fmla="*/ 2752074 w 2752252"/>
                <a:gd name="connsiteY2" fmla="*/ 648135 h 648135"/>
                <a:gd name="connsiteX3" fmla="*/ 0 w 2752252"/>
                <a:gd name="connsiteY3" fmla="*/ 605633 h 648135"/>
                <a:gd name="connsiteX4" fmla="*/ 0 w 2752252"/>
                <a:gd name="connsiteY4" fmla="*/ 0 h 648135"/>
                <a:gd name="connsiteX0" fmla="*/ 0 w 2752252"/>
                <a:gd name="connsiteY0" fmla="*/ 0 h 618791"/>
                <a:gd name="connsiteX1" fmla="*/ 2750715 w 2752252"/>
                <a:gd name="connsiteY1" fmla="*/ 282677 h 618791"/>
                <a:gd name="connsiteX2" fmla="*/ 2752074 w 2752252"/>
                <a:gd name="connsiteY2" fmla="*/ 618791 h 618791"/>
                <a:gd name="connsiteX3" fmla="*/ 0 w 2752252"/>
                <a:gd name="connsiteY3" fmla="*/ 605633 h 618791"/>
                <a:gd name="connsiteX4" fmla="*/ 0 w 2752252"/>
                <a:gd name="connsiteY4" fmla="*/ 0 h 618791"/>
                <a:gd name="connsiteX0" fmla="*/ 0 w 2752252"/>
                <a:gd name="connsiteY0" fmla="*/ 0 h 634592"/>
                <a:gd name="connsiteX1" fmla="*/ 2750715 w 2752252"/>
                <a:gd name="connsiteY1" fmla="*/ 282677 h 634592"/>
                <a:gd name="connsiteX2" fmla="*/ 2752074 w 2752252"/>
                <a:gd name="connsiteY2" fmla="*/ 634592 h 634592"/>
                <a:gd name="connsiteX3" fmla="*/ 0 w 2752252"/>
                <a:gd name="connsiteY3" fmla="*/ 605633 h 634592"/>
                <a:gd name="connsiteX4" fmla="*/ 0 w 2752252"/>
                <a:gd name="connsiteY4" fmla="*/ 0 h 634592"/>
                <a:gd name="connsiteX0" fmla="*/ 0 w 2750715"/>
                <a:gd name="connsiteY0" fmla="*/ 0 h 634592"/>
                <a:gd name="connsiteX1" fmla="*/ 2750715 w 2750715"/>
                <a:gd name="connsiteY1" fmla="*/ 282677 h 634592"/>
                <a:gd name="connsiteX2" fmla="*/ 2747826 w 2750715"/>
                <a:gd name="connsiteY2" fmla="*/ 634592 h 634592"/>
                <a:gd name="connsiteX3" fmla="*/ 0 w 2750715"/>
                <a:gd name="connsiteY3" fmla="*/ 605633 h 634592"/>
                <a:gd name="connsiteX4" fmla="*/ 0 w 2750715"/>
                <a:gd name="connsiteY4" fmla="*/ 0 h 634592"/>
                <a:gd name="connsiteX0" fmla="*/ 0 w 2750715"/>
                <a:gd name="connsiteY0" fmla="*/ 0 h 636849"/>
                <a:gd name="connsiteX1" fmla="*/ 2750715 w 2750715"/>
                <a:gd name="connsiteY1" fmla="*/ 282677 h 636849"/>
                <a:gd name="connsiteX2" fmla="*/ 2743581 w 2750715"/>
                <a:gd name="connsiteY2" fmla="*/ 636849 h 636849"/>
                <a:gd name="connsiteX3" fmla="*/ 0 w 2750715"/>
                <a:gd name="connsiteY3" fmla="*/ 605633 h 636849"/>
                <a:gd name="connsiteX4" fmla="*/ 0 w 2750715"/>
                <a:gd name="connsiteY4" fmla="*/ 0 h 636849"/>
                <a:gd name="connsiteX0" fmla="*/ 0 w 2752252"/>
                <a:gd name="connsiteY0" fmla="*/ 0 h 636849"/>
                <a:gd name="connsiteX1" fmla="*/ 2750715 w 2752252"/>
                <a:gd name="connsiteY1" fmla="*/ 282677 h 636849"/>
                <a:gd name="connsiteX2" fmla="*/ 2752074 w 2752252"/>
                <a:gd name="connsiteY2" fmla="*/ 636849 h 636849"/>
                <a:gd name="connsiteX3" fmla="*/ 0 w 2752252"/>
                <a:gd name="connsiteY3" fmla="*/ 605633 h 636849"/>
                <a:gd name="connsiteX4" fmla="*/ 0 w 2752252"/>
                <a:gd name="connsiteY4" fmla="*/ 0 h 63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252" h="636849">
                  <a:moveTo>
                    <a:pt x="0" y="0"/>
                  </a:moveTo>
                  <a:lnTo>
                    <a:pt x="2750715" y="282677"/>
                  </a:lnTo>
                  <a:cubicBezTo>
                    <a:pt x="2749753" y="401169"/>
                    <a:pt x="2753036" y="518357"/>
                    <a:pt x="2752074" y="636849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8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7D7BA1D0-C1E1-4CA1-9251-12348CAFCFF0}"/>
                </a:ext>
              </a:extLst>
            </p:cNvPr>
            <p:cNvSpPr/>
            <p:nvPr/>
          </p:nvSpPr>
          <p:spPr>
            <a:xfrm flipH="1">
              <a:off x="1753466" y="2466858"/>
              <a:ext cx="1032162" cy="4670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821E0946-C278-44D7-AB99-A31998F8030A}"/>
                </a:ext>
              </a:extLst>
            </p:cNvPr>
            <p:cNvSpPr/>
            <p:nvPr/>
          </p:nvSpPr>
          <p:spPr>
            <a:xfrm rot="16200000" flipH="1" flipV="1">
              <a:off x="4451897" y="1802705"/>
              <a:ext cx="798501" cy="13873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DAA3B0C8-7F0F-4B94-83A6-497CB6D9C6DB}"/>
              </a:ext>
            </a:extLst>
          </p:cNvPr>
          <p:cNvGrpSpPr/>
          <p:nvPr/>
        </p:nvGrpSpPr>
        <p:grpSpPr>
          <a:xfrm>
            <a:off x="4433251" y="1529508"/>
            <a:ext cx="922238" cy="908396"/>
            <a:chOff x="5416472" y="1238591"/>
            <a:chExt cx="762186" cy="750746"/>
          </a:xfrm>
        </p:grpSpPr>
        <p:sp>
          <p:nvSpPr>
            <p:cNvPr id="19" name="Chevron 20">
              <a:extLst>
                <a:ext uri="{FF2B5EF4-FFF2-40B4-BE49-F238E27FC236}">
                  <a16:creationId xmlns:a16="http://schemas.microsoft.com/office/drawing/2014/main" id="{FAF8DEBF-D6FC-4D12-A85D-56F09126F6E5}"/>
                </a:ext>
              </a:extLst>
            </p:cNvPr>
            <p:cNvSpPr/>
            <p:nvPr/>
          </p:nvSpPr>
          <p:spPr>
            <a:xfrm>
              <a:off x="5634639" y="1238591"/>
              <a:ext cx="544019" cy="750746"/>
            </a:xfrm>
            <a:prstGeom prst="chevron">
              <a:avLst>
                <a:gd name="adj" fmla="val 659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Diamond 21">
              <a:extLst>
                <a:ext uri="{FF2B5EF4-FFF2-40B4-BE49-F238E27FC236}">
                  <a16:creationId xmlns:a16="http://schemas.microsoft.com/office/drawing/2014/main" id="{BD57B165-D41A-456C-BE28-DB8FB5B51224}"/>
                </a:ext>
              </a:extLst>
            </p:cNvPr>
            <p:cNvSpPr/>
            <p:nvPr/>
          </p:nvSpPr>
          <p:spPr>
            <a:xfrm flipH="1">
              <a:off x="5416472" y="1349776"/>
              <a:ext cx="528378" cy="528378"/>
            </a:xfrm>
            <a:prstGeom prst="diamond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1" name="Right Triangle 22">
              <a:extLst>
                <a:ext uri="{FF2B5EF4-FFF2-40B4-BE49-F238E27FC236}">
                  <a16:creationId xmlns:a16="http://schemas.microsoft.com/office/drawing/2014/main" id="{2E507044-966C-44E5-BE5C-B29C7EA50FBA}"/>
                </a:ext>
              </a:extLst>
            </p:cNvPr>
            <p:cNvSpPr/>
            <p:nvPr/>
          </p:nvSpPr>
          <p:spPr>
            <a:xfrm rot="19020000" flipH="1">
              <a:off x="5577413" y="1261880"/>
              <a:ext cx="112602" cy="1126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3">
              <a:extLst>
                <a:ext uri="{FF2B5EF4-FFF2-40B4-BE49-F238E27FC236}">
                  <a16:creationId xmlns:a16="http://schemas.microsoft.com/office/drawing/2014/main" id="{B68D0BCB-91A1-4EA8-B39B-8DE1D491AEC7}"/>
                </a:ext>
              </a:extLst>
            </p:cNvPr>
            <p:cNvSpPr/>
            <p:nvPr/>
          </p:nvSpPr>
          <p:spPr>
            <a:xfrm rot="2580000" flipH="1" flipV="1">
              <a:off x="5577412" y="1854026"/>
              <a:ext cx="112602" cy="1126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563A0EAB-CA82-4D7B-A82C-D67E6F5F6C57}"/>
                </a:ext>
              </a:extLst>
            </p:cNvPr>
            <p:cNvSpPr txBox="1"/>
            <p:nvPr/>
          </p:nvSpPr>
          <p:spPr>
            <a:xfrm>
              <a:off x="5460889" y="1413910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24" name="Chevron 26">
            <a:extLst>
              <a:ext uri="{FF2B5EF4-FFF2-40B4-BE49-F238E27FC236}">
                <a16:creationId xmlns:a16="http://schemas.microsoft.com/office/drawing/2014/main" id="{344C5363-3CD2-43C6-B8CE-9B3ED6D41DDE}"/>
              </a:ext>
            </a:extLst>
          </p:cNvPr>
          <p:cNvSpPr/>
          <p:nvPr/>
        </p:nvSpPr>
        <p:spPr>
          <a:xfrm>
            <a:off x="4684057" y="2567178"/>
            <a:ext cx="702247" cy="969102"/>
          </a:xfrm>
          <a:prstGeom prst="chevron">
            <a:avLst>
              <a:gd name="adj" fmla="val 65938"/>
            </a:avLst>
          </a:prstGeom>
          <a:solidFill>
            <a:srgbClr val="6E9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Diamond 27">
            <a:extLst>
              <a:ext uri="{FF2B5EF4-FFF2-40B4-BE49-F238E27FC236}">
                <a16:creationId xmlns:a16="http://schemas.microsoft.com/office/drawing/2014/main" id="{8EC156D2-0850-465C-AC34-AE1E4C81D5CB}"/>
              </a:ext>
            </a:extLst>
          </p:cNvPr>
          <p:cNvSpPr/>
          <p:nvPr/>
        </p:nvSpPr>
        <p:spPr>
          <a:xfrm flipH="1">
            <a:off x="4402436" y="2710701"/>
            <a:ext cx="682056" cy="682057"/>
          </a:xfrm>
          <a:prstGeom prst="diamond">
            <a:avLst/>
          </a:prstGeom>
          <a:solidFill>
            <a:srgbClr val="6E95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Right Triangle 28">
            <a:extLst>
              <a:ext uri="{FF2B5EF4-FFF2-40B4-BE49-F238E27FC236}">
                <a16:creationId xmlns:a16="http://schemas.microsoft.com/office/drawing/2014/main" id="{FDD27F0D-BE74-4C80-B20B-5F40CE06B4E2}"/>
              </a:ext>
            </a:extLst>
          </p:cNvPr>
          <p:cNvSpPr/>
          <p:nvPr/>
        </p:nvSpPr>
        <p:spPr>
          <a:xfrm rot="19020000" flipH="1">
            <a:off x="4610187" y="2597240"/>
            <a:ext cx="145353" cy="145353"/>
          </a:xfrm>
          <a:prstGeom prst="rtTriangle">
            <a:avLst/>
          </a:prstGeom>
          <a:solidFill>
            <a:srgbClr val="2F6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9">
            <a:extLst>
              <a:ext uri="{FF2B5EF4-FFF2-40B4-BE49-F238E27FC236}">
                <a16:creationId xmlns:a16="http://schemas.microsoft.com/office/drawing/2014/main" id="{48CC9A5C-CE88-45A3-8643-CDCD5EC7EC07}"/>
              </a:ext>
            </a:extLst>
          </p:cNvPr>
          <p:cNvSpPr/>
          <p:nvPr/>
        </p:nvSpPr>
        <p:spPr>
          <a:xfrm rot="2580000" flipH="1" flipV="1">
            <a:off x="4610186" y="3361613"/>
            <a:ext cx="145353" cy="145353"/>
          </a:xfrm>
          <a:prstGeom prst="rtTriangle">
            <a:avLst/>
          </a:prstGeom>
          <a:solidFill>
            <a:srgbClr val="2F6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30">
            <a:extLst>
              <a:ext uri="{FF2B5EF4-FFF2-40B4-BE49-F238E27FC236}">
                <a16:creationId xmlns:a16="http://schemas.microsoft.com/office/drawing/2014/main" id="{429C924E-316F-49C7-A7F7-200A6DAAB04F}"/>
              </a:ext>
            </a:extLst>
          </p:cNvPr>
          <p:cNvSpPr txBox="1"/>
          <p:nvPr/>
        </p:nvSpPr>
        <p:spPr>
          <a:xfrm>
            <a:off x="4477542" y="2809665"/>
            <a:ext cx="531844" cy="48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Chevron 32">
            <a:extLst>
              <a:ext uri="{FF2B5EF4-FFF2-40B4-BE49-F238E27FC236}">
                <a16:creationId xmlns:a16="http://schemas.microsoft.com/office/drawing/2014/main" id="{EEB6B049-446C-4FC9-8BCA-C0F5B5333683}"/>
              </a:ext>
            </a:extLst>
          </p:cNvPr>
          <p:cNvSpPr/>
          <p:nvPr/>
        </p:nvSpPr>
        <p:spPr>
          <a:xfrm>
            <a:off x="4684057" y="3700845"/>
            <a:ext cx="702247" cy="969102"/>
          </a:xfrm>
          <a:prstGeom prst="chevron">
            <a:avLst>
              <a:gd name="adj" fmla="val 65938"/>
            </a:avLst>
          </a:prstGeom>
          <a:solidFill>
            <a:srgbClr val="73B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iamond 33">
            <a:extLst>
              <a:ext uri="{FF2B5EF4-FFF2-40B4-BE49-F238E27FC236}">
                <a16:creationId xmlns:a16="http://schemas.microsoft.com/office/drawing/2014/main" id="{A34B457A-6FE3-413E-9934-A7364C7A57BA}"/>
              </a:ext>
            </a:extLst>
          </p:cNvPr>
          <p:cNvSpPr/>
          <p:nvPr/>
        </p:nvSpPr>
        <p:spPr>
          <a:xfrm flipH="1">
            <a:off x="4402436" y="3844368"/>
            <a:ext cx="682056" cy="682057"/>
          </a:xfrm>
          <a:prstGeom prst="diamond">
            <a:avLst/>
          </a:prstGeom>
          <a:solidFill>
            <a:srgbClr val="73B8E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1" name="Right Triangle 34">
            <a:extLst>
              <a:ext uri="{FF2B5EF4-FFF2-40B4-BE49-F238E27FC236}">
                <a16:creationId xmlns:a16="http://schemas.microsoft.com/office/drawing/2014/main" id="{AEC32010-1C3E-4A7A-9C73-B13F09F8F27C}"/>
              </a:ext>
            </a:extLst>
          </p:cNvPr>
          <p:cNvSpPr/>
          <p:nvPr/>
        </p:nvSpPr>
        <p:spPr>
          <a:xfrm rot="19020000" flipH="1">
            <a:off x="4610187" y="3730907"/>
            <a:ext cx="145353" cy="145353"/>
          </a:xfrm>
          <a:prstGeom prst="rtTriangle">
            <a:avLst/>
          </a:prstGeom>
          <a:solidFill>
            <a:srgbClr val="57A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5">
            <a:extLst>
              <a:ext uri="{FF2B5EF4-FFF2-40B4-BE49-F238E27FC236}">
                <a16:creationId xmlns:a16="http://schemas.microsoft.com/office/drawing/2014/main" id="{DE45DDB9-F248-4BA7-AB94-F53C5D6BDFD9}"/>
              </a:ext>
            </a:extLst>
          </p:cNvPr>
          <p:cNvSpPr/>
          <p:nvPr/>
        </p:nvSpPr>
        <p:spPr>
          <a:xfrm rot="2580000" flipH="1" flipV="1">
            <a:off x="4610186" y="4495280"/>
            <a:ext cx="145353" cy="145353"/>
          </a:xfrm>
          <a:prstGeom prst="rtTriangle">
            <a:avLst/>
          </a:prstGeom>
          <a:solidFill>
            <a:srgbClr val="57A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9E27ED8-BBE2-4CCA-BCA7-8E9C8A5476C7}"/>
              </a:ext>
            </a:extLst>
          </p:cNvPr>
          <p:cNvSpPr txBox="1"/>
          <p:nvPr/>
        </p:nvSpPr>
        <p:spPr>
          <a:xfrm>
            <a:off x="4477542" y="3943332"/>
            <a:ext cx="531844" cy="48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4" name="Chevron 38">
            <a:extLst>
              <a:ext uri="{FF2B5EF4-FFF2-40B4-BE49-F238E27FC236}">
                <a16:creationId xmlns:a16="http://schemas.microsoft.com/office/drawing/2014/main" id="{53C149F2-3075-4A94-A575-68BA840FB6D7}"/>
              </a:ext>
            </a:extLst>
          </p:cNvPr>
          <p:cNvSpPr/>
          <p:nvPr/>
        </p:nvSpPr>
        <p:spPr>
          <a:xfrm>
            <a:off x="4697231" y="4823541"/>
            <a:ext cx="658258" cy="908396"/>
          </a:xfrm>
          <a:prstGeom prst="chevron">
            <a:avLst>
              <a:gd name="adj" fmla="val 65938"/>
            </a:avLst>
          </a:prstGeom>
          <a:solidFill>
            <a:srgbClr val="43B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Diamond 39">
            <a:extLst>
              <a:ext uri="{FF2B5EF4-FFF2-40B4-BE49-F238E27FC236}">
                <a16:creationId xmlns:a16="http://schemas.microsoft.com/office/drawing/2014/main" id="{D28B8D55-0D35-4F07-9E18-27E55A7EFF65}"/>
              </a:ext>
            </a:extLst>
          </p:cNvPr>
          <p:cNvSpPr/>
          <p:nvPr/>
        </p:nvSpPr>
        <p:spPr>
          <a:xfrm flipH="1">
            <a:off x="4433251" y="4958074"/>
            <a:ext cx="639332" cy="639333"/>
          </a:xfrm>
          <a:prstGeom prst="diamond">
            <a:avLst/>
          </a:prstGeom>
          <a:solidFill>
            <a:srgbClr val="43BFE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6" name="Right Triangle 40">
            <a:extLst>
              <a:ext uri="{FF2B5EF4-FFF2-40B4-BE49-F238E27FC236}">
                <a16:creationId xmlns:a16="http://schemas.microsoft.com/office/drawing/2014/main" id="{45EA4FEB-45B0-4A74-B6DB-7939BE1AA5B0}"/>
              </a:ext>
            </a:extLst>
          </p:cNvPr>
          <p:cNvSpPr/>
          <p:nvPr/>
        </p:nvSpPr>
        <p:spPr>
          <a:xfrm rot="19020000" flipH="1">
            <a:off x="4627988" y="4851721"/>
            <a:ext cx="136247" cy="136247"/>
          </a:xfrm>
          <a:prstGeom prst="rtTriangle">
            <a:avLst/>
          </a:prstGeom>
          <a:solidFill>
            <a:srgbClr val="21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41">
            <a:extLst>
              <a:ext uri="{FF2B5EF4-FFF2-40B4-BE49-F238E27FC236}">
                <a16:creationId xmlns:a16="http://schemas.microsoft.com/office/drawing/2014/main" id="{6377443E-AF4E-4EC6-A149-F709C9EE2D50}"/>
              </a:ext>
            </a:extLst>
          </p:cNvPr>
          <p:cNvSpPr/>
          <p:nvPr/>
        </p:nvSpPr>
        <p:spPr>
          <a:xfrm rot="2580000" flipH="1" flipV="1">
            <a:off x="4627987" y="5568212"/>
            <a:ext cx="136247" cy="136247"/>
          </a:xfrm>
          <a:prstGeom prst="rtTriangle">
            <a:avLst/>
          </a:prstGeom>
          <a:solidFill>
            <a:srgbClr val="21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2">
            <a:extLst>
              <a:ext uri="{FF2B5EF4-FFF2-40B4-BE49-F238E27FC236}">
                <a16:creationId xmlns:a16="http://schemas.microsoft.com/office/drawing/2014/main" id="{0AEB3F14-3B47-4D66-A299-2FCFAD946AC2}"/>
              </a:ext>
            </a:extLst>
          </p:cNvPr>
          <p:cNvSpPr txBox="1"/>
          <p:nvPr/>
        </p:nvSpPr>
        <p:spPr>
          <a:xfrm>
            <a:off x="4486995" y="5035676"/>
            <a:ext cx="531844" cy="48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37801F02-C0D1-41F7-801A-443A4EAE9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866" y="1614673"/>
            <a:ext cx="3485806" cy="86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增加物品销售的数量。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714F7DCC-9FD5-408C-821A-F1DF96056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865" y="2671006"/>
            <a:ext cx="3485805" cy="86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销售更多种类的物品。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CC411EC-0762-46C2-9897-4D59A1710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866" y="3752790"/>
            <a:ext cx="3125766" cy="86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增加用户满意度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EBAFDEC2-1586-4051-9C06-6E9BFB225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866" y="4875213"/>
            <a:ext cx="3773838" cy="150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更好的了解用户的需求，增加用户忠诚度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2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id="{4258403F-35D8-446E-A4DB-C61C84E1FA03}"/>
              </a:ext>
            </a:extLst>
          </p:cNvPr>
          <p:cNvSpPr txBox="1">
            <a:spLocks/>
          </p:cNvSpPr>
          <p:nvPr/>
        </p:nvSpPr>
        <p:spPr>
          <a:xfrm>
            <a:off x="235746" y="206230"/>
            <a:ext cx="3169293" cy="385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推荐系统通用模型</a:t>
            </a:r>
            <a:endParaRPr kumimoji="1"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29C17E8-7C64-4ABD-91C4-4D0DAEC15351}"/>
              </a:ext>
            </a:extLst>
          </p:cNvPr>
          <p:cNvSpPr/>
          <p:nvPr/>
        </p:nvSpPr>
        <p:spPr>
          <a:xfrm>
            <a:off x="1317821" y="1412896"/>
            <a:ext cx="376652" cy="19729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F791D9-FA89-4302-9172-93DE69D66375}"/>
              </a:ext>
            </a:extLst>
          </p:cNvPr>
          <p:cNvSpPr/>
          <p:nvPr/>
        </p:nvSpPr>
        <p:spPr>
          <a:xfrm>
            <a:off x="1263106" y="1710337"/>
            <a:ext cx="522514" cy="5225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CD94271-C407-4C32-9F99-FC33DF3D9615}"/>
              </a:ext>
            </a:extLst>
          </p:cNvPr>
          <p:cNvSpPr/>
          <p:nvPr/>
        </p:nvSpPr>
        <p:spPr>
          <a:xfrm>
            <a:off x="4563233" y="1439474"/>
            <a:ext cx="2945255" cy="99369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获取用户偏好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8413BBE-D574-49F8-995F-89A3DB041865}"/>
              </a:ext>
            </a:extLst>
          </p:cNvPr>
          <p:cNvSpPr/>
          <p:nvPr/>
        </p:nvSpPr>
        <p:spPr>
          <a:xfrm>
            <a:off x="8614176" y="3293004"/>
            <a:ext cx="2860142" cy="99059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获取用户偏好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FAC38CC-9C12-47CA-B9DA-B5E4748DAF81}"/>
              </a:ext>
            </a:extLst>
          </p:cNvPr>
          <p:cNvSpPr/>
          <p:nvPr/>
        </p:nvSpPr>
        <p:spPr>
          <a:xfrm>
            <a:off x="5195152" y="3295377"/>
            <a:ext cx="2351304" cy="9144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推荐算法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AE6B8AC-C9A2-47D2-A388-2EE5A3C3941D}"/>
              </a:ext>
            </a:extLst>
          </p:cNvPr>
          <p:cNvSpPr/>
          <p:nvPr/>
        </p:nvSpPr>
        <p:spPr>
          <a:xfrm>
            <a:off x="2353422" y="5067459"/>
            <a:ext cx="2297477" cy="10957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2A2357-D0CE-4573-A1D8-C15790CF90A9}"/>
              </a:ext>
            </a:extLst>
          </p:cNvPr>
          <p:cNvSpPr/>
          <p:nvPr/>
        </p:nvSpPr>
        <p:spPr>
          <a:xfrm>
            <a:off x="6243412" y="5097166"/>
            <a:ext cx="1034145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推荐结果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C65D2D-1C17-4679-89FE-C38C1F3F7B28}"/>
              </a:ext>
            </a:extLst>
          </p:cNvPr>
          <p:cNvCxnSpPr>
            <a:cxnSpLocks/>
          </p:cNvCxnSpPr>
          <p:nvPr/>
        </p:nvCxnSpPr>
        <p:spPr>
          <a:xfrm>
            <a:off x="1958362" y="1927042"/>
            <a:ext cx="24672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F35A5B8-CB0B-40E9-9024-24AD5E31C32C}"/>
              </a:ext>
            </a:extLst>
          </p:cNvPr>
          <p:cNvCxnSpPr>
            <a:cxnSpLocks/>
          </p:cNvCxnSpPr>
          <p:nvPr/>
        </p:nvCxnSpPr>
        <p:spPr>
          <a:xfrm>
            <a:off x="6183569" y="2553811"/>
            <a:ext cx="187235" cy="730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EC9665-B84D-412B-AB5F-5D0E81098237}"/>
              </a:ext>
            </a:extLst>
          </p:cNvPr>
          <p:cNvCxnSpPr>
            <a:cxnSpLocks/>
          </p:cNvCxnSpPr>
          <p:nvPr/>
        </p:nvCxnSpPr>
        <p:spPr>
          <a:xfrm>
            <a:off x="6708269" y="4258966"/>
            <a:ext cx="0" cy="751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FEA504F-814E-4DE1-AE85-13A755BD594B}"/>
              </a:ext>
            </a:extLst>
          </p:cNvPr>
          <p:cNvCxnSpPr/>
          <p:nvPr/>
        </p:nvCxnSpPr>
        <p:spPr>
          <a:xfrm flipH="1">
            <a:off x="4694406" y="5615324"/>
            <a:ext cx="14891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6D7E056-26AC-4BBC-BA89-B28C14969A66}"/>
              </a:ext>
            </a:extLst>
          </p:cNvPr>
          <p:cNvCxnSpPr>
            <a:cxnSpLocks/>
          </p:cNvCxnSpPr>
          <p:nvPr/>
        </p:nvCxnSpPr>
        <p:spPr>
          <a:xfrm flipH="1" flipV="1">
            <a:off x="1495484" y="2332998"/>
            <a:ext cx="814431" cy="31654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91954C1-6549-4DDC-903A-FACF0BCCDD25}"/>
              </a:ext>
            </a:extLst>
          </p:cNvPr>
          <p:cNvSpPr/>
          <p:nvPr/>
        </p:nvSpPr>
        <p:spPr>
          <a:xfrm>
            <a:off x="8971710" y="1610190"/>
            <a:ext cx="2145073" cy="8570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业务数据库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5FF66E9-3B6C-4162-B8E2-FD6994356530}"/>
              </a:ext>
            </a:extLst>
          </p:cNvPr>
          <p:cNvCxnSpPr>
            <a:cxnSpLocks/>
          </p:cNvCxnSpPr>
          <p:nvPr/>
        </p:nvCxnSpPr>
        <p:spPr>
          <a:xfrm flipH="1">
            <a:off x="7546456" y="3752577"/>
            <a:ext cx="925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FEAC5DA-466D-47E6-A0B6-D7C405FB7B7C}"/>
              </a:ext>
            </a:extLst>
          </p:cNvPr>
          <p:cNvCxnSpPr/>
          <p:nvPr/>
        </p:nvCxnSpPr>
        <p:spPr>
          <a:xfrm>
            <a:off x="10044247" y="2619105"/>
            <a:ext cx="0" cy="594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B002301-5F68-475A-B022-7F739EBDBF85}"/>
              </a:ext>
            </a:extLst>
          </p:cNvPr>
          <p:cNvSpPr txBox="1"/>
          <p:nvPr/>
        </p:nvSpPr>
        <p:spPr>
          <a:xfrm>
            <a:off x="2396927" y="1096045"/>
            <a:ext cx="1547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个人偏好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D10D58-A5EF-4B24-A5D5-A26DF24255A5}"/>
              </a:ext>
            </a:extLst>
          </p:cNvPr>
          <p:cNvSpPr txBox="1"/>
          <p:nvPr/>
        </p:nvSpPr>
        <p:spPr>
          <a:xfrm>
            <a:off x="1958362" y="3239398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荐结果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283F60-1875-4DC0-87DE-F2866BE923D2}"/>
              </a:ext>
            </a:extLst>
          </p:cNvPr>
          <p:cNvSpPr txBox="1"/>
          <p:nvPr/>
        </p:nvSpPr>
        <p:spPr>
          <a:xfrm>
            <a:off x="6708269" y="44091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293136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Microsoft Office PowerPoint</Application>
  <PresentationFormat>自定义</PresentationFormat>
  <Paragraphs>525</Paragraphs>
  <Slides>34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DFGothic-EB</vt:lpstr>
      <vt:lpstr>Helvetica Light</vt:lpstr>
      <vt:lpstr>Kontrapunkt Bob Bold</vt:lpstr>
      <vt:lpstr>思源黑体 CN Bold</vt:lpstr>
      <vt:lpstr>思源黑体 CN Medium</vt:lpstr>
      <vt:lpstr>思源黑体 CN Normal</vt:lpstr>
      <vt:lpstr>微软雅黑</vt:lpstr>
      <vt:lpstr>Arial</vt:lpstr>
      <vt:lpstr>Calibri</vt:lpstr>
      <vt:lpstr>Calibri Light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简洁蓝色工作总结</dc:title>
  <dc:creator/>
  <cp:keywords>user</cp:keywords>
  <cp:lastModifiedBy/>
  <cp:revision>14</cp:revision>
  <dcterms:created xsi:type="dcterms:W3CDTF">2016-09-13T15:23:00Z</dcterms:created>
  <dcterms:modified xsi:type="dcterms:W3CDTF">2019-04-20T03:00:32Z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