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7" r:id="rId5"/>
    <p:sldId id="260" r:id="rId6"/>
    <p:sldId id="273" r:id="rId7"/>
    <p:sldId id="261" r:id="rId8"/>
    <p:sldId id="274" r:id="rId9"/>
    <p:sldId id="262" r:id="rId10"/>
    <p:sldId id="270" r:id="rId11"/>
    <p:sldId id="263" r:id="rId12"/>
    <p:sldId id="264" r:id="rId13"/>
    <p:sldId id="271" r:id="rId14"/>
    <p:sldId id="275" r:id="rId15"/>
    <p:sldId id="265" r:id="rId16"/>
    <p:sldId id="269" r:id="rId17"/>
    <p:sldId id="272" r:id="rId18"/>
  </p:sldIdLst>
  <p:sldSz cx="9144000" cy="6858000" type="screen4x3"/>
  <p:notesSz cx="6877050" cy="9656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y" initials="D" lastIdx="1" clrIdx="0">
    <p:extLst>
      <p:ext uri="{19B8F6BF-5375-455C-9EA6-DF929625EA0E}">
        <p15:presenceInfo xmlns:p15="http://schemas.microsoft.com/office/powerpoint/2012/main" userId="Do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498FFA6A-87B7-4097-81FB-5405D3029252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AC1FCA90-DB37-48A8-A7FA-327312962C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51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F797EEFF-C4A9-4C74-AFDA-9229EE1E0CAA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26000" cy="3621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7705" y="4586963"/>
            <a:ext cx="5501640" cy="4345543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AE1FF2F9-4C19-4A67-844F-52F195AE145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1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8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73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166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91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22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21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550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76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4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6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46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6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4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91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395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3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68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282-6214-4BFB-B0BC-1E45A378D47E}" type="datetimeFigureOut">
              <a:rPr lang="es-AR" smtClean="0"/>
              <a:pPr/>
              <a:t>22/3/2021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1767-17D2-4C8D-A289-C802593E7C0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00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901987" cy="1470025"/>
          </a:xfrm>
        </p:spPr>
        <p:txBody>
          <a:bodyPr>
            <a:normAutofit fontScale="90000"/>
          </a:bodyPr>
          <a:lstStyle/>
          <a:p>
            <a:r>
              <a:rPr lang="es-AR" b="1" u="sng" dirty="0"/>
              <a:t>Cátedra</a:t>
            </a:r>
            <a:r>
              <a:rPr lang="es-AR" b="1" dirty="0"/>
              <a:t>: “Simulación”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3573016"/>
            <a:ext cx="7488832" cy="1752600"/>
          </a:xfrm>
        </p:spPr>
        <p:txBody>
          <a:bodyPr>
            <a:normAutofit/>
          </a:bodyPr>
          <a:lstStyle/>
          <a:p>
            <a:pPr algn="l"/>
            <a:r>
              <a:rPr lang="es-AR" u="sng" dirty="0"/>
              <a:t>Docentes:</a:t>
            </a:r>
          </a:p>
          <a:p>
            <a:pPr algn="l"/>
            <a:r>
              <a:rPr lang="es-AR" dirty="0"/>
              <a:t>Ing. Carlos </a:t>
            </a:r>
            <a:r>
              <a:rPr lang="es-AR" dirty="0" err="1"/>
              <a:t>Vecchi</a:t>
            </a:r>
            <a:endParaRPr lang="es-AR" dirty="0"/>
          </a:p>
          <a:p>
            <a:pPr algn="l"/>
            <a:r>
              <a:rPr lang="es-AR" dirty="0"/>
              <a:t>Ing. Dominga Concepción Aquino</a:t>
            </a:r>
          </a:p>
          <a:p>
            <a:pPr algn="l"/>
            <a:r>
              <a:rPr lang="es-AR" dirty="0"/>
              <a:t>Auxiliar Gabriela Dos Santos</a:t>
            </a:r>
          </a:p>
        </p:txBody>
      </p:sp>
      <p:pic>
        <p:nvPicPr>
          <p:cNvPr id="5" name="4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29051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0" y="1025352"/>
            <a:ext cx="9144000" cy="1179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s-AR" sz="2400" b="1" u="sng" dirty="0"/>
              <a:t>Ejercicio</a:t>
            </a:r>
            <a:r>
              <a:rPr lang="es-AR" sz="2400" b="1" dirty="0"/>
              <a:t>: </a:t>
            </a:r>
            <a:r>
              <a:rPr lang="es-AR" sz="2000" dirty="0"/>
              <a:t>Generar los primeros </a:t>
            </a:r>
            <a:r>
              <a:rPr lang="es-AR" sz="2000" b="1" dirty="0"/>
              <a:t>5</a:t>
            </a:r>
            <a:r>
              <a:rPr lang="es-AR" sz="2000" dirty="0"/>
              <a:t> números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a partir de la semilla</a:t>
            </a:r>
          </a:p>
          <a:p>
            <a:pPr algn="just">
              <a:buFont typeface="Arial" pitchFamily="34" charset="0"/>
              <a:buNone/>
            </a:pPr>
            <a:r>
              <a:rPr lang="es-AR" sz="2000" dirty="0"/>
              <a:t> </a:t>
            </a:r>
            <a:r>
              <a:rPr lang="es-AR" sz="2000" b="1" dirty="0"/>
              <a:t>X</a:t>
            </a:r>
            <a:r>
              <a:rPr lang="es-AR" sz="2000" b="1" baseline="-25000" dirty="0"/>
              <a:t>0</a:t>
            </a:r>
            <a:r>
              <a:rPr lang="es-AR" sz="2000" b="1" dirty="0"/>
              <a:t>=5115</a:t>
            </a:r>
            <a:r>
              <a:rPr lang="es-AR" sz="2000" dirty="0"/>
              <a:t> y con la constante </a:t>
            </a:r>
            <a:r>
              <a:rPr lang="es-AR" sz="2000" b="1" dirty="0"/>
              <a:t>a=3624</a:t>
            </a:r>
            <a:r>
              <a:rPr lang="es-AR" sz="2000" dirty="0"/>
              <a:t>. Observe que tanto la semilla como</a:t>
            </a:r>
          </a:p>
          <a:p>
            <a:pPr algn="just">
              <a:buFont typeface="Arial" pitchFamily="34" charset="0"/>
              <a:buNone/>
            </a:pPr>
            <a:r>
              <a:rPr lang="es-AR" sz="2000" dirty="0"/>
              <a:t> la constante tienen </a:t>
            </a:r>
            <a:r>
              <a:rPr lang="es-AR" sz="2000" i="1" dirty="0"/>
              <a:t>D</a:t>
            </a:r>
            <a:r>
              <a:rPr lang="es-AR" sz="2000" dirty="0"/>
              <a:t> = 4 dígitos.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A2E3E5-CE10-43F0-B57B-A40725D33713}"/>
              </a:ext>
            </a:extLst>
          </p:cNvPr>
          <p:cNvGrpSpPr/>
          <p:nvPr/>
        </p:nvGrpSpPr>
        <p:grpSpPr>
          <a:xfrm>
            <a:off x="690562" y="2411130"/>
            <a:ext cx="7762875" cy="2495550"/>
            <a:chOff x="690562" y="2411130"/>
            <a:chExt cx="7762875" cy="24955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4DBBCDB-7FA5-47FE-963C-116AEC79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2" y="2411130"/>
              <a:ext cx="7762875" cy="2495550"/>
            </a:xfrm>
            <a:prstGeom prst="rect">
              <a:avLst/>
            </a:prstGeom>
          </p:spPr>
        </p:pic>
        <p:sp>
          <p:nvSpPr>
            <p:cNvPr id="5" name="Cerrar llave 4">
              <a:extLst>
                <a:ext uri="{FF2B5EF4-FFF2-40B4-BE49-F238E27FC236}">
                  <a16:creationId xmlns:a16="http://schemas.microsoft.com/office/drawing/2014/main" id="{6CC0075C-1D4C-4E92-AB66-29A5D8254DF8}"/>
                </a:ext>
              </a:extLst>
            </p:cNvPr>
            <p:cNvSpPr/>
            <p:nvPr/>
          </p:nvSpPr>
          <p:spPr>
            <a:xfrm rot="5400000">
              <a:off x="4139952" y="2537560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15C2FC1B-D98E-4E25-A569-87A5FF1E9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2825592"/>
              <a:ext cx="1751467" cy="1640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66FD059E-55DB-498A-93B4-FBF8AD2FD3EB}"/>
                </a:ext>
              </a:extLst>
            </p:cNvPr>
            <p:cNvSpPr/>
            <p:nvPr/>
          </p:nvSpPr>
          <p:spPr>
            <a:xfrm rot="5400000">
              <a:off x="4127223" y="2993380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sp>
          <p:nvSpPr>
            <p:cNvPr id="8" name="Cerrar llave 7">
              <a:extLst>
                <a:ext uri="{FF2B5EF4-FFF2-40B4-BE49-F238E27FC236}">
                  <a16:creationId xmlns:a16="http://schemas.microsoft.com/office/drawing/2014/main" id="{BA411BD9-D972-450C-8660-56A3C91E2E51}"/>
                </a:ext>
              </a:extLst>
            </p:cNvPr>
            <p:cNvSpPr/>
            <p:nvPr/>
          </p:nvSpPr>
          <p:spPr>
            <a:xfrm rot="5400000">
              <a:off x="4143991" y="3542100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sp>
          <p:nvSpPr>
            <p:cNvPr id="9" name="Cerrar llave 8">
              <a:extLst>
                <a:ext uri="{FF2B5EF4-FFF2-40B4-BE49-F238E27FC236}">
                  <a16:creationId xmlns:a16="http://schemas.microsoft.com/office/drawing/2014/main" id="{40CE229B-497A-470C-8480-951E66C99EFF}"/>
                </a:ext>
              </a:extLst>
            </p:cNvPr>
            <p:cNvSpPr/>
            <p:nvPr/>
          </p:nvSpPr>
          <p:spPr>
            <a:xfrm rot="5400000">
              <a:off x="4139952" y="3997920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DC63808-A18D-4EC4-93C2-61DA8B32E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489" y="3291760"/>
              <a:ext cx="1751467" cy="1640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8736D2F-326E-47E5-ABB1-D2A5543B8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2399" y="3836094"/>
              <a:ext cx="1751467" cy="1640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1C6F4BD-9E94-48A4-A64B-68B4D9F91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489" y="4297579"/>
              <a:ext cx="1751467" cy="1640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1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 </a:t>
            </a:r>
            <a:r>
              <a:rPr lang="es-AR" b="1" dirty="0" err="1"/>
              <a:t>pseudoaleatorios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0" y="1501704"/>
            <a:ext cx="9144000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AR" sz="3200" b="1" dirty="0"/>
              <a:t>Algoritmo lineal</a:t>
            </a:r>
          </a:p>
          <a:p>
            <a:pPr algn="just">
              <a:buNone/>
            </a:pPr>
            <a:r>
              <a:rPr lang="es-AR" sz="2800" dirty="0"/>
              <a:t>	</a:t>
            </a:r>
            <a:r>
              <a:rPr lang="es-AR" sz="2400" dirty="0"/>
              <a:t>Genera una secuencia de números enteros 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400" dirty="0"/>
              <a:t>   S={0,1,2,…,m-1} por medio de la siguiente ecuación recursiva:</a:t>
            </a:r>
          </a:p>
          <a:p>
            <a:pPr>
              <a:buNone/>
            </a:pPr>
            <a:r>
              <a:rPr lang="es-AR" sz="2800" dirty="0"/>
              <a:t>	X</a:t>
            </a:r>
            <a:r>
              <a:rPr lang="es-AR" sz="2800" baseline="-25000" dirty="0"/>
              <a:t>i+1 </a:t>
            </a:r>
            <a:r>
              <a:rPr lang="es-AR" sz="2800" dirty="0"/>
              <a:t>= (</a:t>
            </a:r>
            <a:r>
              <a:rPr lang="es-AR" sz="2800" b="1" dirty="0"/>
              <a:t>a</a:t>
            </a:r>
            <a:r>
              <a:rPr lang="es-AR" sz="2800" dirty="0"/>
              <a:t>* X</a:t>
            </a:r>
            <a:r>
              <a:rPr lang="es-AR" sz="2800" baseline="-25000" dirty="0"/>
              <a:t>i</a:t>
            </a:r>
            <a:r>
              <a:rPr lang="es-AR" sz="2800" dirty="0"/>
              <a:t>+ </a:t>
            </a:r>
            <a:r>
              <a:rPr lang="es-AR" sz="2800" b="1" dirty="0"/>
              <a:t>c</a:t>
            </a:r>
            <a:r>
              <a:rPr lang="es-AR" sz="2800" dirty="0"/>
              <a:t>) </a:t>
            </a:r>
            <a:r>
              <a:rPr lang="es-AR" sz="2800" dirty="0" err="1"/>
              <a:t>mod</a:t>
            </a:r>
            <a:r>
              <a:rPr lang="es-AR" sz="2800" dirty="0"/>
              <a:t> (</a:t>
            </a:r>
            <a:r>
              <a:rPr lang="es-AR" sz="2800" b="1" dirty="0"/>
              <a:t>m</a:t>
            </a:r>
            <a:r>
              <a:rPr lang="es-AR" sz="2800" dirty="0"/>
              <a:t>)                  i = 0,1, 2,...,n</a:t>
            </a:r>
          </a:p>
          <a:p>
            <a:pPr algn="just">
              <a:buNone/>
            </a:pPr>
            <a:r>
              <a:rPr lang="es-AR" sz="2800" dirty="0"/>
              <a:t>  donde:</a:t>
            </a:r>
          </a:p>
          <a:p>
            <a:pPr lvl="1" algn="just">
              <a:buNone/>
            </a:pPr>
            <a:r>
              <a:rPr lang="es-AR" sz="2400" dirty="0"/>
              <a:t>	X</a:t>
            </a:r>
            <a:r>
              <a:rPr lang="es-AR" sz="2400" baseline="-25000" dirty="0"/>
              <a:t>0  </a:t>
            </a:r>
            <a:r>
              <a:rPr lang="es-AR" sz="2400" dirty="0"/>
              <a:t>es la semilla;  X</a:t>
            </a:r>
            <a:r>
              <a:rPr lang="es-AR" sz="2400" baseline="-25000" dirty="0"/>
              <a:t>0 </a:t>
            </a:r>
            <a:r>
              <a:rPr lang="es-AR" sz="2400" dirty="0"/>
              <a:t>&gt; 0</a:t>
            </a:r>
          </a:p>
          <a:p>
            <a:pPr lvl="1" algn="just">
              <a:buNone/>
            </a:pPr>
            <a:r>
              <a:rPr lang="es-AR" sz="2400" dirty="0"/>
              <a:t>	</a:t>
            </a:r>
            <a:r>
              <a:rPr lang="es-AR" sz="2400" b="1" dirty="0"/>
              <a:t>a</a:t>
            </a:r>
            <a:r>
              <a:rPr lang="es-AR" sz="2400" dirty="0"/>
              <a:t> es la constante multiplicativa; </a:t>
            </a:r>
            <a:r>
              <a:rPr lang="es-AR" sz="2400" b="1" dirty="0"/>
              <a:t>a</a:t>
            </a:r>
            <a:r>
              <a:rPr lang="es-AR" sz="2400" dirty="0"/>
              <a:t> &gt; 0</a:t>
            </a:r>
          </a:p>
          <a:p>
            <a:pPr lvl="1" algn="just">
              <a:buNone/>
            </a:pPr>
            <a:r>
              <a:rPr lang="es-AR" sz="2400" b="1" dirty="0"/>
              <a:t>	c</a:t>
            </a:r>
            <a:r>
              <a:rPr lang="es-AR" sz="2400" dirty="0"/>
              <a:t> es una constante aditiva; </a:t>
            </a:r>
            <a:r>
              <a:rPr lang="es-AR" sz="2400" b="1" dirty="0"/>
              <a:t>c</a:t>
            </a:r>
            <a:r>
              <a:rPr lang="es-AR" sz="2400" dirty="0"/>
              <a:t> &gt; 0</a:t>
            </a:r>
          </a:p>
          <a:p>
            <a:pPr lvl="1" algn="just">
              <a:buNone/>
            </a:pPr>
            <a:r>
              <a:rPr lang="es-AR" sz="2400" b="1" dirty="0"/>
              <a:t>	m</a:t>
            </a:r>
            <a:r>
              <a:rPr lang="es-AR" sz="2400" dirty="0"/>
              <a:t> es el módulo; </a:t>
            </a:r>
            <a:r>
              <a:rPr lang="es-AR" sz="2400" b="1" dirty="0"/>
              <a:t>m</a:t>
            </a:r>
            <a:r>
              <a:rPr lang="es-AR" sz="2400" dirty="0"/>
              <a:t> &gt; 0</a:t>
            </a:r>
          </a:p>
          <a:p>
            <a:pPr>
              <a:buNone/>
            </a:pPr>
            <a:r>
              <a:rPr lang="es-AR" sz="2400" b="1" dirty="0"/>
              <a:t>	</a:t>
            </a:r>
            <a:endParaRPr lang="es-AR" sz="2400" dirty="0"/>
          </a:p>
          <a:p>
            <a:pPr>
              <a:buNone/>
            </a:pPr>
            <a:endParaRPr lang="es-AR" sz="2800" dirty="0"/>
          </a:p>
          <a:p>
            <a:pPr algn="just"/>
            <a:endParaRPr lang="es-AR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965E2E4F-6BBF-4AF0-846D-3B70A7A76422}"/>
              </a:ext>
            </a:extLst>
          </p:cNvPr>
          <p:cNvSpPr/>
          <p:nvPr/>
        </p:nvSpPr>
        <p:spPr>
          <a:xfrm>
            <a:off x="6444208" y="4077072"/>
            <a:ext cx="216024" cy="172819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2B0329-C370-4DED-91D2-9D48F9DB5D2A}"/>
              </a:ext>
            </a:extLst>
          </p:cNvPr>
          <p:cNvSpPr/>
          <p:nvPr/>
        </p:nvSpPr>
        <p:spPr>
          <a:xfrm>
            <a:off x="6695847" y="4221088"/>
            <a:ext cx="18002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deben ser números enteros</a:t>
            </a:r>
            <a:endParaRPr lang="es-C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176213" marR="0" lvl="0" indent="-17621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76213" algn="l"/>
              </a:tabLst>
              <a:defRPr/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obtener números pseudo</a:t>
            </a:r>
            <a:r>
              <a:rPr kumimoji="0" lang="es-AR" sz="3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aleatorios en el intervalo (0,1) se requiere la siguiente ecuación</a:t>
            </a: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400" dirty="0"/>
              <a:t>						</a:t>
            </a: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= 1, 2,...,n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176213" marR="0" lvl="0" indent="-17621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s-AR" sz="3800" dirty="0"/>
              <a:t>Condiciones que los parámetros deben cumplir para alcanzar el máximo período de vida </a:t>
            </a:r>
            <a:r>
              <a:rPr lang="es-AR" sz="3800" b="1" dirty="0"/>
              <a:t>n</a:t>
            </a:r>
            <a:r>
              <a:rPr lang="es-AR" sz="3800" dirty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800" dirty="0"/>
              <a:t>	m = 2</a:t>
            </a:r>
            <a:r>
              <a:rPr lang="es-AR" sz="3800" baseline="30000" dirty="0"/>
              <a:t>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= 1+4*k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800" dirty="0"/>
              <a:t>	</a:t>
            </a:r>
            <a:r>
              <a:rPr lang="es-AR" sz="3800" b="1" dirty="0"/>
              <a:t>k</a:t>
            </a:r>
            <a:r>
              <a:rPr lang="es-AR" sz="3800" dirty="0"/>
              <a:t> debe ser entero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s-AR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3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relativamente primo a </a:t>
            </a:r>
            <a:r>
              <a:rPr kumimoji="0" lang="es-AR" sz="3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800" b="1" baseline="0" dirty="0"/>
              <a:t>	g </a:t>
            </a:r>
            <a:r>
              <a:rPr lang="es-AR" sz="3800" baseline="0" dirty="0"/>
              <a:t>debe ser entero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3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400" baseline="0" dirty="0"/>
              <a:t>	</a:t>
            </a:r>
            <a:r>
              <a:rPr lang="es-AR" sz="3400" b="1" u="sng" baseline="0" dirty="0"/>
              <a:t>Conclusión</a:t>
            </a:r>
            <a:r>
              <a:rPr lang="es-AR" sz="3400" baseline="0" dirty="0"/>
              <a:t>:</a:t>
            </a:r>
            <a:r>
              <a:rPr lang="es-AR" sz="3400" baseline="0" dirty="0">
                <a:solidFill>
                  <a:srgbClr val="0000FF"/>
                </a:solidFill>
              </a:rPr>
              <a:t> si no se cumple alguna de las condiciones,</a:t>
            </a:r>
            <a:r>
              <a:rPr lang="es-AR" sz="3400" dirty="0">
                <a:solidFill>
                  <a:srgbClr val="0000FF"/>
                </a:solidFill>
              </a:rPr>
              <a:t> el período de vida máximo </a:t>
            </a:r>
            <a:r>
              <a:rPr lang="es-AR" sz="3400" b="1" dirty="0">
                <a:solidFill>
                  <a:srgbClr val="0000FF"/>
                </a:solidFill>
              </a:rPr>
              <a:t>N = m </a:t>
            </a:r>
            <a:r>
              <a:rPr lang="es-AR" sz="3400" dirty="0">
                <a:solidFill>
                  <a:srgbClr val="0000FF"/>
                </a:solidFill>
              </a:rPr>
              <a:t>no se garantiza, por lo que el período de vida será menor que </a:t>
            </a:r>
            <a:r>
              <a:rPr lang="es-AR" sz="3400" b="1" dirty="0">
                <a:solidFill>
                  <a:srgbClr val="0000FF"/>
                </a:solidFill>
              </a:rPr>
              <a:t>m</a:t>
            </a:r>
            <a:r>
              <a:rPr lang="es-AR" sz="3400" dirty="0">
                <a:solidFill>
                  <a:srgbClr val="0000FF"/>
                </a:solidFill>
              </a:rPr>
              <a:t>.</a:t>
            </a:r>
            <a:endParaRPr kumimoji="0" lang="es-AR" sz="34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944" y="1628800"/>
            <a:ext cx="1428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errar llave"/>
          <p:cNvSpPr/>
          <p:nvPr/>
        </p:nvSpPr>
        <p:spPr>
          <a:xfrm>
            <a:off x="4572000" y="3284984"/>
            <a:ext cx="288032" cy="1800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4048" y="3284984"/>
            <a:ext cx="3744416" cy="180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sz="2800" dirty="0"/>
              <a:t>	</a:t>
            </a:r>
            <a:r>
              <a:rPr lang="es-AR" sz="2600" dirty="0"/>
              <a:t>Bajo estas condiciones se obtiene un período de vida máximo: </a:t>
            </a:r>
          </a:p>
          <a:p>
            <a:pPr>
              <a:buNone/>
            </a:pPr>
            <a:r>
              <a:rPr lang="es-AR" sz="2600" dirty="0"/>
              <a:t>	N = m = 2</a:t>
            </a:r>
            <a:r>
              <a:rPr lang="es-AR" sz="2600" baseline="30000" dirty="0"/>
              <a:t>g</a:t>
            </a:r>
            <a:endParaRPr lang="es-AR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0" y="1025352"/>
            <a:ext cx="9144000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AR" sz="2400" b="1" u="sng" dirty="0"/>
              <a:t>Ejercicio N° 1</a:t>
            </a:r>
            <a:r>
              <a:rPr lang="es-AR" sz="2400" b="1" dirty="0"/>
              <a:t>: </a:t>
            </a:r>
            <a:r>
              <a:rPr lang="es-AR" sz="2000" dirty="0"/>
              <a:t>Generar </a:t>
            </a:r>
            <a:r>
              <a:rPr lang="es-AR" sz="2000" b="1" dirty="0"/>
              <a:t>4</a:t>
            </a:r>
            <a:r>
              <a:rPr lang="es-AR" sz="2000" dirty="0"/>
              <a:t> números entre 0 y 1 con los siguientes parámetros: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000" dirty="0"/>
              <a:t>		X</a:t>
            </a:r>
            <a:r>
              <a:rPr lang="es-AR" sz="2000" baseline="-25000" dirty="0"/>
              <a:t>0 </a:t>
            </a:r>
            <a:r>
              <a:rPr lang="es-AR" sz="2000" dirty="0"/>
              <a:t>= 37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000" b="1" dirty="0"/>
              <a:t>		a </a:t>
            </a:r>
            <a:r>
              <a:rPr lang="es-AR" sz="2000" dirty="0"/>
              <a:t>= 19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000" dirty="0"/>
              <a:t>		c = 33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000" dirty="0"/>
              <a:t>		m = 100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067944" y="1628800"/>
            <a:ext cx="4824536" cy="270011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s-AR" sz="2900" b="1" u="sng" dirty="0"/>
              <a:t>Nota:</a:t>
            </a:r>
            <a:r>
              <a:rPr lang="es-AR" sz="2900" dirty="0"/>
              <a:t> Se dice que dos números son relativamente primos si su factor común más grande es 1.</a:t>
            </a:r>
          </a:p>
          <a:p>
            <a:pPr marL="0" indent="0" algn="just">
              <a:buFont typeface="Arial" pitchFamily="34" charset="0"/>
              <a:buNone/>
            </a:pPr>
            <a:r>
              <a:rPr lang="es-AR" sz="2900" dirty="0"/>
              <a:t>Los factores de </a:t>
            </a:r>
            <a:r>
              <a:rPr lang="es-AR" sz="2900" b="1" dirty="0"/>
              <a:t>33</a:t>
            </a:r>
            <a:r>
              <a:rPr lang="es-AR" sz="2900" dirty="0"/>
              <a:t> son: 1; 3; 11; 33</a:t>
            </a:r>
          </a:p>
          <a:p>
            <a:pPr marL="0" indent="0" algn="just">
              <a:buNone/>
            </a:pPr>
            <a:r>
              <a:rPr lang="es-AR" sz="2900" dirty="0"/>
              <a:t>Los factores de </a:t>
            </a:r>
            <a:r>
              <a:rPr lang="es-AR" sz="2900" b="1" dirty="0"/>
              <a:t>100</a:t>
            </a:r>
            <a:r>
              <a:rPr lang="es-AR" sz="2900" dirty="0"/>
              <a:t> son: 1; 2; 4; 5; 10; 20; 25; 50</a:t>
            </a:r>
          </a:p>
          <a:p>
            <a:pPr marL="0" indent="0" algn="just">
              <a:buNone/>
            </a:pPr>
            <a:r>
              <a:rPr lang="es-AR" sz="2900" dirty="0"/>
              <a:t>El único factor común es </a:t>
            </a:r>
            <a:r>
              <a:rPr lang="es-AR" sz="2900" b="1" dirty="0"/>
              <a:t>1</a:t>
            </a:r>
            <a:r>
              <a:rPr lang="es-AR" sz="2900" dirty="0"/>
              <a:t>. </a:t>
            </a:r>
          </a:p>
          <a:p>
            <a:pPr marL="0" indent="0" algn="just">
              <a:buNone/>
            </a:pPr>
            <a:r>
              <a:rPr lang="es-AR" sz="2900" b="1" dirty="0"/>
              <a:t>Por lo tanto 33 y 100 son relativamente primos.</a:t>
            </a:r>
          </a:p>
          <a:p>
            <a:pPr>
              <a:buFont typeface="Arial" pitchFamily="34" charset="0"/>
              <a:buNone/>
            </a:pP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43913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0" y="1052736"/>
            <a:ext cx="9144000" cy="12241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1113" algn="just">
              <a:buFont typeface="Arial" pitchFamily="34" charset="0"/>
              <a:buNone/>
            </a:pPr>
            <a:r>
              <a:rPr lang="es-AR" sz="2400" b="1" u="sng" dirty="0"/>
              <a:t>Ejercicio N° 2</a:t>
            </a:r>
            <a:r>
              <a:rPr lang="es-AR" sz="2400" b="1" dirty="0"/>
              <a:t>: </a:t>
            </a:r>
            <a:r>
              <a:rPr lang="es-AR" sz="2200" dirty="0"/>
              <a:t>Generar suficientes números entre 0 y 1 con los parámetros X</a:t>
            </a:r>
            <a:r>
              <a:rPr lang="es-AR" sz="2200" baseline="-25000" dirty="0"/>
              <a:t>0 </a:t>
            </a:r>
            <a:r>
              <a:rPr lang="es-AR" sz="2200" dirty="0"/>
              <a:t>= 6, k = 3, g</a:t>
            </a:r>
            <a:r>
              <a:rPr lang="es-AR" sz="2200" b="1" dirty="0"/>
              <a:t> </a:t>
            </a:r>
            <a:r>
              <a:rPr lang="es-AR" sz="2200" dirty="0"/>
              <a:t>= 3 y c = 7, hasta encontrar el período de vida máximo (N).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200" dirty="0"/>
              <a:t>	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F77D0E73-A7FC-4C4B-AA7F-D4C102D7CEB4}"/>
              </a:ext>
            </a:extLst>
          </p:cNvPr>
          <p:cNvSpPr txBox="1">
            <a:spLocks/>
          </p:cNvSpPr>
          <p:nvPr/>
        </p:nvSpPr>
        <p:spPr>
          <a:xfrm>
            <a:off x="19339" y="2557177"/>
            <a:ext cx="9144000" cy="174364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400" b="1" u="sng" dirty="0"/>
              <a:t>Ejercicio N° 3</a:t>
            </a:r>
            <a:r>
              <a:rPr lang="es-AR" sz="2400" b="1" dirty="0"/>
              <a:t>: </a:t>
            </a:r>
            <a:r>
              <a:rPr lang="es-AR" sz="2400" dirty="0"/>
              <a:t>Consideremos nuevamente el ejercicio anterior, pero tratemos de violar arbitrariamente alguna de las condiciones. </a:t>
            </a:r>
          </a:p>
          <a:p>
            <a:pPr marL="0" indent="0" algn="just">
              <a:buNone/>
            </a:pPr>
            <a:r>
              <a:rPr lang="es-AR" sz="2400" dirty="0"/>
              <a:t>Supongamos que </a:t>
            </a:r>
            <a:r>
              <a:rPr lang="es-AR" sz="2400" b="1" dirty="0"/>
              <a:t>a</a:t>
            </a:r>
            <a:r>
              <a:rPr lang="es-AR" sz="2400" dirty="0"/>
              <a:t> = 12; se sabe que </a:t>
            </a:r>
            <a:r>
              <a:rPr lang="es-AR" sz="2400" b="1" dirty="0"/>
              <a:t>a</a:t>
            </a:r>
            <a:r>
              <a:rPr lang="es-AR" sz="2400" dirty="0"/>
              <a:t> no es el resultado de 1 + 4*k, donde </a:t>
            </a:r>
            <a:r>
              <a:rPr lang="es-AR" sz="2400" b="1" dirty="0"/>
              <a:t>k</a:t>
            </a:r>
            <a:r>
              <a:rPr lang="es-AR" sz="2400" dirty="0"/>
              <a:t> es un entero. Veamos el comportamiento del algoritmo congruencial lineal ante tal cambio.</a:t>
            </a:r>
          </a:p>
          <a:p>
            <a:pPr algn="just">
              <a:spcBef>
                <a:spcPts val="0"/>
              </a:spcBef>
              <a:buNone/>
            </a:pPr>
            <a:r>
              <a:rPr lang="es-A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5398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 </a:t>
            </a:r>
            <a:r>
              <a:rPr lang="es-AR" b="1" dirty="0" err="1"/>
              <a:t>pseudoaleatorios</a:t>
            </a:r>
            <a:endParaRPr lang="es-AR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0" y="1541896"/>
            <a:ext cx="9144000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AR" sz="3200" b="1" dirty="0"/>
              <a:t>Algoritmo congruencial multiplicativo</a:t>
            </a:r>
          </a:p>
          <a:p>
            <a:pPr algn="just">
              <a:buNone/>
            </a:pPr>
            <a:r>
              <a:rPr lang="es-AR" sz="2800" dirty="0"/>
              <a:t>	</a:t>
            </a:r>
            <a:r>
              <a:rPr lang="es-AR" sz="2400" dirty="0"/>
              <a:t>Surge del algoritmo congruencial lineal cuando </a:t>
            </a:r>
            <a:r>
              <a:rPr lang="es-AR" sz="2400" b="1" u="sng" dirty="0">
                <a:solidFill>
                  <a:srgbClr val="FF0000"/>
                </a:solidFill>
              </a:rPr>
              <a:t>c = 0</a:t>
            </a:r>
            <a:r>
              <a:rPr lang="es-AR" sz="2400" dirty="0"/>
              <a:t>. Entonces  la ecuación recursiva es:</a:t>
            </a:r>
          </a:p>
          <a:p>
            <a:pPr>
              <a:buNone/>
            </a:pPr>
            <a:r>
              <a:rPr lang="es-AR" sz="2800" dirty="0"/>
              <a:t>	X</a:t>
            </a:r>
            <a:r>
              <a:rPr lang="es-AR" sz="2800" baseline="-25000" dirty="0"/>
              <a:t>i+1 </a:t>
            </a:r>
            <a:r>
              <a:rPr lang="es-AR" sz="2800" dirty="0"/>
              <a:t>= (</a:t>
            </a:r>
            <a:r>
              <a:rPr lang="es-AR" sz="2800" b="1" dirty="0"/>
              <a:t>a</a:t>
            </a:r>
            <a:r>
              <a:rPr lang="es-AR" sz="2800" dirty="0"/>
              <a:t>* X</a:t>
            </a:r>
            <a:r>
              <a:rPr lang="es-AR" sz="2800" baseline="-25000" dirty="0"/>
              <a:t>i</a:t>
            </a:r>
            <a:r>
              <a:rPr lang="es-AR" sz="2800" dirty="0"/>
              <a:t>) </a:t>
            </a:r>
            <a:r>
              <a:rPr lang="es-AR" sz="2800" dirty="0" err="1"/>
              <a:t>mod</a:t>
            </a:r>
            <a:r>
              <a:rPr lang="es-AR" sz="2800" dirty="0"/>
              <a:t> (</a:t>
            </a:r>
            <a:r>
              <a:rPr lang="es-AR" sz="2800" b="1" dirty="0"/>
              <a:t>m</a:t>
            </a:r>
            <a:r>
              <a:rPr lang="es-AR" sz="2800" dirty="0"/>
              <a:t>)                  i = 0,1, 2,...,n</a:t>
            </a:r>
          </a:p>
          <a:p>
            <a:pPr>
              <a:buNone/>
            </a:pPr>
            <a:r>
              <a:rPr lang="es-AR" sz="2800" dirty="0"/>
              <a:t>  </a:t>
            </a:r>
            <a:r>
              <a:rPr lang="es-AR" sz="2400" dirty="0"/>
              <a:t>donde:</a:t>
            </a:r>
          </a:p>
          <a:p>
            <a:pPr lvl="1" algn="just">
              <a:buNone/>
            </a:pPr>
            <a:r>
              <a:rPr lang="es-AR" sz="2400" dirty="0"/>
              <a:t>	X</a:t>
            </a:r>
            <a:r>
              <a:rPr lang="es-AR" sz="2400" baseline="-25000" dirty="0"/>
              <a:t>0  </a:t>
            </a:r>
            <a:r>
              <a:rPr lang="es-AR" sz="2400" dirty="0"/>
              <a:t>es la semilla;  X</a:t>
            </a:r>
            <a:r>
              <a:rPr lang="es-AR" sz="2400" baseline="-25000" dirty="0"/>
              <a:t>0 </a:t>
            </a:r>
            <a:r>
              <a:rPr lang="es-AR" sz="2400" dirty="0"/>
              <a:t>&gt; 0 e impar</a:t>
            </a:r>
          </a:p>
          <a:p>
            <a:pPr lvl="1" algn="just">
              <a:buNone/>
            </a:pPr>
            <a:r>
              <a:rPr lang="es-AR" sz="2400" dirty="0"/>
              <a:t>	</a:t>
            </a:r>
            <a:r>
              <a:rPr lang="es-AR" sz="2400" b="1" dirty="0"/>
              <a:t>a</a:t>
            </a:r>
            <a:r>
              <a:rPr lang="es-AR" sz="2400" dirty="0"/>
              <a:t> es la constante multiplicativa; </a:t>
            </a:r>
            <a:r>
              <a:rPr lang="es-AR" sz="2400" b="1" dirty="0"/>
              <a:t>a</a:t>
            </a:r>
            <a:r>
              <a:rPr lang="es-AR" sz="2400" dirty="0"/>
              <a:t> &gt; 0</a:t>
            </a:r>
          </a:p>
          <a:p>
            <a:pPr lvl="1" algn="just">
              <a:buNone/>
            </a:pPr>
            <a:r>
              <a:rPr lang="es-AR" sz="2400" b="1" dirty="0"/>
              <a:t>	m</a:t>
            </a:r>
            <a:r>
              <a:rPr lang="es-AR" sz="2400" dirty="0"/>
              <a:t> es el módulo; </a:t>
            </a:r>
            <a:r>
              <a:rPr lang="es-AR" sz="2400" b="1" dirty="0"/>
              <a:t>m</a:t>
            </a:r>
            <a:r>
              <a:rPr lang="es-AR" sz="2400" dirty="0"/>
              <a:t> &gt; 0</a:t>
            </a:r>
          </a:p>
          <a:p>
            <a:pPr lvl="0" algn="just">
              <a:buNone/>
              <a:defRPr/>
            </a:pPr>
            <a:r>
              <a:rPr lang="es-AR" sz="2400" b="1" dirty="0"/>
              <a:t>	</a:t>
            </a:r>
            <a:r>
              <a:rPr lang="es-AR" sz="2400" dirty="0"/>
              <a:t>Para obtener números </a:t>
            </a:r>
            <a:r>
              <a:rPr lang="es-AR" sz="2400" dirty="0" err="1"/>
              <a:t>pseudoaleatorios</a:t>
            </a:r>
            <a:r>
              <a:rPr lang="es-AR" sz="2400" dirty="0"/>
              <a:t> en el intervalo (0,1) se requiere la siguiente ecuación:</a:t>
            </a:r>
          </a:p>
          <a:p>
            <a:pPr lvl="0">
              <a:buNone/>
              <a:defRPr/>
            </a:pPr>
            <a:r>
              <a:rPr lang="es-AR" sz="2400" dirty="0"/>
              <a:t>	                                     				 i = 1, 2,...,n</a:t>
            </a:r>
          </a:p>
          <a:p>
            <a:pPr>
              <a:buNone/>
            </a:pPr>
            <a:endParaRPr lang="es-AR" sz="2800" dirty="0"/>
          </a:p>
          <a:p>
            <a:pPr algn="just"/>
            <a:endParaRPr lang="es-AR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EF3B170-58AD-4698-9AC1-1541809A855B}"/>
              </a:ext>
            </a:extLst>
          </p:cNvPr>
          <p:cNvSpPr/>
          <p:nvPr/>
        </p:nvSpPr>
        <p:spPr>
          <a:xfrm>
            <a:off x="6360790" y="3717032"/>
            <a:ext cx="263827" cy="1351537"/>
          </a:xfrm>
          <a:prstGeom prst="rightBrace">
            <a:avLst>
              <a:gd name="adj1" fmla="val 41874"/>
              <a:gd name="adj2" fmla="val 4927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04B283-3AFE-42E9-8672-9B993D375115}"/>
              </a:ext>
            </a:extLst>
          </p:cNvPr>
          <p:cNvSpPr/>
          <p:nvPr/>
        </p:nvSpPr>
        <p:spPr>
          <a:xfrm>
            <a:off x="6392085" y="3829659"/>
            <a:ext cx="2198558" cy="1126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deben ser números enteros</a:t>
            </a:r>
            <a:endParaRPr lang="es-CU" sz="2400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E18F50-865B-4AB2-8C4A-A75C3C4F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5805264"/>
            <a:ext cx="1428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25352"/>
            <a:ext cx="9144000" cy="5832648"/>
          </a:xfrm>
        </p:spPr>
        <p:txBody>
          <a:bodyPr>
            <a:normAutofit/>
          </a:bodyPr>
          <a:lstStyle/>
          <a:p>
            <a:pPr lvl="0" algn="just">
              <a:buNone/>
              <a:defRPr/>
            </a:pPr>
            <a:r>
              <a:rPr lang="es-AR" dirty="0"/>
              <a:t>	</a:t>
            </a:r>
            <a:r>
              <a:rPr lang="es-AR" sz="2400" dirty="0"/>
              <a:t>Condiciones que los parámetros deben cumplir para alcanzar el máximo período de vida </a:t>
            </a:r>
            <a:r>
              <a:rPr lang="es-AR" sz="2400" b="1" dirty="0"/>
              <a:t>N</a:t>
            </a:r>
            <a:r>
              <a:rPr lang="es-AR" sz="2400" dirty="0"/>
              <a:t>:</a:t>
            </a:r>
          </a:p>
          <a:p>
            <a:pPr lvl="0">
              <a:buNone/>
              <a:defRPr/>
            </a:pPr>
            <a:r>
              <a:rPr lang="es-AR" sz="2400" dirty="0"/>
              <a:t>	m = 2</a:t>
            </a:r>
            <a:r>
              <a:rPr lang="es-AR" sz="2400" baseline="30000" dirty="0"/>
              <a:t>g</a:t>
            </a:r>
          </a:p>
          <a:p>
            <a:pPr lvl="0">
              <a:buNone/>
              <a:defRPr/>
            </a:pPr>
            <a:r>
              <a:rPr lang="es-AR" sz="2400" dirty="0"/>
              <a:t>	a = 3+8*k      </a:t>
            </a:r>
            <a:r>
              <a:rPr lang="es-AR" sz="2400" dirty="0" err="1"/>
              <a:t>ó</a:t>
            </a:r>
            <a:r>
              <a:rPr lang="es-AR" sz="2400" dirty="0"/>
              <a:t>     a = 5+8*k</a:t>
            </a:r>
          </a:p>
          <a:p>
            <a:pPr lvl="0">
              <a:buNone/>
              <a:defRPr/>
            </a:pPr>
            <a:r>
              <a:rPr lang="es-AR" sz="2400" dirty="0"/>
              <a:t>	</a:t>
            </a:r>
            <a:r>
              <a:rPr lang="es-AR" sz="2400" b="1" dirty="0"/>
              <a:t>k</a:t>
            </a:r>
            <a:r>
              <a:rPr lang="es-AR" sz="2400" dirty="0"/>
              <a:t> = 0,1,2,3,… debe ser entero</a:t>
            </a:r>
          </a:p>
          <a:p>
            <a:pPr lvl="0">
              <a:buNone/>
              <a:defRPr/>
            </a:pPr>
            <a:r>
              <a:rPr lang="es-AR" sz="2400" dirty="0"/>
              <a:t>	X</a:t>
            </a:r>
            <a:r>
              <a:rPr lang="es-AR" sz="2400" baseline="-25000" dirty="0"/>
              <a:t>0</a:t>
            </a:r>
            <a:r>
              <a:rPr lang="es-AR" sz="2400" dirty="0"/>
              <a:t> debe ser un número impar</a:t>
            </a:r>
            <a:endParaRPr lang="es-AR" sz="2400" b="1" dirty="0"/>
          </a:p>
          <a:p>
            <a:pPr lvl="0">
              <a:buNone/>
              <a:defRPr/>
            </a:pPr>
            <a:r>
              <a:rPr lang="es-AR" sz="2400" b="1" dirty="0"/>
              <a:t>	g </a:t>
            </a:r>
            <a:r>
              <a:rPr lang="es-AR" sz="2400" dirty="0"/>
              <a:t>debe ser entero</a:t>
            </a:r>
          </a:p>
          <a:p>
            <a:pPr lvl="0">
              <a:buNone/>
              <a:defRPr/>
            </a:pPr>
            <a:endParaRPr lang="es-AR" sz="2400" dirty="0"/>
          </a:p>
          <a:p>
            <a:pPr lvl="0" algn="just">
              <a:buNone/>
              <a:defRPr/>
            </a:pPr>
            <a:r>
              <a:rPr lang="es-AR" sz="2400" dirty="0"/>
              <a:t>	</a:t>
            </a:r>
            <a:r>
              <a:rPr lang="es-AR" sz="2400" b="1" u="sng" dirty="0"/>
              <a:t>Nota</a:t>
            </a:r>
            <a:r>
              <a:rPr lang="es-AR" sz="2400" b="1" dirty="0"/>
              <a:t>:</a:t>
            </a:r>
            <a:r>
              <a:rPr lang="es-AR" sz="2400" dirty="0"/>
              <a:t> Toda vez que la semilla X</a:t>
            </a:r>
            <a:r>
              <a:rPr lang="es-AR" sz="2400" baseline="-25000" dirty="0"/>
              <a:t>0 </a:t>
            </a:r>
            <a:r>
              <a:rPr lang="es-AR" sz="2400" dirty="0"/>
              <a:t>se repite, volverán a generarse los mismos números.</a:t>
            </a:r>
          </a:p>
          <a:p>
            <a:endParaRPr lang="es-AR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errar llave"/>
          <p:cNvSpPr/>
          <p:nvPr/>
        </p:nvSpPr>
        <p:spPr>
          <a:xfrm>
            <a:off x="5364088" y="1772816"/>
            <a:ext cx="288032" cy="2376264"/>
          </a:xfrm>
          <a:prstGeom prst="rightBrace">
            <a:avLst>
              <a:gd name="adj1" fmla="val 3222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652120" y="1916832"/>
            <a:ext cx="324036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partir de estas condiciones se logra un período de vida máximo: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m/4 = 2</a:t>
            </a:r>
            <a:r>
              <a:rPr kumimoji="0" lang="es-AR" sz="2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g-2</a:t>
            </a:r>
            <a:endParaRPr kumimoji="0" lang="es-AR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0" y="1052737"/>
            <a:ext cx="9144000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0" algn="l"/>
              </a:tabLst>
            </a:pPr>
            <a:r>
              <a:rPr lang="es-AR" sz="2400" b="1" u="sng" dirty="0"/>
              <a:t>Ejercicio </a:t>
            </a:r>
            <a:r>
              <a:rPr lang="es-AR" sz="2400" b="1" u="sng" dirty="0" err="1"/>
              <a:t>N°</a:t>
            </a:r>
            <a:r>
              <a:rPr lang="es-AR" sz="2400" b="1" u="sng" dirty="0"/>
              <a:t> 1</a:t>
            </a:r>
            <a:r>
              <a:rPr lang="es-AR" sz="2400" b="1" dirty="0"/>
              <a:t>:</a:t>
            </a:r>
            <a:r>
              <a:rPr lang="es-AR" sz="2400" dirty="0"/>
              <a:t> G</a:t>
            </a:r>
            <a:r>
              <a:rPr lang="es-AR" sz="2000" dirty="0"/>
              <a:t>enerar suficientes números entre 0 y 1 con los siguientes parámetros: </a:t>
            </a:r>
          </a:p>
          <a:p>
            <a:pPr algn="just">
              <a:buNone/>
            </a:pPr>
            <a:r>
              <a:rPr lang="es-AR" sz="2000" dirty="0"/>
              <a:t>	X</a:t>
            </a:r>
            <a:r>
              <a:rPr lang="es-AR" sz="2000" baseline="-25000" dirty="0"/>
              <a:t>0 </a:t>
            </a:r>
            <a:r>
              <a:rPr lang="es-AR" sz="2000" dirty="0"/>
              <a:t>= 17, k = 2 y g</a:t>
            </a:r>
            <a:r>
              <a:rPr lang="es-AR" sz="2000" b="1" dirty="0"/>
              <a:t> </a:t>
            </a:r>
            <a:r>
              <a:rPr lang="es-AR" sz="2000" dirty="0"/>
              <a:t>= 5, hasta encontrar el período o ciclo de vida.</a:t>
            </a:r>
          </a:p>
          <a:p>
            <a:pPr algn="just">
              <a:spcBef>
                <a:spcPts val="0"/>
              </a:spcBef>
              <a:buNone/>
            </a:pPr>
            <a:r>
              <a:rPr lang="es-AR" sz="2000" dirty="0"/>
              <a:t>	</a:t>
            </a:r>
          </a:p>
          <a:p>
            <a:pPr algn="just">
              <a:buNone/>
            </a:pP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3892AC-3234-4633-8C3A-02E42314F2FE}"/>
              </a:ext>
            </a:extLst>
          </p:cNvPr>
          <p:cNvSpPr txBox="1"/>
          <p:nvPr/>
        </p:nvSpPr>
        <p:spPr>
          <a:xfrm>
            <a:off x="3923928" y="2288776"/>
            <a:ext cx="4955976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s-AR" sz="2400" u="sng" dirty="0"/>
              <a:t>Nota:</a:t>
            </a:r>
            <a:r>
              <a:rPr lang="es-AR" sz="2400" dirty="0"/>
              <a:t> Para calcular </a:t>
            </a:r>
            <a:r>
              <a:rPr lang="es-AR" sz="2400" b="1" dirty="0"/>
              <a:t>a</a:t>
            </a:r>
            <a:r>
              <a:rPr lang="es-AR" sz="2400" dirty="0"/>
              <a:t> utilice la siguiente ecuación:    a = 5+8*k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B59FD7F3-8EF7-4307-A35F-291E6736EC1C}"/>
              </a:ext>
            </a:extLst>
          </p:cNvPr>
          <p:cNvSpPr txBox="1">
            <a:spLocks/>
          </p:cNvSpPr>
          <p:nvPr/>
        </p:nvSpPr>
        <p:spPr>
          <a:xfrm>
            <a:off x="-2325" y="3717033"/>
            <a:ext cx="9144000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400" b="1" u="sng" dirty="0"/>
              <a:t>Ejercicio </a:t>
            </a:r>
            <a:r>
              <a:rPr lang="es-AR" sz="2400" b="1" u="sng" dirty="0" err="1"/>
              <a:t>N°</a:t>
            </a:r>
            <a:r>
              <a:rPr lang="es-AR" sz="2400" b="1" u="sng" dirty="0"/>
              <a:t> 2</a:t>
            </a:r>
            <a:r>
              <a:rPr lang="es-AR" sz="2400" b="1" dirty="0"/>
              <a:t>: </a:t>
            </a:r>
            <a:r>
              <a:rPr lang="es-AR" sz="2000" dirty="0"/>
              <a:t>Consideremos nuevamente el ejercicio anterior, pero tratemos de violar arbitrariamente la condición de que la semilla sea un número impar. Supongamos que X</a:t>
            </a:r>
            <a:r>
              <a:rPr lang="es-AR" sz="2000" baseline="-25000" dirty="0"/>
              <a:t>0 </a:t>
            </a:r>
            <a:r>
              <a:rPr lang="es-AR" sz="2000" dirty="0"/>
              <a:t>= 12.</a:t>
            </a:r>
          </a:p>
          <a:p>
            <a:pPr marL="0" indent="0" algn="just">
              <a:buNone/>
            </a:pPr>
            <a:r>
              <a:rPr lang="es-AR" sz="2000" dirty="0"/>
              <a:t>Veamos el comportamiento del algoritmo congruencial multiplicativo ante tal cambio.</a:t>
            </a:r>
          </a:p>
          <a:p>
            <a:pPr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6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Números </a:t>
            </a:r>
            <a:r>
              <a:rPr lang="es-AR" b="1" dirty="0" err="1"/>
              <a:t>Pseudoaleatorios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194560"/>
            <a:ext cx="9036496" cy="4663440"/>
          </a:xfrm>
        </p:spPr>
        <p:txBody>
          <a:bodyPr/>
          <a:lstStyle/>
          <a:p>
            <a:r>
              <a:rPr lang="es-AR" u="sng" dirty="0"/>
              <a:t>Generación</a:t>
            </a:r>
            <a:r>
              <a:rPr lang="es-AR" dirty="0"/>
              <a:t> de números </a:t>
            </a:r>
            <a:r>
              <a:rPr lang="es-AR" dirty="0" err="1"/>
              <a:t>pseudoaleatorios</a:t>
            </a:r>
            <a:endParaRPr lang="es-AR" dirty="0"/>
          </a:p>
          <a:p>
            <a:r>
              <a:rPr lang="es-AR" u="sng" dirty="0"/>
              <a:t>Pruebas estadísticas</a:t>
            </a:r>
            <a:r>
              <a:rPr lang="es-AR" dirty="0"/>
              <a:t> para los números </a:t>
            </a:r>
            <a:r>
              <a:rPr lang="es-AR" dirty="0" err="1"/>
              <a:t>pseudoaleatorios</a:t>
            </a:r>
            <a:br>
              <a:rPr lang="es-AR" dirty="0"/>
            </a:br>
            <a:endParaRPr lang="es-AR" b="1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</a:t>
            </a:r>
            <a:br>
              <a:rPr lang="es-AR" b="1" dirty="0"/>
            </a:br>
            <a:r>
              <a:rPr lang="es-AR" b="1" dirty="0"/>
              <a:t> </a:t>
            </a:r>
            <a:r>
              <a:rPr lang="es-AR" b="1" dirty="0" err="1"/>
              <a:t>pseudoaleatorios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8841"/>
            <a:ext cx="9144000" cy="4869160"/>
          </a:xfrm>
        </p:spPr>
        <p:txBody>
          <a:bodyPr>
            <a:normAutofit/>
          </a:bodyPr>
          <a:lstStyle/>
          <a:p>
            <a:pPr lvl="1" algn="just"/>
            <a:r>
              <a:rPr lang="es-AR" b="1" dirty="0"/>
              <a:t>Algoritmo de cuadrados medios</a:t>
            </a:r>
          </a:p>
          <a:p>
            <a:pPr lvl="1" algn="just"/>
            <a:r>
              <a:rPr lang="es-AR" b="1" dirty="0"/>
              <a:t>Algoritmo de productos medios</a:t>
            </a:r>
          </a:p>
          <a:p>
            <a:pPr lvl="1" algn="just"/>
            <a:r>
              <a:rPr lang="es-AR" b="1" dirty="0"/>
              <a:t>Algoritmo de multiplicador constante</a:t>
            </a:r>
          </a:p>
          <a:p>
            <a:pPr lvl="1" algn="just"/>
            <a:r>
              <a:rPr lang="es-AR" b="1" dirty="0"/>
              <a:t>Algoritmo lineal</a:t>
            </a:r>
          </a:p>
          <a:p>
            <a:pPr lvl="1" algn="just"/>
            <a:r>
              <a:rPr lang="es-AR" b="1" dirty="0"/>
              <a:t>Algoritmo congruencial multiplicativo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 </a:t>
            </a:r>
            <a:r>
              <a:rPr lang="es-AR" b="1" dirty="0" err="1"/>
              <a:t>pseudoaleatorios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54887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AR" sz="3200" b="1" dirty="0"/>
              <a:t>Algoritmo de cuadrados medios</a:t>
            </a:r>
          </a:p>
          <a:p>
            <a:pPr algn="just">
              <a:buNone/>
            </a:pPr>
            <a:r>
              <a:rPr lang="es-AR" sz="2800" dirty="0"/>
              <a:t>	  1) Seleccionar una semilla (X</a:t>
            </a:r>
            <a:r>
              <a:rPr lang="es-AR" sz="2800" baseline="-25000" dirty="0"/>
              <a:t>0</a:t>
            </a:r>
            <a:r>
              <a:rPr lang="es-AR" sz="2800" dirty="0"/>
              <a:t>) con </a:t>
            </a:r>
            <a:r>
              <a:rPr lang="es-AR" sz="2800" i="1" dirty="0"/>
              <a:t>D</a:t>
            </a:r>
            <a:r>
              <a:rPr lang="es-AR" sz="2800" dirty="0"/>
              <a:t> dígitos (</a:t>
            </a:r>
            <a:r>
              <a:rPr lang="es-AR" sz="2800" i="1" dirty="0"/>
              <a:t>D</a:t>
            </a:r>
            <a:r>
              <a:rPr lang="es-AR" sz="2800" dirty="0"/>
              <a:t>&gt;3).</a:t>
            </a:r>
          </a:p>
          <a:p>
            <a:pPr algn="just">
              <a:buNone/>
            </a:pPr>
            <a:r>
              <a:rPr lang="es-AR" sz="2800" dirty="0"/>
              <a:t>     2) Sea Y</a:t>
            </a:r>
            <a:r>
              <a:rPr lang="es-AR" sz="2800" baseline="-25000" dirty="0"/>
              <a:t>0 </a:t>
            </a:r>
            <a:r>
              <a:rPr lang="es-AR" sz="2800" dirty="0"/>
              <a:t>= (X</a:t>
            </a:r>
            <a:r>
              <a:rPr lang="es-AR" sz="2800" baseline="-25000" dirty="0"/>
              <a:t>0</a:t>
            </a:r>
            <a:r>
              <a:rPr lang="es-AR" sz="2800" dirty="0"/>
              <a:t>)</a:t>
            </a:r>
            <a:r>
              <a:rPr lang="es-AR" sz="2800" baseline="30000" dirty="0"/>
              <a:t>2</a:t>
            </a:r>
            <a:r>
              <a:rPr lang="es-AR" sz="2800" dirty="0"/>
              <a:t>; sea X</a:t>
            </a:r>
            <a:r>
              <a:rPr lang="es-AR" sz="2800" baseline="-25000" dirty="0"/>
              <a:t>1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centro.</a:t>
            </a:r>
          </a:p>
          <a:p>
            <a:pPr algn="just">
              <a:buNone/>
            </a:pPr>
            <a:r>
              <a:rPr lang="es-AR" sz="2800" dirty="0"/>
              <a:t>     3) Sea </a:t>
            </a:r>
            <a:r>
              <a:rPr lang="es-AR" sz="2800" dirty="0" err="1"/>
              <a:t>Y</a:t>
            </a:r>
            <a:r>
              <a:rPr lang="es-AR" sz="2800" baseline="-25000" dirty="0" err="1"/>
              <a:t>i</a:t>
            </a:r>
            <a:r>
              <a:rPr lang="es-AR" sz="2800" baseline="-25000" dirty="0"/>
              <a:t> </a:t>
            </a:r>
            <a:r>
              <a:rPr lang="es-AR" sz="2800" dirty="0"/>
              <a:t>= (X</a:t>
            </a:r>
            <a:r>
              <a:rPr lang="es-AR" sz="2800" baseline="-25000" dirty="0"/>
              <a:t>i</a:t>
            </a:r>
            <a:r>
              <a:rPr lang="es-AR" sz="2800" dirty="0"/>
              <a:t>)</a:t>
            </a:r>
            <a:r>
              <a:rPr lang="es-AR" sz="2800" baseline="30000" dirty="0"/>
              <a:t>2</a:t>
            </a:r>
            <a:r>
              <a:rPr lang="es-AR" sz="2800" dirty="0"/>
              <a:t>; sea X</a:t>
            </a:r>
            <a:r>
              <a:rPr lang="es-AR" sz="2800" baseline="-25000" dirty="0"/>
              <a:t>i+1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i+1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 para toda i = 1, 2,...,n</a:t>
            </a:r>
          </a:p>
          <a:p>
            <a:pPr algn="just">
              <a:buNone/>
            </a:pPr>
            <a:r>
              <a:rPr lang="es-AR" sz="2800" dirty="0"/>
              <a:t>     4) Repetir el paso 3 hasta obtener los </a:t>
            </a:r>
            <a:r>
              <a:rPr lang="es-AR" sz="2800" b="1" dirty="0"/>
              <a:t>n</a:t>
            </a:r>
            <a:r>
              <a:rPr lang="es-AR" sz="2800" dirty="0"/>
              <a:t> números </a:t>
            </a:r>
            <a:r>
              <a:rPr lang="es-AR" sz="2800" dirty="0" err="1"/>
              <a:t>r</a:t>
            </a:r>
            <a:r>
              <a:rPr lang="es-AR" sz="2800" baseline="-25000" dirty="0" err="1"/>
              <a:t>i</a:t>
            </a:r>
            <a:r>
              <a:rPr lang="es-AR" sz="2800" baseline="-25000" dirty="0"/>
              <a:t> </a:t>
            </a:r>
            <a:r>
              <a:rPr lang="es-AR" sz="2800" dirty="0"/>
              <a:t>deseados.</a:t>
            </a:r>
          </a:p>
          <a:p>
            <a:pPr algn="just">
              <a:buNone/>
            </a:pPr>
            <a:r>
              <a:rPr lang="es-AR" sz="2400" b="1" dirty="0"/>
              <a:t>	</a:t>
            </a:r>
            <a:r>
              <a:rPr lang="es-AR" sz="2400" b="1" u="sng" dirty="0"/>
              <a:t>Nota:</a:t>
            </a:r>
            <a:r>
              <a:rPr lang="es-AR" sz="2400" dirty="0"/>
              <a:t> Si no es posible obtener los </a:t>
            </a:r>
            <a:r>
              <a:rPr lang="es-AR" sz="2400" i="1" dirty="0"/>
              <a:t>D</a:t>
            </a:r>
            <a:r>
              <a:rPr lang="es-AR" sz="2400" dirty="0"/>
              <a:t> dígitos del centro del número Y</a:t>
            </a:r>
            <a:r>
              <a:rPr lang="es-AR" sz="2400" baseline="-25000" dirty="0"/>
              <a:t>i</a:t>
            </a:r>
            <a:r>
              <a:rPr lang="es-AR" sz="2400" dirty="0"/>
              <a:t>, agregue ceros a la izquierda del número Y</a:t>
            </a:r>
            <a:r>
              <a:rPr lang="es-AR" sz="2400" baseline="-25000" dirty="0"/>
              <a:t>i</a:t>
            </a:r>
            <a:r>
              <a:rPr lang="es-AR" sz="2400" dirty="0"/>
              <a:t>.</a:t>
            </a:r>
          </a:p>
          <a:p>
            <a:pPr>
              <a:buNone/>
            </a:pPr>
            <a:endParaRPr lang="es-AR" sz="2800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El algoritmo de cuadrados medios generalmente es incapaz de generar una secuencia de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con período de vida </a:t>
            </a:r>
            <a:r>
              <a:rPr lang="es-AR" i="1" dirty="0"/>
              <a:t>n</a:t>
            </a:r>
            <a:r>
              <a:rPr lang="es-AR" dirty="0"/>
              <a:t> grande. Además, en ocasiones sólo es capaz de generar un número.</a:t>
            </a:r>
          </a:p>
          <a:p>
            <a:pPr algn="just">
              <a:buNone/>
            </a:pPr>
            <a:r>
              <a:rPr lang="es-AR" dirty="0"/>
              <a:t>	</a:t>
            </a:r>
            <a:r>
              <a:rPr lang="es-AR" u="sng" dirty="0"/>
              <a:t>Por ejemplo</a:t>
            </a:r>
            <a:r>
              <a:rPr lang="es-AR" dirty="0"/>
              <a:t>:</a:t>
            </a:r>
          </a:p>
          <a:p>
            <a:pPr algn="just">
              <a:buNone/>
            </a:pPr>
            <a:r>
              <a:rPr lang="es-AR" dirty="0"/>
              <a:t>	Si X</a:t>
            </a:r>
            <a:r>
              <a:rPr lang="es-AR" baseline="-25000" dirty="0"/>
              <a:t>0</a:t>
            </a:r>
            <a:r>
              <a:rPr lang="es-AR" dirty="0"/>
              <a:t> = 1000, entonces X</a:t>
            </a:r>
            <a:r>
              <a:rPr lang="es-AR" baseline="-25000" dirty="0"/>
              <a:t>1</a:t>
            </a:r>
            <a:r>
              <a:rPr lang="es-AR" dirty="0"/>
              <a:t> = 0000; </a:t>
            </a:r>
            <a:r>
              <a:rPr lang="es-AR" dirty="0" err="1"/>
              <a:t>r</a:t>
            </a:r>
            <a:r>
              <a:rPr lang="es-AR" baseline="-25000" dirty="0" err="1"/>
              <a:t>i</a:t>
            </a:r>
            <a:r>
              <a:rPr lang="es-AR" dirty="0"/>
              <a:t> = 0,0000 </a:t>
            </a:r>
          </a:p>
          <a:p>
            <a:pPr algn="just">
              <a:buNone/>
            </a:pPr>
            <a:r>
              <a:rPr lang="es-AR" dirty="0"/>
              <a:t>	Se dice que el algoritmo se degenera con la semilla de </a:t>
            </a:r>
          </a:p>
          <a:p>
            <a:pPr algn="just">
              <a:buNone/>
            </a:pPr>
            <a:r>
              <a:rPr lang="es-AR" dirty="0"/>
              <a:t>   X</a:t>
            </a:r>
            <a:r>
              <a:rPr lang="es-AR" baseline="-25000" dirty="0"/>
              <a:t>0</a:t>
            </a:r>
            <a:r>
              <a:rPr lang="es-AR" dirty="0"/>
              <a:t> = 1000.</a:t>
            </a:r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33822" y="1025352"/>
            <a:ext cx="9110178" cy="9634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s-AR" sz="2400" b="1" u="sng" dirty="0"/>
              <a:t>Ejercicio</a:t>
            </a:r>
            <a:r>
              <a:rPr lang="es-AR" sz="2400" b="1" dirty="0"/>
              <a:t>: </a:t>
            </a:r>
            <a:r>
              <a:rPr lang="es-AR" sz="2000" dirty="0"/>
              <a:t>Generar los primeros </a:t>
            </a:r>
            <a:r>
              <a:rPr lang="es-AR" sz="2000" b="1" dirty="0"/>
              <a:t>5</a:t>
            </a:r>
            <a:r>
              <a:rPr lang="es-AR" sz="2000" dirty="0"/>
              <a:t> números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a partir de una semilla </a:t>
            </a:r>
          </a:p>
          <a:p>
            <a:pPr algn="just">
              <a:buFont typeface="Arial" pitchFamily="34" charset="0"/>
              <a:buNone/>
            </a:pPr>
            <a:r>
              <a:rPr lang="es-AR" sz="2000" b="1" dirty="0"/>
              <a:t>X</a:t>
            </a:r>
            <a:r>
              <a:rPr lang="es-AR" sz="2000" b="1" baseline="-25000" dirty="0"/>
              <a:t>0</a:t>
            </a:r>
            <a:r>
              <a:rPr lang="es-AR" sz="2000" b="1" dirty="0"/>
              <a:t> = 5015</a:t>
            </a:r>
            <a:r>
              <a:rPr lang="es-AR" sz="2000" dirty="0"/>
              <a:t>, de donde se puede observar que </a:t>
            </a:r>
            <a:r>
              <a:rPr lang="es-AR" sz="2000" i="1" dirty="0"/>
              <a:t>D</a:t>
            </a:r>
            <a:r>
              <a:rPr lang="es-AR" sz="2000" dirty="0"/>
              <a:t> = 4 dígitos.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9042AD0-4D2E-44F0-814F-335CAFDB80D7}"/>
              </a:ext>
            </a:extLst>
          </p:cNvPr>
          <p:cNvGrpSpPr/>
          <p:nvPr/>
        </p:nvGrpSpPr>
        <p:grpSpPr>
          <a:xfrm>
            <a:off x="154707" y="1897248"/>
            <a:ext cx="8665765" cy="3550680"/>
            <a:chOff x="154707" y="1897248"/>
            <a:chExt cx="8665765" cy="3550680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E9C5B2D-485D-4391-832B-730592CDDFC5}"/>
                </a:ext>
              </a:extLst>
            </p:cNvPr>
            <p:cNvGrpSpPr/>
            <p:nvPr/>
          </p:nvGrpSpPr>
          <p:grpSpPr>
            <a:xfrm>
              <a:off x="390525" y="2780928"/>
              <a:ext cx="8362950" cy="2667000"/>
              <a:chOff x="390525" y="2274168"/>
              <a:chExt cx="8362950" cy="2667000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69555A31-ED2D-4BA0-B438-AD9D15F4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525" y="2274168"/>
                <a:ext cx="8362950" cy="2667000"/>
              </a:xfrm>
              <a:prstGeom prst="rect">
                <a:avLst/>
              </a:prstGeom>
            </p:spPr>
          </p:pic>
          <p:sp>
            <p:nvSpPr>
              <p:cNvPr id="10" name="Cerrar llave 9">
                <a:extLst>
                  <a:ext uri="{FF2B5EF4-FFF2-40B4-BE49-F238E27FC236}">
                    <a16:creationId xmlns:a16="http://schemas.microsoft.com/office/drawing/2014/main" id="{29F0FEA0-1BB0-4BC4-B24C-111C9397B4E8}"/>
                  </a:ext>
                </a:extLst>
              </p:cNvPr>
              <p:cNvSpPr/>
              <p:nvPr/>
            </p:nvSpPr>
            <p:spPr>
              <a:xfrm rot="5400000">
                <a:off x="3203848" y="2420888"/>
                <a:ext cx="72008" cy="504056"/>
              </a:xfrm>
              <a:prstGeom prst="righ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U"/>
              </a:p>
            </p:txBody>
          </p:sp>
          <p:sp>
            <p:nvSpPr>
              <p:cNvPr id="11" name="Cerrar llave 10">
                <a:extLst>
                  <a:ext uri="{FF2B5EF4-FFF2-40B4-BE49-F238E27FC236}">
                    <a16:creationId xmlns:a16="http://schemas.microsoft.com/office/drawing/2014/main" id="{8468EE01-6172-4ADF-9F07-8ED80D8D0D0F}"/>
                  </a:ext>
                </a:extLst>
              </p:cNvPr>
              <p:cNvSpPr/>
              <p:nvPr/>
            </p:nvSpPr>
            <p:spPr>
              <a:xfrm rot="5400000">
                <a:off x="4355976" y="2996952"/>
                <a:ext cx="72008" cy="504056"/>
              </a:xfrm>
              <a:prstGeom prst="righ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U"/>
              </a:p>
            </p:txBody>
          </p:sp>
          <p:sp>
            <p:nvSpPr>
              <p:cNvPr id="12" name="Cerrar llave 11">
                <a:extLst>
                  <a:ext uri="{FF2B5EF4-FFF2-40B4-BE49-F238E27FC236}">
                    <a16:creationId xmlns:a16="http://schemas.microsoft.com/office/drawing/2014/main" id="{36D1B90F-68F1-462C-9EF5-526D7F76C0C9}"/>
                  </a:ext>
                </a:extLst>
              </p:cNvPr>
              <p:cNvSpPr/>
              <p:nvPr/>
            </p:nvSpPr>
            <p:spPr>
              <a:xfrm rot="5400000">
                <a:off x="4355976" y="3501008"/>
                <a:ext cx="72008" cy="504056"/>
              </a:xfrm>
              <a:prstGeom prst="righ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U"/>
              </a:p>
            </p:txBody>
          </p:sp>
          <p:sp>
            <p:nvSpPr>
              <p:cNvPr id="13" name="Cerrar llave 12">
                <a:extLst>
                  <a:ext uri="{FF2B5EF4-FFF2-40B4-BE49-F238E27FC236}">
                    <a16:creationId xmlns:a16="http://schemas.microsoft.com/office/drawing/2014/main" id="{38DA99F0-B699-4C1C-9998-370C40F36C62}"/>
                  </a:ext>
                </a:extLst>
              </p:cNvPr>
              <p:cNvSpPr/>
              <p:nvPr/>
            </p:nvSpPr>
            <p:spPr>
              <a:xfrm rot="5400000">
                <a:off x="3206904" y="4005064"/>
                <a:ext cx="72008" cy="504056"/>
              </a:xfrm>
              <a:prstGeom prst="righ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U"/>
              </a:p>
            </p:txBody>
          </p: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AD94FCBC-FC8E-4974-986E-4056ACF23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708920"/>
                <a:ext cx="1008112" cy="21602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29240D7B-3536-4E79-8547-68599CFC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5736" y="3275827"/>
                <a:ext cx="1872208" cy="18917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6CBABF68-1CE0-4DED-A211-60F5D7801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5736" y="3789009"/>
                <a:ext cx="1872208" cy="22521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F4119EA9-4FDE-4E60-AD86-30402F0A5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2559" y="4293096"/>
                <a:ext cx="1008112" cy="21602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Globo: línea doblada 25">
              <a:extLst>
                <a:ext uri="{FF2B5EF4-FFF2-40B4-BE49-F238E27FC236}">
                  <a16:creationId xmlns:a16="http://schemas.microsoft.com/office/drawing/2014/main" id="{3BE0C7A2-41ED-42AD-AF13-2A6B49621650}"/>
                </a:ext>
              </a:extLst>
            </p:cNvPr>
            <p:cNvSpPr/>
            <p:nvPr/>
          </p:nvSpPr>
          <p:spPr>
            <a:xfrm>
              <a:off x="154707" y="1897248"/>
              <a:ext cx="2617093" cy="543286"/>
            </a:xfrm>
            <a:prstGeom prst="borderCallout2">
              <a:avLst>
                <a:gd name="adj1" fmla="val 46179"/>
                <a:gd name="adj2" fmla="val 101062"/>
                <a:gd name="adj3" fmla="val 102571"/>
                <a:gd name="adj4" fmla="val 108405"/>
                <a:gd name="adj5" fmla="val 181487"/>
                <a:gd name="adj6" fmla="val 11822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Tomo los 4 dígitos del centro</a:t>
              </a:r>
              <a:endParaRPr lang="es-C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Globo: línea doblada 27">
              <a:extLst>
                <a:ext uri="{FF2B5EF4-FFF2-40B4-BE49-F238E27FC236}">
                  <a16:creationId xmlns:a16="http://schemas.microsoft.com/office/drawing/2014/main" id="{6E957255-F89C-412C-A59E-B1FED4B32EE3}"/>
                </a:ext>
              </a:extLst>
            </p:cNvPr>
            <p:cNvSpPr/>
            <p:nvPr/>
          </p:nvSpPr>
          <p:spPr>
            <a:xfrm>
              <a:off x="4575092" y="1897248"/>
              <a:ext cx="4245380" cy="543286"/>
            </a:xfrm>
            <a:prstGeom prst="borderCallout2">
              <a:avLst>
                <a:gd name="adj1" fmla="val 108657"/>
                <a:gd name="adj2" fmla="val 3597"/>
                <a:gd name="adj3" fmla="val 177800"/>
                <a:gd name="adj4" fmla="val -6403"/>
                <a:gd name="adj5" fmla="val 278392"/>
                <a:gd name="adj6" fmla="val -13748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Se agrega un 0 (cero) a la izquierda de Y</a:t>
              </a:r>
              <a:r>
                <a:rPr lang="es-AR" sz="1600" b="1" baseline="-25000" dirty="0">
                  <a:solidFill>
                    <a:schemeClr val="tx1"/>
                  </a:solidFill>
                </a:rPr>
                <a:t>i</a:t>
              </a:r>
              <a:r>
                <a:rPr lang="es-AR" sz="1600" b="1" dirty="0">
                  <a:solidFill>
                    <a:schemeClr val="tx1"/>
                  </a:solidFill>
                </a:rPr>
                <a:t> para obtener los 4 dígitos del centro</a:t>
              </a:r>
              <a:endParaRPr lang="es-CU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3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 </a:t>
            </a:r>
            <a:r>
              <a:rPr lang="es-AR" b="1" dirty="0" err="1"/>
              <a:t>pseudoaleatorios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575644"/>
            <a:ext cx="9144000" cy="5282356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AR" sz="3200" b="1" dirty="0"/>
              <a:t>Algoritmo de productos medios</a:t>
            </a:r>
          </a:p>
          <a:p>
            <a:pPr algn="just">
              <a:buNone/>
            </a:pPr>
            <a:r>
              <a:rPr lang="es-AR" sz="2800" dirty="0"/>
              <a:t>	  1) Seleccionar una semilla (X</a:t>
            </a:r>
            <a:r>
              <a:rPr lang="es-AR" sz="2800" baseline="-25000" dirty="0"/>
              <a:t>0</a:t>
            </a:r>
            <a:r>
              <a:rPr lang="es-AR" sz="2800" dirty="0"/>
              <a:t>) con </a:t>
            </a:r>
            <a:r>
              <a:rPr lang="es-AR" sz="2800" i="1" dirty="0"/>
              <a:t>D</a:t>
            </a:r>
            <a:r>
              <a:rPr lang="es-AR" sz="2800" dirty="0"/>
              <a:t> dígitos (</a:t>
            </a:r>
            <a:r>
              <a:rPr lang="es-AR" sz="2800" i="1" dirty="0"/>
              <a:t>D</a:t>
            </a:r>
            <a:r>
              <a:rPr lang="es-AR" sz="2800" dirty="0"/>
              <a:t>&gt;3).</a:t>
            </a:r>
          </a:p>
          <a:p>
            <a:pPr algn="just">
              <a:buNone/>
            </a:pPr>
            <a:r>
              <a:rPr lang="es-AR" sz="2800" dirty="0"/>
              <a:t>     2) Seleccionar una semilla (X</a:t>
            </a:r>
            <a:r>
              <a:rPr lang="es-AR" sz="2800" baseline="-25000" dirty="0"/>
              <a:t>1</a:t>
            </a:r>
            <a:r>
              <a:rPr lang="es-AR" sz="2800" dirty="0"/>
              <a:t>) con </a:t>
            </a:r>
            <a:r>
              <a:rPr lang="es-AR" sz="2800" i="1" dirty="0"/>
              <a:t>D</a:t>
            </a:r>
            <a:r>
              <a:rPr lang="es-AR" sz="2800" dirty="0"/>
              <a:t> dígitos (</a:t>
            </a:r>
            <a:r>
              <a:rPr lang="es-AR" sz="2800" i="1" dirty="0"/>
              <a:t>D</a:t>
            </a:r>
            <a:r>
              <a:rPr lang="es-AR" sz="2800" dirty="0"/>
              <a:t>&gt;3).</a:t>
            </a:r>
          </a:p>
          <a:p>
            <a:pPr algn="just">
              <a:buNone/>
            </a:pPr>
            <a:r>
              <a:rPr lang="es-AR" sz="2800" dirty="0"/>
              <a:t>     3) Sea Y</a:t>
            </a:r>
            <a:r>
              <a:rPr lang="es-AR" sz="2800" baseline="-25000" dirty="0"/>
              <a:t>0 </a:t>
            </a:r>
            <a:r>
              <a:rPr lang="es-AR" sz="2800" dirty="0"/>
              <a:t>= X</a:t>
            </a:r>
            <a:r>
              <a:rPr lang="es-AR" sz="2800" baseline="-25000" dirty="0"/>
              <a:t>0</a:t>
            </a:r>
            <a:r>
              <a:rPr lang="es-AR" sz="2800" dirty="0"/>
              <a:t>*X</a:t>
            </a:r>
            <a:r>
              <a:rPr lang="es-AR" sz="2800" baseline="-25000" dirty="0"/>
              <a:t>1</a:t>
            </a:r>
            <a:r>
              <a:rPr lang="es-AR" sz="2800" dirty="0"/>
              <a:t>; sea X</a:t>
            </a:r>
            <a:r>
              <a:rPr lang="es-AR" sz="2800" baseline="-25000" dirty="0"/>
              <a:t>2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centro.</a:t>
            </a:r>
          </a:p>
          <a:p>
            <a:pPr algn="just">
              <a:buNone/>
            </a:pPr>
            <a:r>
              <a:rPr lang="es-AR" sz="2800" dirty="0"/>
              <a:t>     4) Sea </a:t>
            </a:r>
            <a:r>
              <a:rPr lang="es-AR" sz="2800" dirty="0" err="1"/>
              <a:t>Y</a:t>
            </a:r>
            <a:r>
              <a:rPr lang="es-AR" sz="2800" baseline="-25000" dirty="0" err="1"/>
              <a:t>i</a:t>
            </a:r>
            <a:r>
              <a:rPr lang="es-AR" sz="2800" baseline="-25000" dirty="0"/>
              <a:t> </a:t>
            </a:r>
            <a:r>
              <a:rPr lang="es-AR" sz="2800" dirty="0"/>
              <a:t>= X</a:t>
            </a:r>
            <a:r>
              <a:rPr lang="es-AR" sz="2800" baseline="-25000" dirty="0"/>
              <a:t>i</a:t>
            </a:r>
            <a:r>
              <a:rPr lang="es-AR" sz="2800" dirty="0"/>
              <a:t>*X</a:t>
            </a:r>
            <a:r>
              <a:rPr lang="es-AR" sz="2800" baseline="-25000" dirty="0"/>
              <a:t>i+1</a:t>
            </a:r>
            <a:r>
              <a:rPr lang="es-AR" sz="2800" dirty="0"/>
              <a:t>; sea X</a:t>
            </a:r>
            <a:r>
              <a:rPr lang="es-AR" sz="2800" baseline="-25000" dirty="0"/>
              <a:t>i+2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i+1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 para toda i = 1, 2,...,n.</a:t>
            </a:r>
          </a:p>
          <a:p>
            <a:pPr algn="just">
              <a:buNone/>
            </a:pPr>
            <a:r>
              <a:rPr lang="es-AR" sz="2800" dirty="0"/>
              <a:t>     5) Repetir el paso 4 hasta obtener los </a:t>
            </a:r>
            <a:r>
              <a:rPr lang="es-AR" sz="2800" b="1" dirty="0"/>
              <a:t>n</a:t>
            </a:r>
            <a:r>
              <a:rPr lang="es-AR" sz="2800" dirty="0"/>
              <a:t> números </a:t>
            </a:r>
            <a:r>
              <a:rPr lang="es-AR" sz="2800" dirty="0" err="1"/>
              <a:t>r</a:t>
            </a:r>
            <a:r>
              <a:rPr lang="es-AR" sz="2800" baseline="-25000" dirty="0" err="1"/>
              <a:t>i</a:t>
            </a:r>
            <a:r>
              <a:rPr lang="es-AR" sz="2800" baseline="-25000" dirty="0"/>
              <a:t> </a:t>
            </a:r>
            <a:r>
              <a:rPr lang="es-AR" sz="2800" dirty="0"/>
              <a:t>deseados.</a:t>
            </a:r>
          </a:p>
          <a:p>
            <a:pPr algn="just">
              <a:buNone/>
            </a:pPr>
            <a:r>
              <a:rPr lang="es-AR" sz="2400" b="1" dirty="0"/>
              <a:t>	</a:t>
            </a:r>
            <a:r>
              <a:rPr lang="es-AR" sz="2400" b="1" u="sng" dirty="0"/>
              <a:t>Nota:</a:t>
            </a:r>
            <a:r>
              <a:rPr lang="es-AR" sz="2400" dirty="0"/>
              <a:t> Si no es posible obtener los </a:t>
            </a:r>
            <a:r>
              <a:rPr lang="es-AR" sz="2400" i="1" dirty="0"/>
              <a:t>D</a:t>
            </a:r>
            <a:r>
              <a:rPr lang="es-AR" sz="2400" dirty="0"/>
              <a:t> dígitos del centro del número Y</a:t>
            </a:r>
            <a:r>
              <a:rPr lang="es-AR" sz="2400" baseline="-25000" dirty="0"/>
              <a:t>i</a:t>
            </a:r>
            <a:r>
              <a:rPr lang="es-AR" sz="2400" dirty="0"/>
              <a:t>, agregue ceros a la izquierda del número Y</a:t>
            </a:r>
            <a:r>
              <a:rPr lang="es-AR" sz="2400" baseline="-25000" dirty="0"/>
              <a:t>i</a:t>
            </a:r>
            <a:r>
              <a:rPr lang="es-AR" sz="2400" dirty="0"/>
              <a:t>.</a:t>
            </a:r>
          </a:p>
          <a:p>
            <a:pPr>
              <a:buNone/>
            </a:pPr>
            <a:endParaRPr lang="es-AR" sz="2800" dirty="0"/>
          </a:p>
          <a:p>
            <a:pPr algn="just"/>
            <a:endParaRPr lang="es-AR" dirty="0"/>
          </a:p>
        </p:txBody>
      </p:sp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/>
          </p:cNvSpPr>
          <p:nvPr/>
        </p:nvSpPr>
        <p:spPr>
          <a:xfrm>
            <a:off x="0" y="1006943"/>
            <a:ext cx="9144000" cy="9098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s-AR" sz="2400" b="1" u="sng" dirty="0"/>
              <a:t>Ejercicio</a:t>
            </a:r>
            <a:r>
              <a:rPr lang="es-AR" sz="2400" b="1" dirty="0"/>
              <a:t>: </a:t>
            </a:r>
            <a:r>
              <a:rPr lang="es-AR" sz="2000" dirty="0"/>
              <a:t>Generar los primeros </a:t>
            </a:r>
            <a:r>
              <a:rPr lang="es-AR" sz="2000" b="1" dirty="0"/>
              <a:t>5</a:t>
            </a:r>
            <a:r>
              <a:rPr lang="es-AR" sz="2000" dirty="0"/>
              <a:t> números </a:t>
            </a:r>
            <a:r>
              <a:rPr lang="es-AR" sz="2000" dirty="0" err="1"/>
              <a:t>r</a:t>
            </a:r>
            <a:r>
              <a:rPr lang="es-AR" sz="2000" baseline="-25000" dirty="0" err="1"/>
              <a:t>i</a:t>
            </a:r>
            <a:r>
              <a:rPr lang="es-AR" sz="2000" dirty="0"/>
              <a:t> a partir de las semillas </a:t>
            </a:r>
          </a:p>
          <a:p>
            <a:pPr algn="just">
              <a:buFont typeface="Arial" pitchFamily="34" charset="0"/>
              <a:buNone/>
            </a:pPr>
            <a:r>
              <a:rPr lang="es-AR" sz="2000" b="1" dirty="0"/>
              <a:t>X</a:t>
            </a:r>
            <a:r>
              <a:rPr lang="es-AR" sz="2000" b="1" baseline="-25000" dirty="0"/>
              <a:t>0</a:t>
            </a:r>
            <a:r>
              <a:rPr lang="es-AR" sz="2000" b="1" dirty="0"/>
              <a:t> = 5115</a:t>
            </a:r>
            <a:r>
              <a:rPr lang="es-AR" sz="2000" dirty="0"/>
              <a:t> y </a:t>
            </a:r>
            <a:r>
              <a:rPr lang="es-AR" sz="2000" b="1" dirty="0"/>
              <a:t>X</a:t>
            </a:r>
            <a:r>
              <a:rPr lang="es-AR" sz="2000" b="1" baseline="-25000" dirty="0"/>
              <a:t>1</a:t>
            </a:r>
            <a:r>
              <a:rPr lang="es-AR" sz="2000" b="1" dirty="0"/>
              <a:t> = 5736</a:t>
            </a:r>
            <a:r>
              <a:rPr lang="es-AR" sz="2000" dirty="0"/>
              <a:t>; observe que ambas semillas tienen </a:t>
            </a:r>
            <a:r>
              <a:rPr lang="es-AR" sz="2000" i="1" dirty="0"/>
              <a:t>D</a:t>
            </a:r>
            <a:r>
              <a:rPr lang="es-AR" sz="2000" dirty="0"/>
              <a:t> = 4 dígitos.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80AB162-1711-4306-AA6F-35E4EA4B338D}"/>
              </a:ext>
            </a:extLst>
          </p:cNvPr>
          <p:cNvGrpSpPr/>
          <p:nvPr/>
        </p:nvGrpSpPr>
        <p:grpSpPr>
          <a:xfrm>
            <a:off x="323528" y="1893615"/>
            <a:ext cx="8362950" cy="3343622"/>
            <a:chOff x="323528" y="1893615"/>
            <a:chExt cx="8362950" cy="334362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EAD0782-48D7-4B94-A746-556E6873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2636912"/>
              <a:ext cx="8362950" cy="2600325"/>
            </a:xfrm>
            <a:prstGeom prst="rect">
              <a:avLst/>
            </a:prstGeom>
          </p:spPr>
        </p:pic>
        <p:sp>
          <p:nvSpPr>
            <p:cNvPr id="5" name="Globo: línea doblada 4">
              <a:extLst>
                <a:ext uri="{FF2B5EF4-FFF2-40B4-BE49-F238E27FC236}">
                  <a16:creationId xmlns:a16="http://schemas.microsoft.com/office/drawing/2014/main" id="{558874C8-137A-4D31-83C1-57B9A30BC814}"/>
                </a:ext>
              </a:extLst>
            </p:cNvPr>
            <p:cNvSpPr/>
            <p:nvPr/>
          </p:nvSpPr>
          <p:spPr>
            <a:xfrm>
              <a:off x="1043608" y="1893615"/>
              <a:ext cx="2617093" cy="543286"/>
            </a:xfrm>
            <a:prstGeom prst="borderCallout2">
              <a:avLst>
                <a:gd name="adj1" fmla="val 46179"/>
                <a:gd name="adj2" fmla="val 101062"/>
                <a:gd name="adj3" fmla="val 102571"/>
                <a:gd name="adj4" fmla="val 108405"/>
                <a:gd name="adj5" fmla="val 144669"/>
                <a:gd name="adj6" fmla="val 11932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Tomo los 4 dígitos del centro</a:t>
              </a:r>
              <a:endParaRPr lang="es-C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D7305300-D1B0-460A-B386-6509330F6155}"/>
                </a:ext>
              </a:extLst>
            </p:cNvPr>
            <p:cNvSpPr/>
            <p:nvPr/>
          </p:nvSpPr>
          <p:spPr>
            <a:xfrm rot="5400000">
              <a:off x="4221560" y="2780928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D7C3987F-7488-410A-BFCC-51B1CE3A34C8}"/>
                </a:ext>
              </a:extLst>
            </p:cNvPr>
            <p:cNvSpPr/>
            <p:nvPr/>
          </p:nvSpPr>
          <p:spPr>
            <a:xfrm rot="5400000">
              <a:off x="4283968" y="3284984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sp>
          <p:nvSpPr>
            <p:cNvPr id="8" name="Cerrar llave 7">
              <a:extLst>
                <a:ext uri="{FF2B5EF4-FFF2-40B4-BE49-F238E27FC236}">
                  <a16:creationId xmlns:a16="http://schemas.microsoft.com/office/drawing/2014/main" id="{7F1EE808-C18D-4757-9BF0-EF71E5FC5D18}"/>
                </a:ext>
              </a:extLst>
            </p:cNvPr>
            <p:cNvSpPr/>
            <p:nvPr/>
          </p:nvSpPr>
          <p:spPr>
            <a:xfrm rot="5400000">
              <a:off x="4283968" y="3829062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sp>
          <p:nvSpPr>
            <p:cNvPr id="9" name="Cerrar llave 8">
              <a:extLst>
                <a:ext uri="{FF2B5EF4-FFF2-40B4-BE49-F238E27FC236}">
                  <a16:creationId xmlns:a16="http://schemas.microsoft.com/office/drawing/2014/main" id="{9626BC52-B6C9-42E3-987A-64856ED42A69}"/>
                </a:ext>
              </a:extLst>
            </p:cNvPr>
            <p:cNvSpPr/>
            <p:nvPr/>
          </p:nvSpPr>
          <p:spPr>
            <a:xfrm rot="5400000">
              <a:off x="4287913" y="4373140"/>
              <a:ext cx="72008" cy="504056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U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6BC365D5-C524-4C6D-88DB-9168BEC02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0169" y="2996952"/>
              <a:ext cx="594059" cy="26915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7AE01A45-6E76-4E64-88DE-F502A421B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0169" y="3537012"/>
              <a:ext cx="594059" cy="2253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178D4AC-6455-4463-8F73-DEFAE21E9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644" y="4081090"/>
              <a:ext cx="603584" cy="25429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95053236-DBE3-4976-8FD9-DCBD1638A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13" y="4625168"/>
              <a:ext cx="621815" cy="2240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D86EC65-93A2-424E-B231-854E4E4F4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3848" y="3068960"/>
              <a:ext cx="1053716" cy="2000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BF17D645-2E64-46BF-9AD4-DB2C45E8A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6256" y="3582355"/>
              <a:ext cx="1053716" cy="2000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1B578E1A-0C4E-4ECA-94F2-1C1278BCD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6256" y="4117094"/>
              <a:ext cx="1053716" cy="2000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0D75F59-90AF-41F2-BE19-75A204A5C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6256" y="4669149"/>
              <a:ext cx="1053716" cy="2000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84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TN_FRRE-www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07" y="116632"/>
            <a:ext cx="13381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Generación de números </a:t>
            </a:r>
            <a:r>
              <a:rPr lang="es-AR" b="1" dirty="0" err="1"/>
              <a:t>pseudoaleatorios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557772"/>
            <a:ext cx="9144000" cy="5328592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AR" sz="3200" b="1" dirty="0"/>
              <a:t>Algoritmo de multiplicador constante</a:t>
            </a:r>
          </a:p>
          <a:p>
            <a:pPr algn="just">
              <a:buNone/>
            </a:pPr>
            <a:r>
              <a:rPr lang="es-AR" sz="2800" dirty="0"/>
              <a:t>	 1) Seleccionar una semilla (X</a:t>
            </a:r>
            <a:r>
              <a:rPr lang="es-AR" sz="2800" baseline="-25000" dirty="0"/>
              <a:t>0</a:t>
            </a:r>
            <a:r>
              <a:rPr lang="es-AR" sz="2800" dirty="0"/>
              <a:t>) con </a:t>
            </a:r>
            <a:r>
              <a:rPr lang="es-AR" sz="2800" i="1" dirty="0"/>
              <a:t>D</a:t>
            </a:r>
            <a:r>
              <a:rPr lang="es-AR" sz="2800" dirty="0"/>
              <a:t> dígitos (</a:t>
            </a:r>
            <a:r>
              <a:rPr lang="es-AR" sz="2800" i="1" dirty="0"/>
              <a:t>D</a:t>
            </a:r>
            <a:r>
              <a:rPr lang="es-AR" sz="2800" dirty="0"/>
              <a:t>&gt;3).</a:t>
            </a:r>
          </a:p>
          <a:p>
            <a:pPr algn="just">
              <a:buNone/>
            </a:pPr>
            <a:r>
              <a:rPr lang="es-AR" sz="2800" dirty="0"/>
              <a:t>    2) Seleccionar una constante (</a:t>
            </a:r>
            <a:r>
              <a:rPr lang="es-AR" sz="2800" b="1" dirty="0"/>
              <a:t>a</a:t>
            </a:r>
            <a:r>
              <a:rPr lang="es-AR" sz="2800" dirty="0"/>
              <a:t>) con </a:t>
            </a:r>
            <a:r>
              <a:rPr lang="es-AR" sz="2800" i="1" dirty="0"/>
              <a:t>D</a:t>
            </a:r>
            <a:r>
              <a:rPr lang="es-AR" sz="2800" dirty="0"/>
              <a:t> dígitos (</a:t>
            </a:r>
            <a:r>
              <a:rPr lang="es-AR" sz="2800" i="1" dirty="0"/>
              <a:t>D</a:t>
            </a:r>
            <a:r>
              <a:rPr lang="es-AR" sz="2800" dirty="0"/>
              <a:t>&gt;3).</a:t>
            </a:r>
          </a:p>
          <a:p>
            <a:pPr algn="just">
              <a:buNone/>
            </a:pPr>
            <a:r>
              <a:rPr lang="es-AR" sz="2800" dirty="0"/>
              <a:t>    3) Sea Y</a:t>
            </a:r>
            <a:r>
              <a:rPr lang="es-AR" sz="2800" baseline="-25000" dirty="0"/>
              <a:t>0 </a:t>
            </a:r>
            <a:r>
              <a:rPr lang="es-AR" sz="2800" dirty="0"/>
              <a:t>= a*X</a:t>
            </a:r>
            <a:r>
              <a:rPr lang="es-AR" sz="2800" baseline="-25000" dirty="0"/>
              <a:t>0</a:t>
            </a:r>
            <a:r>
              <a:rPr lang="es-AR" sz="2800" dirty="0"/>
              <a:t>; sea X</a:t>
            </a:r>
            <a:r>
              <a:rPr lang="es-AR" sz="2800" baseline="-25000" dirty="0"/>
              <a:t>1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centro.</a:t>
            </a:r>
          </a:p>
          <a:p>
            <a:pPr algn="just">
              <a:buNone/>
            </a:pPr>
            <a:r>
              <a:rPr lang="es-AR" sz="2800" dirty="0"/>
              <a:t>    4) Sea Y</a:t>
            </a:r>
            <a:r>
              <a:rPr lang="es-AR" sz="2800" baseline="-25000" dirty="0"/>
              <a:t>i </a:t>
            </a:r>
            <a:r>
              <a:rPr lang="es-AR" sz="2800" dirty="0"/>
              <a:t>= a*X</a:t>
            </a:r>
            <a:r>
              <a:rPr lang="es-AR" sz="2800" baseline="-25000" dirty="0"/>
              <a:t>i</a:t>
            </a:r>
            <a:r>
              <a:rPr lang="es-AR" sz="2800" dirty="0"/>
              <a:t>; sea X</a:t>
            </a:r>
            <a:r>
              <a:rPr lang="es-AR" sz="2800" baseline="-25000" dirty="0"/>
              <a:t>i+1 </a:t>
            </a:r>
            <a:r>
              <a:rPr lang="es-AR" sz="2800" dirty="0"/>
              <a:t>= </a:t>
            </a:r>
            <a:r>
              <a:rPr lang="es-AR" sz="2800" i="1" dirty="0"/>
              <a:t>D</a:t>
            </a:r>
            <a:r>
              <a:rPr lang="es-AR" sz="2800" dirty="0"/>
              <a:t> dígitos del centro; y sea</a:t>
            </a:r>
          </a:p>
          <a:p>
            <a:pPr algn="just">
              <a:buNone/>
            </a:pPr>
            <a:r>
              <a:rPr lang="es-AR" sz="2800" dirty="0"/>
              <a:t>	      r</a:t>
            </a:r>
            <a:r>
              <a:rPr lang="es-AR" sz="2800" baseline="-25000" dirty="0"/>
              <a:t>i+1</a:t>
            </a:r>
            <a:r>
              <a:rPr lang="es-AR" sz="2800" dirty="0"/>
              <a:t> = 0.</a:t>
            </a:r>
            <a:r>
              <a:rPr lang="es-AR" sz="2800" i="1" dirty="0"/>
              <a:t>D</a:t>
            </a:r>
            <a:r>
              <a:rPr lang="es-AR" sz="2800" dirty="0"/>
              <a:t> dígitos del centro para toda i = 1, 2,...,n.</a:t>
            </a:r>
          </a:p>
          <a:p>
            <a:pPr algn="just">
              <a:buNone/>
            </a:pPr>
            <a:r>
              <a:rPr lang="es-AR" sz="2800" dirty="0"/>
              <a:t>    5) Repetir el paso 4 hasta obtener los </a:t>
            </a:r>
            <a:r>
              <a:rPr lang="es-AR" sz="2800" b="1" dirty="0"/>
              <a:t>n</a:t>
            </a:r>
            <a:r>
              <a:rPr lang="es-AR" sz="2800" dirty="0"/>
              <a:t> números </a:t>
            </a:r>
            <a:r>
              <a:rPr lang="es-AR" sz="2800" dirty="0" err="1"/>
              <a:t>r</a:t>
            </a:r>
            <a:r>
              <a:rPr lang="es-AR" sz="2800" baseline="-25000" dirty="0" err="1"/>
              <a:t>i</a:t>
            </a:r>
            <a:r>
              <a:rPr lang="es-AR" sz="2800" baseline="-25000" dirty="0"/>
              <a:t> </a:t>
            </a:r>
            <a:r>
              <a:rPr lang="es-AR" sz="2800" dirty="0"/>
              <a:t>deseados.</a:t>
            </a:r>
          </a:p>
          <a:p>
            <a:pPr algn="just">
              <a:buNone/>
            </a:pPr>
            <a:r>
              <a:rPr lang="es-AR" sz="2400" b="1" dirty="0"/>
              <a:t>	</a:t>
            </a:r>
            <a:r>
              <a:rPr lang="es-AR" sz="2400" b="1" u="sng" dirty="0"/>
              <a:t>Nota:</a:t>
            </a:r>
            <a:r>
              <a:rPr lang="es-AR" sz="2400" dirty="0"/>
              <a:t> Si no es posible obtener los </a:t>
            </a:r>
            <a:r>
              <a:rPr lang="es-AR" sz="2400" i="1" dirty="0"/>
              <a:t>D</a:t>
            </a:r>
            <a:r>
              <a:rPr lang="es-AR" sz="2400" dirty="0"/>
              <a:t> dígitos del centro del número Y</a:t>
            </a:r>
            <a:r>
              <a:rPr lang="es-AR" sz="2400" baseline="-25000" dirty="0"/>
              <a:t>i</a:t>
            </a:r>
            <a:r>
              <a:rPr lang="es-AR" sz="2400" dirty="0"/>
              <a:t>, agregue ceros a la izquierda del número Y</a:t>
            </a:r>
            <a:r>
              <a:rPr lang="es-AR" sz="2400" baseline="-25000" dirty="0"/>
              <a:t>i</a:t>
            </a:r>
            <a:r>
              <a:rPr lang="es-AR" sz="2400" dirty="0"/>
              <a:t>.</a:t>
            </a:r>
          </a:p>
          <a:p>
            <a:pPr>
              <a:buNone/>
            </a:pPr>
            <a:endParaRPr lang="es-AR" sz="2800" dirty="0"/>
          </a:p>
          <a:p>
            <a:pPr algn="just"/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1073</TotalTime>
  <Words>1455</Words>
  <Application>Microsoft Office PowerPoint</Application>
  <PresentationFormat>Presentación en pantalla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Estela de condensación</vt:lpstr>
      <vt:lpstr>Cátedra: “Simulación”</vt:lpstr>
      <vt:lpstr>Números Pseudoaleatorios</vt:lpstr>
      <vt:lpstr>Generación de números  pseudoaleatorios</vt:lpstr>
      <vt:lpstr>Generación de números pseudoaleatorios</vt:lpstr>
      <vt:lpstr>Presentación de PowerPoint</vt:lpstr>
      <vt:lpstr>Presentación de PowerPoint</vt:lpstr>
      <vt:lpstr>Generación de números pseudoaleatorios</vt:lpstr>
      <vt:lpstr>Presentación de PowerPoint</vt:lpstr>
      <vt:lpstr>Generación de números pseudoaleatorios</vt:lpstr>
      <vt:lpstr>Presentación de PowerPoint</vt:lpstr>
      <vt:lpstr>Generación de números pseudoaleatorios</vt:lpstr>
      <vt:lpstr>Presentación de PowerPoint</vt:lpstr>
      <vt:lpstr>Presentación de PowerPoint</vt:lpstr>
      <vt:lpstr>Presentación de PowerPoint</vt:lpstr>
      <vt:lpstr>Generación de números pseudoaleatorios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Cátedra: “Simulación”</dc:title>
  <dc:creator>Domy</dc:creator>
  <cp:lastModifiedBy>Dominga Concepcion AQUINO</cp:lastModifiedBy>
  <cp:revision>147</cp:revision>
  <dcterms:created xsi:type="dcterms:W3CDTF">2013-03-12T15:09:04Z</dcterms:created>
  <dcterms:modified xsi:type="dcterms:W3CDTF">2021-03-22T15:14:09Z</dcterms:modified>
</cp:coreProperties>
</file>