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68" r:id="rId5"/>
    <p:sldId id="270" r:id="rId6"/>
    <p:sldId id="283" r:id="rId7"/>
    <p:sldId id="271" r:id="rId8"/>
    <p:sldId id="272" r:id="rId9"/>
    <p:sldId id="284" r:id="rId10"/>
    <p:sldId id="273" r:id="rId11"/>
    <p:sldId id="278" r:id="rId12"/>
    <p:sldId id="277" r:id="rId13"/>
    <p:sldId id="285" r:id="rId14"/>
    <p:sldId id="276" r:id="rId15"/>
    <p:sldId id="275" r:id="rId16"/>
    <p:sldId id="286" r:id="rId17"/>
    <p:sldId id="274" r:id="rId18"/>
    <p:sldId id="279" r:id="rId19"/>
    <p:sldId id="280" r:id="rId20"/>
    <p:sldId id="287" r:id="rId21"/>
    <p:sldId id="281" r:id="rId22"/>
    <p:sldId id="282" r:id="rId23"/>
    <p:sldId id="288" r:id="rId24"/>
  </p:sldIdLst>
  <p:sldSz cx="9144000" cy="6858000" type="screen4x3"/>
  <p:notesSz cx="6877050" cy="9656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4660"/>
  </p:normalViewPr>
  <p:slideViewPr>
    <p:cSldViewPr>
      <p:cViewPr varScale="1">
        <p:scale>
          <a:sx n="81" d="100"/>
          <a:sy n="81" d="100"/>
        </p:scale>
        <p:origin x="163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fld id="{498FFA6A-87B7-4097-81FB-5405D3029252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72249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5404" y="9172249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AC1FCA90-DB37-48A8-A7FA-327312962C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05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fld id="{F797EEFF-C4A9-4C74-AFDA-9229EE1E0CAA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3900"/>
            <a:ext cx="4826000" cy="3621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7705" y="4586963"/>
            <a:ext cx="5501640" cy="4345543"/>
          </a:xfrm>
          <a:prstGeom prst="rect">
            <a:avLst/>
          </a:prstGeom>
        </p:spPr>
        <p:txBody>
          <a:bodyPr vert="horz" lIns="94476" tIns="47238" rIns="94476" bIns="4723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72249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5404" y="9172249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AE1FF2F9-4C19-4A67-844F-52F195AE145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090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F2F9-4C19-4A67-844F-52F195AE145C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4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14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47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36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071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259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7045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502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702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435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8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722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5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35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851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662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01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536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656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921915"/>
            <a:ext cx="8892480" cy="1470025"/>
          </a:xfrm>
        </p:spPr>
        <p:txBody>
          <a:bodyPr>
            <a:normAutofit fontScale="90000"/>
          </a:bodyPr>
          <a:lstStyle/>
          <a:p>
            <a:r>
              <a:rPr lang="es-AR" b="1" u="sng" dirty="0"/>
              <a:t>Cátedra</a:t>
            </a:r>
            <a:r>
              <a:rPr lang="es-AR" b="1" dirty="0"/>
              <a:t>: “Simulación”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07604" y="3356992"/>
            <a:ext cx="7128792" cy="1752600"/>
          </a:xfrm>
        </p:spPr>
        <p:txBody>
          <a:bodyPr>
            <a:normAutofit/>
          </a:bodyPr>
          <a:lstStyle/>
          <a:p>
            <a:pPr algn="l"/>
            <a:r>
              <a:rPr lang="es-AR" u="sng" dirty="0"/>
              <a:t>Docentes:</a:t>
            </a:r>
          </a:p>
          <a:p>
            <a:pPr algn="l"/>
            <a:r>
              <a:rPr lang="es-AR" dirty="0"/>
              <a:t>Ing. Carlos </a:t>
            </a:r>
            <a:r>
              <a:rPr lang="es-AR" dirty="0" err="1"/>
              <a:t>Vecchi</a:t>
            </a:r>
            <a:endParaRPr lang="es-AR" dirty="0"/>
          </a:p>
          <a:p>
            <a:pPr algn="l"/>
            <a:r>
              <a:rPr lang="es-AR" dirty="0"/>
              <a:t>Ing. Dominga Concepción Aquino</a:t>
            </a:r>
          </a:p>
          <a:p>
            <a:pPr algn="l"/>
            <a:r>
              <a:rPr lang="es-AR" dirty="0"/>
              <a:t>Auxiliar Gabriela Dos Santos</a:t>
            </a:r>
          </a:p>
          <a:p>
            <a:pPr algn="l"/>
            <a:endParaRPr lang="es-AR" dirty="0"/>
          </a:p>
        </p:txBody>
      </p:sp>
      <p:pic>
        <p:nvPicPr>
          <p:cNvPr id="5" name="4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29051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/>
          <a:lstStyle/>
          <a:p>
            <a:pPr algn="just"/>
            <a:r>
              <a:rPr lang="es-AR" sz="2400" b="1" dirty="0"/>
              <a:t>Pruebas de uniformidad</a:t>
            </a:r>
          </a:p>
          <a:p>
            <a:pPr lvl="1" algn="just"/>
            <a:r>
              <a:rPr lang="es-AR" sz="2400" b="1" dirty="0"/>
              <a:t>Prueba Chi-cuadrada</a:t>
            </a:r>
          </a:p>
          <a:p>
            <a:pPr lvl="1" algn="just"/>
            <a:r>
              <a:rPr lang="es-AR" sz="2400" b="1" dirty="0"/>
              <a:t>Prueba Kolmogorov-Smirnov</a:t>
            </a:r>
            <a:endParaRPr lang="es-AR" sz="2400" dirty="0"/>
          </a:p>
          <a:p>
            <a:pPr algn="just">
              <a:buNone/>
            </a:pPr>
            <a:r>
              <a:rPr lang="es-AR" sz="3600" dirty="0"/>
              <a:t>	</a:t>
            </a:r>
            <a:r>
              <a:rPr lang="es-AR" sz="2400" dirty="0"/>
              <a:t>Una de las propiedades más importantes que debe cumplir un conjunto de números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dirty="0"/>
              <a:t>, es la </a:t>
            </a:r>
            <a:r>
              <a:rPr lang="es-AR" sz="2400" u="sng" dirty="0"/>
              <a:t>uniformidad</a:t>
            </a:r>
            <a:r>
              <a:rPr lang="es-AR" sz="2400" dirty="0"/>
              <a:t>.</a:t>
            </a:r>
          </a:p>
          <a:p>
            <a:pPr algn="just">
              <a:buNone/>
            </a:pPr>
            <a:r>
              <a:rPr lang="es-AR" sz="2400" dirty="0"/>
              <a:t>	</a:t>
            </a:r>
            <a:r>
              <a:rPr lang="es-AR" sz="2400" u="sng" dirty="0"/>
              <a:t> Hipótesis:  </a:t>
            </a:r>
            <a:endParaRPr lang="es-AR" sz="2400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221088"/>
            <a:ext cx="28098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FC56984A-2BA6-4F43-81D9-0461AF1F8D3B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>
            <a:normAutofit/>
          </a:bodyPr>
          <a:lstStyle/>
          <a:p>
            <a:pPr algn="just"/>
            <a:r>
              <a:rPr lang="es-AR" sz="2400" b="1" dirty="0"/>
              <a:t>Pruebas de uniformidad</a:t>
            </a:r>
          </a:p>
          <a:p>
            <a:pPr lvl="1" algn="just"/>
            <a:r>
              <a:rPr lang="es-AR" sz="2400" b="1" dirty="0"/>
              <a:t>Prueba Chi-cuadrada:</a:t>
            </a:r>
            <a:r>
              <a:rPr lang="es-AR" sz="2400" dirty="0"/>
              <a:t> Busca determinar si los números del conjunto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dirty="0"/>
              <a:t> se distribuyen uniformemente en el intervalo (0,1).</a:t>
            </a:r>
          </a:p>
          <a:p>
            <a:pPr marL="982663" lvl="2" indent="-265113" algn="just"/>
            <a:r>
              <a:rPr lang="es-AR" sz="2200" dirty="0"/>
              <a:t>Dividir el intervalo (0,1) en </a:t>
            </a:r>
            <a:r>
              <a:rPr lang="es-AR" sz="2200" b="1" dirty="0"/>
              <a:t>m</a:t>
            </a:r>
            <a:r>
              <a:rPr lang="es-AR" sz="2200" dirty="0"/>
              <a:t> subintervalos; donde            </a:t>
            </a:r>
          </a:p>
          <a:p>
            <a:pPr marL="982663" lvl="1" indent="-265113" algn="just"/>
            <a:r>
              <a:rPr lang="es-AR" sz="2200" dirty="0"/>
              <a:t>Clasificar cada número pseudoaleatorio del conjunto </a:t>
            </a:r>
            <a:r>
              <a:rPr lang="es-AR" sz="2200" dirty="0" err="1"/>
              <a:t>r</a:t>
            </a:r>
            <a:r>
              <a:rPr lang="es-AR" sz="2200" baseline="-25000" dirty="0" err="1"/>
              <a:t>i</a:t>
            </a:r>
            <a:r>
              <a:rPr lang="es-AR" sz="2200" dirty="0"/>
              <a:t> en los </a:t>
            </a:r>
            <a:r>
              <a:rPr lang="es-AR" sz="2200" b="1" dirty="0"/>
              <a:t>m</a:t>
            </a:r>
            <a:r>
              <a:rPr lang="es-AR" sz="2200" dirty="0"/>
              <a:t> intervalos. </a:t>
            </a:r>
          </a:p>
          <a:p>
            <a:pPr marL="982663" lvl="1" indent="-265113" algn="just"/>
            <a:r>
              <a:rPr lang="es-AR" sz="2200" dirty="0"/>
              <a:t>A la cantidad de números </a:t>
            </a:r>
            <a:r>
              <a:rPr lang="es-AR" sz="2200" dirty="0" err="1"/>
              <a:t>r</a:t>
            </a:r>
            <a:r>
              <a:rPr lang="es-AR" sz="2200" baseline="-25000" dirty="0" err="1"/>
              <a:t>i</a:t>
            </a:r>
            <a:r>
              <a:rPr lang="es-AR" sz="2200" dirty="0"/>
              <a:t> que se clasifican en cada intervalo se denomina </a:t>
            </a:r>
            <a:r>
              <a:rPr lang="es-AR" sz="2200" b="1" dirty="0"/>
              <a:t>Frecuencia Observada (</a:t>
            </a:r>
            <a:r>
              <a:rPr lang="es-AR" sz="2200" b="1" dirty="0" err="1"/>
              <a:t>O</a:t>
            </a:r>
            <a:r>
              <a:rPr lang="es-AR" sz="2200" b="1" baseline="-25000" dirty="0" err="1"/>
              <a:t>i</a:t>
            </a:r>
            <a:r>
              <a:rPr lang="es-AR" sz="2200" b="1" dirty="0"/>
              <a:t>)</a:t>
            </a:r>
          </a:p>
          <a:p>
            <a:pPr marL="982663" lvl="1" indent="-265113" algn="just"/>
            <a:r>
              <a:rPr lang="es-AR" sz="2200" dirty="0"/>
              <a:t>A la cantidad de números </a:t>
            </a:r>
            <a:r>
              <a:rPr lang="es-AR" sz="2200" dirty="0" err="1"/>
              <a:t>r</a:t>
            </a:r>
            <a:r>
              <a:rPr lang="es-AR" sz="2200" baseline="-25000" dirty="0" err="1"/>
              <a:t>i</a:t>
            </a:r>
            <a:r>
              <a:rPr lang="es-AR" sz="2200" dirty="0"/>
              <a:t> que se espera encontrar en cada intervalo se denomina </a:t>
            </a:r>
            <a:r>
              <a:rPr lang="es-AR" sz="2200" b="1" dirty="0"/>
              <a:t>Frecuencia Esperada (</a:t>
            </a:r>
            <a:r>
              <a:rPr lang="es-AR" sz="2200" b="1" dirty="0" err="1"/>
              <a:t>E</a:t>
            </a:r>
            <a:r>
              <a:rPr lang="es-AR" sz="2200" b="1" baseline="-25000" dirty="0" err="1"/>
              <a:t>i</a:t>
            </a:r>
            <a:r>
              <a:rPr lang="es-AR" sz="2200" b="1" dirty="0"/>
              <a:t>)</a:t>
            </a:r>
            <a:endParaRPr lang="es-AR" sz="2200" dirty="0"/>
          </a:p>
          <a:p>
            <a:pPr lvl="1" algn="just"/>
            <a:endParaRPr lang="es-AR" sz="2400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3429000"/>
            <a:ext cx="878396" cy="4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A636B01-7C78-4635-A0CD-80008D6874D6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8A1CC9D-2883-4C63-9ECC-78C644E5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0867" y="5805264"/>
            <a:ext cx="923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TN_FRRE-www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AR" sz="2800" b="1" dirty="0"/>
              <a:t>Pruebas de uniformidad</a:t>
            </a:r>
          </a:p>
          <a:p>
            <a:pPr lvl="1" algn="just"/>
            <a:r>
              <a:rPr lang="es-AR" sz="2800" b="1" dirty="0"/>
              <a:t>Prueba Chi-cuadrada</a:t>
            </a:r>
          </a:p>
          <a:p>
            <a:pPr marL="717550" indent="0" algn="just">
              <a:buNone/>
            </a:pPr>
            <a:r>
              <a:rPr lang="es-AR" sz="2400" dirty="0"/>
              <a:t>A partir de los valores de </a:t>
            </a:r>
            <a:r>
              <a:rPr lang="es-AR" sz="2400" b="1" dirty="0" err="1"/>
              <a:t>O</a:t>
            </a:r>
            <a:r>
              <a:rPr lang="es-AR" sz="2400" b="1" baseline="-25000" dirty="0" err="1"/>
              <a:t>i</a:t>
            </a:r>
            <a:r>
              <a:rPr lang="es-AR" sz="2400" dirty="0"/>
              <a:t> y </a:t>
            </a:r>
            <a:r>
              <a:rPr lang="es-AR" sz="2400" b="1" dirty="0"/>
              <a:t>E</a:t>
            </a:r>
            <a:r>
              <a:rPr lang="es-AR" sz="2400" b="1" baseline="-25000" dirty="0"/>
              <a:t>i</a:t>
            </a:r>
            <a:r>
              <a:rPr lang="es-AR" sz="2400" dirty="0"/>
              <a:t> se determina el estadístico</a:t>
            </a:r>
          </a:p>
          <a:p>
            <a:pPr marL="717550" indent="0" algn="just">
              <a:buNone/>
            </a:pPr>
            <a:r>
              <a:rPr lang="es-AR" sz="2400" dirty="0"/>
              <a:t>mediante la ecuación:</a:t>
            </a:r>
          </a:p>
          <a:p>
            <a:pPr lvl="1" algn="just">
              <a:buNone/>
            </a:pPr>
            <a:endParaRPr lang="es-AR" sz="2400" dirty="0"/>
          </a:p>
          <a:p>
            <a:pPr lvl="1" algn="just">
              <a:buNone/>
            </a:pPr>
            <a:endParaRPr lang="es-AR" sz="2400" dirty="0"/>
          </a:p>
          <a:p>
            <a:pPr lvl="1" algn="just">
              <a:buNone/>
            </a:pPr>
            <a:endParaRPr lang="es-AR" sz="2400" dirty="0"/>
          </a:p>
          <a:p>
            <a:pPr marL="717550" lvl="1" indent="0" algn="just">
              <a:buNone/>
            </a:pPr>
            <a:r>
              <a:rPr lang="es-AR" sz="2400" dirty="0"/>
              <a:t>Si el valor del estadístico       es </a:t>
            </a:r>
            <a:r>
              <a:rPr lang="es-AR" sz="2400" u="sng" dirty="0"/>
              <a:t>menor</a:t>
            </a:r>
            <a:r>
              <a:rPr lang="es-AR" sz="2400" dirty="0"/>
              <a:t> al valor de tablas </a:t>
            </a:r>
          </a:p>
          <a:p>
            <a:pPr marL="717550" lvl="1" indent="0" algn="just">
              <a:buNone/>
            </a:pPr>
            <a:r>
              <a:rPr lang="es-AR" sz="2400" dirty="0"/>
              <a:t>de            entonces </a:t>
            </a:r>
            <a:r>
              <a:rPr lang="es-AR" sz="2400" b="1" dirty="0"/>
              <a:t>no se puede rechazar </a:t>
            </a:r>
            <a:r>
              <a:rPr lang="es-AR" sz="2400" dirty="0"/>
              <a:t>que el conjunto </a:t>
            </a:r>
          </a:p>
          <a:p>
            <a:pPr marL="717550" lvl="1" indent="0" algn="just">
              <a:buNone/>
            </a:pPr>
            <a:r>
              <a:rPr lang="es-AR" sz="2400" dirty="0"/>
              <a:t>de números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baseline="-25000" dirty="0"/>
              <a:t> </a:t>
            </a:r>
            <a:r>
              <a:rPr lang="es-AR" sz="2400" dirty="0"/>
              <a:t>sigue una distribución uniforme. En caso contrario, se rechaza que el conjunto de números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baseline="-25000" dirty="0"/>
              <a:t> </a:t>
            </a:r>
            <a:r>
              <a:rPr lang="es-AR" sz="2400" dirty="0"/>
              <a:t>sigue una distribución uniforme.</a:t>
            </a:r>
          </a:p>
          <a:p>
            <a:pPr marL="717550" lvl="1" indent="0" algn="just">
              <a:buNone/>
            </a:pPr>
            <a:endParaRPr lang="es-AR" sz="2400" dirty="0"/>
          </a:p>
          <a:p>
            <a:pPr lvl="1" algn="just">
              <a:buNone/>
            </a:pPr>
            <a:r>
              <a:rPr lang="es-AR" sz="2400" b="1" dirty="0"/>
              <a:t>	</a:t>
            </a:r>
            <a:r>
              <a:rPr lang="es-AR" sz="2400" b="1" u="sng" dirty="0"/>
              <a:t>Nota</a:t>
            </a:r>
            <a:r>
              <a:rPr lang="es-AR" sz="2400" dirty="0"/>
              <a:t>: Antes de proceder, es recomendable crear una tabla, en donde, se resumen los pasos que deben llevarse a cabo en la prueba de Chi-cuadrada.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360548"/>
            <a:ext cx="923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8 Imagen" descr="Fórmula Chi-Cuadrad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3152303"/>
            <a:ext cx="2050829" cy="847082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4118" y="4133453"/>
            <a:ext cx="397882" cy="51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64" y="2624350"/>
            <a:ext cx="395536" cy="51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0638" y="4509120"/>
            <a:ext cx="762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3723542A-8C4C-4DE7-A04F-26F92139156C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08" y="1052736"/>
            <a:ext cx="9129192" cy="1656184"/>
          </a:xfrm>
        </p:spPr>
        <p:txBody>
          <a:bodyPr/>
          <a:lstStyle/>
          <a:p>
            <a:pPr algn="just">
              <a:buNone/>
            </a:pPr>
            <a:r>
              <a:rPr lang="es-AR" sz="2400" b="1" u="sng" dirty="0"/>
              <a:t>Ejercicio:</a:t>
            </a:r>
            <a:r>
              <a:rPr lang="es-AR" b="1" dirty="0"/>
              <a:t> </a:t>
            </a:r>
            <a:r>
              <a:rPr lang="es-AR" sz="2000" dirty="0"/>
              <a:t>Dado los siguientes 10 números del conjunto </a:t>
            </a:r>
            <a:r>
              <a:rPr lang="es-AR" sz="2000" dirty="0" err="1"/>
              <a:t>r</a:t>
            </a:r>
            <a:r>
              <a:rPr lang="es-AR" sz="2000" baseline="-25000" dirty="0" err="1"/>
              <a:t>i</a:t>
            </a:r>
            <a:r>
              <a:rPr lang="es-AR" sz="2000" dirty="0"/>
              <a:t> </a:t>
            </a:r>
          </a:p>
          <a:p>
            <a:pPr algn="just">
              <a:buNone/>
            </a:pPr>
            <a:r>
              <a:rPr lang="es-AR" sz="2000" dirty="0"/>
              <a:t>	</a:t>
            </a:r>
          </a:p>
          <a:p>
            <a:pPr marL="0" indent="0" algn="just">
              <a:buNone/>
            </a:pPr>
            <a:r>
              <a:rPr lang="es-AR" sz="2000" dirty="0"/>
              <a:t>Determine si cumplen con la </a:t>
            </a:r>
            <a:r>
              <a:rPr lang="es-AR" sz="2000" b="1" dirty="0"/>
              <a:t>prueba Chi-cuadrada</a:t>
            </a:r>
            <a:r>
              <a:rPr lang="es-AR" sz="2000" dirty="0"/>
              <a:t> de los números pseudoaleatorios, con un nivel de aceptación de 95%.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852688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80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/>
          <a:lstStyle/>
          <a:p>
            <a:pPr algn="just"/>
            <a:r>
              <a:rPr lang="es-AR" sz="2400" b="1" dirty="0"/>
              <a:t>Pruebas de uniformidad</a:t>
            </a:r>
          </a:p>
          <a:p>
            <a:pPr lvl="1" algn="just"/>
            <a:r>
              <a:rPr lang="es-AR" sz="2400" b="1" dirty="0"/>
              <a:t>Prueba </a:t>
            </a:r>
            <a:r>
              <a:rPr lang="es-AR" sz="2400" b="1" dirty="0" err="1"/>
              <a:t>Kolmogorov-Smirnov</a:t>
            </a:r>
            <a:endParaRPr lang="es-AR" sz="2400" dirty="0"/>
          </a:p>
          <a:p>
            <a:pPr marL="717550" indent="-717550" algn="just">
              <a:buNone/>
            </a:pPr>
            <a:r>
              <a:rPr lang="es-AR" dirty="0"/>
              <a:t>	</a:t>
            </a:r>
            <a:r>
              <a:rPr lang="es-AR" sz="2400" dirty="0"/>
              <a:t>Busca determinar si los números del conjunto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dirty="0"/>
              <a:t> se distribuyen uniformemente en el intervalo (0,1). </a:t>
            </a:r>
          </a:p>
          <a:p>
            <a:pPr marL="717550" indent="0" algn="just">
              <a:buNone/>
            </a:pPr>
            <a:r>
              <a:rPr lang="es-AR" sz="2400" dirty="0"/>
              <a:t>Es recomendable aplicarla en conjuntos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dirty="0"/>
              <a:t> pequeños, por ejemplo, n &lt; 20.</a:t>
            </a:r>
          </a:p>
          <a:p>
            <a:pPr marL="1071563" lvl="1" indent="-354013" algn="just">
              <a:buFont typeface="+mj-lt"/>
              <a:buAutoNum type="arabicParenR"/>
            </a:pPr>
            <a:r>
              <a:rPr lang="es-AR" sz="2200" dirty="0"/>
              <a:t>Ordenar de menor a mayor los números del conjunto </a:t>
            </a:r>
            <a:r>
              <a:rPr lang="es-AR" sz="2200" dirty="0" err="1"/>
              <a:t>r</a:t>
            </a:r>
            <a:r>
              <a:rPr lang="es-AR" sz="2200" baseline="-25000" dirty="0" err="1"/>
              <a:t>i</a:t>
            </a:r>
            <a:endParaRPr lang="es-AR" sz="2200" baseline="-25000" dirty="0"/>
          </a:p>
          <a:p>
            <a:pPr marL="1403350" lvl="1" indent="-457200" algn="just">
              <a:buFont typeface="+mj-lt"/>
              <a:buAutoNum type="arabicParenR"/>
            </a:pPr>
            <a:endParaRPr lang="es-AR" sz="2200" baseline="-25000" dirty="0"/>
          </a:p>
          <a:p>
            <a:pPr marL="946150" lvl="1" indent="0" algn="just">
              <a:buNone/>
            </a:pPr>
            <a:r>
              <a:rPr lang="es-AR" sz="2200" dirty="0"/>
              <a:t> </a:t>
            </a:r>
          </a:p>
          <a:p>
            <a:pPr marL="1071563" lvl="1" indent="-354013" algn="just">
              <a:buFont typeface="+mj-lt"/>
              <a:buAutoNum type="arabicParenR" startAt="2"/>
            </a:pPr>
            <a:r>
              <a:rPr lang="es-AR" sz="2200" dirty="0"/>
              <a:t>Determinar los valores de D</a:t>
            </a:r>
            <a:r>
              <a:rPr lang="es-AR" sz="2200" baseline="30000" dirty="0"/>
              <a:t>+</a:t>
            </a:r>
            <a:r>
              <a:rPr lang="es-AR" sz="2200" dirty="0"/>
              <a:t>, D</a:t>
            </a:r>
            <a:r>
              <a:rPr lang="es-AR" sz="2200" baseline="30000" dirty="0"/>
              <a:t>-</a:t>
            </a:r>
            <a:r>
              <a:rPr lang="es-AR" sz="2200" dirty="0"/>
              <a:t> y D con las siguientes ecuaciones:</a:t>
            </a:r>
          </a:p>
          <a:p>
            <a:pPr>
              <a:buNone/>
            </a:pPr>
            <a:endParaRPr lang="es-AR" sz="2800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85504"/>
            <a:ext cx="1961388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9298" y="6052566"/>
            <a:ext cx="2114264" cy="80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2422" y="6059031"/>
            <a:ext cx="2464308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74379" y="6070879"/>
            <a:ext cx="2061972" cy="53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BC745348-912F-47EB-A2FC-520562B8C2F1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8929718" cy="4014778"/>
          </a:xfrm>
        </p:spPr>
        <p:txBody>
          <a:bodyPr/>
          <a:lstStyle/>
          <a:p>
            <a:pPr algn="just"/>
            <a:r>
              <a:rPr lang="es-AR" sz="2400" b="1" dirty="0"/>
              <a:t>Pruebas de uniformidad</a:t>
            </a:r>
          </a:p>
          <a:p>
            <a:pPr lvl="1" algn="just"/>
            <a:r>
              <a:rPr lang="es-AR" sz="2400" b="1" dirty="0"/>
              <a:t>Prueba </a:t>
            </a:r>
            <a:r>
              <a:rPr lang="es-AR" sz="2400" b="1" dirty="0" err="1"/>
              <a:t>Kolmogorov-Smirnov</a:t>
            </a:r>
            <a:endParaRPr lang="es-AR" sz="2400" dirty="0"/>
          </a:p>
          <a:p>
            <a:pPr marL="1071563" indent="-354013" algn="just">
              <a:spcBef>
                <a:spcPts val="600"/>
              </a:spcBef>
              <a:buFont typeface="+mj-lt"/>
              <a:buAutoNum type="arabicParenR" startAt="3"/>
              <a:tabLst>
                <a:tab pos="1071563" algn="l"/>
              </a:tabLst>
            </a:pPr>
            <a:r>
              <a:rPr lang="es-AR" dirty="0"/>
              <a:t>Determinar el valor crítico         de acuerdo con la tabla de valores críticos de </a:t>
            </a:r>
            <a:r>
              <a:rPr lang="es-AR" dirty="0" err="1"/>
              <a:t>Kolmogorov-Smirnov</a:t>
            </a:r>
            <a:r>
              <a:rPr lang="es-AR" dirty="0"/>
              <a:t> para un </a:t>
            </a:r>
            <a:r>
              <a:rPr lang="es-AR" b="1" dirty="0">
                <a:latin typeface="Symbol" pitchFamily="18" charset="2"/>
              </a:rPr>
              <a:t>a</a:t>
            </a:r>
            <a:r>
              <a:rPr lang="es-AR" dirty="0"/>
              <a:t> dado, y según el tamaño de la muestra </a:t>
            </a:r>
            <a:r>
              <a:rPr lang="es-AR" b="1" dirty="0"/>
              <a:t>n</a:t>
            </a:r>
            <a:r>
              <a:rPr lang="es-AR" dirty="0"/>
              <a:t>.</a:t>
            </a:r>
          </a:p>
          <a:p>
            <a:pPr marL="1071563" indent="-354013" algn="just">
              <a:buFont typeface="+mj-lt"/>
              <a:buAutoNum type="arabicParenR" startAt="4"/>
            </a:pPr>
            <a:r>
              <a:rPr lang="es-AR" dirty="0"/>
              <a:t>Si el valor </a:t>
            </a:r>
            <a:r>
              <a:rPr lang="es-AR" b="1" dirty="0"/>
              <a:t>D</a:t>
            </a:r>
            <a:r>
              <a:rPr lang="es-AR" dirty="0"/>
              <a:t> es </a:t>
            </a:r>
            <a:r>
              <a:rPr lang="es-AR" u="sng" dirty="0"/>
              <a:t>mayor</a:t>
            </a:r>
            <a:r>
              <a:rPr lang="es-AR" dirty="0"/>
              <a:t> que el valor crítico        se concluye que los números del conjunto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dirty="0"/>
              <a:t> no siguen una distribución uniforme; de lo contrario se dice que </a:t>
            </a:r>
            <a:r>
              <a:rPr lang="es-AR" b="1" dirty="0"/>
              <a:t>no se ha detectado diferencia significativa </a:t>
            </a:r>
            <a:r>
              <a:rPr lang="es-AR" dirty="0"/>
              <a:t>entre la distribución de los números del conjunto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dirty="0"/>
              <a:t> y la distribución uniforme.</a:t>
            </a:r>
          </a:p>
          <a:p>
            <a:pPr>
              <a:buNone/>
            </a:pPr>
            <a:endParaRPr lang="es-A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708920"/>
            <a:ext cx="5760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6B653E56-A17B-4C80-BCA8-5494A3434904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75D2A18-AD86-4D23-8DE3-48EF28C9B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780205"/>
            <a:ext cx="5760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08" y="1036302"/>
            <a:ext cx="9129192" cy="1960650"/>
          </a:xfrm>
        </p:spPr>
        <p:txBody>
          <a:bodyPr/>
          <a:lstStyle/>
          <a:p>
            <a:pPr algn="just">
              <a:buNone/>
            </a:pPr>
            <a:r>
              <a:rPr lang="es-AR" sz="2400" b="1" u="sng" dirty="0"/>
              <a:t>Ejercicio:</a:t>
            </a:r>
            <a:r>
              <a:rPr lang="es-AR" sz="2400" b="1" dirty="0"/>
              <a:t> </a:t>
            </a:r>
            <a:r>
              <a:rPr lang="es-AR" sz="2000" dirty="0"/>
              <a:t>Dado los siguientes 10 números del conjunto </a:t>
            </a:r>
            <a:r>
              <a:rPr lang="es-AR" sz="2000" dirty="0" err="1"/>
              <a:t>r</a:t>
            </a:r>
            <a:r>
              <a:rPr lang="es-AR" sz="2000" baseline="-25000" dirty="0" err="1"/>
              <a:t>i</a:t>
            </a:r>
            <a:r>
              <a:rPr lang="es-AR" sz="2000" dirty="0"/>
              <a:t> </a:t>
            </a:r>
          </a:p>
          <a:p>
            <a:pPr algn="just">
              <a:buNone/>
            </a:pPr>
            <a:r>
              <a:rPr lang="es-AR" dirty="0"/>
              <a:t>	</a:t>
            </a:r>
          </a:p>
          <a:p>
            <a:pPr marL="0" indent="0" algn="just">
              <a:buNone/>
            </a:pPr>
            <a:r>
              <a:rPr lang="es-AR" sz="2000" dirty="0"/>
              <a:t>Determine si cumplen con la </a:t>
            </a:r>
            <a:r>
              <a:rPr lang="es-AR" sz="2000" b="1" dirty="0"/>
              <a:t>prueba </a:t>
            </a:r>
            <a:r>
              <a:rPr lang="es-AR" sz="2000" b="1" dirty="0" err="1"/>
              <a:t>Kolmogorov-Smirnov</a:t>
            </a:r>
            <a:r>
              <a:rPr lang="es-AR" sz="2000" dirty="0"/>
              <a:t> de los números pseudoaleatorios, con un nivel de aceptación de 95%.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852688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33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/>
          <a:lstStyle/>
          <a:p>
            <a:pPr algn="just"/>
            <a:r>
              <a:rPr lang="es-AR" sz="2400" b="1" dirty="0"/>
              <a:t>Pruebas de independencia</a:t>
            </a:r>
          </a:p>
          <a:p>
            <a:pPr lvl="1" algn="just"/>
            <a:r>
              <a:rPr lang="es-AR" sz="2400" b="1" dirty="0"/>
              <a:t>Prueba de Corridas arriba y abajo</a:t>
            </a:r>
          </a:p>
          <a:p>
            <a:pPr lvl="1" algn="just"/>
            <a:r>
              <a:rPr lang="es-AR" sz="2400" b="1" dirty="0"/>
              <a:t>Prueba de Corridas arriba y abajo de la media</a:t>
            </a:r>
          </a:p>
          <a:p>
            <a:pPr algn="just">
              <a:buNone/>
            </a:pPr>
            <a:r>
              <a:rPr lang="es-AR" dirty="0"/>
              <a:t>	</a:t>
            </a:r>
            <a:r>
              <a:rPr lang="es-AR" sz="2400" dirty="0"/>
              <a:t>Las dos propiedades más importantes que deben satisfacer los números de un conjunto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dirty="0"/>
              <a:t> son </a:t>
            </a:r>
            <a:r>
              <a:rPr lang="es-AR" sz="2400" u="sng" dirty="0"/>
              <a:t>uniformidad</a:t>
            </a:r>
            <a:r>
              <a:rPr lang="es-AR" sz="2400" dirty="0"/>
              <a:t> e </a:t>
            </a:r>
            <a:r>
              <a:rPr lang="es-AR" sz="2400" u="sng" dirty="0"/>
              <a:t>independencia</a:t>
            </a:r>
            <a:r>
              <a:rPr lang="es-AR" sz="2400" dirty="0"/>
              <a:t>.</a:t>
            </a:r>
          </a:p>
          <a:p>
            <a:pPr algn="just">
              <a:buNone/>
            </a:pPr>
            <a:r>
              <a:rPr lang="es-AR" dirty="0"/>
              <a:t>	</a:t>
            </a:r>
            <a:r>
              <a:rPr lang="es-AR" u="sng" dirty="0"/>
              <a:t> Hipótesis:  </a:t>
            </a:r>
          </a:p>
          <a:p>
            <a:pPr algn="just">
              <a:spcBef>
                <a:spcPts val="0"/>
              </a:spcBef>
              <a:buNone/>
            </a:pPr>
            <a:r>
              <a:rPr lang="es-AR" dirty="0"/>
              <a:t>		</a:t>
            </a:r>
            <a:r>
              <a:rPr lang="es-AR" sz="2400" dirty="0"/>
              <a:t>H</a:t>
            </a:r>
            <a:r>
              <a:rPr lang="es-AR" sz="2400" baseline="-25000" dirty="0"/>
              <a:t>0</a:t>
            </a:r>
            <a:r>
              <a:rPr lang="es-AR" sz="2400" dirty="0"/>
              <a:t>: los números del conjunto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dirty="0"/>
              <a:t> son independientes</a:t>
            </a:r>
          </a:p>
          <a:p>
            <a:pPr algn="just">
              <a:spcBef>
                <a:spcPts val="0"/>
              </a:spcBef>
              <a:buNone/>
            </a:pPr>
            <a:r>
              <a:rPr lang="es-AR" sz="2400" dirty="0"/>
              <a:t>		H</a:t>
            </a:r>
            <a:r>
              <a:rPr lang="es-AR" sz="2400" baseline="-25000" dirty="0"/>
              <a:t>1</a:t>
            </a:r>
            <a:r>
              <a:rPr lang="es-AR" sz="2400" dirty="0"/>
              <a:t>: los números del conjunto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dirty="0"/>
              <a:t> no son independientes</a:t>
            </a:r>
          </a:p>
          <a:p>
            <a:endParaRPr lang="es-AR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783FEFD4-2EDC-46BE-AC12-C2A2466D9068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>
            <a:normAutofit/>
          </a:bodyPr>
          <a:lstStyle/>
          <a:p>
            <a:pPr algn="just"/>
            <a:r>
              <a:rPr lang="es-AR" sz="2400" b="1" dirty="0"/>
              <a:t>Pruebas de independencia</a:t>
            </a:r>
          </a:p>
          <a:p>
            <a:pPr lvl="1" algn="just"/>
            <a:r>
              <a:rPr lang="es-AR" sz="2400" b="1" dirty="0"/>
              <a:t>Prueba de Corridas arriba y abajo</a:t>
            </a:r>
          </a:p>
          <a:p>
            <a:pPr marL="717550" indent="-717550" algn="just">
              <a:spcBef>
                <a:spcPts val="600"/>
              </a:spcBef>
              <a:buNone/>
            </a:pPr>
            <a:r>
              <a:rPr lang="es-AR" dirty="0"/>
              <a:t>	</a:t>
            </a:r>
            <a:r>
              <a:rPr lang="es-AR" sz="2400" dirty="0"/>
              <a:t>El procedimiento de esta prueba consiste en:</a:t>
            </a:r>
          </a:p>
          <a:p>
            <a:pPr marL="982663" lvl="2" indent="-265113" algn="just"/>
            <a:r>
              <a:rPr lang="es-AR" sz="2200" dirty="0"/>
              <a:t>Determinar una secuencia (S) que sólo contiene unos y ceros. Se coloca un 0 si </a:t>
            </a:r>
            <a:r>
              <a:rPr lang="es-AR" sz="2200" dirty="0" err="1"/>
              <a:t>r</a:t>
            </a:r>
            <a:r>
              <a:rPr lang="es-AR" sz="2200" baseline="-25000" dirty="0" err="1"/>
              <a:t>i</a:t>
            </a:r>
            <a:r>
              <a:rPr lang="es-AR" sz="2200" baseline="-25000" dirty="0"/>
              <a:t> </a:t>
            </a:r>
            <a:r>
              <a:rPr lang="es-AR" sz="2200" dirty="0"/>
              <a:t>&lt;= r</a:t>
            </a:r>
            <a:r>
              <a:rPr lang="es-AR" sz="2200" baseline="-25000" dirty="0"/>
              <a:t>i-1</a:t>
            </a:r>
            <a:r>
              <a:rPr lang="es-AR" sz="2200" dirty="0"/>
              <a:t> sino se pone un 1.</a:t>
            </a:r>
          </a:p>
          <a:p>
            <a:pPr marL="982663" lvl="1" indent="-265113" algn="just"/>
            <a:r>
              <a:rPr lang="es-AR" sz="2200" dirty="0"/>
              <a:t>Determinar el número de corridas observadas C</a:t>
            </a:r>
            <a:r>
              <a:rPr lang="es-AR" sz="2200" baseline="-25000" dirty="0"/>
              <a:t>0</a:t>
            </a:r>
            <a:r>
              <a:rPr lang="es-AR" sz="2200" dirty="0"/>
              <a:t> (una corrida se identifica como la cantidad de unos o ceros consecutivos).</a:t>
            </a:r>
          </a:p>
          <a:p>
            <a:pPr marL="982663" indent="-265113" algn="just"/>
            <a:r>
              <a:rPr lang="es-AR" u="sng" dirty="0"/>
              <a:t>Calcular</a:t>
            </a:r>
            <a:r>
              <a:rPr lang="es-AR" dirty="0"/>
              <a:t>:  el valor esperado: </a:t>
            </a:r>
          </a:p>
          <a:p>
            <a:pPr marL="982663" indent="-265113" algn="just">
              <a:buNone/>
            </a:pPr>
            <a:r>
              <a:rPr lang="es-AR" dirty="0"/>
              <a:t>	la varianza del número de corridas:</a:t>
            </a:r>
          </a:p>
          <a:p>
            <a:pPr marL="982663" indent="-265113" algn="just">
              <a:buNone/>
            </a:pPr>
            <a:r>
              <a:rPr lang="es-AR" dirty="0"/>
              <a:t>    y el estadístico Z</a:t>
            </a:r>
            <a:r>
              <a:rPr lang="es-AR" baseline="-25000" dirty="0"/>
              <a:t>0</a:t>
            </a:r>
            <a:r>
              <a:rPr lang="es-AR" dirty="0"/>
              <a:t>: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F353BC3-630B-40F7-B111-7E9994B21A91}"/>
              </a:ext>
            </a:extLst>
          </p:cNvPr>
          <p:cNvGrpSpPr/>
          <p:nvPr/>
        </p:nvGrpSpPr>
        <p:grpSpPr>
          <a:xfrm>
            <a:off x="3746549" y="4745110"/>
            <a:ext cx="4209827" cy="1780234"/>
            <a:chOff x="3746549" y="4745110"/>
            <a:chExt cx="4209827" cy="17802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4745110"/>
              <a:ext cx="1488281" cy="642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06157" y="5244032"/>
              <a:ext cx="1750219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46549" y="5644281"/>
              <a:ext cx="1833563" cy="88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1 Título">
            <a:extLst>
              <a:ext uri="{FF2B5EF4-FFF2-40B4-BE49-F238E27FC236}">
                <a16:creationId xmlns:a16="http://schemas.microsoft.com/office/drawing/2014/main" id="{2C9777B7-36DF-4F30-A10A-50CF6930E235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>
            <a:normAutofit/>
          </a:bodyPr>
          <a:lstStyle/>
          <a:p>
            <a:pPr algn="just"/>
            <a:r>
              <a:rPr lang="es-AR" sz="2400" b="1" dirty="0"/>
              <a:t>Pruebas de independencia</a:t>
            </a:r>
          </a:p>
          <a:p>
            <a:pPr lvl="1" algn="just"/>
            <a:r>
              <a:rPr lang="es-AR" sz="2400" b="1" dirty="0"/>
              <a:t>Prueba de Corridas arriba y abajo</a:t>
            </a:r>
          </a:p>
          <a:p>
            <a:pPr marL="717550" indent="0" algn="just">
              <a:spcBef>
                <a:spcPts val="600"/>
              </a:spcBef>
              <a:buNone/>
            </a:pPr>
            <a:r>
              <a:rPr lang="es-AR" sz="2400" dirty="0"/>
              <a:t>Si el estadístico Z</a:t>
            </a:r>
            <a:r>
              <a:rPr lang="es-AR" sz="2400" baseline="-25000" dirty="0"/>
              <a:t>0</a:t>
            </a:r>
            <a:r>
              <a:rPr lang="es-AR" sz="2400" dirty="0"/>
              <a:t> es </a:t>
            </a:r>
            <a:r>
              <a:rPr lang="es-AR" sz="2400" u="sng" dirty="0"/>
              <a:t>mayor</a:t>
            </a:r>
            <a:r>
              <a:rPr lang="es-AR" sz="2400" dirty="0"/>
              <a:t> que el valor crítico de </a:t>
            </a:r>
            <a:r>
              <a:rPr lang="es-AR" sz="2400" dirty="0" err="1"/>
              <a:t>Z</a:t>
            </a:r>
            <a:r>
              <a:rPr lang="es-AR" sz="2400" baseline="-25000" dirty="0" err="1">
                <a:latin typeface="Symbol" pitchFamily="18" charset="2"/>
              </a:rPr>
              <a:t>a</a:t>
            </a:r>
            <a:r>
              <a:rPr lang="es-AR" sz="2400" baseline="-25000" dirty="0"/>
              <a:t>/2</a:t>
            </a:r>
            <a:r>
              <a:rPr lang="es-AR" sz="2400" dirty="0"/>
              <a:t>, se concluye que los números del conjunto </a:t>
            </a:r>
            <a:r>
              <a:rPr lang="es-AR" sz="2400" dirty="0" err="1"/>
              <a:t>r</a:t>
            </a:r>
            <a:r>
              <a:rPr lang="es-AR" sz="2400" baseline="-25000" dirty="0" err="1">
                <a:latin typeface="+mj-lt"/>
              </a:rPr>
              <a:t>i</a:t>
            </a:r>
            <a:r>
              <a:rPr lang="es-AR" sz="2400" baseline="-25000" dirty="0">
                <a:latin typeface="Symbol" pitchFamily="18" charset="2"/>
              </a:rPr>
              <a:t> </a:t>
            </a:r>
            <a:r>
              <a:rPr lang="es-AR" sz="2400" dirty="0"/>
              <a:t>no son independientes. De lo contrario, </a:t>
            </a:r>
            <a:r>
              <a:rPr lang="es-AR" sz="2400" b="1" dirty="0"/>
              <a:t>no se puede rechazar </a:t>
            </a:r>
            <a:r>
              <a:rPr lang="es-AR" sz="2400" dirty="0"/>
              <a:t>que el conjunto de números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baseline="-25000" dirty="0">
                <a:latin typeface="Symbol" pitchFamily="18" charset="2"/>
              </a:rPr>
              <a:t> </a:t>
            </a:r>
            <a:r>
              <a:rPr lang="es-AR" sz="2400" dirty="0"/>
              <a:t>sea independiente, es decir, </a:t>
            </a:r>
            <a:r>
              <a:rPr lang="es-AR" sz="2400" b="1" dirty="0">
                <a:solidFill>
                  <a:srgbClr val="0000FF"/>
                </a:solidFill>
              </a:rPr>
              <a:t>de acuerdo con esta prueba, los números son aptos para usarse en simulación</a:t>
            </a:r>
            <a:r>
              <a:rPr lang="es-AR" sz="2400" dirty="0"/>
              <a:t>.</a:t>
            </a:r>
          </a:p>
          <a:p>
            <a:pPr marL="717550" algn="just">
              <a:buNone/>
            </a:pPr>
            <a:r>
              <a:rPr lang="es-AR" sz="2400" dirty="0"/>
              <a:t>	</a:t>
            </a:r>
            <a:r>
              <a:rPr lang="es-AR" sz="2400" u="sng" dirty="0"/>
              <a:t>Nota</a:t>
            </a:r>
            <a:r>
              <a:rPr lang="es-AR" sz="2400" dirty="0"/>
              <a:t>: La secuencia S contiene n-1 números, esto se debe a que el primer número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dirty="0"/>
              <a:t> no tiene número anterior con el cual compararlo.</a:t>
            </a:r>
          </a:p>
          <a:p>
            <a:pPr algn="just">
              <a:buNone/>
            </a:pPr>
            <a:endParaRPr lang="es-AR" sz="2400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0" y="476672"/>
            <a:ext cx="91440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Números Pseudoaleatorios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194560"/>
            <a:ext cx="9144000" cy="4663440"/>
          </a:xfrm>
        </p:spPr>
        <p:txBody>
          <a:bodyPr/>
          <a:lstStyle/>
          <a:p>
            <a:r>
              <a:rPr lang="es-AR" u="sng" dirty="0"/>
              <a:t>Generación</a:t>
            </a:r>
            <a:r>
              <a:rPr lang="es-AR" dirty="0"/>
              <a:t> de números pseudoaleatorios</a:t>
            </a:r>
          </a:p>
          <a:p>
            <a:r>
              <a:rPr lang="es-AR" u="sng" dirty="0"/>
              <a:t>Pruebas estadísticas </a:t>
            </a:r>
            <a:r>
              <a:rPr lang="es-AR" dirty="0"/>
              <a:t>para los números pseudoaleatorios</a:t>
            </a:r>
            <a:br>
              <a:rPr lang="es-AR" dirty="0"/>
            </a:br>
            <a:endParaRPr lang="es-AR" b="1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08" y="1036303"/>
            <a:ext cx="9129192" cy="1672617"/>
          </a:xfrm>
        </p:spPr>
        <p:txBody>
          <a:bodyPr/>
          <a:lstStyle/>
          <a:p>
            <a:pPr algn="just">
              <a:buNone/>
            </a:pPr>
            <a:r>
              <a:rPr lang="es-AR" b="1" u="sng" dirty="0"/>
              <a:t>Ejercicio:</a:t>
            </a:r>
            <a:r>
              <a:rPr lang="es-AR" b="1" dirty="0"/>
              <a:t> </a:t>
            </a:r>
            <a:r>
              <a:rPr lang="es-AR" sz="2000" dirty="0"/>
              <a:t>Dado los siguientes 10 números del conjunto </a:t>
            </a:r>
            <a:r>
              <a:rPr lang="es-AR" sz="2000" dirty="0" err="1"/>
              <a:t>r</a:t>
            </a:r>
            <a:r>
              <a:rPr lang="es-AR" sz="2000" baseline="-25000" dirty="0" err="1"/>
              <a:t>i</a:t>
            </a:r>
            <a:r>
              <a:rPr lang="es-AR" sz="2000" dirty="0"/>
              <a:t> </a:t>
            </a:r>
          </a:p>
          <a:p>
            <a:pPr algn="just">
              <a:buNone/>
            </a:pPr>
            <a:r>
              <a:rPr lang="es-AR" sz="2000" dirty="0"/>
              <a:t>	</a:t>
            </a:r>
          </a:p>
          <a:p>
            <a:pPr marL="0" indent="0" algn="just">
              <a:buNone/>
            </a:pPr>
            <a:r>
              <a:rPr lang="es-AR" sz="2000" dirty="0"/>
              <a:t>Determine si cumplen con la </a:t>
            </a:r>
            <a:r>
              <a:rPr lang="es-AR" sz="2000" b="1" dirty="0"/>
              <a:t>prueba de corridas arriba y abajo</a:t>
            </a:r>
            <a:r>
              <a:rPr lang="es-AR" sz="2000" dirty="0"/>
              <a:t> de los números pseudoaleatorios, con un nivel de aceptación de 95%.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852688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9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7800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AR" sz="2400" b="1" dirty="0"/>
              <a:t>Pruebas de independencia</a:t>
            </a:r>
          </a:p>
          <a:p>
            <a:pPr lvl="1" algn="just"/>
            <a:r>
              <a:rPr lang="es-AR" sz="2400" b="1" dirty="0"/>
              <a:t>Prueba de Corridas arriba y abajo de la media</a:t>
            </a:r>
          </a:p>
          <a:p>
            <a:pPr marL="717550" indent="-717550" algn="just">
              <a:spcBef>
                <a:spcPts val="600"/>
              </a:spcBef>
              <a:buNone/>
            </a:pPr>
            <a:r>
              <a:rPr lang="es-AR" dirty="0"/>
              <a:t>	</a:t>
            </a:r>
            <a:r>
              <a:rPr lang="es-AR" sz="2400" dirty="0"/>
              <a:t>El procedimiento de esta prueba consiste en:</a:t>
            </a:r>
          </a:p>
          <a:p>
            <a:pPr marL="982663" lvl="2" indent="-265113" algn="just"/>
            <a:r>
              <a:rPr lang="es-AR" sz="2400" dirty="0"/>
              <a:t>Determinar una secuencia (S) que sólo contiene unos y ceros. Se coloca un 1 si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baseline="-25000" dirty="0"/>
              <a:t> </a:t>
            </a:r>
            <a:r>
              <a:rPr lang="es-AR" sz="2400" dirty="0"/>
              <a:t>&gt;= 0,5 sino se pone un 0.</a:t>
            </a:r>
          </a:p>
          <a:p>
            <a:pPr marL="982663" lvl="1" indent="-265113" algn="just"/>
            <a:r>
              <a:rPr lang="es-AR" sz="2400" dirty="0"/>
              <a:t>Determinar:</a:t>
            </a:r>
          </a:p>
          <a:p>
            <a:pPr marL="1258888" lvl="2" algn="just">
              <a:buFont typeface="Wingdings" panose="05000000000000000000" pitchFamily="2" charset="2"/>
              <a:buChar char="§"/>
            </a:pPr>
            <a:r>
              <a:rPr lang="es-AR" sz="2400" dirty="0"/>
              <a:t>El número de corridas observadas C</a:t>
            </a:r>
            <a:r>
              <a:rPr lang="es-AR" sz="2400" baseline="-25000" dirty="0"/>
              <a:t>0</a:t>
            </a:r>
            <a:r>
              <a:rPr lang="es-AR" sz="2400" dirty="0"/>
              <a:t> (una corrida se identifica como la cantidad de unos o ceros consecutivos),</a:t>
            </a:r>
          </a:p>
          <a:p>
            <a:pPr marL="1258888" lvl="2" algn="just">
              <a:buFont typeface="Wingdings" panose="05000000000000000000" pitchFamily="2" charset="2"/>
              <a:buChar char="§"/>
            </a:pPr>
            <a:r>
              <a:rPr lang="es-AR" sz="2400" dirty="0"/>
              <a:t>el valor de n</a:t>
            </a:r>
            <a:r>
              <a:rPr lang="es-AR" sz="2400" baseline="-25000" dirty="0"/>
              <a:t>0</a:t>
            </a:r>
            <a:r>
              <a:rPr lang="es-AR" sz="2400" dirty="0"/>
              <a:t> (es igual a la cantidad de ceros en la secuencia) y</a:t>
            </a:r>
          </a:p>
          <a:p>
            <a:pPr marL="1258888" lvl="2" algn="just">
              <a:buFont typeface="Wingdings" panose="05000000000000000000" pitchFamily="2" charset="2"/>
              <a:buChar char="§"/>
            </a:pPr>
            <a:r>
              <a:rPr lang="es-AR" sz="2400" dirty="0"/>
              <a:t>el valor de n</a:t>
            </a:r>
            <a:r>
              <a:rPr lang="es-AR" sz="2400" baseline="-25000" dirty="0"/>
              <a:t>1</a:t>
            </a:r>
            <a:r>
              <a:rPr lang="es-AR" sz="2400" dirty="0"/>
              <a:t> (es igual a la cantidad de unos en la secuencia),</a:t>
            </a:r>
          </a:p>
          <a:p>
            <a:pPr marL="1258888" lvl="2" algn="just">
              <a:buFont typeface="Wingdings" panose="05000000000000000000" pitchFamily="2" charset="2"/>
              <a:buChar char="§"/>
            </a:pPr>
            <a:r>
              <a:rPr lang="es-AR" sz="2400" dirty="0"/>
              <a:t>cumpliéndose que n</a:t>
            </a:r>
            <a:r>
              <a:rPr lang="es-AR" sz="2400" baseline="-25000" dirty="0"/>
              <a:t>0</a:t>
            </a:r>
            <a:r>
              <a:rPr lang="es-AR" sz="2400" dirty="0"/>
              <a:t> + n</a:t>
            </a:r>
            <a:r>
              <a:rPr lang="es-AR" sz="2400" baseline="-25000" dirty="0"/>
              <a:t>1</a:t>
            </a:r>
            <a:r>
              <a:rPr lang="es-AR" sz="2400" dirty="0"/>
              <a:t>  = n.</a:t>
            </a:r>
          </a:p>
          <a:p>
            <a:pPr algn="just">
              <a:buNone/>
            </a:pPr>
            <a:r>
              <a:rPr lang="es-AR" sz="2400" dirty="0"/>
              <a:t>	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5E74FAB3-63BC-4376-A777-500883FCEF1B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AR" sz="2600" b="1" dirty="0"/>
              <a:t>Pruebas de independencia</a:t>
            </a:r>
          </a:p>
          <a:p>
            <a:pPr lvl="1" algn="just"/>
            <a:r>
              <a:rPr lang="es-AR" sz="2600" b="1" dirty="0"/>
              <a:t>Prueba de Corridas arriba y abajo de la media</a:t>
            </a:r>
          </a:p>
          <a:p>
            <a:pPr marL="1003300" lvl="2" indent="-285750" algn="just">
              <a:spcBef>
                <a:spcPts val="600"/>
              </a:spcBef>
            </a:pPr>
            <a:r>
              <a:rPr lang="es-AR" sz="2200" u="sng" dirty="0"/>
              <a:t>Calcular</a:t>
            </a:r>
            <a:r>
              <a:rPr lang="es-AR" sz="2200" dirty="0"/>
              <a:t>:  el valor esperado: </a:t>
            </a:r>
          </a:p>
          <a:p>
            <a:pPr marL="982663" indent="0" algn="just">
              <a:buNone/>
            </a:pPr>
            <a:endParaRPr lang="es-AR" dirty="0"/>
          </a:p>
          <a:p>
            <a:pPr marL="982663" indent="0" algn="just">
              <a:buNone/>
            </a:pPr>
            <a:r>
              <a:rPr lang="es-AR" dirty="0"/>
              <a:t>la varianza del número de corridas:</a:t>
            </a:r>
          </a:p>
          <a:p>
            <a:pPr algn="just">
              <a:buNone/>
            </a:pPr>
            <a:endParaRPr lang="es-AR" dirty="0"/>
          </a:p>
          <a:p>
            <a:pPr marL="982663" indent="0" algn="just">
              <a:buNone/>
            </a:pPr>
            <a:r>
              <a:rPr lang="es-AR" dirty="0"/>
              <a:t>y el estadístico Z</a:t>
            </a:r>
            <a:r>
              <a:rPr lang="es-AR" baseline="-25000" dirty="0"/>
              <a:t>0</a:t>
            </a:r>
            <a:r>
              <a:rPr lang="es-AR" dirty="0"/>
              <a:t>:</a:t>
            </a:r>
          </a:p>
          <a:p>
            <a:pPr algn="just">
              <a:buNone/>
            </a:pPr>
            <a:endParaRPr lang="es-AR" dirty="0"/>
          </a:p>
          <a:p>
            <a:pPr marL="717550" indent="0" algn="just">
              <a:spcBef>
                <a:spcPts val="0"/>
              </a:spcBef>
              <a:buNone/>
            </a:pPr>
            <a:r>
              <a:rPr lang="es-AR" dirty="0"/>
              <a:t>Si el estadístico Z</a:t>
            </a:r>
            <a:r>
              <a:rPr lang="es-AR" baseline="-25000" dirty="0"/>
              <a:t>0</a:t>
            </a:r>
            <a:r>
              <a:rPr lang="es-AR" dirty="0"/>
              <a:t> está fuera del intervalo -</a:t>
            </a:r>
            <a:r>
              <a:rPr lang="es-AR" dirty="0" err="1"/>
              <a:t>Z</a:t>
            </a:r>
            <a:r>
              <a:rPr lang="es-AR" baseline="-25000" dirty="0" err="1">
                <a:latin typeface="Symbol" pitchFamily="18" charset="2"/>
              </a:rPr>
              <a:t>a</a:t>
            </a:r>
            <a:r>
              <a:rPr lang="es-AR" baseline="-25000" dirty="0"/>
              <a:t>/2 </a:t>
            </a:r>
            <a:r>
              <a:rPr lang="es-AR" dirty="0"/>
              <a:t>&lt;= Z</a:t>
            </a:r>
            <a:r>
              <a:rPr lang="es-AR" baseline="-25000" dirty="0"/>
              <a:t>0 </a:t>
            </a:r>
            <a:r>
              <a:rPr lang="es-AR" dirty="0"/>
              <a:t>&lt;= </a:t>
            </a:r>
            <a:r>
              <a:rPr lang="es-AR" dirty="0" err="1"/>
              <a:t>Z</a:t>
            </a:r>
            <a:r>
              <a:rPr lang="es-AR" baseline="-25000" dirty="0" err="1">
                <a:latin typeface="Symbol" pitchFamily="18" charset="2"/>
              </a:rPr>
              <a:t>a</a:t>
            </a:r>
            <a:r>
              <a:rPr lang="es-AR" baseline="-25000" dirty="0"/>
              <a:t>/2</a:t>
            </a:r>
            <a:r>
              <a:rPr lang="es-AR" dirty="0"/>
              <a:t> , se concluye que los números del conjunto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baseline="-25000" dirty="0">
                <a:latin typeface="Symbol" pitchFamily="18" charset="2"/>
              </a:rPr>
              <a:t> </a:t>
            </a:r>
            <a:r>
              <a:rPr lang="es-AR" dirty="0"/>
              <a:t>no son independientes. De lo contrario, </a:t>
            </a:r>
            <a:r>
              <a:rPr lang="es-AR" b="1" dirty="0"/>
              <a:t>no se puede rechazar</a:t>
            </a:r>
            <a:r>
              <a:rPr lang="es-AR" dirty="0"/>
              <a:t> que el conjunto de números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baseline="-25000" dirty="0">
                <a:latin typeface="Symbol" pitchFamily="18" charset="2"/>
              </a:rPr>
              <a:t> </a:t>
            </a:r>
            <a:r>
              <a:rPr lang="es-AR" dirty="0"/>
              <a:t>es independiente, es decir, </a:t>
            </a:r>
            <a:r>
              <a:rPr lang="es-AR" dirty="0">
                <a:solidFill>
                  <a:srgbClr val="0000FF"/>
                </a:solidFill>
              </a:rPr>
              <a:t>de acuerdo con esta prueba, </a:t>
            </a:r>
            <a:r>
              <a:rPr lang="es-AR" b="1" dirty="0">
                <a:solidFill>
                  <a:srgbClr val="0000FF"/>
                </a:solidFill>
              </a:rPr>
              <a:t>el conjunto de números </a:t>
            </a:r>
            <a:r>
              <a:rPr lang="es-AR" b="1" dirty="0" err="1">
                <a:solidFill>
                  <a:srgbClr val="0000FF"/>
                </a:solidFill>
              </a:rPr>
              <a:t>r</a:t>
            </a:r>
            <a:r>
              <a:rPr lang="es-AR" b="1" baseline="-25000" dirty="0" err="1">
                <a:solidFill>
                  <a:srgbClr val="0000FF"/>
                </a:solidFill>
              </a:rPr>
              <a:t>i</a:t>
            </a:r>
            <a:r>
              <a:rPr lang="es-AR" b="1" baseline="-25000" dirty="0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es-AR" b="1" dirty="0">
                <a:solidFill>
                  <a:srgbClr val="0000FF"/>
                </a:solidFill>
              </a:rPr>
              <a:t>se puede usar en un estudio de simulación</a:t>
            </a:r>
            <a:r>
              <a:rPr lang="es-AR" dirty="0">
                <a:solidFill>
                  <a:srgbClr val="0000FF"/>
                </a:solidFill>
              </a:rPr>
              <a:t>.</a:t>
            </a:r>
          </a:p>
          <a:p>
            <a:pPr marL="717550" indent="0" algn="just">
              <a:buNone/>
            </a:pPr>
            <a:r>
              <a:rPr lang="es-AR" u="sng" dirty="0"/>
              <a:t>Nota</a:t>
            </a:r>
            <a:r>
              <a:rPr lang="es-AR" dirty="0"/>
              <a:t>: La secuencia S contiene </a:t>
            </a:r>
            <a:r>
              <a:rPr lang="es-AR" b="1" dirty="0"/>
              <a:t>n</a:t>
            </a:r>
            <a:r>
              <a:rPr lang="es-AR" dirty="0"/>
              <a:t> números, esto se debe a que el primer número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dirty="0"/>
              <a:t> puede compararse con 0,5.</a:t>
            </a:r>
          </a:p>
          <a:p>
            <a:pPr algn="just">
              <a:buNone/>
            </a:pPr>
            <a:endParaRPr lang="es-AR" sz="2400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409ABA1-0F47-4552-BFFC-9A1A9E1AF7DE}"/>
              </a:ext>
            </a:extLst>
          </p:cNvPr>
          <p:cNvGrpSpPr/>
          <p:nvPr/>
        </p:nvGrpSpPr>
        <p:grpSpPr>
          <a:xfrm>
            <a:off x="3310923" y="2710135"/>
            <a:ext cx="4740877" cy="2031976"/>
            <a:chOff x="3310923" y="2710135"/>
            <a:chExt cx="4740877" cy="203197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8050" y="2710135"/>
              <a:ext cx="2012156" cy="726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08612" y="3491954"/>
              <a:ext cx="2643188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0923" y="3861048"/>
              <a:ext cx="1666875" cy="88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1 Título">
            <a:extLst>
              <a:ext uri="{FF2B5EF4-FFF2-40B4-BE49-F238E27FC236}">
                <a16:creationId xmlns:a16="http://schemas.microsoft.com/office/drawing/2014/main" id="{8F090EA4-4DE9-48E6-9933-11D46D5ABF77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252028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AR" sz="2400" b="1" u="sng" dirty="0"/>
              <a:t>Ejercicio:</a:t>
            </a:r>
            <a:r>
              <a:rPr lang="es-AR" sz="2400" dirty="0"/>
              <a:t> </a:t>
            </a:r>
            <a:r>
              <a:rPr lang="es-AR" dirty="0"/>
              <a:t>Dado los siguientes 10 números del conjunto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dirty="0"/>
              <a:t> </a:t>
            </a:r>
          </a:p>
          <a:p>
            <a:pPr algn="just">
              <a:buNone/>
            </a:pPr>
            <a:r>
              <a:rPr lang="es-AR" dirty="0"/>
              <a:t>	</a:t>
            </a:r>
          </a:p>
          <a:p>
            <a:pPr marL="0" indent="0" algn="just">
              <a:buNone/>
            </a:pPr>
            <a:r>
              <a:rPr lang="es-AR" dirty="0"/>
              <a:t>Determine si cumplen con la </a:t>
            </a:r>
            <a:r>
              <a:rPr lang="es-AR" b="1" dirty="0"/>
              <a:t>prueba de corridas arriba y abajo de la media</a:t>
            </a:r>
            <a:r>
              <a:rPr lang="es-AR" dirty="0"/>
              <a:t> de los números pseudoaleatorios, con un nivel de aceptación de 95%.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852688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6 CuadroTexto">
            <a:extLst>
              <a:ext uri="{FF2B5EF4-FFF2-40B4-BE49-F238E27FC236}">
                <a16:creationId xmlns:a16="http://schemas.microsoft.com/office/drawing/2014/main" id="{557F524F-C0C4-44EE-9F68-1845D394399D}"/>
              </a:ext>
            </a:extLst>
          </p:cNvPr>
          <p:cNvSpPr txBox="1"/>
          <p:nvPr/>
        </p:nvSpPr>
        <p:spPr>
          <a:xfrm>
            <a:off x="5004048" y="630932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FF0000"/>
                </a:solidFill>
                <a:latin typeface="Georgia" pitchFamily="18" charset="0"/>
              </a:rPr>
              <a:t>¡Hasta la próxima clase!</a:t>
            </a:r>
          </a:p>
        </p:txBody>
      </p:sp>
    </p:spTree>
    <p:extLst>
      <p:ext uri="{BB962C8B-B14F-4D97-AF65-F5344CB8AC3E}">
        <p14:creationId xmlns:p14="http://schemas.microsoft.com/office/powerpoint/2010/main" val="330931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0" y="850702"/>
            <a:ext cx="9144000" cy="850106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Pruebas estadísticas para los números </a:t>
            </a:r>
            <a:r>
              <a:rPr lang="es-AR" b="1" dirty="0" err="1"/>
              <a:t>pseudoaleatorios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132856"/>
            <a:ext cx="6588224" cy="4464496"/>
          </a:xfrm>
        </p:spPr>
        <p:txBody>
          <a:bodyPr>
            <a:normAutofit/>
          </a:bodyPr>
          <a:lstStyle/>
          <a:p>
            <a:pPr lvl="1" algn="just"/>
            <a:r>
              <a:rPr lang="es-AR" b="1" dirty="0"/>
              <a:t>Prueba de medias</a:t>
            </a:r>
          </a:p>
          <a:p>
            <a:pPr lvl="1" algn="just"/>
            <a:r>
              <a:rPr lang="es-AR" b="1" dirty="0"/>
              <a:t>Prueba de varianza</a:t>
            </a:r>
          </a:p>
          <a:p>
            <a:pPr lvl="1" algn="just"/>
            <a:r>
              <a:rPr lang="es-AR" b="1" dirty="0"/>
              <a:t>Pruebas de uniformidad</a:t>
            </a:r>
          </a:p>
          <a:p>
            <a:pPr lvl="2" algn="just"/>
            <a:r>
              <a:rPr lang="es-AR" b="1" dirty="0"/>
              <a:t>Prueba Chi-cuadrada</a:t>
            </a:r>
          </a:p>
          <a:p>
            <a:pPr lvl="2" algn="just"/>
            <a:r>
              <a:rPr lang="es-AR" b="1" dirty="0"/>
              <a:t>Prueba de Kolmogorov-Smirnov</a:t>
            </a:r>
          </a:p>
          <a:p>
            <a:pPr lvl="1" algn="just"/>
            <a:r>
              <a:rPr lang="es-AR" b="1" dirty="0"/>
              <a:t>Pruebas de independencia</a:t>
            </a:r>
          </a:p>
          <a:p>
            <a:pPr lvl="2" algn="just"/>
            <a:r>
              <a:rPr lang="es-AR" b="1" dirty="0"/>
              <a:t>Prueba de Corridas arriba y abajo</a:t>
            </a:r>
          </a:p>
          <a:p>
            <a:pPr lvl="2" algn="just"/>
            <a:r>
              <a:rPr lang="es-AR" b="1" dirty="0"/>
              <a:t>Prueba de Corridas arriba y abajo de la media</a:t>
            </a:r>
          </a:p>
          <a:p>
            <a:pPr lvl="1" algn="just"/>
            <a:endParaRPr lang="es-AR" b="1" dirty="0"/>
          </a:p>
          <a:p>
            <a:pPr algn="just"/>
            <a:endParaRPr lang="es-AR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AA1D452-0672-448F-81FD-BDF34A4CBD0A}"/>
              </a:ext>
            </a:extLst>
          </p:cNvPr>
          <p:cNvSpPr txBox="1"/>
          <p:nvPr/>
        </p:nvSpPr>
        <p:spPr>
          <a:xfrm>
            <a:off x="6588224" y="1988840"/>
            <a:ext cx="2304256" cy="42780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FF0000"/>
                </a:solidFill>
              </a:rPr>
              <a:t>¿Para qué se usan estas pruebas?</a:t>
            </a:r>
          </a:p>
          <a:p>
            <a:r>
              <a:rPr lang="es-AR" sz="2000" b="1" dirty="0">
                <a:solidFill>
                  <a:srgbClr val="FF0000"/>
                </a:solidFill>
              </a:rPr>
              <a:t>Estas pruebas se utilizan para </a:t>
            </a:r>
            <a:r>
              <a:rPr lang="es-AR" sz="2000" b="1" u="sng" dirty="0">
                <a:solidFill>
                  <a:srgbClr val="FF0000"/>
                </a:solidFill>
              </a:rPr>
              <a:t>validar</a:t>
            </a:r>
            <a:r>
              <a:rPr lang="es-AR" sz="2000" b="1" dirty="0">
                <a:solidFill>
                  <a:srgbClr val="FF0000"/>
                </a:solidFill>
              </a:rPr>
              <a:t> si los números, que integran el conjunto </a:t>
            </a:r>
            <a:r>
              <a:rPr lang="es-AR" sz="2000" b="1" dirty="0" err="1">
                <a:solidFill>
                  <a:srgbClr val="FF0000"/>
                </a:solidFill>
              </a:rPr>
              <a:t>r</a:t>
            </a:r>
            <a:r>
              <a:rPr lang="es-AR" sz="2000" b="1" baseline="-25000" dirty="0" err="1">
                <a:solidFill>
                  <a:srgbClr val="FF0000"/>
                </a:solidFill>
              </a:rPr>
              <a:t>i</a:t>
            </a:r>
            <a:r>
              <a:rPr lang="es-AR" sz="2000" b="1" dirty="0">
                <a:solidFill>
                  <a:srgbClr val="FF0000"/>
                </a:solidFill>
              </a:rPr>
              <a:t>, son aptos para usarse en un estudio de simulación.</a:t>
            </a:r>
            <a:endParaRPr lang="es-CU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39"/>
            <a:ext cx="9144000" cy="5026519"/>
          </a:xfrm>
        </p:spPr>
        <p:txBody>
          <a:bodyPr/>
          <a:lstStyle/>
          <a:p>
            <a:pPr algn="just"/>
            <a:r>
              <a:rPr lang="es-AR" sz="2400" b="1" dirty="0"/>
              <a:t>Prueba de medias</a:t>
            </a:r>
          </a:p>
          <a:p>
            <a:pPr algn="just">
              <a:buNone/>
            </a:pPr>
            <a:r>
              <a:rPr lang="es-AR" sz="2800" dirty="0"/>
              <a:t>	</a:t>
            </a:r>
            <a:r>
              <a:rPr lang="es-AR" sz="2400" dirty="0"/>
              <a:t>Una de las propiedades que deben cumplir los números del conjunto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dirty="0"/>
              <a:t>, es que el valor esperado sea igual a 0,5.</a:t>
            </a:r>
          </a:p>
          <a:p>
            <a:pPr algn="just">
              <a:buNone/>
            </a:pPr>
            <a:r>
              <a:rPr lang="es-AR" sz="2400" dirty="0"/>
              <a:t>	</a:t>
            </a:r>
            <a:r>
              <a:rPr lang="es-AR" sz="2400" u="sng" dirty="0"/>
              <a:t>Hipótesis: </a:t>
            </a:r>
          </a:p>
          <a:p>
            <a:pPr algn="just">
              <a:buNone/>
            </a:pPr>
            <a:endParaRPr lang="es-AR" sz="2400" u="sng" dirty="0"/>
          </a:p>
          <a:p>
            <a:pPr lvl="1" algn="just"/>
            <a:r>
              <a:rPr lang="es-AR" sz="2200" dirty="0"/>
              <a:t>Determinar el </a:t>
            </a:r>
            <a:r>
              <a:rPr lang="es-AR" sz="2200" u="sng" dirty="0"/>
              <a:t>promedio</a:t>
            </a:r>
            <a:r>
              <a:rPr lang="es-AR" sz="2200" dirty="0"/>
              <a:t> de los </a:t>
            </a:r>
            <a:r>
              <a:rPr lang="es-AR" sz="2200" b="1" dirty="0"/>
              <a:t>n</a:t>
            </a:r>
            <a:r>
              <a:rPr lang="es-AR" sz="2200" dirty="0"/>
              <a:t> números que contiene el conjunto </a:t>
            </a:r>
            <a:r>
              <a:rPr lang="es-AR" sz="2200" dirty="0" err="1"/>
              <a:t>r</a:t>
            </a:r>
            <a:r>
              <a:rPr lang="es-AR" sz="2200" baseline="-25000" dirty="0" err="1"/>
              <a:t>i</a:t>
            </a:r>
            <a:r>
              <a:rPr lang="es-AR" sz="2200" dirty="0"/>
              <a:t>, mediante la siguiente ecuación: </a:t>
            </a:r>
          </a:p>
          <a:p>
            <a:pPr lvl="1" algn="just"/>
            <a:r>
              <a:rPr lang="es-AR" sz="2200" dirty="0"/>
              <a:t>Calcular los </a:t>
            </a:r>
            <a:r>
              <a:rPr lang="es-AR" sz="2200" u="sng" dirty="0"/>
              <a:t>límites</a:t>
            </a:r>
            <a:r>
              <a:rPr lang="es-AR" sz="2200" dirty="0"/>
              <a:t> de aceptación </a:t>
            </a:r>
            <a:r>
              <a:rPr lang="es-AR" sz="2200" u="sng" dirty="0"/>
              <a:t>inferior</a:t>
            </a:r>
            <a:r>
              <a:rPr lang="es-AR" sz="2200" dirty="0"/>
              <a:t> </a:t>
            </a:r>
          </a:p>
          <a:p>
            <a:pPr lvl="1" algn="just">
              <a:spcBef>
                <a:spcPts val="0"/>
              </a:spcBef>
              <a:buNone/>
            </a:pPr>
            <a:r>
              <a:rPr lang="es-AR" sz="2200" dirty="0"/>
              <a:t>	y </a:t>
            </a:r>
            <a:r>
              <a:rPr lang="es-AR" sz="2200" u="sng" dirty="0"/>
              <a:t>superior</a:t>
            </a:r>
            <a:r>
              <a:rPr lang="es-AR" sz="2200" dirty="0"/>
              <a:t> con las ecuaciones siguientes:</a:t>
            </a:r>
          </a:p>
          <a:p>
            <a:pPr algn="just">
              <a:buNone/>
            </a:pPr>
            <a:endParaRPr lang="es-AR" sz="2400" dirty="0"/>
          </a:p>
          <a:p>
            <a:pPr algn="just">
              <a:buNone/>
            </a:pPr>
            <a:endParaRPr lang="es-AR" sz="2400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260" y="3284984"/>
            <a:ext cx="15525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3622" y="4502098"/>
            <a:ext cx="14668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5606816"/>
            <a:ext cx="24193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20431" y="5606816"/>
            <a:ext cx="2400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1"/>
            <a:ext cx="9144000" cy="4869160"/>
          </a:xfrm>
        </p:spPr>
        <p:txBody>
          <a:bodyPr/>
          <a:lstStyle/>
          <a:p>
            <a:pPr algn="just">
              <a:buNone/>
            </a:pPr>
            <a:r>
              <a:rPr lang="es-AR" dirty="0"/>
              <a:t>	Si el valor de    se encuentra entre los límites de aceptación, concluimos que </a:t>
            </a:r>
            <a:r>
              <a:rPr lang="es-AR" b="1" dirty="0"/>
              <a:t>no se puede rechazar</a:t>
            </a:r>
            <a:r>
              <a:rPr lang="es-AR" dirty="0"/>
              <a:t> que el conjunto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dirty="0"/>
              <a:t> tiene un valor esperado de 0,5 con un nivel de aceptación de 1-</a:t>
            </a:r>
            <a:r>
              <a:rPr lang="es-AR" dirty="0">
                <a:latin typeface="Symbol" pitchFamily="18" charset="2"/>
              </a:rPr>
              <a:t>a. </a:t>
            </a:r>
            <a:r>
              <a:rPr lang="es-AR" dirty="0"/>
              <a:t>En caso contrario, se rechaza que el conjunto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dirty="0"/>
              <a:t> tiene un valor esperado de 0,5.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025030"/>
            <a:ext cx="2190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682F0C13-2C5F-4E1F-AD72-DAAA892D7A2D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7"/>
            <a:ext cx="9144000" cy="1728191"/>
          </a:xfrm>
        </p:spPr>
        <p:txBody>
          <a:bodyPr/>
          <a:lstStyle/>
          <a:p>
            <a:pPr algn="just">
              <a:buNone/>
            </a:pPr>
            <a:r>
              <a:rPr lang="es-AR" sz="2400" b="1" u="sng" dirty="0"/>
              <a:t>Ejercicio:</a:t>
            </a:r>
            <a:r>
              <a:rPr lang="es-AR" b="1" dirty="0"/>
              <a:t> </a:t>
            </a:r>
            <a:r>
              <a:rPr lang="es-AR" sz="2000" dirty="0"/>
              <a:t>Dado los siguientes 10 números del conjunto </a:t>
            </a:r>
            <a:r>
              <a:rPr lang="es-AR" sz="2000" dirty="0" err="1"/>
              <a:t>r</a:t>
            </a:r>
            <a:r>
              <a:rPr lang="es-AR" sz="2000" baseline="-25000" dirty="0" err="1"/>
              <a:t>i</a:t>
            </a:r>
            <a:r>
              <a:rPr lang="es-AR" sz="2000" dirty="0"/>
              <a:t> </a:t>
            </a:r>
          </a:p>
          <a:p>
            <a:pPr algn="just">
              <a:buNone/>
            </a:pPr>
            <a:r>
              <a:rPr lang="es-AR" dirty="0"/>
              <a:t>	</a:t>
            </a:r>
          </a:p>
          <a:p>
            <a:pPr marL="0" indent="0" algn="just">
              <a:buNone/>
            </a:pPr>
            <a:r>
              <a:rPr lang="es-AR" sz="2000" dirty="0"/>
              <a:t>Determine si cumplen con la </a:t>
            </a:r>
            <a:r>
              <a:rPr lang="es-AR" sz="2000" b="1" dirty="0"/>
              <a:t>prueba de medias</a:t>
            </a:r>
            <a:r>
              <a:rPr lang="es-AR" sz="2000" dirty="0"/>
              <a:t> de los números pseudoaleatorios, con un nivel de aceptación de 95%.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0888"/>
            <a:ext cx="7852688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17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/>
          <a:lstStyle/>
          <a:p>
            <a:pPr algn="just"/>
            <a:r>
              <a:rPr lang="es-AR" sz="2400" b="1" dirty="0"/>
              <a:t>Prueba de varianza</a:t>
            </a:r>
          </a:p>
          <a:p>
            <a:pPr algn="just">
              <a:buNone/>
            </a:pPr>
            <a:r>
              <a:rPr lang="es-AR" sz="2800" dirty="0"/>
              <a:t>	</a:t>
            </a:r>
            <a:r>
              <a:rPr lang="es-AR" sz="2400" dirty="0"/>
              <a:t>Otra de las propiedades que debe satisfacer el conjunto </a:t>
            </a:r>
            <a:r>
              <a:rPr lang="es-AR" sz="2400" dirty="0" err="1"/>
              <a:t>r</a:t>
            </a:r>
            <a:r>
              <a:rPr lang="es-AR" sz="2400" baseline="-25000" dirty="0" err="1"/>
              <a:t>i</a:t>
            </a:r>
            <a:r>
              <a:rPr lang="es-AR" sz="2400" dirty="0"/>
              <a:t>, es que sus números tengan una varianza de 1/12.</a:t>
            </a:r>
          </a:p>
          <a:p>
            <a:pPr algn="just">
              <a:buNone/>
            </a:pPr>
            <a:r>
              <a:rPr lang="es-AR" sz="2400" dirty="0"/>
              <a:t>	</a:t>
            </a:r>
            <a:r>
              <a:rPr lang="es-AR" sz="2400" u="sng" dirty="0"/>
              <a:t>Hipótesis: </a:t>
            </a:r>
          </a:p>
          <a:p>
            <a:pPr algn="just">
              <a:buNone/>
            </a:pPr>
            <a:endParaRPr lang="es-AR" sz="2400" u="sng" dirty="0"/>
          </a:p>
          <a:p>
            <a:pPr lvl="1" algn="just"/>
            <a:r>
              <a:rPr lang="es-AR" sz="2200" dirty="0"/>
              <a:t>Determinar la </a:t>
            </a:r>
            <a:r>
              <a:rPr lang="es-AR" sz="2200" u="sng" dirty="0"/>
              <a:t>varianza</a:t>
            </a:r>
            <a:r>
              <a:rPr lang="es-AR" sz="2200" dirty="0"/>
              <a:t> de los </a:t>
            </a:r>
            <a:r>
              <a:rPr lang="es-AR" sz="2200" b="1" dirty="0"/>
              <a:t>n</a:t>
            </a:r>
            <a:r>
              <a:rPr lang="es-AR" sz="2200" dirty="0"/>
              <a:t> números que contiene el conjunto </a:t>
            </a:r>
            <a:r>
              <a:rPr lang="es-AR" sz="2200" dirty="0" err="1"/>
              <a:t>r</a:t>
            </a:r>
            <a:r>
              <a:rPr lang="es-AR" sz="2200" baseline="-25000" dirty="0" err="1"/>
              <a:t>i</a:t>
            </a:r>
            <a:r>
              <a:rPr lang="es-AR" sz="2200" dirty="0"/>
              <a:t>, mediante la siguiente ecuación: </a:t>
            </a:r>
          </a:p>
          <a:p>
            <a:pPr lvl="1" algn="just"/>
            <a:r>
              <a:rPr lang="es-AR" sz="2200" dirty="0"/>
              <a:t>Calcular los </a:t>
            </a:r>
            <a:r>
              <a:rPr lang="es-AR" sz="2200" u="sng" dirty="0"/>
              <a:t>límites</a:t>
            </a:r>
            <a:r>
              <a:rPr lang="es-AR" sz="2200" dirty="0"/>
              <a:t> de aceptación </a:t>
            </a:r>
            <a:r>
              <a:rPr lang="es-AR" sz="2200" u="sng" dirty="0"/>
              <a:t>inferior</a:t>
            </a:r>
            <a:r>
              <a:rPr lang="es-AR" sz="2200" dirty="0"/>
              <a:t> </a:t>
            </a:r>
          </a:p>
          <a:p>
            <a:pPr marL="717550" indent="-717550" algn="just">
              <a:spcBef>
                <a:spcPts val="0"/>
              </a:spcBef>
              <a:buNone/>
            </a:pPr>
            <a:r>
              <a:rPr lang="es-AR" sz="2400" dirty="0"/>
              <a:t>	</a:t>
            </a:r>
            <a:r>
              <a:rPr lang="es-AR" dirty="0"/>
              <a:t>y </a:t>
            </a:r>
            <a:r>
              <a:rPr lang="es-AR" u="sng" dirty="0"/>
              <a:t>superior</a:t>
            </a:r>
            <a:r>
              <a:rPr lang="es-AR" dirty="0"/>
              <a:t> con las ecuaciones siguientes:</a:t>
            </a:r>
          </a:p>
          <a:p>
            <a:pPr algn="just">
              <a:buNone/>
            </a:pPr>
            <a:endParaRPr lang="es-AR" sz="2400" dirty="0"/>
          </a:p>
          <a:p>
            <a:pPr algn="just">
              <a:buNone/>
            </a:pPr>
            <a:endParaRPr lang="es-AR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8190" y="3284984"/>
            <a:ext cx="1638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4548369"/>
            <a:ext cx="19716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6DFAA788-C01D-4CB1-968C-63B0A26D19A2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9600BBA-891F-4281-9340-324366FBC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90" y="5565145"/>
            <a:ext cx="2667000" cy="9715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433E6CF-61D0-4E89-953A-AE9A81FA9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628" y="5565145"/>
            <a:ext cx="269557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1"/>
          </a:xfrm>
        </p:spPr>
        <p:txBody>
          <a:bodyPr/>
          <a:lstStyle/>
          <a:p>
            <a:pPr algn="just">
              <a:buNone/>
            </a:pPr>
            <a:r>
              <a:rPr lang="es-AR" dirty="0"/>
              <a:t>	Si el valor de      se encuentra entre los límites de aceptación, decimos que </a:t>
            </a:r>
            <a:r>
              <a:rPr lang="es-AR" b="1" dirty="0"/>
              <a:t>no se puede rechazar</a:t>
            </a:r>
            <a:r>
              <a:rPr lang="es-AR" dirty="0"/>
              <a:t> que el conjunto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dirty="0"/>
              <a:t> tiene una varianza de 1/12, con un nivel de aceptación de 1-</a:t>
            </a:r>
            <a:r>
              <a:rPr lang="es-AR" dirty="0">
                <a:latin typeface="Symbol" pitchFamily="18" charset="2"/>
              </a:rPr>
              <a:t>a. </a:t>
            </a:r>
            <a:r>
              <a:rPr lang="es-AR" dirty="0"/>
              <a:t>En caso contrario, se rechaza que el conjunto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dirty="0"/>
              <a:t> tiene una varianza de 1/12.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017347"/>
            <a:ext cx="447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058EC81D-7049-49A9-8CD2-40CBC224F8DD}"/>
              </a:ext>
            </a:extLst>
          </p:cNvPr>
          <p:cNvSpPr txBox="1">
            <a:spLocks/>
          </p:cNvSpPr>
          <p:nvPr/>
        </p:nvSpPr>
        <p:spPr>
          <a:xfrm>
            <a:off x="1763688" y="721270"/>
            <a:ext cx="7380312" cy="113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Pruebas estadísticas para los números </a:t>
            </a:r>
            <a:r>
              <a:rPr kumimoji="0" lang="es-A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pseudoaleatorios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7"/>
            <a:ext cx="9144000" cy="1872207"/>
          </a:xfrm>
        </p:spPr>
        <p:txBody>
          <a:bodyPr/>
          <a:lstStyle/>
          <a:p>
            <a:pPr algn="just">
              <a:buNone/>
            </a:pPr>
            <a:r>
              <a:rPr lang="es-AR" sz="2400" b="1" u="sng" dirty="0"/>
              <a:t>Ejercicio:</a:t>
            </a:r>
            <a:r>
              <a:rPr lang="es-AR" sz="2400" b="1" dirty="0"/>
              <a:t> </a:t>
            </a:r>
            <a:r>
              <a:rPr lang="es-AR" sz="2000" dirty="0"/>
              <a:t>Dado los siguientes 10 números del conjunto </a:t>
            </a:r>
            <a:r>
              <a:rPr lang="es-AR" sz="2000" dirty="0" err="1"/>
              <a:t>r</a:t>
            </a:r>
            <a:r>
              <a:rPr lang="es-AR" sz="2000" baseline="-25000" dirty="0" err="1"/>
              <a:t>i</a:t>
            </a:r>
            <a:r>
              <a:rPr lang="es-AR" sz="2000" dirty="0"/>
              <a:t> </a:t>
            </a:r>
          </a:p>
          <a:p>
            <a:pPr algn="just">
              <a:buNone/>
            </a:pPr>
            <a:r>
              <a:rPr lang="es-AR" dirty="0"/>
              <a:t>	</a:t>
            </a:r>
          </a:p>
          <a:p>
            <a:pPr marL="0" indent="0" algn="just">
              <a:buNone/>
            </a:pPr>
            <a:r>
              <a:rPr lang="es-AR" sz="2000" dirty="0"/>
              <a:t>Determine si cumplen con la </a:t>
            </a:r>
            <a:r>
              <a:rPr lang="es-AR" sz="2000" b="1" dirty="0"/>
              <a:t>prueba de varianza</a:t>
            </a:r>
            <a:r>
              <a:rPr lang="es-AR" sz="2000" dirty="0"/>
              <a:t> de los números pseudoaleatorios, con un nivel de aceptación de 95%.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852688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08459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1430</TotalTime>
  <Words>1470</Words>
  <Application>Microsoft Office PowerPoint</Application>
  <PresentationFormat>Presentación en pantalla (4:3)</PresentationFormat>
  <Paragraphs>143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Georgia</vt:lpstr>
      <vt:lpstr>Symbol</vt:lpstr>
      <vt:lpstr>Wingdings</vt:lpstr>
      <vt:lpstr>Estela de condensación</vt:lpstr>
      <vt:lpstr>Cátedra: “Simulación”</vt:lpstr>
      <vt:lpstr>Números Pseudoaleatorios</vt:lpstr>
      <vt:lpstr>Pruebas estadísticas para los números pseudoaleatorios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Cátedra: “Simulación”</dc:title>
  <dc:creator>Domy</dc:creator>
  <cp:lastModifiedBy>Dominga Concepcion AQUINO</cp:lastModifiedBy>
  <cp:revision>164</cp:revision>
  <dcterms:created xsi:type="dcterms:W3CDTF">2013-03-12T15:09:04Z</dcterms:created>
  <dcterms:modified xsi:type="dcterms:W3CDTF">2021-03-22T17:17:23Z</dcterms:modified>
</cp:coreProperties>
</file>