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9" r:id="rId2"/>
    <p:sldId id="272" r:id="rId3"/>
    <p:sldId id="275" r:id="rId4"/>
    <p:sldId id="283" r:id="rId5"/>
    <p:sldId id="270" r:id="rId6"/>
    <p:sldId id="274" r:id="rId7"/>
    <p:sldId id="273" r:id="rId8"/>
    <p:sldId id="271" r:id="rId9"/>
    <p:sldId id="277" r:id="rId10"/>
    <p:sldId id="278" r:id="rId11"/>
    <p:sldId id="279" r:id="rId12"/>
    <p:sldId id="282" r:id="rId13"/>
    <p:sldId id="268" r:id="rId14"/>
    <p:sldId id="280" r:id="rId15"/>
    <p:sldId id="281" r:id="rId16"/>
    <p:sldId id="284" r:id="rId17"/>
    <p:sldId id="285" r:id="rId18"/>
    <p:sldId id="286" r:id="rId19"/>
    <p:sldId id="287" r:id="rId20"/>
    <p:sldId id="288" r:id="rId21"/>
    <p:sldId id="290" r:id="rId22"/>
    <p:sldId id="289" r:id="rId23"/>
    <p:sldId id="291" r:id="rId24"/>
    <p:sldId id="292" r:id="rId25"/>
    <p:sldId id="293" r:id="rId26"/>
    <p:sldId id="294" r:id="rId27"/>
    <p:sldId id="295" r:id="rId28"/>
    <p:sldId id="296" r:id="rId29"/>
    <p:sldId id="297" r:id="rId30"/>
    <p:sldId id="299" r:id="rId31"/>
    <p:sldId id="300" r:id="rId32"/>
  </p:sldIdLst>
  <p:sldSz cx="9144000" cy="6858000" type="screen4x3"/>
  <p:notesSz cx="6877050" cy="965676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4487C-C904-4DB2-BB4E-73EA4E8322C3}"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9C32FBE3-D7F5-4B63-82F7-54452BE61BF0}">
      <dgm:prSet/>
      <dgm:spPr/>
      <dgm:t>
        <a:bodyPr/>
        <a:lstStyle/>
        <a:p>
          <a:r>
            <a:rPr lang="es-AR" b="1"/>
            <a:t>Procesos de manufacturas: </a:t>
          </a:r>
          <a:r>
            <a:rPr lang="es-AR"/>
            <a:t>Ayuda a detectar cuellos de botellas, a distribuir personal, determinar la política de producción.</a:t>
          </a:r>
          <a:endParaRPr lang="en-US"/>
        </a:p>
      </dgm:t>
    </dgm:pt>
    <dgm:pt modelId="{107D10E4-3847-422A-B17C-259AF164AD82}" type="parTrans" cxnId="{FD369D0A-4DB0-4422-BCC8-E0A6A331BFB7}">
      <dgm:prSet/>
      <dgm:spPr/>
      <dgm:t>
        <a:bodyPr/>
        <a:lstStyle/>
        <a:p>
          <a:endParaRPr lang="en-US"/>
        </a:p>
      </dgm:t>
    </dgm:pt>
    <dgm:pt modelId="{1E634C4C-EFB6-4120-AD3F-C371B764C7E6}" type="sibTrans" cxnId="{FD369D0A-4DB0-4422-BCC8-E0A6A331BFB7}">
      <dgm:prSet/>
      <dgm:spPr/>
      <dgm:t>
        <a:bodyPr/>
        <a:lstStyle/>
        <a:p>
          <a:endParaRPr lang="en-US"/>
        </a:p>
      </dgm:t>
    </dgm:pt>
    <dgm:pt modelId="{12122FAE-20AC-4F6E-8836-D372EE7EC2C0}">
      <dgm:prSet/>
      <dgm:spPr/>
      <dgm:t>
        <a:bodyPr/>
        <a:lstStyle/>
        <a:p>
          <a:r>
            <a:rPr lang="es-AR" b="1"/>
            <a:t>Plantas industriales: </a:t>
          </a:r>
          <a:r>
            <a:rPr lang="es-AR"/>
            <a:t>Brinda información para establecer las condiciones óptimas de operación, y para la elaboración de procedimientos de operación y de emergencias.</a:t>
          </a:r>
          <a:endParaRPr lang="en-US"/>
        </a:p>
      </dgm:t>
    </dgm:pt>
    <dgm:pt modelId="{7502FED2-66C0-4258-89F4-71D42122B18F}" type="parTrans" cxnId="{798748AE-1F59-4004-858A-2A74E65AEC10}">
      <dgm:prSet/>
      <dgm:spPr/>
      <dgm:t>
        <a:bodyPr/>
        <a:lstStyle/>
        <a:p>
          <a:endParaRPr lang="en-US"/>
        </a:p>
      </dgm:t>
    </dgm:pt>
    <dgm:pt modelId="{0B282D94-D678-4742-ADEC-36D37C0639FF}" type="sibTrans" cxnId="{798748AE-1F59-4004-858A-2A74E65AEC10}">
      <dgm:prSet/>
      <dgm:spPr/>
      <dgm:t>
        <a:bodyPr/>
        <a:lstStyle/>
        <a:p>
          <a:endParaRPr lang="en-US"/>
        </a:p>
      </dgm:t>
    </dgm:pt>
    <dgm:pt modelId="{2E508E65-81CD-42CF-9A66-68ACD2D68D4B}">
      <dgm:prSet/>
      <dgm:spPr/>
      <dgm:t>
        <a:bodyPr/>
        <a:lstStyle/>
        <a:p>
          <a:r>
            <a:rPr lang="es-AR" b="1"/>
            <a:t>Sistemas públicos: </a:t>
          </a:r>
          <a:r>
            <a:rPr lang="es-AR"/>
            <a:t>Predice la demanda de energía durante las diferentes épocas del año, anticipa el comportamiento del clima, predice la forma de propagación de enfermedades.</a:t>
          </a:r>
          <a:endParaRPr lang="en-US"/>
        </a:p>
      </dgm:t>
    </dgm:pt>
    <dgm:pt modelId="{A8FD688D-A26F-4AF7-8D77-6D8819C4991B}" type="parTrans" cxnId="{7C34AD1A-162B-4334-8CD3-C9C72952274D}">
      <dgm:prSet/>
      <dgm:spPr/>
      <dgm:t>
        <a:bodyPr/>
        <a:lstStyle/>
        <a:p>
          <a:endParaRPr lang="en-US"/>
        </a:p>
      </dgm:t>
    </dgm:pt>
    <dgm:pt modelId="{B67F2AAE-3D84-4E97-828D-76F0B6C8700D}" type="sibTrans" cxnId="{7C34AD1A-162B-4334-8CD3-C9C72952274D}">
      <dgm:prSet/>
      <dgm:spPr/>
      <dgm:t>
        <a:bodyPr/>
        <a:lstStyle/>
        <a:p>
          <a:endParaRPr lang="en-US"/>
        </a:p>
      </dgm:t>
    </dgm:pt>
    <dgm:pt modelId="{C01DA6C2-3C1F-4183-BEDA-A7A3216210A1}">
      <dgm:prSet/>
      <dgm:spPr/>
      <dgm:t>
        <a:bodyPr/>
        <a:lstStyle/>
        <a:p>
          <a:r>
            <a:rPr lang="es-AR" b="1"/>
            <a:t>Sistemas de transportes: </a:t>
          </a:r>
          <a:r>
            <a:rPr lang="es-AR"/>
            <a:t>Detecta zonas de posible congestionamiento, zonas con mayor riesgo de accidentes, predice la demanda para cada hora del día.</a:t>
          </a:r>
          <a:endParaRPr lang="en-US"/>
        </a:p>
      </dgm:t>
    </dgm:pt>
    <dgm:pt modelId="{982DAF27-96FA-4FE3-883B-A70D6977DB1C}" type="parTrans" cxnId="{9F361835-4946-46AB-9385-CE1CFBDE9225}">
      <dgm:prSet/>
      <dgm:spPr/>
      <dgm:t>
        <a:bodyPr/>
        <a:lstStyle/>
        <a:p>
          <a:endParaRPr lang="en-US"/>
        </a:p>
      </dgm:t>
    </dgm:pt>
    <dgm:pt modelId="{BA68EE21-12B1-4298-AD0F-9616FB52E9F9}" type="sibTrans" cxnId="{9F361835-4946-46AB-9385-CE1CFBDE9225}">
      <dgm:prSet/>
      <dgm:spPr/>
      <dgm:t>
        <a:bodyPr/>
        <a:lstStyle/>
        <a:p>
          <a:endParaRPr lang="en-US"/>
        </a:p>
      </dgm:t>
    </dgm:pt>
    <dgm:pt modelId="{78E102A9-5C50-46AB-A092-0E4A2F1458B5}" type="pres">
      <dgm:prSet presAssocID="{1414487C-C904-4DB2-BB4E-73EA4E8322C3}" presName="vert0" presStyleCnt="0">
        <dgm:presLayoutVars>
          <dgm:dir/>
          <dgm:animOne val="branch"/>
          <dgm:animLvl val="lvl"/>
        </dgm:presLayoutVars>
      </dgm:prSet>
      <dgm:spPr/>
    </dgm:pt>
    <dgm:pt modelId="{CDE6FEA0-B844-4CD0-90B8-30E12BE3F28F}" type="pres">
      <dgm:prSet presAssocID="{9C32FBE3-D7F5-4B63-82F7-54452BE61BF0}" presName="thickLine" presStyleLbl="alignNode1" presStyleIdx="0" presStyleCnt="4"/>
      <dgm:spPr/>
    </dgm:pt>
    <dgm:pt modelId="{4D561E94-B159-4E5E-A7AB-353F1542D413}" type="pres">
      <dgm:prSet presAssocID="{9C32FBE3-D7F5-4B63-82F7-54452BE61BF0}" presName="horz1" presStyleCnt="0"/>
      <dgm:spPr/>
    </dgm:pt>
    <dgm:pt modelId="{1FDEF87E-E934-4568-B7AE-DA4444710631}" type="pres">
      <dgm:prSet presAssocID="{9C32FBE3-D7F5-4B63-82F7-54452BE61BF0}" presName="tx1" presStyleLbl="revTx" presStyleIdx="0" presStyleCnt="4"/>
      <dgm:spPr/>
    </dgm:pt>
    <dgm:pt modelId="{40AB776D-8203-49B7-9E0E-713CBF37C46F}" type="pres">
      <dgm:prSet presAssocID="{9C32FBE3-D7F5-4B63-82F7-54452BE61BF0}" presName="vert1" presStyleCnt="0"/>
      <dgm:spPr/>
    </dgm:pt>
    <dgm:pt modelId="{8026434B-773B-492C-94AE-84A686A2A5E5}" type="pres">
      <dgm:prSet presAssocID="{12122FAE-20AC-4F6E-8836-D372EE7EC2C0}" presName="thickLine" presStyleLbl="alignNode1" presStyleIdx="1" presStyleCnt="4"/>
      <dgm:spPr/>
    </dgm:pt>
    <dgm:pt modelId="{76F1FDD4-5848-4F06-A158-ADCDF019A1EA}" type="pres">
      <dgm:prSet presAssocID="{12122FAE-20AC-4F6E-8836-D372EE7EC2C0}" presName="horz1" presStyleCnt="0"/>
      <dgm:spPr/>
    </dgm:pt>
    <dgm:pt modelId="{9562D72A-EF75-41F8-B668-DE6A11CF94C7}" type="pres">
      <dgm:prSet presAssocID="{12122FAE-20AC-4F6E-8836-D372EE7EC2C0}" presName="tx1" presStyleLbl="revTx" presStyleIdx="1" presStyleCnt="4"/>
      <dgm:spPr/>
    </dgm:pt>
    <dgm:pt modelId="{B5950D26-E942-4A98-89FE-84F8BD279749}" type="pres">
      <dgm:prSet presAssocID="{12122FAE-20AC-4F6E-8836-D372EE7EC2C0}" presName="vert1" presStyleCnt="0"/>
      <dgm:spPr/>
    </dgm:pt>
    <dgm:pt modelId="{20520DE4-D23E-4EEC-9F7C-223D511606D4}" type="pres">
      <dgm:prSet presAssocID="{2E508E65-81CD-42CF-9A66-68ACD2D68D4B}" presName="thickLine" presStyleLbl="alignNode1" presStyleIdx="2" presStyleCnt="4"/>
      <dgm:spPr/>
    </dgm:pt>
    <dgm:pt modelId="{526E91CB-5B8F-4692-A4E0-8530F1742362}" type="pres">
      <dgm:prSet presAssocID="{2E508E65-81CD-42CF-9A66-68ACD2D68D4B}" presName="horz1" presStyleCnt="0"/>
      <dgm:spPr/>
    </dgm:pt>
    <dgm:pt modelId="{B1E9486F-FAF0-4700-AE10-AC07D64BC0E8}" type="pres">
      <dgm:prSet presAssocID="{2E508E65-81CD-42CF-9A66-68ACD2D68D4B}" presName="tx1" presStyleLbl="revTx" presStyleIdx="2" presStyleCnt="4"/>
      <dgm:spPr/>
    </dgm:pt>
    <dgm:pt modelId="{28123E52-FACA-4B11-933F-225D91B4BBC5}" type="pres">
      <dgm:prSet presAssocID="{2E508E65-81CD-42CF-9A66-68ACD2D68D4B}" presName="vert1" presStyleCnt="0"/>
      <dgm:spPr/>
    </dgm:pt>
    <dgm:pt modelId="{9F1A0AD0-FDE6-48DA-AB6C-6884F97A7FC3}" type="pres">
      <dgm:prSet presAssocID="{C01DA6C2-3C1F-4183-BEDA-A7A3216210A1}" presName="thickLine" presStyleLbl="alignNode1" presStyleIdx="3" presStyleCnt="4"/>
      <dgm:spPr/>
    </dgm:pt>
    <dgm:pt modelId="{7DCF2D01-2D85-4252-AEC0-C94AA8F053A9}" type="pres">
      <dgm:prSet presAssocID="{C01DA6C2-3C1F-4183-BEDA-A7A3216210A1}" presName="horz1" presStyleCnt="0"/>
      <dgm:spPr/>
    </dgm:pt>
    <dgm:pt modelId="{5B1E793A-8E6A-4BFC-A568-E09EAF16A4C8}" type="pres">
      <dgm:prSet presAssocID="{C01DA6C2-3C1F-4183-BEDA-A7A3216210A1}" presName="tx1" presStyleLbl="revTx" presStyleIdx="3" presStyleCnt="4"/>
      <dgm:spPr/>
    </dgm:pt>
    <dgm:pt modelId="{010C94D7-2B4D-45BB-A8D6-AF775B67554A}" type="pres">
      <dgm:prSet presAssocID="{C01DA6C2-3C1F-4183-BEDA-A7A3216210A1}" presName="vert1" presStyleCnt="0"/>
      <dgm:spPr/>
    </dgm:pt>
  </dgm:ptLst>
  <dgm:cxnLst>
    <dgm:cxn modelId="{FD369D0A-4DB0-4422-BCC8-E0A6A331BFB7}" srcId="{1414487C-C904-4DB2-BB4E-73EA4E8322C3}" destId="{9C32FBE3-D7F5-4B63-82F7-54452BE61BF0}" srcOrd="0" destOrd="0" parTransId="{107D10E4-3847-422A-B17C-259AF164AD82}" sibTransId="{1E634C4C-EFB6-4120-AD3F-C371B764C7E6}"/>
    <dgm:cxn modelId="{7C34AD1A-162B-4334-8CD3-C9C72952274D}" srcId="{1414487C-C904-4DB2-BB4E-73EA4E8322C3}" destId="{2E508E65-81CD-42CF-9A66-68ACD2D68D4B}" srcOrd="2" destOrd="0" parTransId="{A8FD688D-A26F-4AF7-8D77-6D8819C4991B}" sibTransId="{B67F2AAE-3D84-4E97-828D-76F0B6C8700D}"/>
    <dgm:cxn modelId="{9F361835-4946-46AB-9385-CE1CFBDE9225}" srcId="{1414487C-C904-4DB2-BB4E-73EA4E8322C3}" destId="{C01DA6C2-3C1F-4183-BEDA-A7A3216210A1}" srcOrd="3" destOrd="0" parTransId="{982DAF27-96FA-4FE3-883B-A70D6977DB1C}" sibTransId="{BA68EE21-12B1-4298-AD0F-9616FB52E9F9}"/>
    <dgm:cxn modelId="{A1741C3B-C5C8-44B6-B36B-6863F381E271}" type="presOf" srcId="{C01DA6C2-3C1F-4183-BEDA-A7A3216210A1}" destId="{5B1E793A-8E6A-4BFC-A568-E09EAF16A4C8}" srcOrd="0" destOrd="0" presId="urn:microsoft.com/office/officeart/2008/layout/LinedList"/>
    <dgm:cxn modelId="{0D4AF85D-B2AB-48FA-9EF5-A416668C8FFC}" type="presOf" srcId="{12122FAE-20AC-4F6E-8836-D372EE7EC2C0}" destId="{9562D72A-EF75-41F8-B668-DE6A11CF94C7}" srcOrd="0" destOrd="0" presId="urn:microsoft.com/office/officeart/2008/layout/LinedList"/>
    <dgm:cxn modelId="{4ED7EC5F-DC9D-4EEB-AA22-FF1547661E4F}" type="presOf" srcId="{9C32FBE3-D7F5-4B63-82F7-54452BE61BF0}" destId="{1FDEF87E-E934-4568-B7AE-DA4444710631}" srcOrd="0" destOrd="0" presId="urn:microsoft.com/office/officeart/2008/layout/LinedList"/>
    <dgm:cxn modelId="{D8DF588B-EB43-40BE-A9BD-B12DCD6F3F78}" type="presOf" srcId="{2E508E65-81CD-42CF-9A66-68ACD2D68D4B}" destId="{B1E9486F-FAF0-4700-AE10-AC07D64BC0E8}" srcOrd="0" destOrd="0" presId="urn:microsoft.com/office/officeart/2008/layout/LinedList"/>
    <dgm:cxn modelId="{798748AE-1F59-4004-858A-2A74E65AEC10}" srcId="{1414487C-C904-4DB2-BB4E-73EA4E8322C3}" destId="{12122FAE-20AC-4F6E-8836-D372EE7EC2C0}" srcOrd="1" destOrd="0" parTransId="{7502FED2-66C0-4258-89F4-71D42122B18F}" sibTransId="{0B282D94-D678-4742-ADEC-36D37C0639FF}"/>
    <dgm:cxn modelId="{339808EC-E1B6-47E3-8A64-D145B445DC4F}" type="presOf" srcId="{1414487C-C904-4DB2-BB4E-73EA4E8322C3}" destId="{78E102A9-5C50-46AB-A092-0E4A2F1458B5}" srcOrd="0" destOrd="0" presId="urn:microsoft.com/office/officeart/2008/layout/LinedList"/>
    <dgm:cxn modelId="{57DDEFB5-97D9-4FDD-BC15-B81A2AFBBAA2}" type="presParOf" srcId="{78E102A9-5C50-46AB-A092-0E4A2F1458B5}" destId="{CDE6FEA0-B844-4CD0-90B8-30E12BE3F28F}" srcOrd="0" destOrd="0" presId="urn:microsoft.com/office/officeart/2008/layout/LinedList"/>
    <dgm:cxn modelId="{4F7FF4EA-387C-4A82-98AE-64E02C7258B7}" type="presParOf" srcId="{78E102A9-5C50-46AB-A092-0E4A2F1458B5}" destId="{4D561E94-B159-4E5E-A7AB-353F1542D413}" srcOrd="1" destOrd="0" presId="urn:microsoft.com/office/officeart/2008/layout/LinedList"/>
    <dgm:cxn modelId="{E8DD972D-DAC7-4009-A1DE-58B19CCDB5D7}" type="presParOf" srcId="{4D561E94-B159-4E5E-A7AB-353F1542D413}" destId="{1FDEF87E-E934-4568-B7AE-DA4444710631}" srcOrd="0" destOrd="0" presId="urn:microsoft.com/office/officeart/2008/layout/LinedList"/>
    <dgm:cxn modelId="{B5CDB86A-56E8-4C46-9A0A-D2F492FE53CE}" type="presParOf" srcId="{4D561E94-B159-4E5E-A7AB-353F1542D413}" destId="{40AB776D-8203-49B7-9E0E-713CBF37C46F}" srcOrd="1" destOrd="0" presId="urn:microsoft.com/office/officeart/2008/layout/LinedList"/>
    <dgm:cxn modelId="{4D2BB43E-6346-4F51-A914-572EACED7EE3}" type="presParOf" srcId="{78E102A9-5C50-46AB-A092-0E4A2F1458B5}" destId="{8026434B-773B-492C-94AE-84A686A2A5E5}" srcOrd="2" destOrd="0" presId="urn:microsoft.com/office/officeart/2008/layout/LinedList"/>
    <dgm:cxn modelId="{6830CD83-FE19-44BD-B978-4E59B0E9E42A}" type="presParOf" srcId="{78E102A9-5C50-46AB-A092-0E4A2F1458B5}" destId="{76F1FDD4-5848-4F06-A158-ADCDF019A1EA}" srcOrd="3" destOrd="0" presId="urn:microsoft.com/office/officeart/2008/layout/LinedList"/>
    <dgm:cxn modelId="{7E766130-2D50-4DDC-BB7D-2DC8664522F6}" type="presParOf" srcId="{76F1FDD4-5848-4F06-A158-ADCDF019A1EA}" destId="{9562D72A-EF75-41F8-B668-DE6A11CF94C7}" srcOrd="0" destOrd="0" presId="urn:microsoft.com/office/officeart/2008/layout/LinedList"/>
    <dgm:cxn modelId="{60948DD5-8DEC-4C9D-86B5-C0AD0F79F609}" type="presParOf" srcId="{76F1FDD4-5848-4F06-A158-ADCDF019A1EA}" destId="{B5950D26-E942-4A98-89FE-84F8BD279749}" srcOrd="1" destOrd="0" presId="urn:microsoft.com/office/officeart/2008/layout/LinedList"/>
    <dgm:cxn modelId="{014BE8F6-4BBB-45F8-8426-0B139F8FD7C8}" type="presParOf" srcId="{78E102A9-5C50-46AB-A092-0E4A2F1458B5}" destId="{20520DE4-D23E-4EEC-9F7C-223D511606D4}" srcOrd="4" destOrd="0" presId="urn:microsoft.com/office/officeart/2008/layout/LinedList"/>
    <dgm:cxn modelId="{FDBBBBC3-3A08-4936-9EA5-AF4806A7714A}" type="presParOf" srcId="{78E102A9-5C50-46AB-A092-0E4A2F1458B5}" destId="{526E91CB-5B8F-4692-A4E0-8530F1742362}" srcOrd="5" destOrd="0" presId="urn:microsoft.com/office/officeart/2008/layout/LinedList"/>
    <dgm:cxn modelId="{39811A65-F61B-422A-B1FB-D9E7A9225137}" type="presParOf" srcId="{526E91CB-5B8F-4692-A4E0-8530F1742362}" destId="{B1E9486F-FAF0-4700-AE10-AC07D64BC0E8}" srcOrd="0" destOrd="0" presId="urn:microsoft.com/office/officeart/2008/layout/LinedList"/>
    <dgm:cxn modelId="{51924591-E46C-4A60-8E4B-7D912E7BBFAF}" type="presParOf" srcId="{526E91CB-5B8F-4692-A4E0-8530F1742362}" destId="{28123E52-FACA-4B11-933F-225D91B4BBC5}" srcOrd="1" destOrd="0" presId="urn:microsoft.com/office/officeart/2008/layout/LinedList"/>
    <dgm:cxn modelId="{0FD54297-8C7E-46C9-9E04-C096D6C00B42}" type="presParOf" srcId="{78E102A9-5C50-46AB-A092-0E4A2F1458B5}" destId="{9F1A0AD0-FDE6-48DA-AB6C-6884F97A7FC3}" srcOrd="6" destOrd="0" presId="urn:microsoft.com/office/officeart/2008/layout/LinedList"/>
    <dgm:cxn modelId="{C769D9EE-A189-41E2-A2A9-308C27F779E2}" type="presParOf" srcId="{78E102A9-5C50-46AB-A092-0E4A2F1458B5}" destId="{7DCF2D01-2D85-4252-AEC0-C94AA8F053A9}" srcOrd="7" destOrd="0" presId="urn:microsoft.com/office/officeart/2008/layout/LinedList"/>
    <dgm:cxn modelId="{02D78C6F-69AF-4F20-95E1-01A7027E6581}" type="presParOf" srcId="{7DCF2D01-2D85-4252-AEC0-C94AA8F053A9}" destId="{5B1E793A-8E6A-4BFC-A568-E09EAF16A4C8}" srcOrd="0" destOrd="0" presId="urn:microsoft.com/office/officeart/2008/layout/LinedList"/>
    <dgm:cxn modelId="{D8B6AE9B-C66C-45B6-AD29-101320AB5671}" type="presParOf" srcId="{7DCF2D01-2D85-4252-AEC0-C94AA8F053A9}" destId="{010C94D7-2B4D-45BB-A8D6-AF775B67554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69DFDC-3610-48C4-AABB-C4B38DE1B68B}"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FA0A8E48-DCB0-47DF-BD41-2BEFBEE4AF26}">
      <dgm:prSet/>
      <dgm:spPr/>
      <dgm:t>
        <a:bodyPr/>
        <a:lstStyle/>
        <a:p>
          <a:r>
            <a:rPr lang="es-AR"/>
            <a:t>Conceptualizar un modelo requiere conocimientos del sistema, juicio de ingeniería y herramientas para la construcción de modelos.</a:t>
          </a:r>
          <a:endParaRPr lang="en-US"/>
        </a:p>
      </dgm:t>
    </dgm:pt>
    <dgm:pt modelId="{9146B4C4-EE07-45B0-842F-F98F0F95D27F}" type="parTrans" cxnId="{C8F3E23A-9991-4B20-9459-2120EBBD32A3}">
      <dgm:prSet/>
      <dgm:spPr/>
      <dgm:t>
        <a:bodyPr/>
        <a:lstStyle/>
        <a:p>
          <a:endParaRPr lang="en-US"/>
        </a:p>
      </dgm:t>
    </dgm:pt>
    <dgm:pt modelId="{E358712A-D956-4BEF-BBE4-9A67CBD3FED1}" type="sibTrans" cxnId="{C8F3E23A-9991-4B20-9459-2120EBBD32A3}">
      <dgm:prSet/>
      <dgm:spPr/>
      <dgm:t>
        <a:bodyPr/>
        <a:lstStyle/>
        <a:p>
          <a:endParaRPr lang="en-US"/>
        </a:p>
      </dgm:t>
    </dgm:pt>
    <dgm:pt modelId="{A022F74A-F325-454B-858C-F9AB0614E0DC}">
      <dgm:prSet/>
      <dgm:spPr/>
      <dgm:t>
        <a:bodyPr/>
        <a:lstStyle/>
        <a:p>
          <a:r>
            <a:rPr lang="es-AR"/>
            <a:t>El modelado es un proceso en evolución porque la acción de modelar revela información importante poco a poco.</a:t>
          </a:r>
          <a:endParaRPr lang="en-US"/>
        </a:p>
      </dgm:t>
    </dgm:pt>
    <dgm:pt modelId="{F7F795B5-4449-4C8D-9E1E-53DB913B0648}" type="parTrans" cxnId="{557B6D12-02C7-4EBF-8ED1-158B120E44C5}">
      <dgm:prSet/>
      <dgm:spPr/>
      <dgm:t>
        <a:bodyPr/>
        <a:lstStyle/>
        <a:p>
          <a:endParaRPr lang="en-US"/>
        </a:p>
      </dgm:t>
    </dgm:pt>
    <dgm:pt modelId="{7335554A-0C6D-4228-BD49-953C95B42F5F}" type="sibTrans" cxnId="{557B6D12-02C7-4EBF-8ED1-158B120E44C5}">
      <dgm:prSet/>
      <dgm:spPr/>
      <dgm:t>
        <a:bodyPr/>
        <a:lstStyle/>
        <a:p>
          <a:endParaRPr lang="en-US"/>
        </a:p>
      </dgm:t>
    </dgm:pt>
    <dgm:pt modelId="{20B85383-2D12-4751-934D-7C05A85021C4}">
      <dgm:prSet/>
      <dgm:spPr/>
      <dgm:t>
        <a:bodyPr/>
        <a:lstStyle/>
        <a:p>
          <a:r>
            <a:rPr lang="es-AR"/>
            <a:t>Un buen modelador debe saber remodelar.</a:t>
          </a:r>
          <a:endParaRPr lang="en-US"/>
        </a:p>
      </dgm:t>
    </dgm:pt>
    <dgm:pt modelId="{067E3E8E-BDBE-44E6-8965-F1D5970257DE}" type="parTrans" cxnId="{1846FD5C-115D-41CA-ADAE-B8F24915D3AC}">
      <dgm:prSet/>
      <dgm:spPr/>
      <dgm:t>
        <a:bodyPr/>
        <a:lstStyle/>
        <a:p>
          <a:endParaRPr lang="en-US"/>
        </a:p>
      </dgm:t>
    </dgm:pt>
    <dgm:pt modelId="{553FDEC5-1994-434B-9BC0-4606B0EE3176}" type="sibTrans" cxnId="{1846FD5C-115D-41CA-ADAE-B8F24915D3AC}">
      <dgm:prSet/>
      <dgm:spPr/>
      <dgm:t>
        <a:bodyPr/>
        <a:lstStyle/>
        <a:p>
          <a:endParaRPr lang="en-US"/>
        </a:p>
      </dgm:t>
    </dgm:pt>
    <dgm:pt modelId="{61F7010C-C612-4612-8A10-16870B8D189F}">
      <dgm:prSet/>
      <dgm:spPr/>
      <dgm:t>
        <a:bodyPr/>
        <a:lstStyle/>
        <a:p>
          <a:r>
            <a:rPr lang="es-AR"/>
            <a:t>El problema o la declaración del problema es el elemento de control primario (en un modelo basado en la resolución de problemas)</a:t>
          </a:r>
          <a:endParaRPr lang="en-US"/>
        </a:p>
      </dgm:t>
    </dgm:pt>
    <dgm:pt modelId="{23F7454A-2CEE-4630-B960-DE05BB020942}" type="parTrans" cxnId="{B98E17D2-3E66-4CB5-A78B-5670B8BE917A}">
      <dgm:prSet/>
      <dgm:spPr/>
      <dgm:t>
        <a:bodyPr/>
        <a:lstStyle/>
        <a:p>
          <a:endParaRPr lang="en-US"/>
        </a:p>
      </dgm:t>
    </dgm:pt>
    <dgm:pt modelId="{0D413E21-DDC2-4C1A-89B7-EEEF377D0796}" type="sibTrans" cxnId="{B98E17D2-3E66-4CB5-A78B-5670B8BE917A}">
      <dgm:prSet/>
      <dgm:spPr/>
      <dgm:t>
        <a:bodyPr/>
        <a:lstStyle/>
        <a:p>
          <a:endParaRPr lang="en-US"/>
        </a:p>
      </dgm:t>
    </dgm:pt>
    <dgm:pt modelId="{7BC65544-95AB-46F2-A913-E8A8A6012D2B}" type="pres">
      <dgm:prSet presAssocID="{A769DFDC-3610-48C4-AABB-C4B38DE1B68B}" presName="matrix" presStyleCnt="0">
        <dgm:presLayoutVars>
          <dgm:chMax val="1"/>
          <dgm:dir/>
          <dgm:resizeHandles val="exact"/>
        </dgm:presLayoutVars>
      </dgm:prSet>
      <dgm:spPr/>
    </dgm:pt>
    <dgm:pt modelId="{DB3073FC-3CD4-4DAC-8EDF-B666EAAB8605}" type="pres">
      <dgm:prSet presAssocID="{A769DFDC-3610-48C4-AABB-C4B38DE1B68B}" presName="diamond" presStyleLbl="bgShp" presStyleIdx="0" presStyleCnt="1"/>
      <dgm:spPr/>
    </dgm:pt>
    <dgm:pt modelId="{AAB97109-2308-4128-A890-8E5B9C64A797}" type="pres">
      <dgm:prSet presAssocID="{A769DFDC-3610-48C4-AABB-C4B38DE1B68B}" presName="quad1" presStyleLbl="node1" presStyleIdx="0" presStyleCnt="4">
        <dgm:presLayoutVars>
          <dgm:chMax val="0"/>
          <dgm:chPref val="0"/>
          <dgm:bulletEnabled val="1"/>
        </dgm:presLayoutVars>
      </dgm:prSet>
      <dgm:spPr/>
    </dgm:pt>
    <dgm:pt modelId="{835F0BC7-2A41-4D8F-BC34-2753E30147E0}" type="pres">
      <dgm:prSet presAssocID="{A769DFDC-3610-48C4-AABB-C4B38DE1B68B}" presName="quad2" presStyleLbl="node1" presStyleIdx="1" presStyleCnt="4">
        <dgm:presLayoutVars>
          <dgm:chMax val="0"/>
          <dgm:chPref val="0"/>
          <dgm:bulletEnabled val="1"/>
        </dgm:presLayoutVars>
      </dgm:prSet>
      <dgm:spPr/>
    </dgm:pt>
    <dgm:pt modelId="{4E9FAD58-4D33-4740-853E-87058397DE44}" type="pres">
      <dgm:prSet presAssocID="{A769DFDC-3610-48C4-AABB-C4B38DE1B68B}" presName="quad3" presStyleLbl="node1" presStyleIdx="2" presStyleCnt="4">
        <dgm:presLayoutVars>
          <dgm:chMax val="0"/>
          <dgm:chPref val="0"/>
          <dgm:bulletEnabled val="1"/>
        </dgm:presLayoutVars>
      </dgm:prSet>
      <dgm:spPr/>
    </dgm:pt>
    <dgm:pt modelId="{C2F09CD3-2286-42E7-8372-C4D9D69C717B}" type="pres">
      <dgm:prSet presAssocID="{A769DFDC-3610-48C4-AABB-C4B38DE1B68B}" presName="quad4" presStyleLbl="node1" presStyleIdx="3" presStyleCnt="4">
        <dgm:presLayoutVars>
          <dgm:chMax val="0"/>
          <dgm:chPref val="0"/>
          <dgm:bulletEnabled val="1"/>
        </dgm:presLayoutVars>
      </dgm:prSet>
      <dgm:spPr/>
    </dgm:pt>
  </dgm:ptLst>
  <dgm:cxnLst>
    <dgm:cxn modelId="{557B6D12-02C7-4EBF-8ED1-158B120E44C5}" srcId="{A769DFDC-3610-48C4-AABB-C4B38DE1B68B}" destId="{A022F74A-F325-454B-858C-F9AB0614E0DC}" srcOrd="1" destOrd="0" parTransId="{F7F795B5-4449-4C8D-9E1E-53DB913B0648}" sibTransId="{7335554A-0C6D-4228-BD49-953C95B42F5F}"/>
    <dgm:cxn modelId="{AEEF1518-2121-4DF5-88A2-5069B5499600}" type="presOf" srcId="{61F7010C-C612-4612-8A10-16870B8D189F}" destId="{C2F09CD3-2286-42E7-8372-C4D9D69C717B}" srcOrd="0" destOrd="0" presId="urn:microsoft.com/office/officeart/2005/8/layout/matrix3"/>
    <dgm:cxn modelId="{6E03A919-EA2F-4FE9-B0CB-EC9B46C408B1}" type="presOf" srcId="{A022F74A-F325-454B-858C-F9AB0614E0DC}" destId="{835F0BC7-2A41-4D8F-BC34-2753E30147E0}" srcOrd="0" destOrd="0" presId="urn:microsoft.com/office/officeart/2005/8/layout/matrix3"/>
    <dgm:cxn modelId="{C8F3E23A-9991-4B20-9459-2120EBBD32A3}" srcId="{A769DFDC-3610-48C4-AABB-C4B38DE1B68B}" destId="{FA0A8E48-DCB0-47DF-BD41-2BEFBEE4AF26}" srcOrd="0" destOrd="0" parTransId="{9146B4C4-EE07-45B0-842F-F98F0F95D27F}" sibTransId="{E358712A-D956-4BEF-BBE4-9A67CBD3FED1}"/>
    <dgm:cxn modelId="{1846FD5C-115D-41CA-ADAE-B8F24915D3AC}" srcId="{A769DFDC-3610-48C4-AABB-C4B38DE1B68B}" destId="{20B85383-2D12-4751-934D-7C05A85021C4}" srcOrd="2" destOrd="0" parTransId="{067E3E8E-BDBE-44E6-8965-F1D5970257DE}" sibTransId="{553FDEC5-1994-434B-9BC0-4606B0EE3176}"/>
    <dgm:cxn modelId="{A1A1F0C1-285D-417C-98F0-84E2E6F4BDC8}" type="presOf" srcId="{FA0A8E48-DCB0-47DF-BD41-2BEFBEE4AF26}" destId="{AAB97109-2308-4128-A890-8E5B9C64A797}" srcOrd="0" destOrd="0" presId="urn:microsoft.com/office/officeart/2005/8/layout/matrix3"/>
    <dgm:cxn modelId="{7C8E24C4-EE78-471E-AD9B-D828BD9AFDC2}" type="presOf" srcId="{20B85383-2D12-4751-934D-7C05A85021C4}" destId="{4E9FAD58-4D33-4740-853E-87058397DE44}" srcOrd="0" destOrd="0" presId="urn:microsoft.com/office/officeart/2005/8/layout/matrix3"/>
    <dgm:cxn modelId="{B98E17D2-3E66-4CB5-A78B-5670B8BE917A}" srcId="{A769DFDC-3610-48C4-AABB-C4B38DE1B68B}" destId="{61F7010C-C612-4612-8A10-16870B8D189F}" srcOrd="3" destOrd="0" parTransId="{23F7454A-2CEE-4630-B960-DE05BB020942}" sibTransId="{0D413E21-DDC2-4C1A-89B7-EEEF377D0796}"/>
    <dgm:cxn modelId="{20001FE0-C477-443F-BFAC-231617DA6C68}" type="presOf" srcId="{A769DFDC-3610-48C4-AABB-C4B38DE1B68B}" destId="{7BC65544-95AB-46F2-A913-E8A8A6012D2B}" srcOrd="0" destOrd="0" presId="urn:microsoft.com/office/officeart/2005/8/layout/matrix3"/>
    <dgm:cxn modelId="{BFCA4098-D21B-4BAC-B745-040960870CF2}" type="presParOf" srcId="{7BC65544-95AB-46F2-A913-E8A8A6012D2B}" destId="{DB3073FC-3CD4-4DAC-8EDF-B666EAAB8605}" srcOrd="0" destOrd="0" presId="urn:microsoft.com/office/officeart/2005/8/layout/matrix3"/>
    <dgm:cxn modelId="{27A46024-2535-4079-B7C0-F4019FFED4A4}" type="presParOf" srcId="{7BC65544-95AB-46F2-A913-E8A8A6012D2B}" destId="{AAB97109-2308-4128-A890-8E5B9C64A797}" srcOrd="1" destOrd="0" presId="urn:microsoft.com/office/officeart/2005/8/layout/matrix3"/>
    <dgm:cxn modelId="{D1351F6B-1CD3-4AAB-902D-E2E114A08F7D}" type="presParOf" srcId="{7BC65544-95AB-46F2-A913-E8A8A6012D2B}" destId="{835F0BC7-2A41-4D8F-BC34-2753E30147E0}" srcOrd="2" destOrd="0" presId="urn:microsoft.com/office/officeart/2005/8/layout/matrix3"/>
    <dgm:cxn modelId="{8D379C02-3BE2-4FF3-9B29-E86BF72E2BA8}" type="presParOf" srcId="{7BC65544-95AB-46F2-A913-E8A8A6012D2B}" destId="{4E9FAD58-4D33-4740-853E-87058397DE44}" srcOrd="3" destOrd="0" presId="urn:microsoft.com/office/officeart/2005/8/layout/matrix3"/>
    <dgm:cxn modelId="{261821EF-E5B5-43FD-B818-E96A8BEE6695}" type="presParOf" srcId="{7BC65544-95AB-46F2-A913-E8A8A6012D2B}" destId="{C2F09CD3-2286-42E7-8372-C4D9D69C717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758913-6638-47C5-A8DF-00FDE1A5FAD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0F632FA-2B29-4207-88E6-7653481A9D61}">
      <dgm:prSet/>
      <dgm:spPr/>
      <dgm:t>
        <a:bodyPr/>
        <a:lstStyle/>
        <a:p>
          <a:r>
            <a:rPr lang="es-AR"/>
            <a:t>Para obtenerlos, se puede utilizar :</a:t>
          </a:r>
          <a:endParaRPr lang="en-US"/>
        </a:p>
      </dgm:t>
    </dgm:pt>
    <dgm:pt modelId="{4A440078-4883-4EB7-B955-13AA2F9E1A62}" type="parTrans" cxnId="{CB1186B3-192C-4507-8084-A1068FF622AA}">
      <dgm:prSet/>
      <dgm:spPr/>
      <dgm:t>
        <a:bodyPr/>
        <a:lstStyle/>
        <a:p>
          <a:endParaRPr lang="en-US"/>
        </a:p>
      </dgm:t>
    </dgm:pt>
    <dgm:pt modelId="{BB776FDB-D113-4CB6-9210-41EF03F7E2A4}" type="sibTrans" cxnId="{CB1186B3-192C-4507-8084-A1068FF622AA}">
      <dgm:prSet/>
      <dgm:spPr/>
      <dgm:t>
        <a:bodyPr/>
        <a:lstStyle/>
        <a:p>
          <a:endParaRPr lang="en-US"/>
        </a:p>
      </dgm:t>
    </dgm:pt>
    <dgm:pt modelId="{6FFB0A48-AA3A-4F15-9F62-4CE9B4FE8287}">
      <dgm:prSet/>
      <dgm:spPr/>
      <dgm:t>
        <a:bodyPr/>
        <a:lstStyle/>
        <a:p>
          <a:r>
            <a:rPr lang="es-AR"/>
            <a:t>Tener listados</a:t>
          </a:r>
          <a:endParaRPr lang="en-US"/>
        </a:p>
      </dgm:t>
    </dgm:pt>
    <dgm:pt modelId="{6715B2AD-B679-405D-96D2-56110805A1DD}" type="parTrans" cxnId="{75B6953B-44C0-4427-9F74-F5318828A3D8}">
      <dgm:prSet/>
      <dgm:spPr/>
      <dgm:t>
        <a:bodyPr/>
        <a:lstStyle/>
        <a:p>
          <a:endParaRPr lang="en-US"/>
        </a:p>
      </dgm:t>
    </dgm:pt>
    <dgm:pt modelId="{D463B4F8-C90E-454A-98B8-ECE141E81760}" type="sibTrans" cxnId="{75B6953B-44C0-4427-9F74-F5318828A3D8}">
      <dgm:prSet/>
      <dgm:spPr/>
      <dgm:t>
        <a:bodyPr/>
        <a:lstStyle/>
        <a:p>
          <a:endParaRPr lang="en-US"/>
        </a:p>
      </dgm:t>
    </dgm:pt>
    <dgm:pt modelId="{29D73845-E82E-4F07-95F3-0C71E58A58D0}">
      <dgm:prSet/>
      <dgm:spPr/>
      <dgm:t>
        <a:bodyPr/>
        <a:lstStyle/>
        <a:p>
          <a:r>
            <a:rPr lang="es-AR"/>
            <a:t>Obtenerlos por métodos físicos o con calculadora o PC.</a:t>
          </a:r>
          <a:endParaRPr lang="en-US"/>
        </a:p>
      </dgm:t>
    </dgm:pt>
    <dgm:pt modelId="{DACC1102-90A7-41DC-B342-233E3FFA945A}" type="parTrans" cxnId="{C55FEBB4-0CCA-4B8E-A55E-F1B1724F5218}">
      <dgm:prSet/>
      <dgm:spPr/>
      <dgm:t>
        <a:bodyPr/>
        <a:lstStyle/>
        <a:p>
          <a:endParaRPr lang="en-US"/>
        </a:p>
      </dgm:t>
    </dgm:pt>
    <dgm:pt modelId="{A2E51714-1B8B-44C4-A350-4FD319A2B6B7}" type="sibTrans" cxnId="{C55FEBB4-0CCA-4B8E-A55E-F1B1724F5218}">
      <dgm:prSet/>
      <dgm:spPr/>
      <dgm:t>
        <a:bodyPr/>
        <a:lstStyle/>
        <a:p>
          <a:endParaRPr lang="en-US"/>
        </a:p>
      </dgm:t>
    </dgm:pt>
    <dgm:pt modelId="{08A37A1B-CD1C-4DBA-B603-242580D0F3C9}">
      <dgm:prSet/>
      <dgm:spPr/>
      <dgm:t>
        <a:bodyPr/>
        <a:lstStyle/>
        <a:p>
          <a:r>
            <a:rPr lang="es-AR"/>
            <a:t>Generarlos a través de algún método basado en una relación de recurrencia.</a:t>
          </a:r>
          <a:endParaRPr lang="en-US"/>
        </a:p>
      </dgm:t>
    </dgm:pt>
    <dgm:pt modelId="{69992169-9E82-4DF5-988A-CA7D3EAAA42B}" type="parTrans" cxnId="{996F0106-6B2D-4A4E-B381-997A51AFE55B}">
      <dgm:prSet/>
      <dgm:spPr/>
      <dgm:t>
        <a:bodyPr/>
        <a:lstStyle/>
        <a:p>
          <a:endParaRPr lang="en-US"/>
        </a:p>
      </dgm:t>
    </dgm:pt>
    <dgm:pt modelId="{E121A859-86B8-4797-9007-82E439767E61}" type="sibTrans" cxnId="{996F0106-6B2D-4A4E-B381-997A51AFE55B}">
      <dgm:prSet/>
      <dgm:spPr/>
      <dgm:t>
        <a:bodyPr/>
        <a:lstStyle/>
        <a:p>
          <a:endParaRPr lang="en-US"/>
        </a:p>
      </dgm:t>
    </dgm:pt>
    <dgm:pt modelId="{E5BDA401-A762-481E-84FF-CC426B841CAD}" type="pres">
      <dgm:prSet presAssocID="{1A758913-6638-47C5-A8DF-00FDE1A5FADA}" presName="linear" presStyleCnt="0">
        <dgm:presLayoutVars>
          <dgm:animLvl val="lvl"/>
          <dgm:resizeHandles val="exact"/>
        </dgm:presLayoutVars>
      </dgm:prSet>
      <dgm:spPr/>
    </dgm:pt>
    <dgm:pt modelId="{D96F8937-F4EF-4235-875E-50C8D06C1E97}" type="pres">
      <dgm:prSet presAssocID="{90F632FA-2B29-4207-88E6-7653481A9D61}" presName="parentText" presStyleLbl="node1" presStyleIdx="0" presStyleCnt="1">
        <dgm:presLayoutVars>
          <dgm:chMax val="0"/>
          <dgm:bulletEnabled val="1"/>
        </dgm:presLayoutVars>
      </dgm:prSet>
      <dgm:spPr/>
    </dgm:pt>
    <dgm:pt modelId="{3319EBE4-EB0B-4A6F-9776-93745FD068B1}" type="pres">
      <dgm:prSet presAssocID="{90F632FA-2B29-4207-88E6-7653481A9D61}" presName="childText" presStyleLbl="revTx" presStyleIdx="0" presStyleCnt="1">
        <dgm:presLayoutVars>
          <dgm:bulletEnabled val="1"/>
        </dgm:presLayoutVars>
      </dgm:prSet>
      <dgm:spPr/>
    </dgm:pt>
  </dgm:ptLst>
  <dgm:cxnLst>
    <dgm:cxn modelId="{996F0106-6B2D-4A4E-B381-997A51AFE55B}" srcId="{90F632FA-2B29-4207-88E6-7653481A9D61}" destId="{08A37A1B-CD1C-4DBA-B603-242580D0F3C9}" srcOrd="2" destOrd="0" parTransId="{69992169-9E82-4DF5-988A-CA7D3EAAA42B}" sibTransId="{E121A859-86B8-4797-9007-82E439767E61}"/>
    <dgm:cxn modelId="{B362FC18-48B3-4889-AF02-27E32EC99D3E}" type="presOf" srcId="{08A37A1B-CD1C-4DBA-B603-242580D0F3C9}" destId="{3319EBE4-EB0B-4A6F-9776-93745FD068B1}" srcOrd="0" destOrd="2" presId="urn:microsoft.com/office/officeart/2005/8/layout/vList2"/>
    <dgm:cxn modelId="{E292572A-51FB-4D9C-9A31-5510C01995EB}" type="presOf" srcId="{1A758913-6638-47C5-A8DF-00FDE1A5FADA}" destId="{E5BDA401-A762-481E-84FF-CC426B841CAD}" srcOrd="0" destOrd="0" presId="urn:microsoft.com/office/officeart/2005/8/layout/vList2"/>
    <dgm:cxn modelId="{75B6953B-44C0-4427-9F74-F5318828A3D8}" srcId="{90F632FA-2B29-4207-88E6-7653481A9D61}" destId="{6FFB0A48-AA3A-4F15-9F62-4CE9B4FE8287}" srcOrd="0" destOrd="0" parTransId="{6715B2AD-B679-405D-96D2-56110805A1DD}" sibTransId="{D463B4F8-C90E-454A-98B8-ECE141E81760}"/>
    <dgm:cxn modelId="{D14306B3-5B1C-4254-A5A3-EBFF39CCB87E}" type="presOf" srcId="{90F632FA-2B29-4207-88E6-7653481A9D61}" destId="{D96F8937-F4EF-4235-875E-50C8D06C1E97}" srcOrd="0" destOrd="0" presId="urn:microsoft.com/office/officeart/2005/8/layout/vList2"/>
    <dgm:cxn modelId="{CB1186B3-192C-4507-8084-A1068FF622AA}" srcId="{1A758913-6638-47C5-A8DF-00FDE1A5FADA}" destId="{90F632FA-2B29-4207-88E6-7653481A9D61}" srcOrd="0" destOrd="0" parTransId="{4A440078-4883-4EB7-B955-13AA2F9E1A62}" sibTransId="{BB776FDB-D113-4CB6-9210-41EF03F7E2A4}"/>
    <dgm:cxn modelId="{C55FEBB4-0CCA-4B8E-A55E-F1B1724F5218}" srcId="{90F632FA-2B29-4207-88E6-7653481A9D61}" destId="{29D73845-E82E-4F07-95F3-0C71E58A58D0}" srcOrd="1" destOrd="0" parTransId="{DACC1102-90A7-41DC-B342-233E3FFA945A}" sibTransId="{A2E51714-1B8B-44C4-A350-4FD319A2B6B7}"/>
    <dgm:cxn modelId="{9794CED5-A8C0-4013-9766-A78A413D6180}" type="presOf" srcId="{6FFB0A48-AA3A-4F15-9F62-4CE9B4FE8287}" destId="{3319EBE4-EB0B-4A6F-9776-93745FD068B1}" srcOrd="0" destOrd="0" presId="urn:microsoft.com/office/officeart/2005/8/layout/vList2"/>
    <dgm:cxn modelId="{A7FE15EB-FAFC-42D1-8F7B-B96F918EED62}" type="presOf" srcId="{29D73845-E82E-4F07-95F3-0C71E58A58D0}" destId="{3319EBE4-EB0B-4A6F-9776-93745FD068B1}" srcOrd="0" destOrd="1" presId="urn:microsoft.com/office/officeart/2005/8/layout/vList2"/>
    <dgm:cxn modelId="{B6BF8C5D-70EC-49D4-ACAF-316514761C99}" type="presParOf" srcId="{E5BDA401-A762-481E-84FF-CC426B841CAD}" destId="{D96F8937-F4EF-4235-875E-50C8D06C1E97}" srcOrd="0" destOrd="0" presId="urn:microsoft.com/office/officeart/2005/8/layout/vList2"/>
    <dgm:cxn modelId="{ADB8A625-27DE-4E2C-9C48-7651C82E97BC}" type="presParOf" srcId="{E5BDA401-A762-481E-84FF-CC426B841CAD}" destId="{3319EBE4-EB0B-4A6F-9776-93745FD068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C03C29-413A-4CC9-B3AB-90E2BA50F4CF}"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F04A7068-E9D9-47CD-A069-268B66E6047F}">
      <dgm:prSet/>
      <dgm:spPr/>
      <dgm:t>
        <a:bodyPr/>
        <a:lstStyle/>
        <a:p>
          <a:r>
            <a:rPr lang="es-AR"/>
            <a:t>Estar uniformemente distribuidos.</a:t>
          </a:r>
          <a:endParaRPr lang="en-US"/>
        </a:p>
      </dgm:t>
    </dgm:pt>
    <dgm:pt modelId="{E1BF5E06-5BFB-4DA8-A55C-4E6AEAD7D8C2}" type="parTrans" cxnId="{729541E0-8048-425F-94B6-DFEF939A0C2C}">
      <dgm:prSet/>
      <dgm:spPr/>
      <dgm:t>
        <a:bodyPr/>
        <a:lstStyle/>
        <a:p>
          <a:endParaRPr lang="en-US"/>
        </a:p>
      </dgm:t>
    </dgm:pt>
    <dgm:pt modelId="{55A47793-AE85-4F45-90E3-E704D09F8741}" type="sibTrans" cxnId="{729541E0-8048-425F-94B6-DFEF939A0C2C}">
      <dgm:prSet/>
      <dgm:spPr/>
      <dgm:t>
        <a:bodyPr/>
        <a:lstStyle/>
        <a:p>
          <a:endParaRPr lang="en-US"/>
        </a:p>
      </dgm:t>
    </dgm:pt>
    <dgm:pt modelId="{BAF06966-B6F3-4C90-A0B5-48D7F89D8E2E}">
      <dgm:prSet/>
      <dgm:spPr/>
      <dgm:t>
        <a:bodyPr/>
        <a:lstStyle/>
        <a:p>
          <a:r>
            <a:rPr lang="es-AR"/>
            <a:t>Estadísticamente independientes.</a:t>
          </a:r>
          <a:endParaRPr lang="en-US"/>
        </a:p>
      </dgm:t>
    </dgm:pt>
    <dgm:pt modelId="{68AE6A52-B73D-430A-9797-36E0DAEC0CDB}" type="parTrans" cxnId="{EB560674-E56C-4E03-8EFC-1ECEEA2EF0C2}">
      <dgm:prSet/>
      <dgm:spPr/>
      <dgm:t>
        <a:bodyPr/>
        <a:lstStyle/>
        <a:p>
          <a:endParaRPr lang="en-US"/>
        </a:p>
      </dgm:t>
    </dgm:pt>
    <dgm:pt modelId="{A19E07EA-7D8D-401C-874E-2A66720461A0}" type="sibTrans" cxnId="{EB560674-E56C-4E03-8EFC-1ECEEA2EF0C2}">
      <dgm:prSet/>
      <dgm:spPr/>
      <dgm:t>
        <a:bodyPr/>
        <a:lstStyle/>
        <a:p>
          <a:endParaRPr lang="en-US"/>
        </a:p>
      </dgm:t>
    </dgm:pt>
    <dgm:pt modelId="{18356893-CE5E-469A-96C4-C48ABBCB1675}">
      <dgm:prSet/>
      <dgm:spPr/>
      <dgm:t>
        <a:bodyPr/>
        <a:lstStyle/>
        <a:p>
          <a:r>
            <a:rPr lang="es-AR"/>
            <a:t>Reproducibles.</a:t>
          </a:r>
          <a:endParaRPr lang="en-US"/>
        </a:p>
      </dgm:t>
    </dgm:pt>
    <dgm:pt modelId="{44F96485-C03F-444F-8FFC-8270512DBAA4}" type="parTrans" cxnId="{CADF332E-8A1B-4490-A046-A38387A5CF98}">
      <dgm:prSet/>
      <dgm:spPr/>
      <dgm:t>
        <a:bodyPr/>
        <a:lstStyle/>
        <a:p>
          <a:endParaRPr lang="en-US"/>
        </a:p>
      </dgm:t>
    </dgm:pt>
    <dgm:pt modelId="{481AC07B-94BC-45CE-A8A1-F3917F2D0E13}" type="sibTrans" cxnId="{CADF332E-8A1B-4490-A046-A38387A5CF98}">
      <dgm:prSet/>
      <dgm:spPr/>
      <dgm:t>
        <a:bodyPr/>
        <a:lstStyle/>
        <a:p>
          <a:endParaRPr lang="en-US"/>
        </a:p>
      </dgm:t>
    </dgm:pt>
    <dgm:pt modelId="{1C3E4228-42BA-4245-83C8-9650B504512D}">
      <dgm:prSet/>
      <dgm:spPr/>
      <dgm:t>
        <a:bodyPr/>
        <a:lstStyle/>
        <a:p>
          <a:r>
            <a:rPr lang="es-AR"/>
            <a:t>Período largo sin repetición.</a:t>
          </a:r>
          <a:endParaRPr lang="en-US"/>
        </a:p>
      </dgm:t>
    </dgm:pt>
    <dgm:pt modelId="{3B3A8E76-D5D2-43D5-8A4B-A47BBD686C75}" type="parTrans" cxnId="{1E220609-248A-4979-AE59-90BABE4C300F}">
      <dgm:prSet/>
      <dgm:spPr/>
      <dgm:t>
        <a:bodyPr/>
        <a:lstStyle/>
        <a:p>
          <a:endParaRPr lang="en-US"/>
        </a:p>
      </dgm:t>
    </dgm:pt>
    <dgm:pt modelId="{1A9F5590-F80D-40FF-88B8-BBB3EE71387A}" type="sibTrans" cxnId="{1E220609-248A-4979-AE59-90BABE4C300F}">
      <dgm:prSet/>
      <dgm:spPr/>
      <dgm:t>
        <a:bodyPr/>
        <a:lstStyle/>
        <a:p>
          <a:endParaRPr lang="en-US"/>
        </a:p>
      </dgm:t>
    </dgm:pt>
    <dgm:pt modelId="{3BEA26E1-4255-46BA-8A24-03DB535C8700}">
      <dgm:prSet/>
      <dgm:spPr/>
      <dgm:t>
        <a:bodyPr/>
        <a:lstStyle/>
        <a:p>
          <a:r>
            <a:rPr lang="es-AR"/>
            <a:t>Generados a través de un método largo.</a:t>
          </a:r>
          <a:endParaRPr lang="en-US"/>
        </a:p>
      </dgm:t>
    </dgm:pt>
    <dgm:pt modelId="{CA5C730E-49FC-48BF-8EBE-309EE0559F83}" type="parTrans" cxnId="{D4498813-0617-4B77-AF0E-90FB2E5F85F3}">
      <dgm:prSet/>
      <dgm:spPr/>
      <dgm:t>
        <a:bodyPr/>
        <a:lstStyle/>
        <a:p>
          <a:endParaRPr lang="en-US"/>
        </a:p>
      </dgm:t>
    </dgm:pt>
    <dgm:pt modelId="{E0E74BA2-FE99-4D8C-8627-CFDE4E43AB54}" type="sibTrans" cxnId="{D4498813-0617-4B77-AF0E-90FB2E5F85F3}">
      <dgm:prSet/>
      <dgm:spPr/>
      <dgm:t>
        <a:bodyPr/>
        <a:lstStyle/>
        <a:p>
          <a:endParaRPr lang="en-US"/>
        </a:p>
      </dgm:t>
    </dgm:pt>
    <dgm:pt modelId="{F0F0B7D9-C83E-42E0-862D-4B3882086367}">
      <dgm:prSet/>
      <dgm:spPr/>
      <dgm:t>
        <a:bodyPr/>
        <a:lstStyle/>
        <a:p>
          <a:r>
            <a:rPr lang="es-AR"/>
            <a:t>No debe precisar de excesiva capacidad de almacenamiento en la computadora.</a:t>
          </a:r>
          <a:endParaRPr lang="en-US"/>
        </a:p>
      </dgm:t>
    </dgm:pt>
    <dgm:pt modelId="{5EED5A6F-020F-4E26-9899-10E9D76EE629}" type="parTrans" cxnId="{973C887F-A5F3-4785-9D1E-A9B5D1E735A1}">
      <dgm:prSet/>
      <dgm:spPr/>
      <dgm:t>
        <a:bodyPr/>
        <a:lstStyle/>
        <a:p>
          <a:endParaRPr lang="en-US"/>
        </a:p>
      </dgm:t>
    </dgm:pt>
    <dgm:pt modelId="{C159BF75-5952-4F03-867B-5345866C3049}" type="sibTrans" cxnId="{973C887F-A5F3-4785-9D1E-A9B5D1E735A1}">
      <dgm:prSet/>
      <dgm:spPr/>
      <dgm:t>
        <a:bodyPr/>
        <a:lstStyle/>
        <a:p>
          <a:endParaRPr lang="en-US"/>
        </a:p>
      </dgm:t>
    </dgm:pt>
    <dgm:pt modelId="{4847308C-CB6F-4010-968F-2258A20EB34D}" type="pres">
      <dgm:prSet presAssocID="{FFC03C29-413A-4CC9-B3AB-90E2BA50F4CF}" presName="vert0" presStyleCnt="0">
        <dgm:presLayoutVars>
          <dgm:dir/>
          <dgm:animOne val="branch"/>
          <dgm:animLvl val="lvl"/>
        </dgm:presLayoutVars>
      </dgm:prSet>
      <dgm:spPr/>
    </dgm:pt>
    <dgm:pt modelId="{56004490-8275-4711-B184-238E930FD37E}" type="pres">
      <dgm:prSet presAssocID="{F04A7068-E9D9-47CD-A069-268B66E6047F}" presName="thickLine" presStyleLbl="alignNode1" presStyleIdx="0" presStyleCnt="6"/>
      <dgm:spPr/>
    </dgm:pt>
    <dgm:pt modelId="{477AB016-65FA-4329-AA8E-3656641C65B0}" type="pres">
      <dgm:prSet presAssocID="{F04A7068-E9D9-47CD-A069-268B66E6047F}" presName="horz1" presStyleCnt="0"/>
      <dgm:spPr/>
    </dgm:pt>
    <dgm:pt modelId="{B9229CE7-0884-44F3-854A-32DBA2DD34AE}" type="pres">
      <dgm:prSet presAssocID="{F04A7068-E9D9-47CD-A069-268B66E6047F}" presName="tx1" presStyleLbl="revTx" presStyleIdx="0" presStyleCnt="6"/>
      <dgm:spPr/>
    </dgm:pt>
    <dgm:pt modelId="{401A1236-E7B4-4AF2-99A2-18462ECCE52C}" type="pres">
      <dgm:prSet presAssocID="{F04A7068-E9D9-47CD-A069-268B66E6047F}" presName="vert1" presStyleCnt="0"/>
      <dgm:spPr/>
    </dgm:pt>
    <dgm:pt modelId="{116527C8-4D16-4DC7-9C97-A10E9CF609B1}" type="pres">
      <dgm:prSet presAssocID="{BAF06966-B6F3-4C90-A0B5-48D7F89D8E2E}" presName="thickLine" presStyleLbl="alignNode1" presStyleIdx="1" presStyleCnt="6"/>
      <dgm:spPr/>
    </dgm:pt>
    <dgm:pt modelId="{FDFDAC19-699F-4ABC-A0C3-2A919A42A34E}" type="pres">
      <dgm:prSet presAssocID="{BAF06966-B6F3-4C90-A0B5-48D7F89D8E2E}" presName="horz1" presStyleCnt="0"/>
      <dgm:spPr/>
    </dgm:pt>
    <dgm:pt modelId="{7236613A-45FD-4F37-8DCB-CE10476D74D5}" type="pres">
      <dgm:prSet presAssocID="{BAF06966-B6F3-4C90-A0B5-48D7F89D8E2E}" presName="tx1" presStyleLbl="revTx" presStyleIdx="1" presStyleCnt="6"/>
      <dgm:spPr/>
    </dgm:pt>
    <dgm:pt modelId="{823308D8-8091-404D-A9E8-65056591084D}" type="pres">
      <dgm:prSet presAssocID="{BAF06966-B6F3-4C90-A0B5-48D7F89D8E2E}" presName="vert1" presStyleCnt="0"/>
      <dgm:spPr/>
    </dgm:pt>
    <dgm:pt modelId="{D207FD59-2830-47A4-BF53-17FDFE122606}" type="pres">
      <dgm:prSet presAssocID="{18356893-CE5E-469A-96C4-C48ABBCB1675}" presName="thickLine" presStyleLbl="alignNode1" presStyleIdx="2" presStyleCnt="6"/>
      <dgm:spPr/>
    </dgm:pt>
    <dgm:pt modelId="{85D466D1-5DC4-4685-9150-A570E227E9C9}" type="pres">
      <dgm:prSet presAssocID="{18356893-CE5E-469A-96C4-C48ABBCB1675}" presName="horz1" presStyleCnt="0"/>
      <dgm:spPr/>
    </dgm:pt>
    <dgm:pt modelId="{EB5A23A6-3C0F-4FDE-9FDB-09F9AC6DA4EB}" type="pres">
      <dgm:prSet presAssocID="{18356893-CE5E-469A-96C4-C48ABBCB1675}" presName="tx1" presStyleLbl="revTx" presStyleIdx="2" presStyleCnt="6"/>
      <dgm:spPr/>
    </dgm:pt>
    <dgm:pt modelId="{8D11A592-A375-422A-B886-C8B088EA7A4B}" type="pres">
      <dgm:prSet presAssocID="{18356893-CE5E-469A-96C4-C48ABBCB1675}" presName="vert1" presStyleCnt="0"/>
      <dgm:spPr/>
    </dgm:pt>
    <dgm:pt modelId="{DF1F1F7D-2096-46C1-A121-3B7F22738B1A}" type="pres">
      <dgm:prSet presAssocID="{1C3E4228-42BA-4245-83C8-9650B504512D}" presName="thickLine" presStyleLbl="alignNode1" presStyleIdx="3" presStyleCnt="6"/>
      <dgm:spPr/>
    </dgm:pt>
    <dgm:pt modelId="{EC122CCC-BD8B-4BD3-BEFF-3B8ED345B132}" type="pres">
      <dgm:prSet presAssocID="{1C3E4228-42BA-4245-83C8-9650B504512D}" presName="horz1" presStyleCnt="0"/>
      <dgm:spPr/>
    </dgm:pt>
    <dgm:pt modelId="{06488567-CCF6-41AA-9FCC-D0FB8BE25018}" type="pres">
      <dgm:prSet presAssocID="{1C3E4228-42BA-4245-83C8-9650B504512D}" presName="tx1" presStyleLbl="revTx" presStyleIdx="3" presStyleCnt="6"/>
      <dgm:spPr/>
    </dgm:pt>
    <dgm:pt modelId="{2360F3B0-E25C-4AE1-8D80-3B315AE5F1EA}" type="pres">
      <dgm:prSet presAssocID="{1C3E4228-42BA-4245-83C8-9650B504512D}" presName="vert1" presStyleCnt="0"/>
      <dgm:spPr/>
    </dgm:pt>
    <dgm:pt modelId="{5FC45956-43FA-427D-846F-418840AA56B0}" type="pres">
      <dgm:prSet presAssocID="{3BEA26E1-4255-46BA-8A24-03DB535C8700}" presName="thickLine" presStyleLbl="alignNode1" presStyleIdx="4" presStyleCnt="6"/>
      <dgm:spPr/>
    </dgm:pt>
    <dgm:pt modelId="{AB785623-D8C4-47AE-8893-55CB234943B8}" type="pres">
      <dgm:prSet presAssocID="{3BEA26E1-4255-46BA-8A24-03DB535C8700}" presName="horz1" presStyleCnt="0"/>
      <dgm:spPr/>
    </dgm:pt>
    <dgm:pt modelId="{CA93D55E-D207-40FF-AD3E-ACB659A2D3BD}" type="pres">
      <dgm:prSet presAssocID="{3BEA26E1-4255-46BA-8A24-03DB535C8700}" presName="tx1" presStyleLbl="revTx" presStyleIdx="4" presStyleCnt="6"/>
      <dgm:spPr/>
    </dgm:pt>
    <dgm:pt modelId="{96A58C18-FB29-47E6-81AC-7FADE0733A3B}" type="pres">
      <dgm:prSet presAssocID="{3BEA26E1-4255-46BA-8A24-03DB535C8700}" presName="vert1" presStyleCnt="0"/>
      <dgm:spPr/>
    </dgm:pt>
    <dgm:pt modelId="{9098ABCE-41F6-4B58-85E7-4E17C9D0DAE8}" type="pres">
      <dgm:prSet presAssocID="{F0F0B7D9-C83E-42E0-862D-4B3882086367}" presName="thickLine" presStyleLbl="alignNode1" presStyleIdx="5" presStyleCnt="6"/>
      <dgm:spPr/>
    </dgm:pt>
    <dgm:pt modelId="{EAD27954-84A3-4804-B99D-12DE712A5FF2}" type="pres">
      <dgm:prSet presAssocID="{F0F0B7D9-C83E-42E0-862D-4B3882086367}" presName="horz1" presStyleCnt="0"/>
      <dgm:spPr/>
    </dgm:pt>
    <dgm:pt modelId="{2258E86D-C413-4A6A-B237-814209DEFAD4}" type="pres">
      <dgm:prSet presAssocID="{F0F0B7D9-C83E-42E0-862D-4B3882086367}" presName="tx1" presStyleLbl="revTx" presStyleIdx="5" presStyleCnt="6"/>
      <dgm:spPr/>
    </dgm:pt>
    <dgm:pt modelId="{5490A20A-59CF-4A41-8B48-7FBA84288C39}" type="pres">
      <dgm:prSet presAssocID="{F0F0B7D9-C83E-42E0-862D-4B3882086367}" presName="vert1" presStyleCnt="0"/>
      <dgm:spPr/>
    </dgm:pt>
  </dgm:ptLst>
  <dgm:cxnLst>
    <dgm:cxn modelId="{1E220609-248A-4979-AE59-90BABE4C300F}" srcId="{FFC03C29-413A-4CC9-B3AB-90E2BA50F4CF}" destId="{1C3E4228-42BA-4245-83C8-9650B504512D}" srcOrd="3" destOrd="0" parTransId="{3B3A8E76-D5D2-43D5-8A4B-A47BBD686C75}" sibTransId="{1A9F5590-F80D-40FF-88B8-BBB3EE71387A}"/>
    <dgm:cxn modelId="{C2EA5A0A-5434-4E90-9E92-F0E5518F4C48}" type="presOf" srcId="{3BEA26E1-4255-46BA-8A24-03DB535C8700}" destId="{CA93D55E-D207-40FF-AD3E-ACB659A2D3BD}" srcOrd="0" destOrd="0" presId="urn:microsoft.com/office/officeart/2008/layout/LinedList"/>
    <dgm:cxn modelId="{D4498813-0617-4B77-AF0E-90FB2E5F85F3}" srcId="{FFC03C29-413A-4CC9-B3AB-90E2BA50F4CF}" destId="{3BEA26E1-4255-46BA-8A24-03DB535C8700}" srcOrd="4" destOrd="0" parTransId="{CA5C730E-49FC-48BF-8EBE-309EE0559F83}" sibTransId="{E0E74BA2-FE99-4D8C-8627-CFDE4E43AB54}"/>
    <dgm:cxn modelId="{B9EDEA1C-EA10-42B3-980E-30FD55DF1368}" type="presOf" srcId="{F04A7068-E9D9-47CD-A069-268B66E6047F}" destId="{B9229CE7-0884-44F3-854A-32DBA2DD34AE}" srcOrd="0" destOrd="0" presId="urn:microsoft.com/office/officeart/2008/layout/LinedList"/>
    <dgm:cxn modelId="{8848392D-E4BC-4E7A-A7F2-D9B267CB679E}" type="presOf" srcId="{FFC03C29-413A-4CC9-B3AB-90E2BA50F4CF}" destId="{4847308C-CB6F-4010-968F-2258A20EB34D}" srcOrd="0" destOrd="0" presId="urn:microsoft.com/office/officeart/2008/layout/LinedList"/>
    <dgm:cxn modelId="{CADF332E-8A1B-4490-A046-A38387A5CF98}" srcId="{FFC03C29-413A-4CC9-B3AB-90E2BA50F4CF}" destId="{18356893-CE5E-469A-96C4-C48ABBCB1675}" srcOrd="2" destOrd="0" parTransId="{44F96485-C03F-444F-8FFC-8270512DBAA4}" sibTransId="{481AC07B-94BC-45CE-A8A1-F3917F2D0E13}"/>
    <dgm:cxn modelId="{7293756D-CA20-46EC-A4EB-9A1473315714}" type="presOf" srcId="{F0F0B7D9-C83E-42E0-862D-4B3882086367}" destId="{2258E86D-C413-4A6A-B237-814209DEFAD4}" srcOrd="0" destOrd="0" presId="urn:microsoft.com/office/officeart/2008/layout/LinedList"/>
    <dgm:cxn modelId="{EB560674-E56C-4E03-8EFC-1ECEEA2EF0C2}" srcId="{FFC03C29-413A-4CC9-B3AB-90E2BA50F4CF}" destId="{BAF06966-B6F3-4C90-A0B5-48D7F89D8E2E}" srcOrd="1" destOrd="0" parTransId="{68AE6A52-B73D-430A-9797-36E0DAEC0CDB}" sibTransId="{A19E07EA-7D8D-401C-874E-2A66720461A0}"/>
    <dgm:cxn modelId="{973C887F-A5F3-4785-9D1E-A9B5D1E735A1}" srcId="{FFC03C29-413A-4CC9-B3AB-90E2BA50F4CF}" destId="{F0F0B7D9-C83E-42E0-862D-4B3882086367}" srcOrd="5" destOrd="0" parTransId="{5EED5A6F-020F-4E26-9899-10E9D76EE629}" sibTransId="{C159BF75-5952-4F03-867B-5345866C3049}"/>
    <dgm:cxn modelId="{736E1793-4DD5-488E-9EC0-A3FC9C967936}" type="presOf" srcId="{1C3E4228-42BA-4245-83C8-9650B504512D}" destId="{06488567-CCF6-41AA-9FCC-D0FB8BE25018}" srcOrd="0" destOrd="0" presId="urn:microsoft.com/office/officeart/2008/layout/LinedList"/>
    <dgm:cxn modelId="{440F14C2-C4FF-4F82-A0FD-DE39221E0E73}" type="presOf" srcId="{18356893-CE5E-469A-96C4-C48ABBCB1675}" destId="{EB5A23A6-3C0F-4FDE-9FDB-09F9AC6DA4EB}" srcOrd="0" destOrd="0" presId="urn:microsoft.com/office/officeart/2008/layout/LinedList"/>
    <dgm:cxn modelId="{ACC3DFDA-A94A-4704-B260-6E26B858A15C}" type="presOf" srcId="{BAF06966-B6F3-4C90-A0B5-48D7F89D8E2E}" destId="{7236613A-45FD-4F37-8DCB-CE10476D74D5}" srcOrd="0" destOrd="0" presId="urn:microsoft.com/office/officeart/2008/layout/LinedList"/>
    <dgm:cxn modelId="{729541E0-8048-425F-94B6-DFEF939A0C2C}" srcId="{FFC03C29-413A-4CC9-B3AB-90E2BA50F4CF}" destId="{F04A7068-E9D9-47CD-A069-268B66E6047F}" srcOrd="0" destOrd="0" parTransId="{E1BF5E06-5BFB-4DA8-A55C-4E6AEAD7D8C2}" sibTransId="{55A47793-AE85-4F45-90E3-E704D09F8741}"/>
    <dgm:cxn modelId="{7E976BB1-43FD-4203-A92A-CD98EC9D2C57}" type="presParOf" srcId="{4847308C-CB6F-4010-968F-2258A20EB34D}" destId="{56004490-8275-4711-B184-238E930FD37E}" srcOrd="0" destOrd="0" presId="urn:microsoft.com/office/officeart/2008/layout/LinedList"/>
    <dgm:cxn modelId="{02418867-C50D-460F-BB39-F33B4CF2971F}" type="presParOf" srcId="{4847308C-CB6F-4010-968F-2258A20EB34D}" destId="{477AB016-65FA-4329-AA8E-3656641C65B0}" srcOrd="1" destOrd="0" presId="urn:microsoft.com/office/officeart/2008/layout/LinedList"/>
    <dgm:cxn modelId="{3EDD7084-F98B-4063-A1B1-3D966BDFDEEB}" type="presParOf" srcId="{477AB016-65FA-4329-AA8E-3656641C65B0}" destId="{B9229CE7-0884-44F3-854A-32DBA2DD34AE}" srcOrd="0" destOrd="0" presId="urn:microsoft.com/office/officeart/2008/layout/LinedList"/>
    <dgm:cxn modelId="{D8A5DE7E-1306-42B4-ABD9-EF9FED217502}" type="presParOf" srcId="{477AB016-65FA-4329-AA8E-3656641C65B0}" destId="{401A1236-E7B4-4AF2-99A2-18462ECCE52C}" srcOrd="1" destOrd="0" presId="urn:microsoft.com/office/officeart/2008/layout/LinedList"/>
    <dgm:cxn modelId="{558C7D98-3FFB-4090-8114-EC6A91CA7239}" type="presParOf" srcId="{4847308C-CB6F-4010-968F-2258A20EB34D}" destId="{116527C8-4D16-4DC7-9C97-A10E9CF609B1}" srcOrd="2" destOrd="0" presId="urn:microsoft.com/office/officeart/2008/layout/LinedList"/>
    <dgm:cxn modelId="{8C0B4523-CA56-43DC-B231-D7AC7920FFD4}" type="presParOf" srcId="{4847308C-CB6F-4010-968F-2258A20EB34D}" destId="{FDFDAC19-699F-4ABC-A0C3-2A919A42A34E}" srcOrd="3" destOrd="0" presId="urn:microsoft.com/office/officeart/2008/layout/LinedList"/>
    <dgm:cxn modelId="{DADB2543-C1B0-44F9-9D67-50DFC88AA5B7}" type="presParOf" srcId="{FDFDAC19-699F-4ABC-A0C3-2A919A42A34E}" destId="{7236613A-45FD-4F37-8DCB-CE10476D74D5}" srcOrd="0" destOrd="0" presId="urn:microsoft.com/office/officeart/2008/layout/LinedList"/>
    <dgm:cxn modelId="{1E680774-D42E-4B3C-9F64-2070900B302C}" type="presParOf" srcId="{FDFDAC19-699F-4ABC-A0C3-2A919A42A34E}" destId="{823308D8-8091-404D-A9E8-65056591084D}" srcOrd="1" destOrd="0" presId="urn:microsoft.com/office/officeart/2008/layout/LinedList"/>
    <dgm:cxn modelId="{8E798D4D-DC50-41B3-B646-1AAE42D9F9C9}" type="presParOf" srcId="{4847308C-CB6F-4010-968F-2258A20EB34D}" destId="{D207FD59-2830-47A4-BF53-17FDFE122606}" srcOrd="4" destOrd="0" presId="urn:microsoft.com/office/officeart/2008/layout/LinedList"/>
    <dgm:cxn modelId="{6364811C-7AD2-4763-96FD-8669173328C2}" type="presParOf" srcId="{4847308C-CB6F-4010-968F-2258A20EB34D}" destId="{85D466D1-5DC4-4685-9150-A570E227E9C9}" srcOrd="5" destOrd="0" presId="urn:microsoft.com/office/officeart/2008/layout/LinedList"/>
    <dgm:cxn modelId="{1F247B33-B550-48EA-8664-43DE5B988BD6}" type="presParOf" srcId="{85D466D1-5DC4-4685-9150-A570E227E9C9}" destId="{EB5A23A6-3C0F-4FDE-9FDB-09F9AC6DA4EB}" srcOrd="0" destOrd="0" presId="urn:microsoft.com/office/officeart/2008/layout/LinedList"/>
    <dgm:cxn modelId="{59E17A2A-F00C-4178-952B-047BC086CBFC}" type="presParOf" srcId="{85D466D1-5DC4-4685-9150-A570E227E9C9}" destId="{8D11A592-A375-422A-B886-C8B088EA7A4B}" srcOrd="1" destOrd="0" presId="urn:microsoft.com/office/officeart/2008/layout/LinedList"/>
    <dgm:cxn modelId="{0B045264-03D2-4DC5-ACD2-EDDB798E2337}" type="presParOf" srcId="{4847308C-CB6F-4010-968F-2258A20EB34D}" destId="{DF1F1F7D-2096-46C1-A121-3B7F22738B1A}" srcOrd="6" destOrd="0" presId="urn:microsoft.com/office/officeart/2008/layout/LinedList"/>
    <dgm:cxn modelId="{09A2B891-AEE9-4FF1-BB6F-EFA44DDCEE36}" type="presParOf" srcId="{4847308C-CB6F-4010-968F-2258A20EB34D}" destId="{EC122CCC-BD8B-4BD3-BEFF-3B8ED345B132}" srcOrd="7" destOrd="0" presId="urn:microsoft.com/office/officeart/2008/layout/LinedList"/>
    <dgm:cxn modelId="{25C9A6B5-9C88-4FAD-B788-F4078992DBEF}" type="presParOf" srcId="{EC122CCC-BD8B-4BD3-BEFF-3B8ED345B132}" destId="{06488567-CCF6-41AA-9FCC-D0FB8BE25018}" srcOrd="0" destOrd="0" presId="urn:microsoft.com/office/officeart/2008/layout/LinedList"/>
    <dgm:cxn modelId="{DE184B2B-BEFF-4339-95A6-0E978C1C50A2}" type="presParOf" srcId="{EC122CCC-BD8B-4BD3-BEFF-3B8ED345B132}" destId="{2360F3B0-E25C-4AE1-8D80-3B315AE5F1EA}" srcOrd="1" destOrd="0" presId="urn:microsoft.com/office/officeart/2008/layout/LinedList"/>
    <dgm:cxn modelId="{893D7690-2B17-473F-B1CD-E0AA0DD7A053}" type="presParOf" srcId="{4847308C-CB6F-4010-968F-2258A20EB34D}" destId="{5FC45956-43FA-427D-846F-418840AA56B0}" srcOrd="8" destOrd="0" presId="urn:microsoft.com/office/officeart/2008/layout/LinedList"/>
    <dgm:cxn modelId="{0CB8288E-E72B-4FAD-828F-3C934A4974E3}" type="presParOf" srcId="{4847308C-CB6F-4010-968F-2258A20EB34D}" destId="{AB785623-D8C4-47AE-8893-55CB234943B8}" srcOrd="9" destOrd="0" presId="urn:microsoft.com/office/officeart/2008/layout/LinedList"/>
    <dgm:cxn modelId="{67178C82-4DA3-468B-AE19-045ED41EE00D}" type="presParOf" srcId="{AB785623-D8C4-47AE-8893-55CB234943B8}" destId="{CA93D55E-D207-40FF-AD3E-ACB659A2D3BD}" srcOrd="0" destOrd="0" presId="urn:microsoft.com/office/officeart/2008/layout/LinedList"/>
    <dgm:cxn modelId="{8EF894DA-CA5E-4750-85D9-9B4EA7C0CABC}" type="presParOf" srcId="{AB785623-D8C4-47AE-8893-55CB234943B8}" destId="{96A58C18-FB29-47E6-81AC-7FADE0733A3B}" srcOrd="1" destOrd="0" presId="urn:microsoft.com/office/officeart/2008/layout/LinedList"/>
    <dgm:cxn modelId="{04F0F385-9052-483E-B29A-5B65F00075BF}" type="presParOf" srcId="{4847308C-CB6F-4010-968F-2258A20EB34D}" destId="{9098ABCE-41F6-4B58-85E7-4E17C9D0DAE8}" srcOrd="10" destOrd="0" presId="urn:microsoft.com/office/officeart/2008/layout/LinedList"/>
    <dgm:cxn modelId="{0C11F5D6-C728-459F-ADB4-79E41AD685B5}" type="presParOf" srcId="{4847308C-CB6F-4010-968F-2258A20EB34D}" destId="{EAD27954-84A3-4804-B99D-12DE712A5FF2}" srcOrd="11" destOrd="0" presId="urn:microsoft.com/office/officeart/2008/layout/LinedList"/>
    <dgm:cxn modelId="{22C0777B-0F28-43A8-9E59-F7CC7C9EA1C4}" type="presParOf" srcId="{EAD27954-84A3-4804-B99D-12DE712A5FF2}" destId="{2258E86D-C413-4A6A-B237-814209DEFAD4}" srcOrd="0" destOrd="0" presId="urn:microsoft.com/office/officeart/2008/layout/LinedList"/>
    <dgm:cxn modelId="{F4C5664A-FBD5-44BB-A459-9D10EF28EE3D}" type="presParOf" srcId="{EAD27954-84A3-4804-B99D-12DE712A5FF2}" destId="{5490A20A-59CF-4A41-8B48-7FBA84288C3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6452E3-E2BA-45F4-9AB5-3840EDCC05E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51473F0-D2AC-485D-A9BE-6250AADCD754}">
      <dgm:prSet/>
      <dgm:spPr/>
      <dgm:t>
        <a:bodyPr/>
        <a:lstStyle/>
        <a:p>
          <a:r>
            <a:rPr lang="es-AR"/>
            <a:t>Son pseudoaleatorios por que pasan las pruebas estadísticas de aleatoriedad pero son generados por métodos determinísticos.</a:t>
          </a:r>
          <a:endParaRPr lang="en-US"/>
        </a:p>
      </dgm:t>
    </dgm:pt>
    <dgm:pt modelId="{6FB5E6E5-440E-4B42-A513-16879D6389D3}" type="parTrans" cxnId="{C0F782FD-9CEC-4175-B3E5-AF9AF6A3A74B}">
      <dgm:prSet/>
      <dgm:spPr/>
      <dgm:t>
        <a:bodyPr/>
        <a:lstStyle/>
        <a:p>
          <a:endParaRPr lang="en-US"/>
        </a:p>
      </dgm:t>
    </dgm:pt>
    <dgm:pt modelId="{6D0601C9-CACD-4027-8122-92F6ADD84041}" type="sibTrans" cxnId="{C0F782FD-9CEC-4175-B3E5-AF9AF6A3A74B}">
      <dgm:prSet/>
      <dgm:spPr/>
      <dgm:t>
        <a:bodyPr/>
        <a:lstStyle/>
        <a:p>
          <a:endParaRPr lang="en-US"/>
        </a:p>
      </dgm:t>
    </dgm:pt>
    <dgm:pt modelId="{D409D59B-01FD-4F51-9830-E15BC015F3DD}">
      <dgm:prSet/>
      <dgm:spPr/>
      <dgm:t>
        <a:bodyPr/>
        <a:lstStyle/>
        <a:p>
          <a:r>
            <a:rPr lang="es-AR" dirty="0"/>
            <a:t>Un generador lineal </a:t>
          </a:r>
          <a:r>
            <a:rPr lang="es-AR" dirty="0" err="1"/>
            <a:t>congruencial</a:t>
          </a:r>
          <a:r>
            <a:rPr lang="es-AR" dirty="0"/>
            <a:t> (GLC) es un algoritmo que permite obtener una secuencia de números pseudoaleatorios calculados con una función lineal definida a trozos discontinua (el próximo generado es determinado por el último número obtenido .</a:t>
          </a:r>
          <a:endParaRPr lang="en-US" dirty="0"/>
        </a:p>
      </dgm:t>
    </dgm:pt>
    <dgm:pt modelId="{A3D2F60C-4E2A-4AAA-A9E3-7D599A62E86A}" type="parTrans" cxnId="{2C813F31-B27B-4091-A650-55631D488456}">
      <dgm:prSet/>
      <dgm:spPr/>
      <dgm:t>
        <a:bodyPr/>
        <a:lstStyle/>
        <a:p>
          <a:endParaRPr lang="en-US"/>
        </a:p>
      </dgm:t>
    </dgm:pt>
    <dgm:pt modelId="{06225CE8-833C-49F8-AEF7-8CE13BFB2303}" type="sibTrans" cxnId="{2C813F31-B27B-4091-A650-55631D488456}">
      <dgm:prSet/>
      <dgm:spPr/>
      <dgm:t>
        <a:bodyPr/>
        <a:lstStyle/>
        <a:p>
          <a:endParaRPr lang="en-US"/>
        </a:p>
      </dgm:t>
    </dgm:pt>
    <dgm:pt modelId="{0A5A0C00-6826-42DB-8A51-9D35912AA8D8}" type="pres">
      <dgm:prSet presAssocID="{086452E3-E2BA-45F4-9AB5-3840EDCC05E3}" presName="vert0" presStyleCnt="0">
        <dgm:presLayoutVars>
          <dgm:dir/>
          <dgm:animOne val="branch"/>
          <dgm:animLvl val="lvl"/>
        </dgm:presLayoutVars>
      </dgm:prSet>
      <dgm:spPr/>
    </dgm:pt>
    <dgm:pt modelId="{C364CAAA-C81F-4E9D-82BF-F12DBF34E7AE}" type="pres">
      <dgm:prSet presAssocID="{751473F0-D2AC-485D-A9BE-6250AADCD754}" presName="thickLine" presStyleLbl="alignNode1" presStyleIdx="0" presStyleCnt="2"/>
      <dgm:spPr/>
    </dgm:pt>
    <dgm:pt modelId="{1DCAB65D-1C14-47A5-90EF-98E1A06462A0}" type="pres">
      <dgm:prSet presAssocID="{751473F0-D2AC-485D-A9BE-6250AADCD754}" presName="horz1" presStyleCnt="0"/>
      <dgm:spPr/>
    </dgm:pt>
    <dgm:pt modelId="{4F392CEE-18C7-4944-B4B9-96B617E4D136}" type="pres">
      <dgm:prSet presAssocID="{751473F0-D2AC-485D-A9BE-6250AADCD754}" presName="tx1" presStyleLbl="revTx" presStyleIdx="0" presStyleCnt="2"/>
      <dgm:spPr/>
    </dgm:pt>
    <dgm:pt modelId="{F05B07ED-3663-42BD-BC44-3123D8C14CF3}" type="pres">
      <dgm:prSet presAssocID="{751473F0-D2AC-485D-A9BE-6250AADCD754}" presName="vert1" presStyleCnt="0"/>
      <dgm:spPr/>
    </dgm:pt>
    <dgm:pt modelId="{F2B714B2-BBBA-4615-A7D6-18BE1BD01EE3}" type="pres">
      <dgm:prSet presAssocID="{D409D59B-01FD-4F51-9830-E15BC015F3DD}" presName="thickLine" presStyleLbl="alignNode1" presStyleIdx="1" presStyleCnt="2"/>
      <dgm:spPr/>
    </dgm:pt>
    <dgm:pt modelId="{7C62FE28-CC76-430C-ADFA-FDEB88B07BDC}" type="pres">
      <dgm:prSet presAssocID="{D409D59B-01FD-4F51-9830-E15BC015F3DD}" presName="horz1" presStyleCnt="0"/>
      <dgm:spPr/>
    </dgm:pt>
    <dgm:pt modelId="{B4C66497-5D0D-4F38-A3B9-A431E2E04237}" type="pres">
      <dgm:prSet presAssocID="{D409D59B-01FD-4F51-9830-E15BC015F3DD}" presName="tx1" presStyleLbl="revTx" presStyleIdx="1" presStyleCnt="2"/>
      <dgm:spPr/>
    </dgm:pt>
    <dgm:pt modelId="{10C5DCF1-1861-423A-BA5B-55BB54473C7A}" type="pres">
      <dgm:prSet presAssocID="{D409D59B-01FD-4F51-9830-E15BC015F3DD}" presName="vert1" presStyleCnt="0"/>
      <dgm:spPr/>
    </dgm:pt>
  </dgm:ptLst>
  <dgm:cxnLst>
    <dgm:cxn modelId="{E4651215-9C9A-4F2A-A094-8A2ACA66B37A}" type="presOf" srcId="{086452E3-E2BA-45F4-9AB5-3840EDCC05E3}" destId="{0A5A0C00-6826-42DB-8A51-9D35912AA8D8}" srcOrd="0" destOrd="0" presId="urn:microsoft.com/office/officeart/2008/layout/LinedList"/>
    <dgm:cxn modelId="{2C813F31-B27B-4091-A650-55631D488456}" srcId="{086452E3-E2BA-45F4-9AB5-3840EDCC05E3}" destId="{D409D59B-01FD-4F51-9830-E15BC015F3DD}" srcOrd="1" destOrd="0" parTransId="{A3D2F60C-4E2A-4AAA-A9E3-7D599A62E86A}" sibTransId="{06225CE8-833C-49F8-AEF7-8CE13BFB2303}"/>
    <dgm:cxn modelId="{3F1D2EE9-1FF4-4986-A0EE-C7BA65827EBF}" type="presOf" srcId="{751473F0-D2AC-485D-A9BE-6250AADCD754}" destId="{4F392CEE-18C7-4944-B4B9-96B617E4D136}" srcOrd="0" destOrd="0" presId="urn:microsoft.com/office/officeart/2008/layout/LinedList"/>
    <dgm:cxn modelId="{C0F782FD-9CEC-4175-B3E5-AF9AF6A3A74B}" srcId="{086452E3-E2BA-45F4-9AB5-3840EDCC05E3}" destId="{751473F0-D2AC-485D-A9BE-6250AADCD754}" srcOrd="0" destOrd="0" parTransId="{6FB5E6E5-440E-4B42-A513-16879D6389D3}" sibTransId="{6D0601C9-CACD-4027-8122-92F6ADD84041}"/>
    <dgm:cxn modelId="{FAAC97FD-F846-4062-86C7-F790BCEBFEE3}" type="presOf" srcId="{D409D59B-01FD-4F51-9830-E15BC015F3DD}" destId="{B4C66497-5D0D-4F38-A3B9-A431E2E04237}" srcOrd="0" destOrd="0" presId="urn:microsoft.com/office/officeart/2008/layout/LinedList"/>
    <dgm:cxn modelId="{5AD53135-9EBC-4524-92B7-3A95F16493A8}" type="presParOf" srcId="{0A5A0C00-6826-42DB-8A51-9D35912AA8D8}" destId="{C364CAAA-C81F-4E9D-82BF-F12DBF34E7AE}" srcOrd="0" destOrd="0" presId="urn:microsoft.com/office/officeart/2008/layout/LinedList"/>
    <dgm:cxn modelId="{E1DBBF93-A96C-47C5-8B8D-3EBEBF7AAC27}" type="presParOf" srcId="{0A5A0C00-6826-42DB-8A51-9D35912AA8D8}" destId="{1DCAB65D-1C14-47A5-90EF-98E1A06462A0}" srcOrd="1" destOrd="0" presId="urn:microsoft.com/office/officeart/2008/layout/LinedList"/>
    <dgm:cxn modelId="{3FFF5220-F84C-4203-B10E-161FA392B910}" type="presParOf" srcId="{1DCAB65D-1C14-47A5-90EF-98E1A06462A0}" destId="{4F392CEE-18C7-4944-B4B9-96B617E4D136}" srcOrd="0" destOrd="0" presId="urn:microsoft.com/office/officeart/2008/layout/LinedList"/>
    <dgm:cxn modelId="{D2513404-9EC7-4F3C-AE8C-A805BAFF4137}" type="presParOf" srcId="{1DCAB65D-1C14-47A5-90EF-98E1A06462A0}" destId="{F05B07ED-3663-42BD-BC44-3123D8C14CF3}" srcOrd="1" destOrd="0" presId="urn:microsoft.com/office/officeart/2008/layout/LinedList"/>
    <dgm:cxn modelId="{E203767B-4542-4B5E-86FA-A8B9136D0D41}" type="presParOf" srcId="{0A5A0C00-6826-42DB-8A51-9D35912AA8D8}" destId="{F2B714B2-BBBA-4615-A7D6-18BE1BD01EE3}" srcOrd="2" destOrd="0" presId="urn:microsoft.com/office/officeart/2008/layout/LinedList"/>
    <dgm:cxn modelId="{57D4371E-1408-4B85-9A29-CBE5853C7740}" type="presParOf" srcId="{0A5A0C00-6826-42DB-8A51-9D35912AA8D8}" destId="{7C62FE28-CC76-430C-ADFA-FDEB88B07BDC}" srcOrd="3" destOrd="0" presId="urn:microsoft.com/office/officeart/2008/layout/LinedList"/>
    <dgm:cxn modelId="{0FEA42EF-81B1-4070-918B-FB7B5DC622F9}" type="presParOf" srcId="{7C62FE28-CC76-430C-ADFA-FDEB88B07BDC}" destId="{B4C66497-5D0D-4F38-A3B9-A431E2E04237}" srcOrd="0" destOrd="0" presId="urn:microsoft.com/office/officeart/2008/layout/LinedList"/>
    <dgm:cxn modelId="{3FEE0960-2584-4092-B050-D447574D999A}" type="presParOf" srcId="{7C62FE28-CC76-430C-ADFA-FDEB88B07BDC}" destId="{10C5DCF1-1861-423A-BA5B-55BB54473C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87A0E8-C47C-4836-943D-D7575442E00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A14FF32-00F3-4C18-9C59-2206A72946F2}">
      <dgm:prSet/>
      <dgm:spPr/>
      <dgm:t>
        <a:bodyPr/>
        <a:lstStyle/>
        <a:p>
          <a:r>
            <a:rPr lang="es-AR"/>
            <a:t>Métodos:</a:t>
          </a:r>
          <a:endParaRPr lang="en-US"/>
        </a:p>
      </dgm:t>
    </dgm:pt>
    <dgm:pt modelId="{2C0477D7-4D8A-4AB0-BFC7-05C923CB75BA}" type="parTrans" cxnId="{64FCDA1E-DCB6-458F-BA7A-6C49029B8D5A}">
      <dgm:prSet/>
      <dgm:spPr/>
      <dgm:t>
        <a:bodyPr/>
        <a:lstStyle/>
        <a:p>
          <a:endParaRPr lang="en-US"/>
        </a:p>
      </dgm:t>
    </dgm:pt>
    <dgm:pt modelId="{421F3D89-B58E-45A1-8406-BBAEA9652CD1}" type="sibTrans" cxnId="{64FCDA1E-DCB6-458F-BA7A-6C49029B8D5A}">
      <dgm:prSet/>
      <dgm:spPr/>
      <dgm:t>
        <a:bodyPr/>
        <a:lstStyle/>
        <a:p>
          <a:endParaRPr lang="en-US"/>
        </a:p>
      </dgm:t>
    </dgm:pt>
    <dgm:pt modelId="{A3979910-6029-40F2-9969-05A464F00ECA}">
      <dgm:prSet/>
      <dgm:spPr/>
      <dgm:t>
        <a:bodyPr/>
        <a:lstStyle/>
        <a:p>
          <a:r>
            <a:rPr lang="es-AR"/>
            <a:t>Congruencial Mixto</a:t>
          </a:r>
          <a:endParaRPr lang="en-US"/>
        </a:p>
      </dgm:t>
    </dgm:pt>
    <dgm:pt modelId="{10CAF15B-25CD-4E26-B5EC-93DAC17E89C8}" type="parTrans" cxnId="{1C041090-F22A-413A-AEF1-EA68ECB88D13}">
      <dgm:prSet/>
      <dgm:spPr/>
      <dgm:t>
        <a:bodyPr/>
        <a:lstStyle/>
        <a:p>
          <a:endParaRPr lang="en-US"/>
        </a:p>
      </dgm:t>
    </dgm:pt>
    <dgm:pt modelId="{3D783E50-34DA-4146-8E5E-501C3795C839}" type="sibTrans" cxnId="{1C041090-F22A-413A-AEF1-EA68ECB88D13}">
      <dgm:prSet/>
      <dgm:spPr/>
      <dgm:t>
        <a:bodyPr/>
        <a:lstStyle/>
        <a:p>
          <a:endParaRPr lang="en-US"/>
        </a:p>
      </dgm:t>
    </dgm:pt>
    <dgm:pt modelId="{DB9DC159-6F6F-414D-B946-C9069FADFCC8}">
      <dgm:prSet/>
      <dgm:spPr/>
      <dgm:t>
        <a:bodyPr/>
        <a:lstStyle/>
        <a:p>
          <a:r>
            <a:rPr lang="es-AR"/>
            <a:t>Congruencial multiplicativo </a:t>
          </a:r>
          <a:endParaRPr lang="en-US"/>
        </a:p>
      </dgm:t>
    </dgm:pt>
    <dgm:pt modelId="{F2A1EFC8-5FB5-47C8-AC35-72E22DA7F3EB}" type="parTrans" cxnId="{8821C1B6-B89C-4D0E-ADF1-40166BF388DD}">
      <dgm:prSet/>
      <dgm:spPr/>
      <dgm:t>
        <a:bodyPr/>
        <a:lstStyle/>
        <a:p>
          <a:endParaRPr lang="en-US"/>
        </a:p>
      </dgm:t>
    </dgm:pt>
    <dgm:pt modelId="{D18F15AF-235E-4E0F-913A-0681F1D4D5C4}" type="sibTrans" cxnId="{8821C1B6-B89C-4D0E-ADF1-40166BF388DD}">
      <dgm:prSet/>
      <dgm:spPr/>
      <dgm:t>
        <a:bodyPr/>
        <a:lstStyle/>
        <a:p>
          <a:endParaRPr lang="en-US"/>
        </a:p>
      </dgm:t>
    </dgm:pt>
    <dgm:pt modelId="{2771ECE9-294B-42CF-84F3-707ABA04FA9B}" type="pres">
      <dgm:prSet presAssocID="{B487A0E8-C47C-4836-943D-D7575442E000}" presName="linear" presStyleCnt="0">
        <dgm:presLayoutVars>
          <dgm:animLvl val="lvl"/>
          <dgm:resizeHandles val="exact"/>
        </dgm:presLayoutVars>
      </dgm:prSet>
      <dgm:spPr/>
    </dgm:pt>
    <dgm:pt modelId="{7CBB20C4-DFD3-41F7-AFD1-7779C9FFBFB9}" type="pres">
      <dgm:prSet presAssocID="{1A14FF32-00F3-4C18-9C59-2206A72946F2}" presName="parentText" presStyleLbl="node1" presStyleIdx="0" presStyleCnt="1">
        <dgm:presLayoutVars>
          <dgm:chMax val="0"/>
          <dgm:bulletEnabled val="1"/>
        </dgm:presLayoutVars>
      </dgm:prSet>
      <dgm:spPr/>
    </dgm:pt>
    <dgm:pt modelId="{8A7D6944-5ED9-4908-8AC5-8716AA53A515}" type="pres">
      <dgm:prSet presAssocID="{1A14FF32-00F3-4C18-9C59-2206A72946F2}" presName="childText" presStyleLbl="revTx" presStyleIdx="0" presStyleCnt="1">
        <dgm:presLayoutVars>
          <dgm:bulletEnabled val="1"/>
        </dgm:presLayoutVars>
      </dgm:prSet>
      <dgm:spPr/>
    </dgm:pt>
  </dgm:ptLst>
  <dgm:cxnLst>
    <dgm:cxn modelId="{64FCDA1E-DCB6-458F-BA7A-6C49029B8D5A}" srcId="{B487A0E8-C47C-4836-943D-D7575442E000}" destId="{1A14FF32-00F3-4C18-9C59-2206A72946F2}" srcOrd="0" destOrd="0" parTransId="{2C0477D7-4D8A-4AB0-BFC7-05C923CB75BA}" sibTransId="{421F3D89-B58E-45A1-8406-BBAEA9652CD1}"/>
    <dgm:cxn modelId="{936E6F4C-469F-451C-AE40-A868F22D56F6}" type="presOf" srcId="{1A14FF32-00F3-4C18-9C59-2206A72946F2}" destId="{7CBB20C4-DFD3-41F7-AFD1-7779C9FFBFB9}" srcOrd="0" destOrd="0" presId="urn:microsoft.com/office/officeart/2005/8/layout/vList2"/>
    <dgm:cxn modelId="{7DCD3273-5C01-434A-9CB9-338C6861F2D0}" type="presOf" srcId="{A3979910-6029-40F2-9969-05A464F00ECA}" destId="{8A7D6944-5ED9-4908-8AC5-8716AA53A515}" srcOrd="0" destOrd="0" presId="urn:microsoft.com/office/officeart/2005/8/layout/vList2"/>
    <dgm:cxn modelId="{02B1BA73-5E5F-438B-807B-F96180B1CEFF}" type="presOf" srcId="{DB9DC159-6F6F-414D-B946-C9069FADFCC8}" destId="{8A7D6944-5ED9-4908-8AC5-8716AA53A515}" srcOrd="0" destOrd="1" presId="urn:microsoft.com/office/officeart/2005/8/layout/vList2"/>
    <dgm:cxn modelId="{1C041090-F22A-413A-AEF1-EA68ECB88D13}" srcId="{1A14FF32-00F3-4C18-9C59-2206A72946F2}" destId="{A3979910-6029-40F2-9969-05A464F00ECA}" srcOrd="0" destOrd="0" parTransId="{10CAF15B-25CD-4E26-B5EC-93DAC17E89C8}" sibTransId="{3D783E50-34DA-4146-8E5E-501C3795C839}"/>
    <dgm:cxn modelId="{8821C1B6-B89C-4D0E-ADF1-40166BF388DD}" srcId="{1A14FF32-00F3-4C18-9C59-2206A72946F2}" destId="{DB9DC159-6F6F-414D-B946-C9069FADFCC8}" srcOrd="1" destOrd="0" parTransId="{F2A1EFC8-5FB5-47C8-AC35-72E22DA7F3EB}" sibTransId="{D18F15AF-235E-4E0F-913A-0681F1D4D5C4}"/>
    <dgm:cxn modelId="{082F62DE-0003-480D-9283-03907C07FE53}" type="presOf" srcId="{B487A0E8-C47C-4836-943D-D7575442E000}" destId="{2771ECE9-294B-42CF-84F3-707ABA04FA9B}" srcOrd="0" destOrd="0" presId="urn:microsoft.com/office/officeart/2005/8/layout/vList2"/>
    <dgm:cxn modelId="{67A8CE4E-485C-4D75-994D-A974FFF26FF8}" type="presParOf" srcId="{2771ECE9-294B-42CF-84F3-707ABA04FA9B}" destId="{7CBB20C4-DFD3-41F7-AFD1-7779C9FFBFB9}" srcOrd="0" destOrd="0" presId="urn:microsoft.com/office/officeart/2005/8/layout/vList2"/>
    <dgm:cxn modelId="{ACA780EF-7AB4-4407-8D0A-2644EE79ACF2}" type="presParOf" srcId="{2771ECE9-294B-42CF-84F3-707ABA04FA9B}" destId="{8A7D6944-5ED9-4908-8AC5-8716AA53A5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821569-5222-417A-9C9D-C3162E966F37}" type="doc">
      <dgm:prSet loTypeId="urn:microsoft.com/office/officeart/2005/8/layout/vList5" loCatId="list" qsTypeId="urn:microsoft.com/office/officeart/2005/8/quickstyle/simple1" qsCatId="simple" csTypeId="urn:microsoft.com/office/officeart/2005/8/colors/accent0_1" csCatId="mainScheme"/>
      <dgm:spPr/>
      <dgm:t>
        <a:bodyPr/>
        <a:lstStyle/>
        <a:p>
          <a:endParaRPr lang="en-US"/>
        </a:p>
      </dgm:t>
    </dgm:pt>
    <dgm:pt modelId="{4DA5AE6D-47E0-4350-BE3E-1D99DE1A32D4}">
      <dgm:prSet/>
      <dgm:spPr/>
      <dgm:t>
        <a:bodyPr/>
        <a:lstStyle/>
        <a:p>
          <a:r>
            <a:rPr lang="es-AR"/>
            <a:t>Para comprobar si un conjunto de números pseudoaleatorios entre cero y uno cumplen con las propiedades de los números aleatorios </a:t>
          </a:r>
          <a:endParaRPr lang="en-US"/>
        </a:p>
      </dgm:t>
    </dgm:pt>
    <dgm:pt modelId="{8697F43A-070B-43A4-9E9E-39866DEAA108}" type="parTrans" cxnId="{3309B923-D053-485B-9E7E-D36162D3867D}">
      <dgm:prSet/>
      <dgm:spPr/>
      <dgm:t>
        <a:bodyPr/>
        <a:lstStyle/>
        <a:p>
          <a:endParaRPr lang="en-US"/>
        </a:p>
      </dgm:t>
    </dgm:pt>
    <dgm:pt modelId="{27D6F129-0ED0-4546-9B31-4BF2AFF528D6}" type="sibTrans" cxnId="{3309B923-D053-485B-9E7E-D36162D3867D}">
      <dgm:prSet/>
      <dgm:spPr/>
      <dgm:t>
        <a:bodyPr/>
        <a:lstStyle/>
        <a:p>
          <a:endParaRPr lang="en-US"/>
        </a:p>
      </dgm:t>
    </dgm:pt>
    <dgm:pt modelId="{C3AD459F-1B36-41AC-981D-C50AD4F97B0A}">
      <dgm:prSet/>
      <dgm:spPr/>
      <dgm:t>
        <a:bodyPr/>
        <a:lstStyle/>
        <a:p>
          <a:r>
            <a:rPr lang="es-AR"/>
            <a:t>Prueba de medias</a:t>
          </a:r>
          <a:endParaRPr lang="en-US"/>
        </a:p>
      </dgm:t>
    </dgm:pt>
    <dgm:pt modelId="{7C3E34D5-366A-4375-AFEC-4B461EC13A2E}" type="parTrans" cxnId="{2084C34C-8692-4E42-9DF6-D4FD3164A508}">
      <dgm:prSet/>
      <dgm:spPr/>
      <dgm:t>
        <a:bodyPr/>
        <a:lstStyle/>
        <a:p>
          <a:endParaRPr lang="en-US"/>
        </a:p>
      </dgm:t>
    </dgm:pt>
    <dgm:pt modelId="{32DA48BD-CCDB-49DD-9CEC-364E334EA898}" type="sibTrans" cxnId="{2084C34C-8692-4E42-9DF6-D4FD3164A508}">
      <dgm:prSet/>
      <dgm:spPr/>
      <dgm:t>
        <a:bodyPr/>
        <a:lstStyle/>
        <a:p>
          <a:endParaRPr lang="en-US"/>
        </a:p>
      </dgm:t>
    </dgm:pt>
    <dgm:pt modelId="{E086704E-8A21-4105-A94B-77A994EF9085}">
      <dgm:prSet/>
      <dgm:spPr/>
      <dgm:t>
        <a:bodyPr/>
        <a:lstStyle/>
        <a:p>
          <a:r>
            <a:rPr lang="es-AR"/>
            <a:t>Prueba de varianza</a:t>
          </a:r>
          <a:endParaRPr lang="en-US"/>
        </a:p>
      </dgm:t>
    </dgm:pt>
    <dgm:pt modelId="{AE6A1520-314A-4D3F-B77E-1C74C4E9772F}" type="parTrans" cxnId="{01086669-5DCB-4BB2-9B51-4540EB911047}">
      <dgm:prSet/>
      <dgm:spPr/>
      <dgm:t>
        <a:bodyPr/>
        <a:lstStyle/>
        <a:p>
          <a:endParaRPr lang="en-US"/>
        </a:p>
      </dgm:t>
    </dgm:pt>
    <dgm:pt modelId="{59D1EF50-DE64-4B50-8127-F6B1748D1068}" type="sibTrans" cxnId="{01086669-5DCB-4BB2-9B51-4540EB911047}">
      <dgm:prSet/>
      <dgm:spPr/>
      <dgm:t>
        <a:bodyPr/>
        <a:lstStyle/>
        <a:p>
          <a:endParaRPr lang="en-US"/>
        </a:p>
      </dgm:t>
    </dgm:pt>
    <dgm:pt modelId="{5546BBBB-674B-43F5-A01E-082E1E4FFC0C}">
      <dgm:prSet/>
      <dgm:spPr/>
      <dgm:t>
        <a:bodyPr/>
        <a:lstStyle/>
        <a:p>
          <a:r>
            <a:rPr lang="es-AR"/>
            <a:t>Pruebas de Uniformidad</a:t>
          </a:r>
          <a:endParaRPr lang="en-US"/>
        </a:p>
      </dgm:t>
    </dgm:pt>
    <dgm:pt modelId="{F87F79D6-AD6A-4B2F-9201-A3C7EED4E2F9}" type="parTrans" cxnId="{1DE7C6E0-E4B3-4D9D-B3F8-9D7D085D652A}">
      <dgm:prSet/>
      <dgm:spPr/>
      <dgm:t>
        <a:bodyPr/>
        <a:lstStyle/>
        <a:p>
          <a:endParaRPr lang="en-US"/>
        </a:p>
      </dgm:t>
    </dgm:pt>
    <dgm:pt modelId="{AAD51A51-9F58-4A81-BDDA-060F523CA2EF}" type="sibTrans" cxnId="{1DE7C6E0-E4B3-4D9D-B3F8-9D7D085D652A}">
      <dgm:prSet/>
      <dgm:spPr/>
      <dgm:t>
        <a:bodyPr/>
        <a:lstStyle/>
        <a:p>
          <a:endParaRPr lang="en-US"/>
        </a:p>
      </dgm:t>
    </dgm:pt>
    <dgm:pt modelId="{302600A0-0F9C-4EA6-9A90-77C202CFDFEC}">
      <dgm:prSet/>
      <dgm:spPr/>
      <dgm:t>
        <a:bodyPr/>
        <a:lstStyle/>
        <a:p>
          <a:r>
            <a:rPr lang="es-AR"/>
            <a:t>Pruebas de independencia</a:t>
          </a:r>
          <a:endParaRPr lang="en-US"/>
        </a:p>
      </dgm:t>
    </dgm:pt>
    <dgm:pt modelId="{A304DAE0-1195-45DE-866D-ABC73C6D7CCA}" type="parTrans" cxnId="{A4B03CBF-DCBB-4B8A-9697-00053FD74C42}">
      <dgm:prSet/>
      <dgm:spPr/>
      <dgm:t>
        <a:bodyPr/>
        <a:lstStyle/>
        <a:p>
          <a:endParaRPr lang="en-US"/>
        </a:p>
      </dgm:t>
    </dgm:pt>
    <dgm:pt modelId="{45CB3E98-0F87-49EC-ADE0-AFE1E54C1980}" type="sibTrans" cxnId="{A4B03CBF-DCBB-4B8A-9697-00053FD74C42}">
      <dgm:prSet/>
      <dgm:spPr/>
      <dgm:t>
        <a:bodyPr/>
        <a:lstStyle/>
        <a:p>
          <a:endParaRPr lang="en-US"/>
        </a:p>
      </dgm:t>
    </dgm:pt>
    <dgm:pt modelId="{DCA3BFB0-8FAF-4F33-A185-FBAFFC69C295}" type="pres">
      <dgm:prSet presAssocID="{FF821569-5222-417A-9C9D-C3162E966F37}" presName="Name0" presStyleCnt="0">
        <dgm:presLayoutVars>
          <dgm:dir/>
          <dgm:animLvl val="lvl"/>
          <dgm:resizeHandles val="exact"/>
        </dgm:presLayoutVars>
      </dgm:prSet>
      <dgm:spPr/>
    </dgm:pt>
    <dgm:pt modelId="{8C60A0FF-EE64-4171-B704-222D3155D522}" type="pres">
      <dgm:prSet presAssocID="{4DA5AE6D-47E0-4350-BE3E-1D99DE1A32D4}" presName="linNode" presStyleCnt="0"/>
      <dgm:spPr/>
    </dgm:pt>
    <dgm:pt modelId="{7E4D9F9C-C02E-4566-8AAE-08449E1FA143}" type="pres">
      <dgm:prSet presAssocID="{4DA5AE6D-47E0-4350-BE3E-1D99DE1A32D4}" presName="parentText" presStyleLbl="node1" presStyleIdx="0" presStyleCnt="1">
        <dgm:presLayoutVars>
          <dgm:chMax val="1"/>
          <dgm:bulletEnabled val="1"/>
        </dgm:presLayoutVars>
      </dgm:prSet>
      <dgm:spPr/>
    </dgm:pt>
    <dgm:pt modelId="{8836BA46-CB4C-4F84-A562-C331C783E429}" type="pres">
      <dgm:prSet presAssocID="{4DA5AE6D-47E0-4350-BE3E-1D99DE1A32D4}" presName="descendantText" presStyleLbl="alignAccFollowNode1" presStyleIdx="0" presStyleCnt="1">
        <dgm:presLayoutVars>
          <dgm:bulletEnabled val="1"/>
        </dgm:presLayoutVars>
      </dgm:prSet>
      <dgm:spPr/>
    </dgm:pt>
  </dgm:ptLst>
  <dgm:cxnLst>
    <dgm:cxn modelId="{53D6E506-9637-49B9-B3F4-BEC73AF3AAD8}" type="presOf" srcId="{C3AD459F-1B36-41AC-981D-C50AD4F97B0A}" destId="{8836BA46-CB4C-4F84-A562-C331C783E429}" srcOrd="0" destOrd="0" presId="urn:microsoft.com/office/officeart/2005/8/layout/vList5"/>
    <dgm:cxn modelId="{4847E420-6188-415F-A9DD-8694E15FBB48}" type="presOf" srcId="{E086704E-8A21-4105-A94B-77A994EF9085}" destId="{8836BA46-CB4C-4F84-A562-C331C783E429}" srcOrd="0" destOrd="1" presId="urn:microsoft.com/office/officeart/2005/8/layout/vList5"/>
    <dgm:cxn modelId="{3309B923-D053-485B-9E7E-D36162D3867D}" srcId="{FF821569-5222-417A-9C9D-C3162E966F37}" destId="{4DA5AE6D-47E0-4350-BE3E-1D99DE1A32D4}" srcOrd="0" destOrd="0" parTransId="{8697F43A-070B-43A4-9E9E-39866DEAA108}" sibTransId="{27D6F129-0ED0-4546-9B31-4BF2AFF528D6}"/>
    <dgm:cxn modelId="{CD09A143-7D2E-4518-ACB6-D362F75B85E4}" type="presOf" srcId="{302600A0-0F9C-4EA6-9A90-77C202CFDFEC}" destId="{8836BA46-CB4C-4F84-A562-C331C783E429}" srcOrd="0" destOrd="3" presId="urn:microsoft.com/office/officeart/2005/8/layout/vList5"/>
    <dgm:cxn modelId="{01086669-5DCB-4BB2-9B51-4540EB911047}" srcId="{4DA5AE6D-47E0-4350-BE3E-1D99DE1A32D4}" destId="{E086704E-8A21-4105-A94B-77A994EF9085}" srcOrd="1" destOrd="0" parTransId="{AE6A1520-314A-4D3F-B77E-1C74C4E9772F}" sibTransId="{59D1EF50-DE64-4B50-8127-F6B1748D1068}"/>
    <dgm:cxn modelId="{2084C34C-8692-4E42-9DF6-D4FD3164A508}" srcId="{4DA5AE6D-47E0-4350-BE3E-1D99DE1A32D4}" destId="{C3AD459F-1B36-41AC-981D-C50AD4F97B0A}" srcOrd="0" destOrd="0" parTransId="{7C3E34D5-366A-4375-AFEC-4B461EC13A2E}" sibTransId="{32DA48BD-CCDB-49DD-9CEC-364E334EA898}"/>
    <dgm:cxn modelId="{4E0B094E-F8DD-47EB-9EFE-EAB3B7086A84}" type="presOf" srcId="{4DA5AE6D-47E0-4350-BE3E-1D99DE1A32D4}" destId="{7E4D9F9C-C02E-4566-8AAE-08449E1FA143}" srcOrd="0" destOrd="0" presId="urn:microsoft.com/office/officeart/2005/8/layout/vList5"/>
    <dgm:cxn modelId="{3D76338C-7AA8-4053-9787-9B1ADB720BA6}" type="presOf" srcId="{FF821569-5222-417A-9C9D-C3162E966F37}" destId="{DCA3BFB0-8FAF-4F33-A185-FBAFFC69C295}" srcOrd="0" destOrd="0" presId="urn:microsoft.com/office/officeart/2005/8/layout/vList5"/>
    <dgm:cxn modelId="{A4B03CBF-DCBB-4B8A-9697-00053FD74C42}" srcId="{4DA5AE6D-47E0-4350-BE3E-1D99DE1A32D4}" destId="{302600A0-0F9C-4EA6-9A90-77C202CFDFEC}" srcOrd="3" destOrd="0" parTransId="{A304DAE0-1195-45DE-866D-ABC73C6D7CCA}" sibTransId="{45CB3E98-0F87-49EC-ADE0-AFE1E54C1980}"/>
    <dgm:cxn modelId="{1DE7C6E0-E4B3-4D9D-B3F8-9D7D085D652A}" srcId="{4DA5AE6D-47E0-4350-BE3E-1D99DE1A32D4}" destId="{5546BBBB-674B-43F5-A01E-082E1E4FFC0C}" srcOrd="2" destOrd="0" parTransId="{F87F79D6-AD6A-4B2F-9201-A3C7EED4E2F9}" sibTransId="{AAD51A51-9F58-4A81-BDDA-060F523CA2EF}"/>
    <dgm:cxn modelId="{4CC47CE8-34C9-46DF-BF47-5BC16093DFEF}" type="presOf" srcId="{5546BBBB-674B-43F5-A01E-082E1E4FFC0C}" destId="{8836BA46-CB4C-4F84-A562-C331C783E429}" srcOrd="0" destOrd="2" presId="urn:microsoft.com/office/officeart/2005/8/layout/vList5"/>
    <dgm:cxn modelId="{BA06A87A-0E19-49F6-9DEA-D9F5DCBCD192}" type="presParOf" srcId="{DCA3BFB0-8FAF-4F33-A185-FBAFFC69C295}" destId="{8C60A0FF-EE64-4171-B704-222D3155D522}" srcOrd="0" destOrd="0" presId="urn:microsoft.com/office/officeart/2005/8/layout/vList5"/>
    <dgm:cxn modelId="{94AC505D-51A7-4CAF-B34A-7C8DA4D8ABDB}" type="presParOf" srcId="{8C60A0FF-EE64-4171-B704-222D3155D522}" destId="{7E4D9F9C-C02E-4566-8AAE-08449E1FA143}" srcOrd="0" destOrd="0" presId="urn:microsoft.com/office/officeart/2005/8/layout/vList5"/>
    <dgm:cxn modelId="{D60F993F-C171-4083-96DD-002524EF3BE7}" type="presParOf" srcId="{8C60A0FF-EE64-4171-B704-222D3155D522}" destId="{8836BA46-CB4C-4F84-A562-C331C783E42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6FEA0-B844-4CD0-90B8-30E12BE3F28F}">
      <dsp:nvSpPr>
        <dsp:cNvPr id="0" name=""/>
        <dsp:cNvSpPr/>
      </dsp:nvSpPr>
      <dsp:spPr>
        <a:xfrm>
          <a:off x="0" y="0"/>
          <a:ext cx="4701779"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DEF87E-E934-4568-B7AE-DA4444710631}">
      <dsp:nvSpPr>
        <dsp:cNvPr id="0" name=""/>
        <dsp:cNvSpPr/>
      </dsp:nvSpPr>
      <dsp:spPr>
        <a:xfrm>
          <a:off x="0" y="0"/>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b="1" kern="1200"/>
            <a:t>Procesos de manufacturas: </a:t>
          </a:r>
          <a:r>
            <a:rPr lang="es-AR" sz="1800" kern="1200"/>
            <a:t>Ayuda a detectar cuellos de botellas, a distribuir personal, determinar la política de producción.</a:t>
          </a:r>
          <a:endParaRPr lang="en-US" sz="1800" kern="1200"/>
        </a:p>
      </dsp:txBody>
      <dsp:txXfrm>
        <a:off x="0" y="0"/>
        <a:ext cx="4701779" cy="1393031"/>
      </dsp:txXfrm>
    </dsp:sp>
    <dsp:sp modelId="{8026434B-773B-492C-94AE-84A686A2A5E5}">
      <dsp:nvSpPr>
        <dsp:cNvPr id="0" name=""/>
        <dsp:cNvSpPr/>
      </dsp:nvSpPr>
      <dsp:spPr>
        <a:xfrm>
          <a:off x="0" y="1393031"/>
          <a:ext cx="4701779"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562D72A-EF75-41F8-B668-DE6A11CF94C7}">
      <dsp:nvSpPr>
        <dsp:cNvPr id="0" name=""/>
        <dsp:cNvSpPr/>
      </dsp:nvSpPr>
      <dsp:spPr>
        <a:xfrm>
          <a:off x="0" y="1393031"/>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b="1" kern="1200"/>
            <a:t>Plantas industriales: </a:t>
          </a:r>
          <a:r>
            <a:rPr lang="es-AR" sz="1800" kern="1200"/>
            <a:t>Brinda información para establecer las condiciones óptimas de operación, y para la elaboración de procedimientos de operación y de emergencias.</a:t>
          </a:r>
          <a:endParaRPr lang="en-US" sz="1800" kern="1200"/>
        </a:p>
      </dsp:txBody>
      <dsp:txXfrm>
        <a:off x="0" y="1393031"/>
        <a:ext cx="4701779" cy="1393031"/>
      </dsp:txXfrm>
    </dsp:sp>
    <dsp:sp modelId="{20520DE4-D23E-4EEC-9F7C-223D511606D4}">
      <dsp:nvSpPr>
        <dsp:cNvPr id="0" name=""/>
        <dsp:cNvSpPr/>
      </dsp:nvSpPr>
      <dsp:spPr>
        <a:xfrm>
          <a:off x="0" y="2786062"/>
          <a:ext cx="4701779"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1E9486F-FAF0-4700-AE10-AC07D64BC0E8}">
      <dsp:nvSpPr>
        <dsp:cNvPr id="0" name=""/>
        <dsp:cNvSpPr/>
      </dsp:nvSpPr>
      <dsp:spPr>
        <a:xfrm>
          <a:off x="0" y="2786062"/>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b="1" kern="1200"/>
            <a:t>Sistemas públicos: </a:t>
          </a:r>
          <a:r>
            <a:rPr lang="es-AR" sz="1800" kern="1200"/>
            <a:t>Predice la demanda de energía durante las diferentes épocas del año, anticipa el comportamiento del clima, predice la forma de propagación de enfermedades.</a:t>
          </a:r>
          <a:endParaRPr lang="en-US" sz="1800" kern="1200"/>
        </a:p>
      </dsp:txBody>
      <dsp:txXfrm>
        <a:off x="0" y="2786062"/>
        <a:ext cx="4701779" cy="1393031"/>
      </dsp:txXfrm>
    </dsp:sp>
    <dsp:sp modelId="{9F1A0AD0-FDE6-48DA-AB6C-6884F97A7FC3}">
      <dsp:nvSpPr>
        <dsp:cNvPr id="0" name=""/>
        <dsp:cNvSpPr/>
      </dsp:nvSpPr>
      <dsp:spPr>
        <a:xfrm>
          <a:off x="0" y="4179093"/>
          <a:ext cx="4701779"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B1E793A-8E6A-4BFC-A568-E09EAF16A4C8}">
      <dsp:nvSpPr>
        <dsp:cNvPr id="0" name=""/>
        <dsp:cNvSpPr/>
      </dsp:nvSpPr>
      <dsp:spPr>
        <a:xfrm>
          <a:off x="0" y="4179093"/>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b="1" kern="1200"/>
            <a:t>Sistemas de transportes: </a:t>
          </a:r>
          <a:r>
            <a:rPr lang="es-AR" sz="1800" kern="1200"/>
            <a:t>Detecta zonas de posible congestionamiento, zonas con mayor riesgo de accidentes, predice la demanda para cada hora del día.</a:t>
          </a:r>
          <a:endParaRPr lang="en-US" sz="1800" kern="1200"/>
        </a:p>
      </dsp:txBody>
      <dsp:txXfrm>
        <a:off x="0" y="4179093"/>
        <a:ext cx="4701779"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073FC-3CD4-4DAC-8EDF-B666EAAB8605}">
      <dsp:nvSpPr>
        <dsp:cNvPr id="0" name=""/>
        <dsp:cNvSpPr/>
      </dsp:nvSpPr>
      <dsp:spPr>
        <a:xfrm>
          <a:off x="0" y="500111"/>
          <a:ext cx="4885203" cy="4885203"/>
        </a:xfrm>
        <a:prstGeom prst="diamond">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AB97109-2308-4128-A890-8E5B9C64A797}">
      <dsp:nvSpPr>
        <dsp:cNvPr id="0" name=""/>
        <dsp:cNvSpPr/>
      </dsp:nvSpPr>
      <dsp:spPr>
        <a:xfrm>
          <a:off x="464094" y="964205"/>
          <a:ext cx="1905229" cy="190522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Conceptualizar un modelo requiere conocimientos del sistema, juicio de ingeniería y herramientas para la construcción de modelos.</a:t>
          </a:r>
          <a:endParaRPr lang="en-US" sz="1400" kern="1200"/>
        </a:p>
      </dsp:txBody>
      <dsp:txXfrm>
        <a:off x="557100" y="1057211"/>
        <a:ext cx="1719217" cy="1719217"/>
      </dsp:txXfrm>
    </dsp:sp>
    <dsp:sp modelId="{835F0BC7-2A41-4D8F-BC34-2753E30147E0}">
      <dsp:nvSpPr>
        <dsp:cNvPr id="0" name=""/>
        <dsp:cNvSpPr/>
      </dsp:nvSpPr>
      <dsp:spPr>
        <a:xfrm>
          <a:off x="2515879" y="964205"/>
          <a:ext cx="1905229" cy="190522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El modelado es un proceso en evolución porque la acción de modelar revela información importante poco a poco.</a:t>
          </a:r>
          <a:endParaRPr lang="en-US" sz="1400" kern="1200"/>
        </a:p>
      </dsp:txBody>
      <dsp:txXfrm>
        <a:off x="2608885" y="1057211"/>
        <a:ext cx="1719217" cy="1719217"/>
      </dsp:txXfrm>
    </dsp:sp>
    <dsp:sp modelId="{4E9FAD58-4D33-4740-853E-87058397DE44}">
      <dsp:nvSpPr>
        <dsp:cNvPr id="0" name=""/>
        <dsp:cNvSpPr/>
      </dsp:nvSpPr>
      <dsp:spPr>
        <a:xfrm>
          <a:off x="464094" y="3015991"/>
          <a:ext cx="1905229" cy="190522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Un buen modelador debe saber remodelar.</a:t>
          </a:r>
          <a:endParaRPr lang="en-US" sz="1400" kern="1200"/>
        </a:p>
      </dsp:txBody>
      <dsp:txXfrm>
        <a:off x="557100" y="3108997"/>
        <a:ext cx="1719217" cy="1719217"/>
      </dsp:txXfrm>
    </dsp:sp>
    <dsp:sp modelId="{C2F09CD3-2286-42E7-8372-C4D9D69C717B}">
      <dsp:nvSpPr>
        <dsp:cNvPr id="0" name=""/>
        <dsp:cNvSpPr/>
      </dsp:nvSpPr>
      <dsp:spPr>
        <a:xfrm>
          <a:off x="2515879" y="3015991"/>
          <a:ext cx="1905229" cy="190522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a:t>El problema o la declaración del problema es el elemento de control primario (en un modelo basado en la resolución de problemas)</a:t>
          </a:r>
          <a:endParaRPr lang="en-US" sz="1400" kern="1200"/>
        </a:p>
      </dsp:txBody>
      <dsp:txXfrm>
        <a:off x="2608885" y="3108997"/>
        <a:ext cx="1719217" cy="17192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F8937-F4EF-4235-875E-50C8D06C1E97}">
      <dsp:nvSpPr>
        <dsp:cNvPr id="0" name=""/>
        <dsp:cNvSpPr/>
      </dsp:nvSpPr>
      <dsp:spPr>
        <a:xfrm>
          <a:off x="0" y="107713"/>
          <a:ext cx="4885203" cy="167075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AR" sz="4200" kern="1200"/>
            <a:t>Para obtenerlos, se puede utilizar :</a:t>
          </a:r>
          <a:endParaRPr lang="en-US" sz="4200" kern="1200"/>
        </a:p>
      </dsp:txBody>
      <dsp:txXfrm>
        <a:off x="81560" y="189273"/>
        <a:ext cx="4722083" cy="1507639"/>
      </dsp:txXfrm>
    </dsp:sp>
    <dsp:sp modelId="{3319EBE4-EB0B-4A6F-9776-93745FD068B1}">
      <dsp:nvSpPr>
        <dsp:cNvPr id="0" name=""/>
        <dsp:cNvSpPr/>
      </dsp:nvSpPr>
      <dsp:spPr>
        <a:xfrm>
          <a:off x="0" y="1778473"/>
          <a:ext cx="4885203" cy="399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s-AR" sz="3300" kern="1200"/>
            <a:t>Tener listados</a:t>
          </a:r>
          <a:endParaRPr lang="en-US" sz="3300" kern="1200"/>
        </a:p>
        <a:p>
          <a:pPr marL="285750" lvl="1" indent="-285750" algn="l" defTabSz="1466850">
            <a:lnSpc>
              <a:spcPct val="90000"/>
            </a:lnSpc>
            <a:spcBef>
              <a:spcPct val="0"/>
            </a:spcBef>
            <a:spcAft>
              <a:spcPct val="20000"/>
            </a:spcAft>
            <a:buChar char="•"/>
          </a:pPr>
          <a:r>
            <a:rPr lang="es-AR" sz="3300" kern="1200"/>
            <a:t>Obtenerlos por métodos físicos o con calculadora o PC.</a:t>
          </a:r>
          <a:endParaRPr lang="en-US" sz="3300" kern="1200"/>
        </a:p>
        <a:p>
          <a:pPr marL="285750" lvl="1" indent="-285750" algn="l" defTabSz="1466850">
            <a:lnSpc>
              <a:spcPct val="90000"/>
            </a:lnSpc>
            <a:spcBef>
              <a:spcPct val="0"/>
            </a:spcBef>
            <a:spcAft>
              <a:spcPct val="20000"/>
            </a:spcAft>
            <a:buChar char="•"/>
          </a:pPr>
          <a:r>
            <a:rPr lang="es-AR" sz="3300" kern="1200"/>
            <a:t>Generarlos a través de algún método basado en una relación de recurrencia.</a:t>
          </a:r>
          <a:endParaRPr lang="en-US" sz="3300" kern="1200"/>
        </a:p>
      </dsp:txBody>
      <dsp:txXfrm>
        <a:off x="0" y="1778473"/>
        <a:ext cx="4885203" cy="3999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04490-8275-4711-B184-238E930FD37E}">
      <dsp:nvSpPr>
        <dsp:cNvPr id="0" name=""/>
        <dsp:cNvSpPr/>
      </dsp:nvSpPr>
      <dsp:spPr>
        <a:xfrm>
          <a:off x="0" y="2873"/>
          <a:ext cx="4885203"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9229CE7-0884-44F3-854A-32DBA2DD34AE}">
      <dsp:nvSpPr>
        <dsp:cNvPr id="0" name=""/>
        <dsp:cNvSpPr/>
      </dsp:nvSpPr>
      <dsp:spPr>
        <a:xfrm>
          <a:off x="0" y="2873"/>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Estar uniformemente distribuidos.</a:t>
          </a:r>
          <a:endParaRPr lang="en-US" sz="2200" kern="1200"/>
        </a:p>
      </dsp:txBody>
      <dsp:txXfrm>
        <a:off x="0" y="2873"/>
        <a:ext cx="4885203" cy="979946"/>
      </dsp:txXfrm>
    </dsp:sp>
    <dsp:sp modelId="{116527C8-4D16-4DC7-9C97-A10E9CF609B1}">
      <dsp:nvSpPr>
        <dsp:cNvPr id="0" name=""/>
        <dsp:cNvSpPr/>
      </dsp:nvSpPr>
      <dsp:spPr>
        <a:xfrm>
          <a:off x="0" y="982820"/>
          <a:ext cx="4885203"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236613A-45FD-4F37-8DCB-CE10476D74D5}">
      <dsp:nvSpPr>
        <dsp:cNvPr id="0" name=""/>
        <dsp:cNvSpPr/>
      </dsp:nvSpPr>
      <dsp:spPr>
        <a:xfrm>
          <a:off x="0" y="982820"/>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Estadísticamente independientes.</a:t>
          </a:r>
          <a:endParaRPr lang="en-US" sz="2200" kern="1200"/>
        </a:p>
      </dsp:txBody>
      <dsp:txXfrm>
        <a:off x="0" y="982820"/>
        <a:ext cx="4885203" cy="979946"/>
      </dsp:txXfrm>
    </dsp:sp>
    <dsp:sp modelId="{D207FD59-2830-47A4-BF53-17FDFE122606}">
      <dsp:nvSpPr>
        <dsp:cNvPr id="0" name=""/>
        <dsp:cNvSpPr/>
      </dsp:nvSpPr>
      <dsp:spPr>
        <a:xfrm>
          <a:off x="0" y="1962766"/>
          <a:ext cx="4885203"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B5A23A6-3C0F-4FDE-9FDB-09F9AC6DA4EB}">
      <dsp:nvSpPr>
        <dsp:cNvPr id="0" name=""/>
        <dsp:cNvSpPr/>
      </dsp:nvSpPr>
      <dsp:spPr>
        <a:xfrm>
          <a:off x="0" y="1962766"/>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Reproducibles.</a:t>
          </a:r>
          <a:endParaRPr lang="en-US" sz="2200" kern="1200"/>
        </a:p>
      </dsp:txBody>
      <dsp:txXfrm>
        <a:off x="0" y="1962766"/>
        <a:ext cx="4885203" cy="979946"/>
      </dsp:txXfrm>
    </dsp:sp>
    <dsp:sp modelId="{DF1F1F7D-2096-46C1-A121-3B7F22738B1A}">
      <dsp:nvSpPr>
        <dsp:cNvPr id="0" name=""/>
        <dsp:cNvSpPr/>
      </dsp:nvSpPr>
      <dsp:spPr>
        <a:xfrm>
          <a:off x="0" y="2942713"/>
          <a:ext cx="4885203"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6488567-CCF6-41AA-9FCC-D0FB8BE25018}">
      <dsp:nvSpPr>
        <dsp:cNvPr id="0" name=""/>
        <dsp:cNvSpPr/>
      </dsp:nvSpPr>
      <dsp:spPr>
        <a:xfrm>
          <a:off x="0" y="2942713"/>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Período largo sin repetición.</a:t>
          </a:r>
          <a:endParaRPr lang="en-US" sz="2200" kern="1200"/>
        </a:p>
      </dsp:txBody>
      <dsp:txXfrm>
        <a:off x="0" y="2942713"/>
        <a:ext cx="4885203" cy="979946"/>
      </dsp:txXfrm>
    </dsp:sp>
    <dsp:sp modelId="{5FC45956-43FA-427D-846F-418840AA56B0}">
      <dsp:nvSpPr>
        <dsp:cNvPr id="0" name=""/>
        <dsp:cNvSpPr/>
      </dsp:nvSpPr>
      <dsp:spPr>
        <a:xfrm>
          <a:off x="0" y="3922659"/>
          <a:ext cx="4885203" cy="0"/>
        </a:xfrm>
        <a:prstGeom prst="lin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A93D55E-D207-40FF-AD3E-ACB659A2D3BD}">
      <dsp:nvSpPr>
        <dsp:cNvPr id="0" name=""/>
        <dsp:cNvSpPr/>
      </dsp:nvSpPr>
      <dsp:spPr>
        <a:xfrm>
          <a:off x="0" y="3922659"/>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Generados a través de un método largo.</a:t>
          </a:r>
          <a:endParaRPr lang="en-US" sz="2200" kern="1200"/>
        </a:p>
      </dsp:txBody>
      <dsp:txXfrm>
        <a:off x="0" y="3922659"/>
        <a:ext cx="4885203" cy="979946"/>
      </dsp:txXfrm>
    </dsp:sp>
    <dsp:sp modelId="{9098ABCE-41F6-4B58-85E7-4E17C9D0DAE8}">
      <dsp:nvSpPr>
        <dsp:cNvPr id="0" name=""/>
        <dsp:cNvSpPr/>
      </dsp:nvSpPr>
      <dsp:spPr>
        <a:xfrm>
          <a:off x="0" y="4902605"/>
          <a:ext cx="4885203"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258E86D-C413-4A6A-B237-814209DEFAD4}">
      <dsp:nvSpPr>
        <dsp:cNvPr id="0" name=""/>
        <dsp:cNvSpPr/>
      </dsp:nvSpPr>
      <dsp:spPr>
        <a:xfrm>
          <a:off x="0" y="4902605"/>
          <a:ext cx="48852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No debe precisar de excesiva capacidad de almacenamiento en la computadora.</a:t>
          </a:r>
          <a:endParaRPr lang="en-US" sz="2200" kern="1200"/>
        </a:p>
      </dsp:txBody>
      <dsp:txXfrm>
        <a:off x="0" y="4902605"/>
        <a:ext cx="4885203" cy="9799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4CAAA-C81F-4E9D-82BF-F12DBF34E7AE}">
      <dsp:nvSpPr>
        <dsp:cNvPr id="0" name=""/>
        <dsp:cNvSpPr/>
      </dsp:nvSpPr>
      <dsp:spPr>
        <a:xfrm>
          <a:off x="0" y="0"/>
          <a:ext cx="488520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92CEE-18C7-4944-B4B9-96B617E4D136}">
      <dsp:nvSpPr>
        <dsp:cNvPr id="0" name=""/>
        <dsp:cNvSpPr/>
      </dsp:nvSpPr>
      <dsp:spPr>
        <a:xfrm>
          <a:off x="0" y="0"/>
          <a:ext cx="4885203" cy="294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AR" sz="2400" kern="1200"/>
            <a:t>Son pseudoaleatorios por que pasan las pruebas estadísticas de aleatoriedad pero son generados por métodos determinísticos.</a:t>
          </a:r>
          <a:endParaRPr lang="en-US" sz="2400" kern="1200"/>
        </a:p>
      </dsp:txBody>
      <dsp:txXfrm>
        <a:off x="0" y="0"/>
        <a:ext cx="4885203" cy="2942713"/>
      </dsp:txXfrm>
    </dsp:sp>
    <dsp:sp modelId="{F2B714B2-BBBA-4615-A7D6-18BE1BD01EE3}">
      <dsp:nvSpPr>
        <dsp:cNvPr id="0" name=""/>
        <dsp:cNvSpPr/>
      </dsp:nvSpPr>
      <dsp:spPr>
        <a:xfrm>
          <a:off x="0" y="2942713"/>
          <a:ext cx="4885203"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66497-5D0D-4F38-A3B9-A431E2E04237}">
      <dsp:nvSpPr>
        <dsp:cNvPr id="0" name=""/>
        <dsp:cNvSpPr/>
      </dsp:nvSpPr>
      <dsp:spPr>
        <a:xfrm>
          <a:off x="0" y="2942713"/>
          <a:ext cx="4885203" cy="294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AR" sz="2400" kern="1200" dirty="0"/>
            <a:t>Un generador lineal </a:t>
          </a:r>
          <a:r>
            <a:rPr lang="es-AR" sz="2400" kern="1200" dirty="0" err="1"/>
            <a:t>congruencial</a:t>
          </a:r>
          <a:r>
            <a:rPr lang="es-AR" sz="2400" kern="1200" dirty="0"/>
            <a:t> (GLC) es un algoritmo que permite obtener una secuencia de números pseudoaleatorios calculados con una función lineal definida a trozos discontinua (el próximo generado es determinado por el último número obtenido .</a:t>
          </a:r>
          <a:endParaRPr lang="en-US" sz="2400" kern="1200" dirty="0"/>
        </a:p>
      </dsp:txBody>
      <dsp:txXfrm>
        <a:off x="0" y="2942713"/>
        <a:ext cx="4885203" cy="29427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B20C4-DFD3-41F7-AFD1-7779C9FFBFB9}">
      <dsp:nvSpPr>
        <dsp:cNvPr id="0" name=""/>
        <dsp:cNvSpPr/>
      </dsp:nvSpPr>
      <dsp:spPr>
        <a:xfrm>
          <a:off x="0" y="548600"/>
          <a:ext cx="4885203" cy="15590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AR" sz="6500" kern="1200"/>
            <a:t>Métodos:</a:t>
          </a:r>
          <a:endParaRPr lang="en-US" sz="6500" kern="1200"/>
        </a:p>
      </dsp:txBody>
      <dsp:txXfrm>
        <a:off x="76105" y="624705"/>
        <a:ext cx="4732993" cy="1406815"/>
      </dsp:txXfrm>
    </dsp:sp>
    <dsp:sp modelId="{8A7D6944-5ED9-4908-8AC5-8716AA53A515}">
      <dsp:nvSpPr>
        <dsp:cNvPr id="0" name=""/>
        <dsp:cNvSpPr/>
      </dsp:nvSpPr>
      <dsp:spPr>
        <a:xfrm>
          <a:off x="0" y="2107625"/>
          <a:ext cx="4885203"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es-AR" sz="5100" kern="1200"/>
            <a:t>Congruencial Mixto</a:t>
          </a:r>
          <a:endParaRPr lang="en-US" sz="5100" kern="1200"/>
        </a:p>
        <a:p>
          <a:pPr marL="285750" lvl="1" indent="-285750" algn="l" defTabSz="2266950">
            <a:lnSpc>
              <a:spcPct val="90000"/>
            </a:lnSpc>
            <a:spcBef>
              <a:spcPct val="0"/>
            </a:spcBef>
            <a:spcAft>
              <a:spcPct val="20000"/>
            </a:spcAft>
            <a:buChar char="•"/>
          </a:pPr>
          <a:r>
            <a:rPr lang="es-AR" sz="5100" kern="1200"/>
            <a:t>Congruencial multiplicativo </a:t>
          </a:r>
          <a:endParaRPr lang="en-US" sz="5100" kern="1200"/>
        </a:p>
      </dsp:txBody>
      <dsp:txXfrm>
        <a:off x="0" y="2107625"/>
        <a:ext cx="4885203" cy="322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6BA46-CB4C-4F84-A562-C331C783E429}">
      <dsp:nvSpPr>
        <dsp:cNvPr id="0" name=""/>
        <dsp:cNvSpPr/>
      </dsp:nvSpPr>
      <dsp:spPr>
        <a:xfrm rot="5400000">
          <a:off x="967767" y="1379448"/>
          <a:ext cx="4708340" cy="3126529"/>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s-AR" sz="3200" kern="1200"/>
            <a:t>Prueba de medias</a:t>
          </a:r>
          <a:endParaRPr lang="en-US" sz="3200" kern="1200"/>
        </a:p>
        <a:p>
          <a:pPr marL="285750" lvl="1" indent="-285750" algn="l" defTabSz="1422400">
            <a:lnSpc>
              <a:spcPct val="90000"/>
            </a:lnSpc>
            <a:spcBef>
              <a:spcPct val="0"/>
            </a:spcBef>
            <a:spcAft>
              <a:spcPct val="15000"/>
            </a:spcAft>
            <a:buChar char="•"/>
          </a:pPr>
          <a:r>
            <a:rPr lang="es-AR" sz="3200" kern="1200"/>
            <a:t>Prueba de varianza</a:t>
          </a:r>
          <a:endParaRPr lang="en-US" sz="3200" kern="1200"/>
        </a:p>
        <a:p>
          <a:pPr marL="285750" lvl="1" indent="-285750" algn="l" defTabSz="1422400">
            <a:lnSpc>
              <a:spcPct val="90000"/>
            </a:lnSpc>
            <a:spcBef>
              <a:spcPct val="0"/>
            </a:spcBef>
            <a:spcAft>
              <a:spcPct val="15000"/>
            </a:spcAft>
            <a:buChar char="•"/>
          </a:pPr>
          <a:r>
            <a:rPr lang="es-AR" sz="3200" kern="1200"/>
            <a:t>Pruebas de Uniformidad</a:t>
          </a:r>
          <a:endParaRPr lang="en-US" sz="3200" kern="1200"/>
        </a:p>
        <a:p>
          <a:pPr marL="285750" lvl="1" indent="-285750" algn="l" defTabSz="1422400">
            <a:lnSpc>
              <a:spcPct val="90000"/>
            </a:lnSpc>
            <a:spcBef>
              <a:spcPct val="0"/>
            </a:spcBef>
            <a:spcAft>
              <a:spcPct val="15000"/>
            </a:spcAft>
            <a:buChar char="•"/>
          </a:pPr>
          <a:r>
            <a:rPr lang="es-AR" sz="3200" kern="1200"/>
            <a:t>Pruebas de independencia</a:t>
          </a:r>
          <a:endParaRPr lang="en-US" sz="3200" kern="1200"/>
        </a:p>
      </dsp:txBody>
      <dsp:txXfrm rot="-5400000">
        <a:off x="1758673" y="741168"/>
        <a:ext cx="2973904" cy="4403090"/>
      </dsp:txXfrm>
    </dsp:sp>
    <dsp:sp modelId="{7E4D9F9C-C02E-4566-8AAE-08449E1FA143}">
      <dsp:nvSpPr>
        <dsp:cNvPr id="0" name=""/>
        <dsp:cNvSpPr/>
      </dsp:nvSpPr>
      <dsp:spPr>
        <a:xfrm>
          <a:off x="0" y="0"/>
          <a:ext cx="1758673" cy="588542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a:t>Para comprobar si un conjunto de números pseudoaleatorios entre cero y uno cumplen con las propiedades de los números aleatorios </a:t>
          </a:r>
          <a:endParaRPr lang="en-US" sz="1600" kern="1200"/>
        </a:p>
      </dsp:txBody>
      <dsp:txXfrm>
        <a:off x="85851" y="85851"/>
        <a:ext cx="1586971" cy="57137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es-AR"/>
          </a:p>
        </p:txBody>
      </p:sp>
      <p:sp>
        <p:nvSpPr>
          <p:cNvPr id="3" name="2 Marcador de fecha"/>
          <p:cNvSpPr>
            <a:spLocks noGrp="1"/>
          </p:cNvSpPr>
          <p:nvPr>
            <p:ph type="dt" sz="quarter" idx="1"/>
          </p:nvPr>
        </p:nvSpPr>
        <p:spPr>
          <a:xfrm>
            <a:off x="3895404" y="0"/>
            <a:ext cx="2980055" cy="482838"/>
          </a:xfrm>
          <a:prstGeom prst="rect">
            <a:avLst/>
          </a:prstGeom>
        </p:spPr>
        <p:txBody>
          <a:bodyPr vert="horz" lIns="94476" tIns="47238" rIns="94476" bIns="47238" rtlCol="0"/>
          <a:lstStyle>
            <a:lvl1pPr algn="r">
              <a:defRPr sz="1200"/>
            </a:lvl1pPr>
          </a:lstStyle>
          <a:p>
            <a:fld id="{498FFA6A-87B7-4097-81FB-5405D3029252}" type="datetimeFigureOut">
              <a:rPr lang="es-AR" smtClean="0"/>
              <a:t>15/3/2020</a:t>
            </a:fld>
            <a:endParaRPr lang="es-AR"/>
          </a:p>
        </p:txBody>
      </p:sp>
      <p:sp>
        <p:nvSpPr>
          <p:cNvPr id="4" name="3 Marcador de pie de página"/>
          <p:cNvSpPr>
            <a:spLocks noGrp="1"/>
          </p:cNvSpPr>
          <p:nvPr>
            <p:ph type="ftr" sz="quarter" idx="2"/>
          </p:nvPr>
        </p:nvSpPr>
        <p:spPr>
          <a:xfrm>
            <a:off x="0" y="9172249"/>
            <a:ext cx="2980055" cy="482838"/>
          </a:xfrm>
          <a:prstGeom prst="rect">
            <a:avLst/>
          </a:prstGeom>
        </p:spPr>
        <p:txBody>
          <a:bodyPr vert="horz" lIns="94476" tIns="47238" rIns="94476" bIns="47238"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95404" y="9172249"/>
            <a:ext cx="2980055" cy="482838"/>
          </a:xfrm>
          <a:prstGeom prst="rect">
            <a:avLst/>
          </a:prstGeom>
        </p:spPr>
        <p:txBody>
          <a:bodyPr vert="horz" lIns="94476" tIns="47238" rIns="94476" bIns="47238" rtlCol="0" anchor="b"/>
          <a:lstStyle>
            <a:lvl1pPr algn="r">
              <a:defRPr sz="1200"/>
            </a:lvl1pPr>
          </a:lstStyle>
          <a:p>
            <a:fld id="{AC1FCA90-DB37-48A8-A7FA-327312962C30}" type="slidenum">
              <a:rPr lang="es-AR" smtClean="0"/>
              <a:t>‹Nº›</a:t>
            </a:fld>
            <a:endParaRPr lang="es-AR"/>
          </a:p>
        </p:txBody>
      </p:sp>
    </p:spTree>
    <p:extLst>
      <p:ext uri="{BB962C8B-B14F-4D97-AF65-F5344CB8AC3E}">
        <p14:creationId xmlns:p14="http://schemas.microsoft.com/office/powerpoint/2010/main" val="1211423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es-AR"/>
          </a:p>
        </p:txBody>
      </p:sp>
      <p:sp>
        <p:nvSpPr>
          <p:cNvPr id="3" name="2 Marcador de fecha"/>
          <p:cNvSpPr>
            <a:spLocks noGrp="1"/>
          </p:cNvSpPr>
          <p:nvPr>
            <p:ph type="dt" idx="1"/>
          </p:nvPr>
        </p:nvSpPr>
        <p:spPr>
          <a:xfrm>
            <a:off x="3895404" y="0"/>
            <a:ext cx="2980055" cy="482838"/>
          </a:xfrm>
          <a:prstGeom prst="rect">
            <a:avLst/>
          </a:prstGeom>
        </p:spPr>
        <p:txBody>
          <a:bodyPr vert="horz" lIns="94476" tIns="47238" rIns="94476" bIns="47238" rtlCol="0"/>
          <a:lstStyle>
            <a:lvl1pPr algn="r">
              <a:defRPr sz="1200"/>
            </a:lvl1pPr>
          </a:lstStyle>
          <a:p>
            <a:fld id="{F797EEFF-C4A9-4C74-AFDA-9229EE1E0CAA}" type="datetimeFigureOut">
              <a:rPr lang="es-AR" smtClean="0"/>
              <a:pPr/>
              <a:t>15/3/2020</a:t>
            </a:fld>
            <a:endParaRPr lang="es-AR"/>
          </a:p>
        </p:txBody>
      </p:sp>
      <p:sp>
        <p:nvSpPr>
          <p:cNvPr id="4" name="3 Marcador de imagen de diapositiva"/>
          <p:cNvSpPr>
            <a:spLocks noGrp="1" noRot="1" noChangeAspect="1"/>
          </p:cNvSpPr>
          <p:nvPr>
            <p:ph type="sldImg" idx="2"/>
          </p:nvPr>
        </p:nvSpPr>
        <p:spPr>
          <a:xfrm>
            <a:off x="1025525" y="723900"/>
            <a:ext cx="4826000" cy="3621088"/>
          </a:xfrm>
          <a:prstGeom prst="rect">
            <a:avLst/>
          </a:prstGeom>
          <a:noFill/>
          <a:ln w="12700">
            <a:solidFill>
              <a:prstClr val="black"/>
            </a:solidFill>
          </a:ln>
        </p:spPr>
        <p:txBody>
          <a:bodyPr vert="horz" lIns="94476" tIns="47238" rIns="94476" bIns="47238" rtlCol="0" anchor="ctr"/>
          <a:lstStyle/>
          <a:p>
            <a:endParaRPr lang="es-AR"/>
          </a:p>
        </p:txBody>
      </p:sp>
      <p:sp>
        <p:nvSpPr>
          <p:cNvPr id="5" name="4 Marcador de notas"/>
          <p:cNvSpPr>
            <a:spLocks noGrp="1"/>
          </p:cNvSpPr>
          <p:nvPr>
            <p:ph type="body" sz="quarter" idx="3"/>
          </p:nvPr>
        </p:nvSpPr>
        <p:spPr>
          <a:xfrm>
            <a:off x="687705" y="4586963"/>
            <a:ext cx="5501640" cy="4345543"/>
          </a:xfrm>
          <a:prstGeom prst="rect">
            <a:avLst/>
          </a:prstGeom>
        </p:spPr>
        <p:txBody>
          <a:bodyPr vert="horz" lIns="94476" tIns="47238" rIns="94476" bIns="4723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172249"/>
            <a:ext cx="2980055" cy="482838"/>
          </a:xfrm>
          <a:prstGeom prst="rect">
            <a:avLst/>
          </a:prstGeom>
        </p:spPr>
        <p:txBody>
          <a:bodyPr vert="horz" lIns="94476" tIns="47238" rIns="94476" bIns="47238"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95404" y="9172249"/>
            <a:ext cx="2980055" cy="482838"/>
          </a:xfrm>
          <a:prstGeom prst="rect">
            <a:avLst/>
          </a:prstGeom>
        </p:spPr>
        <p:txBody>
          <a:bodyPr vert="horz" lIns="94476" tIns="47238" rIns="94476" bIns="47238" rtlCol="0" anchor="b"/>
          <a:lstStyle>
            <a:lvl1pPr algn="r">
              <a:defRPr sz="1200"/>
            </a:lvl1pPr>
          </a:lstStyle>
          <a:p>
            <a:fld id="{AE1FF2F9-4C19-4A67-844F-52F195AE145C}" type="slidenum">
              <a:rPr lang="es-AR" smtClean="0"/>
              <a:pPr/>
              <a:t>‹Nº›</a:t>
            </a:fld>
            <a:endParaRPr lang="es-AR"/>
          </a:p>
        </p:txBody>
      </p:sp>
    </p:spTree>
    <p:extLst>
      <p:ext uri="{BB962C8B-B14F-4D97-AF65-F5344CB8AC3E}">
        <p14:creationId xmlns:p14="http://schemas.microsoft.com/office/powerpoint/2010/main" val="2094713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042D282-6214-4BFB-B0BC-1E45A378D47E}" type="datetimeFigureOut">
              <a:rPr lang="es-AR" smtClean="0"/>
              <a:pPr/>
              <a:t>15/3/2020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2D282-6214-4BFB-B0BC-1E45A378D47E}" type="datetimeFigureOut">
              <a:rPr lang="es-AR" smtClean="0"/>
              <a:pPr/>
              <a:t>15/3/2020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31767-17D2-4C8D-A289-C802593E7C05}"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80059" y="2053641"/>
            <a:ext cx="2751871" cy="2760098"/>
          </a:xfrm>
        </p:spPr>
        <p:txBody>
          <a:bodyPr>
            <a:normAutofit/>
          </a:bodyPr>
          <a:lstStyle/>
          <a:p>
            <a:r>
              <a:rPr lang="es-AR" b="1">
                <a:solidFill>
                  <a:srgbClr val="FFFFFF"/>
                </a:solidFill>
              </a:rPr>
              <a:t>Simulación</a:t>
            </a:r>
          </a:p>
        </p:txBody>
      </p:sp>
      <p:sp>
        <p:nvSpPr>
          <p:cNvPr id="3" name="2 Marcador de contenido"/>
          <p:cNvSpPr>
            <a:spLocks noGrp="1"/>
          </p:cNvSpPr>
          <p:nvPr>
            <p:ph idx="1"/>
          </p:nvPr>
        </p:nvSpPr>
        <p:spPr>
          <a:xfrm>
            <a:off x="4567930" y="801866"/>
            <a:ext cx="3979563" cy="5230634"/>
          </a:xfrm>
        </p:spPr>
        <p:txBody>
          <a:bodyPr anchor="ctr">
            <a:normAutofit/>
          </a:bodyPr>
          <a:lstStyle/>
          <a:p>
            <a:r>
              <a:rPr lang="es-AR" sz="2100" dirty="0">
                <a:solidFill>
                  <a:srgbClr val="000000"/>
                </a:solidFill>
              </a:rPr>
              <a:t>“La simulación es la imitación de la operación de un proceso del mundo real o de un sistema a través del tiempo”</a:t>
            </a:r>
            <a:r>
              <a:rPr lang="es-AR" sz="2100" b="1" dirty="0">
                <a:solidFill>
                  <a:srgbClr val="000000"/>
                </a:solidFill>
              </a:rPr>
              <a:t>. (Banks, 1998, </a:t>
            </a:r>
            <a:r>
              <a:rPr lang="es-AR" sz="2100" b="1" dirty="0" err="1">
                <a:solidFill>
                  <a:srgbClr val="000000"/>
                </a:solidFill>
              </a:rPr>
              <a:t>pag</a:t>
            </a:r>
            <a:r>
              <a:rPr lang="es-AR" sz="2100" b="1" dirty="0">
                <a:solidFill>
                  <a:srgbClr val="000000"/>
                </a:solidFill>
              </a:rPr>
              <a:t> 3).</a:t>
            </a:r>
          </a:p>
          <a:p>
            <a:r>
              <a:rPr lang="es-AR" sz="2100" dirty="0">
                <a:solidFill>
                  <a:srgbClr val="000000"/>
                </a:solidFill>
              </a:rPr>
              <a:t>“La simulación se refiere a un gran conjunto de métodos y aplicaciones que buscan imitar el comportamiento de sistemas reales, generalmente por medio de una computadora con un software apropiado”</a:t>
            </a:r>
            <a:r>
              <a:rPr lang="es-AR" sz="2100" b="1" dirty="0">
                <a:solidFill>
                  <a:srgbClr val="000000"/>
                </a:solidFill>
              </a:rPr>
              <a:t>. (Garcia </a:t>
            </a:r>
            <a:r>
              <a:rPr lang="es-AR" sz="2100" b="1" dirty="0" err="1">
                <a:solidFill>
                  <a:srgbClr val="000000"/>
                </a:solidFill>
              </a:rPr>
              <a:t>Dunna</a:t>
            </a:r>
            <a:r>
              <a:rPr lang="es-AR" sz="2100" b="1" dirty="0">
                <a:solidFill>
                  <a:srgbClr val="000000"/>
                </a:solidFill>
              </a:rPr>
              <a:t>; Garcia Reyes &amp; </a:t>
            </a:r>
            <a:r>
              <a:rPr lang="es-AR" sz="2100" b="1" dirty="0" err="1">
                <a:solidFill>
                  <a:srgbClr val="000000"/>
                </a:solidFill>
              </a:rPr>
              <a:t>Cardenas</a:t>
            </a:r>
            <a:r>
              <a:rPr lang="es-AR" sz="2100" b="1" dirty="0">
                <a:solidFill>
                  <a:srgbClr val="000000"/>
                </a:solidFill>
              </a:rPr>
              <a:t> </a:t>
            </a:r>
            <a:r>
              <a:rPr lang="es-AR" sz="2100" b="1" dirty="0" err="1">
                <a:solidFill>
                  <a:srgbClr val="000000"/>
                </a:solidFill>
              </a:rPr>
              <a:t>Barron</a:t>
            </a:r>
            <a:r>
              <a:rPr lang="es-AR" sz="2100" b="1" dirty="0">
                <a:solidFill>
                  <a:srgbClr val="000000"/>
                </a:solidFill>
              </a:rPr>
              <a:t>; 2013; </a:t>
            </a:r>
            <a:r>
              <a:rPr lang="es-AR" sz="2100" b="1" dirty="0" err="1">
                <a:solidFill>
                  <a:srgbClr val="000000"/>
                </a:solidFill>
              </a:rPr>
              <a:t>pag.</a:t>
            </a:r>
            <a:r>
              <a:rPr lang="es-AR" sz="2100" b="1" dirty="0">
                <a:solidFill>
                  <a:srgbClr val="000000"/>
                </a:solidFill>
              </a:rPr>
              <a:t> 2).</a:t>
            </a:r>
          </a:p>
          <a:p>
            <a:endParaRPr lang="es-AR" sz="2100" b="1" dirty="0">
              <a:solidFill>
                <a:srgbClr val="000000"/>
              </a:solidFill>
            </a:endParaRPr>
          </a:p>
          <a:p>
            <a:endParaRPr lang="es-AR" sz="2100" dirty="0">
              <a:solidFill>
                <a:srgbClr val="000000"/>
              </a:solidFill>
            </a:endParaRP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167022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a:solidFill>
                  <a:schemeClr val="accent1"/>
                </a:solidFill>
              </a:rPr>
              <a:t>Etapas de una simulación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2" y="320040"/>
            <a:ext cx="5170797" cy="6217920"/>
          </a:xfrm>
        </p:spPr>
        <p:txBody>
          <a:bodyPr anchor="ctr">
            <a:normAutofit/>
          </a:bodyPr>
          <a:lstStyle/>
          <a:p>
            <a:pPr marL="0" indent="0">
              <a:lnSpc>
                <a:spcPct val="90000"/>
              </a:lnSpc>
              <a:buNone/>
            </a:pPr>
            <a:r>
              <a:rPr lang="es-AR" sz="1200" dirty="0"/>
              <a:t>5. </a:t>
            </a:r>
            <a:r>
              <a:rPr lang="es-AR" sz="1200" b="1" dirty="0"/>
              <a:t>Implementación del modelo en la computadora: </a:t>
            </a:r>
            <a:r>
              <a:rPr lang="es-AR" sz="1200" dirty="0"/>
              <a:t>El modelo es implementado utilizando algún lenguaje de computación. Existen lenguajes específicos de simulación que facilitan esta tarea; también, existen programas que ya cuentan con modelos implementados para casos especiales.</a:t>
            </a:r>
          </a:p>
          <a:p>
            <a:pPr marL="0" indent="0">
              <a:lnSpc>
                <a:spcPct val="90000"/>
              </a:lnSpc>
              <a:buNone/>
            </a:pPr>
            <a:endParaRPr lang="es-AR" sz="1200" dirty="0"/>
          </a:p>
          <a:p>
            <a:pPr marL="0" indent="0">
              <a:lnSpc>
                <a:spcPct val="90000"/>
              </a:lnSpc>
              <a:buNone/>
            </a:pPr>
            <a:r>
              <a:rPr lang="es-AR" sz="1200" dirty="0"/>
              <a:t>6. </a:t>
            </a:r>
            <a:r>
              <a:rPr lang="es-AR" sz="1200" b="1" dirty="0"/>
              <a:t>Verificación: </a:t>
            </a:r>
            <a:r>
              <a:rPr lang="es-AR" sz="1200" dirty="0"/>
              <a:t>En esta etapa se comprueba que no se hayan cometidos errores durante la implementación del modelo. Para ello, se utilizan las herramientas de </a:t>
            </a:r>
            <a:r>
              <a:rPr lang="es-AR" sz="1200" dirty="0" err="1"/>
              <a:t>debugging</a:t>
            </a:r>
            <a:r>
              <a:rPr lang="es-AR" sz="1200" dirty="0"/>
              <a:t> provistas por el entorno de programación.</a:t>
            </a:r>
          </a:p>
          <a:p>
            <a:pPr marL="0" indent="0">
              <a:lnSpc>
                <a:spcPct val="90000"/>
              </a:lnSpc>
              <a:buNone/>
            </a:pPr>
            <a:endParaRPr lang="es-AR" sz="1200" dirty="0"/>
          </a:p>
          <a:p>
            <a:pPr marL="0" indent="0">
              <a:lnSpc>
                <a:spcPct val="90000"/>
              </a:lnSpc>
              <a:buNone/>
            </a:pPr>
            <a:r>
              <a:rPr lang="es-AR" sz="1200" dirty="0"/>
              <a:t>7. </a:t>
            </a:r>
            <a:r>
              <a:rPr lang="es-AR" sz="1200" b="1" dirty="0"/>
              <a:t>Validación: </a:t>
            </a:r>
            <a:r>
              <a:rPr lang="es-AR" sz="1200" dirty="0"/>
              <a:t>En esta etapa se comprueba la exactitud del modelo desarrollado. Esto se lleva a cabo comparando las predicciones del modelo con: mediciones realizadas en el sistema real, datos históricos o datos de sistemas similares. Como resultado de esta etapa puede surgir la necesidad de modificar el modelo o recolectar datos adicionales.</a:t>
            </a:r>
          </a:p>
          <a:p>
            <a:pPr marL="0" indent="0">
              <a:lnSpc>
                <a:spcPct val="90000"/>
              </a:lnSpc>
              <a:buNone/>
            </a:pPr>
            <a:endParaRPr lang="es-AR" sz="1200" dirty="0"/>
          </a:p>
          <a:p>
            <a:pPr marL="0" indent="0">
              <a:lnSpc>
                <a:spcPct val="90000"/>
              </a:lnSpc>
              <a:buNone/>
            </a:pPr>
            <a:r>
              <a:rPr lang="es-AR" sz="1200" dirty="0"/>
              <a:t>8. </a:t>
            </a:r>
            <a:r>
              <a:rPr lang="es-AR" sz="1200" b="1" dirty="0"/>
              <a:t>Diseño de experimentos: </a:t>
            </a:r>
            <a:r>
              <a:rPr lang="es-AR" sz="1200" dirty="0"/>
              <a:t>En esta etapa se decide las características de los experimentos a realizar: el tiempo de arranque, el tiempo de simulación y el número de simulaciones. No se debe incluir aquí la elaboración del conjunto de alternativas a probar para seleccionar la mejor, la elaboración de esta lista y su manejo es tarea de la optimización y no de la simulación. Debe quedar claro cuando se formula el problema si lo que el cliente desea es un estudio de simulación o de optimización.</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70892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a:solidFill>
                  <a:schemeClr val="accent1"/>
                </a:solidFill>
              </a:rPr>
              <a:t>Etapas de una simulación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4" y="320040"/>
            <a:ext cx="5170796" cy="6217920"/>
          </a:xfrm>
        </p:spPr>
        <p:txBody>
          <a:bodyPr anchor="ctr">
            <a:normAutofit/>
          </a:bodyPr>
          <a:lstStyle/>
          <a:p>
            <a:pPr marL="0" indent="0">
              <a:lnSpc>
                <a:spcPct val="90000"/>
              </a:lnSpc>
              <a:buNone/>
            </a:pPr>
            <a:r>
              <a:rPr lang="es-AR" sz="1500" dirty="0"/>
              <a:t>9. </a:t>
            </a:r>
            <a:r>
              <a:rPr lang="es-AR" sz="1500" b="1" dirty="0"/>
              <a:t>Experimentación: </a:t>
            </a:r>
            <a:r>
              <a:rPr lang="es-AR" sz="1500" dirty="0"/>
              <a:t>En esta etapa se realizan las simulaciones de acuerdo el diseño previo. Los resultados obtenidos son debidamente recolectados y procesados.</a:t>
            </a:r>
          </a:p>
          <a:p>
            <a:pPr marL="0" indent="0">
              <a:lnSpc>
                <a:spcPct val="90000"/>
              </a:lnSpc>
              <a:buNone/>
            </a:pPr>
            <a:endParaRPr lang="es-AR" sz="1500" dirty="0"/>
          </a:p>
          <a:p>
            <a:pPr marL="0" indent="0">
              <a:lnSpc>
                <a:spcPct val="90000"/>
              </a:lnSpc>
              <a:buNone/>
            </a:pPr>
            <a:r>
              <a:rPr lang="es-AR" sz="1500" dirty="0"/>
              <a:t>10. </a:t>
            </a:r>
            <a:r>
              <a:rPr lang="es-AR" sz="1500" b="1" dirty="0"/>
              <a:t>Interpretación: </a:t>
            </a:r>
            <a:r>
              <a:rPr lang="es-AR" sz="1500" dirty="0"/>
              <a:t>Se analiza la sensibilidad del modelo con respecto a los parámetros que tienen asociados la mayor incertidumbre. Si es necesario, se deberán recolectar datos adicionales para refinar la estimación de los parámetros críticos.</a:t>
            </a:r>
          </a:p>
          <a:p>
            <a:pPr marL="0" indent="0">
              <a:lnSpc>
                <a:spcPct val="90000"/>
              </a:lnSpc>
              <a:buNone/>
            </a:pPr>
            <a:endParaRPr lang="es-AR" sz="1500" dirty="0"/>
          </a:p>
          <a:p>
            <a:pPr marL="0" indent="0">
              <a:lnSpc>
                <a:spcPct val="90000"/>
              </a:lnSpc>
              <a:buNone/>
            </a:pPr>
            <a:r>
              <a:rPr lang="es-AR" sz="1500" dirty="0"/>
              <a:t>11. </a:t>
            </a:r>
            <a:r>
              <a:rPr lang="es-AR" sz="1500" b="1" dirty="0"/>
              <a:t>Implementación: </a:t>
            </a:r>
            <a:r>
              <a:rPr lang="es-AR" sz="1500" dirty="0"/>
              <a:t>Conviene acompañar al cliente en la etapa de implementación para evitar el mal manejo del simulador o el mal empleo de los resultados del mismo.</a:t>
            </a:r>
          </a:p>
          <a:p>
            <a:pPr marL="0" indent="0">
              <a:lnSpc>
                <a:spcPct val="90000"/>
              </a:lnSpc>
              <a:buNone/>
            </a:pPr>
            <a:endParaRPr lang="es-AR" sz="1500" dirty="0"/>
          </a:p>
          <a:p>
            <a:pPr marL="0" indent="0">
              <a:lnSpc>
                <a:spcPct val="90000"/>
              </a:lnSpc>
              <a:buNone/>
            </a:pPr>
            <a:r>
              <a:rPr lang="es-AR" sz="1500" dirty="0"/>
              <a:t>12. </a:t>
            </a:r>
            <a:r>
              <a:rPr lang="es-AR" sz="1500" b="1" dirty="0"/>
              <a:t>Documentación: </a:t>
            </a:r>
            <a:r>
              <a:rPr lang="es-AR" sz="1500" dirty="0"/>
              <a:t>Incluye la elaboración de la documentación técnica y manuales de uso. La documentación técnica debe contar con una descripción detallada del modelo y de los datos; también, se debe incluir la evolución histórica de las distintas etapas del desarrollo. Esta documentación será de utilidad para el posterior perfeccionamiento del simulador.</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282887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b="1" kern="1200">
                <a:solidFill>
                  <a:srgbClr val="FFFFFF"/>
                </a:solidFill>
                <a:latin typeface="+mj-lt"/>
                <a:ea typeface="+mj-ea"/>
                <a:cs typeface="+mj-cs"/>
              </a:rPr>
              <a:t>Etapas de una simulación</a:t>
            </a:r>
          </a:p>
        </p:txBody>
      </p:sp>
      <p:pic>
        <p:nvPicPr>
          <p:cNvPr id="7" name="Imagen 6">
            <a:extLst>
              <a:ext uri="{FF2B5EF4-FFF2-40B4-BE49-F238E27FC236}">
                <a16:creationId xmlns:a16="http://schemas.microsoft.com/office/drawing/2014/main" id="{DB60B528-5D21-4C47-9356-3D1666895195}"/>
              </a:ext>
            </a:extLst>
          </p:cNvPr>
          <p:cNvPicPr>
            <a:picLocks noChangeAspect="1"/>
          </p:cNvPicPr>
          <p:nvPr/>
        </p:nvPicPr>
        <p:blipFill>
          <a:blip r:embed="rId2"/>
          <a:stretch>
            <a:fillRect/>
          </a:stretch>
        </p:blipFill>
        <p:spPr>
          <a:xfrm>
            <a:off x="3491879" y="0"/>
            <a:ext cx="5407911" cy="6741368"/>
          </a:xfrm>
          <a:prstGeom prst="rect">
            <a:avLst/>
          </a:prstGeom>
        </p:spPr>
      </p:pic>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pic>
        <p:nvPicPr>
          <p:cNvPr id="8" name="Imagen 7">
            <a:extLst>
              <a:ext uri="{FF2B5EF4-FFF2-40B4-BE49-F238E27FC236}">
                <a16:creationId xmlns:a16="http://schemas.microsoft.com/office/drawing/2014/main" id="{3F553298-8E79-4772-8501-5D894BB125C4}"/>
              </a:ext>
            </a:extLst>
          </p:cNvPr>
          <p:cNvPicPr>
            <a:picLocks noChangeAspect="1"/>
          </p:cNvPicPr>
          <p:nvPr/>
        </p:nvPicPr>
        <p:blipFill>
          <a:blip r:embed="rId4"/>
          <a:stretch>
            <a:fillRect/>
          </a:stretch>
        </p:blipFill>
        <p:spPr>
          <a:xfrm>
            <a:off x="251520" y="6088570"/>
            <a:ext cx="4743784" cy="559934"/>
          </a:xfrm>
          <a:prstGeom prst="rect">
            <a:avLst/>
          </a:prstGeom>
        </p:spPr>
      </p:pic>
    </p:spTree>
    <p:extLst>
      <p:ext uri="{BB962C8B-B14F-4D97-AF65-F5344CB8AC3E}">
        <p14:creationId xmlns:p14="http://schemas.microsoft.com/office/powerpoint/2010/main" val="244270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a:normAutofit/>
          </a:bodyPr>
          <a:lstStyle/>
          <a:p>
            <a:r>
              <a:rPr lang="es-AR" sz="4100" b="1">
                <a:solidFill>
                  <a:srgbClr val="FFFFFF"/>
                </a:solidFill>
              </a:rPr>
              <a:t>Elementos clave a considerar</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D6DB259B-D437-483D-9648-F88B46CCFFEB}"/>
              </a:ext>
            </a:extLst>
          </p:cNvPr>
          <p:cNvGraphicFramePr>
            <a:graphicFrameLocks noGrp="1"/>
          </p:cNvGraphicFramePr>
          <p:nvPr>
            <p:ph idx="1"/>
            <p:extLst>
              <p:ext uri="{D42A27DB-BD31-4B8C-83A1-F6EECF244321}">
                <p14:modId xmlns:p14="http://schemas.microsoft.com/office/powerpoint/2010/main" val="392179737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6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80059" y="2053641"/>
            <a:ext cx="2751871" cy="2760098"/>
          </a:xfrm>
        </p:spPr>
        <p:txBody>
          <a:bodyPr>
            <a:normAutofit/>
          </a:bodyPr>
          <a:lstStyle/>
          <a:p>
            <a:r>
              <a:rPr lang="es-AR" b="1">
                <a:solidFill>
                  <a:srgbClr val="FFFFFF"/>
                </a:solidFill>
              </a:rPr>
              <a:t>Números pseudo aleatorios</a:t>
            </a:r>
          </a:p>
        </p:txBody>
      </p:sp>
      <p:sp>
        <p:nvSpPr>
          <p:cNvPr id="3" name="2 Marcador de contenido"/>
          <p:cNvSpPr>
            <a:spLocks noGrp="1"/>
          </p:cNvSpPr>
          <p:nvPr>
            <p:ph idx="1"/>
          </p:nvPr>
        </p:nvSpPr>
        <p:spPr>
          <a:xfrm>
            <a:off x="4567930" y="801866"/>
            <a:ext cx="3979563" cy="5230634"/>
          </a:xfrm>
        </p:spPr>
        <p:txBody>
          <a:bodyPr anchor="ctr">
            <a:normAutofit/>
          </a:bodyPr>
          <a:lstStyle/>
          <a:p>
            <a:pPr marL="0" indent="0">
              <a:buNone/>
            </a:pPr>
            <a:r>
              <a:rPr lang="es-AR" sz="2100">
                <a:solidFill>
                  <a:srgbClr val="000000"/>
                </a:solidFill>
              </a:rPr>
              <a:t>Tener en cuenta:</a:t>
            </a:r>
          </a:p>
          <a:p>
            <a:r>
              <a:rPr lang="es-AR" sz="2100">
                <a:solidFill>
                  <a:srgbClr val="000000"/>
                </a:solidFill>
              </a:rPr>
              <a:t>En todo experimento de simulación existe la necesidad de generar </a:t>
            </a:r>
            <a:r>
              <a:rPr lang="es-AR" sz="2100" i="1">
                <a:solidFill>
                  <a:srgbClr val="000000"/>
                </a:solidFill>
              </a:rPr>
              <a:t>valores de las variables aleatorias</a:t>
            </a:r>
            <a:r>
              <a:rPr lang="es-AR" sz="2100">
                <a:solidFill>
                  <a:srgbClr val="000000"/>
                </a:solidFill>
              </a:rPr>
              <a:t> que representan a una cierta distribución de probabilidad.</a:t>
            </a:r>
          </a:p>
          <a:p>
            <a:r>
              <a:rPr lang="es-AR" sz="2100">
                <a:solidFill>
                  <a:srgbClr val="000000"/>
                </a:solidFill>
              </a:rPr>
              <a:t>Esto se reitera tantas veces como distribuciones de probabilidad existan y tantas que se desean</a:t>
            </a:r>
          </a:p>
          <a:p>
            <a:r>
              <a:rPr lang="es-AR" sz="2100">
                <a:solidFill>
                  <a:srgbClr val="000000"/>
                </a:solidFill>
              </a:rPr>
              <a:t>La generación de valores se basa en la utilización de números aleatorios.</a:t>
            </a: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390284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a:normAutofit/>
          </a:bodyPr>
          <a:lstStyle/>
          <a:p>
            <a:r>
              <a:rPr lang="es-AR" b="1">
                <a:solidFill>
                  <a:srgbClr val="FFFFFF"/>
                </a:solidFill>
              </a:rPr>
              <a:t>Números pseudo aleatorios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E4B405E1-4304-4B13-B99A-034AD099D739}"/>
              </a:ext>
            </a:extLst>
          </p:cNvPr>
          <p:cNvGraphicFramePr>
            <a:graphicFrameLocks noGrp="1"/>
          </p:cNvGraphicFramePr>
          <p:nvPr>
            <p:ph idx="1"/>
            <p:extLst>
              <p:ext uri="{D42A27DB-BD31-4B8C-83A1-F6EECF244321}">
                <p14:modId xmlns:p14="http://schemas.microsoft.com/office/powerpoint/2010/main" val="170952180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07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a:normAutofit/>
          </a:bodyPr>
          <a:lstStyle/>
          <a:p>
            <a:r>
              <a:rPr lang="es-AR" sz="2400" b="1">
                <a:solidFill>
                  <a:srgbClr val="FFFFFF"/>
                </a:solidFill>
              </a:rPr>
              <a:t>Características de los números pseudoaleatorios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E63E43A3-840C-418D-BDDD-A6DE5B2D2963}"/>
              </a:ext>
            </a:extLst>
          </p:cNvPr>
          <p:cNvGraphicFramePr>
            <a:graphicFrameLocks noGrp="1"/>
          </p:cNvGraphicFramePr>
          <p:nvPr>
            <p:ph idx="1"/>
            <p:extLst>
              <p:ext uri="{D42A27DB-BD31-4B8C-83A1-F6EECF244321}">
                <p14:modId xmlns:p14="http://schemas.microsoft.com/office/powerpoint/2010/main" val="919605159"/>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775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a:normAutofit/>
          </a:bodyPr>
          <a:lstStyle/>
          <a:p>
            <a:r>
              <a:rPr lang="es-AR" sz="3700" b="1">
                <a:solidFill>
                  <a:srgbClr val="FFFFFF"/>
                </a:solidFill>
              </a:rPr>
              <a:t>Generación de números pseudo aleatorios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087B3AC4-B977-4497-AA5A-8BCAF8BF14CF}"/>
              </a:ext>
            </a:extLst>
          </p:cNvPr>
          <p:cNvGraphicFramePr>
            <a:graphicFrameLocks noGrp="1"/>
          </p:cNvGraphicFramePr>
          <p:nvPr>
            <p:ph idx="1"/>
            <p:extLst>
              <p:ext uri="{D42A27DB-BD31-4B8C-83A1-F6EECF244321}">
                <p14:modId xmlns:p14="http://schemas.microsoft.com/office/powerpoint/2010/main" val="58096580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655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a:normAutofit/>
          </a:bodyPr>
          <a:lstStyle/>
          <a:p>
            <a:r>
              <a:rPr lang="es-AR" sz="3700" b="1">
                <a:solidFill>
                  <a:srgbClr val="FFFFFF"/>
                </a:solidFill>
              </a:rPr>
              <a:t>Generación de números pseudo aleatorios</a:t>
            </a:r>
          </a:p>
        </p:txBody>
      </p:sp>
      <p:pic>
        <p:nvPicPr>
          <p:cNvPr id="4" name="3 Imagen" descr="UTN_FRRE-www2"/>
          <p:cNvPicPr/>
          <p:nvPr/>
        </p:nvPicPr>
        <p:blipFill>
          <a:blip r:embed="rId2" cstate="print"/>
          <a:srcRect/>
          <a:stretch>
            <a:fillRect/>
          </a:stretch>
        </p:blipFill>
        <p:spPr bwMode="auto">
          <a:xfrm>
            <a:off x="251520" y="96387"/>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7ABDAF36-A497-4B35-88FA-C720D17B3AA7}"/>
              </a:ext>
            </a:extLst>
          </p:cNvPr>
          <p:cNvGraphicFramePr>
            <a:graphicFrameLocks noGrp="1"/>
          </p:cNvGraphicFramePr>
          <p:nvPr>
            <p:ph idx="1"/>
            <p:extLst>
              <p:ext uri="{D42A27DB-BD31-4B8C-83A1-F6EECF244321}">
                <p14:modId xmlns:p14="http://schemas.microsoft.com/office/powerpoint/2010/main" val="124666518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080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725214" y="1204108"/>
            <a:ext cx="2002054" cy="1781175"/>
          </a:xfrm>
        </p:spPr>
        <p:txBody>
          <a:bodyPr>
            <a:normAutofit/>
          </a:bodyPr>
          <a:lstStyle/>
          <a:p>
            <a:r>
              <a:rPr lang="es-AR" sz="2600" b="1">
                <a:solidFill>
                  <a:srgbClr val="FFFFFF"/>
                </a:solidFill>
              </a:rPr>
              <a:t>Congruencial Mixto</a:t>
            </a:r>
          </a:p>
        </p:txBody>
      </p:sp>
      <p:sp>
        <p:nvSpPr>
          <p:cNvPr id="3" name="2 Marcador de contenido"/>
          <p:cNvSpPr>
            <a:spLocks noGrp="1"/>
          </p:cNvSpPr>
          <p:nvPr>
            <p:ph idx="1"/>
          </p:nvPr>
        </p:nvSpPr>
        <p:spPr>
          <a:xfrm>
            <a:off x="3635896" y="1477026"/>
            <a:ext cx="4680520" cy="875879"/>
          </a:xfrm>
        </p:spPr>
        <p:txBody>
          <a:bodyPr>
            <a:normAutofit/>
          </a:bodyPr>
          <a:lstStyle/>
          <a:p>
            <a:pPr marL="0" indent="0">
              <a:buNone/>
            </a:pPr>
            <a:r>
              <a:rPr lang="es-AR" sz="2800" dirty="0"/>
              <a:t>La relación de recurrencia es:</a:t>
            </a:r>
          </a:p>
          <a:p>
            <a:pPr marL="0" indent="0">
              <a:buNone/>
            </a:pPr>
            <a:endParaRPr lang="es-AR" sz="1400" dirty="0"/>
          </a:p>
        </p:txBody>
      </p:sp>
      <p:pic>
        <p:nvPicPr>
          <p:cNvPr id="5" name="Imagen 4">
            <a:extLst>
              <a:ext uri="{FF2B5EF4-FFF2-40B4-BE49-F238E27FC236}">
                <a16:creationId xmlns:a16="http://schemas.microsoft.com/office/drawing/2014/main" id="{EF75FD66-D3F3-4172-B611-D56197D11258}"/>
              </a:ext>
            </a:extLst>
          </p:cNvPr>
          <p:cNvPicPr>
            <a:picLocks noChangeAspect="1"/>
          </p:cNvPicPr>
          <p:nvPr/>
        </p:nvPicPr>
        <p:blipFill>
          <a:blip r:embed="rId2"/>
          <a:stretch>
            <a:fillRect/>
          </a:stretch>
        </p:blipFill>
        <p:spPr>
          <a:xfrm>
            <a:off x="2935158" y="3152815"/>
            <a:ext cx="6081995" cy="3455678"/>
          </a:xfrm>
          <a:prstGeom prst="rect">
            <a:avLst/>
          </a:prstGeom>
        </p:spPr>
      </p:pic>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203233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80059" y="2053641"/>
            <a:ext cx="2751871" cy="2760098"/>
          </a:xfrm>
        </p:spPr>
        <p:txBody>
          <a:bodyPr>
            <a:normAutofit/>
          </a:bodyPr>
          <a:lstStyle/>
          <a:p>
            <a:r>
              <a:rPr lang="es-AR" b="1">
                <a:solidFill>
                  <a:srgbClr val="FFFFFF"/>
                </a:solidFill>
              </a:rPr>
              <a:t>Simulación</a:t>
            </a:r>
          </a:p>
        </p:txBody>
      </p:sp>
      <p:sp>
        <p:nvSpPr>
          <p:cNvPr id="3" name="2 Marcador de contenido"/>
          <p:cNvSpPr>
            <a:spLocks noGrp="1"/>
          </p:cNvSpPr>
          <p:nvPr>
            <p:ph idx="1"/>
          </p:nvPr>
        </p:nvSpPr>
        <p:spPr>
          <a:xfrm>
            <a:off x="4567930" y="801866"/>
            <a:ext cx="3979563" cy="5230634"/>
          </a:xfrm>
        </p:spPr>
        <p:txBody>
          <a:bodyPr anchor="ctr">
            <a:normAutofit/>
          </a:bodyPr>
          <a:lstStyle/>
          <a:p>
            <a:r>
              <a:rPr lang="es-AR" sz="2100">
                <a:solidFill>
                  <a:srgbClr val="000000"/>
                </a:solidFill>
              </a:rPr>
              <a:t>La simulación implica la generación de una historia artificial del sistema y la observación de esa historia artificial para hacer inferencias concernientes al funcionamiento operativo del sistema real que se estudia. (Banks, 1998, pag 3).</a:t>
            </a: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68270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31840" y="401533"/>
            <a:ext cx="5681802" cy="723211"/>
          </a:xfrm>
        </p:spPr>
        <p:txBody>
          <a:bodyPr>
            <a:normAutofit fontScale="90000"/>
          </a:bodyPr>
          <a:lstStyle/>
          <a:p>
            <a:r>
              <a:rPr lang="es-AR" b="1" dirty="0" err="1"/>
              <a:t>Congruencial</a:t>
            </a:r>
            <a:r>
              <a:rPr lang="es-AR" b="1" dirty="0"/>
              <a:t> mixto</a:t>
            </a:r>
          </a:p>
        </p:txBody>
      </p:sp>
      <p:sp>
        <p:nvSpPr>
          <p:cNvPr id="3" name="2 Marcador de contenido"/>
          <p:cNvSpPr>
            <a:spLocks noGrp="1"/>
          </p:cNvSpPr>
          <p:nvPr>
            <p:ph idx="1"/>
          </p:nvPr>
        </p:nvSpPr>
        <p:spPr>
          <a:xfrm>
            <a:off x="154707" y="1246774"/>
            <a:ext cx="3754760" cy="595518"/>
          </a:xfrm>
        </p:spPr>
        <p:txBody>
          <a:bodyPr>
            <a:normAutofit/>
          </a:bodyPr>
          <a:lstStyle/>
          <a:p>
            <a:pPr marL="0" indent="0" algn="just">
              <a:buNone/>
            </a:pPr>
            <a:r>
              <a:rPr lang="es-AR" dirty="0"/>
              <a:t>Para los parámetros:</a:t>
            </a:r>
          </a:p>
          <a:p>
            <a:pPr marL="0" indent="0" algn="just">
              <a:buNone/>
            </a:pPr>
            <a:endParaRPr lang="es-AR" dirty="0"/>
          </a:p>
          <a:p>
            <a:pPr marL="0" indent="0" algn="just">
              <a:buNone/>
            </a:pPr>
            <a:endParaRPr lang="es-AR" dirty="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pic>
        <p:nvPicPr>
          <p:cNvPr id="5" name="Imagen 4">
            <a:extLst>
              <a:ext uri="{FF2B5EF4-FFF2-40B4-BE49-F238E27FC236}">
                <a16:creationId xmlns:a16="http://schemas.microsoft.com/office/drawing/2014/main" id="{C36AE5EA-D340-4903-B248-8B1E374AB3F4}"/>
              </a:ext>
            </a:extLst>
          </p:cNvPr>
          <p:cNvPicPr>
            <a:picLocks noChangeAspect="1"/>
          </p:cNvPicPr>
          <p:nvPr/>
        </p:nvPicPr>
        <p:blipFill>
          <a:blip r:embed="rId3"/>
          <a:stretch>
            <a:fillRect/>
          </a:stretch>
        </p:blipFill>
        <p:spPr>
          <a:xfrm>
            <a:off x="1331640" y="1794444"/>
            <a:ext cx="6294270" cy="595517"/>
          </a:xfrm>
          <a:prstGeom prst="rect">
            <a:avLst/>
          </a:prstGeom>
        </p:spPr>
      </p:pic>
      <p:pic>
        <p:nvPicPr>
          <p:cNvPr id="6" name="Imagen 5">
            <a:extLst>
              <a:ext uri="{FF2B5EF4-FFF2-40B4-BE49-F238E27FC236}">
                <a16:creationId xmlns:a16="http://schemas.microsoft.com/office/drawing/2014/main" id="{54D6AC8E-2C2D-42C0-B137-378A360BA679}"/>
              </a:ext>
            </a:extLst>
          </p:cNvPr>
          <p:cNvPicPr>
            <a:picLocks noChangeAspect="1"/>
          </p:cNvPicPr>
          <p:nvPr/>
        </p:nvPicPr>
        <p:blipFill>
          <a:blip r:embed="rId4"/>
          <a:stretch>
            <a:fillRect/>
          </a:stretch>
        </p:blipFill>
        <p:spPr>
          <a:xfrm>
            <a:off x="58206" y="2612434"/>
            <a:ext cx="8841137" cy="480734"/>
          </a:xfrm>
          <a:prstGeom prst="rect">
            <a:avLst/>
          </a:prstGeom>
        </p:spPr>
      </p:pic>
      <p:pic>
        <p:nvPicPr>
          <p:cNvPr id="7" name="Imagen 6">
            <a:extLst>
              <a:ext uri="{FF2B5EF4-FFF2-40B4-BE49-F238E27FC236}">
                <a16:creationId xmlns:a16="http://schemas.microsoft.com/office/drawing/2014/main" id="{C01DCBAA-BD2C-457A-8B77-48DD06E491F3}"/>
              </a:ext>
            </a:extLst>
          </p:cNvPr>
          <p:cNvPicPr>
            <a:picLocks noChangeAspect="1"/>
          </p:cNvPicPr>
          <p:nvPr/>
        </p:nvPicPr>
        <p:blipFill>
          <a:blip r:embed="rId5"/>
          <a:stretch>
            <a:fillRect/>
          </a:stretch>
        </p:blipFill>
        <p:spPr>
          <a:xfrm>
            <a:off x="971600" y="3381967"/>
            <a:ext cx="7408801" cy="3074500"/>
          </a:xfrm>
          <a:prstGeom prst="rect">
            <a:avLst/>
          </a:prstGeom>
        </p:spPr>
      </p:pic>
    </p:spTree>
    <p:extLst>
      <p:ext uri="{BB962C8B-B14F-4D97-AF65-F5344CB8AC3E}">
        <p14:creationId xmlns:p14="http://schemas.microsoft.com/office/powerpoint/2010/main" val="205870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11560" y="1204108"/>
            <a:ext cx="2115708" cy="1781175"/>
          </a:xfrm>
        </p:spPr>
        <p:txBody>
          <a:bodyPr>
            <a:normAutofit/>
          </a:bodyPr>
          <a:lstStyle/>
          <a:p>
            <a:r>
              <a:rPr lang="es-AR" sz="2600" b="1" dirty="0" err="1">
                <a:solidFill>
                  <a:srgbClr val="FFFFFF"/>
                </a:solidFill>
              </a:rPr>
              <a:t>Congruencial</a:t>
            </a:r>
            <a:r>
              <a:rPr lang="es-AR" sz="2600" b="1" dirty="0">
                <a:solidFill>
                  <a:srgbClr val="FFFFFF"/>
                </a:solidFill>
              </a:rPr>
              <a:t> Multiplicativo</a:t>
            </a:r>
          </a:p>
        </p:txBody>
      </p:sp>
      <p:sp>
        <p:nvSpPr>
          <p:cNvPr id="3" name="2 Marcador de contenido"/>
          <p:cNvSpPr>
            <a:spLocks noGrp="1"/>
          </p:cNvSpPr>
          <p:nvPr>
            <p:ph idx="1"/>
          </p:nvPr>
        </p:nvSpPr>
        <p:spPr>
          <a:xfrm>
            <a:off x="3635896" y="1477026"/>
            <a:ext cx="4680520" cy="875879"/>
          </a:xfrm>
        </p:spPr>
        <p:txBody>
          <a:bodyPr>
            <a:normAutofit/>
          </a:bodyPr>
          <a:lstStyle/>
          <a:p>
            <a:pPr marL="0" indent="0">
              <a:buNone/>
            </a:pPr>
            <a:r>
              <a:rPr lang="es-AR" sz="2800" dirty="0"/>
              <a:t>La relación de recurrencia es:</a:t>
            </a:r>
          </a:p>
          <a:p>
            <a:pPr marL="0" indent="0">
              <a:buNone/>
            </a:pPr>
            <a:endParaRPr lang="es-AR" sz="1400" dirty="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pic>
        <p:nvPicPr>
          <p:cNvPr id="6" name="Imagen 5">
            <a:extLst>
              <a:ext uri="{FF2B5EF4-FFF2-40B4-BE49-F238E27FC236}">
                <a16:creationId xmlns:a16="http://schemas.microsoft.com/office/drawing/2014/main" id="{609EEBA1-FECC-474B-993F-D0A585DCE7C6}"/>
              </a:ext>
            </a:extLst>
          </p:cNvPr>
          <p:cNvPicPr>
            <a:picLocks noChangeAspect="1"/>
          </p:cNvPicPr>
          <p:nvPr/>
        </p:nvPicPr>
        <p:blipFill>
          <a:blip r:embed="rId3"/>
          <a:stretch>
            <a:fillRect/>
          </a:stretch>
        </p:blipFill>
        <p:spPr>
          <a:xfrm>
            <a:off x="3851920" y="3152815"/>
            <a:ext cx="3505391" cy="758879"/>
          </a:xfrm>
          <a:prstGeom prst="rect">
            <a:avLst/>
          </a:prstGeom>
        </p:spPr>
      </p:pic>
    </p:spTree>
    <p:extLst>
      <p:ext uri="{BB962C8B-B14F-4D97-AF65-F5344CB8AC3E}">
        <p14:creationId xmlns:p14="http://schemas.microsoft.com/office/powerpoint/2010/main" val="278681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6689914" cy="723211"/>
          </a:xfrm>
        </p:spPr>
        <p:txBody>
          <a:bodyPr>
            <a:normAutofit fontScale="90000"/>
          </a:bodyPr>
          <a:lstStyle/>
          <a:p>
            <a:r>
              <a:rPr lang="es-AR" b="1" dirty="0" err="1"/>
              <a:t>Congruencial</a:t>
            </a:r>
            <a:r>
              <a:rPr lang="es-AR" b="1" dirty="0"/>
              <a:t> Multiplicativo</a:t>
            </a:r>
          </a:p>
        </p:txBody>
      </p:sp>
      <p:sp>
        <p:nvSpPr>
          <p:cNvPr id="3" name="2 Marcador de contenido"/>
          <p:cNvSpPr>
            <a:spLocks noGrp="1"/>
          </p:cNvSpPr>
          <p:nvPr>
            <p:ph idx="1"/>
          </p:nvPr>
        </p:nvSpPr>
        <p:spPr>
          <a:xfrm>
            <a:off x="154707" y="1246774"/>
            <a:ext cx="3754760" cy="595518"/>
          </a:xfrm>
        </p:spPr>
        <p:txBody>
          <a:bodyPr>
            <a:normAutofit/>
          </a:bodyPr>
          <a:lstStyle/>
          <a:p>
            <a:pPr marL="0" indent="0" algn="just">
              <a:buNone/>
            </a:pPr>
            <a:r>
              <a:rPr lang="es-AR" dirty="0"/>
              <a:t>Para el generador:</a:t>
            </a:r>
          </a:p>
          <a:p>
            <a:pPr marL="0" indent="0" algn="just">
              <a:buNone/>
            </a:pPr>
            <a:endParaRPr lang="es-AR" dirty="0"/>
          </a:p>
          <a:p>
            <a:pPr marL="0" indent="0" algn="just">
              <a:buNone/>
            </a:pPr>
            <a:endParaRPr lang="es-AR" dirty="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pic>
        <p:nvPicPr>
          <p:cNvPr id="8" name="Imagen 7">
            <a:extLst>
              <a:ext uri="{FF2B5EF4-FFF2-40B4-BE49-F238E27FC236}">
                <a16:creationId xmlns:a16="http://schemas.microsoft.com/office/drawing/2014/main" id="{F7EA48F3-C1F8-4E4C-9FCD-9FA54A4770AA}"/>
              </a:ext>
            </a:extLst>
          </p:cNvPr>
          <p:cNvPicPr>
            <a:picLocks noChangeAspect="1"/>
          </p:cNvPicPr>
          <p:nvPr/>
        </p:nvPicPr>
        <p:blipFill>
          <a:blip r:embed="rId3"/>
          <a:stretch>
            <a:fillRect/>
          </a:stretch>
        </p:blipFill>
        <p:spPr>
          <a:xfrm>
            <a:off x="1547664" y="1982190"/>
            <a:ext cx="6480720" cy="1141063"/>
          </a:xfrm>
          <a:prstGeom prst="rect">
            <a:avLst/>
          </a:prstGeom>
        </p:spPr>
      </p:pic>
      <p:pic>
        <p:nvPicPr>
          <p:cNvPr id="9" name="Imagen 8">
            <a:extLst>
              <a:ext uri="{FF2B5EF4-FFF2-40B4-BE49-F238E27FC236}">
                <a16:creationId xmlns:a16="http://schemas.microsoft.com/office/drawing/2014/main" id="{4776191F-3EC0-4857-A653-AD316D243C70}"/>
              </a:ext>
            </a:extLst>
          </p:cNvPr>
          <p:cNvPicPr>
            <a:picLocks noChangeAspect="1"/>
          </p:cNvPicPr>
          <p:nvPr/>
        </p:nvPicPr>
        <p:blipFill>
          <a:blip r:embed="rId4"/>
          <a:stretch>
            <a:fillRect/>
          </a:stretch>
        </p:blipFill>
        <p:spPr>
          <a:xfrm>
            <a:off x="2231740" y="3260839"/>
            <a:ext cx="5112568" cy="3449698"/>
          </a:xfrm>
          <a:prstGeom prst="rect">
            <a:avLst/>
          </a:prstGeom>
        </p:spPr>
      </p:pic>
    </p:spTree>
    <p:extLst>
      <p:ext uri="{BB962C8B-B14F-4D97-AF65-F5344CB8AC3E}">
        <p14:creationId xmlns:p14="http://schemas.microsoft.com/office/powerpoint/2010/main" val="36230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647271" y="1012004"/>
            <a:ext cx="2562119" cy="4795408"/>
          </a:xfrm>
        </p:spPr>
        <p:txBody>
          <a:bodyPr vert="horz" lIns="91440" tIns="45720" rIns="91440" bIns="45720" rtlCol="0" anchor="ctr">
            <a:normAutofit/>
          </a:bodyPr>
          <a:lstStyle/>
          <a:p>
            <a:pPr algn="l">
              <a:lnSpc>
                <a:spcPct val="90000"/>
              </a:lnSpc>
            </a:pPr>
            <a:r>
              <a:rPr lang="en-US" sz="3700" b="1">
                <a:solidFill>
                  <a:srgbClr val="FFFFFF"/>
                </a:solidFill>
              </a:rPr>
              <a:t>Pruebas estadísticas para Nº Aleatorios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12" name="2 Marcador de contenido">
            <a:extLst>
              <a:ext uri="{FF2B5EF4-FFF2-40B4-BE49-F238E27FC236}">
                <a16:creationId xmlns:a16="http://schemas.microsoft.com/office/drawing/2014/main" id="{3CE8CE93-CA71-4C73-ABD8-E8840D8655ED}"/>
              </a:ext>
            </a:extLst>
          </p:cNvPr>
          <p:cNvGraphicFramePr/>
          <p:nvPr>
            <p:extLst>
              <p:ext uri="{D42A27DB-BD31-4B8C-83A1-F6EECF244321}">
                <p14:modId xmlns:p14="http://schemas.microsoft.com/office/powerpoint/2010/main" val="37302623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573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2220" y="253968"/>
            <a:ext cx="5040560" cy="861910"/>
          </a:xfrm>
        </p:spPr>
        <p:txBody>
          <a:bodyPr>
            <a:normAutofit/>
          </a:bodyPr>
          <a:lstStyle/>
          <a:p>
            <a:r>
              <a:rPr lang="es-AR" b="1" dirty="0"/>
              <a:t>Pruebas de medias</a:t>
            </a:r>
          </a:p>
        </p:txBody>
      </p:sp>
      <p:sp>
        <p:nvSpPr>
          <p:cNvPr id="3" name="2 Marcador de contenido"/>
          <p:cNvSpPr>
            <a:spLocks noGrp="1"/>
          </p:cNvSpPr>
          <p:nvPr>
            <p:ph idx="1"/>
          </p:nvPr>
        </p:nvSpPr>
        <p:spPr>
          <a:xfrm>
            <a:off x="305122" y="2662373"/>
            <a:ext cx="8233717" cy="606434"/>
          </a:xfrm>
        </p:spPr>
        <p:txBody>
          <a:bodyPr>
            <a:normAutofit/>
          </a:bodyPr>
          <a:lstStyle/>
          <a:p>
            <a:pPr marL="0" indent="0" algn="just">
              <a:buNone/>
            </a:pPr>
            <a:r>
              <a:rPr lang="es-AR" sz="2400" dirty="0"/>
              <a:t>Se plantean las siguientes hipótesis: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pic>
        <p:nvPicPr>
          <p:cNvPr id="5" name="Imagen 4">
            <a:extLst>
              <a:ext uri="{FF2B5EF4-FFF2-40B4-BE49-F238E27FC236}">
                <a16:creationId xmlns:a16="http://schemas.microsoft.com/office/drawing/2014/main" id="{16163F3E-FBDC-4E31-986F-7D71C5EEE80F}"/>
              </a:ext>
            </a:extLst>
          </p:cNvPr>
          <p:cNvPicPr>
            <a:picLocks noChangeAspect="1"/>
          </p:cNvPicPr>
          <p:nvPr/>
        </p:nvPicPr>
        <p:blipFill>
          <a:blip r:embed="rId3"/>
          <a:stretch>
            <a:fillRect/>
          </a:stretch>
        </p:blipFill>
        <p:spPr>
          <a:xfrm>
            <a:off x="2689405" y="3268807"/>
            <a:ext cx="2329506" cy="996096"/>
          </a:xfrm>
          <a:prstGeom prst="rect">
            <a:avLst/>
          </a:prstGeom>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271288" y="1317388"/>
            <a:ext cx="8621192" cy="134498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AR" dirty="0"/>
              <a:t>Una de las propiedades que deben cumplir los números del conjunto r¡, es que el valor esperado sea igual a 0.5, correspondiente a una distribución uniforme.</a:t>
            </a:r>
          </a:p>
        </p:txBody>
      </p:sp>
      <p:sp>
        <p:nvSpPr>
          <p:cNvPr id="6" name="Rectángulo 5">
            <a:extLst>
              <a:ext uri="{FF2B5EF4-FFF2-40B4-BE49-F238E27FC236}">
                <a16:creationId xmlns:a16="http://schemas.microsoft.com/office/drawing/2014/main" id="{2E130F1C-67D1-47A2-8360-7D8FE62FE615}"/>
              </a:ext>
            </a:extLst>
          </p:cNvPr>
          <p:cNvSpPr/>
          <p:nvPr/>
        </p:nvSpPr>
        <p:spPr>
          <a:xfrm>
            <a:off x="271288" y="4394228"/>
            <a:ext cx="8765208" cy="1200329"/>
          </a:xfrm>
          <a:prstGeom prst="rect">
            <a:avLst/>
          </a:prstGeom>
        </p:spPr>
        <p:txBody>
          <a:bodyPr wrap="square">
            <a:spAutoFit/>
          </a:bodyPr>
          <a:lstStyle/>
          <a:p>
            <a:r>
              <a:rPr lang="es-AR" sz="2400" dirty="0">
                <a:latin typeface="SegoeUI"/>
              </a:rPr>
              <a:t>La prueba de medias consiste en determinar el promedio de los </a:t>
            </a:r>
            <a:r>
              <a:rPr lang="es-AR" sz="2400" b="1" i="1" dirty="0">
                <a:latin typeface="SegoeUI-Italic"/>
              </a:rPr>
              <a:t>n</a:t>
            </a:r>
            <a:r>
              <a:rPr lang="es-AR" sz="2400" i="1" dirty="0">
                <a:latin typeface="SegoeUI-Italic"/>
              </a:rPr>
              <a:t> </a:t>
            </a:r>
            <a:r>
              <a:rPr lang="es-AR" sz="2400" dirty="0">
                <a:latin typeface="SegoeUI"/>
              </a:rPr>
              <a:t>números que contiene el conjunto r;, mediante la ecuación siguiente:</a:t>
            </a:r>
            <a:endParaRPr lang="es-AR" sz="2400" dirty="0"/>
          </a:p>
        </p:txBody>
      </p:sp>
      <p:pic>
        <p:nvPicPr>
          <p:cNvPr id="7" name="Imagen 6">
            <a:extLst>
              <a:ext uri="{FF2B5EF4-FFF2-40B4-BE49-F238E27FC236}">
                <a16:creationId xmlns:a16="http://schemas.microsoft.com/office/drawing/2014/main" id="{826B6EA0-4946-4788-B3AD-7D3C6D5ED2BD}"/>
              </a:ext>
            </a:extLst>
          </p:cNvPr>
          <p:cNvPicPr>
            <a:picLocks noChangeAspect="1"/>
          </p:cNvPicPr>
          <p:nvPr/>
        </p:nvPicPr>
        <p:blipFill>
          <a:blip r:embed="rId4"/>
          <a:stretch>
            <a:fillRect/>
          </a:stretch>
        </p:blipFill>
        <p:spPr>
          <a:xfrm>
            <a:off x="2915816" y="5594557"/>
            <a:ext cx="1876684" cy="912809"/>
          </a:xfrm>
          <a:prstGeom prst="rect">
            <a:avLst/>
          </a:prstGeom>
        </p:spPr>
      </p:pic>
    </p:spTree>
    <p:extLst>
      <p:ext uri="{BB962C8B-B14F-4D97-AF65-F5344CB8AC3E}">
        <p14:creationId xmlns:p14="http://schemas.microsoft.com/office/powerpoint/2010/main" val="261685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4896544" cy="888693"/>
          </a:xfrm>
        </p:spPr>
        <p:txBody>
          <a:bodyPr>
            <a:normAutofit/>
          </a:bodyPr>
          <a:lstStyle/>
          <a:p>
            <a:r>
              <a:rPr lang="es-AR" b="1" dirty="0"/>
              <a:t>Pruebas de medias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305122" y="1629024"/>
            <a:ext cx="8233717" cy="88869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Después se calculan los límites de aceptación inferior y superior con las ecuaciones siguientes:</a:t>
            </a:r>
          </a:p>
          <a:p>
            <a:pPr marL="0" indent="0" algn="just">
              <a:buFont typeface="Arial" pitchFamily="34" charset="0"/>
              <a:buNone/>
            </a:pPr>
            <a:endParaRPr lang="es-AR" dirty="0"/>
          </a:p>
        </p:txBody>
      </p:sp>
      <p:sp>
        <p:nvSpPr>
          <p:cNvPr id="6" name="Rectángulo 5">
            <a:extLst>
              <a:ext uri="{FF2B5EF4-FFF2-40B4-BE49-F238E27FC236}">
                <a16:creationId xmlns:a16="http://schemas.microsoft.com/office/drawing/2014/main" id="{2E130F1C-67D1-47A2-8360-7D8FE62FE615}"/>
              </a:ext>
            </a:extLst>
          </p:cNvPr>
          <p:cNvSpPr/>
          <p:nvPr/>
        </p:nvSpPr>
        <p:spPr>
          <a:xfrm>
            <a:off x="189396" y="4869160"/>
            <a:ext cx="8624246" cy="1569660"/>
          </a:xfrm>
          <a:prstGeom prst="rect">
            <a:avLst/>
          </a:prstGeom>
        </p:spPr>
        <p:txBody>
          <a:bodyPr wrap="square">
            <a:spAutoFit/>
          </a:bodyPr>
          <a:lstStyle/>
          <a:p>
            <a:r>
              <a:rPr lang="es-AR" sz="2400" dirty="0">
                <a:latin typeface="SegoeUI"/>
              </a:rPr>
              <a:t>Si el valor de media calculada se encuentra entre los límites de aceptación, concluimos que </a:t>
            </a:r>
            <a:r>
              <a:rPr lang="es-AR" sz="2400" i="1" dirty="0">
                <a:latin typeface="SegoeUI"/>
              </a:rPr>
              <a:t>no se puede rechazar </a:t>
            </a:r>
            <a:r>
              <a:rPr lang="es-AR" sz="2400" dirty="0">
                <a:latin typeface="SegoeUI"/>
              </a:rPr>
              <a:t>que el conjunto r¡ tiene un valor esperado de 0.5 con un nivel de aceptación indicado</a:t>
            </a:r>
            <a:endParaRPr lang="es-AR" sz="2400" dirty="0"/>
          </a:p>
        </p:txBody>
      </p:sp>
      <p:pic>
        <p:nvPicPr>
          <p:cNvPr id="8" name="Imagen 7">
            <a:extLst>
              <a:ext uri="{FF2B5EF4-FFF2-40B4-BE49-F238E27FC236}">
                <a16:creationId xmlns:a16="http://schemas.microsoft.com/office/drawing/2014/main" id="{D51EC57F-C7EE-4351-8BE5-520AC79962EA}"/>
              </a:ext>
            </a:extLst>
          </p:cNvPr>
          <p:cNvPicPr>
            <a:picLocks noChangeAspect="1"/>
          </p:cNvPicPr>
          <p:nvPr/>
        </p:nvPicPr>
        <p:blipFill>
          <a:blip r:embed="rId3"/>
          <a:stretch>
            <a:fillRect/>
          </a:stretch>
        </p:blipFill>
        <p:spPr>
          <a:xfrm>
            <a:off x="3059832" y="2575180"/>
            <a:ext cx="2258083" cy="1705815"/>
          </a:xfrm>
          <a:prstGeom prst="rect">
            <a:avLst/>
          </a:prstGeom>
        </p:spPr>
      </p:pic>
    </p:spTree>
    <p:extLst>
      <p:ext uri="{BB962C8B-B14F-4D97-AF65-F5344CB8AC3E}">
        <p14:creationId xmlns:p14="http://schemas.microsoft.com/office/powerpoint/2010/main" val="33841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4896544" cy="888693"/>
          </a:xfrm>
        </p:spPr>
        <p:txBody>
          <a:bodyPr>
            <a:normAutofit/>
          </a:bodyPr>
          <a:lstStyle/>
          <a:p>
            <a:r>
              <a:rPr lang="es-AR" b="1" dirty="0"/>
              <a:t>Pruebas de varianza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31533" y="1232960"/>
            <a:ext cx="8739971" cy="15820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Para evaluar si el conjunto de números pseudo aleatorios posee un distribución uniforme debemos considerar la prueba de varianza, que establece las siguientes hipótesis:</a:t>
            </a:r>
          </a:p>
        </p:txBody>
      </p:sp>
      <p:sp>
        <p:nvSpPr>
          <p:cNvPr id="6" name="Rectángulo 5">
            <a:extLst>
              <a:ext uri="{FF2B5EF4-FFF2-40B4-BE49-F238E27FC236}">
                <a16:creationId xmlns:a16="http://schemas.microsoft.com/office/drawing/2014/main" id="{2E130F1C-67D1-47A2-8360-7D8FE62FE615}"/>
              </a:ext>
            </a:extLst>
          </p:cNvPr>
          <p:cNvSpPr/>
          <p:nvPr/>
        </p:nvSpPr>
        <p:spPr>
          <a:xfrm>
            <a:off x="259876" y="4143449"/>
            <a:ext cx="8624246" cy="1200329"/>
          </a:xfrm>
          <a:prstGeom prst="rect">
            <a:avLst/>
          </a:prstGeom>
        </p:spPr>
        <p:txBody>
          <a:bodyPr wrap="square">
            <a:spAutoFit/>
          </a:bodyPr>
          <a:lstStyle/>
          <a:p>
            <a:r>
              <a:rPr lang="es-AR" sz="2400" dirty="0">
                <a:latin typeface="SegoeUI"/>
              </a:rPr>
              <a:t>La prueba de varianza consiste en determinar la varianza de los n números pseudoaleatorios que contiene el conjunto </a:t>
            </a:r>
            <a:r>
              <a:rPr lang="es-AR" sz="2400" dirty="0" err="1">
                <a:latin typeface="SegoeUI"/>
              </a:rPr>
              <a:t>ri</a:t>
            </a:r>
            <a:r>
              <a:rPr lang="es-AR" sz="2400" dirty="0">
                <a:latin typeface="SegoeUI"/>
              </a:rPr>
              <a:t>, mediante la ecuación siguiente:</a:t>
            </a:r>
            <a:endParaRPr lang="es-AR" sz="2400" dirty="0"/>
          </a:p>
        </p:txBody>
      </p:sp>
      <p:pic>
        <p:nvPicPr>
          <p:cNvPr id="3" name="Imagen 2">
            <a:extLst>
              <a:ext uri="{FF2B5EF4-FFF2-40B4-BE49-F238E27FC236}">
                <a16:creationId xmlns:a16="http://schemas.microsoft.com/office/drawing/2014/main" id="{B048E36A-8BA0-4F60-8E51-5FE1E9E8C1E3}"/>
              </a:ext>
            </a:extLst>
          </p:cNvPr>
          <p:cNvPicPr>
            <a:picLocks noChangeAspect="1"/>
          </p:cNvPicPr>
          <p:nvPr/>
        </p:nvPicPr>
        <p:blipFill>
          <a:blip r:embed="rId3"/>
          <a:stretch>
            <a:fillRect/>
          </a:stretch>
        </p:blipFill>
        <p:spPr>
          <a:xfrm>
            <a:off x="3379379" y="2813224"/>
            <a:ext cx="2244277" cy="1231553"/>
          </a:xfrm>
          <a:prstGeom prst="rect">
            <a:avLst/>
          </a:prstGeom>
        </p:spPr>
      </p:pic>
      <p:pic>
        <p:nvPicPr>
          <p:cNvPr id="5" name="Imagen 4">
            <a:extLst>
              <a:ext uri="{FF2B5EF4-FFF2-40B4-BE49-F238E27FC236}">
                <a16:creationId xmlns:a16="http://schemas.microsoft.com/office/drawing/2014/main" id="{A828076C-F115-4C95-93B7-FFCFE4588EA8}"/>
              </a:ext>
            </a:extLst>
          </p:cNvPr>
          <p:cNvPicPr>
            <a:picLocks noChangeAspect="1"/>
          </p:cNvPicPr>
          <p:nvPr/>
        </p:nvPicPr>
        <p:blipFill>
          <a:blip r:embed="rId4"/>
          <a:stretch>
            <a:fillRect/>
          </a:stretch>
        </p:blipFill>
        <p:spPr>
          <a:xfrm>
            <a:off x="3470155" y="5373216"/>
            <a:ext cx="2203689" cy="1180779"/>
          </a:xfrm>
          <a:prstGeom prst="rect">
            <a:avLst/>
          </a:prstGeom>
        </p:spPr>
      </p:pic>
    </p:spTree>
    <p:extLst>
      <p:ext uri="{BB962C8B-B14F-4D97-AF65-F5344CB8AC3E}">
        <p14:creationId xmlns:p14="http://schemas.microsoft.com/office/powerpoint/2010/main" val="531905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4896544" cy="888693"/>
          </a:xfrm>
        </p:spPr>
        <p:txBody>
          <a:bodyPr>
            <a:normAutofit/>
          </a:bodyPr>
          <a:lstStyle/>
          <a:p>
            <a:r>
              <a:rPr lang="es-AR" b="1" dirty="0"/>
              <a:t>Pruebas de varianza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31533" y="1232960"/>
            <a:ext cx="8739971" cy="12315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Después se calculan los límites de aceptación inferior y superior con las ecuaciones siguientes:</a:t>
            </a:r>
          </a:p>
          <a:p>
            <a:pPr marL="0" indent="0" algn="just">
              <a:buFont typeface="Arial" pitchFamily="34" charset="0"/>
              <a:buNone/>
            </a:pPr>
            <a:endParaRPr lang="es-AR" dirty="0"/>
          </a:p>
        </p:txBody>
      </p:sp>
      <p:sp>
        <p:nvSpPr>
          <p:cNvPr id="6" name="Rectángulo 5">
            <a:extLst>
              <a:ext uri="{FF2B5EF4-FFF2-40B4-BE49-F238E27FC236}">
                <a16:creationId xmlns:a16="http://schemas.microsoft.com/office/drawing/2014/main" id="{2E130F1C-67D1-47A2-8360-7D8FE62FE615}"/>
              </a:ext>
            </a:extLst>
          </p:cNvPr>
          <p:cNvSpPr/>
          <p:nvPr/>
        </p:nvSpPr>
        <p:spPr>
          <a:xfrm>
            <a:off x="259877" y="4042990"/>
            <a:ext cx="8624246" cy="1938992"/>
          </a:xfrm>
          <a:prstGeom prst="rect">
            <a:avLst/>
          </a:prstGeom>
        </p:spPr>
        <p:txBody>
          <a:bodyPr wrap="square">
            <a:spAutoFit/>
          </a:bodyPr>
          <a:lstStyle/>
          <a:p>
            <a:r>
              <a:rPr lang="es-AR" sz="2400" dirty="0">
                <a:latin typeface="SegoeUI"/>
              </a:rPr>
              <a:t>Si el valor de V(r) se encuentra entre los límites de aceptación, decimos que </a:t>
            </a:r>
            <a:r>
              <a:rPr lang="es-AR" sz="2400" b="1" dirty="0">
                <a:latin typeface="SegoeUI"/>
              </a:rPr>
              <a:t>no se puede rechazar </a:t>
            </a:r>
            <a:r>
              <a:rPr lang="es-AR" sz="2400" dirty="0">
                <a:latin typeface="SegoeUI"/>
              </a:rPr>
              <a:t>que el conjunto r¡ tiene una varianza de 1/12, con un nivel de aceptación de 1 - alfa ; de lo contrario, se rechaza que el conjunto tiene una varianza de 1/12.:</a:t>
            </a:r>
            <a:endParaRPr lang="es-AR" sz="2400" dirty="0"/>
          </a:p>
        </p:txBody>
      </p:sp>
      <p:pic>
        <p:nvPicPr>
          <p:cNvPr id="7" name="Imagen 6">
            <a:extLst>
              <a:ext uri="{FF2B5EF4-FFF2-40B4-BE49-F238E27FC236}">
                <a16:creationId xmlns:a16="http://schemas.microsoft.com/office/drawing/2014/main" id="{2418CACA-E63C-40DE-99BE-21EAC240B707}"/>
              </a:ext>
            </a:extLst>
          </p:cNvPr>
          <p:cNvPicPr>
            <a:picLocks noChangeAspect="1"/>
          </p:cNvPicPr>
          <p:nvPr/>
        </p:nvPicPr>
        <p:blipFill>
          <a:blip r:embed="rId3"/>
          <a:stretch>
            <a:fillRect/>
          </a:stretch>
        </p:blipFill>
        <p:spPr>
          <a:xfrm>
            <a:off x="794568" y="2660001"/>
            <a:ext cx="2329506" cy="830080"/>
          </a:xfrm>
          <a:prstGeom prst="rect">
            <a:avLst/>
          </a:prstGeom>
        </p:spPr>
      </p:pic>
      <p:pic>
        <p:nvPicPr>
          <p:cNvPr id="8" name="Imagen 7">
            <a:extLst>
              <a:ext uri="{FF2B5EF4-FFF2-40B4-BE49-F238E27FC236}">
                <a16:creationId xmlns:a16="http://schemas.microsoft.com/office/drawing/2014/main" id="{A6BC7BAF-D8C6-4451-84DD-00E09C9E4F6C}"/>
              </a:ext>
            </a:extLst>
          </p:cNvPr>
          <p:cNvPicPr>
            <a:picLocks noChangeAspect="1"/>
          </p:cNvPicPr>
          <p:nvPr/>
        </p:nvPicPr>
        <p:blipFill>
          <a:blip r:embed="rId4"/>
          <a:stretch>
            <a:fillRect/>
          </a:stretch>
        </p:blipFill>
        <p:spPr>
          <a:xfrm>
            <a:off x="4932040" y="2738178"/>
            <a:ext cx="2333147" cy="667547"/>
          </a:xfrm>
          <a:prstGeom prst="rect">
            <a:avLst/>
          </a:prstGeom>
        </p:spPr>
      </p:pic>
    </p:spTree>
    <p:extLst>
      <p:ext uri="{BB962C8B-B14F-4D97-AF65-F5344CB8AC3E}">
        <p14:creationId xmlns:p14="http://schemas.microsoft.com/office/powerpoint/2010/main" val="1631880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5760640" cy="888693"/>
          </a:xfrm>
        </p:spPr>
        <p:txBody>
          <a:bodyPr>
            <a:normAutofit fontScale="90000"/>
          </a:bodyPr>
          <a:lstStyle/>
          <a:p>
            <a:r>
              <a:rPr lang="es-AR" b="1" dirty="0"/>
              <a:t>Pruebas de uniformidad</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54707" y="1556792"/>
            <a:ext cx="8665765" cy="16720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Para probar la uniformidad de los números de un conjunto de números pseudo aleatorios es necesario formular las siguientes hipótesis:</a:t>
            </a:r>
          </a:p>
          <a:p>
            <a:pPr marL="0" indent="0" algn="just">
              <a:buFont typeface="Arial" pitchFamily="34" charset="0"/>
              <a:buNone/>
            </a:pPr>
            <a:endParaRPr lang="es-AR" dirty="0"/>
          </a:p>
        </p:txBody>
      </p:sp>
      <p:pic>
        <p:nvPicPr>
          <p:cNvPr id="3" name="Imagen 2">
            <a:extLst>
              <a:ext uri="{FF2B5EF4-FFF2-40B4-BE49-F238E27FC236}">
                <a16:creationId xmlns:a16="http://schemas.microsoft.com/office/drawing/2014/main" id="{F6B72B12-FA60-4B50-8810-BFA43B43F7EE}"/>
              </a:ext>
            </a:extLst>
          </p:cNvPr>
          <p:cNvPicPr>
            <a:picLocks noChangeAspect="1"/>
          </p:cNvPicPr>
          <p:nvPr/>
        </p:nvPicPr>
        <p:blipFill>
          <a:blip r:embed="rId3"/>
          <a:stretch>
            <a:fillRect/>
          </a:stretch>
        </p:blipFill>
        <p:spPr>
          <a:xfrm>
            <a:off x="2195736" y="3459728"/>
            <a:ext cx="4514588" cy="1672070"/>
          </a:xfrm>
          <a:prstGeom prst="rect">
            <a:avLst/>
          </a:prstGeom>
        </p:spPr>
      </p:pic>
    </p:spTree>
    <p:extLst>
      <p:ext uri="{BB962C8B-B14F-4D97-AF65-F5344CB8AC3E}">
        <p14:creationId xmlns:p14="http://schemas.microsoft.com/office/powerpoint/2010/main" val="287232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401533"/>
            <a:ext cx="5760640" cy="888693"/>
          </a:xfrm>
        </p:spPr>
        <p:txBody>
          <a:bodyPr>
            <a:normAutofit/>
          </a:bodyPr>
          <a:lstStyle/>
          <a:p>
            <a:r>
              <a:rPr lang="es-AR" b="1" dirty="0"/>
              <a:t>Prueba Chi-cuadrada </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54707" y="1556792"/>
            <a:ext cx="8809781" cy="252028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La prueba Chi-cuadrada busca determinar si los números del conjunto de números pseudo aleatorios se distribuyen de manera uniforme en el intervalo (0,1).</a:t>
            </a:r>
          </a:p>
          <a:p>
            <a:pPr marL="0" indent="0" algn="just">
              <a:buNone/>
            </a:pPr>
            <a:endParaRPr lang="es-AR" dirty="0"/>
          </a:p>
          <a:p>
            <a:pPr marL="0" indent="0" algn="just">
              <a:buNone/>
            </a:pPr>
            <a:r>
              <a:rPr lang="es-AR" dirty="0"/>
              <a:t>En este caso determinamos el estadístico de prueba XXX y lo comparamos con el valor de tabla   </a:t>
            </a:r>
          </a:p>
          <a:p>
            <a:pPr marL="0" indent="0" algn="just">
              <a:buNone/>
            </a:pPr>
            <a:r>
              <a:rPr lang="es-AR" dirty="0"/>
              <a:t> </a:t>
            </a:r>
          </a:p>
          <a:p>
            <a:pPr marL="0" indent="0" algn="just">
              <a:buFont typeface="Arial" pitchFamily="34" charset="0"/>
              <a:buNone/>
            </a:pPr>
            <a:endParaRPr lang="es-AR" dirty="0"/>
          </a:p>
        </p:txBody>
      </p:sp>
      <p:pic>
        <p:nvPicPr>
          <p:cNvPr id="5" name="Imagen 4">
            <a:extLst>
              <a:ext uri="{FF2B5EF4-FFF2-40B4-BE49-F238E27FC236}">
                <a16:creationId xmlns:a16="http://schemas.microsoft.com/office/drawing/2014/main" id="{995918CD-6248-459E-80D1-E49F3C9CCA57}"/>
              </a:ext>
            </a:extLst>
          </p:cNvPr>
          <p:cNvPicPr>
            <a:picLocks noChangeAspect="1"/>
          </p:cNvPicPr>
          <p:nvPr/>
        </p:nvPicPr>
        <p:blipFill>
          <a:blip r:embed="rId3"/>
          <a:stretch>
            <a:fillRect/>
          </a:stretch>
        </p:blipFill>
        <p:spPr>
          <a:xfrm>
            <a:off x="154707" y="3861048"/>
            <a:ext cx="2733668" cy="1217620"/>
          </a:xfrm>
          <a:prstGeom prst="rect">
            <a:avLst/>
          </a:prstGeom>
        </p:spPr>
      </p:pic>
      <p:pic>
        <p:nvPicPr>
          <p:cNvPr id="6" name="Imagen 5">
            <a:extLst>
              <a:ext uri="{FF2B5EF4-FFF2-40B4-BE49-F238E27FC236}">
                <a16:creationId xmlns:a16="http://schemas.microsoft.com/office/drawing/2014/main" id="{09DA1A04-A08C-48D5-8D4A-7249A6001D17}"/>
              </a:ext>
            </a:extLst>
          </p:cNvPr>
          <p:cNvPicPr>
            <a:picLocks noChangeAspect="1"/>
          </p:cNvPicPr>
          <p:nvPr/>
        </p:nvPicPr>
        <p:blipFill>
          <a:blip r:embed="rId4"/>
          <a:stretch>
            <a:fillRect/>
          </a:stretch>
        </p:blipFill>
        <p:spPr>
          <a:xfrm>
            <a:off x="7635268" y="2780928"/>
            <a:ext cx="605649" cy="604275"/>
          </a:xfrm>
          <a:prstGeom prst="rect">
            <a:avLst/>
          </a:prstGeom>
        </p:spPr>
      </p:pic>
      <p:pic>
        <p:nvPicPr>
          <p:cNvPr id="7" name="Imagen 6">
            <a:extLst>
              <a:ext uri="{FF2B5EF4-FFF2-40B4-BE49-F238E27FC236}">
                <a16:creationId xmlns:a16="http://schemas.microsoft.com/office/drawing/2014/main" id="{738123BD-01A2-45DA-AF5C-BD6B28FFA3FF}"/>
              </a:ext>
            </a:extLst>
          </p:cNvPr>
          <p:cNvPicPr>
            <a:picLocks noChangeAspect="1"/>
          </p:cNvPicPr>
          <p:nvPr/>
        </p:nvPicPr>
        <p:blipFill>
          <a:blip r:embed="rId5"/>
          <a:stretch>
            <a:fillRect/>
          </a:stretch>
        </p:blipFill>
        <p:spPr>
          <a:xfrm>
            <a:off x="4788024" y="3284984"/>
            <a:ext cx="1067713" cy="479381"/>
          </a:xfrm>
          <a:prstGeom prst="rect">
            <a:avLst/>
          </a:prstGeom>
        </p:spPr>
      </p:pic>
      <p:sp>
        <p:nvSpPr>
          <p:cNvPr id="9" name="2 Marcador de contenido">
            <a:extLst>
              <a:ext uri="{FF2B5EF4-FFF2-40B4-BE49-F238E27FC236}">
                <a16:creationId xmlns:a16="http://schemas.microsoft.com/office/drawing/2014/main" id="{2C31DA8F-A0D4-4C78-AEF6-CD2FA08A6096}"/>
              </a:ext>
            </a:extLst>
          </p:cNvPr>
          <p:cNvSpPr txBox="1">
            <a:spLocks/>
          </p:cNvSpPr>
          <p:nvPr/>
        </p:nvSpPr>
        <p:spPr>
          <a:xfrm>
            <a:off x="251520" y="5301208"/>
            <a:ext cx="8712968" cy="130088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Si el valor del estadístico de prueba es menor al valor de tablas, entonces no se puede rechazar que el conjunto de números aleatorios sigue una distribución uniforme. En caso contrario, se rechaza que la hipótesis que el conjunto sigue una distribución uniforme. </a:t>
            </a:r>
          </a:p>
          <a:p>
            <a:pPr marL="0" indent="0" algn="just">
              <a:buFont typeface="Arial" pitchFamily="34" charset="0"/>
              <a:buNone/>
            </a:pPr>
            <a:endParaRPr lang="es-AR" dirty="0"/>
          </a:p>
        </p:txBody>
      </p:sp>
    </p:spTree>
    <p:extLst>
      <p:ext uri="{BB962C8B-B14F-4D97-AF65-F5344CB8AC3E}">
        <p14:creationId xmlns:p14="http://schemas.microsoft.com/office/powerpoint/2010/main" val="168128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07457" y="712269"/>
            <a:ext cx="2528249" cy="5502264"/>
          </a:xfrm>
        </p:spPr>
        <p:txBody>
          <a:bodyPr>
            <a:normAutofit/>
          </a:bodyPr>
          <a:lstStyle/>
          <a:p>
            <a:r>
              <a:rPr lang="es-AR" sz="3400" b="1">
                <a:solidFill>
                  <a:srgbClr val="FFFFFF"/>
                </a:solidFill>
              </a:rPr>
              <a:t>Aplicaciones de la simulación</a:t>
            </a:r>
          </a:p>
        </p:txBody>
      </p:sp>
      <p:cxnSp>
        <p:nvCxnSpPr>
          <p:cNvPr id="32" name="Straight Connector 3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32BC4B01-B1DB-428C-B991-136A872F0BC9}"/>
              </a:ext>
            </a:extLst>
          </p:cNvPr>
          <p:cNvGraphicFramePr>
            <a:graphicFrameLocks noGrp="1"/>
          </p:cNvGraphicFramePr>
          <p:nvPr>
            <p:ph idx="1"/>
            <p:extLst>
              <p:ext uri="{D42A27DB-BD31-4B8C-83A1-F6EECF244321}">
                <p14:modId xmlns:p14="http://schemas.microsoft.com/office/powerpoint/2010/main" val="226009564"/>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148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9712" y="317186"/>
            <a:ext cx="6336704" cy="888693"/>
          </a:xfrm>
        </p:spPr>
        <p:txBody>
          <a:bodyPr>
            <a:normAutofit/>
          </a:bodyPr>
          <a:lstStyle/>
          <a:p>
            <a:r>
              <a:rPr lang="es-AR" b="1" dirty="0"/>
              <a:t>Pruebas de Independencia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54707" y="1268760"/>
            <a:ext cx="8809781" cy="151216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Para probar la independencia de los números de un conjunto de números pseudo aleatorios, es preciso formular las siguientes hipótesis:</a:t>
            </a:r>
          </a:p>
        </p:txBody>
      </p:sp>
      <p:sp>
        <p:nvSpPr>
          <p:cNvPr id="9" name="2 Marcador de contenido">
            <a:extLst>
              <a:ext uri="{FF2B5EF4-FFF2-40B4-BE49-F238E27FC236}">
                <a16:creationId xmlns:a16="http://schemas.microsoft.com/office/drawing/2014/main" id="{2C31DA8F-A0D4-4C78-AEF6-CD2FA08A6096}"/>
              </a:ext>
            </a:extLst>
          </p:cNvPr>
          <p:cNvSpPr txBox="1">
            <a:spLocks/>
          </p:cNvSpPr>
          <p:nvPr/>
        </p:nvSpPr>
        <p:spPr>
          <a:xfrm>
            <a:off x="221114" y="3717032"/>
            <a:ext cx="8743373" cy="282378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AR" dirty="0"/>
              <a:t>Se pueden realizar distintos tipos de pruebas:</a:t>
            </a:r>
          </a:p>
          <a:p>
            <a:pPr algn="just"/>
            <a:r>
              <a:rPr lang="es-AR" i="1" dirty="0"/>
              <a:t>Prueba de corridas arriba y abajo.</a:t>
            </a:r>
          </a:p>
          <a:p>
            <a:pPr algn="just"/>
            <a:r>
              <a:rPr lang="es-AR" i="1" dirty="0"/>
              <a:t>Prueba de corridas arriba y debajo de la media.</a:t>
            </a:r>
          </a:p>
          <a:p>
            <a:pPr algn="just"/>
            <a:r>
              <a:rPr lang="es-AR" i="1" dirty="0"/>
              <a:t>Prueba de </a:t>
            </a:r>
            <a:r>
              <a:rPr lang="es-AR" i="1" dirty="0" err="1"/>
              <a:t>poker</a:t>
            </a:r>
            <a:r>
              <a:rPr lang="es-AR" i="1" dirty="0"/>
              <a:t>.</a:t>
            </a:r>
          </a:p>
          <a:p>
            <a:pPr algn="just"/>
            <a:r>
              <a:rPr lang="es-AR" i="1" dirty="0"/>
              <a:t>Prueba de series.</a:t>
            </a:r>
          </a:p>
          <a:p>
            <a:pPr algn="just"/>
            <a:r>
              <a:rPr lang="es-AR" i="1" dirty="0"/>
              <a:t>Prueba de huecos.</a:t>
            </a:r>
          </a:p>
        </p:txBody>
      </p:sp>
      <p:pic>
        <p:nvPicPr>
          <p:cNvPr id="3" name="Imagen 2">
            <a:extLst>
              <a:ext uri="{FF2B5EF4-FFF2-40B4-BE49-F238E27FC236}">
                <a16:creationId xmlns:a16="http://schemas.microsoft.com/office/drawing/2014/main" id="{DB4EFC29-EF69-4E6B-94C6-53FDFA255CCE}"/>
              </a:ext>
            </a:extLst>
          </p:cNvPr>
          <p:cNvPicPr>
            <a:picLocks noChangeAspect="1"/>
          </p:cNvPicPr>
          <p:nvPr/>
        </p:nvPicPr>
        <p:blipFill>
          <a:blip r:embed="rId3"/>
          <a:stretch>
            <a:fillRect/>
          </a:stretch>
        </p:blipFill>
        <p:spPr>
          <a:xfrm>
            <a:off x="1763688" y="2780928"/>
            <a:ext cx="5796072" cy="752573"/>
          </a:xfrm>
          <a:prstGeom prst="rect">
            <a:avLst/>
          </a:prstGeom>
        </p:spPr>
      </p:pic>
    </p:spTree>
    <p:extLst>
      <p:ext uri="{BB962C8B-B14F-4D97-AF65-F5344CB8AC3E}">
        <p14:creationId xmlns:p14="http://schemas.microsoft.com/office/powerpoint/2010/main" val="7980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15816" y="183630"/>
            <a:ext cx="4464496" cy="807558"/>
          </a:xfrm>
        </p:spPr>
        <p:txBody>
          <a:bodyPr>
            <a:normAutofit/>
          </a:bodyPr>
          <a:lstStyle/>
          <a:p>
            <a:r>
              <a:rPr lang="es-AR" b="1" dirty="0"/>
              <a:t>Pruebas de series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
        <p:nvSpPr>
          <p:cNvPr id="10" name="2 Marcador de contenido">
            <a:extLst>
              <a:ext uri="{FF2B5EF4-FFF2-40B4-BE49-F238E27FC236}">
                <a16:creationId xmlns:a16="http://schemas.microsoft.com/office/drawing/2014/main" id="{89BD18B0-C2CD-448F-BCE4-1C07C431E1F8}"/>
              </a:ext>
            </a:extLst>
          </p:cNvPr>
          <p:cNvSpPr txBox="1">
            <a:spLocks/>
          </p:cNvSpPr>
          <p:nvPr/>
        </p:nvSpPr>
        <p:spPr>
          <a:xfrm>
            <a:off x="154707" y="1020361"/>
            <a:ext cx="8809781" cy="151216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AR" dirty="0"/>
              <a:t>Esta prueba consiste en comparar los números con el propósito de corroborar la independencia entre números consecutivos. Las hipótesis básicas son:</a:t>
            </a:r>
          </a:p>
        </p:txBody>
      </p:sp>
      <p:sp>
        <p:nvSpPr>
          <p:cNvPr id="9" name="2 Marcador de contenido">
            <a:extLst>
              <a:ext uri="{FF2B5EF4-FFF2-40B4-BE49-F238E27FC236}">
                <a16:creationId xmlns:a16="http://schemas.microsoft.com/office/drawing/2014/main" id="{2C31DA8F-A0D4-4C78-AEF6-CD2FA08A6096}"/>
              </a:ext>
            </a:extLst>
          </p:cNvPr>
          <p:cNvSpPr txBox="1">
            <a:spLocks/>
          </p:cNvSpPr>
          <p:nvPr/>
        </p:nvSpPr>
        <p:spPr>
          <a:xfrm>
            <a:off x="221115" y="3458175"/>
            <a:ext cx="8676964" cy="91283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AR" dirty="0"/>
              <a:t>Se comprueban las hipótesis calculando el estadístico de prueba: </a:t>
            </a:r>
          </a:p>
        </p:txBody>
      </p:sp>
      <p:pic>
        <p:nvPicPr>
          <p:cNvPr id="5" name="Imagen 4">
            <a:extLst>
              <a:ext uri="{FF2B5EF4-FFF2-40B4-BE49-F238E27FC236}">
                <a16:creationId xmlns:a16="http://schemas.microsoft.com/office/drawing/2014/main" id="{9E17EDC2-74BC-457A-8205-3556FF11600D}"/>
              </a:ext>
            </a:extLst>
          </p:cNvPr>
          <p:cNvPicPr>
            <a:picLocks noChangeAspect="1"/>
          </p:cNvPicPr>
          <p:nvPr/>
        </p:nvPicPr>
        <p:blipFill>
          <a:blip r:embed="rId3"/>
          <a:stretch>
            <a:fillRect/>
          </a:stretch>
        </p:blipFill>
        <p:spPr>
          <a:xfrm>
            <a:off x="2948072" y="2526075"/>
            <a:ext cx="3096623" cy="912837"/>
          </a:xfrm>
          <a:prstGeom prst="rect">
            <a:avLst/>
          </a:prstGeom>
        </p:spPr>
      </p:pic>
      <p:sp>
        <p:nvSpPr>
          <p:cNvPr id="8" name="2 Marcador de contenido">
            <a:extLst>
              <a:ext uri="{FF2B5EF4-FFF2-40B4-BE49-F238E27FC236}">
                <a16:creationId xmlns:a16="http://schemas.microsoft.com/office/drawing/2014/main" id="{F965F78E-ED79-4520-9FCB-88FE20EAE814}"/>
              </a:ext>
            </a:extLst>
          </p:cNvPr>
          <p:cNvSpPr txBox="1">
            <a:spLocks/>
          </p:cNvSpPr>
          <p:nvPr/>
        </p:nvSpPr>
        <p:spPr>
          <a:xfrm>
            <a:off x="154707" y="5013176"/>
            <a:ext cx="8743372" cy="151216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s-AR" dirty="0"/>
              <a:t>Si el estadístico de prueba es menor o igual al estadístico de tablas XXX , </a:t>
            </a:r>
            <a:r>
              <a:rPr lang="es-AR" b="1" dirty="0"/>
              <a:t>no podemos rechazar la hipótesis</a:t>
            </a:r>
            <a:r>
              <a:rPr lang="es-AR" dirty="0"/>
              <a:t> de independencia entre números consecutivos.</a:t>
            </a:r>
          </a:p>
        </p:txBody>
      </p:sp>
      <p:pic>
        <p:nvPicPr>
          <p:cNvPr id="6" name="Imagen 5">
            <a:extLst>
              <a:ext uri="{FF2B5EF4-FFF2-40B4-BE49-F238E27FC236}">
                <a16:creationId xmlns:a16="http://schemas.microsoft.com/office/drawing/2014/main" id="{DDC54E94-7EE1-43C9-918A-80660657A438}"/>
              </a:ext>
            </a:extLst>
          </p:cNvPr>
          <p:cNvPicPr>
            <a:picLocks noChangeAspect="1"/>
          </p:cNvPicPr>
          <p:nvPr/>
        </p:nvPicPr>
        <p:blipFill>
          <a:blip r:embed="rId4"/>
          <a:stretch>
            <a:fillRect/>
          </a:stretch>
        </p:blipFill>
        <p:spPr>
          <a:xfrm>
            <a:off x="3428494" y="3827242"/>
            <a:ext cx="2287012" cy="983546"/>
          </a:xfrm>
          <a:prstGeom prst="rect">
            <a:avLst/>
          </a:prstGeom>
        </p:spPr>
      </p:pic>
      <p:pic>
        <p:nvPicPr>
          <p:cNvPr id="7" name="Imagen 6">
            <a:extLst>
              <a:ext uri="{FF2B5EF4-FFF2-40B4-BE49-F238E27FC236}">
                <a16:creationId xmlns:a16="http://schemas.microsoft.com/office/drawing/2014/main" id="{F710695C-BCE7-4D9C-AC58-5F7DBEE04A3F}"/>
              </a:ext>
            </a:extLst>
          </p:cNvPr>
          <p:cNvPicPr>
            <a:picLocks noChangeAspect="1"/>
          </p:cNvPicPr>
          <p:nvPr/>
        </p:nvPicPr>
        <p:blipFill>
          <a:blip r:embed="rId5"/>
          <a:stretch>
            <a:fillRect/>
          </a:stretch>
        </p:blipFill>
        <p:spPr>
          <a:xfrm>
            <a:off x="1331640" y="5468679"/>
            <a:ext cx="606242" cy="360040"/>
          </a:xfrm>
          <a:prstGeom prst="rect">
            <a:avLst/>
          </a:prstGeom>
        </p:spPr>
      </p:pic>
    </p:spTree>
    <p:extLst>
      <p:ext uri="{BB962C8B-B14F-4D97-AF65-F5344CB8AC3E}">
        <p14:creationId xmlns:p14="http://schemas.microsoft.com/office/powerpoint/2010/main" val="298067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80059" y="2053641"/>
            <a:ext cx="2751871" cy="2760098"/>
          </a:xfrm>
        </p:spPr>
        <p:txBody>
          <a:bodyPr>
            <a:normAutofit/>
          </a:bodyPr>
          <a:lstStyle/>
          <a:p>
            <a:r>
              <a:rPr lang="es-AR" sz="3700" b="1">
                <a:solidFill>
                  <a:srgbClr val="FFFFFF"/>
                </a:solidFill>
              </a:rPr>
              <a:t>Aplicaciones de la simulación</a:t>
            </a:r>
          </a:p>
        </p:txBody>
      </p:sp>
      <p:sp>
        <p:nvSpPr>
          <p:cNvPr id="3" name="2 Marcador de contenido"/>
          <p:cNvSpPr>
            <a:spLocks noGrp="1"/>
          </p:cNvSpPr>
          <p:nvPr>
            <p:ph idx="1"/>
          </p:nvPr>
        </p:nvSpPr>
        <p:spPr>
          <a:xfrm>
            <a:off x="4567930" y="801866"/>
            <a:ext cx="3979563" cy="5230634"/>
          </a:xfrm>
        </p:spPr>
        <p:txBody>
          <a:bodyPr anchor="ctr">
            <a:normAutofit/>
          </a:bodyPr>
          <a:lstStyle/>
          <a:p>
            <a:pPr>
              <a:lnSpc>
                <a:spcPct val="90000"/>
              </a:lnSpc>
            </a:pPr>
            <a:r>
              <a:rPr lang="es-AR" sz="1500" b="1">
                <a:solidFill>
                  <a:srgbClr val="000000"/>
                </a:solidFill>
              </a:rPr>
              <a:t>Construcción: </a:t>
            </a:r>
            <a:r>
              <a:rPr lang="es-AR" sz="1500">
                <a:solidFill>
                  <a:srgbClr val="000000"/>
                </a:solidFill>
              </a:rPr>
              <a:t>Predice el efecto de los vientos y temblores sobre la estabilidad de los edificios, provee información sobre las condiciones de iluminación y condiciones ambientales en el interior de los mismos, detecta las partes de las estructuras que deben ser reforzadas.</a:t>
            </a:r>
          </a:p>
          <a:p>
            <a:pPr>
              <a:lnSpc>
                <a:spcPct val="90000"/>
              </a:lnSpc>
            </a:pPr>
            <a:r>
              <a:rPr lang="es-AR" sz="1500" b="1">
                <a:solidFill>
                  <a:srgbClr val="000000"/>
                </a:solidFill>
              </a:rPr>
              <a:t>Diseño: </a:t>
            </a:r>
            <a:r>
              <a:rPr lang="es-AR" sz="1500">
                <a:solidFill>
                  <a:srgbClr val="000000"/>
                </a:solidFill>
              </a:rPr>
              <a:t>Permite la selección adecuada de materiales y formas. Posibilita estudiar la sensibilidad del diseño con respecto a parámetros no controlables. </a:t>
            </a:r>
          </a:p>
          <a:p>
            <a:pPr>
              <a:lnSpc>
                <a:spcPct val="90000"/>
              </a:lnSpc>
            </a:pPr>
            <a:r>
              <a:rPr lang="es-AR" sz="1500" b="1">
                <a:solidFill>
                  <a:srgbClr val="000000"/>
                </a:solidFill>
              </a:rPr>
              <a:t>Educación: </a:t>
            </a:r>
            <a:r>
              <a:rPr lang="es-AR" sz="1500">
                <a:solidFill>
                  <a:srgbClr val="000000"/>
                </a:solidFill>
              </a:rPr>
              <a:t>Es una excelente herramienta para ayudar a comprender un sistema real debido a que puede expandir, comprimir o detener el tiempo, y además es capaz de brindar información sobre variables que no pueden ser medidas en el sistema real.</a:t>
            </a:r>
          </a:p>
          <a:p>
            <a:pPr>
              <a:lnSpc>
                <a:spcPct val="90000"/>
              </a:lnSpc>
            </a:pPr>
            <a:r>
              <a:rPr lang="es-AR" sz="1500" b="1">
                <a:solidFill>
                  <a:srgbClr val="000000"/>
                </a:solidFill>
              </a:rPr>
              <a:t>Capacitación: </a:t>
            </a:r>
            <a:r>
              <a:rPr lang="es-AR" sz="1500">
                <a:solidFill>
                  <a:srgbClr val="000000"/>
                </a:solidFill>
              </a:rPr>
              <a:t>Dado que el riesgo y los costos son casi nulos, una persona puede utilizar el simulador para aprender por sí misma utilizando el método más natural para aprender (el de prueba y error).</a:t>
            </a: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3281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a:solidFill>
                  <a:schemeClr val="accent1"/>
                </a:solidFill>
              </a:rPr>
              <a:t>Ventajas de la Simulación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963877"/>
            <a:ext cx="4783327" cy="4930246"/>
          </a:xfrm>
        </p:spPr>
        <p:txBody>
          <a:bodyPr anchor="ctr">
            <a:normAutofit/>
          </a:bodyPr>
          <a:lstStyle/>
          <a:p>
            <a:pPr>
              <a:lnSpc>
                <a:spcPct val="90000"/>
              </a:lnSpc>
            </a:pPr>
            <a:r>
              <a:rPr lang="es-AR" sz="1900"/>
              <a:t>Analizar sistemas sin necesidad de crearlos y/o en la realidad. Teniendo en cuenta impedimentos económicos, de seguridad, de calidad o éticos. </a:t>
            </a:r>
          </a:p>
          <a:p>
            <a:pPr>
              <a:lnSpc>
                <a:spcPct val="90000"/>
              </a:lnSpc>
            </a:pPr>
            <a:r>
              <a:rPr lang="es-AR" sz="1900"/>
              <a:t>El sistema evoluciona muy lentamente o muy rápidamente (comprimir o expandir el tiempo).</a:t>
            </a:r>
          </a:p>
          <a:p>
            <a:pPr>
              <a:lnSpc>
                <a:spcPct val="90000"/>
              </a:lnSpc>
            </a:pPr>
            <a:r>
              <a:rPr lang="es-AR" sz="1900"/>
              <a:t>Permite entender el porque de un sistema.</a:t>
            </a:r>
          </a:p>
          <a:p>
            <a:pPr>
              <a:lnSpc>
                <a:spcPct val="90000"/>
              </a:lnSpc>
            </a:pPr>
            <a:r>
              <a:rPr lang="es-AR" sz="1900"/>
              <a:t>Explorar posibilidades.</a:t>
            </a:r>
          </a:p>
          <a:p>
            <a:pPr>
              <a:lnSpc>
                <a:spcPct val="90000"/>
              </a:lnSpc>
            </a:pPr>
            <a:r>
              <a:rPr lang="es-AR" sz="1900"/>
              <a:t>Diagnosticar problemas -Identificar restricciones.</a:t>
            </a:r>
          </a:p>
          <a:p>
            <a:pPr>
              <a:lnSpc>
                <a:spcPct val="90000"/>
              </a:lnSpc>
            </a:pPr>
            <a:r>
              <a:rPr lang="es-AR" sz="1900"/>
              <a:t>Desarrollar entendimiento - Visualizar el plan – Construir consenso – Preparar para el cambio</a:t>
            </a:r>
          </a:p>
          <a:p>
            <a:pPr>
              <a:lnSpc>
                <a:spcPct val="90000"/>
              </a:lnSpc>
            </a:pPr>
            <a:r>
              <a:rPr lang="es-AR" sz="1900"/>
              <a:t>Existe una formulación matemática, pero es difícil obtener una solución analítica.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54833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3700" b="1">
                <a:solidFill>
                  <a:schemeClr val="accent1"/>
                </a:solidFill>
              </a:rPr>
              <a:t>Desventajas de la Simulación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963877"/>
            <a:ext cx="4783327" cy="4930246"/>
          </a:xfrm>
        </p:spPr>
        <p:txBody>
          <a:bodyPr anchor="ctr">
            <a:normAutofit/>
          </a:bodyPr>
          <a:lstStyle/>
          <a:p>
            <a:pPr marL="0" indent="0">
              <a:buNone/>
            </a:pPr>
            <a:r>
              <a:rPr lang="es-AR" sz="2100"/>
              <a:t>Entre las posibles desventajas de la simulación se pueden citar:</a:t>
            </a:r>
          </a:p>
          <a:p>
            <a:r>
              <a:rPr lang="es-AR" sz="2100"/>
              <a:t>El desarrollo de un modelo puede ser costoso, laborioso y lento. Precisa de experiencia.</a:t>
            </a:r>
          </a:p>
          <a:p>
            <a:r>
              <a:rPr lang="es-AR" sz="2100"/>
              <a:t>Los resultados pueden ser mal interpretados y existe la posibilidad de cometer errores. </a:t>
            </a:r>
          </a:p>
          <a:p>
            <a:r>
              <a:rPr lang="es-AR" sz="2100"/>
              <a:t>Puede ser usada cuando no corresponda.</a:t>
            </a:r>
          </a:p>
          <a:p>
            <a:r>
              <a:rPr lang="es-AR" sz="2100"/>
              <a:t>No se puede conocer el grado de imprecisión de los resultados. </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3987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1 Título"/>
          <p:cNvSpPr>
            <a:spLocks noGrp="1"/>
          </p:cNvSpPr>
          <p:nvPr>
            <p:ph type="title"/>
          </p:nvPr>
        </p:nvSpPr>
        <p:spPr>
          <a:xfrm>
            <a:off x="678657" y="2415322"/>
            <a:ext cx="2588798" cy="2399869"/>
          </a:xfrm>
        </p:spPr>
        <p:txBody>
          <a:bodyPr>
            <a:normAutofit/>
          </a:bodyPr>
          <a:lstStyle/>
          <a:p>
            <a:r>
              <a:rPr lang="es-AR" sz="3500" b="1">
                <a:solidFill>
                  <a:srgbClr val="FFFFFF"/>
                </a:solidFill>
              </a:rPr>
              <a:t>Planteo general de la simulación</a:t>
            </a:r>
          </a:p>
        </p:txBody>
      </p:sp>
      <p:sp>
        <p:nvSpPr>
          <p:cNvPr id="3" name="2 Marcador de contenido"/>
          <p:cNvSpPr>
            <a:spLocks noGrp="1"/>
          </p:cNvSpPr>
          <p:nvPr>
            <p:ph idx="1"/>
          </p:nvPr>
        </p:nvSpPr>
        <p:spPr>
          <a:xfrm>
            <a:off x="3840480" y="804672"/>
            <a:ext cx="4711446" cy="5248656"/>
          </a:xfrm>
        </p:spPr>
        <p:txBody>
          <a:bodyPr anchor="ctr">
            <a:normAutofit/>
          </a:bodyPr>
          <a:lstStyle/>
          <a:p>
            <a:r>
              <a:rPr lang="es-AR" sz="1700"/>
              <a:t>“..permite aproximarse al análisis y evaluación del rendimiento de sistemas antes de que sean construidos, convirtiéndose así en una herramienta clave de diseño, en cualquiera de sus fases, o para estimar a priori el impacto de los cambios propuestos en sistema ya existentes”</a:t>
            </a:r>
            <a:r>
              <a:rPr lang="es-AR" sz="1700" b="1"/>
              <a:t>. (Barcelo;1996; prologo).</a:t>
            </a:r>
          </a:p>
          <a:p>
            <a:endParaRPr lang="es-AR" sz="170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88575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1 Título"/>
          <p:cNvSpPr>
            <a:spLocks noGrp="1"/>
          </p:cNvSpPr>
          <p:nvPr>
            <p:ph type="title"/>
          </p:nvPr>
        </p:nvSpPr>
        <p:spPr>
          <a:xfrm>
            <a:off x="678657" y="2415322"/>
            <a:ext cx="2588798" cy="2399869"/>
          </a:xfrm>
        </p:spPr>
        <p:txBody>
          <a:bodyPr>
            <a:normAutofit/>
          </a:bodyPr>
          <a:lstStyle/>
          <a:p>
            <a:r>
              <a:rPr lang="es-AR" sz="3500" b="1">
                <a:solidFill>
                  <a:srgbClr val="FFFFFF"/>
                </a:solidFill>
              </a:rPr>
              <a:t>Planteo general de la simulación</a:t>
            </a:r>
          </a:p>
        </p:txBody>
      </p:sp>
      <p:sp>
        <p:nvSpPr>
          <p:cNvPr id="3" name="2 Marcador de contenido"/>
          <p:cNvSpPr>
            <a:spLocks noGrp="1"/>
          </p:cNvSpPr>
          <p:nvPr>
            <p:ph idx="1"/>
          </p:nvPr>
        </p:nvSpPr>
        <p:spPr>
          <a:xfrm>
            <a:off x="3840480" y="804672"/>
            <a:ext cx="4711446" cy="5248656"/>
          </a:xfrm>
        </p:spPr>
        <p:txBody>
          <a:bodyPr anchor="ctr">
            <a:normAutofit/>
          </a:bodyPr>
          <a:lstStyle/>
          <a:p>
            <a:r>
              <a:rPr lang="es-AR" sz="1700"/>
              <a:t>“…estudio de simulación se realiza antes de la construcción del nuevo sistema o de la modificación del antiguo, ayudando así a eliminar o reducir el riesgo de cuellos de botella no previstos, infra o extra utilización de recursos, no satisfacción de especificaciones de diseño, etc..”</a:t>
            </a:r>
            <a:r>
              <a:rPr lang="es-AR" sz="1700" b="1"/>
              <a:t>. (Barcelo;1996; prologo).</a:t>
            </a:r>
          </a:p>
          <a:p>
            <a:endParaRPr lang="es-AR" sz="1700" b="1"/>
          </a:p>
          <a:p>
            <a:endParaRPr lang="es-AR" sz="170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14904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a:solidFill>
                  <a:schemeClr val="accent1"/>
                </a:solidFill>
              </a:rPr>
              <a:t>Etapas de una simulación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320040"/>
            <a:ext cx="5088447" cy="6217919"/>
          </a:xfrm>
        </p:spPr>
        <p:txBody>
          <a:bodyPr anchor="ctr">
            <a:normAutofit/>
          </a:bodyPr>
          <a:lstStyle/>
          <a:p>
            <a:pPr marL="0" indent="0">
              <a:lnSpc>
                <a:spcPct val="90000"/>
              </a:lnSpc>
              <a:buNone/>
            </a:pPr>
            <a:r>
              <a:rPr lang="es-AR" sz="1000" b="1" dirty="0"/>
              <a:t>1. Formulación del problema: </a:t>
            </a:r>
            <a:r>
              <a:rPr lang="es-AR" sz="1000" dirty="0"/>
              <a:t>En este paso debe quedar perfectamente establecido el objeto de la simulación. El cliente y el desarrollador deben acordar lo más detalladamente posible los siguientes factores: los resultados que se esperan del simulador, el plan de experimentación, el tiempo disponible, las variables de interés, el tipo de perturbaciones a estudiar, el tratamiento estadístico de los resultados, la complejidad de la interfaz del simulador, etc. Se debe establecer si el simulador será operado por el usuario o si el usuario sólo recibirá los resultados. Finalmente, se debe establecer si el usuario solicita un trabajo de simulación o un trabajo de optimización.</a:t>
            </a:r>
          </a:p>
          <a:p>
            <a:pPr marL="0" indent="0">
              <a:lnSpc>
                <a:spcPct val="90000"/>
              </a:lnSpc>
              <a:buNone/>
            </a:pPr>
            <a:endParaRPr lang="es-AR" sz="1000" dirty="0"/>
          </a:p>
          <a:p>
            <a:pPr marL="0" indent="0">
              <a:lnSpc>
                <a:spcPct val="90000"/>
              </a:lnSpc>
              <a:buNone/>
            </a:pPr>
            <a:r>
              <a:rPr lang="es-AR" sz="1000" b="1" dirty="0"/>
              <a:t>2. Definición del sistema: </a:t>
            </a:r>
            <a:r>
              <a:rPr lang="es-AR" sz="1000" dirty="0"/>
              <a:t>El sistema a simular debe estar perfectamente definido. El cliente y el desarrollador deben acordar dónde estará la frontera del sistema a estudiar y las interacciones con el medioambiente que serán consideradas.</a:t>
            </a:r>
          </a:p>
          <a:p>
            <a:pPr marL="514350" indent="-514350">
              <a:lnSpc>
                <a:spcPct val="90000"/>
              </a:lnSpc>
              <a:buAutoNum type="arabicPeriod"/>
            </a:pPr>
            <a:endParaRPr lang="es-AR" sz="1000" dirty="0"/>
          </a:p>
          <a:p>
            <a:pPr marL="0" indent="0">
              <a:lnSpc>
                <a:spcPct val="90000"/>
              </a:lnSpc>
              <a:buNone/>
            </a:pPr>
            <a:r>
              <a:rPr lang="es-AR" sz="1000" b="1" dirty="0"/>
              <a:t>3. Formulación del modelo: </a:t>
            </a:r>
            <a:r>
              <a:rPr lang="es-AR" sz="1000" dirty="0"/>
              <a:t>Esta etapa es un arte y será discutida más adelante. La misma comienza con el desarrollo de un modelo simple que captura los aspectos relevantes del sistema real. Los aspectos relevantes del sistema real dependen de la formulación del problema; para un ingeniero de seguridad los aspectos relevantes de un automóvil son diferentes de los aspectos considerados por un ingeniero mecánico para el mismo sistema. Este modelo simple se irá enriqueciendo como resultado de varias iteraciones.</a:t>
            </a:r>
          </a:p>
          <a:p>
            <a:pPr marL="514350" indent="-514350">
              <a:lnSpc>
                <a:spcPct val="90000"/>
              </a:lnSpc>
              <a:buAutoNum type="arabicPeriod"/>
            </a:pPr>
            <a:endParaRPr lang="es-AR" sz="1000" dirty="0"/>
          </a:p>
          <a:p>
            <a:pPr marL="0" indent="0">
              <a:lnSpc>
                <a:spcPct val="90000"/>
              </a:lnSpc>
              <a:buNone/>
            </a:pPr>
            <a:r>
              <a:rPr lang="es-AR" sz="1000" b="1" dirty="0"/>
              <a:t>4. Colección de datos: </a:t>
            </a:r>
            <a:r>
              <a:rPr lang="es-AR" sz="1000" dirty="0"/>
              <a:t>La naturaleza y cantidad de datos necesarios están determinadas por la formulación del problema y del modelo. Los datos pueden ser provistos por registros históricos, experimentos de laboratorios o mediciones realizadas en el sistema real. Los mismos deberán ser procesados adecuadamente para darles el formato exigido por el modelo.</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40296205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2201</Words>
  <Application>Microsoft Office PowerPoint</Application>
  <PresentationFormat>Presentación en pantalla (4:3)</PresentationFormat>
  <Paragraphs>134</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SegoeUI</vt:lpstr>
      <vt:lpstr>SegoeUI-Italic</vt:lpstr>
      <vt:lpstr>Tema de Office</vt:lpstr>
      <vt:lpstr>Simulación</vt:lpstr>
      <vt:lpstr>Simulación</vt:lpstr>
      <vt:lpstr>Aplicaciones de la simulación</vt:lpstr>
      <vt:lpstr>Aplicaciones de la simulación</vt:lpstr>
      <vt:lpstr>Ventajas de la Simulación</vt:lpstr>
      <vt:lpstr>Desventajas de la Simulación</vt:lpstr>
      <vt:lpstr>Planteo general de la simulación</vt:lpstr>
      <vt:lpstr>Planteo general de la simulación</vt:lpstr>
      <vt:lpstr>Etapas de una simulación</vt:lpstr>
      <vt:lpstr>Etapas de una simulación</vt:lpstr>
      <vt:lpstr>Etapas de una simulación</vt:lpstr>
      <vt:lpstr>Etapas de una simulación</vt:lpstr>
      <vt:lpstr>Elementos clave a considerar</vt:lpstr>
      <vt:lpstr>Números pseudo aleatorios</vt:lpstr>
      <vt:lpstr>Números pseudo aleatorios</vt:lpstr>
      <vt:lpstr>Características de los números pseudoaleatorios</vt:lpstr>
      <vt:lpstr>Generación de números pseudo aleatorios</vt:lpstr>
      <vt:lpstr>Generación de números pseudo aleatorios</vt:lpstr>
      <vt:lpstr>Congruencial Mixto</vt:lpstr>
      <vt:lpstr>Congruencial mixto</vt:lpstr>
      <vt:lpstr>Congruencial Multiplicativo</vt:lpstr>
      <vt:lpstr>Congruencial Multiplicativo</vt:lpstr>
      <vt:lpstr>Pruebas estadísticas para Nº Aleatorios</vt:lpstr>
      <vt:lpstr>Pruebas de medias</vt:lpstr>
      <vt:lpstr>Pruebas de medias</vt:lpstr>
      <vt:lpstr>Pruebas de varianza</vt:lpstr>
      <vt:lpstr>Pruebas de varianza</vt:lpstr>
      <vt:lpstr>Pruebas de uniformidad</vt:lpstr>
      <vt:lpstr>Prueba Chi-cuadrada </vt:lpstr>
      <vt:lpstr>Pruebas de Independencia</vt:lpstr>
      <vt:lpstr>Pruebas de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dc:title>
  <dc:creator>Carlos Adrián Vecchi</dc:creator>
  <cp:lastModifiedBy>Dominga Concepcion AQUINO</cp:lastModifiedBy>
  <cp:revision>8</cp:revision>
  <dcterms:created xsi:type="dcterms:W3CDTF">2019-03-21T16:05:28Z</dcterms:created>
  <dcterms:modified xsi:type="dcterms:W3CDTF">2020-03-15T13:33:23Z</dcterms:modified>
</cp:coreProperties>
</file>