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9" r:id="rId2"/>
    <p:sldId id="275" r:id="rId3"/>
    <p:sldId id="272" r:id="rId4"/>
    <p:sldId id="283" r:id="rId5"/>
    <p:sldId id="270" r:id="rId6"/>
    <p:sldId id="274" r:id="rId7"/>
    <p:sldId id="273" r:id="rId8"/>
    <p:sldId id="271" r:id="rId9"/>
    <p:sldId id="277" r:id="rId10"/>
    <p:sldId id="301" r:id="rId11"/>
    <p:sldId id="280" r:id="rId12"/>
    <p:sldId id="303" r:id="rId13"/>
  </p:sldIdLst>
  <p:sldSz cx="9144000" cy="6858000" type="screen4x3"/>
  <p:notesSz cx="6877050" cy="965676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0" d="100"/>
          <a:sy n="40" d="100"/>
        </p:scale>
        <p:origin x="202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4487C-C904-4DB2-BB4E-73EA4E8322C3}"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9C32FBE3-D7F5-4B63-82F7-54452BE61BF0}">
      <dgm:prSet/>
      <dgm:spPr/>
      <dgm:t>
        <a:bodyPr/>
        <a:lstStyle/>
        <a:p>
          <a:pPr algn="just"/>
          <a:r>
            <a:rPr lang="es-AR" b="1" dirty="0"/>
            <a:t>Podemos decir que las variables aleatorias son aquellas que tienen un comportamiento probabilístico en la realidad.</a:t>
          </a:r>
        </a:p>
        <a:p>
          <a:r>
            <a:rPr lang="es-AR" b="1" dirty="0"/>
            <a:t>Deben cumplir reglas de distribución de probabilidad como éstas:</a:t>
          </a:r>
          <a:endParaRPr lang="en-US" b="1" dirty="0"/>
        </a:p>
      </dgm:t>
    </dgm:pt>
    <dgm:pt modelId="{107D10E4-3847-422A-B17C-259AF164AD82}" type="parTrans" cxnId="{FD369D0A-4DB0-4422-BCC8-E0A6A331BFB7}">
      <dgm:prSet/>
      <dgm:spPr/>
      <dgm:t>
        <a:bodyPr/>
        <a:lstStyle/>
        <a:p>
          <a:endParaRPr lang="en-US"/>
        </a:p>
      </dgm:t>
    </dgm:pt>
    <dgm:pt modelId="{1E634C4C-EFB6-4120-AD3F-C371B764C7E6}" type="sibTrans" cxnId="{FD369D0A-4DB0-4422-BCC8-E0A6A331BFB7}">
      <dgm:prSet/>
      <dgm:spPr/>
      <dgm:t>
        <a:bodyPr/>
        <a:lstStyle/>
        <a:p>
          <a:endParaRPr lang="en-US"/>
        </a:p>
      </dgm:t>
    </dgm:pt>
    <dgm:pt modelId="{12122FAE-20AC-4F6E-8836-D372EE7EC2C0}">
      <dgm:prSet/>
      <dgm:spPr/>
      <dgm:t>
        <a:bodyPr/>
        <a:lstStyle/>
        <a:p>
          <a:pPr algn="just"/>
          <a:r>
            <a:rPr lang="es-AR" b="0" dirty="0"/>
            <a:t>La suma de las probabilidades asociadas a todos los valores posibles de la variable </a:t>
          </a:r>
          <a:r>
            <a:rPr lang="it-IT" b="0" dirty="0"/>
            <a:t>aleatoria </a:t>
          </a:r>
          <a:r>
            <a:rPr lang="it-IT" b="1" i="1" dirty="0"/>
            <a:t>x</a:t>
          </a:r>
          <a:r>
            <a:rPr lang="it-IT" b="0" dirty="0"/>
            <a:t> es uno.</a:t>
          </a:r>
        </a:p>
        <a:p>
          <a:pPr algn="just"/>
          <a:r>
            <a:rPr lang="es-AR" b="0" dirty="0"/>
            <a:t>La probabilidad de que un posible valor de la variables </a:t>
          </a:r>
          <a:r>
            <a:rPr lang="es-AR" b="1" i="1" dirty="0"/>
            <a:t>x</a:t>
          </a:r>
          <a:r>
            <a:rPr lang="es-AR" b="0" dirty="0"/>
            <a:t> se presente siempre es mayor que o igual a cero.</a:t>
          </a:r>
          <a:endParaRPr lang="en-US" b="0" dirty="0"/>
        </a:p>
      </dgm:t>
    </dgm:pt>
    <dgm:pt modelId="{7502FED2-66C0-4258-89F4-71D42122B18F}" type="parTrans" cxnId="{798748AE-1F59-4004-858A-2A74E65AEC10}">
      <dgm:prSet/>
      <dgm:spPr/>
      <dgm:t>
        <a:bodyPr/>
        <a:lstStyle/>
        <a:p>
          <a:endParaRPr lang="en-US"/>
        </a:p>
      </dgm:t>
    </dgm:pt>
    <dgm:pt modelId="{0B282D94-D678-4742-ADEC-36D37C0639FF}" type="sibTrans" cxnId="{798748AE-1F59-4004-858A-2A74E65AEC10}">
      <dgm:prSet/>
      <dgm:spPr/>
      <dgm:t>
        <a:bodyPr/>
        <a:lstStyle/>
        <a:p>
          <a:endParaRPr lang="en-US"/>
        </a:p>
      </dgm:t>
    </dgm:pt>
    <dgm:pt modelId="{2E508E65-81CD-42CF-9A66-68ACD2D68D4B}">
      <dgm:prSet/>
      <dgm:spPr/>
      <dgm:t>
        <a:bodyPr/>
        <a:lstStyle/>
        <a:p>
          <a:pPr algn="just"/>
          <a:r>
            <a:rPr lang="es-AR" b="0" dirty="0"/>
            <a:t>El valor esperado de la distribución de la variable aleatoria es la  media de la misma, la cual a su vez estima la verdadera media de la población.</a:t>
          </a:r>
          <a:endParaRPr lang="en-US" b="0" dirty="0"/>
        </a:p>
      </dgm:t>
    </dgm:pt>
    <dgm:pt modelId="{A8FD688D-A26F-4AF7-8D77-6D8819C4991B}" type="parTrans" cxnId="{7C34AD1A-162B-4334-8CD3-C9C72952274D}">
      <dgm:prSet/>
      <dgm:spPr/>
      <dgm:t>
        <a:bodyPr/>
        <a:lstStyle/>
        <a:p>
          <a:endParaRPr lang="en-US"/>
        </a:p>
      </dgm:t>
    </dgm:pt>
    <dgm:pt modelId="{B67F2AAE-3D84-4E97-828D-76F0B6C8700D}" type="sibTrans" cxnId="{7C34AD1A-162B-4334-8CD3-C9C72952274D}">
      <dgm:prSet/>
      <dgm:spPr/>
      <dgm:t>
        <a:bodyPr/>
        <a:lstStyle/>
        <a:p>
          <a:endParaRPr lang="en-US"/>
        </a:p>
      </dgm:t>
    </dgm:pt>
    <dgm:pt modelId="{C01DA6C2-3C1F-4183-BEDA-A7A3216210A1}">
      <dgm:prSet custT="1"/>
      <dgm:spPr/>
      <dgm:t>
        <a:bodyPr/>
        <a:lstStyle/>
        <a:p>
          <a:pPr algn="just"/>
          <a:r>
            <a:rPr lang="es-AR" sz="1800" b="0" dirty="0"/>
            <a:t>Si la distribución de probabilidad asociada a una variable aleatoria está definida por más de un parámetro, dichos parámetros pueden obtenerse mediante un estimador no sesgado. Por ejemplo, la varianza de la población puede ser estimada usando la varianza de una muestra que es s2. De la misma manera, la desviación estándar de la población, puede estimarse mediante la desviación estándar de la muestra s</a:t>
          </a:r>
          <a:r>
            <a:rPr lang="es-AR" sz="1600" b="0" dirty="0"/>
            <a:t>.</a:t>
          </a:r>
          <a:endParaRPr lang="en-US" sz="1600" b="0" dirty="0"/>
        </a:p>
      </dgm:t>
    </dgm:pt>
    <dgm:pt modelId="{982DAF27-96FA-4FE3-883B-A70D6977DB1C}" type="parTrans" cxnId="{9F361835-4946-46AB-9385-CE1CFBDE9225}">
      <dgm:prSet/>
      <dgm:spPr/>
      <dgm:t>
        <a:bodyPr/>
        <a:lstStyle/>
        <a:p>
          <a:endParaRPr lang="en-US"/>
        </a:p>
      </dgm:t>
    </dgm:pt>
    <dgm:pt modelId="{BA68EE21-12B1-4298-AD0F-9616FB52E9F9}" type="sibTrans" cxnId="{9F361835-4946-46AB-9385-CE1CFBDE9225}">
      <dgm:prSet/>
      <dgm:spPr/>
      <dgm:t>
        <a:bodyPr/>
        <a:lstStyle/>
        <a:p>
          <a:endParaRPr lang="en-US"/>
        </a:p>
      </dgm:t>
    </dgm:pt>
    <dgm:pt modelId="{78E102A9-5C50-46AB-A092-0E4A2F1458B5}" type="pres">
      <dgm:prSet presAssocID="{1414487C-C904-4DB2-BB4E-73EA4E8322C3}" presName="vert0" presStyleCnt="0">
        <dgm:presLayoutVars>
          <dgm:dir/>
          <dgm:animOne val="branch"/>
          <dgm:animLvl val="lvl"/>
        </dgm:presLayoutVars>
      </dgm:prSet>
      <dgm:spPr/>
    </dgm:pt>
    <dgm:pt modelId="{CDE6FEA0-B844-4CD0-90B8-30E12BE3F28F}" type="pres">
      <dgm:prSet presAssocID="{9C32FBE3-D7F5-4B63-82F7-54452BE61BF0}" presName="thickLine" presStyleLbl="alignNode1" presStyleIdx="0" presStyleCnt="4"/>
      <dgm:spPr/>
    </dgm:pt>
    <dgm:pt modelId="{4D561E94-B159-4E5E-A7AB-353F1542D413}" type="pres">
      <dgm:prSet presAssocID="{9C32FBE3-D7F5-4B63-82F7-54452BE61BF0}" presName="horz1" presStyleCnt="0"/>
      <dgm:spPr/>
    </dgm:pt>
    <dgm:pt modelId="{1FDEF87E-E934-4568-B7AE-DA4444710631}" type="pres">
      <dgm:prSet presAssocID="{9C32FBE3-D7F5-4B63-82F7-54452BE61BF0}" presName="tx1" presStyleLbl="revTx" presStyleIdx="0" presStyleCnt="4" custScaleY="134587"/>
      <dgm:spPr/>
    </dgm:pt>
    <dgm:pt modelId="{40AB776D-8203-49B7-9E0E-713CBF37C46F}" type="pres">
      <dgm:prSet presAssocID="{9C32FBE3-D7F5-4B63-82F7-54452BE61BF0}" presName="vert1" presStyleCnt="0"/>
      <dgm:spPr/>
    </dgm:pt>
    <dgm:pt modelId="{8026434B-773B-492C-94AE-84A686A2A5E5}" type="pres">
      <dgm:prSet presAssocID="{12122FAE-20AC-4F6E-8836-D372EE7EC2C0}" presName="thickLine" presStyleLbl="alignNode1" presStyleIdx="1" presStyleCnt="4"/>
      <dgm:spPr/>
    </dgm:pt>
    <dgm:pt modelId="{76F1FDD4-5848-4F06-A158-ADCDF019A1EA}" type="pres">
      <dgm:prSet presAssocID="{12122FAE-20AC-4F6E-8836-D372EE7EC2C0}" presName="horz1" presStyleCnt="0"/>
      <dgm:spPr/>
    </dgm:pt>
    <dgm:pt modelId="{9562D72A-EF75-41F8-B668-DE6A11CF94C7}" type="pres">
      <dgm:prSet presAssocID="{12122FAE-20AC-4F6E-8836-D372EE7EC2C0}" presName="tx1" presStyleLbl="revTx" presStyleIdx="1" presStyleCnt="4"/>
      <dgm:spPr/>
    </dgm:pt>
    <dgm:pt modelId="{B5950D26-E942-4A98-89FE-84F8BD279749}" type="pres">
      <dgm:prSet presAssocID="{12122FAE-20AC-4F6E-8836-D372EE7EC2C0}" presName="vert1" presStyleCnt="0"/>
      <dgm:spPr/>
    </dgm:pt>
    <dgm:pt modelId="{20520DE4-D23E-4EEC-9F7C-223D511606D4}" type="pres">
      <dgm:prSet presAssocID="{2E508E65-81CD-42CF-9A66-68ACD2D68D4B}" presName="thickLine" presStyleLbl="alignNode1" presStyleIdx="2" presStyleCnt="4"/>
      <dgm:spPr/>
    </dgm:pt>
    <dgm:pt modelId="{526E91CB-5B8F-4692-A4E0-8530F1742362}" type="pres">
      <dgm:prSet presAssocID="{2E508E65-81CD-42CF-9A66-68ACD2D68D4B}" presName="horz1" presStyleCnt="0"/>
      <dgm:spPr/>
    </dgm:pt>
    <dgm:pt modelId="{B1E9486F-FAF0-4700-AE10-AC07D64BC0E8}" type="pres">
      <dgm:prSet presAssocID="{2E508E65-81CD-42CF-9A66-68ACD2D68D4B}" presName="tx1" presStyleLbl="revTx" presStyleIdx="2" presStyleCnt="4"/>
      <dgm:spPr/>
    </dgm:pt>
    <dgm:pt modelId="{28123E52-FACA-4B11-933F-225D91B4BBC5}" type="pres">
      <dgm:prSet presAssocID="{2E508E65-81CD-42CF-9A66-68ACD2D68D4B}" presName="vert1" presStyleCnt="0"/>
      <dgm:spPr/>
    </dgm:pt>
    <dgm:pt modelId="{9F1A0AD0-FDE6-48DA-AB6C-6884F97A7FC3}" type="pres">
      <dgm:prSet presAssocID="{C01DA6C2-3C1F-4183-BEDA-A7A3216210A1}" presName="thickLine" presStyleLbl="alignNode1" presStyleIdx="3" presStyleCnt="4"/>
      <dgm:spPr/>
    </dgm:pt>
    <dgm:pt modelId="{7DCF2D01-2D85-4252-AEC0-C94AA8F053A9}" type="pres">
      <dgm:prSet presAssocID="{C01DA6C2-3C1F-4183-BEDA-A7A3216210A1}" presName="horz1" presStyleCnt="0"/>
      <dgm:spPr/>
    </dgm:pt>
    <dgm:pt modelId="{5B1E793A-8E6A-4BFC-A568-E09EAF16A4C8}" type="pres">
      <dgm:prSet presAssocID="{C01DA6C2-3C1F-4183-BEDA-A7A3216210A1}" presName="tx1" presStyleLbl="revTx" presStyleIdx="3" presStyleCnt="4" custScaleY="222204"/>
      <dgm:spPr/>
    </dgm:pt>
    <dgm:pt modelId="{010C94D7-2B4D-45BB-A8D6-AF775B67554A}" type="pres">
      <dgm:prSet presAssocID="{C01DA6C2-3C1F-4183-BEDA-A7A3216210A1}" presName="vert1" presStyleCnt="0"/>
      <dgm:spPr/>
    </dgm:pt>
  </dgm:ptLst>
  <dgm:cxnLst>
    <dgm:cxn modelId="{FD369D0A-4DB0-4422-BCC8-E0A6A331BFB7}" srcId="{1414487C-C904-4DB2-BB4E-73EA4E8322C3}" destId="{9C32FBE3-D7F5-4B63-82F7-54452BE61BF0}" srcOrd="0" destOrd="0" parTransId="{107D10E4-3847-422A-B17C-259AF164AD82}" sibTransId="{1E634C4C-EFB6-4120-AD3F-C371B764C7E6}"/>
    <dgm:cxn modelId="{7C34AD1A-162B-4334-8CD3-C9C72952274D}" srcId="{1414487C-C904-4DB2-BB4E-73EA4E8322C3}" destId="{2E508E65-81CD-42CF-9A66-68ACD2D68D4B}" srcOrd="2" destOrd="0" parTransId="{A8FD688D-A26F-4AF7-8D77-6D8819C4991B}" sibTransId="{B67F2AAE-3D84-4E97-828D-76F0B6C8700D}"/>
    <dgm:cxn modelId="{9F361835-4946-46AB-9385-CE1CFBDE9225}" srcId="{1414487C-C904-4DB2-BB4E-73EA4E8322C3}" destId="{C01DA6C2-3C1F-4183-BEDA-A7A3216210A1}" srcOrd="3" destOrd="0" parTransId="{982DAF27-96FA-4FE3-883B-A70D6977DB1C}" sibTransId="{BA68EE21-12B1-4298-AD0F-9616FB52E9F9}"/>
    <dgm:cxn modelId="{A1741C3B-C5C8-44B6-B36B-6863F381E271}" type="presOf" srcId="{C01DA6C2-3C1F-4183-BEDA-A7A3216210A1}" destId="{5B1E793A-8E6A-4BFC-A568-E09EAF16A4C8}" srcOrd="0" destOrd="0" presId="urn:microsoft.com/office/officeart/2008/layout/LinedList"/>
    <dgm:cxn modelId="{0D4AF85D-B2AB-48FA-9EF5-A416668C8FFC}" type="presOf" srcId="{12122FAE-20AC-4F6E-8836-D372EE7EC2C0}" destId="{9562D72A-EF75-41F8-B668-DE6A11CF94C7}" srcOrd="0" destOrd="0" presId="urn:microsoft.com/office/officeart/2008/layout/LinedList"/>
    <dgm:cxn modelId="{4ED7EC5F-DC9D-4EEB-AA22-FF1547661E4F}" type="presOf" srcId="{9C32FBE3-D7F5-4B63-82F7-54452BE61BF0}" destId="{1FDEF87E-E934-4568-B7AE-DA4444710631}" srcOrd="0" destOrd="0" presId="urn:microsoft.com/office/officeart/2008/layout/LinedList"/>
    <dgm:cxn modelId="{D8DF588B-EB43-40BE-A9BD-B12DCD6F3F78}" type="presOf" srcId="{2E508E65-81CD-42CF-9A66-68ACD2D68D4B}" destId="{B1E9486F-FAF0-4700-AE10-AC07D64BC0E8}" srcOrd="0" destOrd="0" presId="urn:microsoft.com/office/officeart/2008/layout/LinedList"/>
    <dgm:cxn modelId="{798748AE-1F59-4004-858A-2A74E65AEC10}" srcId="{1414487C-C904-4DB2-BB4E-73EA4E8322C3}" destId="{12122FAE-20AC-4F6E-8836-D372EE7EC2C0}" srcOrd="1" destOrd="0" parTransId="{7502FED2-66C0-4258-89F4-71D42122B18F}" sibTransId="{0B282D94-D678-4742-ADEC-36D37C0639FF}"/>
    <dgm:cxn modelId="{339808EC-E1B6-47E3-8A64-D145B445DC4F}" type="presOf" srcId="{1414487C-C904-4DB2-BB4E-73EA4E8322C3}" destId="{78E102A9-5C50-46AB-A092-0E4A2F1458B5}" srcOrd="0" destOrd="0" presId="urn:microsoft.com/office/officeart/2008/layout/LinedList"/>
    <dgm:cxn modelId="{57DDEFB5-97D9-4FDD-BC15-B81A2AFBBAA2}" type="presParOf" srcId="{78E102A9-5C50-46AB-A092-0E4A2F1458B5}" destId="{CDE6FEA0-B844-4CD0-90B8-30E12BE3F28F}" srcOrd="0" destOrd="0" presId="urn:microsoft.com/office/officeart/2008/layout/LinedList"/>
    <dgm:cxn modelId="{4F7FF4EA-387C-4A82-98AE-64E02C7258B7}" type="presParOf" srcId="{78E102A9-5C50-46AB-A092-0E4A2F1458B5}" destId="{4D561E94-B159-4E5E-A7AB-353F1542D413}" srcOrd="1" destOrd="0" presId="urn:microsoft.com/office/officeart/2008/layout/LinedList"/>
    <dgm:cxn modelId="{E8DD972D-DAC7-4009-A1DE-58B19CCDB5D7}" type="presParOf" srcId="{4D561E94-B159-4E5E-A7AB-353F1542D413}" destId="{1FDEF87E-E934-4568-B7AE-DA4444710631}" srcOrd="0" destOrd="0" presId="urn:microsoft.com/office/officeart/2008/layout/LinedList"/>
    <dgm:cxn modelId="{B5CDB86A-56E8-4C46-9A0A-D2F492FE53CE}" type="presParOf" srcId="{4D561E94-B159-4E5E-A7AB-353F1542D413}" destId="{40AB776D-8203-49B7-9E0E-713CBF37C46F}" srcOrd="1" destOrd="0" presId="urn:microsoft.com/office/officeart/2008/layout/LinedList"/>
    <dgm:cxn modelId="{4D2BB43E-6346-4F51-A914-572EACED7EE3}" type="presParOf" srcId="{78E102A9-5C50-46AB-A092-0E4A2F1458B5}" destId="{8026434B-773B-492C-94AE-84A686A2A5E5}" srcOrd="2" destOrd="0" presId="urn:microsoft.com/office/officeart/2008/layout/LinedList"/>
    <dgm:cxn modelId="{6830CD83-FE19-44BD-B978-4E59B0E9E42A}" type="presParOf" srcId="{78E102A9-5C50-46AB-A092-0E4A2F1458B5}" destId="{76F1FDD4-5848-4F06-A158-ADCDF019A1EA}" srcOrd="3" destOrd="0" presId="urn:microsoft.com/office/officeart/2008/layout/LinedList"/>
    <dgm:cxn modelId="{7E766130-2D50-4DDC-BB7D-2DC8664522F6}" type="presParOf" srcId="{76F1FDD4-5848-4F06-A158-ADCDF019A1EA}" destId="{9562D72A-EF75-41F8-B668-DE6A11CF94C7}" srcOrd="0" destOrd="0" presId="urn:microsoft.com/office/officeart/2008/layout/LinedList"/>
    <dgm:cxn modelId="{60948DD5-8DEC-4C9D-86B5-C0AD0F79F609}" type="presParOf" srcId="{76F1FDD4-5848-4F06-A158-ADCDF019A1EA}" destId="{B5950D26-E942-4A98-89FE-84F8BD279749}" srcOrd="1" destOrd="0" presId="urn:microsoft.com/office/officeart/2008/layout/LinedList"/>
    <dgm:cxn modelId="{014BE8F6-4BBB-45F8-8426-0B139F8FD7C8}" type="presParOf" srcId="{78E102A9-5C50-46AB-A092-0E4A2F1458B5}" destId="{20520DE4-D23E-4EEC-9F7C-223D511606D4}" srcOrd="4" destOrd="0" presId="urn:microsoft.com/office/officeart/2008/layout/LinedList"/>
    <dgm:cxn modelId="{FDBBBBC3-3A08-4936-9EA5-AF4806A7714A}" type="presParOf" srcId="{78E102A9-5C50-46AB-A092-0E4A2F1458B5}" destId="{526E91CB-5B8F-4692-A4E0-8530F1742362}" srcOrd="5" destOrd="0" presId="urn:microsoft.com/office/officeart/2008/layout/LinedList"/>
    <dgm:cxn modelId="{39811A65-F61B-422A-B1FB-D9E7A9225137}" type="presParOf" srcId="{526E91CB-5B8F-4692-A4E0-8530F1742362}" destId="{B1E9486F-FAF0-4700-AE10-AC07D64BC0E8}" srcOrd="0" destOrd="0" presId="urn:microsoft.com/office/officeart/2008/layout/LinedList"/>
    <dgm:cxn modelId="{51924591-E46C-4A60-8E4B-7D912E7BBFAF}" type="presParOf" srcId="{526E91CB-5B8F-4692-A4E0-8530F1742362}" destId="{28123E52-FACA-4B11-933F-225D91B4BBC5}" srcOrd="1" destOrd="0" presId="urn:microsoft.com/office/officeart/2008/layout/LinedList"/>
    <dgm:cxn modelId="{0FD54297-8C7E-46C9-9E04-C096D6C00B42}" type="presParOf" srcId="{78E102A9-5C50-46AB-A092-0E4A2F1458B5}" destId="{9F1A0AD0-FDE6-48DA-AB6C-6884F97A7FC3}" srcOrd="6" destOrd="0" presId="urn:microsoft.com/office/officeart/2008/layout/LinedList"/>
    <dgm:cxn modelId="{C769D9EE-A189-41E2-A2A9-308C27F779E2}" type="presParOf" srcId="{78E102A9-5C50-46AB-A092-0E4A2F1458B5}" destId="{7DCF2D01-2D85-4252-AEC0-C94AA8F053A9}" srcOrd="7" destOrd="0" presId="urn:microsoft.com/office/officeart/2008/layout/LinedList"/>
    <dgm:cxn modelId="{02D78C6F-69AF-4F20-95E1-01A7027E6581}" type="presParOf" srcId="{7DCF2D01-2D85-4252-AEC0-C94AA8F053A9}" destId="{5B1E793A-8E6A-4BFC-A568-E09EAF16A4C8}" srcOrd="0" destOrd="0" presId="urn:microsoft.com/office/officeart/2008/layout/LinedList"/>
    <dgm:cxn modelId="{D8B6AE9B-C66C-45B6-AD29-101320AB5671}" type="presParOf" srcId="{7DCF2D01-2D85-4252-AEC0-C94AA8F053A9}" destId="{010C94D7-2B4D-45BB-A8D6-AF775B67554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6FEA0-B844-4CD0-90B8-30E12BE3F28F}">
      <dsp:nvSpPr>
        <dsp:cNvPr id="0" name=""/>
        <dsp:cNvSpPr/>
      </dsp:nvSpPr>
      <dsp:spPr>
        <a:xfrm>
          <a:off x="0" y="2805"/>
          <a:ext cx="4701779"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DEF87E-E934-4568-B7AE-DA4444710631}">
      <dsp:nvSpPr>
        <dsp:cNvPr id="0" name=""/>
        <dsp:cNvSpPr/>
      </dsp:nvSpPr>
      <dsp:spPr>
        <a:xfrm>
          <a:off x="0" y="2805"/>
          <a:ext cx="4692600" cy="1547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s-AR" sz="1600" b="1" kern="1200" dirty="0"/>
            <a:t>Podemos decir que las variables aleatorias son aquellas que tienen un comportamiento probabilístico en la realidad.</a:t>
          </a:r>
        </a:p>
        <a:p>
          <a:pPr marL="0" lvl="0" indent="0" defTabSz="711200">
            <a:lnSpc>
              <a:spcPct val="90000"/>
            </a:lnSpc>
            <a:spcBef>
              <a:spcPct val="0"/>
            </a:spcBef>
            <a:spcAft>
              <a:spcPct val="35000"/>
            </a:spcAft>
            <a:buNone/>
          </a:pPr>
          <a:r>
            <a:rPr lang="es-AR" sz="1600" b="1" kern="1200" dirty="0"/>
            <a:t>Deben cumplir reglas de distribución de probabilidad como éstas:</a:t>
          </a:r>
          <a:endParaRPr lang="en-US" sz="1600" b="1" kern="1200" dirty="0"/>
        </a:p>
      </dsp:txBody>
      <dsp:txXfrm>
        <a:off x="0" y="2805"/>
        <a:ext cx="4692600" cy="1547751"/>
      </dsp:txXfrm>
    </dsp:sp>
    <dsp:sp modelId="{8026434B-773B-492C-94AE-84A686A2A5E5}">
      <dsp:nvSpPr>
        <dsp:cNvPr id="0" name=""/>
        <dsp:cNvSpPr/>
      </dsp:nvSpPr>
      <dsp:spPr>
        <a:xfrm>
          <a:off x="0" y="1550557"/>
          <a:ext cx="4701779"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562D72A-EF75-41F8-B668-DE6A11CF94C7}">
      <dsp:nvSpPr>
        <dsp:cNvPr id="0" name=""/>
        <dsp:cNvSpPr/>
      </dsp:nvSpPr>
      <dsp:spPr>
        <a:xfrm>
          <a:off x="0" y="1550557"/>
          <a:ext cx="4701779" cy="11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s-AR" sz="1600" b="0" kern="1200" dirty="0"/>
            <a:t>La suma de las probabilidades asociadas a todos los valores posibles de la variable </a:t>
          </a:r>
          <a:r>
            <a:rPr lang="it-IT" sz="1600" b="0" kern="1200" dirty="0"/>
            <a:t>aleatoria </a:t>
          </a:r>
          <a:r>
            <a:rPr lang="it-IT" sz="1600" b="1" i="1" kern="1200" dirty="0"/>
            <a:t>x</a:t>
          </a:r>
          <a:r>
            <a:rPr lang="it-IT" sz="1600" b="0" kern="1200" dirty="0"/>
            <a:t> es uno.</a:t>
          </a:r>
        </a:p>
        <a:p>
          <a:pPr marL="0" lvl="0" indent="0" algn="just" defTabSz="711200">
            <a:lnSpc>
              <a:spcPct val="90000"/>
            </a:lnSpc>
            <a:spcBef>
              <a:spcPct val="0"/>
            </a:spcBef>
            <a:spcAft>
              <a:spcPct val="35000"/>
            </a:spcAft>
            <a:buNone/>
          </a:pPr>
          <a:r>
            <a:rPr lang="es-AR" sz="1600" b="0" kern="1200" dirty="0"/>
            <a:t>La probabilidad de que un posible valor de la variables </a:t>
          </a:r>
          <a:r>
            <a:rPr lang="es-AR" sz="1600" b="1" i="1" kern="1200" dirty="0"/>
            <a:t>x</a:t>
          </a:r>
          <a:r>
            <a:rPr lang="es-AR" sz="1600" b="0" kern="1200" dirty="0"/>
            <a:t> se presente siempre es mayor que o igual a cero.</a:t>
          </a:r>
          <a:endParaRPr lang="en-US" sz="1600" b="0" kern="1200" dirty="0"/>
        </a:p>
      </dsp:txBody>
      <dsp:txXfrm>
        <a:off x="0" y="1550557"/>
        <a:ext cx="4701779" cy="1150000"/>
      </dsp:txXfrm>
    </dsp:sp>
    <dsp:sp modelId="{20520DE4-D23E-4EEC-9F7C-223D511606D4}">
      <dsp:nvSpPr>
        <dsp:cNvPr id="0" name=""/>
        <dsp:cNvSpPr/>
      </dsp:nvSpPr>
      <dsp:spPr>
        <a:xfrm>
          <a:off x="0" y="2700557"/>
          <a:ext cx="4701779"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1E9486F-FAF0-4700-AE10-AC07D64BC0E8}">
      <dsp:nvSpPr>
        <dsp:cNvPr id="0" name=""/>
        <dsp:cNvSpPr/>
      </dsp:nvSpPr>
      <dsp:spPr>
        <a:xfrm>
          <a:off x="0" y="2700557"/>
          <a:ext cx="4701779" cy="11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just" defTabSz="711200">
            <a:lnSpc>
              <a:spcPct val="90000"/>
            </a:lnSpc>
            <a:spcBef>
              <a:spcPct val="0"/>
            </a:spcBef>
            <a:spcAft>
              <a:spcPct val="35000"/>
            </a:spcAft>
            <a:buNone/>
          </a:pPr>
          <a:r>
            <a:rPr lang="es-AR" sz="1600" b="0" kern="1200" dirty="0"/>
            <a:t>El valor esperado de la distribución de la variable aleatoria es la  media de la misma, la cual a su vez estima la verdadera media de la población.</a:t>
          </a:r>
          <a:endParaRPr lang="en-US" sz="1600" b="0" kern="1200" dirty="0"/>
        </a:p>
      </dsp:txBody>
      <dsp:txXfrm>
        <a:off x="0" y="2700557"/>
        <a:ext cx="4701779" cy="1150000"/>
      </dsp:txXfrm>
    </dsp:sp>
    <dsp:sp modelId="{9F1A0AD0-FDE6-48DA-AB6C-6884F97A7FC3}">
      <dsp:nvSpPr>
        <dsp:cNvPr id="0" name=""/>
        <dsp:cNvSpPr/>
      </dsp:nvSpPr>
      <dsp:spPr>
        <a:xfrm>
          <a:off x="0" y="3850558"/>
          <a:ext cx="4701779"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B1E793A-8E6A-4BFC-A568-E09EAF16A4C8}">
      <dsp:nvSpPr>
        <dsp:cNvPr id="0" name=""/>
        <dsp:cNvSpPr/>
      </dsp:nvSpPr>
      <dsp:spPr>
        <a:xfrm>
          <a:off x="0" y="3850558"/>
          <a:ext cx="4697187" cy="255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AR" sz="1800" b="0" kern="1200" dirty="0"/>
            <a:t>Si la distribución de probabilidad asociada a una variable aleatoria está definida por más de un parámetro, dichos parámetros pueden obtenerse mediante un estimador no sesgado. Por ejemplo, la varianza de la población puede ser estimada usando la varianza de una muestra que es s2. De la misma manera, la desviación estándar de la población, puede estimarse mediante la desviación estándar de la muestra s</a:t>
          </a:r>
          <a:r>
            <a:rPr lang="es-AR" sz="1600" b="0" kern="1200" dirty="0"/>
            <a:t>.</a:t>
          </a:r>
          <a:endParaRPr lang="en-US" sz="1600" b="0" kern="1200" dirty="0"/>
        </a:p>
      </dsp:txBody>
      <dsp:txXfrm>
        <a:off x="0" y="3850558"/>
        <a:ext cx="4697187" cy="25553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0055" cy="482838"/>
          </a:xfrm>
          <a:prstGeom prst="rect">
            <a:avLst/>
          </a:prstGeom>
        </p:spPr>
        <p:txBody>
          <a:bodyPr vert="horz" lIns="94476" tIns="47238" rIns="94476" bIns="47238" rtlCol="0"/>
          <a:lstStyle>
            <a:lvl1pPr algn="l">
              <a:defRPr sz="1200"/>
            </a:lvl1pPr>
          </a:lstStyle>
          <a:p>
            <a:endParaRPr lang="es-AR"/>
          </a:p>
        </p:txBody>
      </p:sp>
      <p:sp>
        <p:nvSpPr>
          <p:cNvPr id="3" name="2 Marcador de fecha"/>
          <p:cNvSpPr>
            <a:spLocks noGrp="1"/>
          </p:cNvSpPr>
          <p:nvPr>
            <p:ph type="dt" sz="quarter" idx="1"/>
          </p:nvPr>
        </p:nvSpPr>
        <p:spPr>
          <a:xfrm>
            <a:off x="3895404" y="0"/>
            <a:ext cx="2980055" cy="482838"/>
          </a:xfrm>
          <a:prstGeom prst="rect">
            <a:avLst/>
          </a:prstGeom>
        </p:spPr>
        <p:txBody>
          <a:bodyPr vert="horz" lIns="94476" tIns="47238" rIns="94476" bIns="47238" rtlCol="0"/>
          <a:lstStyle>
            <a:lvl1pPr algn="r">
              <a:defRPr sz="1200"/>
            </a:lvl1pPr>
          </a:lstStyle>
          <a:p>
            <a:fld id="{498FFA6A-87B7-4097-81FB-5405D3029252}" type="datetimeFigureOut">
              <a:rPr lang="es-AR" smtClean="0"/>
              <a:t>30/03/2020</a:t>
            </a:fld>
            <a:endParaRPr lang="es-AR"/>
          </a:p>
        </p:txBody>
      </p:sp>
      <p:sp>
        <p:nvSpPr>
          <p:cNvPr id="4" name="3 Marcador de pie de página"/>
          <p:cNvSpPr>
            <a:spLocks noGrp="1"/>
          </p:cNvSpPr>
          <p:nvPr>
            <p:ph type="ftr" sz="quarter" idx="2"/>
          </p:nvPr>
        </p:nvSpPr>
        <p:spPr>
          <a:xfrm>
            <a:off x="0" y="9172249"/>
            <a:ext cx="2980055" cy="482838"/>
          </a:xfrm>
          <a:prstGeom prst="rect">
            <a:avLst/>
          </a:prstGeom>
        </p:spPr>
        <p:txBody>
          <a:bodyPr vert="horz" lIns="94476" tIns="47238" rIns="94476" bIns="47238"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95404" y="9172249"/>
            <a:ext cx="2980055" cy="482838"/>
          </a:xfrm>
          <a:prstGeom prst="rect">
            <a:avLst/>
          </a:prstGeom>
        </p:spPr>
        <p:txBody>
          <a:bodyPr vert="horz" lIns="94476" tIns="47238" rIns="94476" bIns="47238" rtlCol="0" anchor="b"/>
          <a:lstStyle>
            <a:lvl1pPr algn="r">
              <a:defRPr sz="1200"/>
            </a:lvl1pPr>
          </a:lstStyle>
          <a:p>
            <a:fld id="{AC1FCA90-DB37-48A8-A7FA-327312962C30}" type="slidenum">
              <a:rPr lang="es-AR" smtClean="0"/>
              <a:t>‹Nº›</a:t>
            </a:fld>
            <a:endParaRPr lang="es-AR"/>
          </a:p>
        </p:txBody>
      </p:sp>
    </p:spTree>
    <p:extLst>
      <p:ext uri="{BB962C8B-B14F-4D97-AF65-F5344CB8AC3E}">
        <p14:creationId xmlns:p14="http://schemas.microsoft.com/office/powerpoint/2010/main" val="1211423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0055" cy="482838"/>
          </a:xfrm>
          <a:prstGeom prst="rect">
            <a:avLst/>
          </a:prstGeom>
        </p:spPr>
        <p:txBody>
          <a:bodyPr vert="horz" lIns="94476" tIns="47238" rIns="94476" bIns="47238" rtlCol="0"/>
          <a:lstStyle>
            <a:lvl1pPr algn="l">
              <a:defRPr sz="1200"/>
            </a:lvl1pPr>
          </a:lstStyle>
          <a:p>
            <a:endParaRPr lang="es-AR"/>
          </a:p>
        </p:txBody>
      </p:sp>
      <p:sp>
        <p:nvSpPr>
          <p:cNvPr id="3" name="2 Marcador de fecha"/>
          <p:cNvSpPr>
            <a:spLocks noGrp="1"/>
          </p:cNvSpPr>
          <p:nvPr>
            <p:ph type="dt" idx="1"/>
          </p:nvPr>
        </p:nvSpPr>
        <p:spPr>
          <a:xfrm>
            <a:off x="3895404" y="0"/>
            <a:ext cx="2980055" cy="482838"/>
          </a:xfrm>
          <a:prstGeom prst="rect">
            <a:avLst/>
          </a:prstGeom>
        </p:spPr>
        <p:txBody>
          <a:bodyPr vert="horz" lIns="94476" tIns="47238" rIns="94476" bIns="47238" rtlCol="0"/>
          <a:lstStyle>
            <a:lvl1pPr algn="r">
              <a:defRPr sz="1200"/>
            </a:lvl1pPr>
          </a:lstStyle>
          <a:p>
            <a:fld id="{F797EEFF-C4A9-4C74-AFDA-9229EE1E0CAA}" type="datetimeFigureOut">
              <a:rPr lang="es-AR" smtClean="0"/>
              <a:pPr/>
              <a:t>30/03/2020</a:t>
            </a:fld>
            <a:endParaRPr lang="es-AR"/>
          </a:p>
        </p:txBody>
      </p:sp>
      <p:sp>
        <p:nvSpPr>
          <p:cNvPr id="4" name="3 Marcador de imagen de diapositiva"/>
          <p:cNvSpPr>
            <a:spLocks noGrp="1" noRot="1" noChangeAspect="1"/>
          </p:cNvSpPr>
          <p:nvPr>
            <p:ph type="sldImg" idx="2"/>
          </p:nvPr>
        </p:nvSpPr>
        <p:spPr>
          <a:xfrm>
            <a:off x="1025525" y="723900"/>
            <a:ext cx="4826000" cy="3621088"/>
          </a:xfrm>
          <a:prstGeom prst="rect">
            <a:avLst/>
          </a:prstGeom>
          <a:noFill/>
          <a:ln w="12700">
            <a:solidFill>
              <a:prstClr val="black"/>
            </a:solidFill>
          </a:ln>
        </p:spPr>
        <p:txBody>
          <a:bodyPr vert="horz" lIns="94476" tIns="47238" rIns="94476" bIns="47238" rtlCol="0" anchor="ctr"/>
          <a:lstStyle/>
          <a:p>
            <a:endParaRPr lang="es-AR"/>
          </a:p>
        </p:txBody>
      </p:sp>
      <p:sp>
        <p:nvSpPr>
          <p:cNvPr id="5" name="4 Marcador de notas"/>
          <p:cNvSpPr>
            <a:spLocks noGrp="1"/>
          </p:cNvSpPr>
          <p:nvPr>
            <p:ph type="body" sz="quarter" idx="3"/>
          </p:nvPr>
        </p:nvSpPr>
        <p:spPr>
          <a:xfrm>
            <a:off x="687705" y="4586963"/>
            <a:ext cx="5501640" cy="4345543"/>
          </a:xfrm>
          <a:prstGeom prst="rect">
            <a:avLst/>
          </a:prstGeom>
        </p:spPr>
        <p:txBody>
          <a:bodyPr vert="horz" lIns="94476" tIns="47238" rIns="94476" bIns="4723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172249"/>
            <a:ext cx="2980055" cy="482838"/>
          </a:xfrm>
          <a:prstGeom prst="rect">
            <a:avLst/>
          </a:prstGeom>
        </p:spPr>
        <p:txBody>
          <a:bodyPr vert="horz" lIns="94476" tIns="47238" rIns="94476" bIns="47238"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95404" y="9172249"/>
            <a:ext cx="2980055" cy="482838"/>
          </a:xfrm>
          <a:prstGeom prst="rect">
            <a:avLst/>
          </a:prstGeom>
        </p:spPr>
        <p:txBody>
          <a:bodyPr vert="horz" lIns="94476" tIns="47238" rIns="94476" bIns="47238" rtlCol="0" anchor="b"/>
          <a:lstStyle>
            <a:lvl1pPr algn="r">
              <a:defRPr sz="1200"/>
            </a:lvl1pPr>
          </a:lstStyle>
          <a:p>
            <a:fld id="{AE1FF2F9-4C19-4A67-844F-52F195AE145C}" type="slidenum">
              <a:rPr lang="es-AR" smtClean="0"/>
              <a:pPr/>
              <a:t>‹Nº›</a:t>
            </a:fld>
            <a:endParaRPr lang="es-AR"/>
          </a:p>
        </p:txBody>
      </p:sp>
    </p:spTree>
    <p:extLst>
      <p:ext uri="{BB962C8B-B14F-4D97-AF65-F5344CB8AC3E}">
        <p14:creationId xmlns:p14="http://schemas.microsoft.com/office/powerpoint/2010/main" val="2094713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042D282-6214-4BFB-B0BC-1E45A378D47E}" type="datetimeFigureOut">
              <a:rPr lang="es-AR" smtClean="0"/>
              <a:pPr/>
              <a:t>30/03/2020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18F31767-17D2-4C8D-A289-C802593E7C05}"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2D282-6214-4BFB-B0BC-1E45A378D47E}" type="datetimeFigureOut">
              <a:rPr lang="es-AR" smtClean="0"/>
              <a:pPr/>
              <a:t>30/03/2020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31767-17D2-4C8D-A289-C802593E7C05}"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480059" y="2053641"/>
            <a:ext cx="2751871" cy="2760098"/>
          </a:xfrm>
        </p:spPr>
        <p:txBody>
          <a:bodyPr>
            <a:normAutofit/>
          </a:bodyPr>
          <a:lstStyle/>
          <a:p>
            <a:r>
              <a:rPr lang="es-AR" b="1" dirty="0">
                <a:solidFill>
                  <a:srgbClr val="FFFFFF"/>
                </a:solidFill>
              </a:rPr>
              <a:t>Variables Aleatorias</a:t>
            </a:r>
          </a:p>
        </p:txBody>
      </p:sp>
      <p:sp>
        <p:nvSpPr>
          <p:cNvPr id="3" name="2 Marcador de contenido"/>
          <p:cNvSpPr>
            <a:spLocks noGrp="1"/>
          </p:cNvSpPr>
          <p:nvPr>
            <p:ph idx="1"/>
          </p:nvPr>
        </p:nvSpPr>
        <p:spPr>
          <a:xfrm>
            <a:off x="4258889" y="476632"/>
            <a:ext cx="4561583" cy="5555868"/>
          </a:xfrm>
        </p:spPr>
        <p:txBody>
          <a:bodyPr anchor="ctr">
            <a:normAutofit lnSpcReduction="10000"/>
          </a:bodyPr>
          <a:lstStyle/>
          <a:p>
            <a:r>
              <a:rPr lang="es-AR" sz="2100" dirty="0">
                <a:solidFill>
                  <a:srgbClr val="000000"/>
                </a:solidFill>
              </a:rPr>
              <a:t>Un modelo de simulación debe pretender permite lograr un mejor entendimiento del sistema bajo estudio.</a:t>
            </a:r>
          </a:p>
          <a:p>
            <a:r>
              <a:rPr lang="es-AR" sz="2100" dirty="0">
                <a:solidFill>
                  <a:srgbClr val="000000"/>
                </a:solidFill>
              </a:rPr>
              <a:t>Para obtener la mejor aproximación a la realidad, resulta necesario componer el modelo con base en variables aleatorias que interactúen entre sí.</a:t>
            </a:r>
          </a:p>
          <a:p>
            <a:pPr marL="0" indent="0">
              <a:buNone/>
            </a:pPr>
            <a:endParaRPr lang="es-AR" sz="2100" b="1" dirty="0">
              <a:solidFill>
                <a:srgbClr val="000000"/>
              </a:solidFill>
            </a:endParaRPr>
          </a:p>
          <a:p>
            <a:pPr marL="0" indent="0">
              <a:buNone/>
            </a:pPr>
            <a:r>
              <a:rPr lang="es-AR" sz="2100" b="1" dirty="0">
                <a:solidFill>
                  <a:srgbClr val="000000"/>
                </a:solidFill>
              </a:rPr>
              <a:t>Pero,</a:t>
            </a:r>
          </a:p>
          <a:p>
            <a:r>
              <a:rPr lang="es-AR" sz="2100" b="1" dirty="0">
                <a:solidFill>
                  <a:srgbClr val="000000"/>
                </a:solidFill>
              </a:rPr>
              <a:t>¿cómo podemos determinar qué tipo de distribución tiene una variable aleatoria?,</a:t>
            </a:r>
          </a:p>
          <a:p>
            <a:r>
              <a:rPr lang="es-AR" sz="2100" b="1" dirty="0">
                <a:solidFill>
                  <a:srgbClr val="000000"/>
                </a:solidFill>
              </a:rPr>
              <a:t>¿cómo podemos usarlo en el modelo una vez que conocemos su distribución asociada?</a:t>
            </a:r>
            <a:endParaRPr lang="es-AR" sz="2100" dirty="0">
              <a:solidFill>
                <a:srgbClr val="000000"/>
              </a:solidFill>
            </a:endParaRPr>
          </a:p>
        </p:txBody>
      </p:sp>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167022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57212" y="742951"/>
            <a:ext cx="2607469" cy="4962524"/>
          </a:xfrm>
        </p:spPr>
        <p:txBody>
          <a:bodyPr vert="horz" lIns="91440" tIns="45720" rIns="91440" bIns="45720" rtlCol="0" anchor="ctr">
            <a:normAutofit/>
          </a:bodyPr>
          <a:lstStyle/>
          <a:p>
            <a:pPr>
              <a:lnSpc>
                <a:spcPct val="90000"/>
              </a:lnSpc>
            </a:pPr>
            <a:r>
              <a:rPr lang="en-US" sz="3300" b="1" kern="1200">
                <a:solidFill>
                  <a:srgbClr val="FFFFFF"/>
                </a:solidFill>
                <a:latin typeface="+mj-lt"/>
                <a:ea typeface="+mj-ea"/>
                <a:cs typeface="+mj-cs"/>
              </a:rPr>
              <a:t>Método de la transformada inversa</a:t>
            </a:r>
          </a:p>
        </p:txBody>
      </p:sp>
      <p:pic>
        <p:nvPicPr>
          <p:cNvPr id="8" name="Marcador de contenido 7">
            <a:extLst>
              <a:ext uri="{FF2B5EF4-FFF2-40B4-BE49-F238E27FC236}">
                <a16:creationId xmlns:a16="http://schemas.microsoft.com/office/drawing/2014/main" id="{84918825-ED6C-414A-B26A-5E3E9E8EC5B3}"/>
              </a:ext>
            </a:extLst>
          </p:cNvPr>
          <p:cNvPicPr>
            <a:picLocks noGrp="1" noChangeAspect="1"/>
          </p:cNvPicPr>
          <p:nvPr>
            <p:ph idx="1"/>
          </p:nvPr>
        </p:nvPicPr>
        <p:blipFill>
          <a:blip r:embed="rId2"/>
          <a:stretch>
            <a:fillRect/>
          </a:stretch>
        </p:blipFill>
        <p:spPr>
          <a:xfrm>
            <a:off x="3865366" y="1278700"/>
            <a:ext cx="4915159" cy="4308541"/>
          </a:xfrm>
          <a:prstGeom prst="rect">
            <a:avLst/>
          </a:prstGeom>
        </p:spPr>
      </p:pic>
      <p:pic>
        <p:nvPicPr>
          <p:cNvPr id="4" name="3 Imagen" descr="UTN_FRRE-www2"/>
          <p:cNvPicPr/>
          <p:nvPr/>
        </p:nvPicPr>
        <p:blipFill>
          <a:blip r:embed="rId3" cstate="print"/>
          <a:srcRect/>
          <a:stretch>
            <a:fillRect/>
          </a:stretch>
        </p:blipFill>
        <p:spPr bwMode="auto">
          <a:xfrm>
            <a:off x="5436096" y="382951"/>
            <a:ext cx="1338123" cy="360000"/>
          </a:xfrm>
          <a:prstGeom prst="rect">
            <a:avLst/>
          </a:prstGeom>
          <a:noFill/>
          <a:ln w="9525">
            <a:noFill/>
            <a:miter lim="800000"/>
            <a:headEnd/>
            <a:tailEnd/>
          </a:ln>
        </p:spPr>
      </p:pic>
    </p:spTree>
    <p:extLst>
      <p:ext uri="{BB962C8B-B14F-4D97-AF65-F5344CB8AC3E}">
        <p14:creationId xmlns:p14="http://schemas.microsoft.com/office/powerpoint/2010/main" val="12264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76E6212F-EB21-4328-8386-832840CB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37536" y="1604792"/>
            <a:ext cx="5923488" cy="3648417"/>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p:cNvSpPr>
            <a:spLocks noGrp="1"/>
          </p:cNvSpPr>
          <p:nvPr>
            <p:ph type="title"/>
          </p:nvPr>
        </p:nvSpPr>
        <p:spPr>
          <a:xfrm>
            <a:off x="249236" y="1122363"/>
            <a:ext cx="2978415" cy="3249386"/>
          </a:xfrm>
        </p:spPr>
        <p:txBody>
          <a:bodyPr vert="horz" lIns="91440" tIns="45720" rIns="91440" bIns="45720" rtlCol="0" anchor="ctr">
            <a:normAutofit/>
          </a:bodyPr>
          <a:lstStyle/>
          <a:p>
            <a:pPr algn="l">
              <a:lnSpc>
                <a:spcPct val="90000"/>
              </a:lnSpc>
            </a:pPr>
            <a:r>
              <a:rPr lang="en-US" sz="4700" b="1" kern="1200" dirty="0" err="1">
                <a:solidFill>
                  <a:schemeClr val="bg1"/>
                </a:solidFill>
                <a:latin typeface="+mj-lt"/>
                <a:ea typeface="+mj-ea"/>
                <a:cs typeface="+mj-cs"/>
              </a:rPr>
              <a:t>Método</a:t>
            </a:r>
            <a:r>
              <a:rPr lang="en-US" sz="4700" b="1" kern="1200" dirty="0">
                <a:solidFill>
                  <a:schemeClr val="bg1"/>
                </a:solidFill>
                <a:latin typeface="+mj-lt"/>
                <a:ea typeface="+mj-ea"/>
                <a:cs typeface="+mj-cs"/>
              </a:rPr>
              <a:t> del </a:t>
            </a:r>
            <a:r>
              <a:rPr lang="en-US" sz="4700" b="1" kern="1200" dirty="0" err="1">
                <a:solidFill>
                  <a:schemeClr val="bg1"/>
                </a:solidFill>
                <a:latin typeface="+mj-lt"/>
                <a:ea typeface="+mj-ea"/>
                <a:cs typeface="+mj-cs"/>
              </a:rPr>
              <a:t>Rechazo</a:t>
            </a:r>
            <a:endParaRPr lang="en-US" sz="4700" b="1" kern="1200" dirty="0">
              <a:solidFill>
                <a:schemeClr val="bg1"/>
              </a:solidFill>
              <a:latin typeface="+mj-lt"/>
              <a:ea typeface="+mj-ea"/>
              <a:cs typeface="+mj-cs"/>
            </a:endParaRPr>
          </a:p>
        </p:txBody>
      </p:sp>
      <p:sp>
        <p:nvSpPr>
          <p:cNvPr id="20" name="Rectangle: Top Corners Rounded 19">
            <a:extLst>
              <a:ext uri="{FF2B5EF4-FFF2-40B4-BE49-F238E27FC236}">
                <a16:creationId xmlns:a16="http://schemas.microsoft.com/office/drawing/2014/main" id="{9E74304E-CF2D-41E1-92CF-7FC508311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44075" y="1645100"/>
            <a:ext cx="5609397" cy="3567794"/>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717401F-8127-4697-8085-3D6C69B5D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053" y="4559531"/>
            <a:ext cx="1198092"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Marcador de contenido 4">
            <a:extLst>
              <a:ext uri="{FF2B5EF4-FFF2-40B4-BE49-F238E27FC236}">
                <a16:creationId xmlns:a16="http://schemas.microsoft.com/office/drawing/2014/main" id="{63205B93-32C5-469B-9129-CA2781C978D2}"/>
              </a:ext>
            </a:extLst>
          </p:cNvPr>
          <p:cNvPicPr>
            <a:picLocks noGrp="1" noChangeAspect="1"/>
          </p:cNvPicPr>
          <p:nvPr>
            <p:ph idx="1"/>
          </p:nvPr>
        </p:nvPicPr>
        <p:blipFill>
          <a:blip r:embed="rId2"/>
          <a:stretch>
            <a:fillRect/>
          </a:stretch>
        </p:blipFill>
        <p:spPr>
          <a:xfrm>
            <a:off x="3902825" y="624298"/>
            <a:ext cx="4906588" cy="5766447"/>
          </a:xfrm>
          <a:prstGeom prst="rect">
            <a:avLst/>
          </a:prstGeom>
        </p:spPr>
      </p:pic>
      <p:pic>
        <p:nvPicPr>
          <p:cNvPr id="4" name="3 Imagen" descr="UTN_FRRE-www2"/>
          <p:cNvPicPr/>
          <p:nvPr/>
        </p:nvPicPr>
        <p:blipFill>
          <a:blip r:embed="rId3" cstate="print"/>
          <a:srcRect/>
          <a:stretch>
            <a:fillRect/>
          </a:stretch>
        </p:blipFill>
        <p:spPr bwMode="auto">
          <a:xfrm>
            <a:off x="5580112" y="229418"/>
            <a:ext cx="1338123" cy="360000"/>
          </a:xfrm>
          <a:prstGeom prst="rect">
            <a:avLst/>
          </a:prstGeom>
          <a:noFill/>
          <a:ln w="9525">
            <a:noFill/>
            <a:miter lim="800000"/>
            <a:headEnd/>
            <a:tailEnd/>
          </a:ln>
        </p:spPr>
      </p:pic>
    </p:spTree>
    <p:extLst>
      <p:ext uri="{BB962C8B-B14F-4D97-AF65-F5344CB8AC3E}">
        <p14:creationId xmlns:p14="http://schemas.microsoft.com/office/powerpoint/2010/main" val="390284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76E6212F-EB21-4328-8386-832840CB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37536" y="1604792"/>
            <a:ext cx="5923488" cy="3648417"/>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9E74304E-CF2D-41E1-92CF-7FC508311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44075" y="1645100"/>
            <a:ext cx="5609397" cy="3567794"/>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4717401F-8127-4697-8085-3D6C69B5D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053" y="4559531"/>
            <a:ext cx="1198092"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3 Imagen" descr="UTN_FRRE-www2"/>
          <p:cNvPicPr/>
          <p:nvPr/>
        </p:nvPicPr>
        <p:blipFill>
          <a:blip r:embed="rId2" cstate="print"/>
          <a:srcRect/>
          <a:stretch>
            <a:fillRect/>
          </a:stretch>
        </p:blipFill>
        <p:spPr bwMode="auto">
          <a:xfrm>
            <a:off x="5580112" y="229418"/>
            <a:ext cx="1338123" cy="360000"/>
          </a:xfrm>
          <a:prstGeom prst="rect">
            <a:avLst/>
          </a:prstGeom>
          <a:noFill/>
          <a:ln w="9525">
            <a:noFill/>
            <a:miter lim="800000"/>
            <a:headEnd/>
            <a:tailEnd/>
          </a:ln>
        </p:spPr>
      </p:pic>
      <p:pic>
        <p:nvPicPr>
          <p:cNvPr id="12" name="Marcador de contenido 11">
            <a:extLst>
              <a:ext uri="{FF2B5EF4-FFF2-40B4-BE49-F238E27FC236}">
                <a16:creationId xmlns:a16="http://schemas.microsoft.com/office/drawing/2014/main" id="{44CFCC37-C9B1-4A34-934F-A833F5036222}"/>
              </a:ext>
            </a:extLst>
          </p:cNvPr>
          <p:cNvPicPr>
            <a:picLocks noGrp="1" noChangeAspect="1"/>
          </p:cNvPicPr>
          <p:nvPr>
            <p:ph idx="1"/>
          </p:nvPr>
        </p:nvPicPr>
        <p:blipFill>
          <a:blip r:embed="rId3"/>
          <a:stretch>
            <a:fillRect/>
          </a:stretch>
        </p:blipFill>
        <p:spPr>
          <a:xfrm>
            <a:off x="3914303" y="2367410"/>
            <a:ext cx="4402137" cy="2192121"/>
          </a:xfrm>
          <a:prstGeom prst="rect">
            <a:avLst/>
          </a:prstGeom>
        </p:spPr>
      </p:pic>
      <p:sp>
        <p:nvSpPr>
          <p:cNvPr id="13" name="CuadroTexto 12">
            <a:extLst>
              <a:ext uri="{FF2B5EF4-FFF2-40B4-BE49-F238E27FC236}">
                <a16:creationId xmlns:a16="http://schemas.microsoft.com/office/drawing/2014/main" id="{55EAFBFE-B67A-40C3-9771-36F0EC0D0F31}"/>
              </a:ext>
            </a:extLst>
          </p:cNvPr>
          <p:cNvSpPr txBox="1"/>
          <p:nvPr/>
        </p:nvSpPr>
        <p:spPr>
          <a:xfrm>
            <a:off x="7596336" y="3094138"/>
            <a:ext cx="1230786" cy="369332"/>
          </a:xfrm>
          <a:prstGeom prst="rect">
            <a:avLst/>
          </a:prstGeom>
          <a:noFill/>
        </p:spPr>
        <p:txBody>
          <a:bodyPr wrap="none" rtlCol="0">
            <a:spAutoFit/>
          </a:bodyPr>
          <a:lstStyle/>
          <a:p>
            <a:r>
              <a:rPr lang="es-AR" dirty="0"/>
              <a:t>Aceptación</a:t>
            </a:r>
          </a:p>
        </p:txBody>
      </p:sp>
      <p:sp>
        <p:nvSpPr>
          <p:cNvPr id="17" name="CuadroTexto 16">
            <a:extLst>
              <a:ext uri="{FF2B5EF4-FFF2-40B4-BE49-F238E27FC236}">
                <a16:creationId xmlns:a16="http://schemas.microsoft.com/office/drawing/2014/main" id="{FF9DBB7B-8F3B-4E83-B3F8-9625A300AA2B}"/>
              </a:ext>
            </a:extLst>
          </p:cNvPr>
          <p:cNvSpPr txBox="1"/>
          <p:nvPr/>
        </p:nvSpPr>
        <p:spPr>
          <a:xfrm>
            <a:off x="7380060" y="2367410"/>
            <a:ext cx="959430" cy="369332"/>
          </a:xfrm>
          <a:prstGeom prst="rect">
            <a:avLst/>
          </a:prstGeom>
          <a:noFill/>
        </p:spPr>
        <p:txBody>
          <a:bodyPr wrap="none" rtlCol="0">
            <a:spAutoFit/>
          </a:bodyPr>
          <a:lstStyle/>
          <a:p>
            <a:r>
              <a:rPr lang="es-AR" dirty="0"/>
              <a:t>Rechazo</a:t>
            </a:r>
          </a:p>
        </p:txBody>
      </p:sp>
      <p:sp>
        <p:nvSpPr>
          <p:cNvPr id="19" name="1 Título">
            <a:extLst>
              <a:ext uri="{FF2B5EF4-FFF2-40B4-BE49-F238E27FC236}">
                <a16:creationId xmlns:a16="http://schemas.microsoft.com/office/drawing/2014/main" id="{0B301F2F-D25F-4A67-A7DD-928FC0921D12}"/>
              </a:ext>
            </a:extLst>
          </p:cNvPr>
          <p:cNvSpPr>
            <a:spLocks noGrp="1"/>
          </p:cNvSpPr>
          <p:nvPr>
            <p:ph type="title"/>
          </p:nvPr>
        </p:nvSpPr>
        <p:spPr>
          <a:xfrm>
            <a:off x="249236" y="1122363"/>
            <a:ext cx="2978415" cy="3249386"/>
          </a:xfrm>
        </p:spPr>
        <p:txBody>
          <a:bodyPr vert="horz" lIns="91440" tIns="45720" rIns="91440" bIns="45720" rtlCol="0" anchor="ctr">
            <a:normAutofit/>
          </a:bodyPr>
          <a:lstStyle/>
          <a:p>
            <a:pPr algn="l">
              <a:lnSpc>
                <a:spcPct val="90000"/>
              </a:lnSpc>
            </a:pPr>
            <a:r>
              <a:rPr lang="es-AR" sz="4700" b="1" kern="1200" dirty="0">
                <a:solidFill>
                  <a:schemeClr val="bg1"/>
                </a:solidFill>
                <a:latin typeface="+mj-lt"/>
                <a:ea typeface="+mj-ea"/>
                <a:cs typeface="+mj-cs"/>
              </a:rPr>
              <a:t>Método</a:t>
            </a:r>
            <a:r>
              <a:rPr lang="en-US" sz="4700" b="1" kern="1200" dirty="0">
                <a:solidFill>
                  <a:schemeClr val="bg1"/>
                </a:solidFill>
                <a:latin typeface="+mj-lt"/>
                <a:ea typeface="+mj-ea"/>
                <a:cs typeface="+mj-cs"/>
              </a:rPr>
              <a:t> del </a:t>
            </a:r>
            <a:r>
              <a:rPr lang="es-AR" sz="4700" b="1" kern="1200" dirty="0">
                <a:solidFill>
                  <a:schemeClr val="bg1"/>
                </a:solidFill>
                <a:latin typeface="+mj-lt"/>
                <a:ea typeface="+mj-ea"/>
                <a:cs typeface="+mj-cs"/>
              </a:rPr>
              <a:t>Rechazo</a:t>
            </a:r>
          </a:p>
        </p:txBody>
      </p:sp>
    </p:spTree>
    <p:extLst>
      <p:ext uri="{BB962C8B-B14F-4D97-AF65-F5344CB8AC3E}">
        <p14:creationId xmlns:p14="http://schemas.microsoft.com/office/powerpoint/2010/main" val="284103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707457" y="712269"/>
            <a:ext cx="2528249" cy="5502264"/>
          </a:xfrm>
        </p:spPr>
        <p:txBody>
          <a:bodyPr>
            <a:normAutofit/>
          </a:bodyPr>
          <a:lstStyle/>
          <a:p>
            <a:r>
              <a:rPr lang="es-AR" sz="3400" b="1" dirty="0">
                <a:solidFill>
                  <a:srgbClr val="FFFFFF"/>
                </a:solidFill>
              </a:rPr>
              <a:t>Variables Aleatorias</a:t>
            </a:r>
          </a:p>
        </p:txBody>
      </p:sp>
      <p:cxnSp>
        <p:nvCxnSpPr>
          <p:cNvPr id="32" name="Straight Connector 3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graphicFrame>
        <p:nvGraphicFramePr>
          <p:cNvPr id="6" name="2 Marcador de contenido">
            <a:extLst>
              <a:ext uri="{FF2B5EF4-FFF2-40B4-BE49-F238E27FC236}">
                <a16:creationId xmlns:a16="http://schemas.microsoft.com/office/drawing/2014/main" id="{32BC4B01-B1DB-428C-B991-136A872F0BC9}"/>
              </a:ext>
            </a:extLst>
          </p:cNvPr>
          <p:cNvGraphicFramePr>
            <a:graphicFrameLocks noGrp="1"/>
          </p:cNvGraphicFramePr>
          <p:nvPr>
            <p:ph idx="1"/>
            <p:extLst>
              <p:ext uri="{D42A27DB-BD31-4B8C-83A1-F6EECF244321}">
                <p14:modId xmlns:p14="http://schemas.microsoft.com/office/powerpoint/2010/main" val="3991600795"/>
              </p:ext>
            </p:extLst>
          </p:nvPr>
        </p:nvGraphicFramePr>
        <p:xfrm>
          <a:off x="3960018" y="260648"/>
          <a:ext cx="4701779" cy="6408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414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963877"/>
            <a:ext cx="2620771" cy="4930246"/>
          </a:xfrm>
        </p:spPr>
        <p:txBody>
          <a:bodyPr>
            <a:normAutofit/>
          </a:bodyPr>
          <a:lstStyle/>
          <a:p>
            <a:pPr algn="r"/>
            <a:r>
              <a:rPr lang="es-AR" sz="4100" b="1" dirty="0">
                <a:solidFill>
                  <a:schemeClr val="accent1"/>
                </a:solidFill>
              </a:rPr>
              <a:t>Variables Aleatorias</a:t>
            </a:r>
          </a:p>
        </p:txBody>
      </p:sp>
      <p:cxnSp>
        <p:nvCxnSpPr>
          <p:cNvPr id="20" name="Straight Connector 1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3" y="963877"/>
            <a:ext cx="4783327" cy="4930246"/>
          </a:xfrm>
        </p:spPr>
        <p:txBody>
          <a:bodyPr anchor="ctr">
            <a:normAutofit/>
          </a:bodyPr>
          <a:lstStyle/>
          <a:p>
            <a:pPr marL="0" indent="0">
              <a:buNone/>
            </a:pPr>
            <a:r>
              <a:rPr lang="es-AR" sz="2100" dirty="0"/>
              <a:t>Tendremos entonces que:</a:t>
            </a:r>
          </a:p>
          <a:p>
            <a:pPr marL="457200" indent="-457200">
              <a:buFont typeface="+mj-lt"/>
              <a:buAutoNum type="alphaLcParenR"/>
            </a:pPr>
            <a:r>
              <a:rPr lang="es-AR" sz="2100" dirty="0"/>
              <a:t>Determinar el tipo de distribución a partir de un conjunto de datos.</a:t>
            </a:r>
          </a:p>
          <a:p>
            <a:pPr marL="457200" indent="-457200">
              <a:buFont typeface="+mj-lt"/>
              <a:buAutoNum type="alphaLcParenR"/>
            </a:pPr>
            <a:r>
              <a:rPr lang="es-AR" sz="2100" dirty="0"/>
              <a:t>Generar las variables aleatorias vinculadas a tipo de distribución </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68270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a:xfrm>
            <a:off x="154707" y="908720"/>
            <a:ext cx="3265165" cy="5123780"/>
          </a:xfrm>
        </p:spPr>
        <p:txBody>
          <a:bodyPr>
            <a:normAutofit/>
          </a:bodyPr>
          <a:lstStyle/>
          <a:p>
            <a:r>
              <a:rPr lang="es-AR" sz="3700" b="1" dirty="0">
                <a:solidFill>
                  <a:srgbClr val="FFFFFF"/>
                </a:solidFill>
              </a:rPr>
              <a:t>Determinar el tipo de distribución a partir de un conjunto de datos.</a:t>
            </a:r>
          </a:p>
        </p:txBody>
      </p:sp>
      <p:sp>
        <p:nvSpPr>
          <p:cNvPr id="3" name="2 Marcador de contenido"/>
          <p:cNvSpPr>
            <a:spLocks noGrp="1"/>
          </p:cNvSpPr>
          <p:nvPr>
            <p:ph idx="1"/>
          </p:nvPr>
        </p:nvSpPr>
        <p:spPr>
          <a:xfrm>
            <a:off x="4211960" y="801866"/>
            <a:ext cx="4392488" cy="5230634"/>
          </a:xfrm>
        </p:spPr>
        <p:txBody>
          <a:bodyPr anchor="ctr">
            <a:normAutofit/>
          </a:bodyPr>
          <a:lstStyle/>
          <a:p>
            <a:pPr marL="0" indent="0">
              <a:lnSpc>
                <a:spcPct val="90000"/>
              </a:lnSpc>
              <a:buNone/>
            </a:pPr>
            <a:r>
              <a:rPr lang="es-AR" sz="2000" b="1" dirty="0">
                <a:solidFill>
                  <a:srgbClr val="000000"/>
                </a:solidFill>
              </a:rPr>
              <a:t>Prueba Chi-cuadrada: </a:t>
            </a:r>
            <a:r>
              <a:rPr lang="es-AR" sz="2000" dirty="0">
                <a:solidFill>
                  <a:srgbClr val="000000"/>
                </a:solidFill>
              </a:rPr>
              <a:t>Se trata de una prueba de hipótesis a partir de datos, basada en el cálculo de un valor llamado </a:t>
            </a:r>
            <a:r>
              <a:rPr lang="es-AR" sz="2000" b="1" i="1" dirty="0">
                <a:solidFill>
                  <a:srgbClr val="000000"/>
                </a:solidFill>
              </a:rPr>
              <a:t>estadístico de prueba</a:t>
            </a:r>
            <a:r>
              <a:rPr lang="es-AR" sz="2000" dirty="0">
                <a:solidFill>
                  <a:srgbClr val="000000"/>
                </a:solidFill>
              </a:rPr>
              <a:t>, al cual suele comparársele con un valor conocido como valor crítico, mismo que se obtiene, generalmente, de tablas estadísticas.</a:t>
            </a:r>
          </a:p>
          <a:p>
            <a:pPr marL="0" indent="0">
              <a:lnSpc>
                <a:spcPct val="90000"/>
              </a:lnSpc>
              <a:buNone/>
            </a:pPr>
            <a:endParaRPr lang="es-AR" sz="2000" b="1" dirty="0">
              <a:solidFill>
                <a:srgbClr val="000000"/>
              </a:solidFill>
            </a:endParaRPr>
          </a:p>
        </p:txBody>
      </p:sp>
      <p:pic>
        <p:nvPicPr>
          <p:cNvPr id="4" name="3 Imagen" descr="UTN_FRRE-www2"/>
          <p:cNvPicPr/>
          <p:nvPr/>
        </p:nvPicPr>
        <p:blipFill>
          <a:blip r:embed="rId3"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3281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323535" y="963877"/>
            <a:ext cx="3020999" cy="4930246"/>
          </a:xfrm>
        </p:spPr>
        <p:txBody>
          <a:bodyPr>
            <a:normAutofit/>
          </a:bodyPr>
          <a:lstStyle/>
          <a:p>
            <a:pPr algn="r"/>
            <a:r>
              <a:rPr lang="es-AR" sz="4100" b="1" dirty="0">
                <a:solidFill>
                  <a:schemeClr val="accent1"/>
                </a:solidFill>
              </a:rPr>
              <a:t>Prueba de Chi Cuadrada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677584" y="218336"/>
            <a:ext cx="5170801" cy="6421328"/>
          </a:xfrm>
        </p:spPr>
        <p:txBody>
          <a:bodyPr anchor="ctr">
            <a:normAutofit fontScale="85000" lnSpcReduction="20000"/>
          </a:bodyPr>
          <a:lstStyle/>
          <a:p>
            <a:pPr marL="0" indent="0">
              <a:lnSpc>
                <a:spcPct val="160000"/>
              </a:lnSpc>
              <a:buNone/>
            </a:pPr>
            <a:r>
              <a:rPr lang="es-AR" sz="1900" b="1" dirty="0"/>
              <a:t>El procedimiento general de la prueba es:</a:t>
            </a:r>
          </a:p>
          <a:p>
            <a:pPr marL="0" indent="0">
              <a:lnSpc>
                <a:spcPct val="160000"/>
              </a:lnSpc>
              <a:buNone/>
            </a:pPr>
            <a:r>
              <a:rPr lang="es-AR" sz="1900" dirty="0"/>
              <a:t>1. Obtener al menos 30 datos de la variable aleatoria a analizar.</a:t>
            </a:r>
          </a:p>
          <a:p>
            <a:pPr marL="0" indent="0">
              <a:lnSpc>
                <a:spcPct val="160000"/>
              </a:lnSpc>
              <a:buNone/>
            </a:pPr>
            <a:r>
              <a:rPr lang="es-AR" sz="1900" dirty="0"/>
              <a:t>2. Calcular la media y varianza de los datos.</a:t>
            </a:r>
          </a:p>
          <a:p>
            <a:pPr marL="0" indent="0">
              <a:lnSpc>
                <a:spcPct val="160000"/>
              </a:lnSpc>
              <a:buNone/>
            </a:pPr>
            <a:r>
              <a:rPr lang="es-AR" sz="1900" dirty="0"/>
              <a:t>3. Crear un histograma de m = \</a:t>
            </a:r>
            <a:r>
              <a:rPr lang="es-AR" sz="1900" dirty="0" err="1"/>
              <a:t>fn</a:t>
            </a:r>
            <a:r>
              <a:rPr lang="es-AR" sz="1900" dirty="0"/>
              <a:t>       intervalos, y obtener la frecuencia observada en cada intervalo </a:t>
            </a:r>
            <a:r>
              <a:rPr lang="es-AR" sz="1900" dirty="0" err="1"/>
              <a:t>Oi</a:t>
            </a:r>
            <a:endParaRPr lang="es-AR" sz="1900" dirty="0"/>
          </a:p>
          <a:p>
            <a:pPr marL="0" indent="0">
              <a:lnSpc>
                <a:spcPct val="160000"/>
              </a:lnSpc>
              <a:buNone/>
            </a:pPr>
            <a:r>
              <a:rPr lang="es-AR" sz="1900" dirty="0"/>
              <a:t>4. Establecer explícitamente la hipótesis nula, mediante una distribución de probabilidad que se ajuste a la forma del histograma.</a:t>
            </a:r>
          </a:p>
          <a:p>
            <a:pPr marL="0" indent="0">
              <a:lnSpc>
                <a:spcPct val="160000"/>
              </a:lnSpc>
              <a:buNone/>
            </a:pPr>
            <a:r>
              <a:rPr lang="es-AR" sz="1900" dirty="0"/>
              <a:t>5. Calcular la frecuencia esperada, E¡, a partir de la función de probabilidad propuesta.</a:t>
            </a:r>
          </a:p>
          <a:p>
            <a:pPr marL="0" indent="0">
              <a:lnSpc>
                <a:spcPct val="160000"/>
              </a:lnSpc>
              <a:buNone/>
            </a:pPr>
            <a:r>
              <a:rPr lang="es-AR" sz="1900" dirty="0"/>
              <a:t>6. Calcular el estadístico de prueba</a:t>
            </a:r>
          </a:p>
          <a:p>
            <a:pPr marL="0" indent="0" algn="just">
              <a:lnSpc>
                <a:spcPct val="160000"/>
              </a:lnSpc>
              <a:buNone/>
            </a:pPr>
            <a:r>
              <a:rPr lang="es-AR" sz="1900" dirty="0"/>
              <a:t>7. Definir el nivel de significancia de la prueba (alfa), y determinar el valor crítico de la prueba,                </a:t>
            </a:r>
          </a:p>
          <a:p>
            <a:pPr marL="0" indent="0" algn="just">
              <a:lnSpc>
                <a:spcPct val="160000"/>
              </a:lnSpc>
              <a:buNone/>
            </a:pPr>
            <a:r>
              <a:rPr lang="es-AR" sz="1900" dirty="0"/>
              <a:t>8.. Comparar el estadístico de prueba con el valor crítico. Si el estadístico de prueba es menor que el valor crítico no se puede rechazar la hipótesis nula.</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pic>
        <p:nvPicPr>
          <p:cNvPr id="6" name="Imagen 5">
            <a:extLst>
              <a:ext uri="{FF2B5EF4-FFF2-40B4-BE49-F238E27FC236}">
                <a16:creationId xmlns:a16="http://schemas.microsoft.com/office/drawing/2014/main" id="{43583FC9-F7EC-4350-8C4E-0B83312D5C8E}"/>
              </a:ext>
            </a:extLst>
          </p:cNvPr>
          <p:cNvPicPr>
            <a:picLocks noChangeAspect="1"/>
          </p:cNvPicPr>
          <p:nvPr/>
        </p:nvPicPr>
        <p:blipFill>
          <a:blip r:embed="rId3"/>
          <a:stretch>
            <a:fillRect/>
          </a:stretch>
        </p:blipFill>
        <p:spPr>
          <a:xfrm>
            <a:off x="5906360" y="1910888"/>
            <a:ext cx="713247" cy="293024"/>
          </a:xfrm>
          <a:prstGeom prst="rect">
            <a:avLst/>
          </a:prstGeom>
        </p:spPr>
      </p:pic>
      <p:pic>
        <p:nvPicPr>
          <p:cNvPr id="7" name="Imagen 6">
            <a:extLst>
              <a:ext uri="{FF2B5EF4-FFF2-40B4-BE49-F238E27FC236}">
                <a16:creationId xmlns:a16="http://schemas.microsoft.com/office/drawing/2014/main" id="{5AC8C627-C054-42F7-B75B-B2D5FD244DF8}"/>
              </a:ext>
            </a:extLst>
          </p:cNvPr>
          <p:cNvPicPr>
            <a:picLocks noChangeAspect="1"/>
          </p:cNvPicPr>
          <p:nvPr/>
        </p:nvPicPr>
        <p:blipFill>
          <a:blip r:embed="rId4"/>
          <a:stretch>
            <a:fillRect/>
          </a:stretch>
        </p:blipFill>
        <p:spPr>
          <a:xfrm>
            <a:off x="6960572" y="4224349"/>
            <a:ext cx="1512161" cy="576251"/>
          </a:xfrm>
          <a:prstGeom prst="rect">
            <a:avLst/>
          </a:prstGeom>
        </p:spPr>
      </p:pic>
      <p:pic>
        <p:nvPicPr>
          <p:cNvPr id="8" name="Imagen 7">
            <a:extLst>
              <a:ext uri="{FF2B5EF4-FFF2-40B4-BE49-F238E27FC236}">
                <a16:creationId xmlns:a16="http://schemas.microsoft.com/office/drawing/2014/main" id="{BD4F022B-E5B8-4F8D-98F2-609C0D272DF6}"/>
              </a:ext>
            </a:extLst>
          </p:cNvPr>
          <p:cNvPicPr>
            <a:picLocks noChangeAspect="1"/>
          </p:cNvPicPr>
          <p:nvPr/>
        </p:nvPicPr>
        <p:blipFill>
          <a:blip r:embed="rId5"/>
          <a:stretch>
            <a:fillRect/>
          </a:stretch>
        </p:blipFill>
        <p:spPr>
          <a:xfrm>
            <a:off x="7164288" y="5140398"/>
            <a:ext cx="772398" cy="373282"/>
          </a:xfrm>
          <a:prstGeom prst="rect">
            <a:avLst/>
          </a:prstGeom>
        </p:spPr>
      </p:pic>
    </p:spTree>
    <p:extLst>
      <p:ext uri="{BB962C8B-B14F-4D97-AF65-F5344CB8AC3E}">
        <p14:creationId xmlns:p14="http://schemas.microsoft.com/office/powerpoint/2010/main" val="54833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65453" y="1628799"/>
            <a:ext cx="2620771" cy="3600401"/>
          </a:xfrm>
        </p:spPr>
        <p:txBody>
          <a:bodyPr>
            <a:normAutofit/>
          </a:bodyPr>
          <a:lstStyle/>
          <a:p>
            <a:pPr algn="r"/>
            <a:r>
              <a:rPr lang="es-AR" sz="3700" b="1" dirty="0">
                <a:solidFill>
                  <a:schemeClr val="accent1"/>
                </a:solidFill>
              </a:rPr>
              <a:t>Generar variables aleatorias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3" y="320040"/>
            <a:ext cx="4783327" cy="6217920"/>
          </a:xfrm>
        </p:spPr>
        <p:txBody>
          <a:bodyPr anchor="ctr">
            <a:normAutofit/>
          </a:bodyPr>
          <a:lstStyle/>
          <a:p>
            <a:pPr marL="0" indent="0" algn="just">
              <a:buNone/>
            </a:pPr>
            <a:r>
              <a:rPr lang="es-AR" sz="2100" dirty="0"/>
              <a:t>La variabilidad de eventos y actividades se representa a través de funciones de densidad para fenómenos continuos, y mediante distribuciones de probabilidad para fenómenos de tipo discreto.</a:t>
            </a:r>
          </a:p>
          <a:p>
            <a:pPr marL="0" indent="0" algn="just">
              <a:buNone/>
            </a:pPr>
            <a:endParaRPr lang="es-AR" sz="2100" dirty="0"/>
          </a:p>
          <a:p>
            <a:pPr marL="0" indent="0" algn="just">
              <a:buNone/>
            </a:pPr>
            <a:r>
              <a:rPr lang="es-AR" sz="2100" dirty="0"/>
              <a:t>La simulación de estos eventos o actividades se realiza con la ayuda de la generación de variables aleatorias.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39878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1 Título"/>
          <p:cNvSpPr>
            <a:spLocks noGrp="1"/>
          </p:cNvSpPr>
          <p:nvPr>
            <p:ph type="title"/>
          </p:nvPr>
        </p:nvSpPr>
        <p:spPr>
          <a:xfrm>
            <a:off x="678657" y="2415322"/>
            <a:ext cx="2588798" cy="2399869"/>
          </a:xfrm>
        </p:spPr>
        <p:txBody>
          <a:bodyPr>
            <a:normAutofit fontScale="90000"/>
          </a:bodyPr>
          <a:lstStyle/>
          <a:p>
            <a:r>
              <a:rPr lang="es-AR" sz="3500" b="1" dirty="0">
                <a:solidFill>
                  <a:srgbClr val="FFFFFF"/>
                </a:solidFill>
              </a:rPr>
              <a:t>Algunos métodos para generar variables aleatorias</a:t>
            </a:r>
          </a:p>
        </p:txBody>
      </p:sp>
      <p:sp>
        <p:nvSpPr>
          <p:cNvPr id="3" name="2 Marcador de contenido"/>
          <p:cNvSpPr>
            <a:spLocks noGrp="1"/>
          </p:cNvSpPr>
          <p:nvPr>
            <p:ph idx="1"/>
          </p:nvPr>
        </p:nvSpPr>
        <p:spPr>
          <a:xfrm>
            <a:off x="3652839" y="804672"/>
            <a:ext cx="4899087" cy="5248656"/>
          </a:xfrm>
        </p:spPr>
        <p:txBody>
          <a:bodyPr anchor="ctr">
            <a:normAutofit/>
          </a:bodyPr>
          <a:lstStyle/>
          <a:p>
            <a:r>
              <a:rPr lang="es-AR" sz="2800" dirty="0"/>
              <a:t>Método de la transformada inversa</a:t>
            </a:r>
          </a:p>
          <a:p>
            <a:r>
              <a:rPr lang="es-AR" sz="2800" dirty="0"/>
              <a:t>Método del rechazo</a:t>
            </a:r>
          </a:p>
          <a:p>
            <a:r>
              <a:rPr lang="es-AR" sz="2800" dirty="0"/>
              <a:t>Métodos empíricos especiales </a:t>
            </a:r>
          </a:p>
          <a:p>
            <a:r>
              <a:rPr lang="es-AR" sz="2800" dirty="0"/>
              <a:t>Tablas.</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88575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1 Título"/>
          <p:cNvSpPr>
            <a:spLocks noGrp="1"/>
          </p:cNvSpPr>
          <p:nvPr>
            <p:ph type="title"/>
          </p:nvPr>
        </p:nvSpPr>
        <p:spPr>
          <a:xfrm>
            <a:off x="448868" y="2415322"/>
            <a:ext cx="3062982" cy="2399869"/>
          </a:xfrm>
        </p:spPr>
        <p:txBody>
          <a:bodyPr>
            <a:normAutofit/>
          </a:bodyPr>
          <a:lstStyle/>
          <a:p>
            <a:r>
              <a:rPr lang="es-AR" sz="3500" b="1" dirty="0">
                <a:solidFill>
                  <a:srgbClr val="FFFFFF"/>
                </a:solidFill>
              </a:rPr>
              <a:t>Método de la transformada inversa </a:t>
            </a:r>
          </a:p>
        </p:txBody>
      </p:sp>
      <p:sp>
        <p:nvSpPr>
          <p:cNvPr id="3" name="2 Marcador de contenido"/>
          <p:cNvSpPr>
            <a:spLocks noGrp="1"/>
          </p:cNvSpPr>
          <p:nvPr>
            <p:ph idx="1"/>
          </p:nvPr>
        </p:nvSpPr>
        <p:spPr>
          <a:xfrm>
            <a:off x="3840480" y="804672"/>
            <a:ext cx="4711446" cy="5248656"/>
          </a:xfrm>
        </p:spPr>
        <p:txBody>
          <a:bodyPr anchor="ctr">
            <a:normAutofit/>
          </a:bodyPr>
          <a:lstStyle/>
          <a:p>
            <a:pPr algn="just"/>
            <a:r>
              <a:rPr lang="es-AR" sz="2400" dirty="0"/>
              <a:t>El método de la transformada inversa puede utilizarse para simular variables aleatorias continuas, lo cual se logra mediante la función acumulada F(x) y la generación de números pseudoaleatorios r¡ ~ U (0 ,1).</a:t>
            </a:r>
            <a:endParaRPr lang="es-AR" sz="2400" b="1" dirty="0"/>
          </a:p>
          <a:p>
            <a:endParaRPr lang="es-AR" sz="1700" dirty="0"/>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14904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28650" y="963877"/>
            <a:ext cx="2620771" cy="4930246"/>
          </a:xfrm>
        </p:spPr>
        <p:txBody>
          <a:bodyPr>
            <a:normAutofit/>
          </a:bodyPr>
          <a:lstStyle/>
          <a:p>
            <a:pPr algn="r"/>
            <a:r>
              <a:rPr lang="es-AR" sz="4100" b="1" dirty="0">
                <a:solidFill>
                  <a:schemeClr val="accent1"/>
                </a:solidFill>
              </a:rPr>
              <a:t>Pasos a seguir</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732023" y="963877"/>
            <a:ext cx="5088447" cy="4930246"/>
          </a:xfrm>
        </p:spPr>
        <p:txBody>
          <a:bodyPr anchor="ctr">
            <a:normAutofit/>
          </a:bodyPr>
          <a:lstStyle/>
          <a:p>
            <a:pPr marL="0" indent="0" algn="just">
              <a:lnSpc>
                <a:spcPct val="90000"/>
              </a:lnSpc>
              <a:buNone/>
            </a:pPr>
            <a:r>
              <a:rPr lang="es-AR" sz="2400" dirty="0"/>
              <a:t>1. Definir la función de densidad F(x) que represente la variable a modelar.</a:t>
            </a:r>
          </a:p>
          <a:p>
            <a:pPr marL="0" indent="0" algn="just">
              <a:lnSpc>
                <a:spcPct val="90000"/>
              </a:lnSpc>
              <a:buNone/>
            </a:pPr>
            <a:r>
              <a:rPr lang="es-AR" sz="2400" dirty="0"/>
              <a:t>2. Calcular la función acumulada F(x).</a:t>
            </a:r>
          </a:p>
          <a:p>
            <a:pPr marL="0" indent="0" algn="just">
              <a:lnSpc>
                <a:spcPct val="90000"/>
              </a:lnSpc>
              <a:buNone/>
            </a:pPr>
            <a:r>
              <a:rPr lang="es-AR" sz="2400" dirty="0"/>
              <a:t>3. Despejar la variable aleatoria x y obtener la función acumulada inversa F(x)~'-</a:t>
            </a:r>
          </a:p>
          <a:p>
            <a:pPr marL="0" indent="0" algn="just">
              <a:lnSpc>
                <a:spcPct val="90000"/>
              </a:lnSpc>
              <a:buNone/>
            </a:pPr>
            <a:r>
              <a:rPr lang="es-AR" sz="2400" dirty="0"/>
              <a:t>4. Generar las variables aleatorias x, sustituyendo valores con números pseudoaleatorios </a:t>
            </a:r>
            <a:r>
              <a:rPr lang="es-AR" sz="2400" dirty="0" err="1"/>
              <a:t>ri</a:t>
            </a:r>
            <a:r>
              <a:rPr lang="es-AR" sz="2400" dirty="0"/>
              <a:t> ~U(0,1) en la función acumulada inversa.</a:t>
            </a:r>
          </a:p>
        </p:txBody>
      </p:sp>
      <p:pic>
        <p:nvPicPr>
          <p:cNvPr id="4" name="3 Imagen" descr="UTN_FRRE-www2"/>
          <p:cNvPicPr/>
          <p:nvPr/>
        </p:nvPicPr>
        <p:blipFill>
          <a:blip r:embed="rId2" cstate="print"/>
          <a:srcRect/>
          <a:stretch>
            <a:fillRect/>
          </a:stretch>
        </p:blipFill>
        <p:spPr bwMode="auto">
          <a:xfrm>
            <a:off x="154707" y="116632"/>
            <a:ext cx="1338123" cy="360000"/>
          </a:xfrm>
          <a:prstGeom prst="rect">
            <a:avLst/>
          </a:prstGeom>
          <a:noFill/>
          <a:ln w="9525">
            <a:noFill/>
            <a:miter lim="800000"/>
            <a:headEnd/>
            <a:tailEnd/>
          </a:ln>
        </p:spPr>
      </p:pic>
    </p:spTree>
    <p:extLst>
      <p:ext uri="{BB962C8B-B14F-4D97-AF65-F5344CB8AC3E}">
        <p14:creationId xmlns:p14="http://schemas.microsoft.com/office/powerpoint/2010/main" val="40296205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695</Words>
  <Application>Microsoft Office PowerPoint</Application>
  <PresentationFormat>Presentación en pantalla (4:3)</PresentationFormat>
  <Paragraphs>51</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Variables Aleatorias</vt:lpstr>
      <vt:lpstr>Variables Aleatorias</vt:lpstr>
      <vt:lpstr>Variables Aleatorias</vt:lpstr>
      <vt:lpstr>Determinar el tipo de distribución a partir de un conjunto de datos.</vt:lpstr>
      <vt:lpstr>Prueba de Chi Cuadrada</vt:lpstr>
      <vt:lpstr>Generar variables aleatorias</vt:lpstr>
      <vt:lpstr>Algunos métodos para generar variables aleatorias</vt:lpstr>
      <vt:lpstr>Método de la transformada inversa </vt:lpstr>
      <vt:lpstr>Pasos a seguir</vt:lpstr>
      <vt:lpstr>Método de la transformada inversa</vt:lpstr>
      <vt:lpstr>Método del Rechazo</vt:lpstr>
      <vt:lpstr>Método del Rechazo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Aleatorias</dc:title>
  <dc:creator>Carlos Adrián Vecchi</dc:creator>
  <cp:lastModifiedBy>Carlos Adrián Vecchi</cp:lastModifiedBy>
  <cp:revision>8</cp:revision>
  <dcterms:created xsi:type="dcterms:W3CDTF">2019-04-08T20:23:55Z</dcterms:created>
  <dcterms:modified xsi:type="dcterms:W3CDTF">2020-03-30T23:23:01Z</dcterms:modified>
</cp:coreProperties>
</file>