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01CF4-54EB-4AFF-9D9E-C3362D27049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01CF4-54EB-4AFF-9D9E-C3362D2704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26301CF4-54EB-4AFF-9D9E-C3362D2704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01CF4-54EB-4AFF-9D9E-C3362D2704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01CF4-54EB-4AFF-9D9E-C3362D2704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01CF4-54EB-4AFF-9D9E-C3362D2704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01CF4-54EB-4AFF-9D9E-C3362D2704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01CF4-54EB-4AFF-9D9E-C3362D2704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01CF4-54EB-4AFF-9D9E-C3362D2704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33655B-7A82-4D28-9791-885BD1445B5C}" type="datetimeFigureOut">
              <a:rPr lang="en-US" smtClean="0"/>
              <a:pPr/>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01CF4-54EB-4AFF-9D9E-C3362D27049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133655B-7A82-4D28-9791-885BD1445B5C}" type="datetimeFigureOut">
              <a:rPr lang="en-US" smtClean="0"/>
              <a:pPr/>
              <a:t>11/28/2016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26301CF4-54EB-4AFF-9D9E-C3362D2704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133655B-7A82-4D28-9791-885BD1445B5C}" type="datetimeFigureOut">
              <a:rPr lang="en-US" smtClean="0"/>
              <a:pPr/>
              <a:t>11/28/2016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6301CF4-54EB-4AFF-9D9E-C3362D2704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Operating System</a:t>
            </a:r>
            <a:endParaRPr lang="en-US" dirty="0"/>
          </a:p>
        </p:txBody>
      </p:sp>
      <p:sp>
        <p:nvSpPr>
          <p:cNvPr id="3" name="Subtitle 2"/>
          <p:cNvSpPr>
            <a:spLocks noGrp="1"/>
          </p:cNvSpPr>
          <p:nvPr>
            <p:ph type="subTitle" idx="1"/>
          </p:nvPr>
        </p:nvSpPr>
        <p:spPr/>
        <p:txBody>
          <a:bodyPr/>
          <a:lstStyle/>
          <a:p>
            <a:r>
              <a:rPr lang="en-US" dirty="0" smtClean="0"/>
              <a:t>By: Rizaller  Amolo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and 3</a:t>
            </a:r>
            <a:r>
              <a:rPr lang="en-US" baseline="30000" dirty="0" smtClean="0"/>
              <a:t>rd</a:t>
            </a:r>
            <a:r>
              <a:rPr lang="en-US" dirty="0" smtClean="0"/>
              <a:t> Edition</a:t>
            </a:r>
            <a:endParaRPr lang="en-US" dirty="0"/>
          </a:p>
        </p:txBody>
      </p:sp>
      <p:sp>
        <p:nvSpPr>
          <p:cNvPr id="3" name="Content Placeholder 2"/>
          <p:cNvSpPr>
            <a:spLocks noGrp="1"/>
          </p:cNvSpPr>
          <p:nvPr>
            <p:ph sz="half" idx="1"/>
          </p:nvPr>
        </p:nvSpPr>
        <p:spPr/>
        <p:txBody>
          <a:bodyPr/>
          <a:lstStyle/>
          <a:p>
            <a:r>
              <a:rPr lang="en-US" dirty="0" smtClean="0"/>
              <a:t>Feb. </a:t>
            </a:r>
            <a:r>
              <a:rPr lang="en-US" dirty="0" smtClean="0"/>
              <a:t>1973</a:t>
            </a:r>
            <a:endParaRPr lang="en-US" dirty="0" smtClean="0"/>
          </a:p>
          <a:p>
            <a:r>
              <a:rPr lang="en-US" dirty="0" smtClean="0"/>
              <a:t>Total </a:t>
            </a:r>
            <a:r>
              <a:rPr lang="en-US" dirty="0" smtClean="0"/>
              <a:t>number of installations at the time was 10 - 16.</a:t>
            </a:r>
          </a:p>
          <a:p>
            <a:r>
              <a:rPr lang="en-US" dirty="0" smtClean="0"/>
              <a:t>Introduced C.</a:t>
            </a:r>
          </a:p>
          <a:p>
            <a:r>
              <a:rPr lang="en-US" dirty="0" smtClean="0"/>
              <a:t> Commands are split between /bin and /</a:t>
            </a:r>
            <a:r>
              <a:rPr lang="en-US" dirty="0" err="1" smtClean="0"/>
              <a:t>usr</a:t>
            </a:r>
            <a:r>
              <a:rPr lang="en-US" dirty="0" smtClean="0"/>
              <a:t>/bin, requiring a search path</a:t>
            </a:r>
            <a:r>
              <a:rPr lang="en-US" dirty="0" smtClean="0"/>
              <a:t>.</a:t>
            </a:r>
          </a:p>
          <a:p>
            <a:endParaRPr lang="en-US" dirty="0"/>
          </a:p>
        </p:txBody>
      </p:sp>
      <p:pic>
        <p:nvPicPr>
          <p:cNvPr id="7" name="Content Placeholder 6" descr="unnamed.png"/>
          <p:cNvPicPr>
            <a:picLocks noGrp="1" noChangeAspect="1"/>
          </p:cNvPicPr>
          <p:nvPr>
            <p:ph sz="half" idx="2"/>
          </p:nvPr>
        </p:nvPicPr>
        <p:blipFill>
          <a:blip r:embed="rId2"/>
          <a:stretch>
            <a:fillRect/>
          </a:stretch>
        </p:blipFill>
        <p:spPr>
          <a:xfrm>
            <a:off x="5238750" y="2656681"/>
            <a:ext cx="2857500" cy="28575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aseline="30000" dirty="0" smtClean="0"/>
              <a:t>th</a:t>
            </a:r>
            <a:r>
              <a:rPr lang="en-US" dirty="0" smtClean="0"/>
              <a:t> Edition</a:t>
            </a:r>
            <a:endParaRPr lang="en-US" dirty="0"/>
          </a:p>
        </p:txBody>
      </p:sp>
      <p:sp>
        <p:nvSpPr>
          <p:cNvPr id="3" name="Content Placeholder 2"/>
          <p:cNvSpPr>
            <a:spLocks noGrp="1"/>
          </p:cNvSpPr>
          <p:nvPr>
            <p:ph sz="half" idx="1"/>
          </p:nvPr>
        </p:nvSpPr>
        <p:spPr>
          <a:xfrm>
            <a:off x="457200" y="1773936"/>
            <a:ext cx="4038600" cy="4855464"/>
          </a:xfrm>
        </p:spPr>
        <p:txBody>
          <a:bodyPr>
            <a:normAutofit/>
          </a:bodyPr>
          <a:lstStyle/>
          <a:p>
            <a:r>
              <a:rPr lang="en-US" dirty="0" smtClean="0"/>
              <a:t>Nov. </a:t>
            </a:r>
            <a:r>
              <a:rPr lang="en-US" dirty="0" smtClean="0"/>
              <a:t>1973</a:t>
            </a:r>
            <a:endParaRPr lang="en-US" dirty="0" smtClean="0"/>
          </a:p>
          <a:p>
            <a:r>
              <a:rPr lang="en-US" dirty="0" smtClean="0"/>
              <a:t>First </a:t>
            </a:r>
            <a:r>
              <a:rPr lang="en-US" dirty="0" smtClean="0"/>
              <a:t>version written in C. Also introduced groups,       </a:t>
            </a:r>
            <a:r>
              <a:rPr lang="en-US" dirty="0" err="1" smtClean="0"/>
              <a:t>grep</a:t>
            </a:r>
            <a:r>
              <a:rPr lang="en-US" dirty="0" smtClean="0"/>
              <a:t>, and </a:t>
            </a:r>
            <a:r>
              <a:rPr lang="en-US" dirty="0" err="1" smtClean="0"/>
              <a:t>printf</a:t>
            </a:r>
            <a:r>
              <a:rPr lang="en-US" dirty="0" smtClean="0"/>
              <a:t>.</a:t>
            </a:r>
          </a:p>
          <a:p>
            <a:r>
              <a:rPr lang="en-US" dirty="0" smtClean="0"/>
              <a:t> The first public exposition of the operating system.</a:t>
            </a:r>
          </a:p>
          <a:p>
            <a:r>
              <a:rPr lang="en-US" dirty="0" smtClean="0"/>
              <a:t>Number of installations was listed as "above 20"</a:t>
            </a:r>
            <a:endParaRPr lang="en-US" dirty="0"/>
          </a:p>
        </p:txBody>
      </p:sp>
      <p:pic>
        <p:nvPicPr>
          <p:cNvPr id="5" name="Content Placeholder 4" descr="images.jpg"/>
          <p:cNvPicPr>
            <a:picLocks noGrp="1" noChangeAspect="1"/>
          </p:cNvPicPr>
          <p:nvPr>
            <p:ph sz="half" idx="2"/>
          </p:nvPr>
        </p:nvPicPr>
        <p:blipFill>
          <a:blip r:embed="rId2"/>
          <a:stretch>
            <a:fillRect/>
          </a:stretch>
        </p:blipFill>
        <p:spPr>
          <a:xfrm>
            <a:off x="5253037" y="2819400"/>
            <a:ext cx="2828925" cy="207565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baseline="30000" dirty="0" smtClean="0"/>
              <a:t>th</a:t>
            </a:r>
            <a:r>
              <a:rPr lang="en-US" dirty="0" smtClean="0"/>
              <a:t> Edition</a:t>
            </a:r>
            <a:endParaRPr lang="en-US" dirty="0"/>
          </a:p>
        </p:txBody>
      </p:sp>
      <p:sp>
        <p:nvSpPr>
          <p:cNvPr id="3" name="Content Placeholder 2"/>
          <p:cNvSpPr>
            <a:spLocks noGrp="1"/>
          </p:cNvSpPr>
          <p:nvPr>
            <p:ph sz="half" idx="1"/>
          </p:nvPr>
        </p:nvSpPr>
        <p:spPr/>
        <p:txBody>
          <a:bodyPr>
            <a:normAutofit fontScale="92500"/>
          </a:bodyPr>
          <a:lstStyle/>
          <a:p>
            <a:r>
              <a:rPr lang="en-US" dirty="0" smtClean="0"/>
              <a:t>Jun. </a:t>
            </a:r>
            <a:r>
              <a:rPr lang="en-US" dirty="0" smtClean="0"/>
              <a:t>1974</a:t>
            </a:r>
            <a:endParaRPr lang="en-US" dirty="0" smtClean="0"/>
          </a:p>
          <a:p>
            <a:r>
              <a:rPr lang="en-US" dirty="0" smtClean="0"/>
              <a:t>Widely </a:t>
            </a:r>
            <a:r>
              <a:rPr lang="en-US" dirty="0" smtClean="0"/>
              <a:t>licensed to educational institutions.</a:t>
            </a:r>
          </a:p>
          <a:p>
            <a:r>
              <a:rPr lang="en-US" dirty="0" smtClean="0"/>
              <a:t> Introduced find, </a:t>
            </a:r>
            <a:r>
              <a:rPr lang="en-US" dirty="0" err="1" smtClean="0"/>
              <a:t>dd</a:t>
            </a:r>
            <a:r>
              <a:rPr lang="en-US" dirty="0" smtClean="0"/>
              <a:t>,    and the sticky bit.</a:t>
            </a:r>
          </a:p>
          <a:p>
            <a:r>
              <a:rPr lang="en-US" dirty="0" smtClean="0"/>
              <a:t>Targeted the PDP-11/40 and other 11 models with 18 bit addresses.</a:t>
            </a:r>
          </a:p>
          <a:p>
            <a:r>
              <a:rPr lang="en-US" dirty="0" smtClean="0"/>
              <a:t>Installations "above 50".</a:t>
            </a:r>
            <a:endParaRPr lang="en-US" dirty="0"/>
          </a:p>
        </p:txBody>
      </p:sp>
      <p:pic>
        <p:nvPicPr>
          <p:cNvPr id="5" name="Content Placeholder 4" descr="pdp1140.jpg"/>
          <p:cNvPicPr>
            <a:picLocks noGrp="1" noChangeAspect="1"/>
          </p:cNvPicPr>
          <p:nvPr>
            <p:ph sz="half" idx="2"/>
          </p:nvPr>
        </p:nvPicPr>
        <p:blipFill>
          <a:blip r:embed="rId2"/>
          <a:stretch>
            <a:fillRect/>
          </a:stretch>
        </p:blipFill>
        <p:spPr>
          <a:xfrm>
            <a:off x="4648200" y="2661373"/>
            <a:ext cx="4038600" cy="284811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r>
              <a:rPr lang="en-US" baseline="30000" dirty="0" smtClean="0"/>
              <a:t>th</a:t>
            </a:r>
            <a:r>
              <a:rPr lang="en-US" dirty="0" smtClean="0"/>
              <a:t>	Edition</a:t>
            </a:r>
            <a:endParaRPr lang="en-US" dirty="0"/>
          </a:p>
        </p:txBody>
      </p:sp>
      <p:sp>
        <p:nvSpPr>
          <p:cNvPr id="3" name="Content Placeholder 2"/>
          <p:cNvSpPr>
            <a:spLocks noGrp="1"/>
          </p:cNvSpPr>
          <p:nvPr>
            <p:ph sz="half" idx="1"/>
          </p:nvPr>
        </p:nvSpPr>
        <p:spPr/>
        <p:txBody>
          <a:bodyPr/>
          <a:lstStyle/>
          <a:p>
            <a:r>
              <a:rPr lang="en-US" dirty="0" smtClean="0"/>
              <a:t>May </a:t>
            </a:r>
            <a:r>
              <a:rPr lang="en-US" dirty="0" smtClean="0"/>
              <a:t>1975</a:t>
            </a:r>
          </a:p>
          <a:p>
            <a:pPr>
              <a:buNone/>
            </a:pPr>
            <a:endParaRPr lang="en-US" dirty="0" smtClean="0"/>
          </a:p>
          <a:p>
            <a:r>
              <a:rPr lang="en-US" dirty="0" smtClean="0"/>
              <a:t>First version to be also licensed to commercial users</a:t>
            </a:r>
            <a:r>
              <a:rPr lang="en-US" dirty="0" smtClean="0"/>
              <a:t>, </a:t>
            </a:r>
            <a:r>
              <a:rPr lang="en-US" dirty="0" smtClean="0"/>
              <a:t>and to be ported to </a:t>
            </a:r>
            <a:r>
              <a:rPr lang="en-US" dirty="0" smtClean="0"/>
              <a:t>non-PDP </a:t>
            </a:r>
            <a:r>
              <a:rPr lang="en-US" dirty="0" smtClean="0"/>
              <a:t>hardware</a:t>
            </a:r>
            <a:r>
              <a:rPr lang="en-US" dirty="0" smtClean="0"/>
              <a:t>.</a:t>
            </a:r>
          </a:p>
          <a:p>
            <a:endParaRPr lang="en-US" dirty="0" smtClean="0"/>
          </a:p>
          <a:p>
            <a:r>
              <a:rPr lang="en-US" dirty="0" smtClean="0"/>
              <a:t>Includes </a:t>
            </a:r>
            <a:r>
              <a:rPr lang="en-US" dirty="0" err="1" smtClean="0"/>
              <a:t>ratfor</a:t>
            </a:r>
            <a:r>
              <a:rPr lang="en-US" dirty="0" smtClean="0"/>
              <a:t> and </a:t>
            </a:r>
            <a:r>
              <a:rPr lang="en-US" dirty="0" err="1" smtClean="0"/>
              <a:t>bc</a:t>
            </a:r>
            <a:r>
              <a:rPr lang="en-US" dirty="0" smtClean="0"/>
              <a:t>.</a:t>
            </a:r>
            <a:endParaRPr lang="en-US" dirty="0"/>
          </a:p>
        </p:txBody>
      </p:sp>
      <p:pic>
        <p:nvPicPr>
          <p:cNvPr id="5" name="Content Placeholder 4" descr="Version_7_Unix_SIMH_PDP11_Emulation_DMR.png"/>
          <p:cNvPicPr>
            <a:picLocks noGrp="1"/>
          </p:cNvPicPr>
          <p:nvPr>
            <p:ph sz="half" idx="2"/>
          </p:nvPr>
        </p:nvPicPr>
        <p:blipFill>
          <a:blip r:embed="rId2"/>
          <a:stretch>
            <a:fillRect/>
          </a:stretch>
        </p:blipFill>
        <p:spPr>
          <a:xfrm>
            <a:off x="4648200" y="2590800"/>
            <a:ext cx="4038600" cy="27830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r>
              <a:rPr lang="en-US" baseline="30000" dirty="0" smtClean="0"/>
              <a:t>th</a:t>
            </a:r>
            <a:r>
              <a:rPr lang="en-US" dirty="0" smtClean="0"/>
              <a:t> Edition	</a:t>
            </a:r>
            <a:endParaRPr lang="en-US" dirty="0"/>
          </a:p>
        </p:txBody>
      </p:sp>
      <p:sp>
        <p:nvSpPr>
          <p:cNvPr id="3" name="Content Placeholder 2"/>
          <p:cNvSpPr>
            <a:spLocks noGrp="1"/>
          </p:cNvSpPr>
          <p:nvPr>
            <p:ph sz="half" idx="1"/>
          </p:nvPr>
        </p:nvSpPr>
        <p:spPr/>
        <p:txBody>
          <a:bodyPr>
            <a:noAutofit/>
          </a:bodyPr>
          <a:lstStyle/>
          <a:p>
            <a:r>
              <a:rPr lang="en-US" sz="2000" dirty="0" smtClean="0"/>
              <a:t>Jan. 1979</a:t>
            </a:r>
            <a:endParaRPr lang="en-US" sz="2000" dirty="0" smtClean="0"/>
          </a:p>
          <a:p>
            <a:r>
              <a:rPr lang="en-US" sz="2000" dirty="0" smtClean="0"/>
              <a:t>Includes the Bourne shell, </a:t>
            </a:r>
            <a:r>
              <a:rPr lang="en-US" sz="2000" dirty="0" err="1" smtClean="0"/>
              <a:t>cpio</a:t>
            </a:r>
            <a:r>
              <a:rPr lang="en-US" sz="2000" dirty="0" smtClean="0"/>
              <a:t>, </a:t>
            </a:r>
            <a:r>
              <a:rPr lang="en-US" sz="2000" dirty="0" err="1" smtClean="0"/>
              <a:t>sed</a:t>
            </a:r>
            <a:r>
              <a:rPr lang="en-US" sz="2000" dirty="0" smtClean="0"/>
              <a:t>, </a:t>
            </a:r>
            <a:r>
              <a:rPr lang="en-US" sz="2000" dirty="0" err="1" smtClean="0"/>
              <a:t>ioctl</a:t>
            </a:r>
            <a:r>
              <a:rPr lang="en-US" sz="2000" dirty="0" smtClean="0"/>
              <a:t>, </a:t>
            </a:r>
            <a:r>
              <a:rPr lang="en-US" sz="2000" dirty="0" err="1" smtClean="0"/>
              <a:t>awk</a:t>
            </a:r>
            <a:r>
              <a:rPr lang="en-US" sz="2000" dirty="0" smtClean="0"/>
              <a:t>, f77, spell, </a:t>
            </a:r>
            <a:r>
              <a:rPr lang="en-US" sz="2000" dirty="0" err="1" smtClean="0"/>
              <a:t>stdio</a:t>
            </a:r>
            <a:r>
              <a:rPr lang="en-US" sz="2000" dirty="0" smtClean="0"/>
              <a:t> and </a:t>
            </a:r>
            <a:r>
              <a:rPr lang="en-US" sz="2000" dirty="0" err="1" smtClean="0"/>
              <a:t>pcc</a:t>
            </a:r>
            <a:r>
              <a:rPr lang="en-US" sz="2000" dirty="0" smtClean="0"/>
              <a:t> replacing the Dennis Ritchie's C compiler</a:t>
            </a:r>
            <a:r>
              <a:rPr lang="en-US" sz="2000" dirty="0" smtClean="0"/>
              <a:t>.</a:t>
            </a:r>
          </a:p>
          <a:p>
            <a:r>
              <a:rPr lang="en-US" sz="2000" dirty="0" smtClean="0"/>
              <a:t> </a:t>
            </a:r>
            <a:r>
              <a:rPr lang="en-US" sz="2000" dirty="0" smtClean="0"/>
              <a:t>The ancestor of all modern UNIX systems and the last release of Research Unix to see widespread external distributions. Merged most of the utilities of PWB/UNIX with an extensively modified kernel with almost 80% more lines of code than V6. </a:t>
            </a:r>
            <a:endParaRPr lang="en-US" sz="2000" dirty="0"/>
          </a:p>
        </p:txBody>
      </p:sp>
      <p:pic>
        <p:nvPicPr>
          <p:cNvPr id="5" name="Content Placeholder 4" descr="v7unix-1.png"/>
          <p:cNvPicPr>
            <a:picLocks noGrp="1" noChangeAspect="1"/>
          </p:cNvPicPr>
          <p:nvPr>
            <p:ph sz="half" idx="2"/>
          </p:nvPr>
        </p:nvPicPr>
        <p:blipFill>
          <a:blip r:embed="rId2"/>
          <a:stretch>
            <a:fillRect/>
          </a:stretch>
        </p:blipFill>
        <p:spPr>
          <a:xfrm>
            <a:off x="4648200" y="2114962"/>
            <a:ext cx="4038600" cy="394093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r>
              <a:rPr lang="en-US" baseline="30000" dirty="0" smtClean="0"/>
              <a:t>th</a:t>
            </a:r>
            <a:r>
              <a:rPr lang="en-US" dirty="0" smtClean="0"/>
              <a:t>	Edition</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Feb. </a:t>
            </a:r>
            <a:r>
              <a:rPr lang="en-US" dirty="0" smtClean="0"/>
              <a:t>1985</a:t>
            </a:r>
          </a:p>
          <a:p>
            <a:r>
              <a:rPr lang="en-US" dirty="0" smtClean="0"/>
              <a:t>Used internally, and only licensed for educational use</a:t>
            </a:r>
            <a:r>
              <a:rPr lang="en-US" dirty="0" smtClean="0"/>
              <a:t>.</a:t>
            </a:r>
          </a:p>
          <a:p>
            <a:r>
              <a:rPr lang="en-US" dirty="0" smtClean="0"/>
              <a:t>The </a:t>
            </a:r>
            <a:r>
              <a:rPr lang="en-US" dirty="0" err="1" smtClean="0"/>
              <a:t>Blit</a:t>
            </a:r>
            <a:r>
              <a:rPr lang="en-US" dirty="0" smtClean="0"/>
              <a:t> graphics terminal became the primary user interface</a:t>
            </a:r>
            <a:r>
              <a:rPr lang="en-US" dirty="0" smtClean="0"/>
              <a:t>.</a:t>
            </a:r>
          </a:p>
          <a:p>
            <a:r>
              <a:rPr lang="en-US" dirty="0" smtClean="0"/>
              <a:t>Added a network </a:t>
            </a:r>
            <a:r>
              <a:rPr lang="en-US" dirty="0" err="1" smtClean="0"/>
              <a:t>filesystem</a:t>
            </a:r>
            <a:r>
              <a:rPr lang="en-US" dirty="0" smtClean="0"/>
              <a:t> that allowed accessing remote computers' files as /n/hostname/path, and a regular expression library that introduced an API later mimicked by Henry Spencer's reimplementation.</a:t>
            </a:r>
            <a:endParaRPr lang="en-US" dirty="0"/>
          </a:p>
        </p:txBody>
      </p:sp>
      <p:pic>
        <p:nvPicPr>
          <p:cNvPr id="5" name="Content Placeholder 4" descr="download (1).jpg"/>
          <p:cNvPicPr>
            <a:picLocks noGrp="1" noChangeAspect="1"/>
          </p:cNvPicPr>
          <p:nvPr>
            <p:ph sz="half" idx="2"/>
          </p:nvPr>
        </p:nvPicPr>
        <p:blipFill>
          <a:blip r:embed="rId2"/>
          <a:stretch>
            <a:fillRect/>
          </a:stretch>
        </p:blipFill>
        <p:spPr>
          <a:xfrm>
            <a:off x="5105400" y="3352006"/>
            <a:ext cx="3124200" cy="146685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a:t>
            </a:r>
            <a:r>
              <a:rPr lang="en-US" baseline="30000" dirty="0" smtClean="0"/>
              <a:t>th</a:t>
            </a:r>
            <a:r>
              <a:rPr lang="en-US" dirty="0" smtClean="0"/>
              <a:t> Edition</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Sep. </a:t>
            </a:r>
            <a:r>
              <a:rPr lang="en-US" dirty="0" smtClean="0"/>
              <a:t>1986</a:t>
            </a:r>
          </a:p>
          <a:p>
            <a:r>
              <a:rPr lang="en-US" dirty="0" smtClean="0"/>
              <a:t>Featured a generalized version of the Streams IPC mechanism introduced in V8</a:t>
            </a:r>
            <a:r>
              <a:rPr lang="en-US" dirty="0" smtClean="0"/>
              <a:t>.</a:t>
            </a:r>
          </a:p>
          <a:p>
            <a:r>
              <a:rPr lang="en-US" dirty="0" smtClean="0"/>
              <a:t>The mount system call was extended to connect a stream to a file, the other end of which could be connected to a (user-level) program. This mechanism was used to implement network connection code in </a:t>
            </a:r>
            <a:r>
              <a:rPr lang="en-US" dirty="0" err="1" smtClean="0"/>
              <a:t>userspace</a:t>
            </a:r>
            <a:r>
              <a:rPr lang="en-US" dirty="0" smtClean="0"/>
              <a:t>.</a:t>
            </a:r>
          </a:p>
          <a:p>
            <a:endParaRPr lang="en-US" dirty="0"/>
          </a:p>
        </p:txBody>
      </p:sp>
      <p:pic>
        <p:nvPicPr>
          <p:cNvPr id="5" name="Content Placeholder 4" descr="ArchitectureCloudLinksSameSite.png"/>
          <p:cNvPicPr>
            <a:picLocks noGrp="1" noChangeAspect="1"/>
          </p:cNvPicPr>
          <p:nvPr>
            <p:ph sz="half" idx="2"/>
          </p:nvPr>
        </p:nvPicPr>
        <p:blipFill>
          <a:blip r:embed="rId2"/>
          <a:stretch>
            <a:fillRect/>
          </a:stretch>
        </p:blipFill>
        <p:spPr>
          <a:xfrm>
            <a:off x="5029200" y="2438400"/>
            <a:ext cx="3725835" cy="279437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Screenshots</a:t>
            </a:r>
            <a:endParaRPr lang="en-US" dirty="0"/>
          </a:p>
        </p:txBody>
      </p:sp>
      <p:pic>
        <p:nvPicPr>
          <p:cNvPr id="5" name="Content Placeholder 4" descr="lynis-screenshot.png"/>
          <p:cNvPicPr>
            <a:picLocks noGrp="1" noChangeAspect="1"/>
          </p:cNvPicPr>
          <p:nvPr>
            <p:ph sz="half" idx="1"/>
          </p:nvPr>
        </p:nvPicPr>
        <p:blipFill>
          <a:blip r:embed="rId2"/>
          <a:stretch>
            <a:fillRect/>
          </a:stretch>
        </p:blipFill>
        <p:spPr>
          <a:xfrm>
            <a:off x="1600200" y="1752600"/>
            <a:ext cx="6165849" cy="462438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a:t>
            </a:r>
            <a:r>
              <a:rPr lang="en-US" baseline="30000" dirty="0" smtClean="0"/>
              <a:t>th</a:t>
            </a:r>
            <a:r>
              <a:rPr lang="en-US" dirty="0" smtClean="0"/>
              <a:t> Edition</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Oct. 1989</a:t>
            </a:r>
          </a:p>
          <a:p>
            <a:r>
              <a:rPr lang="en-US" dirty="0" smtClean="0"/>
              <a:t>Last Research Unix. </a:t>
            </a:r>
            <a:endParaRPr lang="en-US" dirty="0" smtClean="0"/>
          </a:p>
          <a:p>
            <a:r>
              <a:rPr lang="en-US" dirty="0" smtClean="0"/>
              <a:t>According to Dennis Ritchie, V9 and V10 were "conceptual": manuals existed, but no OS distributions "in complete and coherent form</a:t>
            </a:r>
            <a:r>
              <a:rPr lang="en-US" dirty="0" smtClean="0"/>
              <a:t>".</a:t>
            </a:r>
          </a:p>
          <a:p>
            <a:r>
              <a:rPr lang="en-US" dirty="0" smtClean="0"/>
              <a:t>Novelties included graphics typesetting tools designed to work with </a:t>
            </a:r>
            <a:r>
              <a:rPr lang="en-US" dirty="0" err="1" smtClean="0"/>
              <a:t>troff</a:t>
            </a:r>
            <a:r>
              <a:rPr lang="en-US" dirty="0" smtClean="0"/>
              <a:t>, a C interpreter, animation programs, and several tools later found in Plan 9: the Mk build tool and the </a:t>
            </a:r>
            <a:r>
              <a:rPr lang="en-US" dirty="0" err="1" smtClean="0"/>
              <a:t>rc</a:t>
            </a:r>
            <a:r>
              <a:rPr lang="en-US" dirty="0" smtClean="0"/>
              <a:t> shell. </a:t>
            </a:r>
            <a:endParaRPr lang="en-US" dirty="0"/>
          </a:p>
        </p:txBody>
      </p:sp>
      <p:pic>
        <p:nvPicPr>
          <p:cNvPr id="5" name="Content Placeholder 4" descr="images (1).jpg"/>
          <p:cNvPicPr>
            <a:picLocks noGrp="1" noChangeAspect="1"/>
          </p:cNvPicPr>
          <p:nvPr>
            <p:ph sz="half" idx="2"/>
          </p:nvPr>
        </p:nvPicPr>
        <p:blipFill>
          <a:blip r:embed="rId2"/>
          <a:stretch>
            <a:fillRect/>
          </a:stretch>
        </p:blipFill>
        <p:spPr>
          <a:xfrm>
            <a:off x="5029200" y="2362200"/>
            <a:ext cx="3155950" cy="276145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Sample Screenshots (cont.)</a:t>
            </a:r>
            <a:endParaRPr lang="en-US" dirty="0"/>
          </a:p>
        </p:txBody>
      </p:sp>
      <p:pic>
        <p:nvPicPr>
          <p:cNvPr id="7" name="Content Placeholder 6" descr="Version_7_Unix_SIMH_PDP11_Emulation_DMR.png"/>
          <p:cNvPicPr>
            <a:picLocks noGrp="1" noChangeAspect="1"/>
          </p:cNvPicPr>
          <p:nvPr>
            <p:ph idx="1"/>
          </p:nvPr>
        </p:nvPicPr>
        <p:blipFill>
          <a:blip r:embed="rId2"/>
          <a:stretch>
            <a:fillRect/>
          </a:stretch>
        </p:blipFill>
        <p:spPr>
          <a:xfrm>
            <a:off x="1530009" y="2146910"/>
            <a:ext cx="6083982" cy="38818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Origin</a:t>
            </a:r>
            <a:endParaRPr lang="en-US" dirty="0"/>
          </a:p>
        </p:txBody>
      </p:sp>
      <p:sp>
        <p:nvSpPr>
          <p:cNvPr id="7" name="Content Placeholder 6"/>
          <p:cNvSpPr>
            <a:spLocks noGrp="1"/>
          </p:cNvSpPr>
          <p:nvPr>
            <p:ph idx="1"/>
          </p:nvPr>
        </p:nvSpPr>
        <p:spPr/>
        <p:txBody>
          <a:bodyPr>
            <a:normAutofit/>
          </a:bodyPr>
          <a:lstStyle/>
          <a:p>
            <a:r>
              <a:rPr lang="en-US" sz="2400" dirty="0" smtClean="0"/>
              <a:t>The pre-history of Unix dates back to the mid-1960s when the Massachusetts Institute of Technology, Bell Labs, and General Electric were developing an innovative time-sharing operating system called </a:t>
            </a:r>
            <a:r>
              <a:rPr lang="en-US" sz="2400" dirty="0" err="1" smtClean="0"/>
              <a:t>Multics</a:t>
            </a:r>
            <a:r>
              <a:rPr lang="en-US" sz="2400" dirty="0" smtClean="0"/>
              <a:t> for the GE-645 mainframe. </a:t>
            </a:r>
            <a:r>
              <a:rPr lang="en-US" sz="2400" dirty="0" err="1" smtClean="0"/>
              <a:t>Multics</a:t>
            </a:r>
            <a:r>
              <a:rPr lang="en-US" sz="2400" dirty="0" smtClean="0"/>
              <a:t> introduced many innovations, but had many problems.</a:t>
            </a:r>
          </a:p>
          <a:p>
            <a:r>
              <a:rPr lang="en-US" sz="2400" dirty="0" smtClean="0"/>
              <a:t>Their last researchers to leave </a:t>
            </a:r>
            <a:r>
              <a:rPr lang="en-US" sz="2400" dirty="0" err="1" smtClean="0"/>
              <a:t>Multics</a:t>
            </a:r>
            <a:r>
              <a:rPr lang="en-US" sz="2400" dirty="0" smtClean="0"/>
              <a:t>, Ken Thompson, Dennis Ritchie, M. D. </a:t>
            </a:r>
            <a:r>
              <a:rPr lang="en-US" sz="2400" dirty="0" err="1" smtClean="0"/>
              <a:t>McIlroy</a:t>
            </a:r>
            <a:r>
              <a:rPr lang="en-US" sz="2400" dirty="0" smtClean="0"/>
              <a:t>, and J. F. </a:t>
            </a:r>
            <a:r>
              <a:rPr lang="en-US" sz="2400" dirty="0" err="1" smtClean="0"/>
              <a:t>Ossanna</a:t>
            </a:r>
            <a:r>
              <a:rPr lang="en-US" sz="2400" dirty="0" smtClean="0"/>
              <a:t>, decided to redo the work on a much smaller scale.</a:t>
            </a:r>
          </a:p>
          <a:p>
            <a:endParaRPr lang="en-US" sz="2400" dirty="0" smtClean="0"/>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Sample Screenshots (cont.)</a:t>
            </a:r>
            <a:endParaRPr lang="en-US" dirty="0"/>
          </a:p>
        </p:txBody>
      </p:sp>
      <p:pic>
        <p:nvPicPr>
          <p:cNvPr id="6" name="Content Placeholder 5" descr="v7unix-1.png"/>
          <p:cNvPicPr>
            <a:picLocks noGrp="1" noChangeAspect="1"/>
          </p:cNvPicPr>
          <p:nvPr>
            <p:ph idx="1"/>
          </p:nvPr>
        </p:nvPicPr>
        <p:blipFill>
          <a:blip r:embed="rId2"/>
          <a:stretch>
            <a:fillRect/>
          </a:stretch>
        </p:blipFill>
        <p:spPr>
          <a:xfrm>
            <a:off x="1447800" y="1774825"/>
            <a:ext cx="6629399" cy="4625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(cont.)</a:t>
            </a:r>
            <a:endParaRPr lang="en-US" dirty="0"/>
          </a:p>
        </p:txBody>
      </p:sp>
      <p:sp>
        <p:nvSpPr>
          <p:cNvPr id="3" name="Content Placeholder 2"/>
          <p:cNvSpPr>
            <a:spLocks noGrp="1"/>
          </p:cNvSpPr>
          <p:nvPr>
            <p:ph idx="1"/>
          </p:nvPr>
        </p:nvSpPr>
        <p:spPr/>
        <p:txBody>
          <a:bodyPr>
            <a:normAutofit/>
          </a:bodyPr>
          <a:lstStyle/>
          <a:p>
            <a:r>
              <a:rPr lang="en-US" sz="2800" dirty="0" smtClean="0"/>
              <a:t>The name </a:t>
            </a:r>
            <a:r>
              <a:rPr lang="en-US" sz="2800" dirty="0" err="1" smtClean="0"/>
              <a:t>Unics</a:t>
            </a:r>
            <a:r>
              <a:rPr lang="en-US" sz="2800" dirty="0" smtClean="0"/>
              <a:t> (</a:t>
            </a:r>
            <a:r>
              <a:rPr lang="en-US" sz="2800" dirty="0" err="1" smtClean="0"/>
              <a:t>Uniplexed</a:t>
            </a:r>
            <a:r>
              <a:rPr lang="en-US" sz="2800" dirty="0" smtClean="0"/>
              <a:t> Information and Computing Service, pronounced as "eunuchs"), a pun on </a:t>
            </a:r>
            <a:r>
              <a:rPr lang="en-US" sz="2800" dirty="0" err="1" smtClean="0"/>
              <a:t>Multics</a:t>
            </a:r>
            <a:r>
              <a:rPr lang="en-US" sz="2800" dirty="0" smtClean="0"/>
              <a:t> (Multiplexed Information and Computer Services), was initially suggested for the project in 1970: the new operating system was an emasculated </a:t>
            </a:r>
            <a:r>
              <a:rPr lang="en-US" sz="2800" dirty="0" err="1" smtClean="0"/>
              <a:t>Multics</a:t>
            </a:r>
            <a:r>
              <a:rPr lang="en-US" sz="2800" dirty="0" smtClean="0"/>
              <a:t>. </a:t>
            </a:r>
          </a:p>
          <a:p>
            <a:r>
              <a:rPr lang="en-US" sz="2800" dirty="0" smtClean="0"/>
              <a:t>Brian Kernighan claims the coining for himself, and adds that "no one can remember" who came up with the final spelling Unix.</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Developers - Dennis Ritchie</a:t>
            </a:r>
            <a:endParaRPr lang="en-US" dirty="0"/>
          </a:p>
        </p:txBody>
      </p:sp>
      <p:sp>
        <p:nvSpPr>
          <p:cNvPr id="3" name="Content Placeholder 2"/>
          <p:cNvSpPr>
            <a:spLocks noGrp="1"/>
          </p:cNvSpPr>
          <p:nvPr>
            <p:ph sz="half" idx="1"/>
          </p:nvPr>
        </p:nvSpPr>
        <p:spPr/>
        <p:txBody>
          <a:bodyPr/>
          <a:lstStyle/>
          <a:p>
            <a:r>
              <a:rPr lang="en-US" dirty="0" smtClean="0"/>
              <a:t>He created the C programming language and, with long-time colleague Ken Thompson, the Unix operating system.</a:t>
            </a:r>
          </a:p>
          <a:p>
            <a:endParaRPr lang="en-US" dirty="0" smtClean="0"/>
          </a:p>
        </p:txBody>
      </p:sp>
      <p:pic>
        <p:nvPicPr>
          <p:cNvPr id="7" name="Content Placeholder 6" descr="download.jpg"/>
          <p:cNvPicPr>
            <a:picLocks noGrp="1" noChangeAspect="1"/>
          </p:cNvPicPr>
          <p:nvPr>
            <p:ph sz="half" idx="2"/>
          </p:nvPr>
        </p:nvPicPr>
        <p:blipFill>
          <a:blip r:embed="rId2"/>
          <a:stretch>
            <a:fillRect/>
          </a:stretch>
        </p:blipFill>
        <p:spPr>
          <a:xfrm>
            <a:off x="4876800" y="2133600"/>
            <a:ext cx="3429000" cy="3886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 Dennis Ritchie</a:t>
            </a:r>
            <a:endParaRPr lang="en-US" dirty="0"/>
          </a:p>
        </p:txBody>
      </p:sp>
      <p:pic>
        <p:nvPicPr>
          <p:cNvPr id="4" name="Content Placeholder 3" descr="quote-unix-is-basically-a-simple-operating-system-but-you-have-to-be-a-genius-to-understand-dennis-ritchie-24-60-27.jpg"/>
          <p:cNvPicPr>
            <a:picLocks noGrp="1" noChangeAspect="1"/>
          </p:cNvPicPr>
          <p:nvPr>
            <p:ph idx="1"/>
          </p:nvPr>
        </p:nvPicPr>
        <p:blipFill>
          <a:blip r:embed="rId2"/>
          <a:stretch>
            <a:fillRect/>
          </a:stretch>
        </p:blipFill>
        <p:spPr>
          <a:xfrm>
            <a:off x="457200" y="2151436"/>
            <a:ext cx="8229600" cy="38727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 Ken Thompson</a:t>
            </a:r>
            <a:endParaRPr lang="en-US" dirty="0"/>
          </a:p>
        </p:txBody>
      </p:sp>
      <p:sp>
        <p:nvSpPr>
          <p:cNvPr id="3" name="Content Placeholder 2"/>
          <p:cNvSpPr>
            <a:spLocks noGrp="1"/>
          </p:cNvSpPr>
          <p:nvPr>
            <p:ph sz="half" idx="1"/>
          </p:nvPr>
        </p:nvSpPr>
        <p:spPr/>
        <p:txBody>
          <a:bodyPr>
            <a:normAutofit fontScale="92500"/>
          </a:bodyPr>
          <a:lstStyle/>
          <a:p>
            <a:r>
              <a:rPr lang="en-US" dirty="0" smtClean="0"/>
              <a:t>Having worked at Bell Labs for most of his career, Thompson designed and implemented the original Unix operating system. He also invented the B programming language, the direct predecessor to the C programming language.</a:t>
            </a:r>
            <a:endParaRPr lang="en-US" dirty="0"/>
          </a:p>
        </p:txBody>
      </p:sp>
      <p:pic>
        <p:nvPicPr>
          <p:cNvPr id="5" name="Content Placeholder 4" descr="quote-one-of-my-most-productive-days-was-throwing-away-1-000-lines-of-code-ken-thompson-29-37-61.jpg"/>
          <p:cNvPicPr>
            <a:picLocks noGrp="1" noChangeAspect="1"/>
          </p:cNvPicPr>
          <p:nvPr>
            <p:ph sz="half" idx="2"/>
          </p:nvPr>
        </p:nvPicPr>
        <p:blipFill>
          <a:blip r:embed="rId2"/>
          <a:stretch>
            <a:fillRect/>
          </a:stretch>
        </p:blipFill>
        <p:spPr>
          <a:xfrm>
            <a:off x="4648200" y="2209800"/>
            <a:ext cx="4038600" cy="3505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 Ken Thompson</a:t>
            </a:r>
            <a:endParaRPr lang="en-US" dirty="0"/>
          </a:p>
        </p:txBody>
      </p:sp>
      <p:sp>
        <p:nvSpPr>
          <p:cNvPr id="3" name="Content Placeholder 2"/>
          <p:cNvSpPr>
            <a:spLocks noGrp="1"/>
          </p:cNvSpPr>
          <p:nvPr>
            <p:ph sz="half" idx="1"/>
          </p:nvPr>
        </p:nvSpPr>
        <p:spPr/>
        <p:txBody>
          <a:bodyPr>
            <a:normAutofit/>
          </a:bodyPr>
          <a:lstStyle/>
          <a:p>
            <a:r>
              <a:rPr lang="en-US" sz="2000" dirty="0" smtClean="0"/>
              <a:t>Unix Philosophy –   is a set of cultural norms and philosophical approaches to minimalist, modular software development. It emphasizes building simple, short, clear, modular, and extensible code that can be easily maintained and repurposed by developers other than its creators.</a:t>
            </a:r>
          </a:p>
        </p:txBody>
      </p:sp>
      <p:pic>
        <p:nvPicPr>
          <p:cNvPr id="5" name="Content Placeholder 4" descr="quote-this-is-the-unix-philosophy-write-programs-that-do-one-thing-and-do-it-well-write-programs-douglas-mcilroy-81-95-07.jpg"/>
          <p:cNvPicPr>
            <a:picLocks noGrp="1" noChangeAspect="1"/>
          </p:cNvPicPr>
          <p:nvPr>
            <p:ph sz="half" idx="2"/>
          </p:nvPr>
        </p:nvPicPr>
        <p:blipFill>
          <a:blip r:embed="rId2"/>
          <a:stretch>
            <a:fillRect/>
          </a:stretch>
        </p:blipFill>
        <p:spPr>
          <a:xfrm>
            <a:off x="4648200" y="2057400"/>
            <a:ext cx="4038600" cy="36576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Developers</a:t>
            </a:r>
            <a:endParaRPr lang="en-US" dirty="0"/>
          </a:p>
        </p:txBody>
      </p:sp>
      <p:sp>
        <p:nvSpPr>
          <p:cNvPr id="6" name="Content Placeholder 5"/>
          <p:cNvSpPr>
            <a:spLocks noGrp="1"/>
          </p:cNvSpPr>
          <p:nvPr>
            <p:ph sz="half" idx="1"/>
          </p:nvPr>
        </p:nvSpPr>
        <p:spPr/>
        <p:txBody>
          <a:bodyPr/>
          <a:lstStyle/>
          <a:p>
            <a:r>
              <a:rPr lang="en-US" dirty="0" smtClean="0"/>
              <a:t>Brian Wilson Kernighan</a:t>
            </a:r>
          </a:p>
          <a:p>
            <a:r>
              <a:rPr lang="en-US" dirty="0" smtClean="0"/>
              <a:t>M. D. </a:t>
            </a:r>
            <a:r>
              <a:rPr lang="en-US" dirty="0" err="1" smtClean="0"/>
              <a:t>Mcllroy</a:t>
            </a:r>
            <a:endParaRPr lang="en-US" dirty="0" smtClean="0"/>
          </a:p>
          <a:p>
            <a:r>
              <a:rPr lang="en-US" dirty="0" smtClean="0"/>
              <a:t>Joe </a:t>
            </a:r>
            <a:r>
              <a:rPr lang="en-US" dirty="0" err="1" smtClean="0"/>
              <a:t>Ossanna</a:t>
            </a:r>
            <a:endParaRPr lang="en-US" dirty="0" smtClean="0"/>
          </a:p>
          <a:p>
            <a:endParaRPr lang="en-US" dirty="0"/>
          </a:p>
        </p:txBody>
      </p:sp>
      <p:pic>
        <p:nvPicPr>
          <p:cNvPr id="8" name="Content Placeholder 7" descr="quote-debugging-is-twice-as-hard-as-writing-the-code-in-the-first-place-therefore-if-you-write-brian-kernighan-66-91-06.jpg"/>
          <p:cNvPicPr>
            <a:picLocks noGrp="1" noChangeAspect="1"/>
          </p:cNvPicPr>
          <p:nvPr>
            <p:ph sz="half" idx="2"/>
          </p:nvPr>
        </p:nvPicPr>
        <p:blipFill>
          <a:blip r:embed="rId2"/>
          <a:stretch>
            <a:fillRect/>
          </a:stretch>
        </p:blipFill>
        <p:spPr>
          <a:xfrm>
            <a:off x="4572000" y="2133600"/>
            <a:ext cx="4343400" cy="3810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- 1</a:t>
            </a:r>
            <a:r>
              <a:rPr lang="en-US" baseline="30000" dirty="0" smtClean="0"/>
              <a:t>st</a:t>
            </a:r>
            <a:r>
              <a:rPr lang="en-US" dirty="0" smtClean="0"/>
              <a:t> Edition</a:t>
            </a:r>
            <a:endParaRPr lang="en-US" dirty="0"/>
          </a:p>
        </p:txBody>
      </p:sp>
      <p:sp>
        <p:nvSpPr>
          <p:cNvPr id="3" name="Content Placeholder 2"/>
          <p:cNvSpPr>
            <a:spLocks noGrp="1"/>
          </p:cNvSpPr>
          <p:nvPr>
            <p:ph sz="half" idx="1"/>
          </p:nvPr>
        </p:nvSpPr>
        <p:spPr/>
        <p:txBody>
          <a:bodyPr>
            <a:normAutofit fontScale="92500"/>
          </a:bodyPr>
          <a:lstStyle/>
          <a:p>
            <a:r>
              <a:rPr lang="en-US" dirty="0" smtClean="0"/>
              <a:t>Released Nov. 3, 1971.</a:t>
            </a:r>
          </a:p>
          <a:p>
            <a:r>
              <a:rPr lang="en-US" dirty="0" smtClean="0"/>
              <a:t>based on the version that ran on the PDP-11 at the time. Includes the </a:t>
            </a:r>
            <a:r>
              <a:rPr lang="en-US" b="1" dirty="0" smtClean="0"/>
              <a:t>Thompson shell, mail, cp, and </a:t>
            </a:r>
            <a:r>
              <a:rPr lang="en-US" b="1" dirty="0" err="1" smtClean="0"/>
              <a:t>su</a:t>
            </a:r>
            <a:r>
              <a:rPr lang="en-US" b="1" dirty="0" smtClean="0"/>
              <a:t>. </a:t>
            </a:r>
            <a:r>
              <a:rPr lang="en-US" dirty="0" smtClean="0"/>
              <a:t>The operating system was two years old, having been ported from the PDP-7 to the PDP-11/20 in 1970.</a:t>
            </a:r>
            <a:endParaRPr lang="en-US" dirty="0"/>
          </a:p>
        </p:txBody>
      </p:sp>
      <p:pic>
        <p:nvPicPr>
          <p:cNvPr id="5" name="Content Placeholder 4" descr="dennis-richie-and-brian-kernighan-pdp-11.jpg"/>
          <p:cNvPicPr>
            <a:picLocks noGrp="1" noChangeAspect="1"/>
          </p:cNvPicPr>
          <p:nvPr>
            <p:ph sz="half" idx="2"/>
          </p:nvPr>
        </p:nvPicPr>
        <p:blipFill>
          <a:blip r:embed="rId2"/>
          <a:stretch>
            <a:fillRect/>
          </a:stretch>
        </p:blipFill>
        <p:spPr>
          <a:xfrm>
            <a:off x="4648200" y="2749328"/>
            <a:ext cx="4038600" cy="267220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156</TotalTime>
  <Words>623</Words>
  <Application>Microsoft Office PowerPoint</Application>
  <PresentationFormat>On-screen Show (4:3)</PresentationFormat>
  <Paragraphs>65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Module</vt:lpstr>
      <vt:lpstr>Unix Operating System</vt:lpstr>
      <vt:lpstr>Origin</vt:lpstr>
      <vt:lpstr>Origin (cont.)</vt:lpstr>
      <vt:lpstr>Developers - Dennis Ritchie</vt:lpstr>
      <vt:lpstr>Developers – Dennis Ritchie</vt:lpstr>
      <vt:lpstr>Developers – Ken Thompson</vt:lpstr>
      <vt:lpstr>Developers – Ken Thompson</vt:lpstr>
      <vt:lpstr>Developers</vt:lpstr>
      <vt:lpstr>Versions - 1st Edition</vt:lpstr>
      <vt:lpstr>2nd and 3rd Edition</vt:lpstr>
      <vt:lpstr>4th Edition</vt:lpstr>
      <vt:lpstr>5th Edition</vt:lpstr>
      <vt:lpstr>6th Edition</vt:lpstr>
      <vt:lpstr>7th Edition </vt:lpstr>
      <vt:lpstr>8th Edition</vt:lpstr>
      <vt:lpstr>9th Edition</vt:lpstr>
      <vt:lpstr>Sample Screenshots</vt:lpstr>
      <vt:lpstr>10th Edition</vt:lpstr>
      <vt:lpstr>Sample Screenshots (cont.)</vt:lpstr>
      <vt:lpstr>Sample Screenshots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Amolo</dc:creator>
  <cp:lastModifiedBy>Amolo</cp:lastModifiedBy>
  <cp:revision>25</cp:revision>
  <dcterms:created xsi:type="dcterms:W3CDTF">2016-11-27T07:39:23Z</dcterms:created>
  <dcterms:modified xsi:type="dcterms:W3CDTF">2016-11-28T14:19:30Z</dcterms:modified>
</cp:coreProperties>
</file>