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a:xfrm>
            <a:off x="5332412" y="5883275"/>
            <a:ext cx="4324044" cy="365125"/>
          </a:xfrm>
        </p:spPr>
        <p:txBody>
          <a:bodyPr/>
          <a:lstStyle/>
          <a:p>
            <a:endParaRPr lang="en-IL"/>
          </a:p>
        </p:txBody>
      </p:sp>
      <p:sp>
        <p:nvSpPr>
          <p:cNvPr id="6" name="Slide Number Placeholder 5"/>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201233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829868-977A-49F8-A8F7-A250FE393635}" type="datetimeFigureOut">
              <a:rPr lang="en-IL" smtClean="0"/>
              <a:t>09/05/2020</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285644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167296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549082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4125871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4209227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2972083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2802714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224450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a:xfrm>
            <a:off x="10951856" y="5867131"/>
            <a:ext cx="551167" cy="365125"/>
          </a:xfrm>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142394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29868-977A-49F8-A8F7-A250FE393635}" type="datetimeFigureOut">
              <a:rPr lang="en-IL" smtClean="0"/>
              <a:t>09/05/2020</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55998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829868-977A-49F8-A8F7-A250FE393635}" type="datetimeFigureOut">
              <a:rPr lang="en-IL" smtClean="0"/>
              <a:t>09/05/2020</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99513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829868-977A-49F8-A8F7-A250FE393635}" type="datetimeFigureOut">
              <a:rPr lang="en-IL" smtClean="0"/>
              <a:t>09/05/2020</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18895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829868-977A-49F8-A8F7-A250FE393635}" type="datetimeFigureOut">
              <a:rPr lang="en-IL" smtClean="0"/>
              <a:t>09/05/2020</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83668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29868-977A-49F8-A8F7-A250FE393635}" type="datetimeFigureOut">
              <a:rPr lang="en-IL" smtClean="0"/>
              <a:t>09/05/2020</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240905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829868-977A-49F8-A8F7-A250FE393635}" type="datetimeFigureOut">
              <a:rPr lang="en-IL" smtClean="0"/>
              <a:t>09/05/2020</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308403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829868-977A-49F8-A8F7-A250FE393635}" type="datetimeFigureOut">
              <a:rPr lang="en-IL" smtClean="0"/>
              <a:t>09/05/2020</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96580D3-FCF7-4DAB-8A1A-7CCF7452B469}" type="slidenum">
              <a:rPr lang="en-IL" smtClean="0"/>
              <a:t>‹#›</a:t>
            </a:fld>
            <a:endParaRPr lang="en-IL"/>
          </a:p>
        </p:txBody>
      </p:sp>
    </p:spTree>
    <p:extLst>
      <p:ext uri="{BB962C8B-B14F-4D97-AF65-F5344CB8AC3E}">
        <p14:creationId xmlns:p14="http://schemas.microsoft.com/office/powerpoint/2010/main" val="33505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829868-977A-49F8-A8F7-A250FE393635}" type="datetimeFigureOut">
              <a:rPr lang="en-IL" smtClean="0"/>
              <a:t>09/05/2020</a:t>
            </a:fld>
            <a:endParaRPr lang="en-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6580D3-FCF7-4DAB-8A1A-7CCF7452B469}" type="slidenum">
              <a:rPr lang="en-IL" smtClean="0"/>
              <a:t>‹#›</a:t>
            </a:fld>
            <a:endParaRPr lang="en-IL"/>
          </a:p>
        </p:txBody>
      </p:sp>
    </p:spTree>
    <p:extLst>
      <p:ext uri="{BB962C8B-B14F-4D97-AF65-F5344CB8AC3E}">
        <p14:creationId xmlns:p14="http://schemas.microsoft.com/office/powerpoint/2010/main" val="1134122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0551A-498F-427E-93BC-1A07A40595EF}"/>
              </a:ext>
            </a:extLst>
          </p:cNvPr>
          <p:cNvSpPr>
            <a:spLocks noGrp="1"/>
          </p:cNvSpPr>
          <p:nvPr>
            <p:ph type="ctrTitle"/>
          </p:nvPr>
        </p:nvSpPr>
        <p:spPr>
          <a:xfrm>
            <a:off x="3854450" y="965200"/>
            <a:ext cx="7372350" cy="3404680"/>
          </a:xfrm>
        </p:spPr>
        <p:txBody>
          <a:bodyPr>
            <a:normAutofit/>
          </a:bodyPr>
          <a:lstStyle/>
          <a:p>
            <a:pPr algn="l"/>
            <a:r>
              <a:rPr lang="en-US"/>
              <a:t>Parallel K-Means Clustering</a:t>
            </a:r>
            <a:endParaRPr lang="en-IL"/>
          </a:p>
        </p:txBody>
      </p:sp>
      <p:sp>
        <p:nvSpPr>
          <p:cNvPr id="3" name="Subtitle 2">
            <a:extLst>
              <a:ext uri="{FF2B5EF4-FFF2-40B4-BE49-F238E27FC236}">
                <a16:creationId xmlns:a16="http://schemas.microsoft.com/office/drawing/2014/main" id="{3BAF8EDE-A675-40CD-8093-12B95F3AF655}"/>
              </a:ext>
            </a:extLst>
          </p:cNvPr>
          <p:cNvSpPr>
            <a:spLocks noGrp="1"/>
          </p:cNvSpPr>
          <p:nvPr>
            <p:ph type="subTitle" idx="1"/>
          </p:nvPr>
        </p:nvSpPr>
        <p:spPr>
          <a:xfrm>
            <a:off x="3854450" y="4503906"/>
            <a:ext cx="7372350" cy="1388892"/>
          </a:xfrm>
        </p:spPr>
        <p:txBody>
          <a:bodyPr>
            <a:normAutofit/>
          </a:bodyPr>
          <a:lstStyle/>
          <a:p>
            <a:pPr algn="l"/>
            <a:r>
              <a:rPr lang="en-US"/>
              <a:t>Authors</a:t>
            </a:r>
          </a:p>
          <a:p>
            <a:pPr algn="l"/>
            <a:r>
              <a:rPr lang="en-US"/>
              <a:t>Maxim Chantuziay, 321908402</a:t>
            </a:r>
          </a:p>
          <a:p>
            <a:pPr algn="l"/>
            <a:r>
              <a:rPr lang="en-US"/>
              <a:t>Marat Lis, 328897079</a:t>
            </a:r>
          </a:p>
        </p:txBody>
      </p:sp>
      <p:sp>
        <p:nvSpPr>
          <p:cNvPr id="20" name="Rectangle 9">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2" name="Group 11">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13"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Shape 16">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18"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95042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A130-BBFD-48F6-BEAD-654DAA17B122}"/>
              </a:ext>
            </a:extLst>
          </p:cNvPr>
          <p:cNvSpPr>
            <a:spLocks noGrp="1"/>
          </p:cNvSpPr>
          <p:nvPr>
            <p:ph type="title"/>
          </p:nvPr>
        </p:nvSpPr>
        <p:spPr/>
        <p:txBody>
          <a:bodyPr/>
          <a:lstStyle/>
          <a:p>
            <a:r>
              <a:rPr lang="en-US" dirty="0"/>
              <a:t>Introduction</a:t>
            </a:r>
            <a:endParaRPr lang="en-IL" dirty="0"/>
          </a:p>
        </p:txBody>
      </p:sp>
      <p:sp>
        <p:nvSpPr>
          <p:cNvPr id="3" name="Content Placeholder 2">
            <a:extLst>
              <a:ext uri="{FF2B5EF4-FFF2-40B4-BE49-F238E27FC236}">
                <a16:creationId xmlns:a16="http://schemas.microsoft.com/office/drawing/2014/main" id="{57EF25BA-BDED-4066-9515-046ACF9A5B82}"/>
              </a:ext>
            </a:extLst>
          </p:cNvPr>
          <p:cNvSpPr>
            <a:spLocks noGrp="1"/>
          </p:cNvSpPr>
          <p:nvPr>
            <p:ph idx="1"/>
          </p:nvPr>
        </p:nvSpPr>
        <p:spPr>
          <a:xfrm>
            <a:off x="1484310" y="1871003"/>
            <a:ext cx="10018713" cy="3920197"/>
          </a:xfrm>
        </p:spPr>
        <p:txBody>
          <a:bodyPr>
            <a:normAutofit fontScale="92500" lnSpcReduction="10000"/>
          </a:bodyPr>
          <a:lstStyle/>
          <a:p>
            <a:pPr marL="0" indent="0">
              <a:buNone/>
            </a:pPr>
            <a:r>
              <a:rPr lang="en-US" u="sng" dirty="0"/>
              <a:t>A brief overview</a:t>
            </a:r>
          </a:p>
          <a:p>
            <a:r>
              <a:rPr lang="en-US" dirty="0"/>
              <a:t>K-Means Clustering is a method of vector quantization.</a:t>
            </a:r>
          </a:p>
          <a:p>
            <a:r>
              <a:rPr lang="en-US" dirty="0"/>
              <a:t>It aims to partition n observations into k clusters.</a:t>
            </a:r>
          </a:p>
          <a:p>
            <a:r>
              <a:rPr lang="en-US" dirty="0"/>
              <a:t>Each observation belongs to the cluster with the nearest mean value</a:t>
            </a:r>
          </a:p>
          <a:p>
            <a:pPr marL="0" indent="0">
              <a:buNone/>
            </a:pPr>
            <a:r>
              <a:rPr lang="en-US" u="sng" dirty="0"/>
              <a:t>The scope of our project</a:t>
            </a:r>
          </a:p>
          <a:p>
            <a:r>
              <a:rPr lang="en-US" dirty="0"/>
              <a:t>We have implemented the clustering of the X,Y coordinates.</a:t>
            </a:r>
          </a:p>
          <a:p>
            <a:r>
              <a:rPr lang="en-US" dirty="0"/>
              <a:t>We have used the distance from the center of the cluster as the mean value.</a:t>
            </a:r>
          </a:p>
          <a:p>
            <a:r>
              <a:rPr lang="en-US" dirty="0"/>
              <a:t>A point is appointed to a cluster if it’s mean value </a:t>
            </a:r>
            <a:r>
              <a:rPr lang="en-US" i="1" dirty="0"/>
              <a:t>is the lowest</a:t>
            </a:r>
            <a:r>
              <a:rPr lang="en-US" dirty="0"/>
              <a:t> in comparison to the distances from the centers of the rest of the clusters.</a:t>
            </a:r>
          </a:p>
        </p:txBody>
      </p:sp>
    </p:spTree>
    <p:extLst>
      <p:ext uri="{BB962C8B-B14F-4D97-AF65-F5344CB8AC3E}">
        <p14:creationId xmlns:p14="http://schemas.microsoft.com/office/powerpoint/2010/main" val="122772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4F96-7566-4589-9C8C-51B4855D6B65}"/>
              </a:ext>
            </a:extLst>
          </p:cNvPr>
          <p:cNvSpPr>
            <a:spLocks noGrp="1"/>
          </p:cNvSpPr>
          <p:nvPr>
            <p:ph type="title"/>
          </p:nvPr>
        </p:nvSpPr>
        <p:spPr/>
        <p:txBody>
          <a:bodyPr/>
          <a:lstStyle/>
          <a:p>
            <a:r>
              <a:rPr lang="en-US" dirty="0"/>
              <a:t>Implementation overview</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D9DC48-00C9-4C1E-8F22-DA65B66066B6}"/>
                  </a:ext>
                </a:extLst>
              </p:cNvPr>
              <p:cNvSpPr>
                <a:spLocks noGrp="1"/>
              </p:cNvSpPr>
              <p:nvPr>
                <p:ph idx="1"/>
              </p:nvPr>
            </p:nvSpPr>
            <p:spPr>
              <a:xfrm>
                <a:off x="1484310" y="1899138"/>
                <a:ext cx="10018713" cy="4051495"/>
              </a:xfrm>
            </p:spPr>
            <p:txBody>
              <a:bodyPr>
                <a:normAutofit fontScale="70000" lnSpcReduction="20000"/>
              </a:bodyPr>
              <a:lstStyle/>
              <a:p>
                <a:r>
                  <a:rPr lang="en-US" dirty="0"/>
                  <a:t>We have implemented a non-random approach for choosing the cluster centers.</a:t>
                </a:r>
              </a:p>
              <a:p>
                <a:r>
                  <a:rPr lang="en-US" dirty="0"/>
                  <a:t>First, we order the X,Y points. We use the ascending order, although the descending would work the same.</a:t>
                </a:r>
              </a:p>
              <a:p>
                <a:r>
                  <a:rPr lang="en-US" dirty="0"/>
                  <a:t>Our ordering is according to the points’ distance from the (0,0) coordinate.</a:t>
                </a:r>
                <a:br>
                  <a:rPr lang="en-US" dirty="0"/>
                </a:br>
                <a:r>
                  <a:rPr lang="en-US" dirty="0"/>
                  <a:t>For example: [ (1, 1); (3, 3); (-2, -2) ] -&gt; [ (1, 1); (-2, -2); (3, 3) ].</a:t>
                </a:r>
              </a:p>
              <a:p>
                <a:r>
                  <a:rPr lang="en-US" dirty="0"/>
                  <a:t>The Quicksort algorithm has been used for the points ordering.</a:t>
                </a:r>
              </a:p>
              <a:p>
                <a:r>
                  <a:rPr lang="en-US" dirty="0"/>
                  <a:t>To make the sorting faster, we have paralleled it with the threads.</a:t>
                </a:r>
              </a:p>
              <a:p>
                <a:r>
                  <a:rPr lang="en-US" dirty="0"/>
                  <a:t>When the points are ordered we select the cluster centers.</a:t>
                </a:r>
                <a:br>
                  <a:rPr lang="en-US" dirty="0"/>
                </a:br>
                <a:r>
                  <a:rPr lang="en-US" dirty="0"/>
                  <a:t>For example, if we are to choose </a:t>
                </a:r>
                <a:r>
                  <a:rPr lang="en-US" i="1" dirty="0"/>
                  <a:t>n</a:t>
                </a:r>
                <a:r>
                  <a:rPr lang="en-US" dirty="0"/>
                  <a:t> clusters, each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𝑡h</m:t>
                        </m:r>
                      </m:sup>
                    </m:sSup>
                  </m:oMath>
                </a14:m>
                <a:r>
                  <a:rPr lang="en-US" dirty="0"/>
                  <a:t> point starting from the first one is picked as a cluster center.</a:t>
                </a:r>
              </a:p>
              <a:p>
                <a:r>
                  <a:rPr lang="en-US" dirty="0"/>
                  <a:t>Once the centers are chosen, we calculate the </a:t>
                </a:r>
                <a:r>
                  <a:rPr lang="en-US" i="1" dirty="0"/>
                  <a:t>clustering quality</a:t>
                </a:r>
                <a:r>
                  <a:rPr lang="en-US" dirty="0"/>
                  <a:t> according to the </a:t>
                </a:r>
                <a14:m>
                  <m:oMath xmlns:m="http://schemas.openxmlformats.org/officeDocument/2006/math">
                    <m:r>
                      <a:rPr lang="en-US" b="0" i="1" smtClean="0">
                        <a:latin typeface="Cambria Math" panose="02040503050406030204" pitchFamily="18" charset="0"/>
                      </a:rPr>
                      <m:t>𝑎𝑣𝑔</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𝑐𝑙𝑢𝑠𝑡𝑒𝑟</m:t>
                        </m:r>
                        <m:r>
                          <a:rPr lang="en-US" b="0" i="1" smtClean="0">
                            <a:latin typeface="Cambria Math" panose="02040503050406030204" pitchFamily="18" charset="0"/>
                          </a:rPr>
                          <m:t> </m:t>
                        </m:r>
                        <m:r>
                          <a:rPr lang="en-US" b="0" i="1" smtClean="0">
                            <a:latin typeface="Cambria Math" panose="02040503050406030204" pitchFamily="18" charset="0"/>
                          </a:rPr>
                          <m:t>𝑑𝑖𝑎𝑚𝑒𝑡𝑒𝑟</m:t>
                        </m:r>
                      </m:num>
                      <m:den>
                        <m:r>
                          <a:rPr lang="en-US" b="0" i="1" smtClean="0">
                            <a:latin typeface="Cambria Math" panose="02040503050406030204" pitchFamily="18" charset="0"/>
                          </a:rPr>
                          <m:t>𝑐𝑙𝑢𝑠𝑡𝑒𝑟</m:t>
                        </m:r>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𝑜𝑡h𝑒𝑟</m:t>
                        </m:r>
                        <m:r>
                          <a:rPr lang="en-US" b="0" i="1" smtClean="0">
                            <a:latin typeface="Cambria Math" panose="02040503050406030204" pitchFamily="18" charset="0"/>
                          </a:rPr>
                          <m:t> </m:t>
                        </m:r>
                        <m:r>
                          <a:rPr lang="en-US" b="0" i="1" smtClean="0">
                            <a:latin typeface="Cambria Math" panose="02040503050406030204" pitchFamily="18" charset="0"/>
                          </a:rPr>
                          <m:t>𝑐𝑙𝑢𝑠𝑡𝑒𝑟𝑠</m:t>
                        </m:r>
                      </m:den>
                    </m:f>
                    <m:r>
                      <a:rPr lang="en-US" b="0" i="1" smtClean="0">
                        <a:latin typeface="Cambria Math" panose="02040503050406030204" pitchFamily="18" charset="0"/>
                      </a:rPr>
                      <m:t>)</m:t>
                    </m:r>
                  </m:oMath>
                </a14:m>
                <a:br>
                  <a:rPr lang="en-US" dirty="0"/>
                </a:br>
                <a:r>
                  <a:rPr lang="en-US" dirty="0"/>
                  <a:t> * </a:t>
                </a:r>
                <a14:m>
                  <m:oMath xmlns:m="http://schemas.openxmlformats.org/officeDocument/2006/math">
                    <m:r>
                      <a:rPr lang="en-US" b="0" i="1" smtClean="0">
                        <a:latin typeface="Cambria Math" panose="02040503050406030204" pitchFamily="18" charset="0"/>
                      </a:rPr>
                      <m:t>𝐶𝑙𝑢𝑠𝑡𝑒𝑟</m:t>
                    </m:r>
                    <m:r>
                      <a:rPr lang="en-US" b="0" i="1" smtClean="0">
                        <a:latin typeface="Cambria Math" panose="02040503050406030204" pitchFamily="18" charset="0"/>
                      </a:rPr>
                      <m:t> </m:t>
                    </m:r>
                    <m:r>
                      <a:rPr lang="en-US" b="0" i="1" smtClean="0">
                        <a:latin typeface="Cambria Math" panose="02040503050406030204" pitchFamily="18" charset="0"/>
                      </a:rPr>
                      <m:t>𝑑𝑖𝑎𝑚𝑒𝑡𝑒𝑟</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𝑑𝑖𝑠𝑡𝑎𝑛𝑐𝑒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𝑐𝑙𝑢𝑠𝑡𝑒𝑟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𝑐𝑒𝑛𝑡𝑒𝑟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𝑓𝑢𝑟𝑡h𝑒𝑠</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𝑝𝑜𝑖𝑛𝑡</m:t>
                    </m:r>
                    <m:r>
                      <a:rPr lang="en-US" b="0" i="1" smtClean="0">
                        <a:latin typeface="Cambria Math" panose="02040503050406030204" pitchFamily="18" charset="0"/>
                        <a:ea typeface="Cambria Math" panose="02040503050406030204" pitchFamily="18" charset="0"/>
                      </a:rPr>
                      <m:t>)</m:t>
                    </m:r>
                  </m:oMath>
                </a14:m>
                <a:r>
                  <a:rPr lang="en-US" i="1" dirty="0"/>
                  <a:t>.</a:t>
                </a:r>
              </a:p>
              <a:p>
                <a:r>
                  <a:rPr lang="en-US" dirty="0"/>
                  <a:t>To make the quality calculation faster, we have paralleled it with the processes.</a:t>
                </a:r>
              </a:p>
            </p:txBody>
          </p:sp>
        </mc:Choice>
        <mc:Fallback>
          <p:sp>
            <p:nvSpPr>
              <p:cNvPr id="3" name="Content Placeholder 2">
                <a:extLst>
                  <a:ext uri="{FF2B5EF4-FFF2-40B4-BE49-F238E27FC236}">
                    <a16:creationId xmlns:a16="http://schemas.microsoft.com/office/drawing/2014/main" id="{0DD9DC48-00C9-4C1E-8F22-DA65B66066B6}"/>
                  </a:ext>
                </a:extLst>
              </p:cNvPr>
              <p:cNvSpPr>
                <a:spLocks noGrp="1" noRot="1" noChangeAspect="1" noMove="1" noResize="1" noEditPoints="1" noAdjustHandles="1" noChangeArrowheads="1" noChangeShapeType="1" noTextEdit="1"/>
              </p:cNvSpPr>
              <p:nvPr>
                <p:ph idx="1"/>
              </p:nvPr>
            </p:nvSpPr>
            <p:spPr>
              <a:xfrm>
                <a:off x="1484310" y="1899138"/>
                <a:ext cx="10018713" cy="4051495"/>
              </a:xfrm>
              <a:blipFill>
                <a:blip r:embed="rId2"/>
                <a:stretch>
                  <a:fillRect l="-852" t="-904" b="-301"/>
                </a:stretch>
              </a:blipFill>
            </p:spPr>
            <p:txBody>
              <a:bodyPr/>
              <a:lstStyle/>
              <a:p>
                <a:r>
                  <a:rPr lang="en-IL">
                    <a:noFill/>
                  </a:rPr>
                  <a:t> </a:t>
                </a:r>
              </a:p>
            </p:txBody>
          </p:sp>
        </mc:Fallback>
      </mc:AlternateContent>
    </p:spTree>
    <p:extLst>
      <p:ext uri="{BB962C8B-B14F-4D97-AF65-F5344CB8AC3E}">
        <p14:creationId xmlns:p14="http://schemas.microsoft.com/office/powerpoint/2010/main" val="271335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4ECD-8A66-491B-8311-68E22B63BEF0}"/>
              </a:ext>
            </a:extLst>
          </p:cNvPr>
          <p:cNvSpPr>
            <a:spLocks noGrp="1"/>
          </p:cNvSpPr>
          <p:nvPr>
            <p:ph type="title"/>
          </p:nvPr>
        </p:nvSpPr>
        <p:spPr/>
        <p:txBody>
          <a:bodyPr/>
          <a:lstStyle/>
          <a:p>
            <a:r>
              <a:rPr lang="en-US" dirty="0"/>
              <a:t>Quicksort paralleled with threads overview</a:t>
            </a:r>
            <a:endParaRPr lang="en-IL" dirty="0"/>
          </a:p>
        </p:txBody>
      </p:sp>
      <p:sp>
        <p:nvSpPr>
          <p:cNvPr id="3" name="Content Placeholder 2">
            <a:extLst>
              <a:ext uri="{FF2B5EF4-FFF2-40B4-BE49-F238E27FC236}">
                <a16:creationId xmlns:a16="http://schemas.microsoft.com/office/drawing/2014/main" id="{839FB999-6C43-448E-9E80-6CA7F309F9F5}"/>
              </a:ext>
            </a:extLst>
          </p:cNvPr>
          <p:cNvSpPr>
            <a:spLocks noGrp="1"/>
          </p:cNvSpPr>
          <p:nvPr>
            <p:ph idx="1"/>
          </p:nvPr>
        </p:nvSpPr>
        <p:spPr>
          <a:xfrm>
            <a:off x="1484310" y="1814732"/>
            <a:ext cx="10018713" cy="4121833"/>
          </a:xfrm>
        </p:spPr>
        <p:txBody>
          <a:bodyPr>
            <a:normAutofit fontScale="85000" lnSpcReduction="10000"/>
          </a:bodyPr>
          <a:lstStyle/>
          <a:p>
            <a:r>
              <a:rPr lang="en-US" dirty="0"/>
              <a:t>The object </a:t>
            </a:r>
            <a:r>
              <a:rPr lang="en-US" b="1" dirty="0" err="1"/>
              <a:t>QuickSortParallel</a:t>
            </a:r>
            <a:r>
              <a:rPr lang="en-US" dirty="0"/>
              <a:t> performs the sorting by calling the objects </a:t>
            </a:r>
            <a:r>
              <a:rPr lang="en-US" b="1" dirty="0" err="1"/>
              <a:t>QuickSortParallelWorker</a:t>
            </a:r>
            <a:r>
              <a:rPr lang="en-US" dirty="0"/>
              <a:t> (one object per thread).</a:t>
            </a:r>
          </a:p>
          <a:p>
            <a:r>
              <a:rPr lang="en-US" dirty="0"/>
              <a:t>At first, </a:t>
            </a:r>
            <a:r>
              <a:rPr lang="en-US" i="1" dirty="0" err="1"/>
              <a:t>QuickSortParallel</a:t>
            </a:r>
            <a:r>
              <a:rPr lang="en-US" dirty="0"/>
              <a:t> recursively calls the </a:t>
            </a:r>
            <a:r>
              <a:rPr lang="en-US" i="1" dirty="0"/>
              <a:t>self._</a:t>
            </a:r>
            <a:r>
              <a:rPr lang="en-US" i="1" dirty="0" err="1"/>
              <a:t>sort_helper</a:t>
            </a:r>
            <a:r>
              <a:rPr lang="en-US" dirty="0"/>
              <a:t> methods. The recursions occur as long as there are at least 4 available threads.</a:t>
            </a:r>
            <a:br>
              <a:rPr lang="en-US" dirty="0"/>
            </a:br>
            <a:r>
              <a:rPr lang="en-US" dirty="0"/>
              <a:t>Each recursion partitions the elements to be sorted around a pivot element.</a:t>
            </a:r>
            <a:br>
              <a:rPr lang="en-US" dirty="0"/>
            </a:br>
            <a:r>
              <a:rPr lang="en-US" dirty="0"/>
              <a:t>Before each recursion, the counter of total unused threads is updated with </a:t>
            </a:r>
            <a:r>
              <a:rPr lang="en-US" b="1" dirty="0"/>
              <a:t>-4</a:t>
            </a:r>
            <a:r>
              <a:rPr lang="en-US" dirty="0"/>
              <a:t>.</a:t>
            </a:r>
          </a:p>
          <a:p>
            <a:r>
              <a:rPr lang="en-US" dirty="0"/>
              <a:t>Once the total unused threads drops below 4, </a:t>
            </a:r>
            <a:r>
              <a:rPr lang="en-US" i="1" dirty="0" err="1"/>
              <a:t>QuickSortParallel</a:t>
            </a:r>
            <a:r>
              <a:rPr lang="en-US" dirty="0"/>
              <a:t> starts to return back from the recursion calls.</a:t>
            </a:r>
            <a:br>
              <a:rPr lang="en-US" dirty="0"/>
            </a:br>
            <a:r>
              <a:rPr lang="en-US" dirty="0"/>
              <a:t>Before each return 2 </a:t>
            </a:r>
            <a:r>
              <a:rPr lang="en-US" i="1" dirty="0" err="1"/>
              <a:t>QuickSortParallelWorker</a:t>
            </a:r>
            <a:r>
              <a:rPr lang="en-US" dirty="0"/>
              <a:t> objects are created.</a:t>
            </a:r>
            <a:br>
              <a:rPr lang="en-US" dirty="0"/>
            </a:br>
            <a:r>
              <a:rPr lang="en-US" dirty="0"/>
              <a:t>One object is to sort the left side elements to the current recursion level pivot.</a:t>
            </a:r>
            <a:br>
              <a:rPr lang="en-US" dirty="0"/>
            </a:br>
            <a:r>
              <a:rPr lang="en-US" dirty="0"/>
              <a:t>The other object is to sort the right side elements to the current recursion level pivot.</a:t>
            </a:r>
          </a:p>
          <a:p>
            <a:r>
              <a:rPr lang="en-US" dirty="0"/>
              <a:t>Once the </a:t>
            </a:r>
            <a:r>
              <a:rPr lang="en-US" i="1" dirty="0" err="1"/>
              <a:t>QuickSortParallelWorker</a:t>
            </a:r>
            <a:r>
              <a:rPr lang="en-US" dirty="0"/>
              <a:t> are all created and the </a:t>
            </a:r>
            <a:r>
              <a:rPr lang="en-US" i="1" dirty="0" err="1"/>
              <a:t>QuickSortParallel</a:t>
            </a:r>
            <a:r>
              <a:rPr lang="en-US" dirty="0"/>
              <a:t> returns from all the recursion calls, </a:t>
            </a:r>
            <a:r>
              <a:rPr lang="en-US" i="1" dirty="0" err="1"/>
              <a:t>QuickSortParallelWorker</a:t>
            </a:r>
            <a:r>
              <a:rPr lang="en-US" dirty="0"/>
              <a:t> objects sort their assigned elements.</a:t>
            </a:r>
            <a:endParaRPr lang="en-IL" dirty="0"/>
          </a:p>
        </p:txBody>
      </p:sp>
    </p:spTree>
    <p:extLst>
      <p:ext uri="{BB962C8B-B14F-4D97-AF65-F5344CB8AC3E}">
        <p14:creationId xmlns:p14="http://schemas.microsoft.com/office/powerpoint/2010/main" val="181330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3022-A69F-4795-983B-2305E80545A3}"/>
              </a:ext>
            </a:extLst>
          </p:cNvPr>
          <p:cNvSpPr>
            <a:spLocks noGrp="1"/>
          </p:cNvSpPr>
          <p:nvPr>
            <p:ph type="title"/>
          </p:nvPr>
        </p:nvSpPr>
        <p:spPr/>
        <p:txBody>
          <a:bodyPr>
            <a:normAutofit/>
          </a:bodyPr>
          <a:lstStyle/>
          <a:p>
            <a:r>
              <a:rPr lang="en-US" sz="3200" dirty="0"/>
              <a:t>Quality calculation paralleled with processes overview</a:t>
            </a:r>
            <a:endParaRPr lang="en-IL" sz="3200" dirty="0"/>
          </a:p>
        </p:txBody>
      </p:sp>
      <p:sp>
        <p:nvSpPr>
          <p:cNvPr id="3" name="Content Placeholder 2">
            <a:extLst>
              <a:ext uri="{FF2B5EF4-FFF2-40B4-BE49-F238E27FC236}">
                <a16:creationId xmlns:a16="http://schemas.microsoft.com/office/drawing/2014/main" id="{ECF82F70-34B9-4BE4-9CCC-B2A2B959C5C8}"/>
              </a:ext>
            </a:extLst>
          </p:cNvPr>
          <p:cNvSpPr>
            <a:spLocks noGrp="1"/>
          </p:cNvSpPr>
          <p:nvPr>
            <p:ph idx="1"/>
          </p:nvPr>
        </p:nvSpPr>
        <p:spPr>
          <a:xfrm>
            <a:off x="1484310" y="1856935"/>
            <a:ext cx="10018713" cy="4121834"/>
          </a:xfrm>
        </p:spPr>
        <p:txBody>
          <a:bodyPr>
            <a:normAutofit fontScale="77500" lnSpcReduction="20000"/>
          </a:bodyPr>
          <a:lstStyle/>
          <a:p>
            <a:r>
              <a:rPr lang="en-US" b="1" dirty="0" err="1"/>
              <a:t>KmeansClusteringMaster</a:t>
            </a:r>
            <a:r>
              <a:rPr lang="en-US" dirty="0"/>
              <a:t> object creates the </a:t>
            </a:r>
            <a:r>
              <a:rPr lang="en-US" b="1" dirty="0" err="1"/>
              <a:t>multiprocessing.Queue</a:t>
            </a:r>
            <a:r>
              <a:rPr lang="en-US" dirty="0"/>
              <a:t> and </a:t>
            </a:r>
            <a:r>
              <a:rPr lang="en-US" b="1" dirty="0" err="1"/>
              <a:t>multiprocessing.JoinableQueue</a:t>
            </a:r>
            <a:r>
              <a:rPr lang="en-US" dirty="0"/>
              <a:t> objects.</a:t>
            </a:r>
            <a:br>
              <a:rPr lang="en-US" dirty="0"/>
            </a:br>
            <a:r>
              <a:rPr lang="en-US" dirty="0"/>
              <a:t>The first queue will store the results, reported by other processes.</a:t>
            </a:r>
            <a:br>
              <a:rPr lang="en-US" dirty="0"/>
            </a:br>
            <a:r>
              <a:rPr lang="en-US" dirty="0"/>
              <a:t>The second queue will store the tasks for the other processes.</a:t>
            </a:r>
          </a:p>
          <a:p>
            <a:r>
              <a:rPr lang="en-US" dirty="0"/>
              <a:t>First the </a:t>
            </a:r>
            <a:r>
              <a:rPr lang="en-US" i="1" dirty="0" err="1"/>
              <a:t>KmeansClusteringMaster</a:t>
            </a:r>
            <a:r>
              <a:rPr lang="en-US" dirty="0"/>
              <a:t> appoints tasks.</a:t>
            </a:r>
            <a:br>
              <a:rPr lang="en-US" dirty="0"/>
            </a:br>
            <a:r>
              <a:rPr lang="en-US" dirty="0"/>
              <a:t>Each tasks includes the cluster center and the points that belong to it.</a:t>
            </a:r>
            <a:br>
              <a:rPr lang="en-US" dirty="0"/>
            </a:br>
            <a:r>
              <a:rPr lang="en-US" dirty="0"/>
              <a:t>Since we know that the points are ordered, if we add the tasks in sequential order starting from the beginning – we know the range of the points that each cluster center has.</a:t>
            </a:r>
          </a:p>
          <a:p>
            <a:r>
              <a:rPr lang="en-US" dirty="0"/>
              <a:t>Once the tasks are ready, </a:t>
            </a:r>
            <a:r>
              <a:rPr lang="en-US" i="1" dirty="0" err="1"/>
              <a:t>KmeansClusteringMaster</a:t>
            </a:r>
            <a:r>
              <a:rPr lang="en-US" dirty="0"/>
              <a:t> initiates the </a:t>
            </a:r>
            <a:r>
              <a:rPr lang="en-US" b="1" dirty="0" err="1"/>
              <a:t>KmeansClusteringSlave</a:t>
            </a:r>
            <a:r>
              <a:rPr lang="en-US" dirty="0"/>
              <a:t> objects (one object per process).</a:t>
            </a:r>
          </a:p>
          <a:p>
            <a:r>
              <a:rPr lang="en-US" i="1" dirty="0" err="1"/>
              <a:t>KmeansClusteringSlave</a:t>
            </a:r>
            <a:r>
              <a:rPr lang="en-US" dirty="0"/>
              <a:t> objects start to pull the tasks from the </a:t>
            </a:r>
            <a:r>
              <a:rPr lang="en-US" i="1" dirty="0" err="1"/>
              <a:t>multiprocessing.JoinableQueue</a:t>
            </a:r>
            <a:r>
              <a:rPr lang="en-US" dirty="0"/>
              <a:t>,</a:t>
            </a:r>
            <a:br>
              <a:rPr lang="en-US" dirty="0"/>
            </a:br>
            <a:r>
              <a:rPr lang="en-US" dirty="0"/>
              <a:t>calculate the cluster quality and report it back to the </a:t>
            </a:r>
            <a:r>
              <a:rPr lang="en-US" i="1" dirty="0" err="1"/>
              <a:t>multiprocessing.Queue</a:t>
            </a:r>
            <a:endParaRPr lang="en-US" i="1" dirty="0"/>
          </a:p>
          <a:p>
            <a:r>
              <a:rPr lang="en-US" dirty="0"/>
              <a:t>Once all the tasks are executed and their output is reported, the </a:t>
            </a:r>
            <a:r>
              <a:rPr lang="en-US" i="1" dirty="0" err="1"/>
              <a:t>KmeansClusteringMaster</a:t>
            </a:r>
            <a:r>
              <a:rPr lang="en-US" dirty="0"/>
              <a:t> calculates their average.</a:t>
            </a:r>
            <a:endParaRPr lang="en-IL" dirty="0"/>
          </a:p>
        </p:txBody>
      </p:sp>
    </p:spTree>
    <p:extLst>
      <p:ext uri="{BB962C8B-B14F-4D97-AF65-F5344CB8AC3E}">
        <p14:creationId xmlns:p14="http://schemas.microsoft.com/office/powerpoint/2010/main" val="191048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4CC5-F4A3-4C7B-8B3B-362E2EC14144}"/>
              </a:ext>
            </a:extLst>
          </p:cNvPr>
          <p:cNvSpPr>
            <a:spLocks noGrp="1"/>
          </p:cNvSpPr>
          <p:nvPr>
            <p:ph type="title"/>
          </p:nvPr>
        </p:nvSpPr>
        <p:spPr/>
        <p:txBody>
          <a:bodyPr/>
          <a:lstStyle/>
          <a:p>
            <a:r>
              <a:rPr lang="en-US" dirty="0"/>
              <a:t>Parallel K-Means Clustering execution example</a:t>
            </a:r>
            <a:endParaRPr lang="en-IL" dirty="0"/>
          </a:p>
        </p:txBody>
      </p:sp>
      <p:pic>
        <p:nvPicPr>
          <p:cNvPr id="4" name="Picture 3">
            <a:extLst>
              <a:ext uri="{FF2B5EF4-FFF2-40B4-BE49-F238E27FC236}">
                <a16:creationId xmlns:a16="http://schemas.microsoft.com/office/drawing/2014/main" id="{7F7FF51E-6BBF-4599-8119-EFA295072663}"/>
              </a:ext>
            </a:extLst>
          </p:cNvPr>
          <p:cNvPicPr>
            <a:picLocks noChangeAspect="1"/>
          </p:cNvPicPr>
          <p:nvPr/>
        </p:nvPicPr>
        <p:blipFill>
          <a:blip r:embed="rId2"/>
          <a:stretch>
            <a:fillRect/>
          </a:stretch>
        </p:blipFill>
        <p:spPr>
          <a:xfrm>
            <a:off x="2193065" y="1876770"/>
            <a:ext cx="8601204" cy="4850602"/>
          </a:xfrm>
          <a:prstGeom prst="rect">
            <a:avLst/>
          </a:prstGeom>
        </p:spPr>
      </p:pic>
    </p:spTree>
    <p:extLst>
      <p:ext uri="{BB962C8B-B14F-4D97-AF65-F5344CB8AC3E}">
        <p14:creationId xmlns:p14="http://schemas.microsoft.com/office/powerpoint/2010/main" val="318404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4191-ECF4-4043-A3E4-0EE06F9DDC4B}"/>
              </a:ext>
            </a:extLst>
          </p:cNvPr>
          <p:cNvSpPr>
            <a:spLocks noGrp="1"/>
          </p:cNvSpPr>
          <p:nvPr>
            <p:ph type="title"/>
          </p:nvPr>
        </p:nvSpPr>
        <p:spPr/>
        <p:txBody>
          <a:bodyPr/>
          <a:lstStyle/>
          <a:p>
            <a:r>
              <a:rPr lang="en-US" dirty="0"/>
              <a:t>Execution comparisons</a:t>
            </a:r>
            <a:endParaRPr lang="en-IL" dirty="0"/>
          </a:p>
        </p:txBody>
      </p:sp>
      <p:sp>
        <p:nvSpPr>
          <p:cNvPr id="3" name="Content Placeholder 2">
            <a:extLst>
              <a:ext uri="{FF2B5EF4-FFF2-40B4-BE49-F238E27FC236}">
                <a16:creationId xmlns:a16="http://schemas.microsoft.com/office/drawing/2014/main" id="{64280BF3-33EC-4655-A36C-BA80C16C6DBC}"/>
              </a:ext>
            </a:extLst>
          </p:cNvPr>
          <p:cNvSpPr>
            <a:spLocks noGrp="1"/>
          </p:cNvSpPr>
          <p:nvPr>
            <p:ph idx="1"/>
          </p:nvPr>
        </p:nvSpPr>
        <p:spPr>
          <a:xfrm>
            <a:off x="975114" y="1867257"/>
            <a:ext cx="5120886" cy="4449138"/>
          </a:xfrm>
        </p:spPr>
        <p:txBody>
          <a:bodyPr>
            <a:normAutofit fontScale="92500" lnSpcReduction="20000"/>
          </a:bodyPr>
          <a:lstStyle/>
          <a:p>
            <a:r>
              <a:rPr lang="en-US" dirty="0"/>
              <a:t>We have executed the 3-means clustering for the 10 000 X,Y points with the following configurations:</a:t>
            </a:r>
            <a:br>
              <a:rPr lang="en-US" dirty="0"/>
            </a:br>
            <a:r>
              <a:rPr lang="en-US" dirty="0"/>
              <a:t>(1) 1 process, 1 thread per process</a:t>
            </a:r>
            <a:br>
              <a:rPr lang="en-US" dirty="0"/>
            </a:br>
            <a:r>
              <a:rPr lang="en-US" dirty="0"/>
              <a:t>(2) 4 process, 1 threads per process</a:t>
            </a:r>
            <a:br>
              <a:rPr lang="en-US" dirty="0"/>
            </a:br>
            <a:r>
              <a:rPr lang="en-US" dirty="0"/>
              <a:t>(3) 4 processes, 2 thread per process</a:t>
            </a:r>
            <a:br>
              <a:rPr lang="en-US" dirty="0"/>
            </a:br>
            <a:r>
              <a:rPr lang="en-US" dirty="0"/>
              <a:t>(4) 4 processes, 3 threads per process</a:t>
            </a:r>
            <a:br>
              <a:rPr lang="en-US" dirty="0"/>
            </a:br>
            <a:r>
              <a:rPr lang="en-US" dirty="0"/>
              <a:t>(5) 4 processes, 4 thread per process</a:t>
            </a:r>
            <a:br>
              <a:rPr lang="en-US" dirty="0"/>
            </a:br>
            <a:r>
              <a:rPr lang="en-US" dirty="0"/>
              <a:t>(6) 4 processes, 5 threads per process</a:t>
            </a:r>
            <a:br>
              <a:rPr lang="en-US" dirty="0"/>
            </a:br>
            <a:r>
              <a:rPr lang="en-US" dirty="0"/>
              <a:t>(7) 4 processes, 6 threads per process</a:t>
            </a:r>
            <a:br>
              <a:rPr lang="en-US" dirty="0"/>
            </a:br>
            <a:r>
              <a:rPr lang="en-US" dirty="0"/>
              <a:t>(8) 4 processes, 7 thread per process</a:t>
            </a:r>
          </a:p>
          <a:p>
            <a:r>
              <a:rPr lang="en-US" dirty="0"/>
              <a:t>With the help of Pandas and </a:t>
            </a:r>
            <a:r>
              <a:rPr lang="en-US" dirty="0" err="1"/>
              <a:t>Matlaplotlib</a:t>
            </a:r>
            <a:r>
              <a:rPr lang="en-US" dirty="0"/>
              <a:t> modules, we can see a graphical comparison of their run times.</a:t>
            </a:r>
          </a:p>
        </p:txBody>
      </p:sp>
      <p:pic>
        <p:nvPicPr>
          <p:cNvPr id="5" name="Picture 4">
            <a:extLst>
              <a:ext uri="{FF2B5EF4-FFF2-40B4-BE49-F238E27FC236}">
                <a16:creationId xmlns:a16="http://schemas.microsoft.com/office/drawing/2014/main" id="{8A083699-1DD7-4DF7-815A-AB335B05B76A}"/>
              </a:ext>
            </a:extLst>
          </p:cNvPr>
          <p:cNvPicPr>
            <a:picLocks noChangeAspect="1"/>
          </p:cNvPicPr>
          <p:nvPr/>
        </p:nvPicPr>
        <p:blipFill>
          <a:blip r:embed="rId2"/>
          <a:stretch>
            <a:fillRect/>
          </a:stretch>
        </p:blipFill>
        <p:spPr>
          <a:xfrm>
            <a:off x="6096001" y="1867256"/>
            <a:ext cx="6096000" cy="4990744"/>
          </a:xfrm>
          <a:prstGeom prst="rect">
            <a:avLst/>
          </a:prstGeom>
        </p:spPr>
      </p:pic>
    </p:spTree>
    <p:extLst>
      <p:ext uri="{BB962C8B-B14F-4D97-AF65-F5344CB8AC3E}">
        <p14:creationId xmlns:p14="http://schemas.microsoft.com/office/powerpoint/2010/main" val="190966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B9C3-9867-4A79-B249-E7C313A7EFA9}"/>
              </a:ext>
            </a:extLst>
          </p:cNvPr>
          <p:cNvSpPr>
            <a:spLocks noGrp="1"/>
          </p:cNvSpPr>
          <p:nvPr>
            <p:ph type="title"/>
          </p:nvPr>
        </p:nvSpPr>
        <p:spPr/>
        <p:txBody>
          <a:bodyPr/>
          <a:lstStyle/>
          <a:p>
            <a:r>
              <a:rPr lang="en-US" dirty="0"/>
              <a:t>Conclusion</a:t>
            </a:r>
            <a:endParaRPr lang="en-IL" dirty="0"/>
          </a:p>
        </p:txBody>
      </p:sp>
      <p:sp>
        <p:nvSpPr>
          <p:cNvPr id="3" name="Content Placeholder 2">
            <a:extLst>
              <a:ext uri="{FF2B5EF4-FFF2-40B4-BE49-F238E27FC236}">
                <a16:creationId xmlns:a16="http://schemas.microsoft.com/office/drawing/2014/main" id="{A36621F4-1B98-4A8E-BD01-6F3CD7009B99}"/>
              </a:ext>
            </a:extLst>
          </p:cNvPr>
          <p:cNvSpPr>
            <a:spLocks noGrp="1"/>
          </p:cNvSpPr>
          <p:nvPr>
            <p:ph idx="1"/>
          </p:nvPr>
        </p:nvSpPr>
        <p:spPr>
          <a:xfrm>
            <a:off x="1484310" y="1913207"/>
            <a:ext cx="10018713" cy="3877994"/>
          </a:xfrm>
        </p:spPr>
        <p:txBody>
          <a:bodyPr>
            <a:normAutofit fontScale="92500" lnSpcReduction="10000"/>
          </a:bodyPr>
          <a:lstStyle/>
          <a:p>
            <a:r>
              <a:rPr lang="en-US" dirty="0"/>
              <a:t>As you can see from the previous graph, the execution time is optimize almost by the factor of 2 once we use the parallel approach instead of the linear.</a:t>
            </a:r>
          </a:p>
          <a:p>
            <a:r>
              <a:rPr lang="en-US" dirty="0"/>
              <a:t>Unfortunately, the difference of the execution time is not significant when we use different amount of threads on the already paralleled implementation with the processes. This setback is caused by the Python3 implementation of the multiprocessing module.</a:t>
            </a:r>
          </a:p>
          <a:p>
            <a:r>
              <a:rPr lang="en-US" dirty="0"/>
              <a:t>The multiprocessing module allows for each </a:t>
            </a:r>
            <a:r>
              <a:rPr lang="en-US" dirty="0" err="1"/>
              <a:t>multiprocessing.Process</a:t>
            </a:r>
            <a:r>
              <a:rPr lang="en-US" dirty="0"/>
              <a:t> to execute </a:t>
            </a:r>
            <a:r>
              <a:rPr lang="en-US" dirty="0" err="1"/>
              <a:t>threading.Threads</a:t>
            </a:r>
            <a:r>
              <a:rPr lang="en-US" dirty="0"/>
              <a:t> </a:t>
            </a:r>
            <a:r>
              <a:rPr lang="en-US" b="1" dirty="0"/>
              <a:t>once</a:t>
            </a:r>
            <a:r>
              <a:rPr lang="en-US" dirty="0"/>
              <a:t> per its lifetime. This complicates the implementation to the point where the use of this feature may be less optimal due to the time that needs to be invested into the resources management planning, tasks distribution and results aggregation.</a:t>
            </a:r>
          </a:p>
        </p:txBody>
      </p:sp>
    </p:spTree>
    <p:extLst>
      <p:ext uri="{BB962C8B-B14F-4D97-AF65-F5344CB8AC3E}">
        <p14:creationId xmlns:p14="http://schemas.microsoft.com/office/powerpoint/2010/main" val="432107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116</TotalTime>
  <Words>386</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 Math</vt:lpstr>
      <vt:lpstr>Century Gothic</vt:lpstr>
      <vt:lpstr>Corbel</vt:lpstr>
      <vt:lpstr>Parallax</vt:lpstr>
      <vt:lpstr>Parallel K-Means Clustering</vt:lpstr>
      <vt:lpstr>Introduction</vt:lpstr>
      <vt:lpstr>Implementation overview</vt:lpstr>
      <vt:lpstr>Quicksort paralleled with threads overview</vt:lpstr>
      <vt:lpstr>Quality calculation paralleled with processes overview</vt:lpstr>
      <vt:lpstr>Parallel K-Means Clustering execution example</vt:lpstr>
      <vt:lpstr>Execution comparisons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K-Means Clustering</dc:title>
  <dc:creator>MAXIM CHANTURIAY</dc:creator>
  <cp:lastModifiedBy>MAXIM CHANTURIAY</cp:lastModifiedBy>
  <cp:revision>14</cp:revision>
  <dcterms:created xsi:type="dcterms:W3CDTF">2020-04-24T17:52:38Z</dcterms:created>
  <dcterms:modified xsi:type="dcterms:W3CDTF">2020-05-09T14:11:40Z</dcterms:modified>
</cp:coreProperties>
</file>