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23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644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296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9082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587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92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208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271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450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39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998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513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95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66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90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40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0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829868-977A-49F8-A8F7-A250FE393635}" type="datetimeFigureOut">
              <a:rPr lang="en-IL" smtClean="0"/>
              <a:t>24/04/2020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6580D3-FCF7-4DAB-8A1A-7CCF7452B46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412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0551A-498F-427E-93BC-1A07A4059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US"/>
              <a:t>Parallel K-Means Clustering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F8EDE-A675-40CD-8093-12B95F3A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en-US"/>
              <a:t>Authors</a:t>
            </a:r>
          </a:p>
          <a:p>
            <a:pPr algn="l"/>
            <a:r>
              <a:rPr lang="en-US"/>
              <a:t>Maxim Chantuziay, 321908402</a:t>
            </a:r>
          </a:p>
          <a:p>
            <a:pPr algn="l"/>
            <a:r>
              <a:rPr lang="en-US"/>
              <a:t>Marat Lis, 328897079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95042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A130-BBFD-48F6-BEAD-654DAA17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25BA-BDED-4066-9515-046ACF9A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A brief overview</a:t>
            </a:r>
          </a:p>
          <a:p>
            <a:r>
              <a:rPr lang="en-US" dirty="0"/>
              <a:t>K-Means Clustering is a method of vector quantization.</a:t>
            </a:r>
          </a:p>
          <a:p>
            <a:r>
              <a:rPr lang="en-US" dirty="0"/>
              <a:t>It aims to partition n observations into k clusters.</a:t>
            </a:r>
          </a:p>
          <a:p>
            <a:r>
              <a:rPr lang="en-US" dirty="0"/>
              <a:t>Each observation belongs to the cluster with the nearest mean value</a:t>
            </a:r>
          </a:p>
          <a:p>
            <a:pPr marL="0" indent="0">
              <a:buNone/>
            </a:pPr>
            <a:r>
              <a:rPr lang="en-US" u="sng" dirty="0"/>
              <a:t>The scope of our project</a:t>
            </a:r>
          </a:p>
          <a:p>
            <a:r>
              <a:rPr lang="en-US" dirty="0"/>
              <a:t>We have implemented the clustering of the X,Y coordinates.</a:t>
            </a:r>
          </a:p>
          <a:p>
            <a:r>
              <a:rPr lang="en-US" dirty="0"/>
              <a:t>We have used the distance from the center of the cluster as the mean value.</a:t>
            </a:r>
          </a:p>
          <a:p>
            <a:r>
              <a:rPr lang="en-US" dirty="0"/>
              <a:t>A point is appointed to a cluster if it’s mean value </a:t>
            </a:r>
            <a:r>
              <a:rPr lang="en-US" i="1" dirty="0"/>
              <a:t>is the lowest</a:t>
            </a:r>
            <a:r>
              <a:rPr lang="en-US" dirty="0"/>
              <a:t> in comparison to the distances from the centers of the rest of the clusters.</a:t>
            </a:r>
          </a:p>
        </p:txBody>
      </p:sp>
    </p:spTree>
    <p:extLst>
      <p:ext uri="{BB962C8B-B14F-4D97-AF65-F5344CB8AC3E}">
        <p14:creationId xmlns:p14="http://schemas.microsoft.com/office/powerpoint/2010/main" val="12277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4F96-7566-4589-9C8C-51B4855D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overview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9DC48-00C9-4C1E-8F22-DA65B6606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We have implemented a non-random approach for choosing the cluster centers.</a:t>
                </a:r>
              </a:p>
              <a:p>
                <a:r>
                  <a:rPr lang="en-US" dirty="0"/>
                  <a:t>First, we order the X,Y points. We use the ascending order, although the descending would work the same.</a:t>
                </a:r>
              </a:p>
              <a:p>
                <a:r>
                  <a:rPr lang="en-US" dirty="0"/>
                  <a:t>Our ordering is according to the points’ distance from the (0,0) coordinate.</a:t>
                </a:r>
                <a:br>
                  <a:rPr lang="en-US" dirty="0"/>
                </a:br>
                <a:r>
                  <a:rPr lang="en-US" dirty="0"/>
                  <a:t>For example: [ (1, 1); (3, 3); (-2, -2) ] -&gt; [ (1, 1); (-2, -2); (3, 3) ].</a:t>
                </a:r>
              </a:p>
              <a:p>
                <a:r>
                  <a:rPr lang="en-US" dirty="0"/>
                  <a:t>The Quicksort algorithm has been used for the points ordering.</a:t>
                </a:r>
              </a:p>
              <a:p>
                <a:r>
                  <a:rPr lang="en-US" dirty="0"/>
                  <a:t>To make the sorting faster, we have paralleled it with the threads.</a:t>
                </a:r>
              </a:p>
              <a:p>
                <a:r>
                  <a:rPr lang="en-US" dirty="0"/>
                  <a:t>When the points are ordered we select the cluster centers.</a:t>
                </a:r>
                <a:br>
                  <a:rPr lang="en-US" dirty="0"/>
                </a:br>
                <a:r>
                  <a:rPr lang="en-US" dirty="0"/>
                  <a:t>For example, if we are to choose </a:t>
                </a:r>
                <a:r>
                  <a:rPr lang="en-US" i="1" dirty="0"/>
                  <a:t>n</a:t>
                </a:r>
                <a:r>
                  <a:rPr lang="en-US" dirty="0"/>
                  <a:t> clusters,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point starting from the first one is picked as a cluster center.</a:t>
                </a:r>
              </a:p>
              <a:p>
                <a:r>
                  <a:rPr lang="en-US" dirty="0"/>
                  <a:t>Once the centers are chosen, we calculate the </a:t>
                </a:r>
                <a:r>
                  <a:rPr lang="en-US" i="1" dirty="0"/>
                  <a:t>clustering quality</a:t>
                </a:r>
                <a:r>
                  <a:rPr lang="en-US" dirty="0"/>
                  <a:t> according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𝑐𝑙𝑢𝑠𝑡𝑒𝑟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𝑑𝑖𝑎𝑚𝑒𝑡𝑒𝑟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𝑐𝑙𝑢𝑠𝑡𝑒𝑟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𝑐𝑙𝑢𝑠𝑡𝑒𝑟𝑠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𝐶𝑙𝑢𝑠𝑡𝑒𝑟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𝑐𝑙𝑢𝑠𝑡𝑒𝑟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𝑐𝑒𝑛𝑡𝑒𝑟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𝑓𝑢𝑟𝑡h𝑒𝑠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r>
                  <a:rPr lang="en-US" dirty="0"/>
                  <a:t>To make the quality calculation faster, we have paralleled it with the processes.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D9DC48-00C9-4C1E-8F22-DA65B6606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9" t="-3704" b="-31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35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4ECD-8A66-491B-8311-68E22B63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paralleled with threads 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B999-6C43-448E-9E80-6CA7F309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object </a:t>
            </a:r>
            <a:r>
              <a:rPr lang="en-US" b="1" dirty="0" err="1"/>
              <a:t>QuickSortParallel</a:t>
            </a:r>
            <a:r>
              <a:rPr lang="en-US" dirty="0"/>
              <a:t> performs the sorting by calling the objects </a:t>
            </a:r>
            <a:r>
              <a:rPr lang="en-US" b="1" dirty="0" err="1"/>
              <a:t>QuickSortParallelWorker</a:t>
            </a:r>
            <a:r>
              <a:rPr lang="en-US" dirty="0"/>
              <a:t> (one object per thread).</a:t>
            </a:r>
          </a:p>
          <a:p>
            <a:r>
              <a:rPr lang="en-US" dirty="0"/>
              <a:t>At first, </a:t>
            </a:r>
            <a:r>
              <a:rPr lang="en-US" i="1" dirty="0" err="1"/>
              <a:t>QuickSortParallel</a:t>
            </a:r>
            <a:r>
              <a:rPr lang="en-US" dirty="0"/>
              <a:t> recursively calls the </a:t>
            </a:r>
            <a:r>
              <a:rPr lang="en-US" i="1" dirty="0"/>
              <a:t>self._</a:t>
            </a:r>
            <a:r>
              <a:rPr lang="en-US" i="1" dirty="0" err="1"/>
              <a:t>sort_helper</a:t>
            </a:r>
            <a:r>
              <a:rPr lang="en-US" dirty="0"/>
              <a:t> methods. The recursions occur as long as there are at least 4 available threads.</a:t>
            </a:r>
            <a:br>
              <a:rPr lang="en-US" dirty="0"/>
            </a:br>
            <a:r>
              <a:rPr lang="en-US" dirty="0"/>
              <a:t>Each recursion partitions the elements to be sorted around a pivot element.</a:t>
            </a:r>
            <a:br>
              <a:rPr lang="en-US" dirty="0"/>
            </a:br>
            <a:r>
              <a:rPr lang="en-US" dirty="0"/>
              <a:t>Before each recursion, the counter of total unused threads is updated with </a:t>
            </a:r>
            <a:r>
              <a:rPr lang="en-US" b="1" dirty="0"/>
              <a:t>-4</a:t>
            </a:r>
            <a:r>
              <a:rPr lang="en-US" dirty="0"/>
              <a:t>.</a:t>
            </a:r>
          </a:p>
          <a:p>
            <a:r>
              <a:rPr lang="en-US" dirty="0"/>
              <a:t>Once the total unused threads drops below 4, </a:t>
            </a:r>
            <a:r>
              <a:rPr lang="en-US" i="1" dirty="0" err="1"/>
              <a:t>QuickSortParallel</a:t>
            </a:r>
            <a:r>
              <a:rPr lang="en-US" dirty="0"/>
              <a:t> starts to return back from the recursion calls.</a:t>
            </a:r>
            <a:br>
              <a:rPr lang="en-US" dirty="0"/>
            </a:br>
            <a:r>
              <a:rPr lang="en-US" dirty="0"/>
              <a:t>Before each return 2 </a:t>
            </a:r>
            <a:r>
              <a:rPr lang="en-US" i="1" dirty="0" err="1"/>
              <a:t>QuickSortParallelWorker</a:t>
            </a:r>
            <a:r>
              <a:rPr lang="en-US" dirty="0"/>
              <a:t> objects are created.</a:t>
            </a:r>
            <a:br>
              <a:rPr lang="en-US" dirty="0"/>
            </a:br>
            <a:r>
              <a:rPr lang="en-US" dirty="0"/>
              <a:t>One object is to sort the left side elements to the current recursion level pivot.</a:t>
            </a:r>
            <a:br>
              <a:rPr lang="en-US" dirty="0"/>
            </a:br>
            <a:r>
              <a:rPr lang="en-US" dirty="0"/>
              <a:t>The other object is to sort the right side elements to the current recursion level pivot.</a:t>
            </a:r>
          </a:p>
          <a:p>
            <a:r>
              <a:rPr lang="en-US" dirty="0"/>
              <a:t>Once the </a:t>
            </a:r>
            <a:r>
              <a:rPr lang="en-US" i="1" dirty="0" err="1"/>
              <a:t>QuickSortParallelWorker</a:t>
            </a:r>
            <a:r>
              <a:rPr lang="en-US" dirty="0"/>
              <a:t> are all created and the </a:t>
            </a:r>
            <a:r>
              <a:rPr lang="en-US" i="1" dirty="0" err="1"/>
              <a:t>QuickSortParallel</a:t>
            </a:r>
            <a:r>
              <a:rPr lang="en-US" dirty="0"/>
              <a:t> returns from all the recursion calls, </a:t>
            </a:r>
            <a:r>
              <a:rPr lang="en-US" i="1" dirty="0" err="1"/>
              <a:t>QuickSortParallelWorker</a:t>
            </a:r>
            <a:r>
              <a:rPr lang="en-US" dirty="0"/>
              <a:t> objects sort their assigned elements.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1330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3022-A69F-4795-983B-2305E805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Quality calculation paralleled with processes overview</a:t>
            </a:r>
            <a:endParaRPr lang="en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2F70-34B9-4BE4-9CCC-B2A2B959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/>
              <a:t>KmeansClusteringMaster</a:t>
            </a:r>
            <a:r>
              <a:rPr lang="en-US" dirty="0"/>
              <a:t> object creates the </a:t>
            </a:r>
            <a:r>
              <a:rPr lang="en-US" b="1" dirty="0" err="1"/>
              <a:t>multiprocessing.Queue</a:t>
            </a:r>
            <a:r>
              <a:rPr lang="en-US" dirty="0"/>
              <a:t> and </a:t>
            </a:r>
            <a:r>
              <a:rPr lang="en-US" b="1" dirty="0" err="1"/>
              <a:t>multiprocessing.JoinableQueue</a:t>
            </a:r>
            <a:r>
              <a:rPr lang="en-US" dirty="0"/>
              <a:t> objects.</a:t>
            </a:r>
            <a:br>
              <a:rPr lang="en-US" dirty="0"/>
            </a:br>
            <a:r>
              <a:rPr lang="en-US" dirty="0"/>
              <a:t>The first queue will store the results, reported by other processes.</a:t>
            </a:r>
            <a:br>
              <a:rPr lang="en-US" dirty="0"/>
            </a:br>
            <a:r>
              <a:rPr lang="en-US" dirty="0"/>
              <a:t>The second queue will store the tasks for the other processes.</a:t>
            </a:r>
          </a:p>
          <a:p>
            <a:r>
              <a:rPr lang="en-US" dirty="0"/>
              <a:t>First the </a:t>
            </a:r>
            <a:r>
              <a:rPr lang="en-US" i="1" dirty="0" err="1"/>
              <a:t>KmeansClusteringMaster</a:t>
            </a:r>
            <a:r>
              <a:rPr lang="en-US" dirty="0"/>
              <a:t> appoints tasks.</a:t>
            </a:r>
            <a:br>
              <a:rPr lang="en-US" dirty="0"/>
            </a:br>
            <a:r>
              <a:rPr lang="en-US" dirty="0"/>
              <a:t>Each tasks includes the cluster center and the points that belong to it.</a:t>
            </a:r>
            <a:br>
              <a:rPr lang="en-US" dirty="0"/>
            </a:br>
            <a:r>
              <a:rPr lang="en-US" dirty="0"/>
              <a:t>Since we know that the points are ordered, if we add the tasks in sequential order starting from the beginning – we know the range of the points that each cluster center has.</a:t>
            </a:r>
          </a:p>
          <a:p>
            <a:r>
              <a:rPr lang="en-US" dirty="0"/>
              <a:t>Once the tasks are ready, </a:t>
            </a:r>
            <a:r>
              <a:rPr lang="en-US" i="1" dirty="0" err="1"/>
              <a:t>KmeansClusteringMaster</a:t>
            </a:r>
            <a:r>
              <a:rPr lang="en-US" dirty="0"/>
              <a:t> initiates the </a:t>
            </a:r>
            <a:r>
              <a:rPr lang="en-US" b="1" dirty="0" err="1"/>
              <a:t>KmeansClusteringSlave</a:t>
            </a:r>
            <a:r>
              <a:rPr lang="en-US" dirty="0"/>
              <a:t> objects (one object per process).</a:t>
            </a:r>
          </a:p>
          <a:p>
            <a:r>
              <a:rPr lang="en-US" i="1" dirty="0" err="1"/>
              <a:t>KmeansClusteringSlave</a:t>
            </a:r>
            <a:r>
              <a:rPr lang="en-US" dirty="0"/>
              <a:t> objects start to pull the tasks from the </a:t>
            </a:r>
            <a:r>
              <a:rPr lang="en-US" i="1" dirty="0" err="1"/>
              <a:t>multiprocessing.JoinableQueue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calculate the cluster quality and report it back to the </a:t>
            </a:r>
            <a:r>
              <a:rPr lang="en-US" i="1" dirty="0" err="1"/>
              <a:t>multiprocessing.Queue</a:t>
            </a:r>
            <a:endParaRPr lang="en-US" i="1" dirty="0"/>
          </a:p>
          <a:p>
            <a:r>
              <a:rPr lang="en-US" dirty="0"/>
              <a:t>Once all the tasks are executed and their output is reported, the </a:t>
            </a:r>
            <a:r>
              <a:rPr lang="en-US" i="1" dirty="0" err="1"/>
              <a:t>KmeansClusteringMaster</a:t>
            </a:r>
            <a:r>
              <a:rPr lang="en-US" dirty="0"/>
              <a:t> calculates their average.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048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4CC5-F4A3-4C7B-8B3B-362E2EC1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K-Means Clustering execution example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FF51E-6BBF-4599-8119-EFA29507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65" y="1876770"/>
            <a:ext cx="8601204" cy="48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4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4191-ECF4-4043-A3E4-0EE06F9D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comparisons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0BF3-33EC-4655-A36C-BA80C16C6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114" y="2857501"/>
            <a:ext cx="4257911" cy="31242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have executed the 5-means clustering for the 10 000 X,Y points with the following configurations:</a:t>
            </a:r>
            <a:br>
              <a:rPr lang="en-US" dirty="0"/>
            </a:br>
            <a:r>
              <a:rPr lang="en-US" dirty="0"/>
              <a:t>(1) 1 process, 1 thread per process</a:t>
            </a:r>
            <a:br>
              <a:rPr lang="en-US" dirty="0"/>
            </a:br>
            <a:r>
              <a:rPr lang="en-US" dirty="0"/>
              <a:t>(2) 1 process, 4 threads per process</a:t>
            </a:r>
            <a:br>
              <a:rPr lang="en-US" dirty="0"/>
            </a:br>
            <a:r>
              <a:rPr lang="en-US" dirty="0"/>
              <a:t>(3) 2 processes, 1 thread per process</a:t>
            </a:r>
            <a:br>
              <a:rPr lang="en-US" dirty="0"/>
            </a:br>
            <a:r>
              <a:rPr lang="en-US" dirty="0"/>
              <a:t>(4) 2 processes, 4 threads per process</a:t>
            </a:r>
            <a:br>
              <a:rPr lang="en-US" dirty="0"/>
            </a:br>
            <a:r>
              <a:rPr lang="en-US" dirty="0"/>
              <a:t>(5) 4 processes, 1 thread per process</a:t>
            </a:r>
            <a:br>
              <a:rPr lang="en-US" dirty="0"/>
            </a:br>
            <a:r>
              <a:rPr lang="en-US" dirty="0"/>
              <a:t>(6) 4 processes, 4 threads per process</a:t>
            </a:r>
            <a:br>
              <a:rPr lang="en-US" dirty="0"/>
            </a:br>
            <a:r>
              <a:rPr lang="en-US" dirty="0"/>
              <a:t>(7) 8 processes, 1 threads per process</a:t>
            </a:r>
            <a:br>
              <a:rPr lang="en-US" dirty="0"/>
            </a:br>
            <a:r>
              <a:rPr lang="en-US" dirty="0"/>
              <a:t>(8) 8 processes, 4 thread per process</a:t>
            </a:r>
          </a:p>
          <a:p>
            <a:r>
              <a:rPr lang="en-US" dirty="0"/>
              <a:t>With the help of Pandas and </a:t>
            </a:r>
            <a:r>
              <a:rPr lang="en-US" dirty="0" err="1"/>
              <a:t>Matlaplotlib</a:t>
            </a:r>
            <a:r>
              <a:rPr lang="en-US" dirty="0"/>
              <a:t> modules, we can see a graphical comparison of their run times.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105E-12FD-4B2B-880D-702AADD0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80" y="3018408"/>
            <a:ext cx="7135320" cy="38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0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Corbel</vt:lpstr>
      <vt:lpstr>Parallax</vt:lpstr>
      <vt:lpstr>Parallel K-Means Clustering</vt:lpstr>
      <vt:lpstr>Introduction</vt:lpstr>
      <vt:lpstr>Implementation overview</vt:lpstr>
      <vt:lpstr>Quicksort paralleled with threads overview</vt:lpstr>
      <vt:lpstr>Quality calculation paralleled with processes overview</vt:lpstr>
      <vt:lpstr>Parallel K-Means Clustering execution example</vt:lpstr>
      <vt:lpstr>Execution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K-Means Clustering</dc:title>
  <dc:creator>MAXIM CHANTURIAY</dc:creator>
  <cp:lastModifiedBy>MAXIM CHANTURIAY</cp:lastModifiedBy>
  <cp:revision>11</cp:revision>
  <dcterms:created xsi:type="dcterms:W3CDTF">2020-04-24T17:52:38Z</dcterms:created>
  <dcterms:modified xsi:type="dcterms:W3CDTF">2020-04-24T19:14:11Z</dcterms:modified>
</cp:coreProperties>
</file>