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2" r:id="rId3"/>
    <p:sldMasterId id="2147483676" r:id="rId4"/>
    <p:sldMasterId id="2147483690" r:id="rId5"/>
    <p:sldMasterId id="2147483704" r:id="rId6"/>
    <p:sldMasterId id="2147483718" r:id="rId7"/>
  </p:sldMasterIdLst>
  <p:notesMasterIdLst>
    <p:notesMasterId r:id="rId9"/>
  </p:notesMasterIdLst>
  <p:handoutMasterIdLst>
    <p:handoutMasterId r:id="rId28"/>
  </p:handoutMasterIdLst>
  <p:sldIdLst>
    <p:sldId id="373" r:id="rId8"/>
    <p:sldId id="385" r:id="rId10"/>
    <p:sldId id="389" r:id="rId11"/>
    <p:sldId id="396" r:id="rId12"/>
    <p:sldId id="390" r:id="rId13"/>
    <p:sldId id="394" r:id="rId14"/>
    <p:sldId id="393" r:id="rId15"/>
    <p:sldId id="388" r:id="rId16"/>
    <p:sldId id="386" r:id="rId17"/>
    <p:sldId id="336" r:id="rId18"/>
    <p:sldId id="376" r:id="rId19"/>
    <p:sldId id="377" r:id="rId20"/>
    <p:sldId id="382" r:id="rId21"/>
    <p:sldId id="383" r:id="rId22"/>
    <p:sldId id="384" r:id="rId23"/>
    <p:sldId id="391" r:id="rId24"/>
    <p:sldId id="392" r:id="rId25"/>
    <p:sldId id="370" r:id="rId26"/>
    <p:sldId id="365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83B81A"/>
    <a:srgbClr val="000000"/>
    <a:srgbClr val="FF0000"/>
    <a:srgbClr val="3333FF"/>
    <a:srgbClr val="E8EFE8"/>
    <a:srgbClr val="CEDECE"/>
    <a:srgbClr val="99CCFF"/>
    <a:srgbClr val="DFF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-294" y="-90"/>
      </p:cViewPr>
      <p:guideLst>
        <p:guide orient="horz" pos="105"/>
        <p:guide orient="horz" pos="668"/>
        <p:guide orient="horz" pos="872"/>
        <p:guide orient="horz" pos="1804"/>
        <p:guide orient="horz" pos="2946"/>
        <p:guide orient="horz" pos="3042"/>
        <p:guide orient="horz" pos="199"/>
        <p:guide orient="horz" pos="3137"/>
        <p:guide pos="115"/>
        <p:guide pos="5644"/>
        <p:guide pos="230"/>
        <p:guide pos="2882"/>
        <p:guide pos="2804"/>
        <p:guide pos="2954"/>
        <p:guide pos="5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E176-E5AB-4DFE-960B-F68D5B5DC95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1092B-3F56-4C63-AEDC-39BE3DA22B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FC0C6-A87C-4E05-8121-C6DCD2CBE4F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75086-2040-4C70-98AA-59043761FEF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Check</a:t>
            </a:r>
            <a:r>
              <a:rPr lang="en-US" altLang="zh-TW" baseline="0" dirty="0" smtClean="0"/>
              <a:t> location of OSD menu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Check</a:t>
            </a:r>
            <a:r>
              <a:rPr lang="en-US" altLang="zh-TW" baseline="0" dirty="0" smtClean="0"/>
              <a:t> WST separate HDMI-in &amp; WOL power option </a:t>
            </a:r>
            <a:endParaRPr lang="zh-TW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5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 userDrawn="1"/>
        </p:nvGrpSpPr>
        <p:grpSpPr bwMode="auto">
          <a:xfrm>
            <a:off x="0" y="3325813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chemeClr val="bg2"/>
                </a:solidFill>
              </a:rPr>
              <a:t>ACER</a:t>
            </a:r>
            <a:r>
              <a:rPr lang="en-US" sz="800" baseline="0" dirty="0" smtClean="0">
                <a:solidFill>
                  <a:schemeClr val="bg2"/>
                </a:solidFill>
              </a:rPr>
              <a:t> CONFIDENTIAL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25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25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38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25" y="1655682"/>
            <a:ext cx="2045881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accent2"/>
                </a:solidFill>
                <a:latin typeface="+mj-lt"/>
              </a:rPr>
              <a:t>Thank you</a:t>
            </a:r>
            <a:endParaRPr lang="en-US" sz="360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5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 userDrawn="1"/>
        </p:nvGrpSpPr>
        <p:grpSpPr bwMode="auto">
          <a:xfrm>
            <a:off x="0" y="3325813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</a:rPr>
              <a:t>ACER CONFIDENTIAL</a:t>
            </a:r>
            <a:endParaRPr lang="en-US" sz="800" dirty="0">
              <a:solidFill>
                <a:srgbClr val="BBBDB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25" y="1060451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6" y="1060450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25" y="1060450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475" y="1060450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315912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315913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3680" indent="-23368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319770" y="4829175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</a:rPr>
              <a:t>ACER CONFIDENTIAL</a:t>
            </a:r>
            <a:endParaRPr lang="en-US" sz="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877888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</a:rPr>
              <a:t>ACER CONFIDENTIAL</a:t>
            </a: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25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25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38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25" y="1655682"/>
            <a:ext cx="2045881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83B81A"/>
                </a:solidFill>
                <a:latin typeface="Acer Foco Semibold"/>
              </a:rPr>
              <a:t>Thank you</a:t>
            </a:r>
            <a:endParaRPr lang="en-US" sz="3600" dirty="0">
              <a:solidFill>
                <a:srgbClr val="83B81A"/>
              </a:solidFill>
              <a:latin typeface="Acer Foco Semibol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5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 userDrawn="1"/>
        </p:nvGrpSpPr>
        <p:grpSpPr bwMode="auto">
          <a:xfrm>
            <a:off x="0" y="3325813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</a:rPr>
              <a:t>ACER CONFIDENTIAL</a:t>
            </a:r>
            <a:endParaRPr lang="en-US" sz="800" dirty="0">
              <a:solidFill>
                <a:srgbClr val="BBBDB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25" y="1060451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6" y="1060450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25" y="1060451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6" y="1060450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25" y="1060450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475" y="1060450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315912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315913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3680" indent="-23368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319770" y="4829175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</a:rPr>
              <a:t>ACER CONFIDENTIAL</a:t>
            </a:r>
            <a:endParaRPr lang="en-US" sz="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877888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</a:rPr>
              <a:t>ACER CONFIDENTIAL</a:t>
            </a: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25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25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38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25" y="1655682"/>
            <a:ext cx="2045881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83B81A"/>
                </a:solidFill>
                <a:latin typeface="Acer Foco Semibold"/>
              </a:rPr>
              <a:t>Thank you</a:t>
            </a:r>
            <a:endParaRPr lang="en-US" sz="3600" dirty="0">
              <a:solidFill>
                <a:srgbClr val="83B81A"/>
              </a:solidFill>
              <a:latin typeface="Acer Foc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5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 userDrawn="1"/>
        </p:nvGrpSpPr>
        <p:grpSpPr bwMode="auto">
          <a:xfrm>
            <a:off x="0" y="3325813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</a:rPr>
              <a:t>ACER CONFIDENTIAL</a:t>
            </a:r>
            <a:endParaRPr lang="en-US" sz="800" dirty="0">
              <a:solidFill>
                <a:srgbClr val="BBBDB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25" y="1060451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6" y="1060450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25" y="1060450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475" y="1060450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315912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315913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3680" indent="-23368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4829175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</a:rPr>
              <a:t>ACER CONFIDENTIAL</a:t>
            </a:r>
            <a:endParaRPr lang="en-US" sz="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877888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</a:rPr>
              <a:t>ACER CONFIDENTIAL</a:t>
            </a: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25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25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25" y="1060450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475" y="1060450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38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25" y="1655682"/>
            <a:ext cx="2045881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83B81A"/>
                </a:solidFill>
                <a:latin typeface="Acer Foco Semibold"/>
              </a:rPr>
              <a:t>Thank you</a:t>
            </a:r>
            <a:endParaRPr lang="en-US" sz="3600" dirty="0">
              <a:solidFill>
                <a:srgbClr val="83B81A"/>
              </a:solidFill>
              <a:latin typeface="Acer Foco Semibold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31" y="1126159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31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5" y="601191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/>
        </p:nvGrpSpPr>
        <p:grpSpPr bwMode="auto">
          <a:xfrm>
            <a:off x="0" y="3325815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73732" y="4891715"/>
            <a:ext cx="961802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</a:rPr>
              <a:t>ACER CONFIDENTIAL</a:t>
            </a:r>
            <a:endParaRPr lang="en-US" sz="800" dirty="0">
              <a:solidFill>
                <a:srgbClr val="BBBDB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rgbClr val="83B81A"/>
                </a:solidFill>
              </a:rPr>
            </a:fld>
            <a:endParaRPr lang="zh-TW" altLang="en-US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29" y="1060451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6" y="1060454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TW" altLang="en-US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rgbClr val="83B81A"/>
                </a:solidFill>
              </a:rPr>
            </a:fld>
            <a:endParaRPr lang="zh-TW" altLang="en-US">
              <a:solidFill>
                <a:srgbClr val="83B81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rgbClr val="83B81A"/>
                </a:solidFill>
              </a:rPr>
            </a:fld>
            <a:endParaRPr lang="zh-TW" altLang="en-US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TW" altLang="en-US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rgbClr val="83B81A"/>
                </a:solidFill>
              </a:rPr>
            </a:fld>
            <a:endParaRPr lang="zh-TW" altLang="en-US">
              <a:solidFill>
                <a:srgbClr val="83B81A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29" y="1060454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481" y="1060454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1" y="315916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rgbClr val="83B81A"/>
                </a:solidFill>
              </a:rPr>
            </a:fld>
            <a:endParaRPr lang="zh-TW" altLang="en-US">
              <a:solidFill>
                <a:srgbClr val="83B81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1" y="315917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3045" indent="-23304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white"/>
                </a:solidFill>
              </a:rPr>
            </a:fld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4829179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3732" y="4891715"/>
            <a:ext cx="961802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</a:rPr>
              <a:t>ACER CONFIDENTIAL</a:t>
            </a:r>
            <a:endParaRPr lang="en-US" sz="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315912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1" y="877889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rgbClr val="83B81A"/>
                </a:solidFill>
              </a:rPr>
            </a:fld>
            <a:endParaRPr lang="zh-TW" altLang="en-US">
              <a:solidFill>
                <a:srgbClr val="83B8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9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732" y="4891715"/>
            <a:ext cx="961802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</a:rPr>
              <a:t>ACER CONFIDENTIAL</a:t>
            </a: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white"/>
                </a:solidFill>
              </a:rPr>
            </a:fld>
            <a:endParaRPr lang="zh-TW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rgbClr val="83B81A"/>
                </a:solidFill>
              </a:rPr>
            </a:fld>
            <a:endParaRPr lang="zh-TW" altLang="en-US">
              <a:solidFill>
                <a:srgbClr val="83B81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31" y="1133319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31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rgbClr val="83B81A"/>
                </a:solidFill>
              </a:rPr>
            </a:fld>
            <a:endParaRPr lang="zh-TW" altLang="en-US">
              <a:solidFill>
                <a:srgbClr val="83B81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BBBD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rgbClr val="83B81A"/>
                </a:solidFill>
              </a:rPr>
            </a:fld>
            <a:endParaRPr lang="zh-TW" altLang="en-US">
              <a:solidFill>
                <a:srgbClr val="83B81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493842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5" y="601191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5131" y="1655682"/>
            <a:ext cx="2108911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83B81A"/>
                </a:solidFill>
              </a:rPr>
              <a:t>Thank you</a:t>
            </a:r>
            <a:endParaRPr lang="en-US" sz="3600" dirty="0">
              <a:solidFill>
                <a:srgbClr val="83B81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5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 userDrawn="1"/>
        </p:nvGrpSpPr>
        <p:grpSpPr bwMode="auto">
          <a:xfrm>
            <a:off x="0" y="3325813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</a:rPr>
              <a:t>ACER CONFIDENTIAL</a:t>
            </a:r>
            <a:endParaRPr lang="en-US" sz="800" dirty="0">
              <a:solidFill>
                <a:srgbClr val="BBBDBF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25" y="1060451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6" y="1060450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315913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3680" indent="-23368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</a:fld>
            <a:endParaRPr lang="en-US"/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4829175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ACER</a:t>
            </a:r>
            <a:r>
              <a:rPr lang="en-US" sz="800" baseline="0" dirty="0" smtClean="0">
                <a:solidFill>
                  <a:schemeClr val="bg1"/>
                </a:solidFill>
              </a:rPr>
              <a:t> CONFIDENTIAL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25" y="1060450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475" y="1060450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315912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315913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3680" indent="-23368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4829175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</a:rPr>
              <a:t>ACER CONFIDENTIAL</a:t>
            </a:r>
            <a:endParaRPr lang="en-US" sz="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877888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</a:rPr>
              <a:t>ACER CONFIDENTIAL</a:t>
            </a: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25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25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38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14042"/>
                </a:solidFill>
              </a:endParaRPr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25" y="1655682"/>
            <a:ext cx="2045881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83B81A"/>
                </a:solidFill>
                <a:latin typeface="Acer Foco Semibold"/>
              </a:rPr>
              <a:t>Thank you</a:t>
            </a:r>
            <a:endParaRPr lang="en-US" sz="3600" dirty="0">
              <a:solidFill>
                <a:srgbClr val="83B81A"/>
              </a:solidFill>
              <a:latin typeface="Acer Foc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877888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ACER</a:t>
            </a:r>
            <a:r>
              <a:rPr lang="en-US" sz="800" baseline="0" dirty="0" smtClean="0">
                <a:solidFill>
                  <a:schemeClr val="bg1"/>
                </a:solidFill>
              </a:rPr>
              <a:t> CONFIDENTIAL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8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4" Type="http://schemas.openxmlformats.org/officeDocument/2006/relationships/image" Target="../media/image8.png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19" y="315913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060450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843" y="4865354"/>
            <a:ext cx="4030663" cy="13716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70546"/>
            <a:ext cx="365125" cy="138500"/>
          </a:xfrm>
          <a:prstGeom prst="rect">
            <a:avLst/>
          </a:prstGeom>
        </p:spPr>
        <p:txBody>
          <a:bodyPr vert="horz" lIns="0" tIns="0" rIns="45720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fld id="{DC460F7E-BF8E-4752-A3EA-71DCEBC1B1D4}" type="slidenum">
              <a:rPr lang="en-US" smtClean="0"/>
            </a:fld>
            <a:endParaRPr lang="en-US" dirty="0"/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4830757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chemeClr val="bg2"/>
                </a:solidFill>
              </a:rPr>
              <a:t>ACER</a:t>
            </a:r>
            <a:r>
              <a:rPr lang="en-US" sz="800" baseline="0" dirty="0" smtClean="0">
                <a:solidFill>
                  <a:schemeClr val="bg2"/>
                </a:solidFill>
              </a:rPr>
              <a:t> CONFIDENTIAL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3680" indent="-233680" algn="l" defTabSz="914400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8780" indent="-165100" algn="l" defTabSz="914400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4675" indent="-176530" algn="l" defTabSz="914400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9775" indent="-165100" algn="l" defTabSz="914400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19" y="315913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060450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843" y="4865354"/>
            <a:ext cx="4030663" cy="13716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70546"/>
            <a:ext cx="365125" cy="138500"/>
          </a:xfrm>
          <a:prstGeom prst="rect">
            <a:avLst/>
          </a:prstGeom>
        </p:spPr>
        <p:txBody>
          <a:bodyPr vert="horz" lIns="0" tIns="0" rIns="45720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313805" y="4830757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</a:rPr>
              <a:t>ACER CONFIDENTIAL</a:t>
            </a:r>
            <a:endParaRPr lang="en-US" sz="800" dirty="0">
              <a:solidFill>
                <a:srgbClr val="BBBDB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3680" indent="-233680" algn="l" defTabSz="914400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8780" indent="-165100" algn="l" defTabSz="914400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4675" indent="-176530" algn="l" defTabSz="914400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9775" indent="-165100" algn="l" defTabSz="914400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19" y="315913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060450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843" y="4865354"/>
            <a:ext cx="4030663" cy="13716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70546"/>
            <a:ext cx="365125" cy="138500"/>
          </a:xfrm>
          <a:prstGeom prst="rect">
            <a:avLst/>
          </a:prstGeom>
        </p:spPr>
        <p:txBody>
          <a:bodyPr vert="horz" lIns="0" tIns="0" rIns="45720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313805" y="4830757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</a:rPr>
              <a:t>ACER CONFIDENTIAL</a:t>
            </a:r>
            <a:endParaRPr lang="en-US" sz="800" dirty="0">
              <a:solidFill>
                <a:srgbClr val="BBBDB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3680" indent="-233680" algn="l" defTabSz="914400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8780" indent="-165100" algn="l" defTabSz="914400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4675" indent="-176530" algn="l" defTabSz="914400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9775" indent="-165100" algn="l" defTabSz="914400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19" y="315913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060450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843" y="4865354"/>
            <a:ext cx="4030663" cy="13716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70546"/>
            <a:ext cx="365125" cy="138500"/>
          </a:xfrm>
          <a:prstGeom prst="rect">
            <a:avLst/>
          </a:prstGeom>
        </p:spPr>
        <p:txBody>
          <a:bodyPr vert="horz" lIns="0" tIns="0" rIns="45720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4830757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</a:rPr>
              <a:t>ACER CONFIDENTIAL</a:t>
            </a:r>
            <a:endParaRPr lang="en-US" sz="800" dirty="0">
              <a:solidFill>
                <a:srgbClr val="BBBDB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3680" indent="-233680" algn="l" defTabSz="914400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8780" indent="-165100" algn="l" defTabSz="914400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4675" indent="-176530" algn="l" defTabSz="914400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9775" indent="-165100" algn="l" defTabSz="914400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22" y="315914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7" y="1060454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endParaRPr lang="zh-TW" altLang="en-US" dirty="0" smtClean="0"/>
          </a:p>
          <a:p>
            <a:pPr lvl="3"/>
            <a:r>
              <a:rPr lang="zh-TW" altLang="en-US" dirty="0" smtClean="0"/>
              <a:t>第四層</a:t>
            </a:r>
            <a:endParaRPr lang="zh-TW" altLang="en-US" dirty="0" smtClean="0"/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847" y="4865355"/>
            <a:ext cx="4030663" cy="137160"/>
          </a:xfrm>
          <a:prstGeom prst="rect">
            <a:avLst/>
          </a:prstGeom>
        </p:spPr>
        <p:txBody>
          <a:bodyPr vert="horz" lIns="0" tIns="0" rIns="91416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zh-TW" alt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" y="4870547"/>
            <a:ext cx="365125" cy="138500"/>
          </a:xfrm>
          <a:prstGeom prst="rect">
            <a:avLst/>
          </a:prstGeom>
        </p:spPr>
        <p:txBody>
          <a:bodyPr vert="horz" lIns="0" tIns="0" rIns="45708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srgbClr val="83B81A"/>
                </a:solidFill>
              </a:rPr>
            </a:fld>
            <a:endParaRPr lang="zh-TW" altLang="en-US">
              <a:solidFill>
                <a:srgbClr val="83B81A"/>
              </a:solidFill>
            </a:endParaRPr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4830757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29" y="4891715"/>
            <a:ext cx="961802" cy="1107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233045" indent="-233045" algn="l" defTabSz="914400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398145" indent="-165100" algn="l" defTabSz="914400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574675" indent="-175895" algn="l" defTabSz="914400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739775" indent="-165100" algn="l" defTabSz="914400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19" y="315913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060450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843" y="4865354"/>
            <a:ext cx="4030663" cy="137160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70546"/>
            <a:ext cx="365125" cy="138500"/>
          </a:xfrm>
          <a:prstGeom prst="rect">
            <a:avLst/>
          </a:prstGeom>
        </p:spPr>
        <p:txBody>
          <a:bodyPr vert="horz" lIns="0" tIns="0" rIns="45720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4830757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26" y="4891714"/>
            <a:ext cx="908903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</a:rPr>
              <a:t>ACER CONFIDENTIAL</a:t>
            </a:r>
            <a:endParaRPr lang="en-US" sz="800" dirty="0">
              <a:solidFill>
                <a:srgbClr val="BBBDB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3680" indent="-233680" algn="l" defTabSz="914400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8780" indent="-165100" algn="l" defTabSz="914400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4675" indent="-176530" algn="l" defTabSz="914400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9775" indent="-165100" algn="l" defTabSz="914400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hdphoto" Target="../media/image27.wdp"/><Relationship Id="rId4" Type="http://schemas.openxmlformats.org/officeDocument/2006/relationships/image" Target="../media/image26.png"/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2.png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31.png"/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35.png"/><Relationship Id="rId7" Type="http://schemas.openxmlformats.org/officeDocument/2006/relationships/image" Target="../media/image36.png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6.png"/><Relationship Id="rId7" Type="http://schemas.openxmlformats.org/officeDocument/2006/relationships/image" Target="../media/image19.png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31.png"/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3.png"/><Relationship Id="rId7" Type="http://schemas.openxmlformats.org/officeDocument/2006/relationships/image" Target="../media/image16.png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microsoft.com/office/2007/relationships/hdphoto" Target="../media/image23.wdp"/><Relationship Id="rId3" Type="http://schemas.openxmlformats.org/officeDocument/2006/relationships/image" Target="../media/image22.png"/><Relationship Id="rId2" Type="http://schemas.microsoft.com/office/2007/relationships/hdphoto" Target="../media/image21.wdp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microsoft.com/office/2007/relationships/hdphoto" Target="../media/image27.wdp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microsoft.com/office/2007/relationships/hdphoto" Target="../media/image23.wdp"/><Relationship Id="rId3" Type="http://schemas.openxmlformats.org/officeDocument/2006/relationships/image" Target="../media/image22.png"/><Relationship Id="rId2" Type="http://schemas.microsoft.com/office/2007/relationships/hdphoto" Target="../media/image21.wdp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3227" y="1115525"/>
            <a:ext cx="8412163" cy="1052994"/>
          </a:xfrm>
        </p:spPr>
        <p:txBody>
          <a:bodyPr/>
          <a:lstStyle/>
          <a:p>
            <a:b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DT Commercial AIO</a:t>
            </a:r>
            <a:b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OSD 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Menu Spec 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v1.2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5125" y="3486793"/>
            <a:ext cx="8412163" cy="1314450"/>
          </a:xfrm>
        </p:spPr>
        <p:txBody>
          <a:bodyPr/>
          <a:lstStyle/>
          <a:p>
            <a:endParaRPr lang="en-US" dirty="0"/>
          </a:p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2014.02.20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418512" cy="409575"/>
          </a:xfrm>
        </p:spPr>
        <p:txBody>
          <a:bodyPr/>
          <a:lstStyle/>
          <a:p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OSD Menu 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 OSD button Behavior &amp; Flow 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Group 33"/>
          <p:cNvGraphicFramePr>
            <a:graphicFrameLocks noGrp="1"/>
          </p:cNvGraphicFramePr>
          <p:nvPr/>
        </p:nvGraphicFramePr>
        <p:xfrm>
          <a:off x="1007033" y="1269050"/>
          <a:ext cx="6720762" cy="2423696"/>
        </p:xfrm>
        <a:graphic>
          <a:graphicData uri="http://schemas.openxmlformats.org/drawingml/2006/table">
            <a:tbl>
              <a:tblPr firstRow="1" firstCol="1">
                <a:tableStyleId>{85BE263C-DBD7-4A20-BB59-AAB30ACAA65A}</a:tableStyleId>
              </a:tblPr>
              <a:tblGrid>
                <a:gridCol w="646060"/>
                <a:gridCol w="1078956"/>
                <a:gridCol w="1795346"/>
                <a:gridCol w="1918010"/>
                <a:gridCol w="1282390"/>
              </a:tblGrid>
              <a:tr h="290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Flow</a:t>
                      </a:r>
                      <a:endParaRPr kumimoji="0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latin typeface="+mn-ea"/>
                          <a:ea typeface="+mn-ea"/>
                        </a:rPr>
                        <a:t>Display Status</a:t>
                      </a:r>
                      <a:endParaRPr lang="en-US" sz="1200" b="1" u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latin typeface="+mn-ea"/>
                          <a:ea typeface="+mn-ea"/>
                        </a:rPr>
                        <a:t>Original</a:t>
                      </a:r>
                      <a:r>
                        <a:rPr lang="en-US" sz="1200" u="none" baseline="0" dirty="0" smtClean="0">
                          <a:latin typeface="+mn-ea"/>
                          <a:ea typeface="+mn-ea"/>
                        </a:rPr>
                        <a:t> Input Source</a:t>
                      </a:r>
                      <a:endParaRPr lang="en-US" sz="1200" b="1" u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Action</a:t>
                      </a:r>
                      <a:endParaRPr lang="en-US" sz="1200" b="1" u="none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 smtClean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Remark</a:t>
                      </a:r>
                      <a:endParaRPr lang="en-US" sz="1200" b="1" u="none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18000" marB="18000" anchor="ctr" horzOverflow="overflow"/>
                </a:tc>
              </a:tr>
              <a:tr h="290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latin typeface="+mn-ea"/>
                          <a:ea typeface="+mn-ea"/>
                        </a:rPr>
                        <a:t>Off</a:t>
                      </a:r>
                      <a:endParaRPr lang="en-US" sz="1200" b="0" u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latin typeface="+mn-ea"/>
                          <a:ea typeface="+mn-ea"/>
                        </a:rPr>
                        <a:t>PC</a:t>
                      </a:r>
                      <a:r>
                        <a:rPr lang="en-US" sz="1200" u="none" baseline="0" dirty="0" smtClean="0">
                          <a:latin typeface="+mn-ea"/>
                          <a:ea typeface="+mn-ea"/>
                        </a:rPr>
                        <a:t>/HDMI-In mode</a:t>
                      </a:r>
                      <a:endParaRPr lang="en-US" sz="1200" b="0" u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latin typeface="+mn-ea"/>
                          <a:ea typeface="+mn-ea"/>
                        </a:rPr>
                        <a:t>Turn</a:t>
                      </a:r>
                      <a:r>
                        <a:rPr lang="en-US" sz="1200" u="none" baseline="0" dirty="0" smtClean="0">
                          <a:latin typeface="+mn-ea"/>
                          <a:ea typeface="+mn-ea"/>
                        </a:rPr>
                        <a:t> on display</a:t>
                      </a:r>
                      <a:endParaRPr lang="en-US" sz="1200" b="0" u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en-US" sz="1200" b="0" u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</a:tr>
              <a:tr h="290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kumimoji="0" lang="zh-TW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effectLst/>
                          <a:latin typeface="+mn-ea"/>
                          <a:ea typeface="+mn-ea"/>
                        </a:rPr>
                        <a:t>On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effectLst/>
                          <a:latin typeface="+mn-ea"/>
                          <a:ea typeface="+mn-ea"/>
                        </a:rPr>
                        <a:t>PC mode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effectLst/>
                          <a:latin typeface="+mn-ea"/>
                          <a:ea typeface="+mn-ea"/>
                        </a:rPr>
                        <a:t>Turn off display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1-2</a:t>
                      </a:r>
                      <a:endParaRPr kumimoji="0" lang="en-US" altLang="zh-TW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ea"/>
                          <a:ea typeface="+mn-ea"/>
                        </a:rPr>
                        <a:t>On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ea"/>
                          <a:ea typeface="+mn-ea"/>
                        </a:rPr>
                        <a:t>PC mode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ea"/>
                          <a:ea typeface="+mn-ea"/>
                        </a:rPr>
                        <a:t>Switch to HDMI-In input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1-3</a:t>
                      </a:r>
                      <a:endParaRPr kumimoji="0" lang="en-US" altLang="zh-TW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ea"/>
                          <a:ea typeface="+mn-ea"/>
                        </a:rPr>
                        <a:t>PC mode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+mn-ea"/>
                          <a:ea typeface="+mn-ea"/>
                        </a:rPr>
                        <a:t>Adjust 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Brightness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2-1</a:t>
                      </a:r>
                      <a:endParaRPr kumimoji="0" lang="en-US" altLang="zh-TW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ea"/>
                          <a:ea typeface="+mn-ea"/>
                        </a:rPr>
                        <a:t>HDMI-In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mode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Switch to PC mode 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2-2</a:t>
                      </a:r>
                      <a:endParaRPr kumimoji="0" lang="en-US" altLang="zh-TW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ea"/>
                          <a:ea typeface="+mn-ea"/>
                        </a:rPr>
                        <a:t>HDMI-In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mode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latin typeface="+mn-ea"/>
                          <a:ea typeface="+mn-ea"/>
                        </a:rPr>
                        <a:t>Adjust</a:t>
                      </a:r>
                      <a:r>
                        <a:rPr lang="en-US" altLang="zh-TW" sz="1200" baseline="0" dirty="0" smtClean="0">
                          <a:latin typeface="+mn-ea"/>
                          <a:ea typeface="+mn-ea"/>
                        </a:rPr>
                        <a:t> Brightness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TW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ea"/>
                          <a:ea typeface="+mn-ea"/>
                        </a:rPr>
                        <a:t>On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sngStrike" dirty="0" smtClean="0">
                          <a:latin typeface="+mn-ea"/>
                          <a:ea typeface="+mn-ea"/>
                        </a:rPr>
                        <a:t>HDMI-In</a:t>
                      </a:r>
                      <a:r>
                        <a:rPr lang="en-US" sz="1200" strike="sngStrike" baseline="0" dirty="0" smtClean="0">
                          <a:latin typeface="+mn-ea"/>
                          <a:ea typeface="+mn-ea"/>
                        </a:rPr>
                        <a:t> mode</a:t>
                      </a:r>
                      <a:endParaRPr lang="en-US" sz="1200" b="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trike="sngStrike" dirty="0" smtClean="0">
                          <a:latin typeface="+mn-ea"/>
                          <a:ea typeface="+mn-ea"/>
                        </a:rPr>
                        <a:t>Turn</a:t>
                      </a:r>
                      <a:r>
                        <a:rPr lang="en-US" sz="1200" strike="sngStrike" baseline="0" dirty="0" smtClean="0">
                          <a:latin typeface="+mn-ea"/>
                          <a:ea typeface="+mn-ea"/>
                        </a:rPr>
                        <a:t> off display</a:t>
                      </a:r>
                      <a:endParaRPr lang="en-US" sz="1200" b="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Not support</a:t>
                      </a:r>
                      <a:endParaRPr lang="en-US" sz="12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418512" cy="409575"/>
          </a:xfrm>
        </p:spPr>
        <p:txBody>
          <a:bodyPr/>
          <a:lstStyle/>
          <a:p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Flow 0 – Turn on Display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83476" y="1229710"/>
            <a:ext cx="8143704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 Display is off.    </a:t>
            </a: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            1. Click.         2. Display is turned on.</a:t>
            </a:r>
            <a:endParaRPr lang="zh-TW" altLang="en-US" sz="2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99" y="1888568"/>
            <a:ext cx="1837781" cy="158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97" y="2021812"/>
            <a:ext cx="1734207" cy="154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71" y="2123805"/>
            <a:ext cx="1282998" cy="410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clker.com/cliparts/o/n/U/0/F/J/hand-hi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349" y="2365118"/>
            <a:ext cx="1104120" cy="12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2589291" y="2534765"/>
            <a:ext cx="497941" cy="5343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767058" y="2534765"/>
            <a:ext cx="497941" cy="5343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418512" cy="409575"/>
          </a:xfrm>
        </p:spPr>
        <p:txBody>
          <a:bodyPr/>
          <a:lstStyle/>
          <a:p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Flow 1-1: </a:t>
            </a:r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Turn off 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Monitor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58"/>
            <a:ext cx="1721884" cy="132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870840" y="798786"/>
            <a:ext cx="3986751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0. Display is on (no matter 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HDMI/PC mode)</a:t>
            </a: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Picture 6" descr="D:\Workspace\01_Project\01_Pisa\EE\OSD\Pisa23 OSD - 20121004\01_display\Backlight-Select.bmp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90" y="2647971"/>
            <a:ext cx="1066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1498074" y="241532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Monitor Off</a:t>
            </a:r>
            <a:endParaRPr lang="zh-TW" alt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50202" y="241532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 mode</a:t>
            </a:r>
            <a:endParaRPr lang="zh-TW" altLang="en-US" sz="11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45068" y="241532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HDMI-in</a:t>
            </a:r>
            <a:endParaRPr lang="zh-TW" altLang="en-US" sz="11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95397" y="241532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Brightness</a:t>
            </a:r>
            <a:endParaRPr lang="zh-TW" altLang="en-US" sz="11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3" descr="D:\Workspace\01_Project\01_Pisa\EE\OSD\Pisa23 OSD - 20121004\02_input_source_pc\PC-not select.bmp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52" y="2647971"/>
            <a:ext cx="1066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Workspace\01_Project\01_Pisa\EE\OSD\Pisa23 OSD - 20121004\03_input_source_hdmi_in\HDMI-In-not select.bmp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261" y="2647971"/>
            <a:ext cx="1066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Workspace\01_Project\01_Pisa\EE\OSD\Pisa23 OSD - 20121004\04_brightness\Brightness Dark.bmp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66" y="2647971"/>
            <a:ext cx="762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:\Workspace\01_Project\01_Pisa\EE\OSD\20120417\20120417\images\Indecator-Exit.bmp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9" y="2647971"/>
            <a:ext cx="11124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215368" y="3675297"/>
            <a:ext cx="6736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1.Launch OSD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. Select 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Monitor Off</a:t>
            </a: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3. User no action want wait for 2.5 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sec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4. Monitor off</a:t>
            </a: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33" y="3407561"/>
            <a:ext cx="1886011" cy="140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 descr="D:\Workspace\01_Project\01_Pisa\EE\OSD\Pisa23 OSD - 20121004\01_display\Backlight-Select.bmp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269" y="3763508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418512" cy="409575"/>
          </a:xfrm>
        </p:spPr>
        <p:txBody>
          <a:bodyPr/>
          <a:lstStyle/>
          <a:p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Flow 1-2 – PC Mode Switch to HDMI 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58"/>
            <a:ext cx="1721884" cy="132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870841" y="798786"/>
            <a:ext cx="345790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0. Display is on 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(PC mode)</a:t>
            </a: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9988" y="3772960"/>
            <a:ext cx="6736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1.Launch OSD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2. Select HDMI-In 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3. User no action and wait for 2.5 seconds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742073" y="248102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 On/Off</a:t>
            </a:r>
            <a:endParaRPr lang="zh-TW" altLang="en-US" sz="11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894201" y="248102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PC mode</a:t>
            </a:r>
            <a:endParaRPr lang="zh-TW" alt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089067" y="248102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HDMI-in</a:t>
            </a:r>
            <a:endParaRPr lang="zh-TW" altLang="en-US" sz="11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5" descr="D:\Workspace\01_Project\01_Pisa\EE\OSD\Pisa23 OSD - 20121004\04_brightness\Brightness Dark.bmp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91" y="2704083"/>
            <a:ext cx="762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:\Workspace\01_Project\01_Pisa\EE\OSD\Pisa23 OSD - 20121004\01_display\Backlight-Not select.bmp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49" y="2704083"/>
            <a:ext cx="1066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D:\Workspace\01_Project\01_Pisa\EE\OSD\Pisa23 OSD - 20121004\02_input_source_pc\PC-not select.bmp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52" y="2704083"/>
            <a:ext cx="1066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:\Workspace\01_Project\01_Pisa\EE\OSD\Pisa23 OSD - 20121004\03_input_source_hdmi_in\Layer2-HDMI-In-select.bmp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20" y="2714897"/>
            <a:ext cx="1066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/>
          <p:cNvSpPr txBox="1"/>
          <p:nvPr/>
        </p:nvSpPr>
        <p:spPr>
          <a:xfrm>
            <a:off x="5039396" y="248102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Brightness</a:t>
            </a:r>
            <a:endParaRPr lang="zh-TW" altLang="en-US" sz="11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2" descr="D:\Workspace\01_Project\01_Pisa\EE\OSD\20120417\20120417\images\Indecator-Exit.bmp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52" y="2674514"/>
            <a:ext cx="12191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D:\Workspace\01_Project\01_Pisa\EE\OSD\Pisa23 OSD - 20121004\HDMI_IN Mode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02" y="3547191"/>
            <a:ext cx="590768" cy="59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4735464" y="923435"/>
            <a:ext cx="440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</a:rPr>
              <a:t>PC Mode icon is disabled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</a:rPr>
              <a:t>If HDMI-in is no data, HDMI-in icon is disabled 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691686" y="584881"/>
            <a:ext cx="3059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</a:rPr>
              <a:t>Default PC Mode</a:t>
            </a:r>
            <a:endParaRPr kumimoji="0" lang="zh-TW" altLang="en-US" sz="1600" b="1" i="0" u="sng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9594" y="4774168"/>
            <a:ext cx="2671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4. Switch to HDMI (Signal) </a:t>
            </a: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60" y="3178528"/>
            <a:ext cx="1721884" cy="132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 descr="D:\Workspace\01_Project\01_Pisa\EE\OSD\Pisa23 OSD - 20121004\03_input_source_hdmi_in\Layer2-HDMI-In-select.bmp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91" y="3577763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:\Workspace\01_Project\01_Pisa\EE\OSD\Pisa23 OSD - 20121004\PC Mode.bmp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48" y="1009461"/>
            <a:ext cx="507424" cy="50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418512" cy="409575"/>
          </a:xfrm>
        </p:spPr>
        <p:txBody>
          <a:bodyPr/>
          <a:lstStyle/>
          <a:p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Flow 2-2 – 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HDMI Mode </a:t>
            </a:r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Switch to PC mode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3558"/>
            <a:ext cx="1721884" cy="132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870841" y="798786"/>
            <a:ext cx="345790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0. Display is on 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(HDMI mode)</a:t>
            </a: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838" y="3474222"/>
            <a:ext cx="6736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1.Launch OSD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2. PC mode is 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selected</a:t>
            </a: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3. User no action and wait for 2.5 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seconds</a:t>
            </a:r>
            <a:endParaRPr lang="en-US" altLang="zh-TW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01489" y="228967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 On/Off</a:t>
            </a:r>
            <a:endParaRPr lang="zh-TW" altLang="en-US" sz="11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753617" y="228967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PC mode</a:t>
            </a:r>
            <a:endParaRPr lang="zh-TW" alt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948483" y="228967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HDMI-in</a:t>
            </a:r>
            <a:endParaRPr lang="zh-TW" alt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5" descr="D:\Workspace\01_Project\01_Pisa\EE\OSD\Pisa23 OSD - 20121004\04_brightness\Brightness Dark.bmp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07" y="2479280"/>
            <a:ext cx="762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Workspace\01_Project\01_Pisa\EE\OSD\Pisa23 OSD - 20121004\01_display\Backlight-Not select.bmp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5" y="2479280"/>
            <a:ext cx="1066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D:\Workspace\01_Project\01_Pisa\EE\OSD\Pisa23 OSD - 20121004\03_input_source_hdmi_in\HDMI-In-not select.bmp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90" y="2479280"/>
            <a:ext cx="1066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D:\Workspace\01_Project\01_Pisa\EE\OSD\Pisa23 OSD - 20121004\02_input_source_pc\Layer2-PC-select.bmp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1" y="2479280"/>
            <a:ext cx="1066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字方塊 44"/>
          <p:cNvSpPr txBox="1"/>
          <p:nvPr/>
        </p:nvSpPr>
        <p:spPr>
          <a:xfrm>
            <a:off x="3898812" y="2289678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Brightness</a:t>
            </a:r>
            <a:endParaRPr lang="zh-TW" alt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6" name="Picture 2" descr="D:\Workspace\01_Project\01_Pisa\EE\OSD\20120417\20120417\images\Indecator-Exit.bmp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74" y="2479280"/>
            <a:ext cx="12191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字方塊 46"/>
          <p:cNvSpPr txBox="1"/>
          <p:nvPr/>
        </p:nvSpPr>
        <p:spPr>
          <a:xfrm>
            <a:off x="4990307" y="925288"/>
            <a:ext cx="393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</a:rPr>
              <a:t>Display on/off icon is disabled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</a:rPr>
              <a:t>Monitor Mode icon is disabled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</a:rPr>
              <a:t>If PC is off, PC mode icon is disabled 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090274" y="583140"/>
            <a:ext cx="3059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</a:rPr>
              <a:t>Default HDMI Mode</a:t>
            </a:r>
            <a:endParaRPr kumimoji="0" lang="zh-TW" altLang="en-US" sz="1600" b="1" i="0" u="sng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069" y="2971857"/>
            <a:ext cx="2065126" cy="159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 descr="D:\Workspace\01_Project\01_Pisa\EE\OSD\Pisa23 OSD - 20121004\PC Mode.bmp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576" y="3418470"/>
            <a:ext cx="548747" cy="54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792833" y="4570718"/>
            <a:ext cx="2372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4. Switch to PC (Signal) </a:t>
            </a:r>
            <a:endParaRPr lang="en-US" altLang="zh-TW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6" name="Picture 4" descr="D:\Workspace\01_Project\01_Pisa\EE\OSD\Pisa23 OSD - 20121004\03_input_source_hdmi_in\Layer2-HDMI-In-select.bmp"/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89" y="1048085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418512" cy="409575"/>
          </a:xfrm>
        </p:spPr>
        <p:txBody>
          <a:bodyPr/>
          <a:lstStyle/>
          <a:p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Flow 1-3, 2-3 – 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Brightness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572"/>
            <a:ext cx="1721884" cy="132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868627" y="599883"/>
            <a:ext cx="345790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0. Display is on </a:t>
            </a:r>
            <a:r>
              <a:rPr lang="en-US" altLang="zh-TW" dirty="0" smtClean="0">
                <a:solidFill>
                  <a:srgbClr val="000000"/>
                </a:solidFill>
                <a:latin typeface="Calibri" panose="020F0502020204030204" pitchFamily="34" charset="0"/>
              </a:rPr>
              <a:t>(HDMI mode)</a:t>
            </a: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5220" y="2897995"/>
            <a:ext cx="8339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1.Launch OSD</a:t>
            </a:r>
            <a:endParaRPr lang="en-US" altLang="zh-TW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altLang="zh-TW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Select Brightness</a:t>
            </a:r>
            <a:endParaRPr lang="en-US" altLang="zh-TW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alibri" panose="020F0502020204030204" pitchFamily="34" charset="0"/>
              </a:rPr>
              <a:t>3. User no action and wait for 2.5 </a:t>
            </a:r>
            <a:r>
              <a:rPr lang="en-US" altLang="zh-TW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seconds</a:t>
            </a:r>
            <a:endParaRPr lang="en-US" altLang="zh-TW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alibri" panose="020F0502020204030204" pitchFamily="34" charset="0"/>
              </a:rPr>
              <a:t>4. 2</a:t>
            </a:r>
            <a:r>
              <a:rPr lang="en-US" altLang="zh-TW" sz="1600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nd</a:t>
            </a:r>
            <a:r>
              <a:rPr lang="en-US" altLang="zh-TW" sz="1600" dirty="0">
                <a:solidFill>
                  <a:srgbClr val="000000"/>
                </a:solidFill>
                <a:latin typeface="Calibri" panose="020F0502020204030204" pitchFamily="34" charset="0"/>
              </a:rPr>
              <a:t> layer, </a:t>
            </a:r>
            <a:r>
              <a:rPr lang="en-US" altLang="zh-TW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brightness adjustment bar </a:t>
            </a:r>
            <a:r>
              <a:rPr lang="en-US" altLang="zh-TW" sz="1600" dirty="0">
                <a:solidFill>
                  <a:srgbClr val="000000"/>
                </a:solidFill>
                <a:latin typeface="Calibri" panose="020F0502020204030204" pitchFamily="34" charset="0"/>
              </a:rPr>
              <a:t>shows</a:t>
            </a:r>
            <a:endParaRPr lang="en-US" altLang="zh-TW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alibri" panose="020F0502020204030204" pitchFamily="34" charset="0"/>
              </a:rPr>
              <a:t>5. </a:t>
            </a:r>
            <a:r>
              <a:rPr lang="en-US" altLang="zh-TW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9 levels bright adjustment for monitor model , the scale for each level as follow matrix </a:t>
            </a:r>
            <a:endParaRPr lang="en-US" altLang="zh-TW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endParaRPr lang="en-US" altLang="zh-TW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altLang="zh-TW" sz="16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r>
              <a:rPr lang="en-US" altLang="zh-TW" sz="16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altLang="zh-TW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Waiting </a:t>
            </a:r>
            <a:r>
              <a:rPr lang="en-US" altLang="zh-TW" sz="1600" dirty="0">
                <a:solidFill>
                  <a:srgbClr val="000000"/>
                </a:solidFill>
                <a:latin typeface="Calibri" panose="020F0502020204030204" pitchFamily="34" charset="0"/>
              </a:rPr>
              <a:t>for 2.5 sec to </a:t>
            </a:r>
            <a:r>
              <a:rPr lang="en-US" altLang="zh-TW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select &amp; leave</a:t>
            </a:r>
            <a:endParaRPr lang="en-US" altLang="zh-TW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362344" y="206188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 On/Off</a:t>
            </a:r>
            <a:endParaRPr lang="zh-TW" altLang="en-US" sz="11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514472" y="206188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 mode</a:t>
            </a:r>
            <a:endParaRPr lang="zh-TW" altLang="en-US" sz="11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709338" y="206188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HDMI-in</a:t>
            </a:r>
            <a:endParaRPr lang="zh-TW" altLang="en-US" sz="11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659667" y="206188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Brightness</a:t>
            </a:r>
            <a:endParaRPr lang="zh-TW" alt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" descr="D:\Workspace\01_Project\01_Pisa\EE\OSD\Pisa23 OSD - 20121004\01_display\Backlight-Not select.bmp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20" y="2251486"/>
            <a:ext cx="1066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D:\Workspace\01_Project\01_Pisa\EE\OSD\Pisa23 OSD - 20121004\03_input_source_hdmi_in\HDMI-In-not select.bmp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45" y="2251486"/>
            <a:ext cx="1066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D:\Workspace\01_Project\01_Pisa\EE\OSD\Pisa23 OSD - 20121004\02_input_source_pc\PC-not select.bmp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148" y="2251486"/>
            <a:ext cx="1066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D:\Workspace\01_Project\01_Pisa\EE\OSD\Pisa23 OSD - 20121004\04_brightness\Brightness Bright.bmp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43" y="2251486"/>
            <a:ext cx="762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07245" y="587572"/>
            <a:ext cx="413863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smtClean="0">
                <a:solidFill>
                  <a:srgbClr val="0000FF"/>
                </a:solidFill>
                <a:latin typeface="Calibri" panose="020F0502020204030204" pitchFamily="34" charset="0"/>
              </a:rPr>
              <a:t>Due to </a:t>
            </a:r>
            <a:r>
              <a:rPr lang="en-US" altLang="zh-TW" sz="1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MS logo requirements </a:t>
            </a:r>
            <a:endParaRPr lang="en-US" altLang="zh-TW" sz="14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altLang="zh-TW" sz="14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1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FW brightness OSD is </a:t>
            </a:r>
            <a:r>
              <a:rPr lang="en-US" altLang="zh-TW" sz="1400" dirty="0">
                <a:solidFill>
                  <a:srgbClr val="0000FF"/>
                </a:solidFill>
                <a:latin typeface="Calibri" panose="020F0502020204030204" pitchFamily="34" charset="0"/>
              </a:rPr>
              <a:t>disabled in </a:t>
            </a:r>
            <a:r>
              <a:rPr lang="en-US" altLang="zh-TW" sz="1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Windows</a:t>
            </a:r>
            <a:endParaRPr lang="en-US" altLang="zh-TW" sz="14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endParaRPr lang="en-US" altLang="zh-TW" sz="14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altLang="zh-TW" sz="1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W8:  Follow W8 built-in brightness OSD </a:t>
            </a:r>
            <a:endParaRPr lang="en-US" altLang="zh-TW" sz="14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en-US" altLang="zh-TW" sz="1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W7: w/o brightness OSD but still can adjust brightness</a:t>
            </a:r>
            <a:endParaRPr lang="en-US" altLang="zh-TW" sz="14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047346" y="4039818"/>
            <a:ext cx="1261079" cy="0"/>
          </a:xfrm>
          <a:prstGeom prst="straightConnector1">
            <a:avLst/>
          </a:prstGeom>
          <a:noFill/>
          <a:ln w="34925" cap="flat" cmpd="sng" algn="ctr">
            <a:solidFill>
              <a:srgbClr val="0000FF"/>
            </a:solidFill>
            <a:prstDash val="solid"/>
            <a:tailEnd type="arrow"/>
          </a:ln>
          <a:effectLst/>
        </p:spPr>
      </p:cxnSp>
      <p:pic>
        <p:nvPicPr>
          <p:cNvPr id="36" name="Picture 2" descr="D:\Workspace\01_Project\01_Pisa\EE\OSD\Pisa23 OSD - 20121004\04_brightness\Brightness Dark.bmp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697" y="3831823"/>
            <a:ext cx="270966" cy="32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D:\Workspace\01_Project\01_Pisa\EE\OSD\Pisa23 OSD - 20121004\04_brightness\Brightness Bright.bmp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045" y="3864069"/>
            <a:ext cx="263283" cy="31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Workspace\01_Project\01_Pisa\EE\OSD\Pisa23 OSD - 20121004\04_brightness\Brightness bar.bmp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86752" y="2905914"/>
            <a:ext cx="1394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Workspace\01_Project\01_Pisa\EE\OSD\20120417\20120417\images\Indecator-Exit.bmp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8" y="2245211"/>
            <a:ext cx="12191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7391" y="4408446"/>
          <a:ext cx="5192937" cy="487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6993"/>
                <a:gridCol w="576993"/>
                <a:gridCol w="576993"/>
                <a:gridCol w="576993"/>
                <a:gridCol w="576993"/>
                <a:gridCol w="576993"/>
                <a:gridCol w="576993"/>
                <a:gridCol w="576993"/>
                <a:gridCol w="576993"/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latin typeface="+mn-ea"/>
                          <a:ea typeface="+mn-ea"/>
                        </a:rPr>
                        <a:t>L1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latin typeface="+mn-ea"/>
                          <a:ea typeface="+mn-ea"/>
                        </a:rPr>
                        <a:t>L2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latin typeface="+mn-ea"/>
                          <a:ea typeface="+mn-ea"/>
                        </a:rPr>
                        <a:t>L3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latin typeface="+mn-ea"/>
                          <a:ea typeface="+mn-ea"/>
                        </a:rPr>
                        <a:t>L4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latin typeface="+mn-ea"/>
                          <a:ea typeface="+mn-ea"/>
                        </a:rPr>
                        <a:t>L5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latin typeface="+mn-ea"/>
                          <a:ea typeface="+mn-ea"/>
                        </a:rPr>
                        <a:t>L6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latin typeface="+mn-ea"/>
                          <a:ea typeface="+mn-ea"/>
                        </a:rPr>
                        <a:t>L7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latin typeface="+mn-ea"/>
                          <a:ea typeface="+mn-ea"/>
                        </a:rPr>
                        <a:t>L8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>
                          <a:latin typeface="+mn-ea"/>
                          <a:ea typeface="+mn-ea"/>
                        </a:rPr>
                        <a:t>L9</a:t>
                      </a:r>
                      <a:endParaRPr lang="zh-TW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+mn-ea"/>
                          <a:ea typeface="+mn-ea"/>
                        </a:rPr>
                        <a:t>23</a:t>
                      </a:r>
                      <a:endParaRPr lang="zh-TW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+mn-ea"/>
                          <a:ea typeface="+mn-ea"/>
                        </a:rPr>
                        <a:t>32</a:t>
                      </a:r>
                      <a:endParaRPr lang="zh-TW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+mn-ea"/>
                          <a:ea typeface="+mn-ea"/>
                        </a:rPr>
                        <a:t>41</a:t>
                      </a:r>
                      <a:endParaRPr lang="zh-TW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+mn-ea"/>
                          <a:ea typeface="+mn-ea"/>
                        </a:rPr>
                        <a:t>50</a:t>
                      </a:r>
                      <a:endParaRPr lang="zh-TW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+mn-ea"/>
                          <a:ea typeface="+mn-ea"/>
                        </a:rPr>
                        <a:t>60</a:t>
                      </a:r>
                      <a:endParaRPr lang="zh-TW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+mn-ea"/>
                          <a:ea typeface="+mn-ea"/>
                        </a:rPr>
                        <a:t>70</a:t>
                      </a:r>
                      <a:endParaRPr lang="zh-TW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+mn-ea"/>
                          <a:ea typeface="+mn-ea"/>
                        </a:rPr>
                        <a:t>80</a:t>
                      </a:r>
                      <a:endParaRPr lang="zh-TW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+mn-ea"/>
                          <a:ea typeface="+mn-ea"/>
                        </a:rPr>
                        <a:t>90</a:t>
                      </a:r>
                      <a:endParaRPr lang="zh-TW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+mn-ea"/>
                          <a:ea typeface="+mn-ea"/>
                        </a:rPr>
                        <a:t>100</a:t>
                      </a:r>
                      <a:endParaRPr lang="zh-TW" altLang="en-US" sz="10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418512" cy="409575"/>
          </a:xfrm>
        </p:spPr>
        <p:txBody>
          <a:bodyPr/>
          <a:lstStyle/>
          <a:p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HDMI-IN </a:t>
            </a:r>
            <a:r>
              <a:rPr lang="en-US" altLang="zh-TW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Power Plan</a:t>
            </a:r>
            <a:endParaRPr lang="en-US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Group 33"/>
          <p:cNvGraphicFramePr>
            <a:graphicFrameLocks noGrp="1"/>
          </p:cNvGraphicFramePr>
          <p:nvPr/>
        </p:nvGraphicFramePr>
        <p:xfrm>
          <a:off x="1655180" y="1491810"/>
          <a:ext cx="5400701" cy="162848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1863464"/>
                <a:gridCol w="926153"/>
                <a:gridCol w="881520"/>
                <a:gridCol w="896121"/>
                <a:gridCol w="833443"/>
              </a:tblGrid>
              <a:tr h="24604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latin typeface="+mn-ea"/>
                          <a:ea typeface="+mn-ea"/>
                        </a:rPr>
                        <a:t>Power</a:t>
                      </a:r>
                      <a:r>
                        <a:rPr lang="en-US" sz="1200" u="none" baseline="0" dirty="0" smtClean="0">
                          <a:latin typeface="+mn-ea"/>
                          <a:ea typeface="+mn-ea"/>
                        </a:rPr>
                        <a:t> Plan</a:t>
                      </a:r>
                      <a:endParaRPr lang="en-US" sz="1200" b="1" u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Working Mode</a:t>
                      </a:r>
                      <a:endParaRPr lang="en-US" sz="1200" b="1" u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/>
                </a:tc>
                <a:tc hMerge="1">
                  <a:tcPr marT="18000" marB="18000" anchor="ctr" horzOverflow="overflow"/>
                </a:tc>
                <a:tc hMerge="1">
                  <a:tcPr marT="18000" marB="18000" anchor="ctr" horzOverflow="overflow"/>
                </a:tc>
                <a:tc hMerge="1">
                  <a:tcPr marT="18000" marB="18000" anchor="ctr" horzOverflow="overflow"/>
                </a:tc>
              </a:tr>
              <a:tr h="29088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         </a:t>
                      </a:r>
                      <a:endParaRPr lang="en-US" sz="12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S0</a:t>
                      </a:r>
                      <a:endParaRPr lang="en-US" sz="12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S3</a:t>
                      </a:r>
                      <a:endParaRPr lang="en-US" sz="12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S4</a:t>
                      </a:r>
                      <a:endParaRPr lang="en-US" sz="12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S5</a:t>
                      </a:r>
                      <a:endParaRPr lang="en-US" sz="12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90888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latin typeface="+mn-ea"/>
                          <a:ea typeface="+mn-ea"/>
                        </a:rPr>
                        <a:t>Deep</a:t>
                      </a:r>
                      <a:r>
                        <a:rPr lang="en-US" sz="1200" u="none" baseline="0" dirty="0" smtClean="0">
                          <a:latin typeface="+mn-ea"/>
                          <a:ea typeface="+mn-ea"/>
                        </a:rPr>
                        <a:t> Power Off Mode</a:t>
                      </a:r>
                      <a:endParaRPr lang="en-US" sz="1200" u="none" baseline="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sz="1200" b="0" u="none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Enable</a:t>
                      </a:r>
                      <a:endParaRPr lang="en-US" sz="1200" b="0" u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V</a:t>
                      </a:r>
                      <a:endParaRPr lang="en-US" sz="1200" b="0" u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V</a:t>
                      </a:r>
                      <a:endParaRPr lang="en-US" sz="1200" b="0" u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V</a:t>
                      </a:r>
                      <a:endParaRPr lang="en-US" sz="1200" b="0" u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V</a:t>
                      </a:r>
                      <a:endParaRPr lang="en-US" sz="1200" b="0" u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u="none" dirty="0" smtClean="0">
                          <a:latin typeface="+mn-ea"/>
                          <a:ea typeface="+mn-ea"/>
                        </a:rPr>
                        <a:t>Deep</a:t>
                      </a:r>
                      <a:r>
                        <a:rPr lang="en-US" altLang="zh-TW" sz="1200" u="none" baseline="0" dirty="0" smtClean="0">
                          <a:latin typeface="+mn-ea"/>
                          <a:ea typeface="+mn-ea"/>
                        </a:rPr>
                        <a:t> Power Off Mode</a:t>
                      </a:r>
                      <a:endParaRPr lang="en-US" altLang="zh-TW" sz="1200" u="none" baseline="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TW" sz="1200" b="0" u="none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Disable</a:t>
                      </a:r>
                      <a:endParaRPr lang="en-US" altLang="zh-TW" sz="1200" b="0" u="none" baseline="0" dirty="0" smtClean="0">
                        <a:solidFill>
                          <a:schemeClr val="tx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V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V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V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V</a:t>
                      </a:r>
                      <a:endParaRPr lang="en-US" sz="1200" b="0" kern="1200" dirty="0" smtClean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617559" y="3254962"/>
            <a:ext cx="53655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+mn-ea"/>
                <a:cs typeface="Calibri" panose="020F0502020204030204" pitchFamily="34" charset="0"/>
              </a:rPr>
              <a:t>V : Means support HDMI-in</a:t>
            </a:r>
            <a:endParaRPr lang="en-US" altLang="zh-TW" dirty="0" smtClean="0">
              <a:solidFill>
                <a:srgbClr val="0000FF"/>
              </a:solidFill>
              <a:latin typeface="+mn-ea"/>
              <a:cs typeface="Calibri" panose="020F0502020204030204" pitchFamily="34" charset="0"/>
            </a:endParaRPr>
          </a:p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ea"/>
                <a:cs typeface="Calibri" panose="020F0502020204030204" pitchFamily="34" charset="0"/>
              </a:rPr>
              <a:t>vSuperb23 supports HDMI-in under </a:t>
            </a:r>
            <a:r>
              <a:rPr lang="en-US" altLang="zh-TW" dirty="0">
                <a:solidFill>
                  <a:srgbClr val="0000FF"/>
                </a:solidFill>
                <a:latin typeface="+mn-ea"/>
                <a:cs typeface="Calibri" panose="020F0502020204030204" pitchFamily="34" charset="0"/>
              </a:rPr>
              <a:t>“S0” state only</a:t>
            </a:r>
            <a:endParaRPr lang="en-US" altLang="zh-TW" dirty="0">
              <a:solidFill>
                <a:srgbClr val="0000FF"/>
              </a:solidFill>
              <a:latin typeface="+mn-ea"/>
              <a:cs typeface="Calibri" panose="020F0502020204030204" pitchFamily="34" charset="0"/>
            </a:endParaRPr>
          </a:p>
          <a:p>
            <a:pPr algn="ctr"/>
            <a:endParaRPr lang="en-US" altLang="zh-TW" dirty="0">
              <a:solidFill>
                <a:srgbClr val="0000FF"/>
              </a:solidFill>
              <a:latin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 txBox="1"/>
          <p:nvPr/>
        </p:nvSpPr>
        <p:spPr bwMode="auto">
          <a:xfrm>
            <a:off x="-16367" y="-311051"/>
            <a:ext cx="8044519" cy="8572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5707" tIns="42853" rIns="85707" bIns="42853" anchor="ctr"/>
          <a:lstStyle/>
          <a:p>
            <a:pPr eaLnBrk="0" hangingPunct="0"/>
            <a:r>
              <a:rPr lang="en-US" altLang="zh-TW" sz="3000" b="1" dirty="0" smtClean="0">
                <a:solidFill>
                  <a:srgbClr val="84BC20"/>
                </a:solidFill>
                <a:latin typeface="Calibri" panose="020F0502020204030204" pitchFamily="34" charset="0"/>
                <a:ea typeface="PMingLiU" pitchFamily="18" charset="-120"/>
              </a:rPr>
              <a:t>HDMI/PC mode detection spec</a:t>
            </a:r>
            <a:r>
              <a:rPr lang="en-US" altLang="zh-TW" sz="41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</a:rPr>
              <a:t>	</a:t>
            </a:r>
            <a:endParaRPr lang="en-US" altLang="zh-TW" sz="41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954" y="479018"/>
            <a:ext cx="4926444" cy="1994758"/>
          </a:xfrm>
          <a:prstGeom prst="rect">
            <a:avLst/>
          </a:prstGeom>
        </p:spPr>
        <p:txBody>
          <a:bodyPr wrap="square" lIns="85707" tIns="42853" rIns="85707" bIns="42853">
            <a:spAutoFit/>
          </a:bodyPr>
          <a:lstStyle/>
          <a:p>
            <a:r>
              <a:rPr lang="en-US" altLang="zh-TW" sz="1600" b="1" u="sng" dirty="0" smtClean="0">
                <a:latin typeface="+mn-ea"/>
              </a:rPr>
              <a:t>HDMI Auto detection duration</a:t>
            </a:r>
            <a:endParaRPr lang="en-US" altLang="zh-TW" sz="1600" b="1" u="sng" dirty="0" smtClean="0">
              <a:latin typeface="+mn-ea"/>
            </a:endParaRPr>
          </a:p>
          <a:p>
            <a:pPr>
              <a:buFontTx/>
              <a:buChar char="-"/>
            </a:pPr>
            <a:endParaRPr lang="en-US" altLang="zh-TW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latin typeface="+mn-ea"/>
              </a:rPr>
              <a:t>HDMI-in (detect 5s, Plug HDMI cable)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</a:t>
            </a:r>
            <a:r>
              <a:rPr lang="en-US" altLang="zh-TW" sz="14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zh-TW" sz="1200" dirty="0" smtClean="0">
                <a:latin typeface="+mn-ea"/>
                <a:sym typeface="Wingdings" panose="05000000000000000000" pitchFamily="2" charset="2"/>
              </a:rPr>
              <a:t>if </a:t>
            </a:r>
            <a:r>
              <a:rPr lang="en-US" altLang="zh-TW" sz="1200" dirty="0" err="1" smtClean="0">
                <a:latin typeface="+mn-ea"/>
                <a:sym typeface="Wingdings" panose="05000000000000000000" pitchFamily="2" charset="2"/>
              </a:rPr>
              <a:t>Yes,show</a:t>
            </a:r>
            <a:r>
              <a:rPr lang="en-US" altLang="zh-TW" sz="1200" dirty="0" smtClean="0">
                <a:latin typeface="+mn-ea"/>
                <a:sym typeface="Wingdings" panose="05000000000000000000" pitchFamily="2" charset="2"/>
              </a:rPr>
              <a:t> HDMI-in icon (pic1-1, 3s)</a:t>
            </a:r>
            <a:br>
              <a:rPr lang="en-US" altLang="zh-TW" sz="120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zh-TW" sz="1200" dirty="0" smtClean="0">
                <a:latin typeface="+mn-ea"/>
                <a:sym typeface="Wingdings" panose="05000000000000000000" pitchFamily="2" charset="2"/>
              </a:rPr>
              <a:t>    if No, show HDMI-in no signal icon(pic1-2,  3s)</a:t>
            </a:r>
            <a:endParaRPr lang="en-US" altLang="zh-TW" sz="12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latin typeface="+mn-ea"/>
              </a:rPr>
              <a:t>PC (detect 3s , Power On/unplug HDMI cable)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   </a:t>
            </a:r>
            <a:r>
              <a:rPr lang="en-US" altLang="zh-TW" sz="1200" dirty="0" smtClean="0">
                <a:latin typeface="+mn-ea"/>
                <a:sym typeface="Wingdings" panose="05000000000000000000" pitchFamily="2" charset="2"/>
              </a:rPr>
              <a:t> if </a:t>
            </a:r>
            <a:r>
              <a:rPr lang="en-US" altLang="zh-TW" sz="1200" dirty="0" err="1" smtClean="0">
                <a:latin typeface="+mn-ea"/>
                <a:sym typeface="Wingdings" panose="05000000000000000000" pitchFamily="2" charset="2"/>
              </a:rPr>
              <a:t>Yes,show</a:t>
            </a:r>
            <a:r>
              <a:rPr lang="en-US" altLang="zh-TW" sz="1200" dirty="0" smtClean="0">
                <a:latin typeface="+mn-ea"/>
                <a:sym typeface="Wingdings" panose="05000000000000000000" pitchFamily="2" charset="2"/>
              </a:rPr>
              <a:t> PC icon (pic2-1, 3s)</a:t>
            </a:r>
            <a:br>
              <a:rPr lang="en-US" altLang="zh-TW" sz="1200" dirty="0" smtClean="0">
                <a:latin typeface="+mn-ea"/>
                <a:sym typeface="Wingdings" panose="05000000000000000000" pitchFamily="2" charset="2"/>
              </a:rPr>
            </a:br>
            <a:r>
              <a:rPr lang="en-US" altLang="zh-TW" sz="1200" dirty="0" smtClean="0">
                <a:latin typeface="+mn-ea"/>
                <a:sym typeface="Wingdings" panose="05000000000000000000" pitchFamily="2" charset="2"/>
              </a:rPr>
              <a:t>    if No, show PC no signal icon (pic2-2, 3s)</a:t>
            </a:r>
            <a:endParaRPr lang="en-US" altLang="zh-TW" sz="1200" dirty="0" smtClean="0">
              <a:latin typeface="+mn-ea"/>
            </a:endParaRPr>
          </a:p>
        </p:txBody>
      </p:sp>
      <p:pic>
        <p:nvPicPr>
          <p:cNvPr id="4" name="Picture 3" descr="D:\MyWorks\Project\2011\pgParis\Driver\OSDicon\20110603\NoSignal\NoSignal\Layout\NoSignal_HDMI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23782" y="479018"/>
            <a:ext cx="1897659" cy="967871"/>
          </a:xfrm>
          <a:prstGeom prst="rect">
            <a:avLst/>
          </a:prstGeom>
          <a:noFill/>
        </p:spPr>
      </p:pic>
      <p:pic>
        <p:nvPicPr>
          <p:cNvPr id="5" name="Picture 4" descr="D:\MyWorks\Project\2011\pgParis\Driver\OSDicon\20110603\NoSignal\NoSignal\Layout\NoSignal_PcMod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5188" y="492435"/>
            <a:ext cx="1891093" cy="964523"/>
          </a:xfrm>
          <a:prstGeom prst="rect">
            <a:avLst/>
          </a:prstGeom>
          <a:noFill/>
        </p:spPr>
      </p:pic>
      <p:pic>
        <p:nvPicPr>
          <p:cNvPr id="6" name="Picture 5" descr="D:\MyWorks\Project\2011\pgParis\Driver\OSDicon\20110603\NoSignal\NoSignal\Positiion\NoSignal_PcM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2824" y="3496685"/>
            <a:ext cx="2291077" cy="1168528"/>
          </a:xfrm>
          <a:prstGeom prst="rect">
            <a:avLst/>
          </a:prstGeom>
          <a:noFill/>
        </p:spPr>
      </p:pic>
      <p:pic>
        <p:nvPicPr>
          <p:cNvPr id="7" name="Picture 6" descr="D:\MyWorks\Project\2011\pgParis\Driver\OSDicon\20110516\AIO OSD_110516\AIO OSD_110516\Positiion\OSD for DT A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8367" y="3487701"/>
            <a:ext cx="2327678" cy="1187196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209736" y="3142196"/>
            <a:ext cx="1391370" cy="363542"/>
          </a:xfrm>
          <a:prstGeom prst="rect">
            <a:avLst/>
          </a:prstGeom>
        </p:spPr>
        <p:txBody>
          <a:bodyPr wrap="none" lIns="85707" tIns="42853" rIns="85707" bIns="42853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icon layout</a:t>
            </a:r>
            <a:endParaRPr lang="zh-TW" altLang="en-US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90504" y="1347904"/>
            <a:ext cx="904057" cy="363542"/>
          </a:xfrm>
          <a:prstGeom prst="rect">
            <a:avLst/>
          </a:prstGeom>
        </p:spPr>
        <p:txBody>
          <a:bodyPr wrap="none" lIns="85707" tIns="42853" rIns="85707" bIns="42853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pic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2-2</a:t>
            </a:r>
            <a:endParaRPr lang="zh-TW" altLang="en-US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5070" y="1347904"/>
            <a:ext cx="904057" cy="363542"/>
          </a:xfrm>
          <a:prstGeom prst="rect">
            <a:avLst/>
          </a:prstGeom>
        </p:spPr>
        <p:txBody>
          <a:bodyPr wrap="none" lIns="85707" tIns="42853" rIns="85707" bIns="42853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pic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1-2</a:t>
            </a:r>
            <a:endParaRPr lang="zh-TW" altLang="en-US" dirty="0">
              <a:latin typeface="+mn-ea"/>
            </a:endParaRPr>
          </a:p>
        </p:txBody>
      </p:sp>
      <p:pic>
        <p:nvPicPr>
          <p:cNvPr id="14" name="Picture 8" descr="D:\MyWorks\Project\2011\pgParis\Driver\OSDicon\20110603\NoSignal\NoSignal\Layout\Signal_HDM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4497" y="1674503"/>
            <a:ext cx="1891548" cy="964755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7686892" y="2563039"/>
            <a:ext cx="904057" cy="363542"/>
          </a:xfrm>
          <a:prstGeom prst="rect">
            <a:avLst/>
          </a:prstGeom>
        </p:spPr>
        <p:txBody>
          <a:bodyPr wrap="none" lIns="85707" tIns="42853" rIns="85707" bIns="42853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pic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1-1</a:t>
            </a:r>
            <a:endParaRPr lang="zh-TW" altLang="en-US" dirty="0">
              <a:latin typeface="+mn-ea"/>
            </a:endParaRPr>
          </a:p>
        </p:txBody>
      </p:sp>
      <p:pic>
        <p:nvPicPr>
          <p:cNvPr id="16" name="Picture 9" descr="D:\MyWorks\Project\2011\pgParis\Driver\OSDicon\20110603\NoSignal\NoSignal\Layout\Signal_PcMod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74766" y="1694153"/>
            <a:ext cx="1853023" cy="945105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5686472" y="2563039"/>
            <a:ext cx="904057" cy="363542"/>
          </a:xfrm>
          <a:prstGeom prst="rect">
            <a:avLst/>
          </a:prstGeom>
        </p:spPr>
        <p:txBody>
          <a:bodyPr wrap="none" lIns="85707" tIns="42853" rIns="85707" bIns="42853">
            <a:spAutoFit/>
          </a:bodyPr>
          <a:lstStyle/>
          <a:p>
            <a:r>
              <a:rPr lang="en-US" altLang="zh-TW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pic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2-1</a:t>
            </a:r>
            <a:endParaRPr lang="zh-TW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418512" cy="409575"/>
          </a:xfrm>
        </p:spPr>
        <p:txBody>
          <a:bodyPr/>
          <a:lstStyle/>
          <a:p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OSD 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Button Icon 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7684" y="525794"/>
            <a:ext cx="8679245" cy="449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3" tIns="45701" rIns="91403" bIns="4570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SzPct val="100000"/>
              <a:buFont typeface="Calibri" panose="020F0502020204030204" pitchFamily="34" charset="0"/>
              <a:buChar char="•"/>
              <a:defRPr/>
            </a:pPr>
            <a:endParaRPr kumimoji="1" lang="en-US" altLang="zh-TW" dirty="0" smtClean="0">
              <a:solidFill>
                <a:srgbClr val="000000"/>
              </a:solidFill>
              <a:latin typeface="Calibri" panose="020F0502020204030204" pitchFamily="34" charset="0"/>
              <a:ea typeface="文鼎細黑"/>
              <a:cs typeface="文鼎細黑"/>
            </a:endParaRPr>
          </a:p>
          <a:p>
            <a:pPr>
              <a:spcBef>
                <a:spcPts val="800"/>
              </a:spcBef>
              <a:buSzPct val="100000"/>
              <a:buFont typeface="Calibri" panose="020F0502020204030204" pitchFamily="34" charset="0"/>
              <a:buChar char="•"/>
              <a:defRPr/>
            </a:pPr>
            <a:endParaRPr kumimoji="1" lang="en-US" altLang="zh-TW" dirty="0">
              <a:solidFill>
                <a:srgbClr val="000000"/>
              </a:solidFill>
              <a:latin typeface="Calibri" panose="020F0502020204030204" pitchFamily="34" charset="0"/>
              <a:ea typeface="文鼎細黑"/>
              <a:cs typeface="文鼎細黑"/>
            </a:endParaRPr>
          </a:p>
          <a:p>
            <a:pPr>
              <a:spcBef>
                <a:spcPts val="800"/>
              </a:spcBef>
              <a:buSzPct val="100000"/>
              <a:buFont typeface="Calibri" panose="020F0502020204030204" pitchFamily="34" charset="0"/>
              <a:buChar char="•"/>
              <a:defRPr/>
            </a:pPr>
            <a:endParaRPr kumimoji="1" lang="en-US" altLang="zh-TW" dirty="0" smtClean="0">
              <a:solidFill>
                <a:srgbClr val="000000"/>
              </a:solidFill>
              <a:latin typeface="Calibri" panose="020F0502020204030204" pitchFamily="34" charset="0"/>
              <a:ea typeface="文鼎細黑"/>
              <a:cs typeface="文鼎細黑"/>
            </a:endParaRPr>
          </a:p>
          <a:p>
            <a:pPr>
              <a:spcBef>
                <a:spcPts val="800"/>
              </a:spcBef>
              <a:buSzPct val="100000"/>
              <a:buFont typeface="Calibri" panose="020F0502020204030204" pitchFamily="34" charset="0"/>
              <a:buChar char="•"/>
              <a:defRPr/>
            </a:pPr>
            <a:endParaRPr kumimoji="1" lang="en-US" altLang="zh-TW" dirty="0">
              <a:solidFill>
                <a:srgbClr val="000000"/>
              </a:solidFill>
              <a:latin typeface="Calibri" panose="020F0502020204030204" pitchFamily="34" charset="0"/>
              <a:ea typeface="文鼎細黑"/>
              <a:cs typeface="文鼎細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675" y="1895129"/>
            <a:ext cx="4699377" cy="5921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98" y="3126261"/>
            <a:ext cx="1282998" cy="41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接點 5"/>
          <p:cNvCxnSpPr/>
          <p:nvPr/>
        </p:nvCxnSpPr>
        <p:spPr>
          <a:xfrm flipH="1">
            <a:off x="5624631" y="2327808"/>
            <a:ext cx="155946" cy="780647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648904" y="2249372"/>
            <a:ext cx="248092" cy="876889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807780" cy="409575"/>
          </a:xfrm>
        </p:spPr>
        <p:txBody>
          <a:bodyPr/>
          <a:lstStyle/>
          <a:p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OSD </a:t>
            </a:r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Menu UI 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Overview – Icon definition (1 Button Design)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2" descr="D:\Workspace\01_Project\01_Pisa\EE\OSD\Pisa23 OSD - 20121004\04_brightness\Brightness Dark.bmp"/>
          <p:cNvPicPr>
            <a:picLocks noChangeAspect="1" noChangeArrowheads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15" y="3392528"/>
            <a:ext cx="352443" cy="42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Workspace\01_Project\01_Pisa\EE\OSD\Pisa23 OSD - 20121004\04_brightness\Brightness Bright.bmp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76" y="3414712"/>
            <a:ext cx="329952" cy="39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5216515" y="4121792"/>
            <a:ext cx="340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TW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Levels of brightness adjustment</a:t>
            </a:r>
            <a:endParaRPr lang="zh-TW" altLang="en-US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941984" y="70186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Monitor Off</a:t>
            </a:r>
            <a:endParaRPr lang="zh-TW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998778" y="177733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to</a:t>
            </a:r>
            <a:endParaRPr lang="en-US" altLang="zh-TW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PC mode</a:t>
            </a:r>
            <a:endParaRPr lang="zh-TW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979475" y="63468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to</a:t>
            </a:r>
            <a:endParaRPr lang="en-US" altLang="zh-TW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HDMI-in</a:t>
            </a:r>
            <a:endParaRPr lang="zh-TW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930561" y="179221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</a:t>
            </a:r>
            <a:endParaRPr lang="en-US" altLang="zh-TW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Brightness</a:t>
            </a:r>
            <a:endParaRPr lang="zh-TW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892824" y="72177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Exit Menu</a:t>
            </a:r>
            <a:endParaRPr lang="zh-TW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Picture 3" descr="D:\Workspace\01_Project\01_Pisa\EE\OSD\Pisa23 OSD - 20121004\02_input_source_pc\Layer2-PC-select.bmp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96" y="1028365"/>
            <a:ext cx="805278" cy="690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" name="Picture 4" descr="D:\Workspace\01_Project\01_Pisa\EE\OSD\Pisa23 OSD - 20121004\03_input_source_hdmi_in\Layer2-HDMI-In-select.bmp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629" y="1068271"/>
            <a:ext cx="805278" cy="690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8" name="Picture 5" descr="D:\Workspace\01_Project\01_Pisa\EE\OSD\Pisa23 OSD - 20121004\04_brightness\Brightness Bright.bmp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842" y="1033835"/>
            <a:ext cx="575198" cy="690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6" descr="D:\Workspace\01_Project\01_Pisa\EE\OSD\Pisa23 OSD - 20121004\01_display\Backlight-Select.bmp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421" y="1028365"/>
            <a:ext cx="805278" cy="690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Picture 2" descr="D:\Workspace\01_Project\01_Pisa\EE\OSD\20120417\20120417\images\Indecator-Exit.bmp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38" y="1050235"/>
            <a:ext cx="876582" cy="657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文字方塊 31"/>
          <p:cNvSpPr txBox="1"/>
          <p:nvPr/>
        </p:nvSpPr>
        <p:spPr>
          <a:xfrm>
            <a:off x="1990443" y="1447946"/>
            <a:ext cx="1191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i="1" dirty="0" smtClean="0">
                <a:solidFill>
                  <a:srgbClr val="C00000"/>
                </a:solidFill>
                <a:latin typeface="+mn-ea"/>
              </a:rPr>
              <a:t>Default</a:t>
            </a:r>
            <a:endParaRPr lang="zh-TW" altLang="en-US" sz="1200" b="1" i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5495393" y="1724073"/>
            <a:ext cx="821449" cy="1601603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872168" y="1724072"/>
            <a:ext cx="1031447" cy="1601604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4717713" y="380734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Darkness</a:t>
            </a:r>
            <a:endParaRPr lang="zh-TW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302553" y="377924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Brightness</a:t>
            </a:r>
            <a:endParaRPr lang="zh-TW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73483" y="3597751"/>
            <a:ext cx="2232840" cy="69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84388" y="4460346"/>
            <a:ext cx="4349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*System design-in 1 </a:t>
            </a:r>
            <a:r>
              <a:rPr lang="en-US" altLang="zh-TW" sz="1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TW" sz="1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utton for OSD menu control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3620" y="1142651"/>
            <a:ext cx="1539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b="1" i="1" dirty="0">
                <a:solidFill>
                  <a:srgbClr val="3F9C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OSD Menu</a:t>
            </a:r>
            <a:endParaRPr lang="zh-TW" altLang="en-US" sz="2400" dirty="0">
              <a:solidFill>
                <a:srgbClr val="3F9C35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3620" y="3182252"/>
            <a:ext cx="3049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400" b="1" i="1" dirty="0" smtClean="0">
                <a:solidFill>
                  <a:srgbClr val="3F9C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400" b="1" i="1" baseline="30000" dirty="0" smtClean="0">
                <a:solidFill>
                  <a:srgbClr val="3F9C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altLang="zh-TW" sz="2400" b="1" i="1" dirty="0" smtClean="0">
                <a:solidFill>
                  <a:srgbClr val="3F9C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Layer</a:t>
            </a:r>
            <a:endParaRPr lang="en-US" altLang="zh-TW" sz="2400" b="1" i="1" dirty="0" smtClean="0">
              <a:solidFill>
                <a:srgbClr val="3F9C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altLang="zh-TW" sz="2400" b="1" i="1" dirty="0" smtClean="0">
                <a:solidFill>
                  <a:srgbClr val="3F9C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Brightness adjustment</a:t>
            </a:r>
            <a:endParaRPr lang="zh-TW" altLang="en-US" sz="2400" dirty="0">
              <a:solidFill>
                <a:srgbClr val="3F9C3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807780" cy="409575"/>
          </a:xfrm>
        </p:spPr>
        <p:txBody>
          <a:bodyPr/>
          <a:lstStyle/>
          <a:p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OSD </a:t>
            </a:r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Menu UI 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Overview – Icon definition (2 Button Design)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2" descr="D:\Workspace\01_Project\01_Pisa\EE\OSD\Pisa23 OSD - 20121004\04_brightness\Brightness Dark.bmp"/>
          <p:cNvPicPr>
            <a:picLocks noChangeAspect="1" noChangeArrowheads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542" y="2848696"/>
            <a:ext cx="352443" cy="42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Workspace\01_Project\01_Pisa\EE\OSD\Pisa23 OSD - 20121004\04_brightness\Brightness Bright.bmp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403" y="2870880"/>
            <a:ext cx="329952" cy="39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3336542" y="3577960"/>
            <a:ext cx="340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TW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Levels of brightness adjustment</a:t>
            </a:r>
            <a:endParaRPr lang="zh-TW" altLang="en-US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62888" y="70186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Monitor Off</a:t>
            </a:r>
            <a:endParaRPr lang="zh-TW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119682" y="177733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to</a:t>
            </a:r>
            <a:endParaRPr lang="en-US" altLang="zh-TW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PC mode</a:t>
            </a:r>
            <a:endParaRPr lang="zh-TW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00379" y="63468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Switch to</a:t>
            </a:r>
            <a:endParaRPr lang="en-US" altLang="zh-TW" sz="1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HDMI-in</a:t>
            </a:r>
            <a:endParaRPr lang="zh-TW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013728" y="72177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Exit Menu</a:t>
            </a:r>
            <a:endParaRPr lang="zh-TW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Picture 3" descr="D:\Workspace\01_Project\01_Pisa\EE\OSD\Pisa23 OSD - 20121004\02_input_source_pc\Layer2-PC-select.bmp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200" y="1028365"/>
            <a:ext cx="805278" cy="690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" name="Picture 4" descr="D:\Workspace\01_Project\01_Pisa\EE\OSD\Pisa23 OSD - 20121004\03_input_source_hdmi_in\Layer2-HDMI-In-select.bmp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33" y="1068271"/>
            <a:ext cx="805278" cy="690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Picture 6" descr="D:\Workspace\01_Project\01_Pisa\EE\OSD\Pisa23 OSD - 20121004\01_display\Backlight-Select.bmp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25" y="1028365"/>
            <a:ext cx="805278" cy="690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Picture 2" descr="D:\Workspace\01_Project\01_Pisa\EE\OSD\20120417\20120417\images\Indecator-Exit.bmp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642" y="1050235"/>
            <a:ext cx="876582" cy="657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文字方塊 31"/>
          <p:cNvSpPr txBox="1"/>
          <p:nvPr/>
        </p:nvSpPr>
        <p:spPr>
          <a:xfrm>
            <a:off x="3111347" y="1447946"/>
            <a:ext cx="1191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i="1" dirty="0" smtClean="0">
                <a:solidFill>
                  <a:srgbClr val="C00000"/>
                </a:solidFill>
                <a:latin typeface="+mn-ea"/>
              </a:rPr>
              <a:t>Default</a:t>
            </a:r>
            <a:endParaRPr lang="zh-TW" altLang="en-US" sz="1200" b="1" i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837740" y="326351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Darkness</a:t>
            </a:r>
            <a:endParaRPr lang="zh-TW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422580" y="323541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Brightness</a:t>
            </a:r>
            <a:endParaRPr lang="zh-TW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3510" y="3053919"/>
            <a:ext cx="2232840" cy="69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623" y="4473502"/>
            <a:ext cx="4961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*System design-in 2</a:t>
            </a:r>
            <a:r>
              <a:rPr lang="en-US" altLang="zh-TW" sz="1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buttons </a:t>
            </a:r>
            <a:r>
              <a:rPr lang="en-US" altLang="zh-TW" sz="1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 OSD menu control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30893" y="1158261"/>
            <a:ext cx="1780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OSD Menu</a:t>
            </a:r>
            <a:endParaRPr lang="en-US" altLang="zh-TW" sz="2400" b="1" i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41526" y="2958415"/>
            <a:ext cx="16722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Brightness adjustment</a:t>
            </a:r>
            <a:endParaRPr lang="zh-TW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341527" y="2339163"/>
            <a:ext cx="6297135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418512" cy="409575"/>
          </a:xfrm>
        </p:spPr>
        <p:txBody>
          <a:bodyPr/>
          <a:lstStyle/>
          <a:p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OSD Menu UI Overview – Layout 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 Size * </a:t>
            </a:r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Position 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5872" y="493986"/>
            <a:ext cx="8679245" cy="449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3" tIns="45701" rIns="91403" bIns="4570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lvl="1" indent="0">
              <a:spcBef>
                <a:spcPts val="800"/>
              </a:spcBef>
              <a:buSzPct val="100000"/>
              <a:defRPr/>
            </a:pPr>
            <a:endParaRPr kumimoji="1"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文鼎細黑"/>
              <a:cs typeface="文鼎細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3216"/>
            <a:ext cx="5551942" cy="269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矩形 59"/>
          <p:cNvSpPr/>
          <p:nvPr/>
        </p:nvSpPr>
        <p:spPr>
          <a:xfrm>
            <a:off x="450114" y="3126022"/>
            <a:ext cx="1200010" cy="561197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OSD</a:t>
            </a:r>
            <a:endParaRPr kumimoji="0" lang="en-US" altLang="zh-TW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area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872058" y="1181805"/>
            <a:ext cx="3401541" cy="1145622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62" name="Picture 6" descr="D:\Workspace\01_Project\01_Pisa\EE\OSD\Pisa23 OSD - 20121004\01_display\Backlight-Select.bmp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8769" y="1665867"/>
            <a:ext cx="527384" cy="4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D:\Workspace\01_Project\01_Pisa\EE\OSD\Pisa23 OSD - 20121004\03_input_source_hdmi_in\HDMI-In-not select.bmp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1348" y="1650585"/>
            <a:ext cx="531678" cy="45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5" descr="D:\Workspace\01_Project\01_Pisa\EE\OSD\Pisa23 OSD - 20121004\04_brightness\Brightness Dark.bmp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35265" y="1650634"/>
            <a:ext cx="456638" cy="45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D:\Workspace\01_Project\01_Pisa\EE\OSD\20120417\20120417\images\Indecator-Exit.bmp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29" y="1654315"/>
            <a:ext cx="602724" cy="4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直線接點 68"/>
          <p:cNvCxnSpPr/>
          <p:nvPr/>
        </p:nvCxnSpPr>
        <p:spPr>
          <a:xfrm flipV="1">
            <a:off x="1659601" y="2334541"/>
            <a:ext cx="3191507" cy="1338895"/>
          </a:xfrm>
          <a:prstGeom prst="line">
            <a:avLst/>
          </a:prstGeom>
          <a:noFill/>
          <a:ln w="9525" cap="flat" cmpd="sng" algn="ctr">
            <a:solidFill>
              <a:srgbClr val="9BBB59"/>
            </a:solidFill>
            <a:prstDash val="lgDash"/>
          </a:ln>
          <a:effectLst/>
        </p:spPr>
      </p:cxnSp>
      <p:cxnSp>
        <p:nvCxnSpPr>
          <p:cNvPr id="70" name="直線接點 69"/>
          <p:cNvCxnSpPr/>
          <p:nvPr/>
        </p:nvCxnSpPr>
        <p:spPr>
          <a:xfrm flipV="1">
            <a:off x="450114" y="1223618"/>
            <a:ext cx="4400994" cy="1858796"/>
          </a:xfrm>
          <a:prstGeom prst="line">
            <a:avLst/>
          </a:prstGeom>
          <a:noFill/>
          <a:ln w="9525" cap="flat" cmpd="sng" algn="ctr">
            <a:solidFill>
              <a:srgbClr val="9BBB59"/>
            </a:solidFill>
            <a:prstDash val="lgDash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4872058" y="2801815"/>
            <a:ext cx="3401541" cy="1145622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72057" y="2817397"/>
            <a:ext cx="3401541" cy="26501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89" name="Picture 2" descr="D:\Workspace\01_Project\01_Pisa\EE\OSD\Pisa23 OSD - 20121004\04_brightness\Brightness Dark.bmp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02" y="3308841"/>
            <a:ext cx="352377" cy="42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D:\Workspace\01_Project\01_Pisa\EE\OSD\Pisa23 OSD - 20121004\04_brightness\Brightness bar.bmp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45604" y="2408469"/>
            <a:ext cx="13940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D:\Workspace\01_Project\01_Pisa\EE\OSD\Pisa23 OSD - 20121004\04_brightness\Brightness Bright.bmp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27" y="3306143"/>
            <a:ext cx="360476" cy="43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文字方塊 91"/>
          <p:cNvSpPr txBox="1"/>
          <p:nvPr/>
        </p:nvSpPr>
        <p:spPr>
          <a:xfrm>
            <a:off x="4926307" y="2849023"/>
            <a:ext cx="1364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Acer logo</a:t>
            </a:r>
            <a:endParaRPr kumimoji="0" lang="zh-TW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8752" y="744822"/>
            <a:ext cx="29216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*OSD area @ bottom left corner</a:t>
            </a:r>
            <a:endParaRPr lang="en-US" altLang="zh-TW" sz="1600" b="1" i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 If OSD button @ left side</a:t>
            </a:r>
            <a:endParaRPr lang="en-US" altLang="zh-TW" sz="1600" b="1" i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altLang="zh-TW" sz="1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*Size follow Pisa 2 spec</a:t>
            </a:r>
            <a:endParaRPr lang="zh-TW" altLang="en-US" sz="1600" dirty="0">
              <a:solidFill>
                <a:srgbClr val="0000FF"/>
              </a:solidFill>
            </a:endParaRPr>
          </a:p>
          <a:p>
            <a:endParaRPr lang="zh-TW" altLang="en-US" sz="1600" dirty="0">
              <a:solidFill>
                <a:srgbClr val="0000FF"/>
              </a:solidFill>
            </a:endParaRPr>
          </a:p>
        </p:txBody>
      </p:sp>
      <p:pic>
        <p:nvPicPr>
          <p:cNvPr id="39" name="Picture 3" descr="D:\Workspace\01_Project\01_Pisa\EE\OSD\Pisa23 OSD - 20121004\02_input_source_pc\Layer2-PC-select.bmp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93" y="1662658"/>
            <a:ext cx="503621" cy="431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1" name="矩形 40"/>
          <p:cNvSpPr/>
          <p:nvPr/>
        </p:nvSpPr>
        <p:spPr>
          <a:xfrm>
            <a:off x="198752" y="1570670"/>
            <a:ext cx="4308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1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Icon sequence should follow slide #2 &amp; #3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418512" cy="409575"/>
          </a:xfrm>
        </p:spPr>
        <p:txBody>
          <a:bodyPr/>
          <a:lstStyle/>
          <a:p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OSD Menu UI Overview – Layout 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 Size * </a:t>
            </a:r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Position 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5872" y="493986"/>
            <a:ext cx="8679245" cy="449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3" tIns="45701" rIns="91403" bIns="4570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lvl="1" indent="0">
              <a:spcBef>
                <a:spcPts val="800"/>
              </a:spcBef>
              <a:buSzPct val="100000"/>
              <a:defRPr/>
            </a:pPr>
            <a:endParaRPr kumimoji="1"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文鼎細黑"/>
              <a:cs typeface="文鼎細黑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34" y="2293215"/>
            <a:ext cx="5551942" cy="269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矩形 59"/>
          <p:cNvSpPr/>
          <p:nvPr/>
        </p:nvSpPr>
        <p:spPr>
          <a:xfrm>
            <a:off x="7340771" y="3134570"/>
            <a:ext cx="1200010" cy="561197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OSD</a:t>
            </a:r>
            <a:endParaRPr kumimoji="0" lang="en-US" altLang="zh-TW" sz="1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area</a:t>
            </a: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cxnSp>
        <p:nvCxnSpPr>
          <p:cNvPr id="69" name="直線接點 68"/>
          <p:cNvCxnSpPr/>
          <p:nvPr/>
        </p:nvCxnSpPr>
        <p:spPr>
          <a:xfrm>
            <a:off x="279576" y="2041098"/>
            <a:ext cx="7061195" cy="1654669"/>
          </a:xfrm>
          <a:prstGeom prst="line">
            <a:avLst/>
          </a:prstGeom>
          <a:noFill/>
          <a:ln w="9525" cap="flat" cmpd="sng" algn="ctr">
            <a:solidFill>
              <a:srgbClr val="9BBB59"/>
            </a:solidFill>
            <a:prstDash val="lgDash"/>
          </a:ln>
          <a:effectLst/>
        </p:spPr>
      </p:cxnSp>
      <p:grpSp>
        <p:nvGrpSpPr>
          <p:cNvPr id="6" name="群組 5"/>
          <p:cNvGrpSpPr/>
          <p:nvPr/>
        </p:nvGrpSpPr>
        <p:grpSpPr>
          <a:xfrm>
            <a:off x="279576" y="895476"/>
            <a:ext cx="3401541" cy="1145622"/>
            <a:chOff x="170716" y="895476"/>
            <a:chExt cx="3401541" cy="1145622"/>
          </a:xfrm>
        </p:grpSpPr>
        <p:sp>
          <p:nvSpPr>
            <p:cNvPr id="61" name="矩形 60"/>
            <p:cNvSpPr/>
            <p:nvPr/>
          </p:nvSpPr>
          <p:spPr>
            <a:xfrm>
              <a:off x="170716" y="895476"/>
              <a:ext cx="3401541" cy="114562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70716" y="895477"/>
              <a:ext cx="3401541" cy="265017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221774" y="895477"/>
              <a:ext cx="1364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Acer logo</a:t>
              </a:r>
              <a:endPara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22052" y="2992613"/>
            <a:ext cx="3401542" cy="1145622"/>
            <a:chOff x="-1214401" y="2218141"/>
            <a:chExt cx="3401542" cy="1145622"/>
          </a:xfrm>
        </p:grpSpPr>
        <p:sp>
          <p:nvSpPr>
            <p:cNvPr id="87" name="矩形 86"/>
            <p:cNvSpPr/>
            <p:nvPr/>
          </p:nvSpPr>
          <p:spPr>
            <a:xfrm>
              <a:off x="-1214400" y="2218141"/>
              <a:ext cx="3401541" cy="114562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-1214401" y="2233723"/>
              <a:ext cx="3401541" cy="265017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pic>
          <p:nvPicPr>
            <p:cNvPr id="89" name="Picture 2" descr="D:\Workspace\01_Project\01_Pisa\EE\OSD\Pisa23 OSD - 20121004\04_brightness\Brightness Dark.bmp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39656" y="2725167"/>
              <a:ext cx="352377" cy="42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3" descr="D:\Workspace\01_Project\01_Pisa\EE\OSD\Pisa23 OSD - 20121004\04_brightness\Brightness bar.bmp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59146" y="1824795"/>
              <a:ext cx="139400" cy="2232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D:\Workspace\01_Project\01_Pisa\EE\OSD\Pisa23 OSD - 20121004\04_brightness\Brightness Bright.bmp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4970" y="2722470"/>
              <a:ext cx="329952" cy="395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文字方塊 91"/>
            <p:cNvSpPr txBox="1"/>
            <p:nvPr/>
          </p:nvSpPr>
          <p:spPr>
            <a:xfrm>
              <a:off x="-1160151" y="2265349"/>
              <a:ext cx="1364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Acer logo</a:t>
              </a:r>
              <a:endPara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3" name="直線接點 42"/>
          <p:cNvCxnSpPr/>
          <p:nvPr/>
        </p:nvCxnSpPr>
        <p:spPr>
          <a:xfrm>
            <a:off x="3681117" y="906810"/>
            <a:ext cx="4859664" cy="2227760"/>
          </a:xfrm>
          <a:prstGeom prst="line">
            <a:avLst/>
          </a:prstGeom>
          <a:noFill/>
          <a:ln w="9525" cap="flat" cmpd="sng" algn="ctr">
            <a:solidFill>
              <a:srgbClr val="9BBB59"/>
            </a:solidFill>
            <a:prstDash val="lgDash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5497063" y="735597"/>
            <a:ext cx="30437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*OSD area @ bottom right corner</a:t>
            </a:r>
            <a:endParaRPr lang="en-US" altLang="zh-TW" sz="1600" b="1" i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 If OSD button @ right side</a:t>
            </a:r>
            <a:endParaRPr lang="en-US" altLang="zh-TW" sz="1600" b="1" i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altLang="zh-TW" sz="1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*Size follow Pisa 2 spec</a:t>
            </a:r>
            <a:endParaRPr lang="zh-TW" altLang="en-US" sz="1600" dirty="0">
              <a:solidFill>
                <a:srgbClr val="0000FF"/>
              </a:solidFill>
            </a:endParaRPr>
          </a:p>
        </p:txBody>
      </p:sp>
      <p:pic>
        <p:nvPicPr>
          <p:cNvPr id="41" name="Picture 6" descr="D:\Workspace\01_Project\01_Pisa\EE\OSD\Pisa23 OSD - 20121004\01_display\Backlight-Select.bmp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50898" y="1408345"/>
            <a:ext cx="527384" cy="4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D:\Workspace\01_Project\01_Pisa\EE\OSD\Pisa23 OSD - 20121004\03_input_source_hdmi_in\HDMI-In-not select.bmp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23477" y="1393063"/>
            <a:ext cx="531678" cy="45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D:\Workspace\01_Project\01_Pisa\EE\OSD\Pisa23 OSD - 20121004\04_brightness\Brightness Dark.bmp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7394" y="1393112"/>
            <a:ext cx="456638" cy="45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Workspace\01_Project\01_Pisa\EE\OSD\20120417\20120417\images\Indecator-Exit.bmp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58" y="1396793"/>
            <a:ext cx="602724" cy="4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D:\Workspace\01_Project\01_Pisa\EE\OSD\Pisa23 OSD - 20121004\02_input_source_pc\Layer2-PC-select.bmp"/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22" y="1405136"/>
            <a:ext cx="503621" cy="431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" name="矩形 47"/>
          <p:cNvSpPr/>
          <p:nvPr/>
        </p:nvSpPr>
        <p:spPr>
          <a:xfrm>
            <a:off x="5554229" y="1576833"/>
            <a:ext cx="4308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1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Icon sequence should follow slide #2 &amp; #3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418512" cy="409575"/>
          </a:xfrm>
        </p:spPr>
        <p:txBody>
          <a:bodyPr/>
          <a:lstStyle/>
          <a:p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OSD </a:t>
            </a:r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Menu UI 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Overview –  Color definition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792" y="2991268"/>
            <a:ext cx="3362325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7" y="2994130"/>
            <a:ext cx="3362325" cy="168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文字方塊 42"/>
          <p:cNvSpPr txBox="1"/>
          <p:nvPr/>
        </p:nvSpPr>
        <p:spPr>
          <a:xfrm>
            <a:off x="1876073" y="481155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Main UI</a:t>
            </a:r>
            <a:endParaRPr lang="zh-TW" altLang="en-US" sz="1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436868" y="4806655"/>
            <a:ext cx="217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Brightness Adjustment UI</a:t>
            </a:r>
            <a:endParaRPr lang="zh-TW" altLang="en-US" sz="1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線單箭頭接點 6"/>
          <p:cNvCxnSpPr>
            <a:endCxn id="10" idx="2"/>
          </p:cNvCxnSpPr>
          <p:nvPr/>
        </p:nvCxnSpPr>
        <p:spPr>
          <a:xfrm flipV="1">
            <a:off x="1170431" y="2594711"/>
            <a:ext cx="352821" cy="668481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6293915" y="2501145"/>
            <a:ext cx="649145" cy="152409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70431" y="2317712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n-ea"/>
              </a:rPr>
              <a:t>1.White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18487" y="2224145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+mn-ea"/>
              </a:rPr>
              <a:t>1.White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3244225" y="2626242"/>
            <a:ext cx="657924" cy="1399000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5524817" y="2511872"/>
            <a:ext cx="280077" cy="680483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01591" y="2346468"/>
            <a:ext cx="745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+mn-ea"/>
              </a:rPr>
              <a:t>2.Black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32320" y="2224146"/>
            <a:ext cx="745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+mn-ea"/>
              </a:rPr>
              <a:t>2.Black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2560149" y="2547375"/>
            <a:ext cx="684076" cy="1451237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902187" y="2343416"/>
            <a:ext cx="745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+mn-ea"/>
              </a:rPr>
              <a:t>3.Gary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7271661" y="2527774"/>
            <a:ext cx="513791" cy="1184319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519054" y="2250774"/>
            <a:ext cx="11571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  <a:latin typeface="+mn-ea"/>
              </a:rPr>
              <a:t>4.Background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28363" y="574375"/>
          <a:ext cx="4068726" cy="1676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22491"/>
                <a:gridCol w="834393"/>
                <a:gridCol w="903767"/>
                <a:gridCol w="808075"/>
              </a:tblGrid>
              <a:tr h="289162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R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G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B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289162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1.White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255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255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255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9162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2.Black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9162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3.Gray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115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115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115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9162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4.Background 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92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92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ea"/>
                          <a:ea typeface="+mn-ea"/>
                        </a:rPr>
                        <a:t>92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657060" y="1818145"/>
            <a:ext cx="4308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1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Icon sequence should follow slide #2 &amp; #3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418512" cy="409575"/>
          </a:xfrm>
        </p:spPr>
        <p:txBody>
          <a:bodyPr/>
          <a:lstStyle/>
          <a:p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OSD </a:t>
            </a:r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Menu UI 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– Layout * Size * Position 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-2" y="459448"/>
            <a:ext cx="8679245" cy="449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3" tIns="45701" rIns="91403" bIns="4570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lvl="1" indent="0">
              <a:spcBef>
                <a:spcPts val="800"/>
              </a:spcBef>
              <a:buSzPct val="100000"/>
              <a:defRPr/>
            </a:pPr>
            <a:endParaRPr kumimoji="1"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文鼎細黑"/>
              <a:cs typeface="文鼎細黑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44853" y="729790"/>
            <a:ext cx="4716857" cy="26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764431" y="2063426"/>
            <a:ext cx="512064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100" y="4835723"/>
            <a:ext cx="4308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1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Icon sequence should follow slide #2 &amp; #3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732" y="136635"/>
            <a:ext cx="8418512" cy="409575"/>
          </a:xfrm>
        </p:spPr>
        <p:txBody>
          <a:bodyPr/>
          <a:lstStyle/>
          <a:p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OSD </a:t>
            </a:r>
            <a:r>
              <a:rPr lang="en-US" altLang="zh-TW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Menu UI </a:t>
            </a:r>
            <a:r>
              <a:rPr lang="en-US" altLang="zh-TW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Overview – OSD button Behavior &amp; Flow 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2425" y="602326"/>
            <a:ext cx="8679245" cy="449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3" tIns="45701" rIns="91403" bIns="4570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lvl="1" indent="0">
              <a:spcBef>
                <a:spcPts val="800"/>
              </a:spcBef>
              <a:buSzPct val="100000"/>
              <a:defRPr/>
            </a:pPr>
            <a:endParaRPr kumimoji="1"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文鼎細黑"/>
              <a:cs typeface="文鼎細黑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4535" y="262555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600" b="1" u="sng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altLang="zh-TW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Layer</a:t>
            </a:r>
            <a:endParaRPr lang="zh-TW" altLang="en-US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2792" y="265271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1600" b="1" u="sng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altLang="zh-TW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Layer</a:t>
            </a:r>
            <a:endParaRPr lang="zh-TW" altLang="en-US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792" y="2991268"/>
            <a:ext cx="3362325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7" y="2994130"/>
            <a:ext cx="3362325" cy="168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文字方塊 42"/>
          <p:cNvSpPr txBox="1"/>
          <p:nvPr/>
        </p:nvSpPr>
        <p:spPr>
          <a:xfrm>
            <a:off x="1876073" y="481155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Main UI</a:t>
            </a:r>
            <a:endParaRPr lang="zh-TW" altLang="en-US" sz="1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436868" y="4806655"/>
            <a:ext cx="217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Brightness Adjustment UI</a:t>
            </a:r>
            <a:endParaRPr lang="zh-TW" altLang="en-US" sz="1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756" y="765785"/>
            <a:ext cx="1282998" cy="410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 descr="http://www.clker.com/cliparts/o/n/U/0/F/J/hand-hi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34" y="1007098"/>
            <a:ext cx="1104120" cy="12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94249" y="606633"/>
            <a:ext cx="6956014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buSzPct val="100000"/>
              <a:buFont typeface="Calibri" panose="020F0502020204030204" pitchFamily="34" charset="0"/>
              <a:buChar char="•"/>
              <a:defRPr/>
            </a:pPr>
            <a:r>
              <a:rPr kumimoji="1"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文鼎細黑"/>
                <a:cs typeface="文鼎細黑"/>
              </a:rPr>
              <a:t>Click  : Launch OSD / Switch to next </a:t>
            </a:r>
            <a:r>
              <a:rPr kumimoji="1"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ea typeface="文鼎細黑"/>
                <a:cs typeface="文鼎細黑"/>
              </a:rPr>
              <a:t>option</a:t>
            </a:r>
            <a:endParaRPr kumimoji="1" lang="en-US" altLang="zh-TW" dirty="0">
              <a:solidFill>
                <a:srgbClr val="000000"/>
              </a:solidFill>
              <a:latin typeface="Calibri" panose="020F0502020204030204" pitchFamily="34" charset="0"/>
              <a:ea typeface="文鼎細黑"/>
              <a:cs typeface="文鼎細黑"/>
            </a:endParaRPr>
          </a:p>
          <a:p>
            <a:pPr>
              <a:spcBef>
                <a:spcPts val="800"/>
              </a:spcBef>
              <a:buSzPct val="100000"/>
              <a:defRPr/>
            </a:pPr>
            <a:r>
              <a:rPr kumimoji="1" lang="en-US" altLang="zh-TW" b="1" i="1" dirty="0" smtClean="0">
                <a:solidFill>
                  <a:srgbClr val="000000"/>
                </a:solidFill>
                <a:latin typeface="Calibri" panose="020F0502020204030204" pitchFamily="34" charset="0"/>
                <a:ea typeface="文鼎細黑"/>
                <a:cs typeface="文鼎細黑"/>
              </a:rPr>
              <a:t>Under OSD Menu</a:t>
            </a:r>
            <a:endParaRPr kumimoji="1" lang="en-US" altLang="zh-TW" b="1" i="1" dirty="0" smtClean="0">
              <a:solidFill>
                <a:srgbClr val="000000"/>
              </a:solidFill>
              <a:latin typeface="Calibri" panose="020F0502020204030204" pitchFamily="34" charset="0"/>
              <a:ea typeface="文鼎細黑"/>
              <a:cs typeface="文鼎細黑"/>
            </a:endParaRPr>
          </a:p>
          <a:p>
            <a:pPr>
              <a:spcBef>
                <a:spcPts val="800"/>
              </a:spcBef>
              <a:buSzPct val="100000"/>
              <a:buFont typeface="Calibri" panose="020F0502020204030204" pitchFamily="34" charset="0"/>
              <a:buChar char="•"/>
              <a:defRPr/>
            </a:pPr>
            <a:r>
              <a:rPr kumimoji="1"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ea typeface="文鼎細黑"/>
                <a:cs typeface="文鼎細黑"/>
              </a:rPr>
              <a:t>Idle </a:t>
            </a:r>
            <a:r>
              <a:rPr kumimoji="1"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文鼎細黑"/>
                <a:cs typeface="文鼎細黑"/>
              </a:rPr>
              <a:t>for </a:t>
            </a:r>
            <a:r>
              <a:rPr kumimoji="1" lang="en-US" altLang="zh-TW" dirty="0">
                <a:solidFill>
                  <a:srgbClr val="0000FF"/>
                </a:solidFill>
                <a:latin typeface="Calibri" panose="020F0502020204030204" pitchFamily="34" charset="0"/>
                <a:ea typeface="文鼎細黑"/>
                <a:cs typeface="文鼎細黑"/>
              </a:rPr>
              <a:t>2.5 sec </a:t>
            </a:r>
            <a:r>
              <a:rPr kumimoji="1"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文鼎細黑"/>
                <a:cs typeface="文鼎細黑"/>
              </a:rPr>
              <a:t>: </a:t>
            </a:r>
            <a:r>
              <a:rPr kumimoji="1" lang="en-US" altLang="zh-TW" dirty="0" smtClean="0">
                <a:solidFill>
                  <a:srgbClr val="000000"/>
                </a:solidFill>
                <a:latin typeface="Calibri" panose="020F0502020204030204" pitchFamily="34" charset="0"/>
                <a:ea typeface="文鼎細黑"/>
                <a:cs typeface="文鼎細黑"/>
              </a:rPr>
              <a:t>Enter selected option</a:t>
            </a:r>
            <a:endParaRPr kumimoji="1" lang="en-US" altLang="zh-TW" dirty="0">
              <a:solidFill>
                <a:srgbClr val="000000"/>
              </a:solidFill>
              <a:latin typeface="Calibri" panose="020F0502020204030204" pitchFamily="34" charset="0"/>
              <a:ea typeface="文鼎細黑"/>
              <a:cs typeface="文鼎細黑"/>
            </a:endParaRPr>
          </a:p>
          <a:p>
            <a:pPr>
              <a:spcBef>
                <a:spcPts val="800"/>
              </a:spcBef>
              <a:buSzPct val="100000"/>
              <a:buFont typeface="Calibri" panose="020F0502020204030204" pitchFamily="34" charset="0"/>
              <a:buChar char="•"/>
              <a:defRPr/>
            </a:pPr>
            <a:r>
              <a:rPr kumimoji="1"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文鼎細黑"/>
                <a:cs typeface="文鼎細黑"/>
              </a:rPr>
              <a:t>Click within </a:t>
            </a:r>
            <a:r>
              <a:rPr kumimoji="1" lang="en-US" altLang="zh-TW" dirty="0">
                <a:solidFill>
                  <a:srgbClr val="0000FF"/>
                </a:solidFill>
                <a:latin typeface="Calibri" panose="020F0502020204030204" pitchFamily="34" charset="0"/>
                <a:ea typeface="文鼎細黑"/>
                <a:cs typeface="文鼎細黑"/>
              </a:rPr>
              <a:t>2.5 sec </a:t>
            </a:r>
            <a:r>
              <a:rPr kumimoji="1"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文鼎細黑"/>
                <a:cs typeface="文鼎細黑"/>
              </a:rPr>
              <a:t>: Switch to next option </a:t>
            </a:r>
            <a:endParaRPr kumimoji="1" lang="en-US" altLang="zh-TW" dirty="0">
              <a:solidFill>
                <a:srgbClr val="000000"/>
              </a:solidFill>
              <a:latin typeface="Calibri" panose="020F0502020204030204" pitchFamily="34" charset="0"/>
              <a:ea typeface="文鼎細黑"/>
              <a:cs typeface="文鼎細黑"/>
            </a:endParaRPr>
          </a:p>
          <a:p>
            <a:pPr marL="1143000" lvl="3" indent="-285750">
              <a:spcBef>
                <a:spcPts val="8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kumimoji="1" lang="en-US" altLang="zh-TW" sz="1600" dirty="0">
                <a:solidFill>
                  <a:srgbClr val="000000"/>
                </a:solidFill>
                <a:latin typeface="Calibri" panose="020F0502020204030204" pitchFamily="34" charset="0"/>
                <a:ea typeface="文鼎細黑"/>
                <a:cs typeface="文鼎細黑"/>
              </a:rPr>
              <a:t>The selection is </a:t>
            </a:r>
            <a:r>
              <a:rPr kumimoji="1" lang="en-US" altLang="zh-TW" sz="1600" dirty="0" smtClean="0">
                <a:solidFill>
                  <a:srgbClr val="000000"/>
                </a:solidFill>
                <a:latin typeface="Calibri" panose="020F0502020204030204" pitchFamily="34" charset="0"/>
                <a:ea typeface="文鼎細黑"/>
                <a:cs typeface="文鼎細黑"/>
              </a:rPr>
              <a:t>circularly.   It will jump to 1</a:t>
            </a:r>
            <a:r>
              <a:rPr kumimoji="1" lang="en-US" altLang="zh-TW" sz="1600" baseline="30000" dirty="0" smtClean="0">
                <a:solidFill>
                  <a:srgbClr val="000000"/>
                </a:solidFill>
                <a:latin typeface="Calibri" panose="020F0502020204030204" pitchFamily="34" charset="0"/>
                <a:ea typeface="文鼎細黑"/>
                <a:cs typeface="文鼎細黑"/>
              </a:rPr>
              <a:t>st</a:t>
            </a:r>
            <a:r>
              <a:rPr kumimoji="1" lang="en-US" altLang="zh-TW" sz="1600" dirty="0" smtClean="0">
                <a:solidFill>
                  <a:srgbClr val="000000"/>
                </a:solidFill>
                <a:latin typeface="Calibri" panose="020F0502020204030204" pitchFamily="34" charset="0"/>
                <a:ea typeface="文鼎細黑"/>
                <a:cs typeface="文鼎細黑"/>
              </a:rPr>
              <a:t> option while selected last option then click.  </a:t>
            </a:r>
            <a:endParaRPr kumimoji="1" lang="en-US" altLang="zh-TW" sz="1600" dirty="0">
              <a:solidFill>
                <a:srgbClr val="0000FF"/>
              </a:solidFill>
              <a:latin typeface="Calibri" panose="020F0502020204030204" pitchFamily="34" charset="0"/>
              <a:ea typeface="文鼎細黑"/>
              <a:cs typeface="文鼎細黑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1706332" y="3911097"/>
            <a:ext cx="122222" cy="280657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>
            <a:off x="2267647" y="3915623"/>
            <a:ext cx="122222" cy="280657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向右箭號 47"/>
          <p:cNvSpPr/>
          <p:nvPr/>
        </p:nvSpPr>
        <p:spPr>
          <a:xfrm>
            <a:off x="2838015" y="3915623"/>
            <a:ext cx="122222" cy="280657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>
            <a:off x="3390276" y="3915623"/>
            <a:ext cx="122222" cy="280657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中括弧 13"/>
          <p:cNvSpPr/>
          <p:nvPr/>
        </p:nvSpPr>
        <p:spPr>
          <a:xfrm rot="16200000">
            <a:off x="2376289" y="2628323"/>
            <a:ext cx="342014" cy="2256823"/>
          </a:xfrm>
          <a:prstGeom prst="rightBracket">
            <a:avLst>
              <a:gd name="adj" fmla="val 45392"/>
            </a:avLst>
          </a:prstGeom>
          <a:ln w="50800">
            <a:solidFill>
              <a:schemeClr val="bg1"/>
            </a:solidFill>
            <a:prstDash val="solid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-67208" y="4934660"/>
            <a:ext cx="4308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1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Icon sequence should follow slide #2 &amp; #3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r_temp_ppt_wide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013_fold_aio_0809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2013_fold_aio_0809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acer_temp_ppt_wide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cer 2012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自訂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acer_temp_ppt_wide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acer_temp_ppt_wide_foco</Template>
  <TotalTime>0</TotalTime>
  <Words>4023</Words>
  <Application>WPS 演示</Application>
  <PresentationFormat>如螢幕大小 (16:9)</PresentationFormat>
  <Paragraphs>442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宋体</vt:lpstr>
      <vt:lpstr>Wingdings</vt:lpstr>
      <vt:lpstr>Acer Foco Light</vt:lpstr>
      <vt:lpstr>Segoe Print</vt:lpstr>
      <vt:lpstr>Acer Foco Semibold</vt:lpstr>
      <vt:lpstr>Segoe UI</vt:lpstr>
      <vt:lpstr>Calibri</vt:lpstr>
      <vt:lpstr>文鼎細黑</vt:lpstr>
      <vt:lpstr>Helvetica</vt:lpstr>
      <vt:lpstr>黑体</vt:lpstr>
      <vt:lpstr>PMingLiU</vt:lpstr>
      <vt:lpstr>MingLiU-ExtB</vt:lpstr>
      <vt:lpstr>Acer Foco</vt:lpstr>
      <vt:lpstr>微软雅黑</vt:lpstr>
      <vt:lpstr>Arial Unicode MS</vt:lpstr>
      <vt:lpstr>acer_temp_ppt_wide_foco</vt:lpstr>
      <vt:lpstr>2013_fold_aio_0809</vt:lpstr>
      <vt:lpstr>1_2013_fold_aio_0809</vt:lpstr>
      <vt:lpstr>1_acer_temp_ppt_wide_foco</vt:lpstr>
      <vt:lpstr>Acer 2012</vt:lpstr>
      <vt:lpstr>2_acer_temp_ppt_wide_foco</vt:lpstr>
      <vt:lpstr> DT Commercial AIO OSD Menu Spec v1.2</vt:lpstr>
      <vt:lpstr>OSD Button Icon </vt:lpstr>
      <vt:lpstr>OSD Menu UI Overview – Icon definition (1 Button Design)</vt:lpstr>
      <vt:lpstr>OSD Menu UI Overview – Icon definition (2 Button Design)</vt:lpstr>
      <vt:lpstr>OSD Menu UI Overview – Layout * Size * Position </vt:lpstr>
      <vt:lpstr>OSD Menu UI Overview – Layout * Size * Position </vt:lpstr>
      <vt:lpstr>OSD Menu UI Overview –  Color definition</vt:lpstr>
      <vt:lpstr>OSD Menu UI Overview – Layout * Size * Position </vt:lpstr>
      <vt:lpstr>OSD Menu UI Overview – OSD button Behavior &amp; Flow </vt:lpstr>
      <vt:lpstr>OSD Menu Overview - OSD button Behavior &amp; Flow </vt:lpstr>
      <vt:lpstr>Flow 0 – Turn on Display</vt:lpstr>
      <vt:lpstr>Flow 1-1: Turn off Monitor</vt:lpstr>
      <vt:lpstr>Flow 1-2 – PC Mode Switch to HDMI mode</vt:lpstr>
      <vt:lpstr>Flow 2-2 – HDMI Mode Switch to PC mode</vt:lpstr>
      <vt:lpstr>Flow 1-3, 2-3 – Brightness</vt:lpstr>
      <vt:lpstr>HDMI-IN vs Power Plan</vt:lpstr>
      <vt:lpstr>PowerPoint 演示文稿</vt:lpstr>
      <vt:lpstr>Appendix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aMilan 23” Proposal</dc:title>
  <dc:creator>Gino Chao</dc:creator>
  <cp:lastModifiedBy>FSZ SKU1-3</cp:lastModifiedBy>
  <cp:revision>342</cp:revision>
  <dcterms:created xsi:type="dcterms:W3CDTF">2012-08-10T07:15:00Z</dcterms:created>
  <dcterms:modified xsi:type="dcterms:W3CDTF">2020-12-12T02:26:41Z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