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3"/>
    <p:sldId id="257" r:id="rId4"/>
    <p:sldId id="258" r:id="rId5"/>
    <p:sldId id="264" r:id="rId6"/>
    <p:sldId id="266" r:id="rId7"/>
    <p:sldId id="268" r:id="rId8"/>
    <p:sldId id="267" r:id="rId9"/>
    <p:sldId id="259" r:id="rId10"/>
    <p:sldId id="269" r:id="rId11"/>
    <p:sldId id="271" r:id="rId12"/>
    <p:sldId id="272" r:id="rId13"/>
    <p:sldId id="274" r:id="rId14"/>
    <p:sldId id="295" r:id="rId15"/>
    <p:sldId id="273" r:id="rId16"/>
    <p:sldId id="279" r:id="rId17"/>
    <p:sldId id="296" r:id="rId18"/>
    <p:sldId id="282" r:id="rId19"/>
    <p:sldId id="260" r:id="rId20"/>
    <p:sldId id="286" r:id="rId21"/>
    <p:sldId id="319" r:id="rId22"/>
    <p:sldId id="290" r:id="rId23"/>
    <p:sldId id="336" r:id="rId24"/>
    <p:sldId id="291" r:id="rId25"/>
    <p:sldId id="261" r:id="rId26"/>
    <p:sldId id="281" r:id="rId27"/>
    <p:sldId id="351" r:id="rId28"/>
    <p:sldId id="352" r:id="rId29"/>
    <p:sldId id="278" r:id="rId30"/>
    <p:sldId id="332" r:id="rId31"/>
    <p:sldId id="333" r:id="rId32"/>
    <p:sldId id="334" r:id="rId33"/>
    <p:sldId id="335" r:id="rId34"/>
    <p:sldId id="262" r:id="rId35"/>
    <p:sldId id="287" r:id="rId36"/>
    <p:sldId id="288" r:id="rId37"/>
    <p:sldId id="292" r:id="rId38"/>
  </p:sldIdLst>
  <p:sldSz cx="9144000" cy="5141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08C00"/>
    <a:srgbClr val="347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66" autoAdjust="0"/>
    <p:restoredTop sz="94660"/>
  </p:normalViewPr>
  <p:slideViewPr>
    <p:cSldViewPr showGuides="1">
      <p:cViewPr>
        <p:scale>
          <a:sx n="100" d="100"/>
          <a:sy n="100" d="100"/>
        </p:scale>
        <p:origin x="-179" y="-277"/>
      </p:cViewPr>
      <p:guideLst>
        <p:guide orient="horz" pos="1662"/>
        <p:guide pos="2877"/>
      </p:guideLst>
    </p:cSldViewPr>
  </p:slideViewPr>
  <p:notesTextViewPr>
    <p:cViewPr>
      <p:scale>
        <a:sx n="1" d="1"/>
        <a:sy n="1" d="1"/>
      </p:scale>
      <p:origin x="0" y="0"/>
    </p:cViewPr>
  </p:notesTextViewPr>
  <p:sorterViewPr>
    <p:cViewPr>
      <p:scale>
        <a:sx n="100" d="100"/>
        <a:sy n="100" d="100"/>
      </p:scale>
      <p:origin x="0" y="36"/>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34.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45FFC-B1FA-48E0-B2CE-B2DC1A2BB1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8152C-88DB-40D8-8B94-A0F67FA030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灯片编号占位符 8"/>
          <p:cNvSpPr txBox="1"/>
          <p:nvPr userDrawn="1"/>
        </p:nvSpPr>
        <p:spPr>
          <a:xfrm>
            <a:off x="4355976" y="4803204"/>
            <a:ext cx="432048" cy="2160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1E90B88-C309-4CD3-A6BC-57E9541D5A57}" type="slidenum">
              <a:rPr lang="zh-CN" altLang="en-US" sz="800" smtClean="0"/>
            </a:fld>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742"/>
            <a:ext cx="7886700" cy="993804"/>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368712"/>
            <a:ext cx="7886700" cy="326229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4765497"/>
            <a:ext cx="2057400" cy="273742"/>
          </a:xfrm>
        </p:spPr>
        <p:txBody>
          <a:bodyPr/>
          <a:lstStyle/>
          <a:p>
            <a:fld id="{484BED2F-72C7-423F-98C7-69ADCF59ADFA}" type="datetimeFigureOut">
              <a:rPr lang="zh-CN" altLang="en-US" smtClean="0"/>
            </a:fld>
            <a:endParaRPr lang="zh-CN" altLang="en-US"/>
          </a:p>
        </p:txBody>
      </p:sp>
      <p:sp>
        <p:nvSpPr>
          <p:cNvPr id="5" name="页脚占位符 4"/>
          <p:cNvSpPr>
            <a:spLocks noGrp="1"/>
          </p:cNvSpPr>
          <p:nvPr>
            <p:ph type="ftr" sz="quarter" idx="11"/>
          </p:nvPr>
        </p:nvSpPr>
        <p:spPr>
          <a:xfrm>
            <a:off x="3028950" y="4765497"/>
            <a:ext cx="3086100" cy="273742"/>
          </a:xfrm>
        </p:spPr>
        <p:txBody>
          <a:bodyPr/>
          <a:lstStyle/>
          <a:p>
            <a:endParaRPr lang="zh-CN" altLang="en-US"/>
          </a:p>
        </p:txBody>
      </p:sp>
      <p:sp>
        <p:nvSpPr>
          <p:cNvPr id="6" name="灯片编号占位符 5"/>
          <p:cNvSpPr>
            <a:spLocks noGrp="1"/>
          </p:cNvSpPr>
          <p:nvPr>
            <p:ph type="sldNum" sz="quarter" idx="12"/>
          </p:nvPr>
        </p:nvSpPr>
        <p:spPr>
          <a:xfrm>
            <a:off x="6457950" y="4765497"/>
            <a:ext cx="2057400" cy="273742"/>
          </a:xfrm>
        </p:spPr>
        <p:txBody>
          <a:bodyPr/>
          <a:lstStyle/>
          <a:p>
            <a:fld id="{BFDD79D4-DF08-4F4A-B624-0CA36A59A48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9.wmf"/><Relationship Id="rId7" Type="http://schemas.openxmlformats.org/officeDocument/2006/relationships/oleObject" Target="../embeddings/oleObject4.bin"/><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17.wmf"/><Relationship Id="rId3" Type="http://schemas.openxmlformats.org/officeDocument/2006/relationships/oleObject" Target="../embeddings/oleObject2.bin"/><Relationship Id="rId2" Type="http://schemas.openxmlformats.org/officeDocument/2006/relationships/image" Target="../media/image16.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23.wmf"/><Relationship Id="rId7" Type="http://schemas.openxmlformats.org/officeDocument/2006/relationships/oleObject" Target="../embeddings/oleObject8.bin"/><Relationship Id="rId6" Type="http://schemas.openxmlformats.org/officeDocument/2006/relationships/image" Target="../media/image22.wmf"/><Relationship Id="rId5" Type="http://schemas.openxmlformats.org/officeDocument/2006/relationships/oleObject" Target="../embeddings/oleObject7.bin"/><Relationship Id="rId4" Type="http://schemas.openxmlformats.org/officeDocument/2006/relationships/image" Target="../media/image21.wmf"/><Relationship Id="rId3" Type="http://schemas.openxmlformats.org/officeDocument/2006/relationships/oleObject" Target="../embeddings/oleObject6.bin"/><Relationship Id="rId2" Type="http://schemas.openxmlformats.org/officeDocument/2006/relationships/image" Target="../media/image20.wmf"/><Relationship Id="rId14" Type="http://schemas.openxmlformats.org/officeDocument/2006/relationships/vmlDrawing" Target="../drawings/vmlDrawing2.vml"/><Relationship Id="rId13" Type="http://schemas.openxmlformats.org/officeDocument/2006/relationships/slideLayout" Target="../slideLayouts/slideLayout3.xml"/><Relationship Id="rId12" Type="http://schemas.openxmlformats.org/officeDocument/2006/relationships/image" Target="../media/image25.wmf"/><Relationship Id="rId11" Type="http://schemas.openxmlformats.org/officeDocument/2006/relationships/oleObject" Target="../embeddings/oleObject10.bin"/><Relationship Id="rId10" Type="http://schemas.openxmlformats.org/officeDocument/2006/relationships/image" Target="../media/image24.wmf"/><Relationship Id="rId1"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7.wmf"/><Relationship Id="rId7" Type="http://schemas.openxmlformats.org/officeDocument/2006/relationships/oleObject" Target="../embeddings/oleObject14.bin"/><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image" Target="../media/image22.wmf"/><Relationship Id="rId3" Type="http://schemas.openxmlformats.org/officeDocument/2006/relationships/oleObject" Target="../embeddings/oleObject12.bin"/><Relationship Id="rId2" Type="http://schemas.openxmlformats.org/officeDocument/2006/relationships/image" Target="../media/image21.wmf"/><Relationship Id="rId10" Type="http://schemas.openxmlformats.org/officeDocument/2006/relationships/vmlDrawing" Target="../drawings/vmlDrawing3.vml"/><Relationship Id="rId1"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31.wmf"/><Relationship Id="rId7" Type="http://schemas.openxmlformats.org/officeDocument/2006/relationships/oleObject" Target="../embeddings/oleObject18.bin"/><Relationship Id="rId6" Type="http://schemas.openxmlformats.org/officeDocument/2006/relationships/image" Target="../media/image30.wmf"/><Relationship Id="rId5" Type="http://schemas.openxmlformats.org/officeDocument/2006/relationships/oleObject" Target="../embeddings/oleObject17.bin"/><Relationship Id="rId4" Type="http://schemas.openxmlformats.org/officeDocument/2006/relationships/image" Target="../media/image29.wmf"/><Relationship Id="rId3" Type="http://schemas.openxmlformats.org/officeDocument/2006/relationships/oleObject" Target="../embeddings/oleObject16.bin"/><Relationship Id="rId2" Type="http://schemas.openxmlformats.org/officeDocument/2006/relationships/image" Target="../media/image28.wmf"/><Relationship Id="rId19" Type="http://schemas.openxmlformats.org/officeDocument/2006/relationships/vmlDrawing" Target="../drawings/vmlDrawing4.vml"/><Relationship Id="rId18" Type="http://schemas.openxmlformats.org/officeDocument/2006/relationships/slideLayout" Target="../slideLayouts/slideLayout3.xml"/><Relationship Id="rId17" Type="http://schemas.openxmlformats.org/officeDocument/2006/relationships/oleObject" Target="../embeddings/oleObject24.bin"/><Relationship Id="rId16" Type="http://schemas.openxmlformats.org/officeDocument/2006/relationships/image" Target="../media/image34.wmf"/><Relationship Id="rId15" Type="http://schemas.openxmlformats.org/officeDocument/2006/relationships/oleObject" Target="../embeddings/oleObject23.bin"/><Relationship Id="rId14" Type="http://schemas.openxmlformats.org/officeDocument/2006/relationships/image" Target="../media/image33.wmf"/><Relationship Id="rId13" Type="http://schemas.openxmlformats.org/officeDocument/2006/relationships/oleObject" Target="../embeddings/oleObject22.bin"/><Relationship Id="rId12" Type="http://schemas.openxmlformats.org/officeDocument/2006/relationships/oleObject" Target="../embeddings/oleObject21.bin"/><Relationship Id="rId11" Type="http://schemas.openxmlformats.org/officeDocument/2006/relationships/image" Target="../media/image32.wmf"/><Relationship Id="rId10" Type="http://schemas.openxmlformats.org/officeDocument/2006/relationships/oleObject" Target="../embeddings/oleObject20.bin"/><Relationship Id="rId1"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3.xml"/><Relationship Id="rId4" Type="http://schemas.openxmlformats.org/officeDocument/2006/relationships/image" Target="../media/image36.wmf"/><Relationship Id="rId3" Type="http://schemas.openxmlformats.org/officeDocument/2006/relationships/oleObject" Target="../embeddings/oleObject26.bin"/><Relationship Id="rId2" Type="http://schemas.openxmlformats.org/officeDocument/2006/relationships/image" Target="../media/image35.wmf"/><Relationship Id="rId1" Type="http://schemas.openxmlformats.org/officeDocument/2006/relationships/oleObject" Target="../embeddings/oleObject25.bin"/></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446405" y="708660"/>
            <a:ext cx="8122285" cy="3911600"/>
            <a:chOff x="703" y="1116"/>
            <a:chExt cx="12791" cy="6160"/>
          </a:xfrm>
        </p:grpSpPr>
        <p:sp>
          <p:nvSpPr>
            <p:cNvPr id="144" name="TextBox 143"/>
            <p:cNvSpPr txBox="1"/>
            <p:nvPr/>
          </p:nvSpPr>
          <p:spPr>
            <a:xfrm>
              <a:off x="4990" y="1763"/>
              <a:ext cx="8505" cy="2082"/>
            </a:xfrm>
            <a:prstGeom prst="rect">
              <a:avLst/>
            </a:prstGeom>
            <a:noFill/>
          </p:spPr>
          <p:txBody>
            <a:bodyPr wrap="square" rtlCol="0">
              <a:spAutoFit/>
            </a:bodyPr>
            <a:lstStyle/>
            <a:p>
              <a:pPr algn="ctr"/>
              <a:r>
                <a:rPr lang="zh-CN" altLang="zh-CN" sz="4000" b="1" dirty="0" smtClean="0">
                  <a:ln w="6350">
                    <a:noFill/>
                  </a:ln>
                  <a:solidFill>
                    <a:schemeClr val="tx1">
                      <a:lumMod val="75000"/>
                      <a:lumOff val="25000"/>
                    </a:schemeClr>
                  </a:solidFill>
                  <a:latin typeface="Impact" panose="020B0806030902050204" pitchFamily="34" charset="0"/>
                  <a:ea typeface="微软雅黑" panose="020B0503020204020204" pitchFamily="34" charset="-122"/>
                </a:rPr>
                <a:t>光无线融合网络虚拟化机制研究</a:t>
              </a:r>
              <a:endParaRPr lang="zh-CN" altLang="zh-CN" sz="4000" b="1" dirty="0" smtClean="0">
                <a:ln w="6350">
                  <a:noFill/>
                </a:ln>
                <a:solidFill>
                  <a:schemeClr val="tx1">
                    <a:lumMod val="75000"/>
                    <a:lumOff val="25000"/>
                  </a:schemeClr>
                </a:solidFill>
                <a:latin typeface="Impact" panose="020B0806030902050204" pitchFamily="34" charset="0"/>
                <a:ea typeface="微软雅黑" panose="020B0503020204020204" pitchFamily="34" charset="-122"/>
              </a:endParaRPr>
            </a:p>
          </p:txBody>
        </p:sp>
        <p:cxnSp>
          <p:nvCxnSpPr>
            <p:cNvPr id="1139" name="直接连接符 1138"/>
            <p:cNvCxnSpPr/>
            <p:nvPr/>
          </p:nvCxnSpPr>
          <p:spPr>
            <a:xfrm>
              <a:off x="5104" y="3821"/>
              <a:ext cx="805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26" name="组合 1625"/>
            <p:cNvGrpSpPr/>
            <p:nvPr/>
          </p:nvGrpSpPr>
          <p:grpSpPr>
            <a:xfrm rot="0">
              <a:off x="703" y="1116"/>
              <a:ext cx="12651" cy="6161"/>
              <a:chOff x="553750" y="708630"/>
              <a:chExt cx="8033685" cy="3912360"/>
            </a:xfrm>
          </p:grpSpPr>
          <p:grpSp>
            <p:nvGrpSpPr>
              <p:cNvPr id="1622" name="组合 1621"/>
              <p:cNvGrpSpPr/>
              <p:nvPr/>
            </p:nvGrpSpPr>
            <p:grpSpPr>
              <a:xfrm>
                <a:off x="1116212" y="1435353"/>
                <a:ext cx="1363850" cy="2185147"/>
                <a:chOff x="996950" y="2262188"/>
                <a:chExt cx="434975" cy="696913"/>
              </a:xfrm>
            </p:grpSpPr>
            <p:sp>
              <p:nvSpPr>
                <p:cNvPr id="1419"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0"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1"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2"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3"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4"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5"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6"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7"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8"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9"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0"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1"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2"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3"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4"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5"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6"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7"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8"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9"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0"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1"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2"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3"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4"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5"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6"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7"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8"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9"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0"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1"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2"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3"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4"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5"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6"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7"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8"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9"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0"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1"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2"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3"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4"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5"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6"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7"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8"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9"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0"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1"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2"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3"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4"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5"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6"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7"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8"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21" name="组合 1620"/>
              <p:cNvGrpSpPr/>
              <p:nvPr/>
            </p:nvGrpSpPr>
            <p:grpSpPr>
              <a:xfrm>
                <a:off x="553750" y="708630"/>
                <a:ext cx="2399181" cy="2399181"/>
                <a:chOff x="817563" y="2030413"/>
                <a:chExt cx="765175" cy="765175"/>
              </a:xfrm>
              <a:solidFill>
                <a:schemeClr val="bg1">
                  <a:lumMod val="75000"/>
                </a:schemeClr>
              </a:solidFill>
            </p:grpSpPr>
            <p:grpSp>
              <p:nvGrpSpPr>
                <p:cNvPr id="1619" name="组合 1618"/>
                <p:cNvGrpSpPr/>
                <p:nvPr/>
              </p:nvGrpSpPr>
              <p:grpSpPr>
                <a:xfrm>
                  <a:off x="1050925" y="2039938"/>
                  <a:ext cx="495300" cy="269876"/>
                  <a:chOff x="1050925" y="2039938"/>
                  <a:chExt cx="495300" cy="269876"/>
                </a:xfrm>
                <a:grpFill/>
              </p:grpSpPr>
              <p:sp>
                <p:nvSpPr>
                  <p:cNvPr id="1479"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0"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1"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2"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3"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4"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5"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6"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7"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8"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9"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0"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1"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2"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6"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7"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0"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8"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9"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0"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1"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2"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3"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4"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5"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6"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5"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6"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7"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8"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9"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0"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1"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2"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3"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8"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9"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0"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20" name="组合 1619"/>
                <p:cNvGrpSpPr/>
                <p:nvPr/>
              </p:nvGrpSpPr>
              <p:grpSpPr>
                <a:xfrm>
                  <a:off x="1341438" y="2374901"/>
                  <a:ext cx="174625" cy="404812"/>
                  <a:chOff x="1341438" y="2374901"/>
                  <a:chExt cx="174625" cy="404812"/>
                </a:xfrm>
                <a:grpFill/>
              </p:grpSpPr>
              <p:sp>
                <p:nvSpPr>
                  <p:cNvPr id="1503"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4"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5"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2"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3"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4"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5"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6"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7"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8"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9"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0"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1"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2"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3"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4"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5"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6"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7"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8"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9"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0"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1"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2"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3"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4"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5"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6"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7"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8"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9"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0"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1"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2"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3"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4"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5"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6"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7"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8"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9"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0"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1"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2"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3"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4"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5"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6"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7"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8"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9"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0"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1"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6"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7"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8"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9"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0"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1"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2"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3"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4"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5"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6"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7"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8"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9"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0"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1"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2"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3"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4"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85"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18" name="组合 1617"/>
                <p:cNvGrpSpPr/>
                <p:nvPr/>
              </p:nvGrpSpPr>
              <p:grpSpPr>
                <a:xfrm>
                  <a:off x="817563" y="2030413"/>
                  <a:ext cx="765175" cy="765175"/>
                  <a:chOff x="817563" y="2030413"/>
                  <a:chExt cx="765175" cy="765175"/>
                </a:xfrm>
                <a:grpFill/>
              </p:grpSpPr>
              <p:grpSp>
                <p:nvGrpSpPr>
                  <p:cNvPr id="5" name="Group 407"/>
                  <p:cNvGrpSpPr/>
                  <p:nvPr/>
                </p:nvGrpSpPr>
                <p:grpSpPr bwMode="auto">
                  <a:xfrm>
                    <a:off x="817563" y="2030413"/>
                    <a:ext cx="765175" cy="763588"/>
                    <a:chOff x="515" y="1279"/>
                    <a:chExt cx="482" cy="481"/>
                  </a:xfrm>
                  <a:grpFill/>
                </p:grpSpPr>
                <p:sp>
                  <p:nvSpPr>
                    <p:cNvPr id="1217"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8"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9"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0"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1"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2"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3"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4"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5"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6"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7"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8"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9"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0"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1"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2"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3"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4"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5"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6"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7"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8"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9"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0"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1"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2"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3"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4"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5"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6"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7"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8"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9"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0"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1"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2"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3"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4"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5"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6"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7"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8"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9"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0"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1"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2"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3"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4"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5"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6"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7"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8"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9"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0"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1"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2"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3"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4"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5"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6"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7"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8"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9"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0"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1"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2"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3"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4"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5"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6"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7"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8"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9"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0"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1"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2"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3"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4"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5"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6"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7"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8"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9"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0"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1"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2"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3"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4"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5"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6"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7"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8"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9"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0"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1"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2"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3"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4"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5"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6"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7"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8"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9"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0"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1"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2"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3"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4"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5"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6"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7"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8"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9"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0"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1"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2"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3"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4"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5"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6"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7"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8"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9"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0"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1"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2"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3"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4"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5"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6"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7"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8"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9"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0"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1"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2"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3"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4"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5"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6"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7"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8"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9"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0"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1"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2"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3"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4"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5"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6"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7"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8"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9"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0"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1"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2"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3"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4"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5"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6"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7"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8"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9"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0"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1"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2"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3"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4"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5"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6"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7"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8"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9"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0"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1"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2"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3"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4"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5"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6"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7"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8"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9"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0"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1"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2"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3"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4"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5"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6"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7"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8"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9"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0"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1"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2"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3"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4"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5"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6"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17" name="组合 1616"/>
                  <p:cNvGrpSpPr/>
                  <p:nvPr/>
                </p:nvGrpSpPr>
                <p:grpSpPr>
                  <a:xfrm>
                    <a:off x="819150" y="2128838"/>
                    <a:ext cx="293688" cy="666750"/>
                    <a:chOff x="819150" y="2128838"/>
                    <a:chExt cx="293688" cy="666750"/>
                  </a:xfrm>
                  <a:grpFill/>
                </p:grpSpPr>
                <p:sp>
                  <p:nvSpPr>
                    <p:cNvPr id="1493"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4"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5"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6"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7"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8"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9"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0"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1"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2"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8"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9"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1"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2"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3"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4"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5"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6"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7"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8"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9"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0"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1"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2"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3"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4"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5"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6"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7"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7"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8"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9"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0"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1"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2"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3"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4"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4"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5"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6"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7"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1"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2"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3"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4"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5"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6"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6"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8"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0"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1"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2"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3"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4"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5"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6"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7"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8"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9"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0"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1"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2"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3"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4"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5"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6"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7"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8"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9"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0"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1"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2"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3"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4"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5"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6"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7"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8"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9"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0"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1"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2"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3"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4"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5"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6"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7"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8"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9"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0"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1"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2"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3"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4"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5"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6"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7"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8"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9"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0"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1"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1623" name="组合 1622"/>
              <p:cNvGrpSpPr/>
              <p:nvPr/>
            </p:nvGrpSpPr>
            <p:grpSpPr>
              <a:xfrm>
                <a:off x="1803113" y="3560233"/>
                <a:ext cx="6641589" cy="727259"/>
                <a:chOff x="1216025" y="2955926"/>
                <a:chExt cx="1971675" cy="215900"/>
              </a:xfrm>
            </p:grpSpPr>
            <p:sp>
              <p:nvSpPr>
                <p:cNvPr id="1212"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13"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1624" name="组合 1623"/>
              <p:cNvGrpSpPr/>
              <p:nvPr/>
            </p:nvGrpSpPr>
            <p:grpSpPr>
              <a:xfrm>
                <a:off x="8303713" y="4177986"/>
                <a:ext cx="283722" cy="443004"/>
                <a:chOff x="3141663" y="3136901"/>
                <a:chExt cx="90488" cy="141288"/>
              </a:xfrm>
            </p:grpSpPr>
            <p:sp>
              <p:nvSpPr>
                <p:cNvPr id="1214"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5" name="Freeform 505"/>
                <p:cNvSpPr/>
                <p:nvPr/>
              </p:nvSpPr>
              <p:spPr bwMode="auto">
                <a:xfrm>
                  <a:off x="3148013" y="3144838"/>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F08C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6"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 name="组合 9"/>
            <p:cNvGrpSpPr/>
            <p:nvPr/>
          </p:nvGrpSpPr>
          <p:grpSpPr>
            <a:xfrm rot="0">
              <a:off x="9580" y="4740"/>
              <a:ext cx="345" cy="345"/>
              <a:chOff x="801291" y="3535885"/>
              <a:chExt cx="219347" cy="219347"/>
            </a:xfrm>
          </p:grpSpPr>
          <p:sp>
            <p:nvSpPr>
              <p:cNvPr id="11" name="Oval 10"/>
              <p:cNvSpPr>
                <a:spLocks noChangeArrowheads="1"/>
              </p:cNvSpPr>
              <p:nvPr/>
            </p:nvSpPr>
            <p:spPr bwMode="auto">
              <a:xfrm>
                <a:off x="801291" y="3535885"/>
                <a:ext cx="219347" cy="21934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860980" y="3583766"/>
                <a:ext cx="100336" cy="114060"/>
                <a:chOff x="860980" y="3583766"/>
                <a:chExt cx="100336" cy="114060"/>
              </a:xfrm>
            </p:grpSpPr>
            <p:sp>
              <p:nvSpPr>
                <p:cNvPr id="1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5" name="Group 14"/>
            <p:cNvGrpSpPr/>
            <p:nvPr/>
          </p:nvGrpSpPr>
          <p:grpSpPr bwMode="auto">
            <a:xfrm rot="0">
              <a:off x="6076" y="5392"/>
              <a:ext cx="345" cy="345"/>
              <a:chOff x="4248" y="3024"/>
              <a:chExt cx="600" cy="599"/>
            </a:xfrm>
          </p:grpSpPr>
          <p:sp>
            <p:nvSpPr>
              <p:cNvPr id="16" name="Oval 15"/>
              <p:cNvSpPr>
                <a:spLocks noChangeArrowheads="1"/>
              </p:cNvSpPr>
              <p:nvPr/>
            </p:nvSpPr>
            <p:spPr bwMode="auto">
              <a:xfrm>
                <a:off x="4248" y="3024"/>
                <a:ext cx="600" cy="599"/>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7" name="Group 16"/>
              <p:cNvGrpSpPr/>
              <p:nvPr/>
            </p:nvGrpSpPr>
            <p:grpSpPr bwMode="auto">
              <a:xfrm>
                <a:off x="4441" y="3144"/>
                <a:ext cx="215" cy="345"/>
                <a:chOff x="4441" y="3144"/>
                <a:chExt cx="215" cy="345"/>
              </a:xfrm>
            </p:grpSpPr>
            <p:sp>
              <p:nvSpPr>
                <p:cNvPr id="1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20" name="Text Box 19"/>
            <p:cNvSpPr txBox="1">
              <a:spLocks noChangeArrowheads="1"/>
            </p:cNvSpPr>
            <p:nvPr/>
          </p:nvSpPr>
          <p:spPr bwMode="auto">
            <a:xfrm>
              <a:off x="9910" y="4695"/>
              <a:ext cx="2448"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指导老师：杨辉老师</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 Box 20"/>
            <p:cNvSpPr txBox="1">
              <a:spLocks noChangeArrowheads="1"/>
            </p:cNvSpPr>
            <p:nvPr/>
          </p:nvSpPr>
          <p:spPr bwMode="auto">
            <a:xfrm>
              <a:off x="6432" y="5347"/>
              <a:ext cx="1968"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答辩人：赵旭东</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rot="0">
              <a:off x="6077" y="4747"/>
              <a:ext cx="345" cy="345"/>
              <a:chOff x="801291" y="3535885"/>
              <a:chExt cx="219347" cy="219347"/>
            </a:xfrm>
          </p:grpSpPr>
          <p:sp>
            <p:nvSpPr>
              <p:cNvPr id="23" name="Oval 10"/>
              <p:cNvSpPr>
                <a:spLocks noChangeArrowheads="1"/>
              </p:cNvSpPr>
              <p:nvPr/>
            </p:nvSpPr>
            <p:spPr bwMode="auto">
              <a:xfrm>
                <a:off x="801291" y="3535885"/>
                <a:ext cx="219347" cy="21934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860980" y="3583766"/>
                <a:ext cx="100336" cy="114060"/>
                <a:chOff x="860980" y="3583766"/>
                <a:chExt cx="100336" cy="114060"/>
              </a:xfrm>
            </p:grpSpPr>
            <p:sp>
              <p:nvSpPr>
                <p:cNvPr id="2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27" name="Text Box 19"/>
            <p:cNvSpPr txBox="1">
              <a:spLocks noChangeArrowheads="1"/>
            </p:cNvSpPr>
            <p:nvPr/>
          </p:nvSpPr>
          <p:spPr bwMode="auto">
            <a:xfrm>
              <a:off x="6407" y="4702"/>
              <a:ext cx="2688"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指导老师：高锦秀老师</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54" name="Freeform 54" descr="17957756_101728372001_2副本"/>
          <p:cNvSpPr/>
          <p:nvPr/>
        </p:nvSpPr>
        <p:spPr bwMode="auto">
          <a:xfrm>
            <a:off x="300990" y="1222375"/>
            <a:ext cx="4260850" cy="3240405"/>
          </a:xfrm>
          <a:custGeom>
            <a:avLst/>
            <a:gdLst>
              <a:gd name="T0" fmla="*/ 0 w 2507"/>
              <a:gd name="T1" fmla="*/ 0 h 2464"/>
              <a:gd name="T2" fmla="*/ 0 w 2507"/>
              <a:gd name="T3" fmla="*/ 1232 h 2464"/>
              <a:gd name="T4" fmla="*/ 0 w 2507"/>
              <a:gd name="T5" fmla="*/ 2464 h 2464"/>
              <a:gd name="T6" fmla="*/ 2507 w 2507"/>
              <a:gd name="T7" fmla="*/ 2464 h 2464"/>
              <a:gd name="T8" fmla="*/ 2507 w 2507"/>
              <a:gd name="T9" fmla="*/ 1232 h 2464"/>
              <a:gd name="T10" fmla="*/ 2507 w 2507"/>
              <a:gd name="T11" fmla="*/ 0 h 2464"/>
              <a:gd name="T12" fmla="*/ 0 w 2507"/>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2507" h="2464">
                <a:moveTo>
                  <a:pt x="0" y="0"/>
                </a:moveTo>
                <a:lnTo>
                  <a:pt x="0" y="1232"/>
                </a:lnTo>
                <a:lnTo>
                  <a:pt x="0" y="2464"/>
                </a:lnTo>
                <a:lnTo>
                  <a:pt x="2507" y="2464"/>
                </a:lnTo>
                <a:lnTo>
                  <a:pt x="2507" y="1232"/>
                </a:lnTo>
                <a:lnTo>
                  <a:pt x="2507" y="0"/>
                </a:lnTo>
                <a:lnTo>
                  <a:pt x="0" y="0"/>
                </a:lnTo>
                <a:close/>
              </a:path>
            </a:pathLst>
          </a:custGeom>
          <a:blipFill dpi="0" rotWithShape="1">
            <a:blip r:embed="rId1"/>
            <a:srcRect/>
            <a:stretch>
              <a:fillRect b="-2240"/>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 name="组合 1"/>
          <p:cNvGrpSpPr/>
          <p:nvPr/>
        </p:nvGrpSpPr>
        <p:grpSpPr>
          <a:xfrm>
            <a:off x="2830830" y="358775"/>
            <a:ext cx="3691890" cy="511175"/>
            <a:chOff x="4458" y="565"/>
            <a:chExt cx="5814" cy="805"/>
          </a:xfrm>
        </p:grpSpPr>
        <p:sp>
          <p:nvSpPr>
            <p:cNvPr id="51" name="TextBox 50"/>
            <p:cNvSpPr txBox="1"/>
            <p:nvPr/>
          </p:nvSpPr>
          <p:spPr>
            <a:xfrm>
              <a:off x="5447" y="565"/>
              <a:ext cx="3506" cy="580"/>
            </a:xfrm>
            <a:prstGeom prst="rect">
              <a:avLst/>
            </a:prstGeom>
            <a:noFill/>
          </p:spPr>
          <p:txBody>
            <a:bodyPr wrap="square" rtlCol="0">
              <a:spAutoFit/>
            </a:bodyPr>
            <a:lstStyle/>
            <a:p>
              <a:pPr algn="ctr"/>
              <a:r>
                <a:rPr lang="en-US" altLang="zh-CN" b="1" dirty="0" smtClean="0">
                  <a:solidFill>
                    <a:schemeClr val="accent1"/>
                  </a:solidFill>
                  <a:latin typeface="Times New Roman" panose="02020603050405020304" charset="0"/>
                  <a:ea typeface="微软雅黑" panose="020B0503020204020204" pitchFamily="34" charset="-122"/>
                </a:rPr>
                <a:t>C-RAN</a:t>
              </a:r>
              <a:r>
                <a:rPr lang="zh-CN" altLang="en-US" b="1" dirty="0" smtClean="0">
                  <a:solidFill>
                    <a:schemeClr val="accent1"/>
                  </a:solidFill>
                  <a:latin typeface="Times New Roman" panose="02020603050405020304" charset="0"/>
                  <a:ea typeface="微软雅黑" panose="020B0503020204020204" pitchFamily="34" charset="-122"/>
                </a:rPr>
                <a:t>网络架构</a:t>
              </a:r>
              <a:endParaRPr lang="zh-CN" altLang="en-US" b="1" dirty="0" smtClean="0">
                <a:solidFill>
                  <a:schemeClr val="accent1"/>
                </a:solidFill>
                <a:latin typeface="Times New Roman" panose="02020603050405020304" charset="0"/>
                <a:ea typeface="微软雅黑" panose="020B0503020204020204" pitchFamily="34" charset="-122"/>
              </a:endParaRPr>
            </a:p>
          </p:txBody>
        </p:sp>
        <p:sp>
          <p:nvSpPr>
            <p:cNvPr id="52" name="Rectangle 20"/>
            <p:cNvSpPr>
              <a:spLocks noChangeArrowheads="1"/>
            </p:cNvSpPr>
            <p:nvPr/>
          </p:nvSpPr>
          <p:spPr bwMode="auto">
            <a:xfrm>
              <a:off x="4458" y="1080"/>
              <a:ext cx="581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200" dirty="0">
                  <a:ln w="6350">
                    <a:noFill/>
                  </a:ln>
                  <a:solidFill>
                    <a:schemeClr val="tx1">
                      <a:lumMod val="50000"/>
                      <a:lumOff val="50000"/>
                    </a:schemeClr>
                  </a:solidFill>
                  <a:latin typeface="Times New Roman" panose="02020603050405020304" charset="0"/>
                  <a:ea typeface="微软雅黑" panose="020B0503020204020204" pitchFamily="34" charset="-122"/>
                  <a:cs typeface="Arial" panose="020B0604020202020204" pitchFamily="34" charset="0"/>
                </a:rPr>
                <a:t>C-RAN  Network Architecture</a:t>
              </a:r>
              <a:endParaRPr lang="en-US" altLang="zh-CN" sz="1200" dirty="0">
                <a:ln w="6350">
                  <a:noFill/>
                </a:ln>
                <a:solidFill>
                  <a:schemeClr val="tx1">
                    <a:lumMod val="50000"/>
                    <a:lumOff val="50000"/>
                  </a:schemeClr>
                </a:solidFill>
                <a:latin typeface="Times New Roman" panose="02020603050405020304" charset="0"/>
                <a:ea typeface="微软雅黑" panose="020B0503020204020204" pitchFamily="34" charset="-122"/>
                <a:cs typeface="Arial" panose="020B0604020202020204" pitchFamily="34" charset="0"/>
              </a:endParaRPr>
            </a:p>
          </p:txBody>
        </p:sp>
      </p:grpSp>
      <p:sp>
        <p:nvSpPr>
          <p:cNvPr id="33820" name="Freeform 28"/>
          <p:cNvSpPr/>
          <p:nvPr/>
        </p:nvSpPr>
        <p:spPr bwMode="auto">
          <a:xfrm>
            <a:off x="5441633" y="3291364"/>
            <a:ext cx="914400" cy="539750"/>
          </a:xfrm>
          <a:custGeom>
            <a:avLst/>
            <a:gdLst>
              <a:gd name="T0" fmla="*/ 0 w 576"/>
              <a:gd name="T1" fmla="*/ 340 h 340"/>
              <a:gd name="T2" fmla="*/ 576 w 576"/>
              <a:gd name="T3" fmla="*/ 340 h 340"/>
              <a:gd name="T4" fmla="*/ 576 w 576"/>
              <a:gd name="T5" fmla="*/ 0 h 340"/>
            </a:gdLst>
            <a:ahLst/>
            <a:cxnLst>
              <a:cxn ang="0">
                <a:pos x="T0" y="T1"/>
              </a:cxn>
              <a:cxn ang="0">
                <a:pos x="T2" y="T3"/>
              </a:cxn>
              <a:cxn ang="0">
                <a:pos x="T4" y="T5"/>
              </a:cxn>
            </a:cxnLst>
            <a:rect l="0" t="0" r="r" b="b"/>
            <a:pathLst>
              <a:path w="576" h="340">
                <a:moveTo>
                  <a:pt x="0" y="340"/>
                </a:moveTo>
                <a:lnTo>
                  <a:pt x="576" y="340"/>
                </a:lnTo>
                <a:lnTo>
                  <a:pt x="576" y="0"/>
                </a:lnTo>
              </a:path>
            </a:pathLst>
          </a:custGeom>
          <a:noFill/>
          <a:ln w="6350" cap="flat">
            <a:solidFill>
              <a:schemeClr val="tx1">
                <a:lumMod val="50000"/>
                <a:lumOff val="50000"/>
              </a:schemeClr>
            </a:solidFill>
            <a:prstDash val="dash"/>
            <a:miter lim="800000"/>
            <a:tailEnd type="oval" w="sm" len="sm"/>
          </a:ln>
          <a:extLst>
            <a:ext uri="{909E8E84-426E-40DD-AFC4-6F175D3DCCD1}">
              <a14:hiddenFill xmlns:a14="http://schemas.microsoft.com/office/drawing/2010/main">
                <a:solidFill>
                  <a:srgbClr val="FFFFFF"/>
                </a:solidFill>
              </a14:hiddenFill>
            </a:ext>
          </a:extLst>
        </p:spPr>
        <p:txBody>
          <a:bodyPr/>
          <a:p>
            <a:endParaRPr lang="zh-CN" altLang="en-US"/>
          </a:p>
        </p:txBody>
      </p:sp>
      <p:sp>
        <p:nvSpPr>
          <p:cNvPr id="33821" name="Line 29"/>
          <p:cNvSpPr>
            <a:spLocks noChangeShapeType="1"/>
          </p:cNvSpPr>
          <p:nvPr/>
        </p:nvSpPr>
        <p:spPr bwMode="auto">
          <a:xfrm>
            <a:off x="5441633" y="1592421"/>
            <a:ext cx="914400" cy="0"/>
          </a:xfrm>
          <a:prstGeom prst="line">
            <a:avLst/>
          </a:prstGeom>
          <a:noFill/>
          <a:ln w="6350">
            <a:solidFill>
              <a:schemeClr val="tx1">
                <a:lumMod val="50000"/>
                <a:lumOff val="50000"/>
              </a:schemeClr>
            </a:solidFill>
            <a:prstDash val="dash"/>
            <a:miter lim="800000"/>
            <a:tailEnd type="oval" w="sm" len="sm"/>
          </a:ln>
          <a:extLst>
            <a:ext uri="{909E8E84-426E-40DD-AFC4-6F175D3DCCD1}">
              <a14:hiddenFill xmlns:a14="http://schemas.microsoft.com/office/drawing/2010/main">
                <a:noFill/>
              </a14:hiddenFill>
            </a:ext>
          </a:extLst>
        </p:spPr>
        <p:txBody>
          <a:bodyPr/>
          <a:p>
            <a:endParaRPr lang="zh-CN" altLang="en-US"/>
          </a:p>
        </p:txBody>
      </p:sp>
      <p:sp>
        <p:nvSpPr>
          <p:cNvPr id="33822" name="Freeform 30"/>
          <p:cNvSpPr/>
          <p:nvPr/>
        </p:nvSpPr>
        <p:spPr bwMode="auto">
          <a:xfrm>
            <a:off x="5441633" y="2059146"/>
            <a:ext cx="914400" cy="346075"/>
          </a:xfrm>
          <a:custGeom>
            <a:avLst/>
            <a:gdLst>
              <a:gd name="T0" fmla="*/ 0 w 576"/>
              <a:gd name="T1" fmla="*/ 0 h 218"/>
              <a:gd name="T2" fmla="*/ 576 w 576"/>
              <a:gd name="T3" fmla="*/ 0 h 218"/>
              <a:gd name="T4" fmla="*/ 576 w 576"/>
              <a:gd name="T5" fmla="*/ 218 h 218"/>
            </a:gdLst>
            <a:ahLst/>
            <a:cxnLst>
              <a:cxn ang="0">
                <a:pos x="T0" y="T1"/>
              </a:cxn>
              <a:cxn ang="0">
                <a:pos x="T2" y="T3"/>
              </a:cxn>
              <a:cxn ang="0">
                <a:pos x="T4" y="T5"/>
              </a:cxn>
            </a:cxnLst>
            <a:rect l="0" t="0" r="r" b="b"/>
            <a:pathLst>
              <a:path w="576" h="218">
                <a:moveTo>
                  <a:pt x="0" y="0"/>
                </a:moveTo>
                <a:lnTo>
                  <a:pt x="576" y="0"/>
                </a:lnTo>
                <a:lnTo>
                  <a:pt x="576" y="218"/>
                </a:lnTo>
              </a:path>
            </a:pathLst>
          </a:custGeom>
          <a:noFill/>
          <a:ln w="6350" cap="flat">
            <a:solidFill>
              <a:schemeClr val="tx1">
                <a:lumMod val="50000"/>
                <a:lumOff val="50000"/>
              </a:schemeClr>
            </a:solidFill>
            <a:prstDash val="dash"/>
            <a:miter lim="800000"/>
            <a:tailEnd type="oval" w="sm" len="sm"/>
          </a:ln>
          <a:extLst>
            <a:ext uri="{909E8E84-426E-40DD-AFC4-6F175D3DCCD1}">
              <a14:hiddenFill xmlns:a14="http://schemas.microsoft.com/office/drawing/2010/main">
                <a:solidFill>
                  <a:srgbClr val="FFFFFF"/>
                </a:solidFill>
              </a14:hiddenFill>
            </a:ext>
          </a:extLst>
        </p:spPr>
        <p:txBody>
          <a:bodyPr/>
          <a:p>
            <a:endParaRPr lang="zh-CN" altLang="en-US"/>
          </a:p>
        </p:txBody>
      </p:sp>
      <p:grpSp>
        <p:nvGrpSpPr>
          <p:cNvPr id="33870" name="Group 78"/>
          <p:cNvGrpSpPr/>
          <p:nvPr/>
        </p:nvGrpSpPr>
        <p:grpSpPr bwMode="auto">
          <a:xfrm>
            <a:off x="4859020" y="1228884"/>
            <a:ext cx="676275" cy="3394075"/>
            <a:chOff x="2880" y="712"/>
            <a:chExt cx="426" cy="2138"/>
          </a:xfrm>
        </p:grpSpPr>
        <p:sp>
          <p:nvSpPr>
            <p:cNvPr id="33825" name="Rectangle 33"/>
            <p:cNvSpPr>
              <a:spLocks noChangeArrowheads="1"/>
            </p:cNvSpPr>
            <p:nvPr/>
          </p:nvSpPr>
          <p:spPr bwMode="auto">
            <a:xfrm>
              <a:off x="2940" y="771"/>
              <a:ext cx="307" cy="1535"/>
            </a:xfrm>
            <a:prstGeom prst="rect">
              <a:avLst/>
            </a:prstGeom>
            <a:noFill/>
            <a:ln w="6350">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p>
              <a:endParaRPr lang="zh-CN" altLang="en-US"/>
            </a:p>
          </p:txBody>
        </p:sp>
        <p:sp>
          <p:nvSpPr>
            <p:cNvPr id="33826" name="Freeform 34"/>
            <p:cNvSpPr/>
            <p:nvPr/>
          </p:nvSpPr>
          <p:spPr bwMode="auto">
            <a:xfrm>
              <a:off x="2940" y="771"/>
              <a:ext cx="307" cy="1535"/>
            </a:xfrm>
            <a:custGeom>
              <a:avLst/>
              <a:gdLst>
                <a:gd name="T0" fmla="*/ 307 w 307"/>
                <a:gd name="T1" fmla="*/ 0 h 1535"/>
                <a:gd name="T2" fmla="*/ 0 w 307"/>
                <a:gd name="T3" fmla="*/ 217 h 1535"/>
                <a:gd name="T4" fmla="*/ 143 w 307"/>
                <a:gd name="T5" fmla="*/ 321 h 1535"/>
                <a:gd name="T6" fmla="*/ 307 w 307"/>
                <a:gd name="T7" fmla="*/ 464 h 1535"/>
                <a:gd name="T8" fmla="*/ 143 w 307"/>
                <a:gd name="T9" fmla="*/ 631 h 1535"/>
                <a:gd name="T10" fmla="*/ 0 w 307"/>
                <a:gd name="T11" fmla="*/ 853 h 1535"/>
                <a:gd name="T12" fmla="*/ 111 w 307"/>
                <a:gd name="T13" fmla="*/ 1058 h 1535"/>
                <a:gd name="T14" fmla="*/ 307 w 307"/>
                <a:gd name="T15" fmla="*/ 957 h 1535"/>
                <a:gd name="T16" fmla="*/ 126 w 307"/>
                <a:gd name="T17" fmla="*/ 1269 h 1535"/>
                <a:gd name="T18" fmla="*/ 307 w 307"/>
                <a:gd name="T19" fmla="*/ 1535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535">
                  <a:moveTo>
                    <a:pt x="307" y="0"/>
                  </a:moveTo>
                  <a:lnTo>
                    <a:pt x="0" y="217"/>
                  </a:lnTo>
                  <a:lnTo>
                    <a:pt x="143" y="321"/>
                  </a:lnTo>
                  <a:lnTo>
                    <a:pt x="307" y="464"/>
                  </a:lnTo>
                  <a:lnTo>
                    <a:pt x="143" y="631"/>
                  </a:lnTo>
                  <a:lnTo>
                    <a:pt x="0" y="853"/>
                  </a:lnTo>
                  <a:lnTo>
                    <a:pt x="111" y="1058"/>
                  </a:lnTo>
                  <a:lnTo>
                    <a:pt x="307" y="957"/>
                  </a:lnTo>
                  <a:lnTo>
                    <a:pt x="126" y="1269"/>
                  </a:lnTo>
                  <a:lnTo>
                    <a:pt x="307" y="1535"/>
                  </a:lnTo>
                </a:path>
              </a:pathLst>
            </a:custGeom>
            <a:noFill/>
            <a:ln w="6350"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p>
              <a:endParaRPr lang="zh-CN" altLang="en-US"/>
            </a:p>
          </p:txBody>
        </p:sp>
        <p:sp>
          <p:nvSpPr>
            <p:cNvPr id="33827" name="Freeform 35"/>
            <p:cNvSpPr/>
            <p:nvPr/>
          </p:nvSpPr>
          <p:spPr bwMode="auto">
            <a:xfrm>
              <a:off x="2940" y="2040"/>
              <a:ext cx="307" cy="266"/>
            </a:xfrm>
            <a:custGeom>
              <a:avLst/>
              <a:gdLst>
                <a:gd name="T0" fmla="*/ 0 w 307"/>
                <a:gd name="T1" fmla="*/ 266 h 266"/>
                <a:gd name="T2" fmla="*/ 126 w 307"/>
                <a:gd name="T3" fmla="*/ 0 h 266"/>
                <a:gd name="T4" fmla="*/ 307 w 307"/>
                <a:gd name="T5" fmla="*/ 64 h 266"/>
              </a:gdLst>
              <a:ahLst/>
              <a:cxnLst>
                <a:cxn ang="0">
                  <a:pos x="T0" y="T1"/>
                </a:cxn>
                <a:cxn ang="0">
                  <a:pos x="T2" y="T3"/>
                </a:cxn>
                <a:cxn ang="0">
                  <a:pos x="T4" y="T5"/>
                </a:cxn>
              </a:cxnLst>
              <a:rect l="0" t="0" r="r" b="b"/>
              <a:pathLst>
                <a:path w="307" h="266">
                  <a:moveTo>
                    <a:pt x="0" y="266"/>
                  </a:moveTo>
                  <a:lnTo>
                    <a:pt x="126" y="0"/>
                  </a:lnTo>
                  <a:lnTo>
                    <a:pt x="307" y="64"/>
                  </a:lnTo>
                </a:path>
              </a:pathLst>
            </a:custGeom>
            <a:noFill/>
            <a:ln w="6350"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p>
              <a:endParaRPr lang="zh-CN" altLang="en-US"/>
            </a:p>
          </p:txBody>
        </p:sp>
        <p:sp>
          <p:nvSpPr>
            <p:cNvPr id="33828" name="Freeform 36"/>
            <p:cNvSpPr/>
            <p:nvPr/>
          </p:nvSpPr>
          <p:spPr bwMode="auto">
            <a:xfrm>
              <a:off x="2940" y="941"/>
              <a:ext cx="307" cy="683"/>
            </a:xfrm>
            <a:custGeom>
              <a:avLst/>
              <a:gdLst>
                <a:gd name="T0" fmla="*/ 0 w 307"/>
                <a:gd name="T1" fmla="*/ 683 h 683"/>
                <a:gd name="T2" fmla="*/ 307 w 307"/>
                <a:gd name="T3" fmla="*/ 553 h 683"/>
                <a:gd name="T4" fmla="*/ 143 w 307"/>
                <a:gd name="T5" fmla="*/ 461 h 683"/>
                <a:gd name="T6" fmla="*/ 0 w 307"/>
                <a:gd name="T7" fmla="*/ 345 h 683"/>
                <a:gd name="T8" fmla="*/ 143 w 307"/>
                <a:gd name="T9" fmla="*/ 151 h 683"/>
                <a:gd name="T10" fmla="*/ 307 w 307"/>
                <a:gd name="T11" fmla="*/ 0 h 683"/>
              </a:gdLst>
              <a:ahLst/>
              <a:cxnLst>
                <a:cxn ang="0">
                  <a:pos x="T0" y="T1"/>
                </a:cxn>
                <a:cxn ang="0">
                  <a:pos x="T2" y="T3"/>
                </a:cxn>
                <a:cxn ang="0">
                  <a:pos x="T4" y="T5"/>
                </a:cxn>
                <a:cxn ang="0">
                  <a:pos x="T6" y="T7"/>
                </a:cxn>
                <a:cxn ang="0">
                  <a:pos x="T8" y="T9"/>
                </a:cxn>
                <a:cxn ang="0">
                  <a:pos x="T10" y="T11"/>
                </a:cxn>
              </a:cxnLst>
              <a:rect l="0" t="0" r="r" b="b"/>
              <a:pathLst>
                <a:path w="307" h="683">
                  <a:moveTo>
                    <a:pt x="0" y="683"/>
                  </a:moveTo>
                  <a:lnTo>
                    <a:pt x="307" y="553"/>
                  </a:lnTo>
                  <a:lnTo>
                    <a:pt x="143" y="461"/>
                  </a:lnTo>
                  <a:lnTo>
                    <a:pt x="0" y="345"/>
                  </a:lnTo>
                  <a:lnTo>
                    <a:pt x="143" y="151"/>
                  </a:lnTo>
                  <a:lnTo>
                    <a:pt x="307" y="0"/>
                  </a:lnTo>
                </a:path>
              </a:pathLst>
            </a:custGeom>
            <a:noFill/>
            <a:ln w="6350"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p>
              <a:endParaRPr lang="zh-CN" altLang="en-US"/>
            </a:p>
          </p:txBody>
        </p:sp>
        <p:sp>
          <p:nvSpPr>
            <p:cNvPr id="33829" name="Oval 37"/>
            <p:cNvSpPr>
              <a:spLocks noChangeArrowheads="1"/>
            </p:cNvSpPr>
            <p:nvPr/>
          </p:nvSpPr>
          <p:spPr bwMode="auto">
            <a:xfrm>
              <a:off x="2880" y="712"/>
              <a:ext cx="119" cy="11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30" name="Oval 38"/>
            <p:cNvSpPr>
              <a:spLocks noChangeArrowheads="1"/>
            </p:cNvSpPr>
            <p:nvPr/>
          </p:nvSpPr>
          <p:spPr bwMode="auto">
            <a:xfrm>
              <a:off x="3023" y="1034"/>
              <a:ext cx="119" cy="11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31" name="Oval 39"/>
            <p:cNvSpPr>
              <a:spLocks noChangeArrowheads="1"/>
            </p:cNvSpPr>
            <p:nvPr/>
          </p:nvSpPr>
          <p:spPr bwMode="auto">
            <a:xfrm>
              <a:off x="3023" y="1343"/>
              <a:ext cx="119" cy="11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32" name="Oval 40"/>
            <p:cNvSpPr>
              <a:spLocks noChangeArrowheads="1"/>
            </p:cNvSpPr>
            <p:nvPr/>
          </p:nvSpPr>
          <p:spPr bwMode="auto">
            <a:xfrm>
              <a:off x="2880" y="1565"/>
              <a:ext cx="119"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33" name="Oval 41"/>
            <p:cNvSpPr>
              <a:spLocks noChangeArrowheads="1"/>
            </p:cNvSpPr>
            <p:nvPr/>
          </p:nvSpPr>
          <p:spPr bwMode="auto">
            <a:xfrm>
              <a:off x="2992" y="1772"/>
              <a:ext cx="117" cy="11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34" name="Oval 42"/>
            <p:cNvSpPr>
              <a:spLocks noChangeArrowheads="1"/>
            </p:cNvSpPr>
            <p:nvPr/>
          </p:nvSpPr>
          <p:spPr bwMode="auto">
            <a:xfrm>
              <a:off x="3190" y="1176"/>
              <a:ext cx="116" cy="11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35" name="Oval 43"/>
            <p:cNvSpPr>
              <a:spLocks noChangeArrowheads="1"/>
            </p:cNvSpPr>
            <p:nvPr/>
          </p:nvSpPr>
          <p:spPr bwMode="auto">
            <a:xfrm>
              <a:off x="3190" y="1670"/>
              <a:ext cx="116" cy="117"/>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36" name="Oval 44"/>
            <p:cNvSpPr>
              <a:spLocks noChangeArrowheads="1"/>
            </p:cNvSpPr>
            <p:nvPr/>
          </p:nvSpPr>
          <p:spPr bwMode="auto">
            <a:xfrm>
              <a:off x="3009" y="1981"/>
              <a:ext cx="116" cy="11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37" name="Oval 45"/>
            <p:cNvSpPr>
              <a:spLocks noChangeArrowheads="1"/>
            </p:cNvSpPr>
            <p:nvPr/>
          </p:nvSpPr>
          <p:spPr bwMode="auto">
            <a:xfrm>
              <a:off x="3190" y="712"/>
              <a:ext cx="116" cy="11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38" name="Oval 46"/>
            <p:cNvSpPr>
              <a:spLocks noChangeArrowheads="1"/>
            </p:cNvSpPr>
            <p:nvPr/>
          </p:nvSpPr>
          <p:spPr bwMode="auto">
            <a:xfrm>
              <a:off x="3053" y="730"/>
              <a:ext cx="82" cy="83"/>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39" name="Oval 47"/>
            <p:cNvSpPr>
              <a:spLocks noChangeArrowheads="1"/>
            </p:cNvSpPr>
            <p:nvPr/>
          </p:nvSpPr>
          <p:spPr bwMode="auto">
            <a:xfrm>
              <a:off x="2880" y="2247"/>
              <a:ext cx="119"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40" name="Oval 48"/>
            <p:cNvSpPr>
              <a:spLocks noChangeArrowheads="1"/>
            </p:cNvSpPr>
            <p:nvPr/>
          </p:nvSpPr>
          <p:spPr bwMode="auto">
            <a:xfrm>
              <a:off x="3190" y="2247"/>
              <a:ext cx="116"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41" name="Oval 49"/>
            <p:cNvSpPr>
              <a:spLocks noChangeArrowheads="1"/>
            </p:cNvSpPr>
            <p:nvPr/>
          </p:nvSpPr>
          <p:spPr bwMode="auto">
            <a:xfrm>
              <a:off x="3053" y="2265"/>
              <a:ext cx="82"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42" name="Oval 50"/>
            <p:cNvSpPr>
              <a:spLocks noChangeArrowheads="1"/>
            </p:cNvSpPr>
            <p:nvPr/>
          </p:nvSpPr>
          <p:spPr bwMode="auto">
            <a:xfrm>
              <a:off x="2898" y="939"/>
              <a:ext cx="83"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43" name="Oval 51"/>
            <p:cNvSpPr>
              <a:spLocks noChangeArrowheads="1"/>
            </p:cNvSpPr>
            <p:nvPr/>
          </p:nvSpPr>
          <p:spPr bwMode="auto">
            <a:xfrm>
              <a:off x="2898" y="1245"/>
              <a:ext cx="83" cy="82"/>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44" name="Oval 52"/>
            <p:cNvSpPr>
              <a:spLocks noChangeArrowheads="1"/>
            </p:cNvSpPr>
            <p:nvPr/>
          </p:nvSpPr>
          <p:spPr bwMode="auto">
            <a:xfrm>
              <a:off x="2898" y="1893"/>
              <a:ext cx="83" cy="83"/>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45" name="Oval 53"/>
            <p:cNvSpPr>
              <a:spLocks noChangeArrowheads="1"/>
            </p:cNvSpPr>
            <p:nvPr/>
          </p:nvSpPr>
          <p:spPr bwMode="auto">
            <a:xfrm>
              <a:off x="3208" y="900"/>
              <a:ext cx="80"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46" name="Oval 54"/>
            <p:cNvSpPr>
              <a:spLocks noChangeArrowheads="1"/>
            </p:cNvSpPr>
            <p:nvPr/>
          </p:nvSpPr>
          <p:spPr bwMode="auto">
            <a:xfrm>
              <a:off x="3208" y="1453"/>
              <a:ext cx="80" cy="82"/>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47" name="Oval 55"/>
            <p:cNvSpPr>
              <a:spLocks noChangeArrowheads="1"/>
            </p:cNvSpPr>
            <p:nvPr/>
          </p:nvSpPr>
          <p:spPr bwMode="auto">
            <a:xfrm>
              <a:off x="3208" y="2063"/>
              <a:ext cx="80"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nvGrpSpPr>
            <p:cNvPr id="33848" name="Group 56"/>
            <p:cNvGrpSpPr/>
            <p:nvPr/>
          </p:nvGrpSpPr>
          <p:grpSpPr bwMode="auto">
            <a:xfrm>
              <a:off x="2940" y="2431"/>
              <a:ext cx="307" cy="419"/>
              <a:chOff x="2963" y="2431"/>
              <a:chExt cx="307" cy="419"/>
            </a:xfrm>
          </p:grpSpPr>
          <p:sp>
            <p:nvSpPr>
              <p:cNvPr id="33849" name="Freeform 57"/>
              <p:cNvSpPr/>
              <p:nvPr/>
            </p:nvSpPr>
            <p:spPr bwMode="auto">
              <a:xfrm>
                <a:off x="3068" y="2715"/>
                <a:ext cx="99" cy="135"/>
              </a:xfrm>
              <a:custGeom>
                <a:avLst/>
                <a:gdLst>
                  <a:gd name="T0" fmla="*/ 0 w 60"/>
                  <a:gd name="T1" fmla="*/ 0 h 82"/>
                  <a:gd name="T2" fmla="*/ 30 w 60"/>
                  <a:gd name="T3" fmla="*/ 82 h 82"/>
                  <a:gd name="T4" fmla="*/ 60 w 60"/>
                  <a:gd name="T5" fmla="*/ 0 h 82"/>
                  <a:gd name="T6" fmla="*/ 30 w 60"/>
                  <a:gd name="T7" fmla="*/ 3 h 82"/>
                  <a:gd name="T8" fmla="*/ 0 w 60"/>
                  <a:gd name="T9" fmla="*/ 0 h 82"/>
                </a:gdLst>
                <a:ahLst/>
                <a:cxnLst>
                  <a:cxn ang="0">
                    <a:pos x="T0" y="T1"/>
                  </a:cxn>
                  <a:cxn ang="0">
                    <a:pos x="T2" y="T3"/>
                  </a:cxn>
                  <a:cxn ang="0">
                    <a:pos x="T4" y="T5"/>
                  </a:cxn>
                  <a:cxn ang="0">
                    <a:pos x="T6" y="T7"/>
                  </a:cxn>
                  <a:cxn ang="0">
                    <a:pos x="T8" y="T9"/>
                  </a:cxn>
                </a:cxnLst>
                <a:rect l="0" t="0" r="r" b="b"/>
                <a:pathLst>
                  <a:path w="60" h="82">
                    <a:moveTo>
                      <a:pt x="0" y="0"/>
                    </a:moveTo>
                    <a:cubicBezTo>
                      <a:pt x="30" y="82"/>
                      <a:pt x="30" y="82"/>
                      <a:pt x="30" y="82"/>
                    </a:cubicBezTo>
                    <a:cubicBezTo>
                      <a:pt x="60" y="0"/>
                      <a:pt x="60" y="0"/>
                      <a:pt x="60" y="0"/>
                    </a:cubicBezTo>
                    <a:cubicBezTo>
                      <a:pt x="50" y="2"/>
                      <a:pt x="40" y="3"/>
                      <a:pt x="30" y="3"/>
                    </a:cubicBezTo>
                    <a:cubicBezTo>
                      <a:pt x="20" y="3"/>
                      <a:pt x="10" y="2"/>
                      <a:pt x="0"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3850" name="Freeform 58"/>
              <p:cNvSpPr/>
              <p:nvPr/>
            </p:nvSpPr>
            <p:spPr bwMode="auto">
              <a:xfrm>
                <a:off x="2963" y="2431"/>
                <a:ext cx="307" cy="289"/>
              </a:xfrm>
              <a:custGeom>
                <a:avLst/>
                <a:gdLst>
                  <a:gd name="T0" fmla="*/ 0 w 187"/>
                  <a:gd name="T1" fmla="*/ 0 h 176"/>
                  <a:gd name="T2" fmla="*/ 64 w 187"/>
                  <a:gd name="T3" fmla="*/ 173 h 176"/>
                  <a:gd name="T4" fmla="*/ 94 w 187"/>
                  <a:gd name="T5" fmla="*/ 176 h 176"/>
                  <a:gd name="T6" fmla="*/ 124 w 187"/>
                  <a:gd name="T7" fmla="*/ 173 h 176"/>
                  <a:gd name="T8" fmla="*/ 187 w 187"/>
                  <a:gd name="T9" fmla="*/ 0 h 176"/>
                  <a:gd name="T10" fmla="*/ 0 w 187"/>
                  <a:gd name="T11" fmla="*/ 0 h 176"/>
                </a:gdLst>
                <a:ahLst/>
                <a:cxnLst>
                  <a:cxn ang="0">
                    <a:pos x="T0" y="T1"/>
                  </a:cxn>
                  <a:cxn ang="0">
                    <a:pos x="T2" y="T3"/>
                  </a:cxn>
                  <a:cxn ang="0">
                    <a:pos x="T4" y="T5"/>
                  </a:cxn>
                  <a:cxn ang="0">
                    <a:pos x="T6" y="T7"/>
                  </a:cxn>
                  <a:cxn ang="0">
                    <a:pos x="T8" y="T9"/>
                  </a:cxn>
                  <a:cxn ang="0">
                    <a:pos x="T10" y="T11"/>
                  </a:cxn>
                </a:cxnLst>
                <a:rect l="0" t="0" r="r" b="b"/>
                <a:pathLst>
                  <a:path w="187" h="176">
                    <a:moveTo>
                      <a:pt x="0" y="0"/>
                    </a:moveTo>
                    <a:cubicBezTo>
                      <a:pt x="64" y="173"/>
                      <a:pt x="64" y="173"/>
                      <a:pt x="64" y="173"/>
                    </a:cubicBezTo>
                    <a:cubicBezTo>
                      <a:pt x="74" y="175"/>
                      <a:pt x="84" y="176"/>
                      <a:pt x="94" y="176"/>
                    </a:cubicBezTo>
                    <a:cubicBezTo>
                      <a:pt x="104" y="176"/>
                      <a:pt x="114" y="175"/>
                      <a:pt x="124" y="173"/>
                    </a:cubicBezTo>
                    <a:cubicBezTo>
                      <a:pt x="187" y="0"/>
                      <a:pt x="187" y="0"/>
                      <a:pt x="187" y="0"/>
                    </a:cubicBez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grpSp>
      <p:sp>
        <p:nvSpPr>
          <p:cNvPr id="33866" name="Rectangle 74"/>
          <p:cNvSpPr>
            <a:spLocks noChangeArrowheads="1"/>
          </p:cNvSpPr>
          <p:nvPr/>
        </p:nvSpPr>
        <p:spPr bwMode="auto">
          <a:xfrm>
            <a:off x="6478270" y="1511459"/>
            <a:ext cx="24479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rPr>
              <a:t>BBU</a:t>
            </a:r>
            <a:endParaRPr lang="en-US" altLang="zh-CN" sz="1400" b="1" dirty="0">
              <a:solidFill>
                <a:schemeClr val="tx1">
                  <a:lumMod val="50000"/>
                  <a:lumOff val="50000"/>
                </a:schemeClr>
              </a:solidFill>
              <a:latin typeface="Times New Roman" panose="02020603050405020304" charset="0"/>
            </a:endParaRPr>
          </a:p>
          <a:p>
            <a:pPr>
              <a:buFont typeface="Arial" panose="020B0604020202020204" pitchFamily="34" charset="0"/>
              <a:buNone/>
            </a:pPr>
            <a:r>
              <a:rPr lang="en-US" sz="1400" dirty="0">
                <a:solidFill>
                  <a:schemeClr val="tx1">
                    <a:lumMod val="50000"/>
                    <a:lumOff val="50000"/>
                  </a:schemeClr>
                </a:solidFill>
                <a:latin typeface="Times New Roman" panose="02020603050405020304" charset="0"/>
              </a:rPr>
              <a:t>BBU</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部署在中心机房当中</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867" name="Rectangle 75"/>
          <p:cNvSpPr>
            <a:spLocks noChangeArrowheads="1"/>
          </p:cNvSpPr>
          <p:nvPr/>
        </p:nvSpPr>
        <p:spPr bwMode="auto">
          <a:xfrm>
            <a:off x="6478270" y="3243739"/>
            <a:ext cx="2447925" cy="64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ea typeface="微软雅黑" panose="020B0503020204020204" pitchFamily="34" charset="-122"/>
              </a:rPr>
              <a:t>RRU</a:t>
            </a:r>
            <a:endParaRPr lang="en-US" altLang="zh-CN" sz="1400" b="1" dirty="0">
              <a:solidFill>
                <a:schemeClr val="tx1">
                  <a:lumMod val="50000"/>
                  <a:lumOff val="50000"/>
                </a:schemeClr>
              </a:solidFill>
              <a:latin typeface="Times New Roman" panose="02020603050405020304" charset="0"/>
              <a:ea typeface="微软雅黑" panose="020B0503020204020204" pitchFamily="34" charset="-122"/>
            </a:endParaRPr>
          </a:p>
          <a:p>
            <a:pPr>
              <a:buFont typeface="Arial" panose="020B0604020202020204" pitchFamily="34" charset="0"/>
              <a:buNone/>
            </a:pPr>
            <a:r>
              <a:rPr lang="en-US" sz="1400" dirty="0">
                <a:solidFill>
                  <a:schemeClr val="tx1">
                    <a:lumMod val="50000"/>
                    <a:lumOff val="50000"/>
                  </a:schemeClr>
                </a:solidFill>
                <a:latin typeface="Times New Roman" panose="02020603050405020304" charset="0"/>
                <a:ea typeface="微软雅黑" panose="020B0503020204020204" pitchFamily="34" charset="-122"/>
              </a:rPr>
              <a:t>RRU</a:t>
            </a:r>
            <a:r>
              <a:rPr lang="zh-CN" altLang="en-US" sz="1400" dirty="0">
                <a:solidFill>
                  <a:schemeClr val="tx1">
                    <a:lumMod val="50000"/>
                    <a:lumOff val="50000"/>
                  </a:schemeClr>
                </a:solidFill>
                <a:latin typeface="Times New Roman" panose="02020603050405020304" charset="0"/>
                <a:ea typeface="微软雅黑" panose="020B0503020204020204" pitchFamily="34" charset="-122"/>
              </a:rPr>
              <a:t>部署在需要无线覆盖的合适位置</a:t>
            </a:r>
            <a:endParaRPr lang="zh-CN" altLang="en-US" sz="14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33868" name="Rectangle 76"/>
          <p:cNvSpPr>
            <a:spLocks noChangeArrowheads="1"/>
          </p:cNvSpPr>
          <p:nvPr/>
        </p:nvSpPr>
        <p:spPr bwMode="auto">
          <a:xfrm>
            <a:off x="6478270" y="2265839"/>
            <a:ext cx="2447925" cy="64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buFont typeface="Arial" panose="020B0604020202020204" pitchFamily="34" charset="0"/>
              <a:buNone/>
            </a:pPr>
            <a:r>
              <a:rPr lang="zh-CN" altLang="en-US" sz="1400" b="1" dirty="0">
                <a:solidFill>
                  <a:schemeClr val="tx1">
                    <a:lumMod val="50000"/>
                    <a:lumOff val="50000"/>
                  </a:schemeClr>
                </a:solidFill>
                <a:latin typeface="Times New Roman" panose="02020603050405020304" charset="0"/>
                <a:ea typeface="微软雅黑" panose="020B0503020204020204" pitchFamily="34" charset="-122"/>
              </a:rPr>
              <a:t>连接</a:t>
            </a:r>
            <a:endParaRPr lang="zh-CN" altLang="en-US" sz="1400" b="1" dirty="0">
              <a:solidFill>
                <a:schemeClr val="tx1">
                  <a:lumMod val="50000"/>
                  <a:lumOff val="50000"/>
                </a:schemeClr>
              </a:solidFill>
              <a:latin typeface="Times New Roman" panose="02020603050405020304" charset="0"/>
              <a:ea typeface="微软雅黑" panose="020B0503020204020204" pitchFamily="34" charset="-122"/>
            </a:endParaRPr>
          </a:p>
          <a:p>
            <a:pPr>
              <a:buFont typeface="Arial" panose="020B0604020202020204" pitchFamily="34" charset="0"/>
              <a:buNone/>
            </a:pPr>
            <a:r>
              <a:rPr lang="en-US" sz="1400" dirty="0">
                <a:solidFill>
                  <a:schemeClr val="tx1">
                    <a:lumMod val="50000"/>
                    <a:lumOff val="50000"/>
                  </a:schemeClr>
                </a:solidFill>
                <a:latin typeface="Times New Roman" panose="02020603050405020304" charset="0"/>
                <a:ea typeface="微软雅黑" panose="020B0503020204020204" pitchFamily="34" charset="-122"/>
              </a:rPr>
              <a:t>BBU</a:t>
            </a:r>
            <a:r>
              <a:rPr lang="zh-CN" altLang="en-US" sz="1400" dirty="0">
                <a:solidFill>
                  <a:schemeClr val="tx1">
                    <a:lumMod val="50000"/>
                    <a:lumOff val="50000"/>
                  </a:schemeClr>
                </a:solidFill>
                <a:latin typeface="Times New Roman" panose="02020603050405020304" charset="0"/>
                <a:ea typeface="微软雅黑" panose="020B0503020204020204" pitchFamily="34" charset="-122"/>
              </a:rPr>
              <a:t>和</a:t>
            </a:r>
            <a:r>
              <a:rPr lang="en-US" altLang="zh-CN" sz="1400" dirty="0">
                <a:solidFill>
                  <a:schemeClr val="tx1">
                    <a:lumMod val="50000"/>
                    <a:lumOff val="50000"/>
                  </a:schemeClr>
                </a:solidFill>
                <a:latin typeface="Times New Roman" panose="02020603050405020304" charset="0"/>
                <a:ea typeface="微软雅黑" panose="020B0503020204020204" pitchFamily="34" charset="-122"/>
              </a:rPr>
              <a:t>RRU</a:t>
            </a:r>
            <a:r>
              <a:rPr lang="zh-CN" altLang="en-US" sz="1400" dirty="0">
                <a:solidFill>
                  <a:schemeClr val="tx1">
                    <a:lumMod val="50000"/>
                    <a:lumOff val="50000"/>
                  </a:schemeClr>
                </a:solidFill>
                <a:latin typeface="Times New Roman" panose="02020603050405020304" charset="0"/>
                <a:ea typeface="微软雅黑" panose="020B0503020204020204" pitchFamily="34" charset="-122"/>
              </a:rPr>
              <a:t>之间通过光纤骨干网连接</a:t>
            </a:r>
            <a:endParaRPr lang="zh-CN" altLang="en-US" sz="1400" dirty="0">
              <a:solidFill>
                <a:schemeClr val="tx1">
                  <a:lumMod val="50000"/>
                  <a:lumOff val="50000"/>
                </a:schemeClr>
              </a:solidFill>
              <a:latin typeface="Times New Roman" panose="0202060305040502030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2730" y="1530350"/>
            <a:ext cx="8642350" cy="3278505"/>
            <a:chOff x="398" y="2410"/>
            <a:chExt cx="13610" cy="5163"/>
          </a:xfrm>
        </p:grpSpPr>
        <p:sp>
          <p:nvSpPr>
            <p:cNvPr id="29735" name="Freeform 39"/>
            <p:cNvSpPr/>
            <p:nvPr/>
          </p:nvSpPr>
          <p:spPr bwMode="auto">
            <a:xfrm>
              <a:off x="7200" y="2874"/>
              <a:ext cx="1660" cy="3310"/>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tx1">
                <a:lumMod val="75000"/>
                <a:lumOff val="25000"/>
              </a:schemeClr>
            </a:solidFill>
            <a:ln>
              <a:noFill/>
            </a:ln>
          </p:spPr>
          <p:txBody>
            <a:bodyPr/>
            <a:lstStyle/>
            <a:p>
              <a:endParaRPr lang="zh-CN" altLang="en-US"/>
            </a:p>
          </p:txBody>
        </p:sp>
        <p:sp>
          <p:nvSpPr>
            <p:cNvPr id="29736" name="Freeform 40"/>
            <p:cNvSpPr/>
            <p:nvPr/>
          </p:nvSpPr>
          <p:spPr bwMode="auto">
            <a:xfrm>
              <a:off x="5549" y="2874"/>
              <a:ext cx="1655" cy="3310"/>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chemeClr val="accent1"/>
            </a:solidFill>
            <a:ln>
              <a:noFill/>
            </a:ln>
          </p:spPr>
          <p:txBody>
            <a:bodyPr/>
            <a:lstStyle/>
            <a:p>
              <a:endParaRPr lang="zh-CN" altLang="en-US"/>
            </a:p>
          </p:txBody>
        </p:sp>
        <p:sp>
          <p:nvSpPr>
            <p:cNvPr id="29737" name="Freeform 41"/>
            <p:cNvSpPr/>
            <p:nvPr/>
          </p:nvSpPr>
          <p:spPr bwMode="auto">
            <a:xfrm>
              <a:off x="6125" y="3457"/>
              <a:ext cx="1075" cy="215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tx1">
                <a:lumMod val="75000"/>
                <a:lumOff val="25000"/>
              </a:schemeClr>
            </a:solidFill>
            <a:ln>
              <a:noFill/>
            </a:ln>
          </p:spPr>
          <p:txBody>
            <a:bodyPr/>
            <a:lstStyle/>
            <a:p>
              <a:endParaRPr lang="zh-CN" altLang="en-US"/>
            </a:p>
          </p:txBody>
        </p:sp>
        <p:sp>
          <p:nvSpPr>
            <p:cNvPr id="29738" name="Freeform 42"/>
            <p:cNvSpPr/>
            <p:nvPr/>
          </p:nvSpPr>
          <p:spPr bwMode="auto">
            <a:xfrm>
              <a:off x="7200" y="3457"/>
              <a:ext cx="1075" cy="215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chemeClr val="accent1"/>
            </a:solidFill>
            <a:ln>
              <a:noFill/>
            </a:ln>
          </p:spPr>
          <p:txBody>
            <a:bodyPr/>
            <a:lstStyle/>
            <a:p>
              <a:endParaRPr lang="zh-CN" altLang="en-US"/>
            </a:p>
          </p:txBody>
        </p:sp>
        <p:sp>
          <p:nvSpPr>
            <p:cNvPr id="29739" name="Oval 43"/>
            <p:cNvSpPr>
              <a:spLocks noChangeArrowheads="1"/>
            </p:cNvSpPr>
            <p:nvPr/>
          </p:nvSpPr>
          <p:spPr bwMode="auto">
            <a:xfrm>
              <a:off x="6703" y="4034"/>
              <a:ext cx="995" cy="993"/>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40" name="Freeform 44"/>
            <p:cNvSpPr>
              <a:spLocks noEditPoints="1"/>
            </p:cNvSpPr>
            <p:nvPr/>
          </p:nvSpPr>
          <p:spPr bwMode="auto">
            <a:xfrm>
              <a:off x="6953" y="4277"/>
              <a:ext cx="503" cy="503"/>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tx1">
                <a:lumMod val="50000"/>
                <a:lumOff val="50000"/>
              </a:schemeClr>
            </a:solidFill>
            <a:ln>
              <a:noFill/>
            </a:ln>
          </p:spPr>
          <p:txBody>
            <a:bodyPr/>
            <a:lstStyle/>
            <a:p>
              <a:endParaRPr lang="zh-CN" altLang="en-US"/>
            </a:p>
          </p:txBody>
        </p:sp>
        <p:sp>
          <p:nvSpPr>
            <p:cNvPr id="29741" name="Freeform 45"/>
            <p:cNvSpPr/>
            <p:nvPr/>
          </p:nvSpPr>
          <p:spPr bwMode="auto">
            <a:xfrm>
              <a:off x="4643" y="5027"/>
              <a:ext cx="2628" cy="580"/>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1"/>
            </a:solidFill>
            <a:ln>
              <a:noFill/>
            </a:ln>
          </p:spPr>
          <p:txBody>
            <a:bodyPr/>
            <a:lstStyle/>
            <a:p>
              <a:endParaRPr lang="zh-CN" altLang="en-US"/>
            </a:p>
          </p:txBody>
        </p:sp>
        <p:sp>
          <p:nvSpPr>
            <p:cNvPr id="29742" name="Freeform 46"/>
            <p:cNvSpPr/>
            <p:nvPr/>
          </p:nvSpPr>
          <p:spPr bwMode="auto">
            <a:xfrm>
              <a:off x="4643" y="5607"/>
              <a:ext cx="2628" cy="578"/>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tx1">
                <a:lumMod val="75000"/>
                <a:lumOff val="25000"/>
              </a:schemeClr>
            </a:solidFill>
            <a:ln>
              <a:noFill/>
            </a:ln>
          </p:spPr>
          <p:txBody>
            <a:bodyPr/>
            <a:lstStyle/>
            <a:p>
              <a:endParaRPr lang="zh-CN" altLang="en-US"/>
            </a:p>
          </p:txBody>
        </p:sp>
        <p:sp>
          <p:nvSpPr>
            <p:cNvPr id="29743" name="Freeform 47"/>
            <p:cNvSpPr/>
            <p:nvPr/>
          </p:nvSpPr>
          <p:spPr bwMode="auto">
            <a:xfrm>
              <a:off x="7100" y="2879"/>
              <a:ext cx="2658" cy="578"/>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1"/>
            </a:solidFill>
            <a:ln>
              <a:noFill/>
            </a:ln>
          </p:spPr>
          <p:txBody>
            <a:bodyPr/>
            <a:lstStyle/>
            <a:p>
              <a:endParaRPr lang="zh-CN" altLang="en-US"/>
            </a:p>
          </p:txBody>
        </p:sp>
        <p:sp>
          <p:nvSpPr>
            <p:cNvPr id="29744" name="Freeform 48"/>
            <p:cNvSpPr/>
            <p:nvPr/>
          </p:nvSpPr>
          <p:spPr bwMode="auto">
            <a:xfrm>
              <a:off x="7100" y="3457"/>
              <a:ext cx="2658" cy="578"/>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tx1">
                <a:lumMod val="75000"/>
                <a:lumOff val="25000"/>
              </a:schemeClr>
            </a:solidFill>
            <a:ln>
              <a:noFill/>
            </a:ln>
          </p:spPr>
          <p:txBody>
            <a:bodyPr/>
            <a:lstStyle/>
            <a:p>
              <a:endParaRPr lang="zh-CN" altLang="en-US"/>
            </a:p>
          </p:txBody>
        </p:sp>
        <p:grpSp>
          <p:nvGrpSpPr>
            <p:cNvPr id="29745" name="Group 49"/>
            <p:cNvGrpSpPr/>
            <p:nvPr/>
          </p:nvGrpSpPr>
          <p:grpSpPr bwMode="auto">
            <a:xfrm flipH="1">
              <a:off x="10975" y="5095"/>
              <a:ext cx="310" cy="390"/>
              <a:chOff x="0" y="0"/>
              <a:chExt cx="127" cy="163"/>
            </a:xfrm>
            <a:solidFill>
              <a:schemeClr val="tx1">
                <a:lumMod val="75000"/>
                <a:lumOff val="25000"/>
              </a:schemeClr>
            </a:solidFill>
          </p:grpSpPr>
          <p:sp>
            <p:nvSpPr>
              <p:cNvPr id="29746" name="Freeform 50"/>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47" name="Freeform 51"/>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48" name="Freeform 52"/>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49" name="Freeform 53"/>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50" name="Freeform 54"/>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9751" name="Freeform 55"/>
            <p:cNvSpPr>
              <a:spLocks noEditPoints="1"/>
            </p:cNvSpPr>
            <p:nvPr/>
          </p:nvSpPr>
          <p:spPr bwMode="auto">
            <a:xfrm flipH="1">
              <a:off x="10833" y="2605"/>
              <a:ext cx="475" cy="320"/>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1"/>
            </a:solidFill>
            <a:ln>
              <a:noFill/>
            </a:ln>
          </p:spPr>
          <p:txBody>
            <a:bodyPr/>
            <a:lstStyle/>
            <a:p>
              <a:endParaRPr lang="zh-CN" altLang="en-US"/>
            </a:p>
          </p:txBody>
        </p:sp>
        <p:sp>
          <p:nvSpPr>
            <p:cNvPr id="29752" name="Rectangle 56"/>
            <p:cNvSpPr>
              <a:spLocks noChangeArrowheads="1"/>
            </p:cNvSpPr>
            <p:nvPr/>
          </p:nvSpPr>
          <p:spPr bwMode="auto">
            <a:xfrm>
              <a:off x="9925" y="3070"/>
              <a:ext cx="4083" cy="1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auto">
                <a:lnSpc>
                  <a:spcPct val="130000"/>
                </a:lnSpc>
                <a:buFont typeface="Arial" panose="020B0604020202020204" pitchFamily="34" charset="0"/>
                <a:buNone/>
              </a:pPr>
              <a:r>
                <a:rPr sz="1400" b="1">
                  <a:solidFill>
                    <a:schemeClr val="tx1">
                      <a:lumMod val="50000"/>
                      <a:lumOff val="50000"/>
                    </a:schemeClr>
                  </a:solidFill>
                  <a:latin typeface="微软雅黑" panose="020B0503020204020204" pitchFamily="34" charset="-122"/>
                  <a:ea typeface="微软雅黑" panose="020B0503020204020204" pitchFamily="34" charset="-122"/>
                </a:rPr>
                <a:t>基于通用平台的实时云计算：</a:t>
              </a:r>
              <a:r>
                <a:rPr sz="1200">
                  <a:solidFill>
                    <a:schemeClr val="tx1">
                      <a:lumMod val="50000"/>
                      <a:lumOff val="50000"/>
                    </a:schemeClr>
                  </a:solidFill>
                  <a:latin typeface="Times New Roman" panose="02020603050405020304" charset="0"/>
                  <a:ea typeface="微软雅黑" panose="020B0503020204020204" pitchFamily="34" charset="-122"/>
                </a:rPr>
                <a:t>C-RAN架构中的BBU基于开放的硬件平台，如基于x86/ARM架构的高性能可编程处理器。</a:t>
              </a:r>
              <a:endParaRPr sz="1200">
                <a:solidFill>
                  <a:schemeClr val="tx1">
                    <a:lumMod val="50000"/>
                    <a:lumOff val="50000"/>
                  </a:schemeClr>
                </a:solidFill>
                <a:latin typeface="Times New Roman" panose="02020603050405020304" charset="0"/>
                <a:ea typeface="微软雅黑" panose="020B0503020204020204" pitchFamily="34" charset="-122"/>
              </a:endParaRPr>
            </a:p>
          </p:txBody>
        </p:sp>
        <p:sp>
          <p:nvSpPr>
            <p:cNvPr id="29753" name="Text Box 57"/>
            <p:cNvSpPr txBox="1">
              <a:spLocks noChangeArrowheads="1"/>
            </p:cNvSpPr>
            <p:nvPr/>
          </p:nvSpPr>
          <p:spPr bwMode="auto">
            <a:xfrm>
              <a:off x="9925" y="2410"/>
              <a:ext cx="825"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chemeClr val="accent1"/>
                  </a:solidFill>
                  <a:latin typeface="Impact" panose="020B0806030902050204" pitchFamily="34" charset="0"/>
                </a:rPr>
                <a:t>03</a:t>
              </a:r>
              <a:endParaRPr lang="en-US" altLang="zh-CN" sz="2400" dirty="0">
                <a:solidFill>
                  <a:schemeClr val="accent1"/>
                </a:solidFill>
                <a:latin typeface="Impact" panose="020B0806030902050204" pitchFamily="34" charset="0"/>
              </a:endParaRPr>
            </a:p>
          </p:txBody>
        </p:sp>
        <p:sp>
          <p:nvSpPr>
            <p:cNvPr id="29754" name="Rectangle 58"/>
            <p:cNvSpPr>
              <a:spLocks noChangeArrowheads="1"/>
            </p:cNvSpPr>
            <p:nvPr/>
          </p:nvSpPr>
          <p:spPr bwMode="auto">
            <a:xfrm>
              <a:off x="9925" y="5592"/>
              <a:ext cx="4083" cy="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auto">
                <a:lnSpc>
                  <a:spcPct val="130000"/>
                </a:lnSpc>
                <a:buFont typeface="Arial" panose="020B0604020202020204" pitchFamily="34" charset="0"/>
                <a:buNone/>
              </a:pPr>
              <a:r>
                <a:rPr sz="1400" b="1">
                  <a:solidFill>
                    <a:schemeClr val="tx1">
                      <a:lumMod val="50000"/>
                      <a:lumOff val="50000"/>
                    </a:schemeClr>
                  </a:solidFill>
                  <a:latin typeface="微软雅黑" panose="020B0503020204020204" pitchFamily="34" charset="-122"/>
                  <a:ea typeface="微软雅黑" panose="020B0503020204020204" pitchFamily="34" charset="-122"/>
                </a:rPr>
                <a:t>实时虚拟化技术</a:t>
              </a:r>
              <a:r>
                <a:rPr lang="zh-CN" sz="1400" b="1">
                  <a:solidFill>
                    <a:schemeClr val="tx1">
                      <a:lumMod val="50000"/>
                      <a:lumOff val="50000"/>
                    </a:schemeClr>
                  </a:solidFill>
                  <a:latin typeface="微软雅黑" panose="020B0503020204020204" pitchFamily="34" charset="-122"/>
                  <a:ea typeface="微软雅黑" panose="020B0503020204020204" pitchFamily="34" charset="-122"/>
                </a:rPr>
                <a:t>：</a:t>
              </a:r>
              <a:r>
                <a:rPr sz="1200">
                  <a:solidFill>
                    <a:schemeClr val="tx1">
                      <a:lumMod val="50000"/>
                      <a:lumOff val="50000"/>
                    </a:schemeClr>
                  </a:solidFill>
                  <a:latin typeface="Times New Roman" panose="02020603050405020304" charset="0"/>
                  <a:ea typeface="微软雅黑" panose="020B0503020204020204" pitchFamily="34" charset="-122"/>
                </a:rPr>
                <a:t>BBUs以虚拟基站的方式实现基带信号处理以及无线网络资源分配与优化等功能</a:t>
              </a:r>
              <a:endParaRPr sz="1200">
                <a:solidFill>
                  <a:schemeClr val="tx1">
                    <a:lumMod val="50000"/>
                    <a:lumOff val="50000"/>
                  </a:schemeClr>
                </a:solidFill>
                <a:latin typeface="Times New Roman" panose="02020603050405020304" charset="0"/>
                <a:ea typeface="微软雅黑" panose="020B0503020204020204" pitchFamily="34" charset="-122"/>
              </a:endParaRPr>
            </a:p>
          </p:txBody>
        </p:sp>
        <p:sp>
          <p:nvSpPr>
            <p:cNvPr id="29755" name="Text Box 59"/>
            <p:cNvSpPr txBox="1">
              <a:spLocks noChangeArrowheads="1"/>
            </p:cNvSpPr>
            <p:nvPr/>
          </p:nvSpPr>
          <p:spPr bwMode="auto">
            <a:xfrm>
              <a:off x="9925" y="4932"/>
              <a:ext cx="793" cy="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chemeClr val="tx1">
                      <a:lumMod val="75000"/>
                      <a:lumOff val="25000"/>
                    </a:schemeClr>
                  </a:solidFill>
                  <a:latin typeface="Impact" panose="020B0806030902050204" pitchFamily="34" charset="0"/>
                </a:rPr>
                <a:t>04</a:t>
              </a:r>
              <a:endParaRPr lang="en-US" altLang="zh-CN" sz="2400" dirty="0">
                <a:solidFill>
                  <a:schemeClr val="tx1">
                    <a:lumMod val="75000"/>
                    <a:lumOff val="25000"/>
                  </a:schemeClr>
                </a:solidFill>
                <a:latin typeface="Impact" panose="020B0806030902050204" pitchFamily="34" charset="0"/>
              </a:endParaRPr>
            </a:p>
          </p:txBody>
        </p:sp>
        <p:sp>
          <p:nvSpPr>
            <p:cNvPr id="29756" name="Rectangle 60"/>
            <p:cNvSpPr>
              <a:spLocks noChangeArrowheads="1"/>
            </p:cNvSpPr>
            <p:nvPr/>
          </p:nvSpPr>
          <p:spPr bwMode="auto">
            <a:xfrm>
              <a:off x="398" y="5479"/>
              <a:ext cx="4244" cy="2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auto">
                <a:lnSpc>
                  <a:spcPct val="130000"/>
                </a:lnSpc>
                <a:buFont typeface="Arial" panose="020B0604020202020204" pitchFamily="34" charset="0"/>
                <a:buNone/>
              </a:pPr>
              <a:r>
                <a:rPr sz="1400" b="1">
                  <a:solidFill>
                    <a:schemeClr val="tx1">
                      <a:lumMod val="50000"/>
                      <a:lumOff val="50000"/>
                    </a:schemeClr>
                  </a:solidFill>
                  <a:latin typeface="Times New Roman" panose="02020603050405020304" charset="0"/>
                  <a:ea typeface="微软雅黑" panose="020B0503020204020204" pitchFamily="34" charset="-122"/>
                </a:rPr>
                <a:t>本地支持协作：</a:t>
              </a:r>
              <a:r>
                <a:rPr sz="1200">
                  <a:solidFill>
                    <a:schemeClr val="tx1">
                      <a:lumMod val="50000"/>
                      <a:lumOff val="50000"/>
                    </a:schemeClr>
                  </a:solidFill>
                  <a:latin typeface="Times New Roman" panose="02020603050405020304" charset="0"/>
                  <a:ea typeface="微软雅黑" panose="020B0503020204020204" pitchFamily="34" charset="-122"/>
                </a:rPr>
                <a:t>基带处理池BBU之间可以实现任意通信，基带处理池中相互连接的BBU带宽极高而传输迟延极低</a:t>
              </a:r>
              <a:r>
                <a:rPr lang="zh-CN" sz="1200">
                  <a:solidFill>
                    <a:schemeClr val="tx1">
                      <a:lumMod val="50000"/>
                      <a:lumOff val="50000"/>
                    </a:schemeClr>
                  </a:solidFill>
                  <a:latin typeface="Times New Roman" panose="02020603050405020304" charset="0"/>
                  <a:ea typeface="微软雅黑" panose="020B0503020204020204" pitchFamily="34" charset="-122"/>
                </a:rPr>
                <a:t>。传统基站模式当中，不同基站的BBU没有直接联系</a:t>
              </a:r>
              <a:endParaRPr lang="zh-CN" sz="1200">
                <a:solidFill>
                  <a:schemeClr val="tx1">
                    <a:lumMod val="50000"/>
                    <a:lumOff val="50000"/>
                  </a:schemeClr>
                </a:solidFill>
                <a:latin typeface="Times New Roman" panose="02020603050405020304" charset="0"/>
                <a:ea typeface="微软雅黑" panose="020B0503020204020204" pitchFamily="34" charset="-122"/>
              </a:endParaRPr>
            </a:p>
          </p:txBody>
        </p:sp>
        <p:sp>
          <p:nvSpPr>
            <p:cNvPr id="29757" name="Text Box 61"/>
            <p:cNvSpPr txBox="1">
              <a:spLocks noChangeArrowheads="1"/>
            </p:cNvSpPr>
            <p:nvPr/>
          </p:nvSpPr>
          <p:spPr bwMode="auto">
            <a:xfrm>
              <a:off x="3724" y="4819"/>
              <a:ext cx="793" cy="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400" dirty="0">
                  <a:solidFill>
                    <a:schemeClr val="accent1"/>
                  </a:solidFill>
                  <a:latin typeface="Impact" panose="020B0806030902050204" pitchFamily="34" charset="0"/>
                </a:rPr>
                <a:t>02</a:t>
              </a:r>
              <a:endParaRPr lang="en-US" altLang="zh-CN" sz="2400" dirty="0">
                <a:solidFill>
                  <a:schemeClr val="accent1"/>
                </a:solidFill>
                <a:latin typeface="Impact" panose="020B0806030902050204" pitchFamily="34" charset="0"/>
              </a:endParaRPr>
            </a:p>
          </p:txBody>
        </p:sp>
        <p:grpSp>
          <p:nvGrpSpPr>
            <p:cNvPr id="29758" name="Group 62"/>
            <p:cNvGrpSpPr/>
            <p:nvPr/>
          </p:nvGrpSpPr>
          <p:grpSpPr bwMode="auto">
            <a:xfrm flipH="1">
              <a:off x="3158" y="2701"/>
              <a:ext cx="330" cy="405"/>
              <a:chOff x="0" y="0"/>
              <a:chExt cx="134" cy="163"/>
            </a:xfrm>
            <a:solidFill>
              <a:schemeClr val="tx1">
                <a:lumMod val="75000"/>
                <a:lumOff val="25000"/>
              </a:schemeClr>
            </a:solidFill>
          </p:grpSpPr>
          <p:sp>
            <p:nvSpPr>
              <p:cNvPr id="29759" name="Freeform 63"/>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60" name="Rectangle 64"/>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61" name="Rectangle 65"/>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9762" name="Rectangle 66"/>
            <p:cNvSpPr>
              <a:spLocks noChangeArrowheads="1"/>
            </p:cNvSpPr>
            <p:nvPr/>
          </p:nvSpPr>
          <p:spPr bwMode="auto">
            <a:xfrm>
              <a:off x="398" y="3193"/>
              <a:ext cx="4082" cy="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auto">
                <a:lnSpc>
                  <a:spcPct val="130000"/>
                </a:lnSpc>
                <a:buFont typeface="Arial" panose="020B0604020202020204" pitchFamily="34" charset="0"/>
                <a:buNone/>
              </a:pPr>
              <a:r>
                <a:rPr lang="zh-CN" sz="1400" b="1" dirty="0">
                  <a:solidFill>
                    <a:schemeClr val="tx1">
                      <a:lumMod val="50000"/>
                      <a:lumOff val="50000"/>
                    </a:schemeClr>
                  </a:solidFill>
                  <a:latin typeface="Times New Roman" panose="02020603050405020304" charset="0"/>
                  <a:ea typeface="微软雅黑" panose="020B0503020204020204" pitchFamily="34" charset="-122"/>
                </a:rPr>
                <a:t>大规模集中部署：</a:t>
              </a:r>
              <a:r>
                <a:rPr lang="zh-CN" sz="1200" dirty="0">
                  <a:solidFill>
                    <a:schemeClr val="tx1">
                      <a:lumMod val="50000"/>
                      <a:lumOff val="50000"/>
                    </a:schemeClr>
                  </a:solidFill>
                  <a:latin typeface="Times New Roman" panose="02020603050405020304" charset="0"/>
                  <a:ea typeface="微软雅黑" panose="020B0503020204020204" pitchFamily="34" charset="-122"/>
                </a:rPr>
                <a:t>一个集中式基带池BBU可以通过光纤骨干网远程数目众多的远端无线单元RRU。</a:t>
              </a:r>
              <a:endParaRPr lang="zh-CN"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29763" name="Text Box 67"/>
            <p:cNvSpPr txBox="1">
              <a:spLocks noChangeArrowheads="1"/>
            </p:cNvSpPr>
            <p:nvPr/>
          </p:nvSpPr>
          <p:spPr bwMode="auto">
            <a:xfrm>
              <a:off x="3782" y="2533"/>
              <a:ext cx="735" cy="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400" dirty="0">
                  <a:solidFill>
                    <a:schemeClr val="tx1">
                      <a:lumMod val="75000"/>
                      <a:lumOff val="25000"/>
                    </a:schemeClr>
                  </a:solidFill>
                  <a:latin typeface="Impact" panose="020B0806030902050204" pitchFamily="34" charset="0"/>
                </a:rPr>
                <a:t>01</a:t>
              </a:r>
              <a:endParaRPr lang="en-US" altLang="zh-CN" sz="2400" dirty="0">
                <a:solidFill>
                  <a:schemeClr val="tx1">
                    <a:lumMod val="75000"/>
                    <a:lumOff val="25000"/>
                  </a:schemeClr>
                </a:solidFill>
                <a:latin typeface="Impact" panose="020B0806030902050204" pitchFamily="34" charset="0"/>
              </a:endParaRPr>
            </a:p>
          </p:txBody>
        </p:sp>
        <p:sp>
          <p:nvSpPr>
            <p:cNvPr id="29764" name="Freeform 68"/>
            <p:cNvSpPr>
              <a:spLocks noEditPoints="1"/>
            </p:cNvSpPr>
            <p:nvPr/>
          </p:nvSpPr>
          <p:spPr bwMode="auto">
            <a:xfrm>
              <a:off x="3160" y="4987"/>
              <a:ext cx="368" cy="38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1"/>
            </a:solidFill>
            <a:ln>
              <a:noFill/>
            </a:ln>
          </p:spPr>
          <p:txBody>
            <a:bodyPr/>
            <a:lstStyle/>
            <a:p>
              <a:endParaRPr lang="zh-CN" altLang="en-US"/>
            </a:p>
          </p:txBody>
        </p:sp>
      </p:grpSp>
      <p:sp>
        <p:nvSpPr>
          <p:cNvPr id="79" name="TextBox 78"/>
          <p:cNvSpPr txBox="1"/>
          <p:nvPr/>
        </p:nvSpPr>
        <p:spPr>
          <a:xfrm>
            <a:off x="3458817" y="358586"/>
            <a:ext cx="2226366" cy="368300"/>
          </a:xfrm>
          <a:prstGeom prst="rect">
            <a:avLst/>
          </a:prstGeom>
          <a:noFill/>
        </p:spPr>
        <p:txBody>
          <a:bodyPr wrap="square" rtlCol="0">
            <a:spAutoFit/>
          </a:bodyPr>
          <a:lstStyle/>
          <a:p>
            <a:pPr algn="ctr"/>
            <a:r>
              <a:rPr lang="en-US" altLang="zh-CN" b="1" dirty="0">
                <a:solidFill>
                  <a:schemeClr val="accent1"/>
                </a:solidFill>
                <a:latin typeface="Times New Roman" panose="02020603050405020304" charset="0"/>
                <a:ea typeface="微软雅黑" panose="020B0503020204020204" pitchFamily="34" charset="-122"/>
              </a:rPr>
              <a:t>C-RAN</a:t>
            </a:r>
            <a:r>
              <a:rPr lang="zh-CN" altLang="en-US" b="1" dirty="0">
                <a:solidFill>
                  <a:schemeClr val="accent1"/>
                </a:solidFill>
                <a:latin typeface="Times New Roman" panose="02020603050405020304" charset="0"/>
                <a:ea typeface="微软雅黑" panose="020B0503020204020204" pitchFamily="34" charset="-122"/>
              </a:rPr>
              <a:t>技术特征</a:t>
            </a:r>
            <a:endParaRPr lang="zh-CN" altLang="en-US" b="1" dirty="0">
              <a:solidFill>
                <a:schemeClr val="accent1"/>
              </a:solidFill>
              <a:latin typeface="Times New Roman" panose="02020603050405020304" charset="0"/>
              <a:ea typeface="微软雅黑" panose="020B0503020204020204" pitchFamily="34" charset="-122"/>
            </a:endParaRPr>
          </a:p>
        </p:txBody>
      </p:sp>
      <p:sp>
        <p:nvSpPr>
          <p:cNvPr id="80" name="Rectangle 20"/>
          <p:cNvSpPr>
            <a:spLocks noChangeArrowheads="1"/>
          </p:cNvSpPr>
          <p:nvPr/>
        </p:nvSpPr>
        <p:spPr bwMode="auto">
          <a:xfrm>
            <a:off x="3671697" y="726767"/>
            <a:ext cx="1800606" cy="15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zh-CN" altLang="en-US" sz="1000" dirty="0">
                <a:solidFill>
                  <a:schemeClr val="tx1">
                    <a:lumMod val="65000"/>
                    <a:lumOff val="35000"/>
                  </a:schemeClr>
                </a:solidFill>
                <a:latin typeface="Times New Roman" panose="02020603050405020304" charset="0"/>
                <a:cs typeface="Arial" panose="020B0604020202020204" pitchFamily="34" charset="0"/>
              </a:rPr>
              <a:t>C-RAN technical features</a:t>
            </a:r>
            <a:endParaRPr lang="zh-CN" altLang="en-US" sz="1000" dirty="0">
              <a:solidFill>
                <a:schemeClr val="tx1">
                  <a:lumMod val="65000"/>
                  <a:lumOff val="35000"/>
                </a:schemeClr>
              </a:solidFill>
              <a:latin typeface="Times New Roman" panose="0202060305040502030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5960" y="358775"/>
            <a:ext cx="7954645" cy="4479290"/>
            <a:chOff x="1078" y="565"/>
            <a:chExt cx="12527" cy="7054"/>
          </a:xfrm>
        </p:grpSpPr>
        <p:sp>
          <p:nvSpPr>
            <p:cNvPr id="33820" name="Freeform 28"/>
            <p:cNvSpPr/>
            <p:nvPr/>
          </p:nvSpPr>
          <p:spPr bwMode="auto">
            <a:xfrm>
              <a:off x="8118" y="5522"/>
              <a:ext cx="1440" cy="850"/>
            </a:xfrm>
            <a:custGeom>
              <a:avLst/>
              <a:gdLst>
                <a:gd name="T0" fmla="*/ 0 w 576"/>
                <a:gd name="T1" fmla="*/ 340 h 340"/>
                <a:gd name="T2" fmla="*/ 576 w 576"/>
                <a:gd name="T3" fmla="*/ 340 h 340"/>
                <a:gd name="T4" fmla="*/ 576 w 576"/>
                <a:gd name="T5" fmla="*/ 0 h 340"/>
              </a:gdLst>
              <a:ahLst/>
              <a:cxnLst>
                <a:cxn ang="0">
                  <a:pos x="T0" y="T1"/>
                </a:cxn>
                <a:cxn ang="0">
                  <a:pos x="T2" y="T3"/>
                </a:cxn>
                <a:cxn ang="0">
                  <a:pos x="T4" y="T5"/>
                </a:cxn>
              </a:cxnLst>
              <a:rect l="0" t="0" r="r" b="b"/>
              <a:pathLst>
                <a:path w="576" h="340">
                  <a:moveTo>
                    <a:pt x="0" y="340"/>
                  </a:moveTo>
                  <a:lnTo>
                    <a:pt x="576" y="340"/>
                  </a:lnTo>
                  <a:lnTo>
                    <a:pt x="576" y="0"/>
                  </a:lnTo>
                </a:path>
              </a:pathLst>
            </a:custGeom>
            <a:noFill/>
            <a:ln w="6350" cap="flat">
              <a:solidFill>
                <a:schemeClr val="tx1">
                  <a:lumMod val="50000"/>
                  <a:lumOff val="50000"/>
                </a:schemeClr>
              </a:solidFill>
              <a:prstDash val="dash"/>
              <a:miter lim="800000"/>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1" name="Line 29"/>
            <p:cNvSpPr>
              <a:spLocks noChangeShapeType="1"/>
            </p:cNvSpPr>
            <p:nvPr/>
          </p:nvSpPr>
          <p:spPr bwMode="auto">
            <a:xfrm>
              <a:off x="8118" y="2734"/>
              <a:ext cx="1440" cy="0"/>
            </a:xfrm>
            <a:prstGeom prst="line">
              <a:avLst/>
            </a:prstGeom>
            <a:noFill/>
            <a:ln w="6350">
              <a:solidFill>
                <a:schemeClr val="tx1">
                  <a:lumMod val="50000"/>
                  <a:lumOff val="50000"/>
                </a:schemeClr>
              </a:solidFill>
              <a:prstDash val="dash"/>
              <a:miter lim="800000"/>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3822" name="Freeform 30"/>
            <p:cNvSpPr/>
            <p:nvPr/>
          </p:nvSpPr>
          <p:spPr bwMode="auto">
            <a:xfrm>
              <a:off x="8118" y="3469"/>
              <a:ext cx="1440" cy="545"/>
            </a:xfrm>
            <a:custGeom>
              <a:avLst/>
              <a:gdLst>
                <a:gd name="T0" fmla="*/ 0 w 576"/>
                <a:gd name="T1" fmla="*/ 0 h 218"/>
                <a:gd name="T2" fmla="*/ 576 w 576"/>
                <a:gd name="T3" fmla="*/ 0 h 218"/>
                <a:gd name="T4" fmla="*/ 576 w 576"/>
                <a:gd name="T5" fmla="*/ 218 h 218"/>
              </a:gdLst>
              <a:ahLst/>
              <a:cxnLst>
                <a:cxn ang="0">
                  <a:pos x="T0" y="T1"/>
                </a:cxn>
                <a:cxn ang="0">
                  <a:pos x="T2" y="T3"/>
                </a:cxn>
                <a:cxn ang="0">
                  <a:pos x="T4" y="T5"/>
                </a:cxn>
              </a:cxnLst>
              <a:rect l="0" t="0" r="r" b="b"/>
              <a:pathLst>
                <a:path w="576" h="218">
                  <a:moveTo>
                    <a:pt x="0" y="0"/>
                  </a:moveTo>
                  <a:lnTo>
                    <a:pt x="576" y="0"/>
                  </a:lnTo>
                  <a:lnTo>
                    <a:pt x="576" y="218"/>
                  </a:lnTo>
                </a:path>
              </a:pathLst>
            </a:custGeom>
            <a:noFill/>
            <a:ln w="6350" cap="flat">
              <a:solidFill>
                <a:schemeClr val="tx1">
                  <a:lumMod val="50000"/>
                  <a:lumOff val="50000"/>
                </a:schemeClr>
              </a:solidFill>
              <a:prstDash val="dash"/>
              <a:miter lim="800000"/>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3870" name="Group 78"/>
            <p:cNvGrpSpPr/>
            <p:nvPr/>
          </p:nvGrpSpPr>
          <p:grpSpPr bwMode="auto">
            <a:xfrm>
              <a:off x="7200" y="2274"/>
              <a:ext cx="1065" cy="5345"/>
              <a:chOff x="2880" y="712"/>
              <a:chExt cx="426" cy="2138"/>
            </a:xfrm>
          </p:grpSpPr>
          <p:sp>
            <p:nvSpPr>
              <p:cNvPr id="33825" name="Rectangle 33"/>
              <p:cNvSpPr>
                <a:spLocks noChangeArrowheads="1"/>
              </p:cNvSpPr>
              <p:nvPr/>
            </p:nvSpPr>
            <p:spPr bwMode="auto">
              <a:xfrm>
                <a:off x="2940" y="771"/>
                <a:ext cx="307" cy="1535"/>
              </a:xfrm>
              <a:prstGeom prst="rect">
                <a:avLst/>
              </a:prstGeom>
              <a:noFill/>
              <a:ln w="6350">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6" name="Freeform 34"/>
              <p:cNvSpPr/>
              <p:nvPr/>
            </p:nvSpPr>
            <p:spPr bwMode="auto">
              <a:xfrm>
                <a:off x="2940" y="771"/>
                <a:ext cx="307" cy="1535"/>
              </a:xfrm>
              <a:custGeom>
                <a:avLst/>
                <a:gdLst>
                  <a:gd name="T0" fmla="*/ 307 w 307"/>
                  <a:gd name="T1" fmla="*/ 0 h 1535"/>
                  <a:gd name="T2" fmla="*/ 0 w 307"/>
                  <a:gd name="T3" fmla="*/ 217 h 1535"/>
                  <a:gd name="T4" fmla="*/ 143 w 307"/>
                  <a:gd name="T5" fmla="*/ 321 h 1535"/>
                  <a:gd name="T6" fmla="*/ 307 w 307"/>
                  <a:gd name="T7" fmla="*/ 464 h 1535"/>
                  <a:gd name="T8" fmla="*/ 143 w 307"/>
                  <a:gd name="T9" fmla="*/ 631 h 1535"/>
                  <a:gd name="T10" fmla="*/ 0 w 307"/>
                  <a:gd name="T11" fmla="*/ 853 h 1535"/>
                  <a:gd name="T12" fmla="*/ 111 w 307"/>
                  <a:gd name="T13" fmla="*/ 1058 h 1535"/>
                  <a:gd name="T14" fmla="*/ 307 w 307"/>
                  <a:gd name="T15" fmla="*/ 957 h 1535"/>
                  <a:gd name="T16" fmla="*/ 126 w 307"/>
                  <a:gd name="T17" fmla="*/ 1269 h 1535"/>
                  <a:gd name="T18" fmla="*/ 307 w 307"/>
                  <a:gd name="T19" fmla="*/ 1535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535">
                    <a:moveTo>
                      <a:pt x="307" y="0"/>
                    </a:moveTo>
                    <a:lnTo>
                      <a:pt x="0" y="217"/>
                    </a:lnTo>
                    <a:lnTo>
                      <a:pt x="143" y="321"/>
                    </a:lnTo>
                    <a:lnTo>
                      <a:pt x="307" y="464"/>
                    </a:lnTo>
                    <a:lnTo>
                      <a:pt x="143" y="631"/>
                    </a:lnTo>
                    <a:lnTo>
                      <a:pt x="0" y="853"/>
                    </a:lnTo>
                    <a:lnTo>
                      <a:pt x="111" y="1058"/>
                    </a:lnTo>
                    <a:lnTo>
                      <a:pt x="307" y="957"/>
                    </a:lnTo>
                    <a:lnTo>
                      <a:pt x="126" y="1269"/>
                    </a:lnTo>
                    <a:lnTo>
                      <a:pt x="307" y="1535"/>
                    </a:lnTo>
                  </a:path>
                </a:pathLst>
              </a:custGeom>
              <a:noFill/>
              <a:ln w="6350"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7" name="Freeform 35"/>
              <p:cNvSpPr/>
              <p:nvPr/>
            </p:nvSpPr>
            <p:spPr bwMode="auto">
              <a:xfrm>
                <a:off x="2940" y="2040"/>
                <a:ext cx="307" cy="266"/>
              </a:xfrm>
              <a:custGeom>
                <a:avLst/>
                <a:gdLst>
                  <a:gd name="T0" fmla="*/ 0 w 307"/>
                  <a:gd name="T1" fmla="*/ 266 h 266"/>
                  <a:gd name="T2" fmla="*/ 126 w 307"/>
                  <a:gd name="T3" fmla="*/ 0 h 266"/>
                  <a:gd name="T4" fmla="*/ 307 w 307"/>
                  <a:gd name="T5" fmla="*/ 64 h 266"/>
                </a:gdLst>
                <a:ahLst/>
                <a:cxnLst>
                  <a:cxn ang="0">
                    <a:pos x="T0" y="T1"/>
                  </a:cxn>
                  <a:cxn ang="0">
                    <a:pos x="T2" y="T3"/>
                  </a:cxn>
                  <a:cxn ang="0">
                    <a:pos x="T4" y="T5"/>
                  </a:cxn>
                </a:cxnLst>
                <a:rect l="0" t="0" r="r" b="b"/>
                <a:pathLst>
                  <a:path w="307" h="266">
                    <a:moveTo>
                      <a:pt x="0" y="266"/>
                    </a:moveTo>
                    <a:lnTo>
                      <a:pt x="126" y="0"/>
                    </a:lnTo>
                    <a:lnTo>
                      <a:pt x="307" y="64"/>
                    </a:lnTo>
                  </a:path>
                </a:pathLst>
              </a:custGeom>
              <a:noFill/>
              <a:ln w="6350"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8" name="Freeform 36"/>
              <p:cNvSpPr/>
              <p:nvPr/>
            </p:nvSpPr>
            <p:spPr bwMode="auto">
              <a:xfrm>
                <a:off x="2940" y="941"/>
                <a:ext cx="307" cy="683"/>
              </a:xfrm>
              <a:custGeom>
                <a:avLst/>
                <a:gdLst>
                  <a:gd name="T0" fmla="*/ 0 w 307"/>
                  <a:gd name="T1" fmla="*/ 683 h 683"/>
                  <a:gd name="T2" fmla="*/ 307 w 307"/>
                  <a:gd name="T3" fmla="*/ 553 h 683"/>
                  <a:gd name="T4" fmla="*/ 143 w 307"/>
                  <a:gd name="T5" fmla="*/ 461 h 683"/>
                  <a:gd name="T6" fmla="*/ 0 w 307"/>
                  <a:gd name="T7" fmla="*/ 345 h 683"/>
                  <a:gd name="T8" fmla="*/ 143 w 307"/>
                  <a:gd name="T9" fmla="*/ 151 h 683"/>
                  <a:gd name="T10" fmla="*/ 307 w 307"/>
                  <a:gd name="T11" fmla="*/ 0 h 683"/>
                </a:gdLst>
                <a:ahLst/>
                <a:cxnLst>
                  <a:cxn ang="0">
                    <a:pos x="T0" y="T1"/>
                  </a:cxn>
                  <a:cxn ang="0">
                    <a:pos x="T2" y="T3"/>
                  </a:cxn>
                  <a:cxn ang="0">
                    <a:pos x="T4" y="T5"/>
                  </a:cxn>
                  <a:cxn ang="0">
                    <a:pos x="T6" y="T7"/>
                  </a:cxn>
                  <a:cxn ang="0">
                    <a:pos x="T8" y="T9"/>
                  </a:cxn>
                  <a:cxn ang="0">
                    <a:pos x="T10" y="T11"/>
                  </a:cxn>
                </a:cxnLst>
                <a:rect l="0" t="0" r="r" b="b"/>
                <a:pathLst>
                  <a:path w="307" h="683">
                    <a:moveTo>
                      <a:pt x="0" y="683"/>
                    </a:moveTo>
                    <a:lnTo>
                      <a:pt x="307" y="553"/>
                    </a:lnTo>
                    <a:lnTo>
                      <a:pt x="143" y="461"/>
                    </a:lnTo>
                    <a:lnTo>
                      <a:pt x="0" y="345"/>
                    </a:lnTo>
                    <a:lnTo>
                      <a:pt x="143" y="151"/>
                    </a:lnTo>
                    <a:lnTo>
                      <a:pt x="307" y="0"/>
                    </a:lnTo>
                  </a:path>
                </a:pathLst>
              </a:custGeom>
              <a:noFill/>
              <a:ln w="6350"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9" name="Oval 37"/>
              <p:cNvSpPr>
                <a:spLocks noChangeArrowheads="1"/>
              </p:cNvSpPr>
              <p:nvPr/>
            </p:nvSpPr>
            <p:spPr bwMode="auto">
              <a:xfrm>
                <a:off x="2880" y="712"/>
                <a:ext cx="119" cy="11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0" name="Oval 38"/>
              <p:cNvSpPr>
                <a:spLocks noChangeArrowheads="1"/>
              </p:cNvSpPr>
              <p:nvPr/>
            </p:nvSpPr>
            <p:spPr bwMode="auto">
              <a:xfrm>
                <a:off x="3023" y="1034"/>
                <a:ext cx="119" cy="11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1" name="Oval 39"/>
              <p:cNvSpPr>
                <a:spLocks noChangeArrowheads="1"/>
              </p:cNvSpPr>
              <p:nvPr/>
            </p:nvSpPr>
            <p:spPr bwMode="auto">
              <a:xfrm>
                <a:off x="3023" y="1343"/>
                <a:ext cx="119" cy="11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2" name="Oval 40"/>
              <p:cNvSpPr>
                <a:spLocks noChangeArrowheads="1"/>
              </p:cNvSpPr>
              <p:nvPr/>
            </p:nvSpPr>
            <p:spPr bwMode="auto">
              <a:xfrm>
                <a:off x="2880" y="1565"/>
                <a:ext cx="119"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3" name="Oval 41"/>
              <p:cNvSpPr>
                <a:spLocks noChangeArrowheads="1"/>
              </p:cNvSpPr>
              <p:nvPr/>
            </p:nvSpPr>
            <p:spPr bwMode="auto">
              <a:xfrm>
                <a:off x="2992" y="1772"/>
                <a:ext cx="117" cy="11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4" name="Oval 42"/>
              <p:cNvSpPr>
                <a:spLocks noChangeArrowheads="1"/>
              </p:cNvSpPr>
              <p:nvPr/>
            </p:nvSpPr>
            <p:spPr bwMode="auto">
              <a:xfrm>
                <a:off x="3190" y="1176"/>
                <a:ext cx="116" cy="11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5" name="Oval 43"/>
              <p:cNvSpPr>
                <a:spLocks noChangeArrowheads="1"/>
              </p:cNvSpPr>
              <p:nvPr/>
            </p:nvSpPr>
            <p:spPr bwMode="auto">
              <a:xfrm>
                <a:off x="3190" y="1670"/>
                <a:ext cx="116" cy="117"/>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6" name="Oval 44"/>
              <p:cNvSpPr>
                <a:spLocks noChangeArrowheads="1"/>
              </p:cNvSpPr>
              <p:nvPr/>
            </p:nvSpPr>
            <p:spPr bwMode="auto">
              <a:xfrm>
                <a:off x="3009" y="1981"/>
                <a:ext cx="116" cy="11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7" name="Oval 45"/>
              <p:cNvSpPr>
                <a:spLocks noChangeArrowheads="1"/>
              </p:cNvSpPr>
              <p:nvPr/>
            </p:nvSpPr>
            <p:spPr bwMode="auto">
              <a:xfrm>
                <a:off x="3190" y="712"/>
                <a:ext cx="116" cy="11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8" name="Oval 46"/>
              <p:cNvSpPr>
                <a:spLocks noChangeArrowheads="1"/>
              </p:cNvSpPr>
              <p:nvPr/>
            </p:nvSpPr>
            <p:spPr bwMode="auto">
              <a:xfrm>
                <a:off x="3053" y="730"/>
                <a:ext cx="82" cy="83"/>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9" name="Oval 47"/>
              <p:cNvSpPr>
                <a:spLocks noChangeArrowheads="1"/>
              </p:cNvSpPr>
              <p:nvPr/>
            </p:nvSpPr>
            <p:spPr bwMode="auto">
              <a:xfrm>
                <a:off x="2880" y="2247"/>
                <a:ext cx="119"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0" name="Oval 48"/>
              <p:cNvSpPr>
                <a:spLocks noChangeArrowheads="1"/>
              </p:cNvSpPr>
              <p:nvPr/>
            </p:nvSpPr>
            <p:spPr bwMode="auto">
              <a:xfrm>
                <a:off x="3190" y="2247"/>
                <a:ext cx="116"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1" name="Oval 49"/>
              <p:cNvSpPr>
                <a:spLocks noChangeArrowheads="1"/>
              </p:cNvSpPr>
              <p:nvPr/>
            </p:nvSpPr>
            <p:spPr bwMode="auto">
              <a:xfrm>
                <a:off x="3053" y="2265"/>
                <a:ext cx="82"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2" name="Oval 50"/>
              <p:cNvSpPr>
                <a:spLocks noChangeArrowheads="1"/>
              </p:cNvSpPr>
              <p:nvPr/>
            </p:nvSpPr>
            <p:spPr bwMode="auto">
              <a:xfrm>
                <a:off x="2898" y="939"/>
                <a:ext cx="83"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3" name="Oval 51"/>
              <p:cNvSpPr>
                <a:spLocks noChangeArrowheads="1"/>
              </p:cNvSpPr>
              <p:nvPr/>
            </p:nvSpPr>
            <p:spPr bwMode="auto">
              <a:xfrm>
                <a:off x="2898" y="1245"/>
                <a:ext cx="83" cy="82"/>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4" name="Oval 52"/>
              <p:cNvSpPr>
                <a:spLocks noChangeArrowheads="1"/>
              </p:cNvSpPr>
              <p:nvPr/>
            </p:nvSpPr>
            <p:spPr bwMode="auto">
              <a:xfrm>
                <a:off x="2898" y="1893"/>
                <a:ext cx="83" cy="83"/>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5" name="Oval 53"/>
              <p:cNvSpPr>
                <a:spLocks noChangeArrowheads="1"/>
              </p:cNvSpPr>
              <p:nvPr/>
            </p:nvSpPr>
            <p:spPr bwMode="auto">
              <a:xfrm>
                <a:off x="3208" y="900"/>
                <a:ext cx="80"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6" name="Oval 54"/>
              <p:cNvSpPr>
                <a:spLocks noChangeArrowheads="1"/>
              </p:cNvSpPr>
              <p:nvPr/>
            </p:nvSpPr>
            <p:spPr bwMode="auto">
              <a:xfrm>
                <a:off x="3208" y="1453"/>
                <a:ext cx="80" cy="82"/>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7" name="Oval 55"/>
              <p:cNvSpPr>
                <a:spLocks noChangeArrowheads="1"/>
              </p:cNvSpPr>
              <p:nvPr/>
            </p:nvSpPr>
            <p:spPr bwMode="auto">
              <a:xfrm>
                <a:off x="3208" y="2063"/>
                <a:ext cx="80"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3848" name="Group 56"/>
              <p:cNvGrpSpPr/>
              <p:nvPr/>
            </p:nvGrpSpPr>
            <p:grpSpPr bwMode="auto">
              <a:xfrm>
                <a:off x="2940" y="2431"/>
                <a:ext cx="307" cy="419"/>
                <a:chOff x="2963" y="2431"/>
                <a:chExt cx="307" cy="419"/>
              </a:xfrm>
            </p:grpSpPr>
            <p:sp>
              <p:nvSpPr>
                <p:cNvPr id="33849" name="Freeform 57"/>
                <p:cNvSpPr/>
                <p:nvPr/>
              </p:nvSpPr>
              <p:spPr bwMode="auto">
                <a:xfrm>
                  <a:off x="3068" y="2715"/>
                  <a:ext cx="99" cy="135"/>
                </a:xfrm>
                <a:custGeom>
                  <a:avLst/>
                  <a:gdLst>
                    <a:gd name="T0" fmla="*/ 0 w 60"/>
                    <a:gd name="T1" fmla="*/ 0 h 82"/>
                    <a:gd name="T2" fmla="*/ 30 w 60"/>
                    <a:gd name="T3" fmla="*/ 82 h 82"/>
                    <a:gd name="T4" fmla="*/ 60 w 60"/>
                    <a:gd name="T5" fmla="*/ 0 h 82"/>
                    <a:gd name="T6" fmla="*/ 30 w 60"/>
                    <a:gd name="T7" fmla="*/ 3 h 82"/>
                    <a:gd name="T8" fmla="*/ 0 w 60"/>
                    <a:gd name="T9" fmla="*/ 0 h 82"/>
                  </a:gdLst>
                  <a:ahLst/>
                  <a:cxnLst>
                    <a:cxn ang="0">
                      <a:pos x="T0" y="T1"/>
                    </a:cxn>
                    <a:cxn ang="0">
                      <a:pos x="T2" y="T3"/>
                    </a:cxn>
                    <a:cxn ang="0">
                      <a:pos x="T4" y="T5"/>
                    </a:cxn>
                    <a:cxn ang="0">
                      <a:pos x="T6" y="T7"/>
                    </a:cxn>
                    <a:cxn ang="0">
                      <a:pos x="T8" y="T9"/>
                    </a:cxn>
                  </a:cxnLst>
                  <a:rect l="0" t="0" r="r" b="b"/>
                  <a:pathLst>
                    <a:path w="60" h="82">
                      <a:moveTo>
                        <a:pt x="0" y="0"/>
                      </a:moveTo>
                      <a:cubicBezTo>
                        <a:pt x="30" y="82"/>
                        <a:pt x="30" y="82"/>
                        <a:pt x="30" y="82"/>
                      </a:cubicBezTo>
                      <a:cubicBezTo>
                        <a:pt x="60" y="0"/>
                        <a:pt x="60" y="0"/>
                        <a:pt x="60" y="0"/>
                      </a:cubicBezTo>
                      <a:cubicBezTo>
                        <a:pt x="50" y="2"/>
                        <a:pt x="40" y="3"/>
                        <a:pt x="30" y="3"/>
                      </a:cubicBezTo>
                      <a:cubicBezTo>
                        <a:pt x="20" y="3"/>
                        <a:pt x="10" y="2"/>
                        <a:pt x="0"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0" name="Freeform 58"/>
                <p:cNvSpPr/>
                <p:nvPr/>
              </p:nvSpPr>
              <p:spPr bwMode="auto">
                <a:xfrm>
                  <a:off x="2963" y="2431"/>
                  <a:ext cx="307" cy="289"/>
                </a:xfrm>
                <a:custGeom>
                  <a:avLst/>
                  <a:gdLst>
                    <a:gd name="T0" fmla="*/ 0 w 187"/>
                    <a:gd name="T1" fmla="*/ 0 h 176"/>
                    <a:gd name="T2" fmla="*/ 64 w 187"/>
                    <a:gd name="T3" fmla="*/ 173 h 176"/>
                    <a:gd name="T4" fmla="*/ 94 w 187"/>
                    <a:gd name="T5" fmla="*/ 176 h 176"/>
                    <a:gd name="T6" fmla="*/ 124 w 187"/>
                    <a:gd name="T7" fmla="*/ 173 h 176"/>
                    <a:gd name="T8" fmla="*/ 187 w 187"/>
                    <a:gd name="T9" fmla="*/ 0 h 176"/>
                    <a:gd name="T10" fmla="*/ 0 w 187"/>
                    <a:gd name="T11" fmla="*/ 0 h 176"/>
                  </a:gdLst>
                  <a:ahLst/>
                  <a:cxnLst>
                    <a:cxn ang="0">
                      <a:pos x="T0" y="T1"/>
                    </a:cxn>
                    <a:cxn ang="0">
                      <a:pos x="T2" y="T3"/>
                    </a:cxn>
                    <a:cxn ang="0">
                      <a:pos x="T4" y="T5"/>
                    </a:cxn>
                    <a:cxn ang="0">
                      <a:pos x="T6" y="T7"/>
                    </a:cxn>
                    <a:cxn ang="0">
                      <a:pos x="T8" y="T9"/>
                    </a:cxn>
                    <a:cxn ang="0">
                      <a:pos x="T10" y="T11"/>
                    </a:cxn>
                  </a:cxnLst>
                  <a:rect l="0" t="0" r="r" b="b"/>
                  <a:pathLst>
                    <a:path w="187" h="176">
                      <a:moveTo>
                        <a:pt x="0" y="0"/>
                      </a:moveTo>
                      <a:cubicBezTo>
                        <a:pt x="64" y="173"/>
                        <a:pt x="64" y="173"/>
                        <a:pt x="64" y="173"/>
                      </a:cubicBezTo>
                      <a:cubicBezTo>
                        <a:pt x="74" y="175"/>
                        <a:pt x="84" y="176"/>
                        <a:pt x="94" y="176"/>
                      </a:cubicBezTo>
                      <a:cubicBezTo>
                        <a:pt x="104" y="176"/>
                        <a:pt x="114" y="175"/>
                        <a:pt x="124" y="173"/>
                      </a:cubicBezTo>
                      <a:cubicBezTo>
                        <a:pt x="187" y="0"/>
                        <a:pt x="187" y="0"/>
                        <a:pt x="187" y="0"/>
                      </a:cubicBez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33851" name="Oval 59"/>
            <p:cNvSpPr>
              <a:spLocks noChangeArrowheads="1"/>
            </p:cNvSpPr>
            <p:nvPr/>
          </p:nvSpPr>
          <p:spPr bwMode="auto">
            <a:xfrm>
              <a:off x="1078" y="6039"/>
              <a:ext cx="912" cy="913"/>
            </a:xfrm>
            <a:prstGeom prst="ellipse">
              <a:avLst/>
            </a:prstGeom>
            <a:solidFill>
              <a:schemeClr val="accent1"/>
            </a:solidFill>
            <a:ln>
              <a:noFill/>
            </a:ln>
            <a:effectLst/>
          </p:spPr>
          <p:txBody>
            <a:bodyPr/>
            <a:lstStyle/>
            <a:p>
              <a:pPr algn="ctr"/>
              <a:endParaRPr lang="zh-CN" altLang="en-US">
                <a:solidFill>
                  <a:schemeClr val="bg1"/>
                </a:solidFill>
                <a:latin typeface="Impact" panose="020B0806030902050204" pitchFamily="34" charset="0"/>
              </a:endParaRPr>
            </a:p>
          </p:txBody>
        </p:sp>
        <p:sp>
          <p:nvSpPr>
            <p:cNvPr id="33852" name="Oval 60"/>
            <p:cNvSpPr>
              <a:spLocks noChangeArrowheads="1"/>
            </p:cNvSpPr>
            <p:nvPr/>
          </p:nvSpPr>
          <p:spPr bwMode="auto">
            <a:xfrm>
              <a:off x="2550" y="6039"/>
              <a:ext cx="913" cy="913"/>
            </a:xfrm>
            <a:prstGeom prst="ellipse">
              <a:avLst/>
            </a:prstGeom>
            <a:solidFill>
              <a:schemeClr val="tx1">
                <a:lumMod val="75000"/>
                <a:lumOff val="25000"/>
              </a:schemeClr>
            </a:solidFill>
            <a:ln>
              <a:noFill/>
            </a:ln>
            <a:effectLst/>
          </p:spPr>
          <p:txBody>
            <a:bodyPr/>
            <a:lstStyle/>
            <a:p>
              <a:pPr algn="ctr"/>
              <a:endParaRPr lang="zh-CN" altLang="en-US">
                <a:solidFill>
                  <a:schemeClr val="bg1"/>
                </a:solidFill>
                <a:latin typeface="Impact" panose="020B0806030902050204" pitchFamily="34" charset="0"/>
              </a:endParaRPr>
            </a:p>
          </p:txBody>
        </p:sp>
        <p:sp>
          <p:nvSpPr>
            <p:cNvPr id="33853" name="Oval 61"/>
            <p:cNvSpPr>
              <a:spLocks noChangeArrowheads="1"/>
            </p:cNvSpPr>
            <p:nvPr/>
          </p:nvSpPr>
          <p:spPr bwMode="auto">
            <a:xfrm>
              <a:off x="4020" y="6039"/>
              <a:ext cx="913" cy="913"/>
            </a:xfrm>
            <a:prstGeom prst="ellipse">
              <a:avLst/>
            </a:prstGeom>
            <a:solidFill>
              <a:schemeClr val="accent1"/>
            </a:solidFill>
            <a:ln>
              <a:noFill/>
            </a:ln>
            <a:effectLst/>
          </p:spPr>
          <p:txBody>
            <a:bodyPr/>
            <a:lstStyle/>
            <a:p>
              <a:pPr algn="ctr"/>
              <a:endParaRPr lang="zh-CN" altLang="en-US">
                <a:solidFill>
                  <a:schemeClr val="bg1"/>
                </a:solidFill>
                <a:latin typeface="Impact" panose="020B0806030902050204" pitchFamily="34" charset="0"/>
              </a:endParaRPr>
            </a:p>
          </p:txBody>
        </p:sp>
        <p:grpSp>
          <p:nvGrpSpPr>
            <p:cNvPr id="33854" name="Group 62"/>
            <p:cNvGrpSpPr/>
            <p:nvPr/>
          </p:nvGrpSpPr>
          <p:grpSpPr bwMode="auto">
            <a:xfrm>
              <a:off x="4320" y="6289"/>
              <a:ext cx="318" cy="403"/>
              <a:chOff x="2234" y="2038"/>
              <a:chExt cx="127" cy="161"/>
            </a:xfrm>
          </p:grpSpPr>
          <p:sp>
            <p:nvSpPr>
              <p:cNvPr id="33855" name="Freeform 63"/>
              <p:cNvSpPr/>
              <p:nvPr/>
            </p:nvSpPr>
            <p:spPr bwMode="auto">
              <a:xfrm>
                <a:off x="2234" y="2038"/>
                <a:ext cx="127" cy="161"/>
              </a:xfrm>
              <a:custGeom>
                <a:avLst/>
                <a:gdLst>
                  <a:gd name="T0" fmla="*/ 17 w 77"/>
                  <a:gd name="T1" fmla="*/ 90 h 98"/>
                  <a:gd name="T2" fmla="*/ 9 w 77"/>
                  <a:gd name="T3" fmla="*/ 90 h 98"/>
                  <a:gd name="T4" fmla="*/ 9 w 77"/>
                  <a:gd name="T5" fmla="*/ 8 h 98"/>
                  <a:gd name="T6" fmla="*/ 72 w 77"/>
                  <a:gd name="T7" fmla="*/ 8 h 98"/>
                  <a:gd name="T8" fmla="*/ 77 w 77"/>
                  <a:gd name="T9" fmla="*/ 4 h 98"/>
                  <a:gd name="T10" fmla="*/ 72 w 77"/>
                  <a:gd name="T11" fmla="*/ 0 h 98"/>
                  <a:gd name="T12" fmla="*/ 4 w 77"/>
                  <a:gd name="T13" fmla="*/ 0 h 98"/>
                  <a:gd name="T14" fmla="*/ 0 w 77"/>
                  <a:gd name="T15" fmla="*/ 4 h 98"/>
                  <a:gd name="T16" fmla="*/ 0 w 77"/>
                  <a:gd name="T17" fmla="*/ 94 h 98"/>
                  <a:gd name="T18" fmla="*/ 4 w 77"/>
                  <a:gd name="T19" fmla="*/ 98 h 98"/>
                  <a:gd name="T20" fmla="*/ 17 w 77"/>
                  <a:gd name="T21" fmla="*/ 98 h 98"/>
                  <a:gd name="T22" fmla="*/ 21 w 77"/>
                  <a:gd name="T23" fmla="*/ 94 h 98"/>
                  <a:gd name="T24" fmla="*/ 17 w 77"/>
                  <a:gd name="T25"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98">
                    <a:moveTo>
                      <a:pt x="17" y="90"/>
                    </a:moveTo>
                    <a:cubicBezTo>
                      <a:pt x="9" y="90"/>
                      <a:pt x="9" y="90"/>
                      <a:pt x="9" y="90"/>
                    </a:cubicBezTo>
                    <a:cubicBezTo>
                      <a:pt x="9" y="8"/>
                      <a:pt x="9" y="8"/>
                      <a:pt x="9" y="8"/>
                    </a:cubicBezTo>
                    <a:cubicBezTo>
                      <a:pt x="72" y="8"/>
                      <a:pt x="72" y="8"/>
                      <a:pt x="72" y="8"/>
                    </a:cubicBezTo>
                    <a:cubicBezTo>
                      <a:pt x="75" y="8"/>
                      <a:pt x="77" y="6"/>
                      <a:pt x="77" y="4"/>
                    </a:cubicBezTo>
                    <a:cubicBezTo>
                      <a:pt x="77" y="1"/>
                      <a:pt x="75" y="0"/>
                      <a:pt x="72" y="0"/>
                    </a:cubicBezTo>
                    <a:cubicBezTo>
                      <a:pt x="4" y="0"/>
                      <a:pt x="4" y="0"/>
                      <a:pt x="4" y="0"/>
                    </a:cubicBezTo>
                    <a:cubicBezTo>
                      <a:pt x="2" y="0"/>
                      <a:pt x="0" y="1"/>
                      <a:pt x="0" y="4"/>
                    </a:cubicBezTo>
                    <a:cubicBezTo>
                      <a:pt x="0" y="94"/>
                      <a:pt x="0" y="94"/>
                      <a:pt x="0" y="94"/>
                    </a:cubicBezTo>
                    <a:cubicBezTo>
                      <a:pt x="0" y="97"/>
                      <a:pt x="2" y="98"/>
                      <a:pt x="4" y="98"/>
                    </a:cubicBezTo>
                    <a:cubicBezTo>
                      <a:pt x="17" y="98"/>
                      <a:pt x="17" y="98"/>
                      <a:pt x="17" y="98"/>
                    </a:cubicBezTo>
                    <a:cubicBezTo>
                      <a:pt x="19" y="98"/>
                      <a:pt x="21" y="97"/>
                      <a:pt x="21" y="94"/>
                    </a:cubicBezTo>
                    <a:cubicBezTo>
                      <a:pt x="21" y="92"/>
                      <a:pt x="19" y="90"/>
                      <a:pt x="17" y="9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6" name="Freeform 64"/>
              <p:cNvSpPr/>
              <p:nvPr/>
            </p:nvSpPr>
            <p:spPr bwMode="auto">
              <a:xfrm>
                <a:off x="2313" y="2132"/>
                <a:ext cx="48" cy="67"/>
              </a:xfrm>
              <a:custGeom>
                <a:avLst/>
                <a:gdLst>
                  <a:gd name="T0" fmla="*/ 24 w 29"/>
                  <a:gd name="T1" fmla="*/ 0 h 41"/>
                  <a:gd name="T2" fmla="*/ 20 w 29"/>
                  <a:gd name="T3" fmla="*/ 5 h 41"/>
                  <a:gd name="T4" fmla="*/ 20 w 29"/>
                  <a:gd name="T5" fmla="*/ 33 h 41"/>
                  <a:gd name="T6" fmla="*/ 4 w 29"/>
                  <a:gd name="T7" fmla="*/ 33 h 41"/>
                  <a:gd name="T8" fmla="*/ 0 w 29"/>
                  <a:gd name="T9" fmla="*/ 37 h 41"/>
                  <a:gd name="T10" fmla="*/ 4 w 29"/>
                  <a:gd name="T11" fmla="*/ 41 h 41"/>
                  <a:gd name="T12" fmla="*/ 24 w 29"/>
                  <a:gd name="T13" fmla="*/ 41 h 41"/>
                  <a:gd name="T14" fmla="*/ 27 w 29"/>
                  <a:gd name="T15" fmla="*/ 40 h 41"/>
                  <a:gd name="T16" fmla="*/ 29 w 29"/>
                  <a:gd name="T17" fmla="*/ 37 h 41"/>
                  <a:gd name="T18" fmla="*/ 29 w 29"/>
                  <a:gd name="T19" fmla="*/ 5 h 41"/>
                  <a:gd name="T20" fmla="*/ 24 w 29"/>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1">
                    <a:moveTo>
                      <a:pt x="24" y="0"/>
                    </a:moveTo>
                    <a:cubicBezTo>
                      <a:pt x="22" y="0"/>
                      <a:pt x="20" y="2"/>
                      <a:pt x="20" y="5"/>
                    </a:cubicBezTo>
                    <a:cubicBezTo>
                      <a:pt x="20" y="33"/>
                      <a:pt x="20" y="33"/>
                      <a:pt x="20" y="33"/>
                    </a:cubicBezTo>
                    <a:cubicBezTo>
                      <a:pt x="4" y="33"/>
                      <a:pt x="4" y="33"/>
                      <a:pt x="4" y="33"/>
                    </a:cubicBezTo>
                    <a:cubicBezTo>
                      <a:pt x="2" y="33"/>
                      <a:pt x="0" y="35"/>
                      <a:pt x="0" y="37"/>
                    </a:cubicBezTo>
                    <a:cubicBezTo>
                      <a:pt x="0" y="40"/>
                      <a:pt x="2" y="41"/>
                      <a:pt x="4" y="41"/>
                    </a:cubicBezTo>
                    <a:cubicBezTo>
                      <a:pt x="24" y="41"/>
                      <a:pt x="24" y="41"/>
                      <a:pt x="24" y="41"/>
                    </a:cubicBezTo>
                    <a:cubicBezTo>
                      <a:pt x="26" y="41"/>
                      <a:pt x="27" y="41"/>
                      <a:pt x="27" y="40"/>
                    </a:cubicBezTo>
                    <a:cubicBezTo>
                      <a:pt x="28" y="39"/>
                      <a:pt x="29" y="38"/>
                      <a:pt x="29" y="37"/>
                    </a:cubicBezTo>
                    <a:cubicBezTo>
                      <a:pt x="29" y="5"/>
                      <a:pt x="29" y="5"/>
                      <a:pt x="29" y="5"/>
                    </a:cubicBezTo>
                    <a:cubicBezTo>
                      <a:pt x="29" y="2"/>
                      <a:pt x="27" y="0"/>
                      <a:pt x="2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7" name="Freeform 65"/>
              <p:cNvSpPr>
                <a:spLocks noEditPoints="1"/>
              </p:cNvSpPr>
              <p:nvPr/>
            </p:nvSpPr>
            <p:spPr bwMode="auto">
              <a:xfrm>
                <a:off x="2279" y="2071"/>
                <a:ext cx="78" cy="115"/>
              </a:xfrm>
              <a:custGeom>
                <a:avLst/>
                <a:gdLst>
                  <a:gd name="T0" fmla="*/ 42 w 48"/>
                  <a:gd name="T1" fmla="*/ 2 h 70"/>
                  <a:gd name="T2" fmla="*/ 37 w 48"/>
                  <a:gd name="T3" fmla="*/ 0 h 70"/>
                  <a:gd name="T4" fmla="*/ 28 w 48"/>
                  <a:gd name="T5" fmla="*/ 5 h 70"/>
                  <a:gd name="T6" fmla="*/ 1 w 48"/>
                  <a:gd name="T7" fmla="*/ 53 h 70"/>
                  <a:gd name="T8" fmla="*/ 0 w 48"/>
                  <a:gd name="T9" fmla="*/ 55 h 70"/>
                  <a:gd name="T10" fmla="*/ 1 w 48"/>
                  <a:gd name="T11" fmla="*/ 66 h 70"/>
                  <a:gd name="T12" fmla="*/ 3 w 48"/>
                  <a:gd name="T13" fmla="*/ 69 h 70"/>
                  <a:gd name="T14" fmla="*/ 5 w 48"/>
                  <a:gd name="T15" fmla="*/ 70 h 70"/>
                  <a:gd name="T16" fmla="*/ 7 w 48"/>
                  <a:gd name="T17" fmla="*/ 69 h 70"/>
                  <a:gd name="T18" fmla="*/ 17 w 48"/>
                  <a:gd name="T19" fmla="*/ 64 h 70"/>
                  <a:gd name="T20" fmla="*/ 18 w 48"/>
                  <a:gd name="T21" fmla="*/ 63 h 70"/>
                  <a:gd name="T22" fmla="*/ 46 w 48"/>
                  <a:gd name="T23" fmla="*/ 15 h 70"/>
                  <a:gd name="T24" fmla="*/ 42 w 48"/>
                  <a:gd name="T25" fmla="*/ 2 h 70"/>
                  <a:gd name="T26" fmla="*/ 38 w 48"/>
                  <a:gd name="T27" fmla="*/ 11 h 70"/>
                  <a:gd name="T28" fmla="*/ 11 w 48"/>
                  <a:gd name="T29" fmla="*/ 57 h 70"/>
                  <a:gd name="T30" fmla="*/ 9 w 48"/>
                  <a:gd name="T31" fmla="*/ 59 h 70"/>
                  <a:gd name="T32" fmla="*/ 9 w 48"/>
                  <a:gd name="T33" fmla="*/ 56 h 70"/>
                  <a:gd name="T34" fmla="*/ 36 w 48"/>
                  <a:gd name="T35" fmla="*/ 9 h 70"/>
                  <a:gd name="T36" fmla="*/ 38 w 48"/>
                  <a:gd name="T37" fmla="*/ 9 h 70"/>
                  <a:gd name="T38" fmla="*/ 38 w 48"/>
                  <a:gd name="T39"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70">
                    <a:moveTo>
                      <a:pt x="42" y="2"/>
                    </a:moveTo>
                    <a:cubicBezTo>
                      <a:pt x="40" y="1"/>
                      <a:pt x="39" y="0"/>
                      <a:pt x="37" y="0"/>
                    </a:cubicBezTo>
                    <a:cubicBezTo>
                      <a:pt x="33" y="0"/>
                      <a:pt x="30" y="2"/>
                      <a:pt x="28" y="5"/>
                    </a:cubicBezTo>
                    <a:cubicBezTo>
                      <a:pt x="1" y="53"/>
                      <a:pt x="1" y="53"/>
                      <a:pt x="1" y="53"/>
                    </a:cubicBezTo>
                    <a:cubicBezTo>
                      <a:pt x="0" y="53"/>
                      <a:pt x="0" y="54"/>
                      <a:pt x="0" y="55"/>
                    </a:cubicBezTo>
                    <a:cubicBezTo>
                      <a:pt x="1" y="66"/>
                      <a:pt x="1" y="66"/>
                      <a:pt x="1" y="66"/>
                    </a:cubicBezTo>
                    <a:cubicBezTo>
                      <a:pt x="1" y="67"/>
                      <a:pt x="2" y="69"/>
                      <a:pt x="3" y="69"/>
                    </a:cubicBezTo>
                    <a:cubicBezTo>
                      <a:pt x="3" y="70"/>
                      <a:pt x="4" y="70"/>
                      <a:pt x="5" y="70"/>
                    </a:cubicBezTo>
                    <a:cubicBezTo>
                      <a:pt x="6" y="70"/>
                      <a:pt x="6" y="70"/>
                      <a:pt x="7" y="69"/>
                    </a:cubicBezTo>
                    <a:cubicBezTo>
                      <a:pt x="17" y="64"/>
                      <a:pt x="17" y="64"/>
                      <a:pt x="17" y="64"/>
                    </a:cubicBezTo>
                    <a:cubicBezTo>
                      <a:pt x="17" y="64"/>
                      <a:pt x="18" y="63"/>
                      <a:pt x="18" y="63"/>
                    </a:cubicBezTo>
                    <a:cubicBezTo>
                      <a:pt x="46" y="15"/>
                      <a:pt x="46" y="15"/>
                      <a:pt x="46" y="15"/>
                    </a:cubicBezTo>
                    <a:cubicBezTo>
                      <a:pt x="48" y="10"/>
                      <a:pt x="47" y="4"/>
                      <a:pt x="42" y="2"/>
                    </a:cubicBezTo>
                    <a:moveTo>
                      <a:pt x="38" y="11"/>
                    </a:moveTo>
                    <a:cubicBezTo>
                      <a:pt x="11" y="57"/>
                      <a:pt x="11" y="57"/>
                      <a:pt x="11" y="57"/>
                    </a:cubicBezTo>
                    <a:cubicBezTo>
                      <a:pt x="9" y="59"/>
                      <a:pt x="9" y="59"/>
                      <a:pt x="9" y="59"/>
                    </a:cubicBezTo>
                    <a:cubicBezTo>
                      <a:pt x="9" y="56"/>
                      <a:pt x="9" y="56"/>
                      <a:pt x="9" y="56"/>
                    </a:cubicBezTo>
                    <a:cubicBezTo>
                      <a:pt x="36" y="9"/>
                      <a:pt x="36" y="9"/>
                      <a:pt x="36" y="9"/>
                    </a:cubicBezTo>
                    <a:cubicBezTo>
                      <a:pt x="36" y="9"/>
                      <a:pt x="37" y="8"/>
                      <a:pt x="38" y="9"/>
                    </a:cubicBezTo>
                    <a:cubicBezTo>
                      <a:pt x="38" y="9"/>
                      <a:pt x="39" y="10"/>
                      <a:pt x="38"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8" name="Freeform 66"/>
              <p:cNvSpPr/>
              <p:nvPr/>
            </p:nvSpPr>
            <p:spPr bwMode="auto">
              <a:xfrm>
                <a:off x="2257" y="2084"/>
                <a:ext cx="49" cy="13"/>
              </a:xfrm>
              <a:custGeom>
                <a:avLst/>
                <a:gdLst>
                  <a:gd name="T0" fmla="*/ 30 w 30"/>
                  <a:gd name="T1" fmla="*/ 4 h 8"/>
                  <a:gd name="T2" fmla="*/ 26 w 30"/>
                  <a:gd name="T3" fmla="*/ 0 h 8"/>
                  <a:gd name="T4" fmla="*/ 4 w 30"/>
                  <a:gd name="T5" fmla="*/ 0 h 8"/>
                  <a:gd name="T6" fmla="*/ 0 w 30"/>
                  <a:gd name="T7" fmla="*/ 4 h 8"/>
                  <a:gd name="T8" fmla="*/ 4 w 30"/>
                  <a:gd name="T9" fmla="*/ 8 h 8"/>
                  <a:gd name="T10" fmla="*/ 26 w 30"/>
                  <a:gd name="T11" fmla="*/ 8 h 8"/>
                  <a:gd name="T12" fmla="*/ 30 w 3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30" y="4"/>
                    </a:moveTo>
                    <a:cubicBezTo>
                      <a:pt x="30" y="2"/>
                      <a:pt x="28" y="0"/>
                      <a:pt x="26" y="0"/>
                    </a:cubicBezTo>
                    <a:cubicBezTo>
                      <a:pt x="4" y="0"/>
                      <a:pt x="4" y="0"/>
                      <a:pt x="4" y="0"/>
                    </a:cubicBezTo>
                    <a:cubicBezTo>
                      <a:pt x="2" y="0"/>
                      <a:pt x="0" y="2"/>
                      <a:pt x="0" y="4"/>
                    </a:cubicBezTo>
                    <a:cubicBezTo>
                      <a:pt x="0" y="6"/>
                      <a:pt x="2" y="8"/>
                      <a:pt x="4" y="8"/>
                    </a:cubicBezTo>
                    <a:cubicBezTo>
                      <a:pt x="26" y="8"/>
                      <a:pt x="26" y="8"/>
                      <a:pt x="26" y="8"/>
                    </a:cubicBezTo>
                    <a:cubicBezTo>
                      <a:pt x="28" y="8"/>
                      <a:pt x="30" y="6"/>
                      <a:pt x="30"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9" name="Freeform 67"/>
              <p:cNvSpPr/>
              <p:nvPr/>
            </p:nvSpPr>
            <p:spPr bwMode="auto">
              <a:xfrm>
                <a:off x="2257" y="2110"/>
                <a:ext cx="31" cy="15"/>
              </a:xfrm>
              <a:custGeom>
                <a:avLst/>
                <a:gdLst>
                  <a:gd name="T0" fmla="*/ 4 w 19"/>
                  <a:gd name="T1" fmla="*/ 0 h 9"/>
                  <a:gd name="T2" fmla="*/ 0 w 19"/>
                  <a:gd name="T3" fmla="*/ 5 h 9"/>
                  <a:gd name="T4" fmla="*/ 4 w 19"/>
                  <a:gd name="T5" fmla="*/ 9 h 9"/>
                  <a:gd name="T6" fmla="*/ 15 w 19"/>
                  <a:gd name="T7" fmla="*/ 9 h 9"/>
                  <a:gd name="T8" fmla="*/ 19 w 19"/>
                  <a:gd name="T9" fmla="*/ 5 h 9"/>
                  <a:gd name="T10" fmla="*/ 15 w 19"/>
                  <a:gd name="T11" fmla="*/ 0 h 9"/>
                  <a:gd name="T12" fmla="*/ 4 w 1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4" y="0"/>
                    </a:moveTo>
                    <a:cubicBezTo>
                      <a:pt x="2" y="0"/>
                      <a:pt x="0" y="2"/>
                      <a:pt x="0" y="5"/>
                    </a:cubicBezTo>
                    <a:cubicBezTo>
                      <a:pt x="0" y="7"/>
                      <a:pt x="2" y="9"/>
                      <a:pt x="4" y="9"/>
                    </a:cubicBezTo>
                    <a:cubicBezTo>
                      <a:pt x="15" y="9"/>
                      <a:pt x="15" y="9"/>
                      <a:pt x="15" y="9"/>
                    </a:cubicBezTo>
                    <a:cubicBezTo>
                      <a:pt x="17" y="9"/>
                      <a:pt x="19" y="7"/>
                      <a:pt x="19" y="5"/>
                    </a:cubicBezTo>
                    <a:cubicBezTo>
                      <a:pt x="19" y="2"/>
                      <a:pt x="17" y="0"/>
                      <a:pt x="15" y="0"/>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3860" name="Group 68"/>
            <p:cNvGrpSpPr/>
            <p:nvPr/>
          </p:nvGrpSpPr>
          <p:grpSpPr bwMode="auto">
            <a:xfrm>
              <a:off x="2800" y="6289"/>
              <a:ext cx="408" cy="408"/>
              <a:chOff x="1714" y="2038"/>
              <a:chExt cx="163" cy="163"/>
            </a:xfrm>
          </p:grpSpPr>
          <p:sp>
            <p:nvSpPr>
              <p:cNvPr id="33861" name="Freeform 69"/>
              <p:cNvSpPr>
                <a:spLocks noEditPoints="1"/>
              </p:cNvSpPr>
              <p:nvPr/>
            </p:nvSpPr>
            <p:spPr bwMode="auto">
              <a:xfrm>
                <a:off x="1714" y="2038"/>
                <a:ext cx="163" cy="163"/>
              </a:xfrm>
              <a:custGeom>
                <a:avLst/>
                <a:gdLst>
                  <a:gd name="T0" fmla="*/ 96 w 99"/>
                  <a:gd name="T1" fmla="*/ 39 h 99"/>
                  <a:gd name="T2" fmla="*/ 86 w 99"/>
                  <a:gd name="T3" fmla="*/ 33 h 99"/>
                  <a:gd name="T4" fmla="*/ 89 w 99"/>
                  <a:gd name="T5" fmla="*/ 21 h 99"/>
                  <a:gd name="T6" fmla="*/ 75 w 99"/>
                  <a:gd name="T7" fmla="*/ 10 h 99"/>
                  <a:gd name="T8" fmla="*/ 63 w 99"/>
                  <a:gd name="T9" fmla="*/ 12 h 99"/>
                  <a:gd name="T10" fmla="*/ 57 w 99"/>
                  <a:gd name="T11" fmla="*/ 1 h 99"/>
                  <a:gd name="T12" fmla="*/ 39 w 99"/>
                  <a:gd name="T13" fmla="*/ 4 h 99"/>
                  <a:gd name="T14" fmla="*/ 32 w 99"/>
                  <a:gd name="T15" fmla="*/ 13 h 99"/>
                  <a:gd name="T16" fmla="*/ 20 w 99"/>
                  <a:gd name="T17" fmla="*/ 10 h 99"/>
                  <a:gd name="T18" fmla="*/ 9 w 99"/>
                  <a:gd name="T19" fmla="*/ 25 h 99"/>
                  <a:gd name="T20" fmla="*/ 11 w 99"/>
                  <a:gd name="T21" fmla="*/ 36 h 99"/>
                  <a:gd name="T22" fmla="*/ 1 w 99"/>
                  <a:gd name="T23" fmla="*/ 43 h 99"/>
                  <a:gd name="T24" fmla="*/ 1 w 99"/>
                  <a:gd name="T25" fmla="*/ 58 h 99"/>
                  <a:gd name="T26" fmla="*/ 11 w 99"/>
                  <a:gd name="T27" fmla="*/ 64 h 99"/>
                  <a:gd name="T28" fmla="*/ 9 w 99"/>
                  <a:gd name="T29" fmla="*/ 75 h 99"/>
                  <a:gd name="T30" fmla="*/ 20 w 99"/>
                  <a:gd name="T31" fmla="*/ 90 h 99"/>
                  <a:gd name="T32" fmla="*/ 32 w 99"/>
                  <a:gd name="T33" fmla="*/ 87 h 99"/>
                  <a:gd name="T34" fmla="*/ 39 w 99"/>
                  <a:gd name="T35" fmla="*/ 96 h 99"/>
                  <a:gd name="T36" fmla="*/ 50 w 99"/>
                  <a:gd name="T37" fmla="*/ 99 h 99"/>
                  <a:gd name="T38" fmla="*/ 61 w 99"/>
                  <a:gd name="T39" fmla="*/ 96 h 99"/>
                  <a:gd name="T40" fmla="*/ 67 w 99"/>
                  <a:gd name="T41" fmla="*/ 87 h 99"/>
                  <a:gd name="T42" fmla="*/ 79 w 99"/>
                  <a:gd name="T43" fmla="*/ 90 h 99"/>
                  <a:gd name="T44" fmla="*/ 90 w 99"/>
                  <a:gd name="T45" fmla="*/ 75 h 99"/>
                  <a:gd name="T46" fmla="*/ 88 w 99"/>
                  <a:gd name="T47" fmla="*/ 64 h 99"/>
                  <a:gd name="T48" fmla="*/ 98 w 99"/>
                  <a:gd name="T49" fmla="*/ 58 h 99"/>
                  <a:gd name="T50" fmla="*/ 98 w 99"/>
                  <a:gd name="T51" fmla="*/ 43 h 99"/>
                  <a:gd name="T52" fmla="*/ 83 w 99"/>
                  <a:gd name="T53" fmla="*/ 56 h 99"/>
                  <a:gd name="T54" fmla="*/ 78 w 99"/>
                  <a:gd name="T55" fmla="*/ 65 h 99"/>
                  <a:gd name="T56" fmla="*/ 81 w 99"/>
                  <a:gd name="T57" fmla="*/ 76 h 99"/>
                  <a:gd name="T58" fmla="*/ 69 w 99"/>
                  <a:gd name="T59" fmla="*/ 78 h 99"/>
                  <a:gd name="T60" fmla="*/ 59 w 99"/>
                  <a:gd name="T61" fmla="*/ 81 h 99"/>
                  <a:gd name="T62" fmla="*/ 53 w 99"/>
                  <a:gd name="T63" fmla="*/ 91 h 99"/>
                  <a:gd name="T64" fmla="*/ 43 w 99"/>
                  <a:gd name="T65" fmla="*/ 83 h 99"/>
                  <a:gd name="T66" fmla="*/ 34 w 99"/>
                  <a:gd name="T67" fmla="*/ 78 h 99"/>
                  <a:gd name="T68" fmla="*/ 24 w 99"/>
                  <a:gd name="T69" fmla="*/ 81 h 99"/>
                  <a:gd name="T70" fmla="*/ 22 w 99"/>
                  <a:gd name="T71" fmla="*/ 69 h 99"/>
                  <a:gd name="T72" fmla="*/ 19 w 99"/>
                  <a:gd name="T73" fmla="*/ 59 h 99"/>
                  <a:gd name="T74" fmla="*/ 9 w 99"/>
                  <a:gd name="T75" fmla="*/ 54 h 99"/>
                  <a:gd name="T76" fmla="*/ 9 w 99"/>
                  <a:gd name="T77" fmla="*/ 46 h 99"/>
                  <a:gd name="T78" fmla="*/ 19 w 99"/>
                  <a:gd name="T79" fmla="*/ 41 h 99"/>
                  <a:gd name="T80" fmla="*/ 22 w 99"/>
                  <a:gd name="T81" fmla="*/ 31 h 99"/>
                  <a:gd name="T82" fmla="*/ 24 w 99"/>
                  <a:gd name="T83" fmla="*/ 19 h 99"/>
                  <a:gd name="T84" fmla="*/ 34 w 99"/>
                  <a:gd name="T85" fmla="*/ 22 h 99"/>
                  <a:gd name="T86" fmla="*/ 43 w 99"/>
                  <a:gd name="T87" fmla="*/ 17 h 99"/>
                  <a:gd name="T88" fmla="*/ 53 w 99"/>
                  <a:gd name="T89" fmla="*/ 9 h 99"/>
                  <a:gd name="T90" fmla="*/ 59 w 99"/>
                  <a:gd name="T91" fmla="*/ 19 h 99"/>
                  <a:gd name="T92" fmla="*/ 69 w 99"/>
                  <a:gd name="T93" fmla="*/ 22 h 99"/>
                  <a:gd name="T94" fmla="*/ 81 w 99"/>
                  <a:gd name="T95" fmla="*/ 24 h 99"/>
                  <a:gd name="T96" fmla="*/ 78 w 99"/>
                  <a:gd name="T97" fmla="*/ 35 h 99"/>
                  <a:gd name="T98" fmla="*/ 83 w 99"/>
                  <a:gd name="T99" fmla="*/ 44 h 99"/>
                  <a:gd name="T100" fmla="*/ 91 w 99"/>
                  <a:gd name="T10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 h="99">
                    <a:moveTo>
                      <a:pt x="98" y="43"/>
                    </a:moveTo>
                    <a:cubicBezTo>
                      <a:pt x="98" y="41"/>
                      <a:pt x="97" y="40"/>
                      <a:pt x="96" y="39"/>
                    </a:cubicBezTo>
                    <a:cubicBezTo>
                      <a:pt x="88" y="36"/>
                      <a:pt x="88" y="36"/>
                      <a:pt x="88" y="36"/>
                    </a:cubicBezTo>
                    <a:cubicBezTo>
                      <a:pt x="87" y="35"/>
                      <a:pt x="87" y="34"/>
                      <a:pt x="86" y="33"/>
                    </a:cubicBezTo>
                    <a:cubicBezTo>
                      <a:pt x="90" y="25"/>
                      <a:pt x="90" y="25"/>
                      <a:pt x="90" y="25"/>
                    </a:cubicBezTo>
                    <a:cubicBezTo>
                      <a:pt x="91" y="24"/>
                      <a:pt x="90" y="22"/>
                      <a:pt x="89" y="21"/>
                    </a:cubicBezTo>
                    <a:cubicBezTo>
                      <a:pt x="86" y="17"/>
                      <a:pt x="83" y="13"/>
                      <a:pt x="79" y="10"/>
                    </a:cubicBezTo>
                    <a:cubicBezTo>
                      <a:pt x="78" y="9"/>
                      <a:pt x="76" y="9"/>
                      <a:pt x="75" y="10"/>
                    </a:cubicBezTo>
                    <a:cubicBezTo>
                      <a:pt x="67" y="13"/>
                      <a:pt x="67" y="13"/>
                      <a:pt x="67" y="13"/>
                    </a:cubicBezTo>
                    <a:cubicBezTo>
                      <a:pt x="66" y="13"/>
                      <a:pt x="65" y="12"/>
                      <a:pt x="63" y="12"/>
                    </a:cubicBezTo>
                    <a:cubicBezTo>
                      <a:pt x="61" y="4"/>
                      <a:pt x="61" y="4"/>
                      <a:pt x="61" y="4"/>
                    </a:cubicBezTo>
                    <a:cubicBezTo>
                      <a:pt x="60" y="2"/>
                      <a:pt x="59" y="1"/>
                      <a:pt x="57" y="1"/>
                    </a:cubicBezTo>
                    <a:cubicBezTo>
                      <a:pt x="52" y="0"/>
                      <a:pt x="48" y="0"/>
                      <a:pt x="42" y="1"/>
                    </a:cubicBezTo>
                    <a:cubicBezTo>
                      <a:pt x="41" y="1"/>
                      <a:pt x="39" y="2"/>
                      <a:pt x="39" y="4"/>
                    </a:cubicBezTo>
                    <a:cubicBezTo>
                      <a:pt x="36" y="12"/>
                      <a:pt x="36" y="12"/>
                      <a:pt x="36" y="12"/>
                    </a:cubicBezTo>
                    <a:cubicBezTo>
                      <a:pt x="35" y="12"/>
                      <a:pt x="33" y="13"/>
                      <a:pt x="32" y="13"/>
                    </a:cubicBezTo>
                    <a:cubicBezTo>
                      <a:pt x="25" y="10"/>
                      <a:pt x="25" y="10"/>
                      <a:pt x="25" y="10"/>
                    </a:cubicBezTo>
                    <a:cubicBezTo>
                      <a:pt x="23" y="9"/>
                      <a:pt x="22" y="9"/>
                      <a:pt x="20" y="10"/>
                    </a:cubicBezTo>
                    <a:cubicBezTo>
                      <a:pt x="16" y="13"/>
                      <a:pt x="13" y="17"/>
                      <a:pt x="10" y="21"/>
                    </a:cubicBezTo>
                    <a:cubicBezTo>
                      <a:pt x="9" y="22"/>
                      <a:pt x="9" y="24"/>
                      <a:pt x="9" y="25"/>
                    </a:cubicBezTo>
                    <a:cubicBezTo>
                      <a:pt x="13" y="33"/>
                      <a:pt x="13" y="33"/>
                      <a:pt x="13" y="33"/>
                    </a:cubicBezTo>
                    <a:cubicBezTo>
                      <a:pt x="12" y="34"/>
                      <a:pt x="12" y="35"/>
                      <a:pt x="11" y="36"/>
                    </a:cubicBezTo>
                    <a:cubicBezTo>
                      <a:pt x="4" y="39"/>
                      <a:pt x="4" y="39"/>
                      <a:pt x="4" y="39"/>
                    </a:cubicBezTo>
                    <a:cubicBezTo>
                      <a:pt x="2" y="40"/>
                      <a:pt x="1" y="41"/>
                      <a:pt x="1" y="43"/>
                    </a:cubicBezTo>
                    <a:cubicBezTo>
                      <a:pt x="0" y="45"/>
                      <a:pt x="0" y="48"/>
                      <a:pt x="0" y="50"/>
                    </a:cubicBezTo>
                    <a:cubicBezTo>
                      <a:pt x="0" y="52"/>
                      <a:pt x="0" y="55"/>
                      <a:pt x="1" y="58"/>
                    </a:cubicBezTo>
                    <a:cubicBezTo>
                      <a:pt x="1" y="59"/>
                      <a:pt x="2" y="60"/>
                      <a:pt x="4" y="61"/>
                    </a:cubicBezTo>
                    <a:cubicBezTo>
                      <a:pt x="11" y="64"/>
                      <a:pt x="11" y="64"/>
                      <a:pt x="11" y="64"/>
                    </a:cubicBezTo>
                    <a:cubicBezTo>
                      <a:pt x="12" y="65"/>
                      <a:pt x="12" y="66"/>
                      <a:pt x="13" y="67"/>
                    </a:cubicBezTo>
                    <a:cubicBezTo>
                      <a:pt x="9" y="75"/>
                      <a:pt x="9" y="75"/>
                      <a:pt x="9" y="75"/>
                    </a:cubicBezTo>
                    <a:cubicBezTo>
                      <a:pt x="9" y="76"/>
                      <a:pt x="9" y="78"/>
                      <a:pt x="10" y="79"/>
                    </a:cubicBezTo>
                    <a:cubicBezTo>
                      <a:pt x="13" y="83"/>
                      <a:pt x="16" y="87"/>
                      <a:pt x="20" y="90"/>
                    </a:cubicBezTo>
                    <a:cubicBezTo>
                      <a:pt x="22" y="91"/>
                      <a:pt x="23" y="91"/>
                      <a:pt x="25" y="90"/>
                    </a:cubicBezTo>
                    <a:cubicBezTo>
                      <a:pt x="32" y="87"/>
                      <a:pt x="32" y="87"/>
                      <a:pt x="32" y="87"/>
                    </a:cubicBezTo>
                    <a:cubicBezTo>
                      <a:pt x="33" y="87"/>
                      <a:pt x="35" y="88"/>
                      <a:pt x="36" y="88"/>
                    </a:cubicBezTo>
                    <a:cubicBezTo>
                      <a:pt x="39" y="96"/>
                      <a:pt x="39" y="96"/>
                      <a:pt x="39" y="96"/>
                    </a:cubicBezTo>
                    <a:cubicBezTo>
                      <a:pt x="39" y="98"/>
                      <a:pt x="41" y="99"/>
                      <a:pt x="42" y="99"/>
                    </a:cubicBezTo>
                    <a:cubicBezTo>
                      <a:pt x="45" y="99"/>
                      <a:pt x="47" y="99"/>
                      <a:pt x="50" y="99"/>
                    </a:cubicBezTo>
                    <a:cubicBezTo>
                      <a:pt x="52" y="99"/>
                      <a:pt x="54" y="99"/>
                      <a:pt x="57" y="99"/>
                    </a:cubicBezTo>
                    <a:cubicBezTo>
                      <a:pt x="59" y="99"/>
                      <a:pt x="60" y="98"/>
                      <a:pt x="61" y="96"/>
                    </a:cubicBezTo>
                    <a:cubicBezTo>
                      <a:pt x="63" y="88"/>
                      <a:pt x="63" y="88"/>
                      <a:pt x="63" y="88"/>
                    </a:cubicBezTo>
                    <a:cubicBezTo>
                      <a:pt x="65" y="88"/>
                      <a:pt x="66" y="87"/>
                      <a:pt x="67" y="87"/>
                    </a:cubicBezTo>
                    <a:cubicBezTo>
                      <a:pt x="75" y="90"/>
                      <a:pt x="75" y="90"/>
                      <a:pt x="75" y="90"/>
                    </a:cubicBezTo>
                    <a:cubicBezTo>
                      <a:pt x="76" y="91"/>
                      <a:pt x="78" y="91"/>
                      <a:pt x="79" y="90"/>
                    </a:cubicBezTo>
                    <a:cubicBezTo>
                      <a:pt x="83" y="87"/>
                      <a:pt x="87" y="83"/>
                      <a:pt x="89" y="79"/>
                    </a:cubicBezTo>
                    <a:cubicBezTo>
                      <a:pt x="90" y="78"/>
                      <a:pt x="91" y="76"/>
                      <a:pt x="90" y="75"/>
                    </a:cubicBezTo>
                    <a:cubicBezTo>
                      <a:pt x="86" y="67"/>
                      <a:pt x="86" y="67"/>
                      <a:pt x="86" y="67"/>
                    </a:cubicBezTo>
                    <a:cubicBezTo>
                      <a:pt x="87" y="66"/>
                      <a:pt x="87" y="65"/>
                      <a:pt x="88" y="64"/>
                    </a:cubicBezTo>
                    <a:cubicBezTo>
                      <a:pt x="96" y="61"/>
                      <a:pt x="96" y="61"/>
                      <a:pt x="96" y="61"/>
                    </a:cubicBezTo>
                    <a:cubicBezTo>
                      <a:pt x="97" y="60"/>
                      <a:pt x="98" y="59"/>
                      <a:pt x="98" y="58"/>
                    </a:cubicBezTo>
                    <a:cubicBezTo>
                      <a:pt x="99" y="55"/>
                      <a:pt x="99" y="52"/>
                      <a:pt x="99" y="50"/>
                    </a:cubicBezTo>
                    <a:cubicBezTo>
                      <a:pt x="99" y="48"/>
                      <a:pt x="99" y="45"/>
                      <a:pt x="98" y="43"/>
                    </a:cubicBezTo>
                    <a:moveTo>
                      <a:pt x="90" y="54"/>
                    </a:moveTo>
                    <a:cubicBezTo>
                      <a:pt x="83" y="56"/>
                      <a:pt x="83" y="56"/>
                      <a:pt x="83" y="56"/>
                    </a:cubicBezTo>
                    <a:cubicBezTo>
                      <a:pt x="82" y="57"/>
                      <a:pt x="81" y="58"/>
                      <a:pt x="80" y="59"/>
                    </a:cubicBezTo>
                    <a:cubicBezTo>
                      <a:pt x="80" y="61"/>
                      <a:pt x="79" y="63"/>
                      <a:pt x="78" y="65"/>
                    </a:cubicBezTo>
                    <a:cubicBezTo>
                      <a:pt x="77" y="67"/>
                      <a:pt x="77" y="68"/>
                      <a:pt x="78" y="69"/>
                    </a:cubicBezTo>
                    <a:cubicBezTo>
                      <a:pt x="81" y="76"/>
                      <a:pt x="81" y="76"/>
                      <a:pt x="81" y="76"/>
                    </a:cubicBezTo>
                    <a:cubicBezTo>
                      <a:pt x="80" y="78"/>
                      <a:pt x="78" y="80"/>
                      <a:pt x="76" y="81"/>
                    </a:cubicBezTo>
                    <a:cubicBezTo>
                      <a:pt x="69" y="78"/>
                      <a:pt x="69" y="78"/>
                      <a:pt x="69" y="78"/>
                    </a:cubicBezTo>
                    <a:cubicBezTo>
                      <a:pt x="68" y="78"/>
                      <a:pt x="66" y="78"/>
                      <a:pt x="65" y="78"/>
                    </a:cubicBezTo>
                    <a:cubicBezTo>
                      <a:pt x="63" y="79"/>
                      <a:pt x="61" y="80"/>
                      <a:pt x="59" y="81"/>
                    </a:cubicBezTo>
                    <a:cubicBezTo>
                      <a:pt x="57" y="81"/>
                      <a:pt x="56" y="82"/>
                      <a:pt x="56" y="83"/>
                    </a:cubicBezTo>
                    <a:cubicBezTo>
                      <a:pt x="53" y="91"/>
                      <a:pt x="53" y="91"/>
                      <a:pt x="53" y="91"/>
                    </a:cubicBezTo>
                    <a:cubicBezTo>
                      <a:pt x="51" y="91"/>
                      <a:pt x="49" y="91"/>
                      <a:pt x="46" y="91"/>
                    </a:cubicBezTo>
                    <a:cubicBezTo>
                      <a:pt x="43" y="83"/>
                      <a:pt x="43" y="83"/>
                      <a:pt x="43" y="83"/>
                    </a:cubicBezTo>
                    <a:cubicBezTo>
                      <a:pt x="43" y="82"/>
                      <a:pt x="42" y="81"/>
                      <a:pt x="41" y="81"/>
                    </a:cubicBezTo>
                    <a:cubicBezTo>
                      <a:pt x="38" y="80"/>
                      <a:pt x="36" y="79"/>
                      <a:pt x="34" y="78"/>
                    </a:cubicBezTo>
                    <a:cubicBezTo>
                      <a:pt x="33" y="78"/>
                      <a:pt x="32" y="78"/>
                      <a:pt x="30" y="78"/>
                    </a:cubicBezTo>
                    <a:cubicBezTo>
                      <a:pt x="24" y="81"/>
                      <a:pt x="24" y="81"/>
                      <a:pt x="24" y="81"/>
                    </a:cubicBezTo>
                    <a:cubicBezTo>
                      <a:pt x="22" y="80"/>
                      <a:pt x="20" y="78"/>
                      <a:pt x="18" y="76"/>
                    </a:cubicBezTo>
                    <a:cubicBezTo>
                      <a:pt x="22" y="69"/>
                      <a:pt x="22" y="69"/>
                      <a:pt x="22" y="69"/>
                    </a:cubicBezTo>
                    <a:cubicBezTo>
                      <a:pt x="22" y="68"/>
                      <a:pt x="22" y="67"/>
                      <a:pt x="21" y="65"/>
                    </a:cubicBezTo>
                    <a:cubicBezTo>
                      <a:pt x="20" y="63"/>
                      <a:pt x="20" y="61"/>
                      <a:pt x="19" y="59"/>
                    </a:cubicBezTo>
                    <a:cubicBezTo>
                      <a:pt x="18" y="58"/>
                      <a:pt x="17" y="57"/>
                      <a:pt x="16" y="56"/>
                    </a:cubicBezTo>
                    <a:cubicBezTo>
                      <a:pt x="9" y="54"/>
                      <a:pt x="9" y="54"/>
                      <a:pt x="9" y="54"/>
                    </a:cubicBezTo>
                    <a:cubicBezTo>
                      <a:pt x="9" y="52"/>
                      <a:pt x="9" y="51"/>
                      <a:pt x="9" y="50"/>
                    </a:cubicBezTo>
                    <a:cubicBezTo>
                      <a:pt x="9" y="49"/>
                      <a:pt x="9" y="48"/>
                      <a:pt x="9" y="46"/>
                    </a:cubicBezTo>
                    <a:cubicBezTo>
                      <a:pt x="16" y="44"/>
                      <a:pt x="16" y="44"/>
                      <a:pt x="16" y="44"/>
                    </a:cubicBezTo>
                    <a:cubicBezTo>
                      <a:pt x="17" y="43"/>
                      <a:pt x="18" y="42"/>
                      <a:pt x="19" y="41"/>
                    </a:cubicBezTo>
                    <a:cubicBezTo>
                      <a:pt x="20" y="39"/>
                      <a:pt x="20" y="37"/>
                      <a:pt x="21" y="35"/>
                    </a:cubicBezTo>
                    <a:cubicBezTo>
                      <a:pt x="22" y="33"/>
                      <a:pt x="22" y="32"/>
                      <a:pt x="22" y="31"/>
                    </a:cubicBezTo>
                    <a:cubicBezTo>
                      <a:pt x="18" y="24"/>
                      <a:pt x="18" y="24"/>
                      <a:pt x="18" y="24"/>
                    </a:cubicBezTo>
                    <a:cubicBezTo>
                      <a:pt x="20" y="22"/>
                      <a:pt x="22" y="20"/>
                      <a:pt x="24" y="19"/>
                    </a:cubicBezTo>
                    <a:cubicBezTo>
                      <a:pt x="30" y="22"/>
                      <a:pt x="30" y="22"/>
                      <a:pt x="30" y="22"/>
                    </a:cubicBezTo>
                    <a:cubicBezTo>
                      <a:pt x="32" y="22"/>
                      <a:pt x="33" y="22"/>
                      <a:pt x="34" y="22"/>
                    </a:cubicBezTo>
                    <a:cubicBezTo>
                      <a:pt x="36" y="21"/>
                      <a:pt x="38" y="20"/>
                      <a:pt x="41" y="19"/>
                    </a:cubicBezTo>
                    <a:cubicBezTo>
                      <a:pt x="42" y="19"/>
                      <a:pt x="43" y="18"/>
                      <a:pt x="43" y="17"/>
                    </a:cubicBezTo>
                    <a:cubicBezTo>
                      <a:pt x="46" y="9"/>
                      <a:pt x="46" y="9"/>
                      <a:pt x="46" y="9"/>
                    </a:cubicBezTo>
                    <a:cubicBezTo>
                      <a:pt x="49" y="9"/>
                      <a:pt x="51" y="9"/>
                      <a:pt x="53" y="9"/>
                    </a:cubicBezTo>
                    <a:cubicBezTo>
                      <a:pt x="56" y="17"/>
                      <a:pt x="56" y="17"/>
                      <a:pt x="56" y="17"/>
                    </a:cubicBezTo>
                    <a:cubicBezTo>
                      <a:pt x="56" y="18"/>
                      <a:pt x="57" y="19"/>
                      <a:pt x="59" y="19"/>
                    </a:cubicBezTo>
                    <a:cubicBezTo>
                      <a:pt x="61" y="20"/>
                      <a:pt x="63" y="21"/>
                      <a:pt x="65" y="22"/>
                    </a:cubicBezTo>
                    <a:cubicBezTo>
                      <a:pt x="66" y="22"/>
                      <a:pt x="68" y="22"/>
                      <a:pt x="69" y="22"/>
                    </a:cubicBezTo>
                    <a:cubicBezTo>
                      <a:pt x="76" y="19"/>
                      <a:pt x="76" y="19"/>
                      <a:pt x="76" y="19"/>
                    </a:cubicBezTo>
                    <a:cubicBezTo>
                      <a:pt x="78" y="20"/>
                      <a:pt x="80" y="22"/>
                      <a:pt x="81" y="24"/>
                    </a:cubicBezTo>
                    <a:cubicBezTo>
                      <a:pt x="78" y="31"/>
                      <a:pt x="78" y="31"/>
                      <a:pt x="78" y="31"/>
                    </a:cubicBezTo>
                    <a:cubicBezTo>
                      <a:pt x="77" y="32"/>
                      <a:pt x="77" y="33"/>
                      <a:pt x="78" y="35"/>
                    </a:cubicBezTo>
                    <a:cubicBezTo>
                      <a:pt x="79" y="37"/>
                      <a:pt x="80" y="39"/>
                      <a:pt x="80" y="41"/>
                    </a:cubicBezTo>
                    <a:cubicBezTo>
                      <a:pt x="81" y="42"/>
                      <a:pt x="82" y="43"/>
                      <a:pt x="83" y="44"/>
                    </a:cubicBezTo>
                    <a:cubicBezTo>
                      <a:pt x="90" y="46"/>
                      <a:pt x="90" y="46"/>
                      <a:pt x="90" y="46"/>
                    </a:cubicBezTo>
                    <a:cubicBezTo>
                      <a:pt x="91" y="48"/>
                      <a:pt x="91" y="49"/>
                      <a:pt x="91" y="50"/>
                    </a:cubicBezTo>
                    <a:cubicBezTo>
                      <a:pt x="91" y="51"/>
                      <a:pt x="91" y="52"/>
                      <a:pt x="90" y="5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2" name="Freeform 70"/>
              <p:cNvSpPr>
                <a:spLocks noEditPoints="1"/>
              </p:cNvSpPr>
              <p:nvPr/>
            </p:nvSpPr>
            <p:spPr bwMode="auto">
              <a:xfrm>
                <a:off x="1764" y="2086"/>
                <a:ext cx="64" cy="65"/>
              </a:xfrm>
              <a:custGeom>
                <a:avLst/>
                <a:gdLst>
                  <a:gd name="T0" fmla="*/ 20 w 39"/>
                  <a:gd name="T1" fmla="*/ 0 h 40"/>
                  <a:gd name="T2" fmla="*/ 0 w 39"/>
                  <a:gd name="T3" fmla="*/ 20 h 40"/>
                  <a:gd name="T4" fmla="*/ 20 w 39"/>
                  <a:gd name="T5" fmla="*/ 40 h 40"/>
                  <a:gd name="T6" fmla="*/ 39 w 39"/>
                  <a:gd name="T7" fmla="*/ 20 h 40"/>
                  <a:gd name="T8" fmla="*/ 20 w 39"/>
                  <a:gd name="T9" fmla="*/ 0 h 40"/>
                  <a:gd name="T10" fmla="*/ 20 w 39"/>
                  <a:gd name="T11" fmla="*/ 31 h 40"/>
                  <a:gd name="T12" fmla="*/ 9 w 39"/>
                  <a:gd name="T13" fmla="*/ 20 h 40"/>
                  <a:gd name="T14" fmla="*/ 20 w 39"/>
                  <a:gd name="T15" fmla="*/ 9 h 40"/>
                  <a:gd name="T16" fmla="*/ 31 w 39"/>
                  <a:gd name="T17" fmla="*/ 20 h 40"/>
                  <a:gd name="T18" fmla="*/ 20 w 39"/>
                  <a:gd name="T1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20" y="0"/>
                    </a:moveTo>
                    <a:cubicBezTo>
                      <a:pt x="9" y="0"/>
                      <a:pt x="0" y="9"/>
                      <a:pt x="0" y="20"/>
                    </a:cubicBezTo>
                    <a:cubicBezTo>
                      <a:pt x="0" y="31"/>
                      <a:pt x="9" y="40"/>
                      <a:pt x="20" y="40"/>
                    </a:cubicBezTo>
                    <a:cubicBezTo>
                      <a:pt x="30" y="40"/>
                      <a:pt x="39" y="31"/>
                      <a:pt x="39" y="20"/>
                    </a:cubicBezTo>
                    <a:cubicBezTo>
                      <a:pt x="39" y="9"/>
                      <a:pt x="30" y="0"/>
                      <a:pt x="20" y="0"/>
                    </a:cubicBezTo>
                    <a:moveTo>
                      <a:pt x="20" y="31"/>
                    </a:moveTo>
                    <a:cubicBezTo>
                      <a:pt x="14" y="31"/>
                      <a:pt x="9" y="26"/>
                      <a:pt x="9" y="20"/>
                    </a:cubicBezTo>
                    <a:cubicBezTo>
                      <a:pt x="9" y="14"/>
                      <a:pt x="14" y="9"/>
                      <a:pt x="20" y="9"/>
                    </a:cubicBezTo>
                    <a:cubicBezTo>
                      <a:pt x="26" y="9"/>
                      <a:pt x="31" y="14"/>
                      <a:pt x="31" y="20"/>
                    </a:cubicBezTo>
                    <a:cubicBezTo>
                      <a:pt x="31" y="26"/>
                      <a:pt x="26" y="31"/>
                      <a:pt x="20" y="3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3863" name="Group 71"/>
            <p:cNvGrpSpPr/>
            <p:nvPr/>
          </p:nvGrpSpPr>
          <p:grpSpPr bwMode="auto">
            <a:xfrm>
              <a:off x="1333" y="6294"/>
              <a:ext cx="402" cy="403"/>
              <a:chOff x="1215" y="2040"/>
              <a:chExt cx="161" cy="161"/>
            </a:xfrm>
          </p:grpSpPr>
          <p:sp>
            <p:nvSpPr>
              <p:cNvPr id="33864" name="Freeform 72"/>
              <p:cNvSpPr/>
              <p:nvPr/>
            </p:nvSpPr>
            <p:spPr bwMode="auto">
              <a:xfrm>
                <a:off x="1215" y="2040"/>
                <a:ext cx="161" cy="116"/>
              </a:xfrm>
              <a:custGeom>
                <a:avLst/>
                <a:gdLst>
                  <a:gd name="T0" fmla="*/ 75 w 98"/>
                  <a:gd name="T1" fmla="*/ 26 h 71"/>
                  <a:gd name="T2" fmla="*/ 71 w 98"/>
                  <a:gd name="T3" fmla="*/ 26 h 71"/>
                  <a:gd name="T4" fmla="*/ 71 w 98"/>
                  <a:gd name="T5" fmla="*/ 24 h 71"/>
                  <a:gd name="T6" fmla="*/ 47 w 98"/>
                  <a:gd name="T7" fmla="*/ 0 h 71"/>
                  <a:gd name="T8" fmla="*/ 23 w 98"/>
                  <a:gd name="T9" fmla="*/ 20 h 71"/>
                  <a:gd name="T10" fmla="*/ 16 w 98"/>
                  <a:gd name="T11" fmla="*/ 21 h 71"/>
                  <a:gd name="T12" fmla="*/ 16 w 98"/>
                  <a:gd name="T13" fmla="*/ 21 h 71"/>
                  <a:gd name="T14" fmla="*/ 6 w 98"/>
                  <a:gd name="T15" fmla="*/ 35 h 71"/>
                  <a:gd name="T16" fmla="*/ 7 w 98"/>
                  <a:gd name="T17" fmla="*/ 42 h 71"/>
                  <a:gd name="T18" fmla="*/ 0 w 98"/>
                  <a:gd name="T19" fmla="*/ 55 h 71"/>
                  <a:gd name="T20" fmla="*/ 16 w 98"/>
                  <a:gd name="T21" fmla="*/ 71 h 71"/>
                  <a:gd name="T22" fmla="*/ 32 w 98"/>
                  <a:gd name="T23" fmla="*/ 71 h 71"/>
                  <a:gd name="T24" fmla="*/ 36 w 98"/>
                  <a:gd name="T25" fmla="*/ 66 h 71"/>
                  <a:gd name="T26" fmla="*/ 32 w 98"/>
                  <a:gd name="T27" fmla="*/ 62 h 71"/>
                  <a:gd name="T28" fmla="*/ 16 w 98"/>
                  <a:gd name="T29" fmla="*/ 62 h 71"/>
                  <a:gd name="T30" fmla="*/ 9 w 98"/>
                  <a:gd name="T31" fmla="*/ 55 h 71"/>
                  <a:gd name="T32" fmla="*/ 15 w 98"/>
                  <a:gd name="T33" fmla="*/ 48 h 71"/>
                  <a:gd name="T34" fmla="*/ 18 w 98"/>
                  <a:gd name="T35" fmla="*/ 45 h 71"/>
                  <a:gd name="T36" fmla="*/ 17 w 98"/>
                  <a:gd name="T37" fmla="*/ 41 h 71"/>
                  <a:gd name="T38" fmla="*/ 14 w 98"/>
                  <a:gd name="T39" fmla="*/ 35 h 71"/>
                  <a:gd name="T40" fmla="*/ 19 w 98"/>
                  <a:gd name="T41" fmla="*/ 28 h 71"/>
                  <a:gd name="T42" fmla="*/ 19 w 98"/>
                  <a:gd name="T43" fmla="*/ 28 h 71"/>
                  <a:gd name="T44" fmla="*/ 25 w 98"/>
                  <a:gd name="T45" fmla="*/ 29 h 71"/>
                  <a:gd name="T46" fmla="*/ 29 w 98"/>
                  <a:gd name="T47" fmla="*/ 29 h 71"/>
                  <a:gd name="T48" fmla="*/ 31 w 98"/>
                  <a:gd name="T49" fmla="*/ 25 h 71"/>
                  <a:gd name="T50" fmla="*/ 31 w 98"/>
                  <a:gd name="T51" fmla="*/ 24 h 71"/>
                  <a:gd name="T52" fmla="*/ 31 w 98"/>
                  <a:gd name="T53" fmla="*/ 24 h 71"/>
                  <a:gd name="T54" fmla="*/ 47 w 98"/>
                  <a:gd name="T55" fmla="*/ 8 h 71"/>
                  <a:gd name="T56" fmla="*/ 62 w 98"/>
                  <a:gd name="T57" fmla="*/ 24 h 71"/>
                  <a:gd name="T58" fmla="*/ 60 w 98"/>
                  <a:gd name="T59" fmla="*/ 32 h 71"/>
                  <a:gd name="T60" fmla="*/ 61 w 98"/>
                  <a:gd name="T61" fmla="*/ 37 h 71"/>
                  <a:gd name="T62" fmla="*/ 66 w 98"/>
                  <a:gd name="T63" fmla="*/ 37 h 71"/>
                  <a:gd name="T64" fmla="*/ 75 w 98"/>
                  <a:gd name="T65" fmla="*/ 34 h 71"/>
                  <a:gd name="T66" fmla="*/ 89 w 98"/>
                  <a:gd name="T67" fmla="*/ 48 h 71"/>
                  <a:gd name="T68" fmla="*/ 75 w 98"/>
                  <a:gd name="T69" fmla="*/ 62 h 71"/>
                  <a:gd name="T70" fmla="*/ 66 w 98"/>
                  <a:gd name="T71" fmla="*/ 62 h 71"/>
                  <a:gd name="T72" fmla="*/ 62 w 98"/>
                  <a:gd name="T73" fmla="*/ 66 h 71"/>
                  <a:gd name="T74" fmla="*/ 66 w 98"/>
                  <a:gd name="T75" fmla="*/ 71 h 71"/>
                  <a:gd name="T76" fmla="*/ 75 w 98"/>
                  <a:gd name="T77" fmla="*/ 71 h 71"/>
                  <a:gd name="T78" fmla="*/ 98 w 98"/>
                  <a:gd name="T79" fmla="*/ 48 h 71"/>
                  <a:gd name="T80" fmla="*/ 75 w 98"/>
                  <a:gd name="T81" fmla="*/ 2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71">
                    <a:moveTo>
                      <a:pt x="75" y="26"/>
                    </a:moveTo>
                    <a:cubicBezTo>
                      <a:pt x="74" y="26"/>
                      <a:pt x="72" y="26"/>
                      <a:pt x="71" y="26"/>
                    </a:cubicBezTo>
                    <a:cubicBezTo>
                      <a:pt x="71" y="25"/>
                      <a:pt x="71" y="25"/>
                      <a:pt x="71" y="24"/>
                    </a:cubicBezTo>
                    <a:cubicBezTo>
                      <a:pt x="71" y="10"/>
                      <a:pt x="60" y="0"/>
                      <a:pt x="47" y="0"/>
                    </a:cubicBezTo>
                    <a:cubicBezTo>
                      <a:pt x="35" y="0"/>
                      <a:pt x="25" y="8"/>
                      <a:pt x="23" y="20"/>
                    </a:cubicBezTo>
                    <a:cubicBezTo>
                      <a:pt x="20" y="19"/>
                      <a:pt x="18" y="20"/>
                      <a:pt x="16" y="21"/>
                    </a:cubicBezTo>
                    <a:cubicBezTo>
                      <a:pt x="16" y="21"/>
                      <a:pt x="16" y="21"/>
                      <a:pt x="16" y="21"/>
                    </a:cubicBezTo>
                    <a:cubicBezTo>
                      <a:pt x="10" y="23"/>
                      <a:pt x="6" y="29"/>
                      <a:pt x="6" y="35"/>
                    </a:cubicBezTo>
                    <a:cubicBezTo>
                      <a:pt x="6" y="37"/>
                      <a:pt x="6" y="40"/>
                      <a:pt x="7" y="42"/>
                    </a:cubicBezTo>
                    <a:cubicBezTo>
                      <a:pt x="3" y="45"/>
                      <a:pt x="0" y="50"/>
                      <a:pt x="0" y="55"/>
                    </a:cubicBezTo>
                    <a:cubicBezTo>
                      <a:pt x="0" y="64"/>
                      <a:pt x="7" y="71"/>
                      <a:pt x="16" y="71"/>
                    </a:cubicBezTo>
                    <a:cubicBezTo>
                      <a:pt x="32" y="71"/>
                      <a:pt x="32" y="71"/>
                      <a:pt x="32" y="71"/>
                    </a:cubicBezTo>
                    <a:cubicBezTo>
                      <a:pt x="34" y="71"/>
                      <a:pt x="36" y="69"/>
                      <a:pt x="36" y="66"/>
                    </a:cubicBezTo>
                    <a:cubicBezTo>
                      <a:pt x="36" y="64"/>
                      <a:pt x="34" y="62"/>
                      <a:pt x="32" y="62"/>
                    </a:cubicBezTo>
                    <a:cubicBezTo>
                      <a:pt x="16" y="62"/>
                      <a:pt x="16" y="62"/>
                      <a:pt x="16" y="62"/>
                    </a:cubicBezTo>
                    <a:cubicBezTo>
                      <a:pt x="12" y="62"/>
                      <a:pt x="9" y="59"/>
                      <a:pt x="9" y="55"/>
                    </a:cubicBezTo>
                    <a:cubicBezTo>
                      <a:pt x="9" y="52"/>
                      <a:pt x="11" y="49"/>
                      <a:pt x="15" y="48"/>
                    </a:cubicBezTo>
                    <a:cubicBezTo>
                      <a:pt x="16" y="48"/>
                      <a:pt x="18" y="47"/>
                      <a:pt x="18" y="45"/>
                    </a:cubicBezTo>
                    <a:cubicBezTo>
                      <a:pt x="19" y="43"/>
                      <a:pt x="18" y="42"/>
                      <a:pt x="17" y="41"/>
                    </a:cubicBezTo>
                    <a:cubicBezTo>
                      <a:pt x="15" y="39"/>
                      <a:pt x="14" y="37"/>
                      <a:pt x="14" y="35"/>
                    </a:cubicBezTo>
                    <a:cubicBezTo>
                      <a:pt x="14" y="32"/>
                      <a:pt x="16" y="29"/>
                      <a:pt x="19" y="28"/>
                    </a:cubicBezTo>
                    <a:cubicBezTo>
                      <a:pt x="19" y="28"/>
                      <a:pt x="19" y="28"/>
                      <a:pt x="19" y="28"/>
                    </a:cubicBezTo>
                    <a:cubicBezTo>
                      <a:pt x="21" y="28"/>
                      <a:pt x="23" y="28"/>
                      <a:pt x="25" y="29"/>
                    </a:cubicBezTo>
                    <a:cubicBezTo>
                      <a:pt x="26" y="30"/>
                      <a:pt x="28" y="30"/>
                      <a:pt x="29" y="29"/>
                    </a:cubicBezTo>
                    <a:cubicBezTo>
                      <a:pt x="30" y="28"/>
                      <a:pt x="31" y="27"/>
                      <a:pt x="31" y="25"/>
                    </a:cubicBezTo>
                    <a:cubicBezTo>
                      <a:pt x="31" y="25"/>
                      <a:pt x="31" y="24"/>
                      <a:pt x="31" y="24"/>
                    </a:cubicBezTo>
                    <a:cubicBezTo>
                      <a:pt x="31" y="24"/>
                      <a:pt x="31" y="24"/>
                      <a:pt x="31" y="24"/>
                    </a:cubicBezTo>
                    <a:cubicBezTo>
                      <a:pt x="31" y="15"/>
                      <a:pt x="38" y="8"/>
                      <a:pt x="47" y="8"/>
                    </a:cubicBezTo>
                    <a:cubicBezTo>
                      <a:pt x="55" y="8"/>
                      <a:pt x="62" y="15"/>
                      <a:pt x="62" y="24"/>
                    </a:cubicBezTo>
                    <a:cubicBezTo>
                      <a:pt x="62" y="27"/>
                      <a:pt x="62" y="29"/>
                      <a:pt x="60" y="32"/>
                    </a:cubicBezTo>
                    <a:cubicBezTo>
                      <a:pt x="59" y="34"/>
                      <a:pt x="59" y="36"/>
                      <a:pt x="61" y="37"/>
                    </a:cubicBezTo>
                    <a:cubicBezTo>
                      <a:pt x="62" y="39"/>
                      <a:pt x="65" y="39"/>
                      <a:pt x="66" y="37"/>
                    </a:cubicBezTo>
                    <a:cubicBezTo>
                      <a:pt x="68" y="36"/>
                      <a:pt x="71" y="34"/>
                      <a:pt x="75" y="34"/>
                    </a:cubicBezTo>
                    <a:cubicBezTo>
                      <a:pt x="83" y="34"/>
                      <a:pt x="89" y="40"/>
                      <a:pt x="89" y="48"/>
                    </a:cubicBezTo>
                    <a:cubicBezTo>
                      <a:pt x="89" y="56"/>
                      <a:pt x="83" y="62"/>
                      <a:pt x="75" y="62"/>
                    </a:cubicBezTo>
                    <a:cubicBezTo>
                      <a:pt x="66" y="62"/>
                      <a:pt x="66" y="62"/>
                      <a:pt x="66" y="62"/>
                    </a:cubicBezTo>
                    <a:cubicBezTo>
                      <a:pt x="64" y="62"/>
                      <a:pt x="62" y="64"/>
                      <a:pt x="62" y="66"/>
                    </a:cubicBezTo>
                    <a:cubicBezTo>
                      <a:pt x="62" y="69"/>
                      <a:pt x="64" y="71"/>
                      <a:pt x="66" y="71"/>
                    </a:cubicBezTo>
                    <a:cubicBezTo>
                      <a:pt x="75" y="71"/>
                      <a:pt x="75" y="71"/>
                      <a:pt x="75" y="71"/>
                    </a:cubicBezTo>
                    <a:cubicBezTo>
                      <a:pt x="88" y="71"/>
                      <a:pt x="98" y="60"/>
                      <a:pt x="98" y="48"/>
                    </a:cubicBezTo>
                    <a:cubicBezTo>
                      <a:pt x="98" y="36"/>
                      <a:pt x="88" y="26"/>
                      <a:pt x="75" y="2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5" name="Freeform 73"/>
              <p:cNvSpPr/>
              <p:nvPr/>
            </p:nvSpPr>
            <p:spPr bwMode="auto">
              <a:xfrm>
                <a:off x="1264" y="2104"/>
                <a:ext cx="62" cy="97"/>
              </a:xfrm>
              <a:custGeom>
                <a:avLst/>
                <a:gdLst>
                  <a:gd name="T0" fmla="*/ 30 w 38"/>
                  <a:gd name="T1" fmla="*/ 38 h 59"/>
                  <a:gd name="T2" fmla="*/ 23 w 38"/>
                  <a:gd name="T3" fmla="*/ 45 h 59"/>
                  <a:gd name="T4" fmla="*/ 23 w 38"/>
                  <a:gd name="T5" fmla="*/ 5 h 59"/>
                  <a:gd name="T6" fmla="*/ 19 w 38"/>
                  <a:gd name="T7" fmla="*/ 0 h 59"/>
                  <a:gd name="T8" fmla="*/ 15 w 38"/>
                  <a:gd name="T9" fmla="*/ 5 h 59"/>
                  <a:gd name="T10" fmla="*/ 15 w 38"/>
                  <a:gd name="T11" fmla="*/ 45 h 59"/>
                  <a:gd name="T12" fmla="*/ 8 w 38"/>
                  <a:gd name="T13" fmla="*/ 38 h 59"/>
                  <a:gd name="T14" fmla="*/ 2 w 38"/>
                  <a:gd name="T15" fmla="*/ 38 h 59"/>
                  <a:gd name="T16" fmla="*/ 2 w 38"/>
                  <a:gd name="T17" fmla="*/ 44 h 59"/>
                  <a:gd name="T18" fmla="*/ 16 w 38"/>
                  <a:gd name="T19" fmla="*/ 58 h 59"/>
                  <a:gd name="T20" fmla="*/ 19 w 38"/>
                  <a:gd name="T21" fmla="*/ 59 h 59"/>
                  <a:gd name="T22" fmla="*/ 22 w 38"/>
                  <a:gd name="T23" fmla="*/ 58 h 59"/>
                  <a:gd name="T24" fmla="*/ 36 w 38"/>
                  <a:gd name="T25" fmla="*/ 44 h 59"/>
                  <a:gd name="T26" fmla="*/ 36 w 38"/>
                  <a:gd name="T27" fmla="*/ 38 h 59"/>
                  <a:gd name="T28" fmla="*/ 30 w 38"/>
                  <a:gd name="T29" fmla="*/ 3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9">
                    <a:moveTo>
                      <a:pt x="30" y="38"/>
                    </a:moveTo>
                    <a:cubicBezTo>
                      <a:pt x="23" y="45"/>
                      <a:pt x="23" y="45"/>
                      <a:pt x="23" y="45"/>
                    </a:cubicBezTo>
                    <a:cubicBezTo>
                      <a:pt x="23" y="5"/>
                      <a:pt x="23" y="5"/>
                      <a:pt x="23" y="5"/>
                    </a:cubicBezTo>
                    <a:cubicBezTo>
                      <a:pt x="23" y="2"/>
                      <a:pt x="21" y="0"/>
                      <a:pt x="19" y="0"/>
                    </a:cubicBezTo>
                    <a:cubicBezTo>
                      <a:pt x="17" y="0"/>
                      <a:pt x="15" y="2"/>
                      <a:pt x="15" y="5"/>
                    </a:cubicBezTo>
                    <a:cubicBezTo>
                      <a:pt x="15" y="45"/>
                      <a:pt x="15" y="45"/>
                      <a:pt x="15" y="45"/>
                    </a:cubicBezTo>
                    <a:cubicBezTo>
                      <a:pt x="8" y="38"/>
                      <a:pt x="8" y="38"/>
                      <a:pt x="8" y="38"/>
                    </a:cubicBezTo>
                    <a:cubicBezTo>
                      <a:pt x="6" y="36"/>
                      <a:pt x="3" y="36"/>
                      <a:pt x="2" y="38"/>
                    </a:cubicBezTo>
                    <a:cubicBezTo>
                      <a:pt x="0" y="39"/>
                      <a:pt x="0" y="42"/>
                      <a:pt x="2" y="44"/>
                    </a:cubicBezTo>
                    <a:cubicBezTo>
                      <a:pt x="16" y="58"/>
                      <a:pt x="16" y="58"/>
                      <a:pt x="16" y="58"/>
                    </a:cubicBezTo>
                    <a:cubicBezTo>
                      <a:pt x="17" y="59"/>
                      <a:pt x="18" y="59"/>
                      <a:pt x="19" y="59"/>
                    </a:cubicBezTo>
                    <a:cubicBezTo>
                      <a:pt x="20" y="59"/>
                      <a:pt x="21" y="59"/>
                      <a:pt x="22" y="58"/>
                    </a:cubicBezTo>
                    <a:cubicBezTo>
                      <a:pt x="36" y="44"/>
                      <a:pt x="36" y="44"/>
                      <a:pt x="36" y="44"/>
                    </a:cubicBezTo>
                    <a:cubicBezTo>
                      <a:pt x="38" y="42"/>
                      <a:pt x="38" y="39"/>
                      <a:pt x="36" y="38"/>
                    </a:cubicBezTo>
                    <a:cubicBezTo>
                      <a:pt x="35" y="36"/>
                      <a:pt x="32" y="36"/>
                      <a:pt x="30" y="3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3866" name="Rectangle 74"/>
            <p:cNvSpPr>
              <a:spLocks noChangeArrowheads="1"/>
            </p:cNvSpPr>
            <p:nvPr/>
          </p:nvSpPr>
          <p:spPr bwMode="auto">
            <a:xfrm>
              <a:off x="9750" y="2154"/>
              <a:ext cx="3855"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光毫米波的产生</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通过外调制器产生光毫米波信号的方法具有宽带宽、低损耗的优势</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867" name="Rectangle 75"/>
            <p:cNvSpPr>
              <a:spLocks noChangeArrowheads="1"/>
            </p:cNvSpPr>
            <p:nvPr/>
          </p:nvSpPr>
          <p:spPr bwMode="auto">
            <a:xfrm>
              <a:off x="9750" y="5661"/>
              <a:ext cx="3855" cy="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基站结构大大简化</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射频信号的处理不再是基站而是中心站，基站只需完成光电转化、上下变频等基本功能</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33869" name="Rectangle 77"/>
            <p:cNvSpPr>
              <a:spLocks noChangeArrowheads="1"/>
            </p:cNvSpPr>
            <p:nvPr/>
          </p:nvSpPr>
          <p:spPr bwMode="auto">
            <a:xfrm>
              <a:off x="1078" y="2749"/>
              <a:ext cx="532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400" dirty="0">
                  <a:solidFill>
                    <a:schemeClr val="tx1">
                      <a:lumMod val="50000"/>
                      <a:lumOff val="50000"/>
                    </a:schemeClr>
                  </a:solidFill>
                  <a:latin typeface="Times New Roman" panose="02020603050405020304" charset="0"/>
                  <a:ea typeface="微软雅黑" panose="020B0503020204020204" pitchFamily="34" charset="-122"/>
                </a:rPr>
                <a:t>ROF</a:t>
              </a:r>
              <a:r>
                <a:rPr lang="zh-CN" altLang="en-US" sz="1400" dirty="0">
                  <a:solidFill>
                    <a:schemeClr val="tx1">
                      <a:lumMod val="50000"/>
                      <a:lumOff val="50000"/>
                    </a:schemeClr>
                  </a:solidFill>
                  <a:latin typeface="Times New Roman" panose="02020603050405020304" charset="0"/>
                  <a:ea typeface="微软雅黑" panose="020B0503020204020204" pitchFamily="34" charset="-122"/>
                </a:rPr>
                <a:t>技术是什么？</a:t>
              </a:r>
              <a:endParaRPr lang="zh-CN" altLang="en-US" sz="1400" dirty="0">
                <a:solidFill>
                  <a:schemeClr val="tx1">
                    <a:lumMod val="50000"/>
                    <a:lumOff val="50000"/>
                  </a:schemeClr>
                </a:solidFill>
                <a:latin typeface="Times New Roman" panose="02020603050405020304" charset="0"/>
                <a:ea typeface="微软雅黑" panose="020B0503020204020204" pitchFamily="34" charset="-122"/>
              </a:endParaRPr>
            </a:p>
            <a:p>
              <a:pPr>
                <a:lnSpc>
                  <a:spcPct val="120000"/>
                </a:lnSpc>
                <a:buFont typeface="Arial" panose="020B0604020202020204" pitchFamily="34" charset="0"/>
                <a:buNone/>
              </a:pPr>
              <a:endParaRPr lang="zh-CN" altLang="en-US" sz="800" dirty="0">
                <a:solidFill>
                  <a:schemeClr val="tx1">
                    <a:lumMod val="50000"/>
                    <a:lumOff val="50000"/>
                  </a:schemeClr>
                </a:solidFill>
                <a:ea typeface="微软雅黑" panose="020B0503020204020204" pitchFamily="34" charset="-122"/>
              </a:endParaRPr>
            </a:p>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光载无线电技术（Radio Over Optical Fiber）在宽带高频无线信号的传输中引入光通信技术</a:t>
              </a:r>
              <a:r>
                <a:rPr lang="zh-CN" sz="1200" dirty="0">
                  <a:solidFill>
                    <a:schemeClr val="tx1">
                      <a:lumMod val="50000"/>
                      <a:lumOff val="50000"/>
                    </a:schemeClr>
                  </a:solidFill>
                  <a:latin typeface="Times New Roman" panose="02020603050405020304" charset="0"/>
                  <a:ea typeface="微软雅黑" panose="020B0503020204020204" pitchFamily="34" charset="-122"/>
                </a:rPr>
                <a:t>，</a:t>
              </a:r>
              <a:r>
                <a:rPr sz="1200" dirty="0">
                  <a:solidFill>
                    <a:schemeClr val="tx1">
                      <a:lumMod val="50000"/>
                      <a:lumOff val="50000"/>
                    </a:schemeClr>
                  </a:solidFill>
                  <a:latin typeface="Times New Roman" panose="02020603050405020304" charset="0"/>
                  <a:ea typeface="微软雅黑" panose="020B0503020204020204" pitchFamily="34" charset="-122"/>
                </a:rPr>
                <a:t>利用光波承载高频信号通过光纤实现远距离传输，相较于高频微波、毫米波信号在空气当中传播，减小了衰减，延长了传输长度。</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93" name="TextBox 92"/>
            <p:cNvSpPr txBox="1"/>
            <p:nvPr/>
          </p:nvSpPr>
          <p:spPr>
            <a:xfrm>
              <a:off x="5447" y="565"/>
              <a:ext cx="3506" cy="580"/>
            </a:xfrm>
            <a:prstGeom prst="rect">
              <a:avLst/>
            </a:prstGeom>
            <a:noFill/>
          </p:spPr>
          <p:txBody>
            <a:bodyPr wrap="square" rtlCol="0">
              <a:spAutoFit/>
            </a:bodyPr>
            <a:lstStyle/>
            <a:p>
              <a:pPr algn="ctr"/>
              <a:r>
                <a:rPr lang="en-US" altLang="zh-CN" b="1" dirty="0" smtClean="0">
                  <a:solidFill>
                    <a:schemeClr val="accent1"/>
                  </a:solidFill>
                  <a:latin typeface="Times New Roman" panose="02020603050405020304" charset="0"/>
                  <a:ea typeface="微软雅黑" panose="020B0503020204020204" pitchFamily="34" charset="-122"/>
                </a:rPr>
                <a:t>ROF</a:t>
              </a:r>
              <a:r>
                <a:rPr lang="zh-CN" altLang="en-US" b="1" dirty="0" smtClean="0">
                  <a:solidFill>
                    <a:schemeClr val="accent1"/>
                  </a:solidFill>
                  <a:latin typeface="Times New Roman" panose="02020603050405020304" charset="0"/>
                  <a:ea typeface="微软雅黑" panose="020B0503020204020204" pitchFamily="34" charset="-122"/>
                </a:rPr>
                <a:t>技术原理</a:t>
              </a:r>
              <a:endParaRPr lang="zh-CN" altLang="en-US" b="1" dirty="0" smtClean="0">
                <a:solidFill>
                  <a:schemeClr val="accent1"/>
                </a:solidFill>
                <a:latin typeface="Times New Roman" panose="02020603050405020304" charset="0"/>
                <a:ea typeface="微软雅黑" panose="020B0503020204020204" pitchFamily="34" charset="-122"/>
              </a:endParaRPr>
            </a:p>
          </p:txBody>
        </p:sp>
        <p:sp>
          <p:nvSpPr>
            <p:cNvPr id="94" name="Rectangle 20"/>
            <p:cNvSpPr>
              <a:spLocks noChangeArrowheads="1"/>
            </p:cNvSpPr>
            <p:nvPr/>
          </p:nvSpPr>
          <p:spPr bwMode="auto">
            <a:xfrm>
              <a:off x="5782" y="919"/>
              <a:ext cx="2836"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endParaRPr lang="zh-CN" altLang="en-US" sz="800" dirty="0">
                <a:solidFill>
                  <a:schemeClr val="tx1">
                    <a:lumMod val="65000"/>
                    <a:lumOff val="35000"/>
                  </a:schemeClr>
                </a:solidFill>
                <a:latin typeface="Arial" panose="020B0604020202020204" pitchFamily="34" charset="0"/>
                <a:cs typeface="Arial" panose="020B0604020202020204" pitchFamily="34" charset="0"/>
              </a:endParaRPr>
            </a:p>
            <a:p>
              <a:pPr algn="ctr" fontAlgn="base">
                <a:spcBef>
                  <a:spcPct val="0"/>
                </a:spcBef>
                <a:spcAft>
                  <a:spcPct val="0"/>
                </a:spcAft>
                <a:buFont typeface="Arial" panose="020B0604020202020204" pitchFamily="34" charset="0"/>
                <a:buNone/>
              </a:pPr>
              <a:r>
                <a:rPr lang="en-US" altLang="zh-CN" sz="1200" dirty="0">
                  <a:solidFill>
                    <a:schemeClr val="tx1">
                      <a:lumMod val="65000"/>
                      <a:lumOff val="35000"/>
                    </a:schemeClr>
                  </a:solidFill>
                  <a:latin typeface="Times New Roman" panose="02020603050405020304" charset="0"/>
                  <a:cs typeface="Arial" panose="020B0604020202020204" pitchFamily="34" charset="0"/>
                </a:rPr>
                <a:t>ROF </a:t>
              </a:r>
              <a:r>
                <a:rPr lang="zh-CN" altLang="en-US" sz="1200" dirty="0">
                  <a:solidFill>
                    <a:schemeClr val="tx1">
                      <a:lumMod val="65000"/>
                      <a:lumOff val="35000"/>
                    </a:schemeClr>
                  </a:solidFill>
                  <a:latin typeface="Times New Roman" panose="02020603050405020304" charset="0"/>
                  <a:cs typeface="Arial" panose="020B0604020202020204" pitchFamily="34" charset="0"/>
                </a:rPr>
                <a:t>Technical principle</a:t>
              </a:r>
              <a:endParaRPr lang="zh-CN" altLang="en-US" sz="1200" dirty="0">
                <a:solidFill>
                  <a:schemeClr val="tx1">
                    <a:lumMod val="65000"/>
                    <a:lumOff val="35000"/>
                  </a:schemeClr>
                </a:solidFill>
                <a:latin typeface="Times New Roman" panose="02020603050405020304" charset="0"/>
                <a:cs typeface="Arial" panose="020B0604020202020204" pitchFamily="34" charset="0"/>
              </a:endParaRPr>
            </a:p>
          </p:txBody>
        </p:sp>
        <p:sp>
          <p:nvSpPr>
            <p:cNvPr id="3" name="Rectangle 75"/>
            <p:cNvSpPr>
              <a:spLocks noChangeArrowheads="1"/>
            </p:cNvSpPr>
            <p:nvPr/>
          </p:nvSpPr>
          <p:spPr bwMode="auto">
            <a:xfrm>
              <a:off x="9724" y="3521"/>
              <a:ext cx="3855"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基本原理</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将来自中心站的射频信号调制到光波上，经过低损耗光纤传送到远端无线单元，随后转换为电信号经天线发射最后被移动终端天线接收</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40" name="Group 4"/>
          <p:cNvGrpSpPr/>
          <p:nvPr/>
        </p:nvGrpSpPr>
        <p:grpSpPr bwMode="auto">
          <a:xfrm>
            <a:off x="341630" y="213995"/>
            <a:ext cx="8568690" cy="4821555"/>
            <a:chOff x="0" y="0"/>
            <a:chExt cx="2724" cy="1835"/>
          </a:xfrm>
        </p:grpSpPr>
        <p:sp>
          <p:nvSpPr>
            <p:cNvPr id="14341" name="Oval 5"/>
            <p:cNvSpPr>
              <a:spLocks noChangeArrowheads="1"/>
            </p:cNvSpPr>
            <p:nvPr/>
          </p:nvSpPr>
          <p:spPr bwMode="auto">
            <a:xfrm flipV="1">
              <a:off x="0" y="1755"/>
              <a:ext cx="2724" cy="8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42" name="Group 6"/>
            <p:cNvGrpSpPr/>
            <p:nvPr/>
          </p:nvGrpSpPr>
          <p:grpSpPr bwMode="auto">
            <a:xfrm>
              <a:off x="240" y="0"/>
              <a:ext cx="2246" cy="1810"/>
              <a:chOff x="0" y="0"/>
              <a:chExt cx="2556" cy="1958"/>
            </a:xfrm>
          </p:grpSpPr>
          <p:pic>
            <p:nvPicPr>
              <p:cNvPr id="14343" name="Picture 7" descr="apple ico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2556" cy="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8" descr="star_stareu_177855_11"/>
              <p:cNvSpPr>
                <a:spLocks noChangeArrowheads="1"/>
              </p:cNvSpPr>
              <p:nvPr/>
            </p:nvSpPr>
            <p:spPr bwMode="auto">
              <a:xfrm>
                <a:off x="98" y="100"/>
                <a:ext cx="2358" cy="1336"/>
              </a:xfrm>
              <a:prstGeom prst="rect">
                <a:avLst/>
              </a:prstGeom>
              <a:blipFill dpi="0" rotWithShape="1">
                <a:blip r:embed="rId2"/>
                <a:srcRect/>
                <a:stretch>
                  <a:fillRect b="-10311"/>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57580" y="347345"/>
            <a:ext cx="7517130" cy="4522470"/>
            <a:chOff x="1508" y="565"/>
            <a:chExt cx="11838" cy="7122"/>
          </a:xfrm>
        </p:grpSpPr>
        <p:sp>
          <p:nvSpPr>
            <p:cNvPr id="31850" name="Freeform 106"/>
            <p:cNvSpPr/>
            <p:nvPr/>
          </p:nvSpPr>
          <p:spPr bwMode="auto">
            <a:xfrm>
              <a:off x="5033" y="2428"/>
              <a:ext cx="2645" cy="2650"/>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solidFill>
              <a:schemeClr val="accent1"/>
            </a:solidFill>
            <a:ln>
              <a:noFill/>
            </a:ln>
          </p:spPr>
          <p:txBody>
            <a:bodyPr/>
            <a:lstStyle/>
            <a:p>
              <a:endParaRPr lang="zh-CN" altLang="en-US"/>
            </a:p>
          </p:txBody>
        </p:sp>
        <p:sp>
          <p:nvSpPr>
            <p:cNvPr id="31851" name="Freeform 107"/>
            <p:cNvSpPr/>
            <p:nvPr/>
          </p:nvSpPr>
          <p:spPr bwMode="auto">
            <a:xfrm>
              <a:off x="5033" y="4110"/>
              <a:ext cx="2645" cy="2645"/>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solidFill>
              <a:schemeClr val="tx1">
                <a:lumMod val="75000"/>
                <a:lumOff val="25000"/>
              </a:schemeClr>
            </a:solidFill>
            <a:ln>
              <a:noFill/>
            </a:ln>
          </p:spPr>
          <p:txBody>
            <a:bodyPr/>
            <a:lstStyle/>
            <a:p>
              <a:endParaRPr lang="zh-CN" altLang="en-US"/>
            </a:p>
          </p:txBody>
        </p:sp>
        <p:sp>
          <p:nvSpPr>
            <p:cNvPr id="31852" name="Freeform 108"/>
            <p:cNvSpPr/>
            <p:nvPr/>
          </p:nvSpPr>
          <p:spPr bwMode="auto">
            <a:xfrm>
              <a:off x="6710" y="2428"/>
              <a:ext cx="2645" cy="2650"/>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solidFill>
              <a:schemeClr val="tx1">
                <a:lumMod val="75000"/>
                <a:lumOff val="25000"/>
              </a:schemeClr>
            </a:solidFill>
            <a:ln>
              <a:noFill/>
            </a:ln>
          </p:spPr>
          <p:txBody>
            <a:bodyPr/>
            <a:lstStyle/>
            <a:p>
              <a:endParaRPr lang="zh-CN" altLang="en-US">
                <a:solidFill>
                  <a:srgbClr val="594D7B"/>
                </a:solidFill>
              </a:endParaRPr>
            </a:p>
          </p:txBody>
        </p:sp>
        <p:sp>
          <p:nvSpPr>
            <p:cNvPr id="31853" name="Freeform 109"/>
            <p:cNvSpPr/>
            <p:nvPr/>
          </p:nvSpPr>
          <p:spPr bwMode="auto">
            <a:xfrm>
              <a:off x="6710" y="4110"/>
              <a:ext cx="2645" cy="2645"/>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solidFill>
              <a:schemeClr val="accent1"/>
            </a:solidFill>
            <a:ln>
              <a:noFill/>
            </a:ln>
          </p:spPr>
          <p:txBody>
            <a:bodyPr/>
            <a:lstStyle/>
            <a:p>
              <a:endParaRPr lang="zh-CN" altLang="en-US"/>
            </a:p>
          </p:txBody>
        </p:sp>
        <p:sp>
          <p:nvSpPr>
            <p:cNvPr id="31854" name="Freeform 110"/>
            <p:cNvSpPr>
              <a:spLocks noEditPoints="1"/>
            </p:cNvSpPr>
            <p:nvPr/>
          </p:nvSpPr>
          <p:spPr bwMode="auto">
            <a:xfrm>
              <a:off x="8653" y="4460"/>
              <a:ext cx="445" cy="358"/>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55" name="Freeform 111"/>
            <p:cNvSpPr>
              <a:spLocks noEditPoints="1"/>
            </p:cNvSpPr>
            <p:nvPr/>
          </p:nvSpPr>
          <p:spPr bwMode="auto">
            <a:xfrm>
              <a:off x="5250" y="4455"/>
              <a:ext cx="440" cy="368"/>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56" name="Freeform 112"/>
            <p:cNvSpPr>
              <a:spLocks noEditPoints="1"/>
            </p:cNvSpPr>
            <p:nvPr/>
          </p:nvSpPr>
          <p:spPr bwMode="auto">
            <a:xfrm>
              <a:off x="7005" y="2675"/>
              <a:ext cx="443" cy="368"/>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57" name="Freeform 113"/>
            <p:cNvSpPr>
              <a:spLocks noEditPoints="1"/>
            </p:cNvSpPr>
            <p:nvPr/>
          </p:nvSpPr>
          <p:spPr bwMode="auto">
            <a:xfrm>
              <a:off x="6955" y="4390"/>
              <a:ext cx="488" cy="398"/>
            </a:xfrm>
            <a:custGeom>
              <a:avLst/>
              <a:gdLst>
                <a:gd name="T0" fmla="*/ 125 w 162"/>
                <a:gd name="T1" fmla="*/ 29 h 132"/>
                <a:gd name="T2" fmla="*/ 146 w 162"/>
                <a:gd name="T3" fmla="*/ 77 h 132"/>
                <a:gd name="T4" fmla="*/ 162 w 162"/>
                <a:gd name="T5" fmla="*/ 106 h 132"/>
                <a:gd name="T6" fmla="*/ 154 w 162"/>
                <a:gd name="T7" fmla="*/ 125 h 132"/>
                <a:gd name="T8" fmla="*/ 146 w 162"/>
                <a:gd name="T9" fmla="*/ 127 h 132"/>
                <a:gd name="T10" fmla="*/ 21 w 162"/>
                <a:gd name="T11" fmla="*/ 132 h 132"/>
                <a:gd name="T12" fmla="*/ 16 w 162"/>
                <a:gd name="T13" fmla="*/ 125 h 132"/>
                <a:gd name="T14" fmla="*/ 2 w 162"/>
                <a:gd name="T15" fmla="*/ 121 h 132"/>
                <a:gd name="T16" fmla="*/ 3 w 162"/>
                <a:gd name="T17" fmla="*/ 94 h 132"/>
                <a:gd name="T18" fmla="*/ 8 w 162"/>
                <a:gd name="T19" fmla="*/ 58 h 132"/>
                <a:gd name="T20" fmla="*/ 46 w 162"/>
                <a:gd name="T21" fmla="*/ 30 h 132"/>
                <a:gd name="T22" fmla="*/ 97 w 162"/>
                <a:gd name="T23" fmla="*/ 122 h 132"/>
                <a:gd name="T24" fmla="*/ 97 w 162"/>
                <a:gd name="T25" fmla="*/ 117 h 132"/>
                <a:gd name="T26" fmla="*/ 103 w 162"/>
                <a:gd name="T27" fmla="*/ 98 h 132"/>
                <a:gd name="T28" fmla="*/ 117 w 162"/>
                <a:gd name="T29" fmla="*/ 111 h 132"/>
                <a:gd name="T30" fmla="*/ 115 w 162"/>
                <a:gd name="T31" fmla="*/ 88 h 132"/>
                <a:gd name="T32" fmla="*/ 112 w 162"/>
                <a:gd name="T33" fmla="*/ 83 h 132"/>
                <a:gd name="T34" fmla="*/ 112 w 162"/>
                <a:gd name="T35" fmla="*/ 82 h 132"/>
                <a:gd name="T36" fmla="*/ 109 w 162"/>
                <a:gd name="T37" fmla="*/ 79 h 132"/>
                <a:gd name="T38" fmla="*/ 64 w 162"/>
                <a:gd name="T39" fmla="*/ 68 h 132"/>
                <a:gd name="T40" fmla="*/ 50 w 162"/>
                <a:gd name="T41" fmla="*/ 82 h 132"/>
                <a:gd name="T42" fmla="*/ 50 w 162"/>
                <a:gd name="T43" fmla="*/ 82 h 132"/>
                <a:gd name="T44" fmla="*/ 45 w 162"/>
                <a:gd name="T45" fmla="*/ 100 h 132"/>
                <a:gd name="T46" fmla="*/ 59 w 162"/>
                <a:gd name="T47" fmla="*/ 112 h 132"/>
                <a:gd name="T48" fmla="*/ 65 w 162"/>
                <a:gd name="T49" fmla="*/ 98 h 132"/>
                <a:gd name="T50" fmla="*/ 65 w 162"/>
                <a:gd name="T51" fmla="*/ 117 h 132"/>
                <a:gd name="T52" fmla="*/ 81 w 162"/>
                <a:gd name="T53" fmla="*/ 61 h 132"/>
                <a:gd name="T54" fmla="*/ 81 w 162"/>
                <a:gd name="T55" fmla="*/ 11 h 132"/>
                <a:gd name="T56" fmla="*/ 26 w 162"/>
                <a:gd name="T57" fmla="*/ 122 h 132"/>
                <a:gd name="T58" fmla="*/ 37 w 162"/>
                <a:gd name="T59" fmla="*/ 118 h 132"/>
                <a:gd name="T60" fmla="*/ 36 w 162"/>
                <a:gd name="T61" fmla="*/ 86 h 132"/>
                <a:gd name="T62" fmla="*/ 12 w 162"/>
                <a:gd name="T63" fmla="*/ 98 h 132"/>
                <a:gd name="T64" fmla="*/ 11 w 162"/>
                <a:gd name="T65" fmla="*/ 114 h 132"/>
                <a:gd name="T66" fmla="*/ 23 w 162"/>
                <a:gd name="T67" fmla="*/ 102 h 132"/>
                <a:gd name="T68" fmla="*/ 46 w 162"/>
                <a:gd name="T69" fmla="*/ 42 h 132"/>
                <a:gd name="T70" fmla="*/ 37 w 162"/>
                <a:gd name="T71" fmla="*/ 40 h 132"/>
                <a:gd name="T72" fmla="*/ 24 w 162"/>
                <a:gd name="T73" fmla="*/ 71 h 132"/>
                <a:gd name="T74" fmla="*/ 41 w 162"/>
                <a:gd name="T75" fmla="*/ 76 h 132"/>
                <a:gd name="T76" fmla="*/ 56 w 162"/>
                <a:gd name="T77" fmla="*/ 62 h 132"/>
                <a:gd name="T78" fmla="*/ 56 w 162"/>
                <a:gd name="T79" fmla="*/ 61 h 132"/>
                <a:gd name="T80" fmla="*/ 46 w 162"/>
                <a:gd name="T81" fmla="*/ 42 h 132"/>
                <a:gd name="T82" fmla="*/ 136 w 162"/>
                <a:gd name="T83" fmla="*/ 122 h 132"/>
                <a:gd name="T84" fmla="*/ 139 w 162"/>
                <a:gd name="T85" fmla="*/ 102 h 132"/>
                <a:gd name="T86" fmla="*/ 151 w 162"/>
                <a:gd name="T87" fmla="*/ 114 h 132"/>
                <a:gd name="T88" fmla="*/ 150 w 162"/>
                <a:gd name="T89" fmla="*/ 98 h 132"/>
                <a:gd name="T90" fmla="*/ 137 w 162"/>
                <a:gd name="T91" fmla="*/ 84 h 132"/>
                <a:gd name="T92" fmla="*/ 128 w 162"/>
                <a:gd name="T93" fmla="*/ 111 h 132"/>
                <a:gd name="T94" fmla="*/ 136 w 162"/>
                <a:gd name="T95" fmla="*/ 122 h 132"/>
                <a:gd name="T96" fmla="*/ 116 w 162"/>
                <a:gd name="T97" fmla="*/ 42 h 132"/>
                <a:gd name="T98" fmla="*/ 116 w 162"/>
                <a:gd name="T99" fmla="*/ 42 h 132"/>
                <a:gd name="T100" fmla="*/ 106 w 162"/>
                <a:gd name="T101" fmla="*/ 61 h 132"/>
                <a:gd name="T102" fmla="*/ 116 w 162"/>
                <a:gd name="T103" fmla="*/ 72 h 132"/>
                <a:gd name="T104" fmla="*/ 121 w 162"/>
                <a:gd name="T105" fmla="*/ 76 h 132"/>
                <a:gd name="T106" fmla="*/ 138 w 162"/>
                <a:gd name="T107" fmla="*/ 71 h 132"/>
                <a:gd name="T108" fmla="*/ 125 w 162"/>
                <a:gd name="T109" fmla="*/ 4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132">
                  <a:moveTo>
                    <a:pt x="81" y="0"/>
                  </a:moveTo>
                  <a:cubicBezTo>
                    <a:pt x="99" y="0"/>
                    <a:pt x="114" y="13"/>
                    <a:pt x="116" y="30"/>
                  </a:cubicBezTo>
                  <a:cubicBezTo>
                    <a:pt x="119" y="30"/>
                    <a:pt x="122" y="29"/>
                    <a:pt x="125" y="29"/>
                  </a:cubicBezTo>
                  <a:cubicBezTo>
                    <a:pt x="133" y="29"/>
                    <a:pt x="140" y="32"/>
                    <a:pt x="145" y="37"/>
                  </a:cubicBezTo>
                  <a:cubicBezTo>
                    <a:pt x="150" y="43"/>
                    <a:pt x="154" y="50"/>
                    <a:pt x="154" y="58"/>
                  </a:cubicBezTo>
                  <a:cubicBezTo>
                    <a:pt x="154" y="65"/>
                    <a:pt x="151" y="72"/>
                    <a:pt x="146" y="77"/>
                  </a:cubicBezTo>
                  <a:cubicBezTo>
                    <a:pt x="153" y="84"/>
                    <a:pt x="153" y="84"/>
                    <a:pt x="153" y="84"/>
                  </a:cubicBezTo>
                  <a:cubicBezTo>
                    <a:pt x="156" y="87"/>
                    <a:pt x="158" y="90"/>
                    <a:pt x="159" y="94"/>
                  </a:cubicBezTo>
                  <a:cubicBezTo>
                    <a:pt x="161" y="98"/>
                    <a:pt x="162" y="102"/>
                    <a:pt x="162" y="106"/>
                  </a:cubicBezTo>
                  <a:cubicBezTo>
                    <a:pt x="162" y="115"/>
                    <a:pt x="162" y="115"/>
                    <a:pt x="162" y="115"/>
                  </a:cubicBezTo>
                  <a:cubicBezTo>
                    <a:pt x="162" y="117"/>
                    <a:pt x="161" y="119"/>
                    <a:pt x="160" y="121"/>
                  </a:cubicBezTo>
                  <a:cubicBezTo>
                    <a:pt x="158" y="123"/>
                    <a:pt x="156" y="124"/>
                    <a:pt x="154" y="125"/>
                  </a:cubicBezTo>
                  <a:cubicBezTo>
                    <a:pt x="153" y="125"/>
                    <a:pt x="153" y="125"/>
                    <a:pt x="153" y="125"/>
                  </a:cubicBezTo>
                  <a:cubicBezTo>
                    <a:pt x="146" y="125"/>
                    <a:pt x="146" y="125"/>
                    <a:pt x="146" y="125"/>
                  </a:cubicBezTo>
                  <a:cubicBezTo>
                    <a:pt x="146" y="127"/>
                    <a:pt x="146" y="127"/>
                    <a:pt x="146" y="127"/>
                  </a:cubicBezTo>
                  <a:cubicBezTo>
                    <a:pt x="146" y="130"/>
                    <a:pt x="144" y="132"/>
                    <a:pt x="141" y="132"/>
                  </a:cubicBezTo>
                  <a:cubicBezTo>
                    <a:pt x="141" y="132"/>
                    <a:pt x="141" y="132"/>
                    <a:pt x="141" y="132"/>
                  </a:cubicBezTo>
                  <a:cubicBezTo>
                    <a:pt x="21" y="132"/>
                    <a:pt x="21" y="132"/>
                    <a:pt x="21" y="132"/>
                  </a:cubicBezTo>
                  <a:cubicBezTo>
                    <a:pt x="21" y="132"/>
                    <a:pt x="21" y="132"/>
                    <a:pt x="21" y="132"/>
                  </a:cubicBezTo>
                  <a:cubicBezTo>
                    <a:pt x="18" y="132"/>
                    <a:pt x="16" y="130"/>
                    <a:pt x="16" y="127"/>
                  </a:cubicBezTo>
                  <a:cubicBezTo>
                    <a:pt x="16" y="125"/>
                    <a:pt x="16" y="125"/>
                    <a:pt x="16" y="125"/>
                  </a:cubicBezTo>
                  <a:cubicBezTo>
                    <a:pt x="9" y="125"/>
                    <a:pt x="9" y="125"/>
                    <a:pt x="9" y="125"/>
                  </a:cubicBezTo>
                  <a:cubicBezTo>
                    <a:pt x="9" y="125"/>
                    <a:pt x="9" y="125"/>
                    <a:pt x="8" y="125"/>
                  </a:cubicBezTo>
                  <a:cubicBezTo>
                    <a:pt x="6" y="124"/>
                    <a:pt x="4" y="123"/>
                    <a:pt x="2" y="121"/>
                  </a:cubicBezTo>
                  <a:cubicBezTo>
                    <a:pt x="1" y="119"/>
                    <a:pt x="0" y="117"/>
                    <a:pt x="0" y="115"/>
                  </a:cubicBezTo>
                  <a:cubicBezTo>
                    <a:pt x="0" y="106"/>
                    <a:pt x="0" y="106"/>
                    <a:pt x="0" y="106"/>
                  </a:cubicBezTo>
                  <a:cubicBezTo>
                    <a:pt x="0" y="102"/>
                    <a:pt x="1" y="98"/>
                    <a:pt x="3" y="94"/>
                  </a:cubicBezTo>
                  <a:cubicBezTo>
                    <a:pt x="4" y="90"/>
                    <a:pt x="6" y="87"/>
                    <a:pt x="9" y="84"/>
                  </a:cubicBezTo>
                  <a:cubicBezTo>
                    <a:pt x="16" y="77"/>
                    <a:pt x="16" y="77"/>
                    <a:pt x="16" y="77"/>
                  </a:cubicBezTo>
                  <a:cubicBezTo>
                    <a:pt x="11" y="72"/>
                    <a:pt x="8" y="65"/>
                    <a:pt x="8" y="58"/>
                  </a:cubicBezTo>
                  <a:cubicBezTo>
                    <a:pt x="8" y="50"/>
                    <a:pt x="12" y="43"/>
                    <a:pt x="17" y="37"/>
                  </a:cubicBezTo>
                  <a:cubicBezTo>
                    <a:pt x="22" y="32"/>
                    <a:pt x="29" y="29"/>
                    <a:pt x="37" y="29"/>
                  </a:cubicBezTo>
                  <a:cubicBezTo>
                    <a:pt x="40" y="29"/>
                    <a:pt x="43" y="30"/>
                    <a:pt x="46" y="30"/>
                  </a:cubicBezTo>
                  <a:cubicBezTo>
                    <a:pt x="48" y="13"/>
                    <a:pt x="63" y="0"/>
                    <a:pt x="81" y="0"/>
                  </a:cubicBezTo>
                  <a:close/>
                  <a:moveTo>
                    <a:pt x="97" y="122"/>
                  </a:moveTo>
                  <a:cubicBezTo>
                    <a:pt x="97" y="122"/>
                    <a:pt x="97" y="122"/>
                    <a:pt x="97" y="122"/>
                  </a:cubicBezTo>
                  <a:cubicBezTo>
                    <a:pt x="97" y="117"/>
                    <a:pt x="97" y="117"/>
                    <a:pt x="97" y="117"/>
                  </a:cubicBezTo>
                  <a:cubicBezTo>
                    <a:pt x="97" y="117"/>
                    <a:pt x="97" y="117"/>
                    <a:pt x="97" y="117"/>
                  </a:cubicBezTo>
                  <a:cubicBezTo>
                    <a:pt x="97" y="117"/>
                    <a:pt x="97" y="117"/>
                    <a:pt x="97" y="117"/>
                  </a:cubicBezTo>
                  <a:cubicBezTo>
                    <a:pt x="97" y="98"/>
                    <a:pt x="97" y="98"/>
                    <a:pt x="97" y="98"/>
                  </a:cubicBezTo>
                  <a:cubicBezTo>
                    <a:pt x="97" y="96"/>
                    <a:pt x="99" y="95"/>
                    <a:pt x="100" y="95"/>
                  </a:cubicBezTo>
                  <a:cubicBezTo>
                    <a:pt x="102" y="95"/>
                    <a:pt x="103" y="96"/>
                    <a:pt x="103" y="98"/>
                  </a:cubicBezTo>
                  <a:cubicBezTo>
                    <a:pt x="103" y="112"/>
                    <a:pt x="103" y="112"/>
                    <a:pt x="103" y="112"/>
                  </a:cubicBezTo>
                  <a:cubicBezTo>
                    <a:pt x="117" y="112"/>
                    <a:pt x="117" y="112"/>
                    <a:pt x="117" y="112"/>
                  </a:cubicBezTo>
                  <a:cubicBezTo>
                    <a:pt x="117" y="112"/>
                    <a:pt x="117" y="111"/>
                    <a:pt x="117" y="111"/>
                  </a:cubicBezTo>
                  <a:cubicBezTo>
                    <a:pt x="117" y="100"/>
                    <a:pt x="117" y="100"/>
                    <a:pt x="117" y="100"/>
                  </a:cubicBezTo>
                  <a:cubicBezTo>
                    <a:pt x="117" y="96"/>
                    <a:pt x="117" y="92"/>
                    <a:pt x="115" y="88"/>
                  </a:cubicBezTo>
                  <a:cubicBezTo>
                    <a:pt x="115" y="88"/>
                    <a:pt x="115" y="88"/>
                    <a:pt x="115" y="88"/>
                  </a:cubicBezTo>
                  <a:cubicBezTo>
                    <a:pt x="115" y="88"/>
                    <a:pt x="115" y="88"/>
                    <a:pt x="115" y="88"/>
                  </a:cubicBezTo>
                  <a:cubicBezTo>
                    <a:pt x="114" y="86"/>
                    <a:pt x="113" y="84"/>
                    <a:pt x="112" y="83"/>
                  </a:cubicBezTo>
                  <a:cubicBezTo>
                    <a:pt x="112" y="83"/>
                    <a:pt x="112" y="83"/>
                    <a:pt x="112" y="83"/>
                  </a:cubicBezTo>
                  <a:cubicBezTo>
                    <a:pt x="112" y="82"/>
                    <a:pt x="112" y="82"/>
                    <a:pt x="112" y="82"/>
                  </a:cubicBezTo>
                  <a:cubicBezTo>
                    <a:pt x="112" y="82"/>
                    <a:pt x="112" y="82"/>
                    <a:pt x="112" y="82"/>
                  </a:cubicBezTo>
                  <a:cubicBezTo>
                    <a:pt x="112" y="82"/>
                    <a:pt x="112" y="82"/>
                    <a:pt x="112" y="82"/>
                  </a:cubicBezTo>
                  <a:cubicBezTo>
                    <a:pt x="112" y="82"/>
                    <a:pt x="112" y="82"/>
                    <a:pt x="112" y="82"/>
                  </a:cubicBezTo>
                  <a:cubicBezTo>
                    <a:pt x="111" y="81"/>
                    <a:pt x="110" y="80"/>
                    <a:pt x="109" y="79"/>
                  </a:cubicBezTo>
                  <a:cubicBezTo>
                    <a:pt x="109" y="79"/>
                    <a:pt x="109" y="79"/>
                    <a:pt x="109" y="79"/>
                  </a:cubicBezTo>
                  <a:cubicBezTo>
                    <a:pt x="98" y="68"/>
                    <a:pt x="98" y="68"/>
                    <a:pt x="98" y="68"/>
                  </a:cubicBezTo>
                  <a:cubicBezTo>
                    <a:pt x="93" y="70"/>
                    <a:pt x="87" y="72"/>
                    <a:pt x="81" y="72"/>
                  </a:cubicBezTo>
                  <a:cubicBezTo>
                    <a:pt x="75" y="72"/>
                    <a:pt x="69" y="70"/>
                    <a:pt x="64" y="68"/>
                  </a:cubicBezTo>
                  <a:cubicBezTo>
                    <a:pt x="53" y="79"/>
                    <a:pt x="53" y="79"/>
                    <a:pt x="53" y="79"/>
                  </a:cubicBezTo>
                  <a:cubicBezTo>
                    <a:pt x="53" y="79"/>
                    <a:pt x="53" y="79"/>
                    <a:pt x="53" y="79"/>
                  </a:cubicBezTo>
                  <a:cubicBezTo>
                    <a:pt x="52" y="80"/>
                    <a:pt x="51" y="81"/>
                    <a:pt x="50" y="82"/>
                  </a:cubicBezTo>
                  <a:cubicBezTo>
                    <a:pt x="50" y="82"/>
                    <a:pt x="50" y="82"/>
                    <a:pt x="50" y="82"/>
                  </a:cubicBezTo>
                  <a:cubicBezTo>
                    <a:pt x="50" y="82"/>
                    <a:pt x="50" y="82"/>
                    <a:pt x="50" y="82"/>
                  </a:cubicBezTo>
                  <a:cubicBezTo>
                    <a:pt x="50" y="82"/>
                    <a:pt x="50" y="82"/>
                    <a:pt x="50" y="82"/>
                  </a:cubicBezTo>
                  <a:cubicBezTo>
                    <a:pt x="50" y="83"/>
                    <a:pt x="50" y="83"/>
                    <a:pt x="50" y="83"/>
                  </a:cubicBezTo>
                  <a:cubicBezTo>
                    <a:pt x="49" y="84"/>
                    <a:pt x="48" y="86"/>
                    <a:pt x="47" y="88"/>
                  </a:cubicBezTo>
                  <a:cubicBezTo>
                    <a:pt x="45" y="92"/>
                    <a:pt x="45" y="96"/>
                    <a:pt x="45" y="100"/>
                  </a:cubicBezTo>
                  <a:cubicBezTo>
                    <a:pt x="45" y="111"/>
                    <a:pt x="45" y="111"/>
                    <a:pt x="45" y="111"/>
                  </a:cubicBezTo>
                  <a:cubicBezTo>
                    <a:pt x="45" y="111"/>
                    <a:pt x="45" y="112"/>
                    <a:pt x="45" y="112"/>
                  </a:cubicBezTo>
                  <a:cubicBezTo>
                    <a:pt x="59" y="112"/>
                    <a:pt x="59" y="112"/>
                    <a:pt x="59" y="112"/>
                  </a:cubicBezTo>
                  <a:cubicBezTo>
                    <a:pt x="59" y="98"/>
                    <a:pt x="59" y="98"/>
                    <a:pt x="59" y="98"/>
                  </a:cubicBezTo>
                  <a:cubicBezTo>
                    <a:pt x="59" y="96"/>
                    <a:pt x="60" y="95"/>
                    <a:pt x="62" y="95"/>
                  </a:cubicBezTo>
                  <a:cubicBezTo>
                    <a:pt x="63" y="95"/>
                    <a:pt x="65" y="96"/>
                    <a:pt x="65" y="98"/>
                  </a:cubicBezTo>
                  <a:cubicBezTo>
                    <a:pt x="65" y="117"/>
                    <a:pt x="65" y="117"/>
                    <a:pt x="65" y="117"/>
                  </a:cubicBezTo>
                  <a:cubicBezTo>
                    <a:pt x="65" y="117"/>
                    <a:pt x="65" y="117"/>
                    <a:pt x="65" y="117"/>
                  </a:cubicBezTo>
                  <a:cubicBezTo>
                    <a:pt x="65" y="117"/>
                    <a:pt x="65" y="117"/>
                    <a:pt x="65" y="117"/>
                  </a:cubicBezTo>
                  <a:cubicBezTo>
                    <a:pt x="65" y="122"/>
                    <a:pt x="65" y="122"/>
                    <a:pt x="65" y="122"/>
                  </a:cubicBezTo>
                  <a:cubicBezTo>
                    <a:pt x="97" y="122"/>
                    <a:pt x="97" y="122"/>
                    <a:pt x="97" y="122"/>
                  </a:cubicBezTo>
                  <a:close/>
                  <a:moveTo>
                    <a:pt x="81" y="61"/>
                  </a:moveTo>
                  <a:cubicBezTo>
                    <a:pt x="81" y="61"/>
                    <a:pt x="81" y="61"/>
                    <a:pt x="81" y="61"/>
                  </a:cubicBezTo>
                  <a:cubicBezTo>
                    <a:pt x="95" y="61"/>
                    <a:pt x="106" y="50"/>
                    <a:pt x="106" y="36"/>
                  </a:cubicBezTo>
                  <a:cubicBezTo>
                    <a:pt x="106" y="22"/>
                    <a:pt x="95" y="11"/>
                    <a:pt x="81" y="11"/>
                  </a:cubicBezTo>
                  <a:cubicBezTo>
                    <a:pt x="67" y="11"/>
                    <a:pt x="56" y="22"/>
                    <a:pt x="56" y="36"/>
                  </a:cubicBezTo>
                  <a:cubicBezTo>
                    <a:pt x="56" y="50"/>
                    <a:pt x="67" y="61"/>
                    <a:pt x="81" y="61"/>
                  </a:cubicBezTo>
                  <a:close/>
                  <a:moveTo>
                    <a:pt x="26" y="122"/>
                  </a:moveTo>
                  <a:cubicBezTo>
                    <a:pt x="26" y="122"/>
                    <a:pt x="26" y="122"/>
                    <a:pt x="26" y="122"/>
                  </a:cubicBezTo>
                  <a:cubicBezTo>
                    <a:pt x="41" y="122"/>
                    <a:pt x="41" y="122"/>
                    <a:pt x="41" y="122"/>
                  </a:cubicBezTo>
                  <a:cubicBezTo>
                    <a:pt x="39" y="121"/>
                    <a:pt x="38" y="120"/>
                    <a:pt x="37" y="118"/>
                  </a:cubicBezTo>
                  <a:cubicBezTo>
                    <a:pt x="35" y="116"/>
                    <a:pt x="34" y="113"/>
                    <a:pt x="34" y="111"/>
                  </a:cubicBezTo>
                  <a:cubicBezTo>
                    <a:pt x="34" y="100"/>
                    <a:pt x="34" y="100"/>
                    <a:pt x="34" y="100"/>
                  </a:cubicBezTo>
                  <a:cubicBezTo>
                    <a:pt x="34" y="95"/>
                    <a:pt x="35" y="90"/>
                    <a:pt x="36" y="86"/>
                  </a:cubicBezTo>
                  <a:cubicBezTo>
                    <a:pt x="32" y="86"/>
                    <a:pt x="28" y="85"/>
                    <a:pt x="25" y="84"/>
                  </a:cubicBezTo>
                  <a:cubicBezTo>
                    <a:pt x="17" y="91"/>
                    <a:pt x="17" y="91"/>
                    <a:pt x="17" y="91"/>
                  </a:cubicBezTo>
                  <a:cubicBezTo>
                    <a:pt x="15" y="94"/>
                    <a:pt x="13" y="96"/>
                    <a:pt x="12" y="98"/>
                  </a:cubicBezTo>
                  <a:cubicBezTo>
                    <a:pt x="12" y="98"/>
                    <a:pt x="12" y="98"/>
                    <a:pt x="12" y="98"/>
                  </a:cubicBezTo>
                  <a:cubicBezTo>
                    <a:pt x="11" y="101"/>
                    <a:pt x="11" y="103"/>
                    <a:pt x="11" y="106"/>
                  </a:cubicBezTo>
                  <a:cubicBezTo>
                    <a:pt x="11" y="114"/>
                    <a:pt x="11" y="114"/>
                    <a:pt x="11" y="114"/>
                  </a:cubicBezTo>
                  <a:cubicBezTo>
                    <a:pt x="20" y="114"/>
                    <a:pt x="20" y="114"/>
                    <a:pt x="20" y="114"/>
                  </a:cubicBezTo>
                  <a:cubicBezTo>
                    <a:pt x="20" y="105"/>
                    <a:pt x="20" y="105"/>
                    <a:pt x="20" y="105"/>
                  </a:cubicBezTo>
                  <a:cubicBezTo>
                    <a:pt x="20" y="103"/>
                    <a:pt x="21" y="102"/>
                    <a:pt x="23" y="102"/>
                  </a:cubicBezTo>
                  <a:cubicBezTo>
                    <a:pt x="25" y="102"/>
                    <a:pt x="26" y="103"/>
                    <a:pt x="26" y="105"/>
                  </a:cubicBezTo>
                  <a:cubicBezTo>
                    <a:pt x="26" y="122"/>
                    <a:pt x="26" y="122"/>
                    <a:pt x="26" y="122"/>
                  </a:cubicBezTo>
                  <a:close/>
                  <a:moveTo>
                    <a:pt x="46" y="42"/>
                  </a:moveTo>
                  <a:cubicBezTo>
                    <a:pt x="46" y="42"/>
                    <a:pt x="46" y="42"/>
                    <a:pt x="46" y="42"/>
                  </a:cubicBezTo>
                  <a:cubicBezTo>
                    <a:pt x="45" y="41"/>
                    <a:pt x="44" y="41"/>
                    <a:pt x="43" y="40"/>
                  </a:cubicBezTo>
                  <a:cubicBezTo>
                    <a:pt x="41" y="40"/>
                    <a:pt x="39" y="40"/>
                    <a:pt x="37" y="40"/>
                  </a:cubicBezTo>
                  <a:cubicBezTo>
                    <a:pt x="32" y="40"/>
                    <a:pt x="28" y="42"/>
                    <a:pt x="24" y="45"/>
                  </a:cubicBezTo>
                  <a:cubicBezTo>
                    <a:pt x="21" y="48"/>
                    <a:pt x="19" y="53"/>
                    <a:pt x="19" y="58"/>
                  </a:cubicBezTo>
                  <a:cubicBezTo>
                    <a:pt x="19" y="63"/>
                    <a:pt x="21" y="67"/>
                    <a:pt x="24" y="71"/>
                  </a:cubicBezTo>
                  <a:cubicBezTo>
                    <a:pt x="24" y="71"/>
                    <a:pt x="24" y="71"/>
                    <a:pt x="24" y="71"/>
                  </a:cubicBezTo>
                  <a:cubicBezTo>
                    <a:pt x="28" y="74"/>
                    <a:pt x="32" y="76"/>
                    <a:pt x="37" y="76"/>
                  </a:cubicBezTo>
                  <a:cubicBezTo>
                    <a:pt x="38" y="76"/>
                    <a:pt x="40" y="76"/>
                    <a:pt x="41" y="76"/>
                  </a:cubicBezTo>
                  <a:cubicBezTo>
                    <a:pt x="41" y="75"/>
                    <a:pt x="42" y="75"/>
                    <a:pt x="43" y="75"/>
                  </a:cubicBezTo>
                  <a:cubicBezTo>
                    <a:pt x="44" y="74"/>
                    <a:pt x="45" y="73"/>
                    <a:pt x="46" y="72"/>
                  </a:cubicBezTo>
                  <a:cubicBezTo>
                    <a:pt x="56" y="62"/>
                    <a:pt x="56" y="62"/>
                    <a:pt x="56" y="62"/>
                  </a:cubicBezTo>
                  <a:cubicBezTo>
                    <a:pt x="56" y="61"/>
                    <a:pt x="56" y="61"/>
                    <a:pt x="56" y="61"/>
                  </a:cubicBezTo>
                  <a:cubicBezTo>
                    <a:pt x="56" y="61"/>
                    <a:pt x="56" y="61"/>
                    <a:pt x="56" y="61"/>
                  </a:cubicBezTo>
                  <a:cubicBezTo>
                    <a:pt x="56" y="61"/>
                    <a:pt x="56" y="61"/>
                    <a:pt x="56" y="61"/>
                  </a:cubicBezTo>
                  <a:cubicBezTo>
                    <a:pt x="51" y="57"/>
                    <a:pt x="48" y="51"/>
                    <a:pt x="46" y="44"/>
                  </a:cubicBezTo>
                  <a:cubicBezTo>
                    <a:pt x="46" y="44"/>
                    <a:pt x="46" y="43"/>
                    <a:pt x="46" y="42"/>
                  </a:cubicBezTo>
                  <a:cubicBezTo>
                    <a:pt x="46" y="42"/>
                    <a:pt x="46" y="42"/>
                    <a:pt x="46" y="42"/>
                  </a:cubicBezTo>
                  <a:cubicBezTo>
                    <a:pt x="46" y="42"/>
                    <a:pt x="46" y="42"/>
                    <a:pt x="46" y="42"/>
                  </a:cubicBezTo>
                  <a:cubicBezTo>
                    <a:pt x="46" y="42"/>
                    <a:pt x="46" y="42"/>
                    <a:pt x="46" y="42"/>
                  </a:cubicBezTo>
                  <a:close/>
                  <a:moveTo>
                    <a:pt x="136" y="122"/>
                  </a:moveTo>
                  <a:cubicBezTo>
                    <a:pt x="136" y="122"/>
                    <a:pt x="136" y="122"/>
                    <a:pt x="136" y="122"/>
                  </a:cubicBezTo>
                  <a:cubicBezTo>
                    <a:pt x="136" y="105"/>
                    <a:pt x="136" y="105"/>
                    <a:pt x="136" y="105"/>
                  </a:cubicBezTo>
                  <a:cubicBezTo>
                    <a:pt x="136" y="103"/>
                    <a:pt x="137" y="102"/>
                    <a:pt x="139" y="102"/>
                  </a:cubicBezTo>
                  <a:cubicBezTo>
                    <a:pt x="141" y="102"/>
                    <a:pt x="142" y="103"/>
                    <a:pt x="142" y="105"/>
                  </a:cubicBezTo>
                  <a:cubicBezTo>
                    <a:pt x="142" y="114"/>
                    <a:pt x="142" y="114"/>
                    <a:pt x="142" y="114"/>
                  </a:cubicBezTo>
                  <a:cubicBezTo>
                    <a:pt x="151" y="114"/>
                    <a:pt x="151" y="114"/>
                    <a:pt x="151" y="114"/>
                  </a:cubicBezTo>
                  <a:cubicBezTo>
                    <a:pt x="151" y="106"/>
                    <a:pt x="151" y="106"/>
                    <a:pt x="151" y="106"/>
                  </a:cubicBezTo>
                  <a:cubicBezTo>
                    <a:pt x="151" y="103"/>
                    <a:pt x="151" y="101"/>
                    <a:pt x="150" y="98"/>
                  </a:cubicBezTo>
                  <a:cubicBezTo>
                    <a:pt x="150" y="98"/>
                    <a:pt x="150" y="98"/>
                    <a:pt x="150" y="98"/>
                  </a:cubicBezTo>
                  <a:cubicBezTo>
                    <a:pt x="150" y="98"/>
                    <a:pt x="150" y="98"/>
                    <a:pt x="150" y="98"/>
                  </a:cubicBezTo>
                  <a:cubicBezTo>
                    <a:pt x="149" y="96"/>
                    <a:pt x="147" y="94"/>
                    <a:pt x="145" y="91"/>
                  </a:cubicBezTo>
                  <a:cubicBezTo>
                    <a:pt x="137" y="84"/>
                    <a:pt x="137" y="84"/>
                    <a:pt x="137" y="84"/>
                  </a:cubicBezTo>
                  <a:cubicBezTo>
                    <a:pt x="134" y="85"/>
                    <a:pt x="130" y="86"/>
                    <a:pt x="126" y="86"/>
                  </a:cubicBezTo>
                  <a:cubicBezTo>
                    <a:pt x="127" y="90"/>
                    <a:pt x="128" y="95"/>
                    <a:pt x="128" y="100"/>
                  </a:cubicBezTo>
                  <a:cubicBezTo>
                    <a:pt x="128" y="111"/>
                    <a:pt x="128" y="111"/>
                    <a:pt x="128" y="111"/>
                  </a:cubicBezTo>
                  <a:cubicBezTo>
                    <a:pt x="128" y="113"/>
                    <a:pt x="127" y="116"/>
                    <a:pt x="125" y="118"/>
                  </a:cubicBezTo>
                  <a:cubicBezTo>
                    <a:pt x="124" y="120"/>
                    <a:pt x="123" y="121"/>
                    <a:pt x="121" y="122"/>
                  </a:cubicBezTo>
                  <a:cubicBezTo>
                    <a:pt x="136" y="122"/>
                    <a:pt x="136" y="122"/>
                    <a:pt x="136" y="122"/>
                  </a:cubicBezTo>
                  <a:close/>
                  <a:moveTo>
                    <a:pt x="116" y="42"/>
                  </a:moveTo>
                  <a:cubicBezTo>
                    <a:pt x="116" y="42"/>
                    <a:pt x="116" y="42"/>
                    <a:pt x="116" y="42"/>
                  </a:cubicBezTo>
                  <a:cubicBezTo>
                    <a:pt x="116" y="42"/>
                    <a:pt x="116" y="42"/>
                    <a:pt x="116" y="42"/>
                  </a:cubicBezTo>
                  <a:cubicBezTo>
                    <a:pt x="116" y="42"/>
                    <a:pt x="116" y="42"/>
                    <a:pt x="116" y="42"/>
                  </a:cubicBezTo>
                  <a:cubicBezTo>
                    <a:pt x="116" y="42"/>
                    <a:pt x="116" y="42"/>
                    <a:pt x="116" y="42"/>
                  </a:cubicBezTo>
                  <a:cubicBezTo>
                    <a:pt x="116" y="42"/>
                    <a:pt x="116" y="42"/>
                    <a:pt x="116" y="42"/>
                  </a:cubicBezTo>
                  <a:cubicBezTo>
                    <a:pt x="115" y="49"/>
                    <a:pt x="112" y="56"/>
                    <a:pt x="106" y="61"/>
                  </a:cubicBezTo>
                  <a:cubicBezTo>
                    <a:pt x="106" y="61"/>
                    <a:pt x="106" y="61"/>
                    <a:pt x="106" y="61"/>
                  </a:cubicBezTo>
                  <a:cubicBezTo>
                    <a:pt x="106" y="61"/>
                    <a:pt x="106" y="61"/>
                    <a:pt x="106" y="61"/>
                  </a:cubicBezTo>
                  <a:cubicBezTo>
                    <a:pt x="106" y="62"/>
                    <a:pt x="106" y="62"/>
                    <a:pt x="106" y="62"/>
                  </a:cubicBezTo>
                  <a:cubicBezTo>
                    <a:pt x="116" y="72"/>
                    <a:pt x="116" y="72"/>
                    <a:pt x="116" y="72"/>
                  </a:cubicBezTo>
                  <a:cubicBezTo>
                    <a:pt x="116" y="72"/>
                    <a:pt x="116" y="72"/>
                    <a:pt x="116" y="72"/>
                  </a:cubicBezTo>
                  <a:cubicBezTo>
                    <a:pt x="117" y="73"/>
                    <a:pt x="118" y="74"/>
                    <a:pt x="119" y="75"/>
                  </a:cubicBezTo>
                  <a:cubicBezTo>
                    <a:pt x="120" y="75"/>
                    <a:pt x="121" y="75"/>
                    <a:pt x="121" y="76"/>
                  </a:cubicBezTo>
                  <a:cubicBezTo>
                    <a:pt x="121" y="76"/>
                    <a:pt x="121" y="76"/>
                    <a:pt x="121" y="76"/>
                  </a:cubicBezTo>
                  <a:cubicBezTo>
                    <a:pt x="121" y="76"/>
                    <a:pt x="121" y="76"/>
                    <a:pt x="121" y="76"/>
                  </a:cubicBezTo>
                  <a:cubicBezTo>
                    <a:pt x="122" y="76"/>
                    <a:pt x="124" y="76"/>
                    <a:pt x="125" y="76"/>
                  </a:cubicBezTo>
                  <a:cubicBezTo>
                    <a:pt x="130" y="76"/>
                    <a:pt x="134" y="74"/>
                    <a:pt x="138" y="71"/>
                  </a:cubicBezTo>
                  <a:cubicBezTo>
                    <a:pt x="141" y="67"/>
                    <a:pt x="143" y="63"/>
                    <a:pt x="143" y="58"/>
                  </a:cubicBezTo>
                  <a:cubicBezTo>
                    <a:pt x="143" y="53"/>
                    <a:pt x="141" y="48"/>
                    <a:pt x="138" y="45"/>
                  </a:cubicBezTo>
                  <a:cubicBezTo>
                    <a:pt x="134" y="42"/>
                    <a:pt x="130" y="40"/>
                    <a:pt x="125" y="40"/>
                  </a:cubicBezTo>
                  <a:cubicBezTo>
                    <a:pt x="123" y="40"/>
                    <a:pt x="121" y="40"/>
                    <a:pt x="120" y="40"/>
                  </a:cubicBezTo>
                  <a:cubicBezTo>
                    <a:pt x="118" y="41"/>
                    <a:pt x="117" y="41"/>
                    <a:pt x="116" y="42"/>
                  </a:cubicBezTo>
                  <a:close/>
                </a:path>
              </a:pathLst>
            </a:custGeom>
            <a:solidFill>
              <a:schemeClr val="tx1">
                <a:lumMod val="50000"/>
                <a:lumOff val="50000"/>
              </a:schemeClr>
            </a:solidFill>
            <a:ln>
              <a:noFill/>
            </a:ln>
          </p:spPr>
          <p:txBody>
            <a:bodyPr/>
            <a:lstStyle/>
            <a:p>
              <a:endParaRPr lang="zh-CN" altLang="en-US"/>
            </a:p>
          </p:txBody>
        </p:sp>
        <p:sp>
          <p:nvSpPr>
            <p:cNvPr id="31858" name="Freeform 114"/>
            <p:cNvSpPr>
              <a:spLocks noEditPoints="1"/>
            </p:cNvSpPr>
            <p:nvPr/>
          </p:nvSpPr>
          <p:spPr bwMode="auto">
            <a:xfrm>
              <a:off x="7073" y="6100"/>
              <a:ext cx="307" cy="435"/>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59" name="Line 115"/>
            <p:cNvSpPr>
              <a:spLocks noChangeShapeType="1"/>
            </p:cNvSpPr>
            <p:nvPr/>
          </p:nvSpPr>
          <p:spPr bwMode="auto">
            <a:xfrm flipH="1">
              <a:off x="5470" y="2795"/>
              <a:ext cx="1198" cy="0"/>
            </a:xfrm>
            <a:prstGeom prst="line">
              <a:avLst/>
            </a:prstGeom>
            <a:noFill/>
            <a:ln w="6350">
              <a:solidFill>
                <a:schemeClr val="tx1">
                  <a:lumMod val="50000"/>
                  <a:lumOff val="50000"/>
                </a:schemeClr>
              </a:solidFill>
              <a:prstDash val="dash"/>
              <a:miter lim="800000"/>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1860" name="Line 116"/>
            <p:cNvSpPr>
              <a:spLocks noChangeShapeType="1"/>
            </p:cNvSpPr>
            <p:nvPr/>
          </p:nvSpPr>
          <p:spPr bwMode="auto">
            <a:xfrm>
              <a:off x="5470" y="5138"/>
              <a:ext cx="0" cy="1180"/>
            </a:xfrm>
            <a:prstGeom prst="line">
              <a:avLst/>
            </a:prstGeom>
            <a:noFill/>
            <a:ln w="6350">
              <a:solidFill>
                <a:schemeClr val="tx1">
                  <a:lumMod val="50000"/>
                  <a:lumOff val="50000"/>
                </a:schemeClr>
              </a:solidFill>
              <a:prstDash val="dash"/>
              <a:miter lim="800000"/>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1861" name="Line 117"/>
            <p:cNvSpPr>
              <a:spLocks noChangeShapeType="1"/>
            </p:cNvSpPr>
            <p:nvPr/>
          </p:nvSpPr>
          <p:spPr bwMode="auto">
            <a:xfrm>
              <a:off x="7738" y="6318"/>
              <a:ext cx="1135" cy="0"/>
            </a:xfrm>
            <a:prstGeom prst="line">
              <a:avLst/>
            </a:prstGeom>
            <a:noFill/>
            <a:ln w="6350">
              <a:solidFill>
                <a:schemeClr val="tx1">
                  <a:lumMod val="50000"/>
                  <a:lumOff val="50000"/>
                </a:schemeClr>
              </a:solidFill>
              <a:prstDash val="dash"/>
              <a:miter lim="800000"/>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1862" name="Line 118"/>
            <p:cNvSpPr>
              <a:spLocks noChangeShapeType="1"/>
            </p:cNvSpPr>
            <p:nvPr/>
          </p:nvSpPr>
          <p:spPr bwMode="auto">
            <a:xfrm flipV="1">
              <a:off x="8873" y="2795"/>
              <a:ext cx="0" cy="1243"/>
            </a:xfrm>
            <a:prstGeom prst="line">
              <a:avLst/>
            </a:prstGeom>
            <a:noFill/>
            <a:ln w="6350">
              <a:solidFill>
                <a:schemeClr val="tx1">
                  <a:lumMod val="50000"/>
                  <a:lumOff val="50000"/>
                </a:schemeClr>
              </a:solidFill>
              <a:prstDash val="dash"/>
              <a:miter lim="800000"/>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1863" name="Rectangle 119"/>
            <p:cNvSpPr>
              <a:spLocks noChangeArrowheads="1"/>
            </p:cNvSpPr>
            <p:nvPr/>
          </p:nvSpPr>
          <p:spPr bwMode="auto">
            <a:xfrm>
              <a:off x="9098" y="2110"/>
              <a:ext cx="4248" cy="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宽带宽资源</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just">
                <a:buFont typeface="Arial" panose="020B0604020202020204" pitchFamily="34" charset="0"/>
                <a:buNone/>
              </a:pPr>
              <a:r>
                <a:rPr sz="1200" dirty="0">
                  <a:solidFill>
                    <a:schemeClr val="tx1">
                      <a:lumMod val="75000"/>
                      <a:lumOff val="25000"/>
                    </a:schemeClr>
                  </a:solidFill>
                  <a:latin typeface="微软雅黑" panose="020B0503020204020204" pitchFamily="34" charset="-122"/>
                  <a:ea typeface="微软雅黑" panose="020B0503020204020204" pitchFamily="34" charset="-122"/>
                </a:rPr>
                <a:t>光</a:t>
              </a:r>
              <a:r>
                <a:rPr sz="1200" dirty="0">
                  <a:solidFill>
                    <a:schemeClr val="tx1">
                      <a:lumMod val="75000"/>
                      <a:lumOff val="25000"/>
                    </a:schemeClr>
                  </a:solidFill>
                  <a:latin typeface="Times New Roman" panose="02020603050405020304" charset="0"/>
                  <a:ea typeface="微软雅黑" panose="020B0503020204020204" pitchFamily="34" charset="-122"/>
                </a:rPr>
                <a:t>纤分别在0.85</a:t>
              </a:r>
              <a:r>
                <a:rPr lang="en-US" sz="1200" dirty="0">
                  <a:solidFill>
                    <a:schemeClr val="tx1">
                      <a:lumMod val="75000"/>
                      <a:lumOff val="25000"/>
                    </a:schemeClr>
                  </a:solidFill>
                  <a:latin typeface="Times New Roman" panose="02020603050405020304" charset="0"/>
                  <a:ea typeface="微软雅黑" panose="020B0503020204020204" pitchFamily="34" charset="-122"/>
                </a:rPr>
                <a:t>um</a:t>
              </a:r>
              <a:r>
                <a:rPr sz="1200" dirty="0">
                  <a:solidFill>
                    <a:schemeClr val="tx1">
                      <a:lumMod val="75000"/>
                      <a:lumOff val="25000"/>
                    </a:schemeClr>
                  </a:solidFill>
                  <a:latin typeface="Times New Roman" panose="02020603050405020304" charset="0"/>
                  <a:ea typeface="微软雅黑" panose="020B0503020204020204" pitchFamily="34" charset="-122"/>
                </a:rPr>
                <a:t>、1.31</a:t>
              </a:r>
              <a:r>
                <a:rPr lang="en-US" sz="1200" dirty="0">
                  <a:solidFill>
                    <a:schemeClr val="tx1">
                      <a:lumMod val="75000"/>
                      <a:lumOff val="25000"/>
                    </a:schemeClr>
                  </a:solidFill>
                  <a:latin typeface="Times New Roman" panose="02020603050405020304" charset="0"/>
                  <a:ea typeface="微软雅黑" panose="020B0503020204020204" pitchFamily="34" charset="-122"/>
                </a:rPr>
                <a:t>um</a:t>
              </a:r>
              <a:r>
                <a:rPr sz="1200" dirty="0">
                  <a:solidFill>
                    <a:schemeClr val="tx1">
                      <a:lumMod val="75000"/>
                      <a:lumOff val="25000"/>
                    </a:schemeClr>
                  </a:solidFill>
                  <a:latin typeface="Times New Roman" panose="02020603050405020304" charset="0"/>
                  <a:ea typeface="微软雅黑" panose="020B0503020204020204" pitchFamily="34" charset="-122"/>
                </a:rPr>
                <a:t>、1.55</a:t>
              </a:r>
              <a:r>
                <a:rPr lang="en-US" sz="1200" dirty="0">
                  <a:solidFill>
                    <a:schemeClr val="tx1">
                      <a:lumMod val="75000"/>
                      <a:lumOff val="25000"/>
                    </a:schemeClr>
                  </a:solidFill>
                  <a:latin typeface="Times New Roman" panose="02020603050405020304" charset="0"/>
                  <a:ea typeface="微软雅黑" panose="020B0503020204020204" pitchFamily="34" charset="-122"/>
                </a:rPr>
                <a:t>um</a:t>
              </a:r>
              <a:r>
                <a:rPr sz="1200" dirty="0">
                  <a:solidFill>
                    <a:schemeClr val="tx1">
                      <a:lumMod val="75000"/>
                      <a:lumOff val="25000"/>
                    </a:schemeClr>
                  </a:solidFill>
                  <a:latin typeface="Times New Roman" panose="02020603050405020304" charset="0"/>
                  <a:ea typeface="微软雅黑" panose="020B0503020204020204" pitchFamily="34" charset="-122"/>
                </a:rPr>
                <a:t>存在三个传送窗口，带宽资源大约50THz。而当波长向S波段（1470nm-1520nm）和L波段（1570nm-1610nm）扩展之后，带宽资源趋近无穷大。</a:t>
              </a:r>
              <a:endParaRPr sz="1200" dirty="0">
                <a:solidFill>
                  <a:schemeClr val="tx1">
                    <a:lumMod val="75000"/>
                    <a:lumOff val="25000"/>
                  </a:schemeClr>
                </a:solidFill>
                <a:latin typeface="Times New Roman" panose="02020603050405020304" charset="0"/>
                <a:ea typeface="微软雅黑" panose="020B0503020204020204" pitchFamily="34" charset="-122"/>
              </a:endParaRPr>
            </a:p>
          </p:txBody>
        </p:sp>
        <p:sp>
          <p:nvSpPr>
            <p:cNvPr id="31864" name="Rectangle 120"/>
            <p:cNvSpPr>
              <a:spLocks noChangeArrowheads="1"/>
            </p:cNvSpPr>
            <p:nvPr/>
          </p:nvSpPr>
          <p:spPr bwMode="auto">
            <a:xfrm>
              <a:off x="9128" y="6185"/>
              <a:ext cx="3742"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抗电磁干扰，安全性高</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buFont typeface="Arial" panose="020B0604020202020204" pitchFamily="34" charset="0"/>
                <a:buNone/>
              </a:pPr>
              <a:r>
                <a:rPr sz="1200" dirty="0">
                  <a:solidFill>
                    <a:schemeClr val="tx1">
                      <a:lumMod val="75000"/>
                      <a:lumOff val="25000"/>
                    </a:schemeClr>
                  </a:solidFill>
                  <a:latin typeface="Times New Roman" panose="02020603050405020304" charset="0"/>
                  <a:ea typeface="微软雅黑" panose="020B0503020204020204" pitchFamily="34" charset="-122"/>
                </a:rPr>
                <a:t>信号在光纤中传输具有安全封闭的传输环境，不会受到外界复杂电子环境的干扰，也不会对外界环境产生影响。</a:t>
              </a:r>
              <a:endParaRPr sz="1200" dirty="0">
                <a:solidFill>
                  <a:schemeClr val="tx1">
                    <a:lumMod val="75000"/>
                    <a:lumOff val="25000"/>
                  </a:schemeClr>
                </a:solidFill>
                <a:latin typeface="Times New Roman" panose="02020603050405020304" charset="0"/>
                <a:ea typeface="微软雅黑" panose="020B0503020204020204" pitchFamily="34" charset="-122"/>
              </a:endParaRPr>
            </a:p>
          </p:txBody>
        </p:sp>
        <p:sp>
          <p:nvSpPr>
            <p:cNvPr id="31865" name="Rectangle 121"/>
            <p:cNvSpPr>
              <a:spLocks noChangeArrowheads="1"/>
            </p:cNvSpPr>
            <p:nvPr/>
          </p:nvSpPr>
          <p:spPr bwMode="auto">
            <a:xfrm>
              <a:off x="1508" y="2675"/>
              <a:ext cx="3742"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anose="020B0604020202020204" pitchFamily="34" charset="0"/>
                <a:buNone/>
              </a:pPr>
              <a:r>
                <a:rPr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远距离传送损耗极低</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just">
                <a:buFont typeface="Arial" panose="020B0604020202020204" pitchFamily="34" charset="0"/>
                <a:buNone/>
              </a:pPr>
              <a:r>
                <a:rPr sz="1200" dirty="0">
                  <a:solidFill>
                    <a:schemeClr val="tx1">
                      <a:lumMod val="75000"/>
                      <a:lumOff val="25000"/>
                    </a:schemeClr>
                  </a:solidFill>
                  <a:latin typeface="Times New Roman" panose="02020603050405020304" charset="0"/>
                  <a:ea typeface="微软雅黑" panose="020B0503020204020204" pitchFamily="34" charset="-122"/>
                </a:rPr>
                <a:t>光纤在1.31</a:t>
              </a:r>
              <a:r>
                <a:rPr lang="en-US" sz="1200" dirty="0">
                  <a:solidFill>
                    <a:schemeClr val="tx1">
                      <a:lumMod val="75000"/>
                      <a:lumOff val="25000"/>
                    </a:schemeClr>
                  </a:solidFill>
                  <a:latin typeface="Times New Roman" panose="02020603050405020304" charset="0"/>
                  <a:ea typeface="微软雅黑" panose="020B0503020204020204" pitchFamily="34" charset="-122"/>
                </a:rPr>
                <a:t>um</a:t>
              </a:r>
              <a:r>
                <a:rPr sz="1200" dirty="0">
                  <a:solidFill>
                    <a:schemeClr val="tx1">
                      <a:lumMod val="75000"/>
                      <a:lumOff val="25000"/>
                    </a:schemeClr>
                  </a:solidFill>
                  <a:latin typeface="Times New Roman" panose="02020603050405020304" charset="0"/>
                  <a:ea typeface="微软雅黑" panose="020B0503020204020204" pitchFamily="34" charset="-122"/>
                </a:rPr>
                <a:t>和1.55</a:t>
              </a:r>
              <a:r>
                <a:rPr lang="en-US" sz="1200" dirty="0">
                  <a:solidFill>
                    <a:schemeClr val="tx1">
                      <a:lumMod val="75000"/>
                      <a:lumOff val="25000"/>
                    </a:schemeClr>
                  </a:solidFill>
                  <a:latin typeface="Times New Roman" panose="02020603050405020304" charset="0"/>
                  <a:ea typeface="微软雅黑" panose="020B0503020204020204" pitchFamily="34" charset="-122"/>
                </a:rPr>
                <a:t>um</a:t>
              </a:r>
              <a:r>
                <a:rPr sz="1200" dirty="0">
                  <a:solidFill>
                    <a:schemeClr val="tx1">
                      <a:lumMod val="75000"/>
                      <a:lumOff val="25000"/>
                    </a:schemeClr>
                  </a:solidFill>
                  <a:latin typeface="Times New Roman" panose="02020603050405020304" charset="0"/>
                  <a:ea typeface="微软雅黑" panose="020B0503020204020204" pitchFamily="34" charset="-122"/>
                </a:rPr>
                <a:t>两个传输窗口的衰减分别为0.5</a:t>
              </a:r>
              <a:r>
                <a:rPr lang="en-US" sz="1200" dirty="0">
                  <a:solidFill>
                    <a:schemeClr val="tx1">
                      <a:lumMod val="75000"/>
                      <a:lumOff val="25000"/>
                    </a:schemeClr>
                  </a:solidFill>
                  <a:latin typeface="Times New Roman" panose="02020603050405020304" charset="0"/>
                  <a:ea typeface="微软雅黑" panose="020B0503020204020204" pitchFamily="34" charset="-122"/>
                </a:rPr>
                <a:t>dB</a:t>
              </a:r>
              <a:r>
                <a:rPr sz="1200" dirty="0">
                  <a:solidFill>
                    <a:schemeClr val="tx1">
                      <a:lumMod val="75000"/>
                      <a:lumOff val="25000"/>
                    </a:schemeClr>
                  </a:solidFill>
                  <a:latin typeface="Times New Roman" panose="02020603050405020304" charset="0"/>
                  <a:ea typeface="微软雅黑" panose="020B0503020204020204" pitchFamily="34" charset="-122"/>
                </a:rPr>
                <a:t>、0.2</a:t>
              </a:r>
              <a:r>
                <a:rPr lang="en-US" sz="1200" dirty="0">
                  <a:solidFill>
                    <a:schemeClr val="tx1">
                      <a:lumMod val="75000"/>
                      <a:lumOff val="25000"/>
                    </a:schemeClr>
                  </a:solidFill>
                  <a:latin typeface="Times New Roman" panose="02020603050405020304" charset="0"/>
                  <a:ea typeface="微软雅黑" panose="020B0503020204020204" pitchFamily="34" charset="-122"/>
                </a:rPr>
                <a:t>dB</a:t>
              </a:r>
              <a:r>
                <a:rPr sz="1200" dirty="0">
                  <a:solidFill>
                    <a:schemeClr val="tx1">
                      <a:lumMod val="75000"/>
                      <a:lumOff val="25000"/>
                    </a:schemeClr>
                  </a:solidFill>
                  <a:latin typeface="Times New Roman" panose="02020603050405020304" charset="0"/>
                  <a:ea typeface="微软雅黑" panose="020B0503020204020204" pitchFamily="34" charset="-122"/>
                </a:rPr>
                <a:t>，相较于同轴电缆，衰减几乎可以忽略不计。</a:t>
              </a:r>
              <a:r>
                <a:rPr lang="en-US" altLang="zh-CN" sz="800" dirty="0">
                  <a:solidFill>
                    <a:schemeClr val="tx1">
                      <a:lumMod val="75000"/>
                      <a:lumOff val="25000"/>
                    </a:schemeClr>
                  </a:solidFill>
                  <a:latin typeface="Times New Roman" panose="02020603050405020304" charset="0"/>
                  <a:ea typeface="微软雅黑" panose="020B0503020204020204" pitchFamily="34" charset="-122"/>
                </a:rPr>
                <a:t> </a:t>
              </a:r>
              <a:endParaRPr lang="zh-CN" altLang="en-US" sz="800" dirty="0">
                <a:solidFill>
                  <a:schemeClr val="tx1">
                    <a:lumMod val="75000"/>
                    <a:lumOff val="25000"/>
                  </a:schemeClr>
                </a:solidFill>
                <a:latin typeface="Times New Roman" panose="02020603050405020304" charset="0"/>
                <a:ea typeface="微软雅黑" panose="020B0503020204020204" pitchFamily="34" charset="-122"/>
              </a:endParaRPr>
            </a:p>
          </p:txBody>
        </p:sp>
        <p:sp>
          <p:nvSpPr>
            <p:cNvPr id="31866" name="Rectangle 122"/>
            <p:cNvSpPr>
              <a:spLocks noChangeArrowheads="1"/>
            </p:cNvSpPr>
            <p:nvPr/>
          </p:nvSpPr>
          <p:spPr bwMode="auto">
            <a:xfrm>
              <a:off x="1508" y="6185"/>
              <a:ext cx="3742"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anose="020B0604020202020204" pitchFamily="34" charset="0"/>
                <a:buNone/>
              </a:pPr>
              <a:r>
                <a:rPr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突破电子学瓶颈</a:t>
              </a:r>
              <a:endParaRPr sz="1000" dirty="0">
                <a:solidFill>
                  <a:schemeClr val="tx1">
                    <a:lumMod val="75000"/>
                    <a:lumOff val="25000"/>
                  </a:schemeClr>
                </a:solidFill>
                <a:sym typeface="+mn-ea"/>
              </a:endParaRPr>
            </a:p>
            <a:p>
              <a:pPr algn="just">
                <a:buFont typeface="Arial" panose="020B0604020202020204" pitchFamily="34" charset="0"/>
                <a:buNone/>
              </a:pPr>
              <a:r>
                <a:rPr sz="1200" dirty="0">
                  <a:solidFill>
                    <a:schemeClr val="tx1">
                      <a:lumMod val="75000"/>
                      <a:lumOff val="25000"/>
                    </a:schemeClr>
                  </a:solidFill>
                  <a:latin typeface="Times New Roman" panose="02020603050405020304" charset="0"/>
                  <a:ea typeface="微软雅黑" panose="020B0503020204020204" pitchFamily="34" charset="-122"/>
                </a:rPr>
                <a:t>高频电信号在电子学领域的处理具有难以突破的电子学瓶颈，但一旦转化到光域处理，瓶颈问题将迎刃而解。</a:t>
              </a:r>
              <a:r>
                <a:rPr lang="en-US" altLang="zh-CN" sz="800" dirty="0">
                  <a:solidFill>
                    <a:schemeClr val="tx1">
                      <a:lumMod val="75000"/>
                      <a:lumOff val="25000"/>
                    </a:schemeClr>
                  </a:solidFill>
                </a:rPr>
                <a:t>. </a:t>
              </a:r>
              <a:endParaRPr lang="zh-CN" altLang="en-US" sz="800" dirty="0">
                <a:solidFill>
                  <a:schemeClr val="tx1">
                    <a:lumMod val="75000"/>
                    <a:lumOff val="25000"/>
                  </a:schemeClr>
                </a:solidFill>
              </a:endParaRPr>
            </a:p>
          </p:txBody>
        </p:sp>
        <p:sp>
          <p:nvSpPr>
            <p:cNvPr id="61" name="TextBox 60"/>
            <p:cNvSpPr txBox="1"/>
            <p:nvPr/>
          </p:nvSpPr>
          <p:spPr>
            <a:xfrm>
              <a:off x="5447" y="565"/>
              <a:ext cx="3506" cy="580"/>
            </a:xfrm>
            <a:prstGeom prst="rect">
              <a:avLst/>
            </a:prstGeom>
            <a:noFill/>
          </p:spPr>
          <p:txBody>
            <a:bodyPr wrap="square" rtlCol="0">
              <a:spAutoFit/>
            </a:bodyPr>
            <a:lstStyle/>
            <a:p>
              <a:pPr algn="ctr"/>
              <a:r>
                <a:rPr lang="en-US" altLang="zh-CN" b="1" dirty="0" smtClean="0">
                  <a:solidFill>
                    <a:schemeClr val="accent1"/>
                  </a:solidFill>
                  <a:latin typeface="Times New Roman" panose="02020603050405020304" charset="0"/>
                  <a:ea typeface="微软雅黑" panose="020B0503020204020204" pitchFamily="34" charset="-122"/>
                </a:rPr>
                <a:t>ROF</a:t>
              </a:r>
              <a:r>
                <a:rPr lang="zh-CN" altLang="en-US" b="1" dirty="0" smtClean="0">
                  <a:solidFill>
                    <a:schemeClr val="accent1"/>
                  </a:solidFill>
                  <a:latin typeface="Times New Roman" panose="02020603050405020304" charset="0"/>
                  <a:ea typeface="微软雅黑" panose="020B0503020204020204" pitchFamily="34" charset="-122"/>
                </a:rPr>
                <a:t>技术特点</a:t>
              </a:r>
              <a:endParaRPr lang="zh-CN" altLang="en-US" b="1" dirty="0" smtClean="0">
                <a:solidFill>
                  <a:schemeClr val="accent1"/>
                </a:solidFill>
                <a:latin typeface="Times New Roman" panose="02020603050405020304" charset="0"/>
                <a:ea typeface="微软雅黑" panose="020B0503020204020204" pitchFamily="34" charset="-122"/>
              </a:endParaRPr>
            </a:p>
          </p:txBody>
        </p:sp>
        <p:sp>
          <p:nvSpPr>
            <p:cNvPr id="62" name="Rectangle 20"/>
            <p:cNvSpPr>
              <a:spLocks noChangeArrowheads="1"/>
            </p:cNvSpPr>
            <p:nvPr/>
          </p:nvSpPr>
          <p:spPr bwMode="auto">
            <a:xfrm>
              <a:off x="5782" y="1080"/>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sz="1200" dirty="0" smtClean="0">
                  <a:solidFill>
                    <a:schemeClr val="tx1">
                      <a:lumMod val="65000"/>
                      <a:lumOff val="35000"/>
                    </a:schemeClr>
                  </a:solidFill>
                  <a:latin typeface="Times New Roman" panose="02020603050405020304" charset="0"/>
                  <a:cs typeface="Arial" panose="020B0604020202020204" pitchFamily="34" charset="0"/>
                </a:rPr>
                <a:t>ROF Technical  features</a:t>
              </a:r>
              <a:endParaRPr lang="en-US" sz="1200" dirty="0" smtClean="0">
                <a:solidFill>
                  <a:schemeClr val="tx1">
                    <a:lumMod val="65000"/>
                    <a:lumOff val="35000"/>
                  </a:schemeClr>
                </a:solidFill>
                <a:latin typeface="Times New Roman" panose="0202060305040502030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9" descr="Money副本"/>
          <p:cNvSpPr>
            <a:spLocks noChangeArrowheads="1"/>
          </p:cNvSpPr>
          <p:nvPr/>
        </p:nvSpPr>
        <p:spPr bwMode="auto">
          <a:xfrm>
            <a:off x="0" y="1203325"/>
            <a:ext cx="9144000" cy="2289810"/>
          </a:xfrm>
          <a:prstGeom prst="rect">
            <a:avLst/>
          </a:prstGeom>
          <a:blipFill dpi="0" rotWithShape="1">
            <a:blip r:embed="rId1"/>
            <a:srcRect/>
            <a:stretch>
              <a:fillRect b="-41949"/>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 name="Rectangle 10"/>
          <p:cNvSpPr>
            <a:spLocks noChangeArrowheads="1"/>
          </p:cNvSpPr>
          <p:nvPr/>
        </p:nvSpPr>
        <p:spPr bwMode="auto">
          <a:xfrm>
            <a:off x="1116013" y="1201738"/>
            <a:ext cx="2087562" cy="3170237"/>
          </a:xfrm>
          <a:prstGeom prst="rect">
            <a:avLst/>
          </a:prstGeom>
          <a:solidFill>
            <a:schemeClr val="accent1">
              <a:alpha val="89999"/>
            </a:schemeClr>
          </a:solidFill>
          <a:ln>
            <a:noFill/>
          </a:ln>
          <a:effectLst/>
        </p:spPr>
        <p:txBody>
          <a:bodyPr wrap="none" anchor="ctr"/>
          <a:lstStyle/>
          <a:p>
            <a:endParaRPr lang="zh-CN" altLang="en-US"/>
          </a:p>
        </p:txBody>
      </p:sp>
      <p:sp>
        <p:nvSpPr>
          <p:cNvPr id="3083" name="Text Box 11"/>
          <p:cNvSpPr txBox="1">
            <a:spLocks noChangeArrowheads="1"/>
          </p:cNvSpPr>
          <p:nvPr/>
        </p:nvSpPr>
        <p:spPr bwMode="auto">
          <a:xfrm>
            <a:off x="1293813" y="2047875"/>
            <a:ext cx="17272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buFont typeface="Arial" panose="020B0604020202020204" pitchFamily="34" charset="0"/>
              <a:buNone/>
            </a:pPr>
            <a:r>
              <a:rPr lang="zh-CN" altLang="en-US" sz="2000">
                <a:solidFill>
                  <a:schemeClr val="bg1"/>
                </a:solidFill>
                <a:ea typeface="微软雅黑" panose="020B0503020204020204" pitchFamily="34" charset="-122"/>
              </a:rPr>
              <a:t>网络虚拟化技术是什么？</a:t>
            </a:r>
            <a:endParaRPr lang="zh-CN" altLang="en-US" sz="2000">
              <a:solidFill>
                <a:schemeClr val="bg1"/>
              </a:solidFill>
              <a:ea typeface="微软雅黑" panose="020B0503020204020204" pitchFamily="34" charset="-122"/>
            </a:endParaRPr>
          </a:p>
        </p:txBody>
      </p:sp>
      <p:sp>
        <p:nvSpPr>
          <p:cNvPr id="3084" name="Rectangle 12"/>
          <p:cNvSpPr>
            <a:spLocks noChangeArrowheads="1"/>
          </p:cNvSpPr>
          <p:nvPr/>
        </p:nvSpPr>
        <p:spPr bwMode="auto">
          <a:xfrm>
            <a:off x="4380230" y="3653155"/>
            <a:ext cx="4484370" cy="136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zh-CN" sz="1400" b="1" dirty="0">
                <a:solidFill>
                  <a:schemeClr val="tx1">
                    <a:lumMod val="50000"/>
                    <a:lumOff val="50000"/>
                  </a:schemeClr>
                </a:solidFill>
                <a:latin typeface="微软雅黑" panose="020B0503020204020204" pitchFamily="34" charset="-122"/>
                <a:ea typeface="微软雅黑" panose="020B0503020204020204" pitchFamily="34" charset="-122"/>
              </a:rPr>
              <a:t>网络虚拟化简介</a:t>
            </a:r>
            <a:endParaRPr lang="zh-CN"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a:lnSpc>
                <a:spcPct val="120000"/>
              </a:lnSpc>
              <a:buFont typeface="Arial" panose="020B0604020202020204" pitchFamily="34" charset="0"/>
              <a:buNone/>
            </a:pPr>
            <a:r>
              <a:rPr sz="1200" dirty="0">
                <a:solidFill>
                  <a:schemeClr val="tx1">
                    <a:lumMod val="50000"/>
                    <a:lumOff val="50000"/>
                  </a:schemeClr>
                </a:solidFill>
                <a:latin typeface="微软雅黑" panose="020B0503020204020204" pitchFamily="34" charset="-122"/>
                <a:ea typeface="微软雅黑" panose="020B0503020204020204" pitchFamily="34" charset="-122"/>
              </a:rPr>
              <a:t>网络虚拟化实质是集中资源再分配，集中资源即将物理硬件资源、软件资源及相关网络功能集成在一起，统一调度和控制；再分配过程提供资源抽象的实现方式，将各种网络元素抽象为虚拟的终端、链路、节点以及可编程API，然后由这些虚拟资源组建抽象的网络实例。</a:t>
            </a:r>
            <a:endParaRPr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85" name="Freeform 13"/>
          <p:cNvSpPr>
            <a:spLocks noEditPoints="1"/>
          </p:cNvSpPr>
          <p:nvPr/>
        </p:nvSpPr>
        <p:spPr bwMode="auto">
          <a:xfrm>
            <a:off x="3884295" y="3652838"/>
            <a:ext cx="285750" cy="187325"/>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1"/>
          </a:solidFill>
          <a:ln>
            <a:noFill/>
          </a:ln>
        </p:spPr>
        <p:txBody>
          <a:bodyPr/>
          <a:lstStyle/>
          <a:p>
            <a:endParaRPr lang="zh-CN" altLang="en-US"/>
          </a:p>
        </p:txBody>
      </p:sp>
      <p:grpSp>
        <p:nvGrpSpPr>
          <p:cNvPr id="2" name="组合 1"/>
          <p:cNvGrpSpPr/>
          <p:nvPr/>
        </p:nvGrpSpPr>
        <p:grpSpPr>
          <a:xfrm>
            <a:off x="3458845" y="358775"/>
            <a:ext cx="2226310" cy="511175"/>
            <a:chOff x="5447" y="565"/>
            <a:chExt cx="3506" cy="805"/>
          </a:xfrm>
        </p:grpSpPr>
        <p:sp>
          <p:nvSpPr>
            <p:cNvPr id="45" name="TextBox 44"/>
            <p:cNvSpPr txBox="1"/>
            <p:nvPr/>
          </p:nvSpPr>
          <p:spPr>
            <a:xfrm>
              <a:off x="5447" y="565"/>
              <a:ext cx="3506" cy="58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网络虚拟化技术</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46" name="Rectangle 20"/>
            <p:cNvSpPr>
              <a:spLocks noChangeArrowheads="1"/>
            </p:cNvSpPr>
            <p:nvPr/>
          </p:nvSpPr>
          <p:spPr bwMode="auto">
            <a:xfrm>
              <a:off x="5782" y="1080"/>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200" dirty="0">
                  <a:solidFill>
                    <a:schemeClr val="tx1">
                      <a:lumMod val="65000"/>
                      <a:lumOff val="35000"/>
                    </a:schemeClr>
                  </a:solidFill>
                  <a:latin typeface="Arial" panose="020B0604020202020204" pitchFamily="34" charset="0"/>
                  <a:cs typeface="Arial" panose="020B0604020202020204" pitchFamily="34" charset="0"/>
                </a:rPr>
                <a:t>Network Virtualization</a:t>
              </a:r>
              <a:endParaRPr lang="en-US" altLang="zh-CN" sz="1200" dirty="0">
                <a:solidFill>
                  <a:schemeClr val="tx1">
                    <a:lumMod val="65000"/>
                    <a:lumOff val="35000"/>
                  </a:schemeClr>
                </a:solidFill>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208915" y="358775"/>
            <a:ext cx="8730615" cy="4436745"/>
            <a:chOff x="329" y="565"/>
            <a:chExt cx="13749" cy="6987"/>
          </a:xfrm>
        </p:grpSpPr>
        <p:grpSp>
          <p:nvGrpSpPr>
            <p:cNvPr id="8" name="组合 7"/>
            <p:cNvGrpSpPr/>
            <p:nvPr/>
          </p:nvGrpSpPr>
          <p:grpSpPr>
            <a:xfrm>
              <a:off x="5447" y="565"/>
              <a:ext cx="3954" cy="870"/>
              <a:chOff x="5447" y="565"/>
              <a:chExt cx="3954" cy="870"/>
            </a:xfrm>
          </p:grpSpPr>
          <p:sp>
            <p:nvSpPr>
              <p:cNvPr id="45" name="TextBox 44"/>
              <p:cNvSpPr txBox="1"/>
              <p:nvPr/>
            </p:nvSpPr>
            <p:spPr>
              <a:xfrm>
                <a:off x="5447" y="565"/>
                <a:ext cx="3955" cy="580"/>
              </a:xfrm>
              <a:prstGeom prst="rect">
                <a:avLst/>
              </a:prstGeom>
              <a:noFill/>
            </p:spPr>
            <p:txBody>
              <a:bodyPr wrap="square" rtlCol="0">
                <a:spAutoFit/>
              </a:bodyPr>
              <a:p>
                <a:pPr algn="ctr"/>
                <a:r>
                  <a:rPr lang="zh-CN" altLang="en-US" b="1" dirty="0" smtClean="0">
                    <a:solidFill>
                      <a:schemeClr val="accent1"/>
                    </a:solidFill>
                    <a:latin typeface="微软雅黑" panose="020B0503020204020204" pitchFamily="34" charset="-122"/>
                    <a:ea typeface="微软雅黑" panose="020B0503020204020204" pitchFamily="34" charset="-122"/>
                  </a:rPr>
                  <a:t>网络虚拟化分层模型</a:t>
                </a:r>
                <a:endParaRPr lang="en-US" altLang="zh-CN" b="1" dirty="0" smtClean="0">
                  <a:solidFill>
                    <a:schemeClr val="accent1"/>
                  </a:solidFill>
                  <a:latin typeface="微软雅黑" panose="020B0503020204020204" pitchFamily="34" charset="-122"/>
                  <a:ea typeface="微软雅黑" panose="020B0503020204020204" pitchFamily="34" charset="-122"/>
                </a:endParaRPr>
              </a:p>
            </p:txBody>
          </p:sp>
          <p:sp>
            <p:nvSpPr>
              <p:cNvPr id="46" name="Rectangle 20"/>
              <p:cNvSpPr>
                <a:spLocks noChangeArrowheads="1"/>
              </p:cNvSpPr>
              <p:nvPr/>
            </p:nvSpPr>
            <p:spPr bwMode="auto">
              <a:xfrm>
                <a:off x="6007" y="1145"/>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fontAlgn="base">
                  <a:spcBef>
                    <a:spcPct val="0"/>
                  </a:spcBef>
                  <a:spcAft>
                    <a:spcPct val="0"/>
                  </a:spcAft>
                  <a:buFont typeface="Arial" panose="020B0604020202020204" pitchFamily="34" charset="0"/>
                  <a:buNone/>
                </a:pPr>
                <a:r>
                  <a:rPr lang="en-US" altLang="zh-CN" sz="1200" dirty="0">
                    <a:solidFill>
                      <a:schemeClr val="tx1">
                        <a:lumMod val="65000"/>
                        <a:lumOff val="35000"/>
                      </a:schemeClr>
                    </a:solidFill>
                    <a:latin typeface="Arial" panose="020B0604020202020204" pitchFamily="34" charset="0"/>
                    <a:cs typeface="Arial" panose="020B0604020202020204" pitchFamily="34" charset="0"/>
                  </a:rPr>
                  <a:t>Network Virtualization</a:t>
                </a:r>
                <a:endParaRPr lang="en-US" altLang="zh-CN" sz="1200"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5" name="Rectangle 119"/>
            <p:cNvSpPr>
              <a:spLocks noChangeArrowheads="1"/>
            </p:cNvSpPr>
            <p:nvPr/>
          </p:nvSpPr>
          <p:spPr bwMode="auto">
            <a:xfrm>
              <a:off x="10450" y="1821"/>
              <a:ext cx="3628"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服务层</a:t>
              </a:r>
              <a:endPar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just">
                <a:buFont typeface="Arial" panose="020B0604020202020204" pitchFamily="34" charset="0"/>
                <a:buNone/>
              </a:pPr>
              <a:r>
                <a:rPr sz="1200" dirty="0">
                  <a:solidFill>
                    <a:schemeClr val="tx1">
                      <a:lumMod val="75000"/>
                      <a:lumOff val="25000"/>
                    </a:schemeClr>
                  </a:solidFill>
                  <a:latin typeface="Times New Roman" panose="02020603050405020304" charset="0"/>
                  <a:ea typeface="微软雅黑" panose="020B0503020204020204" pitchFamily="34" charset="-122"/>
                </a:rPr>
                <a:t>与物理层和虚拟网络层中的相应子层和子层中相应的元素相对应,服务层也分为了三个子层。包括服务实体,服务资源和服务提供者(SP)。</a:t>
              </a:r>
              <a:endParaRPr sz="1200" dirty="0">
                <a:solidFill>
                  <a:schemeClr val="tx1">
                    <a:lumMod val="75000"/>
                    <a:lumOff val="25000"/>
                  </a:schemeClr>
                </a:solidFill>
                <a:latin typeface="Times New Roman" panose="02020603050405020304" charset="0"/>
                <a:ea typeface="微软雅黑" panose="020B0503020204020204" pitchFamily="34" charset="-122"/>
              </a:endParaRPr>
            </a:p>
          </p:txBody>
        </p:sp>
        <p:pic>
          <p:nvPicPr>
            <p:cNvPr id="3" name="图片 2" descr="C:\Users\zhaoxudong\Desktop\捕获.JPG捕获"/>
            <p:cNvPicPr>
              <a:picLocks noChangeAspect="1"/>
            </p:cNvPicPr>
            <p:nvPr/>
          </p:nvPicPr>
          <p:blipFill>
            <a:blip r:embed="rId1"/>
            <a:srcRect/>
            <a:stretch>
              <a:fillRect/>
            </a:stretch>
          </p:blipFill>
          <p:spPr>
            <a:xfrm>
              <a:off x="3747" y="2195"/>
              <a:ext cx="6503" cy="5357"/>
            </a:xfrm>
            <a:prstGeom prst="rect">
              <a:avLst/>
            </a:prstGeom>
          </p:spPr>
        </p:pic>
        <p:sp>
          <p:nvSpPr>
            <p:cNvPr id="19530" name="Line 74"/>
            <p:cNvSpPr>
              <a:spLocks noChangeShapeType="1"/>
            </p:cNvSpPr>
            <p:nvPr/>
          </p:nvSpPr>
          <p:spPr bwMode="auto">
            <a:xfrm>
              <a:off x="9841" y="3497"/>
              <a:ext cx="2650" cy="0"/>
            </a:xfrm>
            <a:prstGeom prst="line">
              <a:avLst/>
            </a:prstGeom>
            <a:noFill/>
            <a:ln w="6350">
              <a:solidFill>
                <a:schemeClr val="tx1">
                  <a:lumMod val="50000"/>
                  <a:lumOff val="50000"/>
                </a:schemeClr>
              </a:solidFill>
              <a:prstDash val="dash"/>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4" name="Line 74"/>
            <p:cNvSpPr>
              <a:spLocks noChangeShapeType="1"/>
            </p:cNvSpPr>
            <p:nvPr/>
          </p:nvSpPr>
          <p:spPr bwMode="auto">
            <a:xfrm>
              <a:off x="10117" y="7242"/>
              <a:ext cx="2098" cy="0"/>
            </a:xfrm>
            <a:prstGeom prst="line">
              <a:avLst/>
            </a:prstGeom>
            <a:noFill/>
            <a:ln w="6350">
              <a:solidFill>
                <a:schemeClr val="tx1">
                  <a:lumMod val="50000"/>
                  <a:lumOff val="50000"/>
                </a:schemeClr>
              </a:solidFill>
              <a:prstDash val="dash"/>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1403" y="5267"/>
              <a:ext cx="2650" cy="0"/>
            </a:xfrm>
            <a:prstGeom prst="line">
              <a:avLst/>
            </a:prstGeom>
            <a:noFill/>
            <a:ln w="6350">
              <a:solidFill>
                <a:schemeClr val="tx1">
                  <a:lumMod val="50000"/>
                  <a:lumOff val="50000"/>
                </a:schemeClr>
              </a:solidFill>
              <a:prstDash val="dash"/>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31863" name="Rectangle 119"/>
            <p:cNvSpPr>
              <a:spLocks noChangeArrowheads="1"/>
            </p:cNvSpPr>
            <p:nvPr/>
          </p:nvSpPr>
          <p:spPr bwMode="auto">
            <a:xfrm>
              <a:off x="10450" y="5042"/>
              <a:ext cx="3628" cy="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基础设施层</a:t>
              </a:r>
              <a:endPar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just">
                <a:buFont typeface="Arial" panose="020B0604020202020204" pitchFamily="34" charset="0"/>
                <a:buNone/>
              </a:pPr>
              <a:r>
                <a:rPr sz="1200" dirty="0">
                  <a:solidFill>
                    <a:schemeClr val="tx1">
                      <a:lumMod val="75000"/>
                      <a:lumOff val="25000"/>
                    </a:schemeClr>
                  </a:solidFill>
                  <a:latin typeface="Times New Roman" panose="02020603050405020304" charset="0"/>
                  <a:ea typeface="微软雅黑" panose="020B0503020204020204" pitchFamily="34" charset="-122"/>
                </a:rPr>
                <a:t>物理层中的网络子层是物理基础设施，包括若干支持虚拟化的网络技术、可编程节点</a:t>
              </a:r>
              <a:r>
                <a:rPr lang="zh-CN" sz="1200" dirty="0">
                  <a:solidFill>
                    <a:schemeClr val="tx1">
                      <a:lumMod val="75000"/>
                      <a:lumOff val="25000"/>
                    </a:schemeClr>
                  </a:solidFill>
                  <a:latin typeface="Times New Roman" panose="02020603050405020304" charset="0"/>
                  <a:ea typeface="微软雅黑" panose="020B0503020204020204" pitchFamily="34" charset="-122"/>
                </a:rPr>
                <a:t>、</a:t>
              </a:r>
              <a:r>
                <a:rPr sz="1200" dirty="0">
                  <a:solidFill>
                    <a:schemeClr val="tx1">
                      <a:lumMod val="75000"/>
                      <a:lumOff val="25000"/>
                    </a:schemeClr>
                  </a:solidFill>
                  <a:latin typeface="Times New Roman" panose="02020603050405020304" charset="0"/>
                  <a:ea typeface="微软雅黑" panose="020B0503020204020204" pitchFamily="34" charset="-122"/>
                </a:rPr>
                <a:t>传送链路等。</a:t>
              </a:r>
              <a:endParaRPr sz="1200" dirty="0">
                <a:solidFill>
                  <a:schemeClr val="tx1">
                    <a:lumMod val="75000"/>
                    <a:lumOff val="25000"/>
                  </a:schemeClr>
                </a:solidFill>
                <a:latin typeface="Times New Roman" panose="02020603050405020304" charset="0"/>
                <a:ea typeface="微软雅黑" panose="020B0503020204020204" pitchFamily="34" charset="-122"/>
              </a:endParaRPr>
            </a:p>
            <a:p>
              <a:pPr algn="just">
                <a:buFont typeface="Arial" panose="020B0604020202020204" pitchFamily="34" charset="0"/>
                <a:buNone/>
              </a:pPr>
              <a:r>
                <a:rPr lang="zh-CN" sz="1200" dirty="0">
                  <a:solidFill>
                    <a:schemeClr val="tx1">
                      <a:lumMod val="75000"/>
                      <a:lumOff val="25000"/>
                    </a:schemeClr>
                  </a:solidFill>
                  <a:latin typeface="Times New Roman" panose="02020603050405020304" charset="0"/>
                  <a:ea typeface="微软雅黑" panose="020B0503020204020204" pitchFamily="34" charset="-122"/>
                </a:rPr>
                <a:t>资</a:t>
              </a:r>
              <a:r>
                <a:rPr sz="1200" dirty="0">
                  <a:solidFill>
                    <a:schemeClr val="tx1">
                      <a:lumMod val="75000"/>
                      <a:lumOff val="25000"/>
                    </a:schemeClr>
                  </a:solidFill>
                  <a:latin typeface="Times New Roman" panose="02020603050405020304" charset="0"/>
                  <a:ea typeface="微软雅黑" panose="020B0503020204020204" pitchFamily="34" charset="-122"/>
                </a:rPr>
                <a:t>源子层</a:t>
              </a:r>
              <a:r>
                <a:rPr lang="zh-CN" sz="1200" dirty="0">
                  <a:solidFill>
                    <a:schemeClr val="tx1">
                      <a:lumMod val="75000"/>
                      <a:lumOff val="25000"/>
                    </a:schemeClr>
                  </a:solidFill>
                  <a:latin typeface="Times New Roman" panose="02020603050405020304" charset="0"/>
                  <a:ea typeface="微软雅黑" panose="020B0503020204020204" pitchFamily="34" charset="-122"/>
                </a:rPr>
                <a:t>包含</a:t>
              </a:r>
              <a:r>
                <a:rPr sz="1200" dirty="0">
                  <a:solidFill>
                    <a:schemeClr val="tx1">
                      <a:lumMod val="75000"/>
                      <a:lumOff val="25000"/>
                    </a:schemeClr>
                  </a:solidFill>
                  <a:latin typeface="Times New Roman" panose="02020603050405020304" charset="0"/>
                  <a:ea typeface="微软雅黑" panose="020B0503020204020204" pitchFamily="34" charset="-122"/>
                </a:rPr>
                <a:t>所有网络资源，如承载服务的节点、路径带宽、设备的存储能力、计算能力、I/O资源等</a:t>
              </a:r>
              <a:r>
                <a:rPr lang="zh-CN" sz="1200" dirty="0">
                  <a:solidFill>
                    <a:schemeClr val="tx1">
                      <a:lumMod val="75000"/>
                      <a:lumOff val="25000"/>
                    </a:schemeClr>
                  </a:solidFill>
                  <a:latin typeface="Times New Roman" panose="02020603050405020304" charset="0"/>
                  <a:ea typeface="微软雅黑" panose="020B0503020204020204" pitchFamily="34" charset="-122"/>
                </a:rPr>
                <a:t>。</a:t>
              </a:r>
              <a:endParaRPr lang="zh-CN" sz="1200" dirty="0">
                <a:solidFill>
                  <a:schemeClr val="tx1">
                    <a:lumMod val="75000"/>
                    <a:lumOff val="25000"/>
                  </a:schemeClr>
                </a:solidFill>
                <a:latin typeface="Times New Roman" panose="02020603050405020304" charset="0"/>
                <a:ea typeface="微软雅黑" panose="020B0503020204020204" pitchFamily="34" charset="-122"/>
              </a:endParaRPr>
            </a:p>
          </p:txBody>
        </p:sp>
        <p:sp>
          <p:nvSpPr>
            <p:cNvPr id="6" name="Rectangle 119"/>
            <p:cNvSpPr>
              <a:spLocks noChangeArrowheads="1"/>
            </p:cNvSpPr>
            <p:nvPr/>
          </p:nvSpPr>
          <p:spPr bwMode="auto">
            <a:xfrm>
              <a:off x="329" y="2958"/>
              <a:ext cx="3290" cy="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buFont typeface="Arial" panose="020B0604020202020204" pitchFamily="34" charset="0"/>
                <a:buNone/>
              </a:pPr>
              <a:r>
                <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虚拟网络层</a:t>
              </a:r>
              <a:endPar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just">
                <a:buFont typeface="Arial" panose="020B0604020202020204" pitchFamily="34" charset="0"/>
                <a:buNone/>
              </a:pPr>
              <a:r>
                <a:rPr sz="1200" dirty="0">
                  <a:solidFill>
                    <a:schemeClr val="tx1">
                      <a:lumMod val="75000"/>
                      <a:lumOff val="25000"/>
                    </a:schemeClr>
                  </a:solidFill>
                  <a:latin typeface="Times New Roman" panose="02020603050405020304" charset="0"/>
                  <a:ea typeface="微软雅黑" panose="020B0503020204020204" pitchFamily="34" charset="-122"/>
                </a:rPr>
                <a:t>虚拟网络层中的资源子层包括虚拟的节点和链路，是由物理基础设施层中的网络设备、网络技术抽象而来。虚拟网络进行了逻辑上的独立划分，摆脱了物理设施的限制。</a:t>
              </a:r>
              <a:endParaRPr sz="1200" dirty="0">
                <a:solidFill>
                  <a:schemeClr val="tx1">
                    <a:lumMod val="75000"/>
                    <a:lumOff val="25000"/>
                  </a:schemeClr>
                </a:solidFill>
                <a:latin typeface="Times New Roman" panose="02020603050405020304" charset="0"/>
                <a:ea typeface="微软雅黑" panose="020B0503020204020204" pitchFamily="34" charset="-122"/>
              </a:endParaRPr>
            </a:p>
          </p:txBody>
        </p:sp>
      </p:gr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descr="slide3"/>
          <p:cNvSpPr>
            <a:spLocks noChangeArrowheads="1"/>
          </p:cNvSpPr>
          <p:nvPr/>
        </p:nvSpPr>
        <p:spPr bwMode="auto">
          <a:xfrm>
            <a:off x="3894455" y="2052320"/>
            <a:ext cx="5185410" cy="2916555"/>
          </a:xfrm>
          <a:prstGeom prst="rect">
            <a:avLst/>
          </a:prstGeom>
          <a:blipFill dpi="0" rotWithShape="1">
            <a:blip r:embed="rId1"/>
            <a:srcRect/>
            <a:stretch>
              <a:fillRect r="-1570"/>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6" name="Rectangle 6"/>
          <p:cNvSpPr>
            <a:spLocks noChangeArrowheads="1"/>
          </p:cNvSpPr>
          <p:nvPr/>
        </p:nvSpPr>
        <p:spPr bwMode="auto">
          <a:xfrm>
            <a:off x="1403350" y="2171700"/>
            <a:ext cx="236982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zh-CN" sz="1400" b="1" dirty="0">
                <a:solidFill>
                  <a:schemeClr val="tx1">
                    <a:lumMod val="50000"/>
                    <a:lumOff val="50000"/>
                  </a:schemeClr>
                </a:solidFill>
              </a:rPr>
              <a:t>开放网络基金会</a:t>
            </a:r>
            <a:endParaRPr lang="zh-CN" altLang="en-US" sz="800" dirty="0" smtClean="0">
              <a:solidFill>
                <a:schemeClr val="tx1">
                  <a:lumMod val="50000"/>
                  <a:lumOff val="50000"/>
                </a:schemeClr>
              </a:solidFill>
            </a:endParaRPr>
          </a:p>
          <a:p>
            <a:pPr>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SDON具有面向用户的南北向接口，实现灵活的业务接入和硬件平台的控制</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0247" name="Rectangle 7"/>
          <p:cNvSpPr>
            <a:spLocks noChangeArrowheads="1"/>
          </p:cNvSpPr>
          <p:nvPr/>
        </p:nvSpPr>
        <p:spPr bwMode="auto">
          <a:xfrm>
            <a:off x="395288" y="1203325"/>
            <a:ext cx="8353425"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200" dirty="0">
                <a:solidFill>
                  <a:schemeClr val="tx1">
                    <a:lumMod val="50000"/>
                    <a:lumOff val="50000"/>
                  </a:schemeClr>
                </a:solidFill>
                <a:latin typeface="微软雅黑" panose="020B0503020204020204" pitchFamily="34" charset="-122"/>
                <a:ea typeface="微软雅黑" panose="020B0503020204020204" pitchFamily="34" charset="-122"/>
              </a:rPr>
              <a:t>       </a:t>
            </a:r>
            <a:r>
              <a:rPr sz="1200" dirty="0">
                <a:solidFill>
                  <a:schemeClr val="tx1">
                    <a:lumMod val="50000"/>
                    <a:lumOff val="50000"/>
                  </a:schemeClr>
                </a:solidFill>
                <a:latin typeface="微软雅黑" panose="020B0503020204020204" pitchFamily="34" charset="-122"/>
                <a:ea typeface="微软雅黑" panose="020B0503020204020204" pitchFamily="34" charset="-122"/>
              </a:rPr>
              <a:t>软件定义光网络不再局限于刚性的带宽管道提供，而是真正迈向智能化，最终实现的是光网络能够通过软件编程，根据用户或运营商实际需求进行动态化设置，统一调度和控制光网络资源</a:t>
            </a:r>
            <a:r>
              <a:rPr lang="zh-CN" sz="12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248" name="Text Box 8"/>
          <p:cNvSpPr txBox="1">
            <a:spLocks noChangeArrowheads="1"/>
          </p:cNvSpPr>
          <p:nvPr/>
        </p:nvSpPr>
        <p:spPr bwMode="auto">
          <a:xfrm>
            <a:off x="692468" y="2236788"/>
            <a:ext cx="41529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2000" dirty="0">
                <a:solidFill>
                  <a:schemeClr val="accent1"/>
                </a:solidFill>
                <a:latin typeface="Impact" panose="020B0806030902050204" pitchFamily="34" charset="0"/>
              </a:rPr>
              <a:t>01</a:t>
            </a:r>
            <a:endParaRPr lang="en-US" altLang="zh-CN" sz="2000" dirty="0">
              <a:solidFill>
                <a:schemeClr val="accent1"/>
              </a:solidFill>
              <a:latin typeface="Impact" panose="020B0806030902050204" pitchFamily="34" charset="0"/>
            </a:endParaRPr>
          </a:p>
        </p:txBody>
      </p:sp>
      <p:sp>
        <p:nvSpPr>
          <p:cNvPr id="10249" name="Text Box 9"/>
          <p:cNvSpPr txBox="1">
            <a:spLocks noChangeArrowheads="1"/>
          </p:cNvSpPr>
          <p:nvPr/>
        </p:nvSpPr>
        <p:spPr bwMode="auto">
          <a:xfrm>
            <a:off x="705961" y="2670175"/>
            <a:ext cx="386715" cy="213995"/>
          </a:xfrm>
          <a:prstGeom prst="rect">
            <a:avLst/>
          </a:prstGeom>
          <a:solidFill>
            <a:schemeClr val="tx1">
              <a:lumMod val="75000"/>
              <a:lumOff val="25000"/>
            </a:schemeClr>
          </a:solidFill>
          <a:ln>
            <a:noFill/>
          </a:ln>
          <a:effectLst/>
        </p:spPr>
        <p:txBody>
          <a:bodyPr wrap="none">
            <a:spAutoFit/>
          </a:bodyPr>
          <a:lstStyle/>
          <a:p>
            <a:pPr algn="ctr">
              <a:buFont typeface="Arial" panose="020B0604020202020204" pitchFamily="34" charset="0"/>
              <a:buNone/>
            </a:pPr>
            <a:r>
              <a:rPr lang="en-US" altLang="zh-CN" sz="800" dirty="0">
                <a:solidFill>
                  <a:schemeClr val="bg1"/>
                </a:solidFill>
                <a:latin typeface="Times New Roman" panose="02020603050405020304" charset="0"/>
              </a:rPr>
              <a:t>ONF</a:t>
            </a:r>
            <a:endParaRPr lang="en-US" altLang="zh-CN" sz="800" dirty="0">
              <a:solidFill>
                <a:schemeClr val="bg1"/>
              </a:solidFill>
              <a:latin typeface="Times New Roman" panose="02020603050405020304" charset="0"/>
            </a:endParaRPr>
          </a:p>
        </p:txBody>
      </p:sp>
      <p:sp>
        <p:nvSpPr>
          <p:cNvPr id="10250" name="Rectangle 10"/>
          <p:cNvSpPr>
            <a:spLocks noChangeArrowheads="1"/>
          </p:cNvSpPr>
          <p:nvPr/>
        </p:nvSpPr>
        <p:spPr bwMode="auto">
          <a:xfrm>
            <a:off x="1403350" y="3482340"/>
            <a:ext cx="2369185" cy="136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zh-CN" sz="1400" b="1" dirty="0">
                <a:solidFill>
                  <a:schemeClr val="tx1">
                    <a:lumMod val="50000"/>
                    <a:lumOff val="50000"/>
                  </a:schemeClr>
                </a:solidFill>
              </a:rPr>
              <a:t>北京邮电大学</a:t>
            </a:r>
            <a:endParaRPr lang="zh-CN" sz="1400" b="1" dirty="0" smtClean="0">
              <a:solidFill>
                <a:schemeClr val="tx1">
                  <a:lumMod val="50000"/>
                  <a:lumOff val="50000"/>
                </a:schemeClr>
              </a:solidFill>
            </a:endParaRPr>
          </a:p>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在国家“973计划”课题“分布式动态可重构微波光融合系统的建模与实验研究”的支持下，北京邮电大学提出一种基于软件定义的光载无线融合网络架构，即C-ROFN</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0251" name="Text Box 11"/>
          <p:cNvSpPr txBox="1">
            <a:spLocks noChangeArrowheads="1"/>
          </p:cNvSpPr>
          <p:nvPr/>
        </p:nvSpPr>
        <p:spPr bwMode="auto">
          <a:xfrm>
            <a:off x="676910" y="3482340"/>
            <a:ext cx="44640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2000">
                <a:solidFill>
                  <a:schemeClr val="accent1"/>
                </a:solidFill>
                <a:latin typeface="Impact" panose="020B0806030902050204" pitchFamily="34" charset="0"/>
              </a:rPr>
              <a:t>02</a:t>
            </a:r>
            <a:endParaRPr lang="en-US" altLang="zh-CN" sz="2000">
              <a:solidFill>
                <a:schemeClr val="accent1"/>
              </a:solidFill>
              <a:latin typeface="Impact" panose="020B0806030902050204" pitchFamily="34" charset="0"/>
            </a:endParaRPr>
          </a:p>
        </p:txBody>
      </p:sp>
      <p:sp>
        <p:nvSpPr>
          <p:cNvPr id="10252" name="Text Box 12"/>
          <p:cNvSpPr txBox="1">
            <a:spLocks noChangeArrowheads="1"/>
          </p:cNvSpPr>
          <p:nvPr/>
        </p:nvSpPr>
        <p:spPr bwMode="auto">
          <a:xfrm>
            <a:off x="630079" y="3915728"/>
            <a:ext cx="538480" cy="213995"/>
          </a:xfrm>
          <a:prstGeom prst="rect">
            <a:avLst/>
          </a:prstGeom>
          <a:solidFill>
            <a:schemeClr val="tx1">
              <a:lumMod val="75000"/>
              <a:lumOff val="25000"/>
            </a:schemeClr>
          </a:solidFill>
          <a:ln>
            <a:noFill/>
          </a:ln>
          <a:effectLst/>
        </p:spPr>
        <p:txBody>
          <a:bodyPr wrap="none">
            <a:spAutoFit/>
          </a:bodyPr>
          <a:lstStyle/>
          <a:p>
            <a:pPr algn="ctr">
              <a:buFont typeface="Arial" panose="020B0604020202020204" pitchFamily="34" charset="0"/>
              <a:buNone/>
            </a:pPr>
            <a:r>
              <a:rPr lang="en-US" altLang="zh-CN" sz="800">
                <a:solidFill>
                  <a:schemeClr val="bg1"/>
                </a:solidFill>
                <a:latin typeface="Times New Roman" panose="02020603050405020304" charset="0"/>
                <a:ea typeface="微软雅黑" panose="020B0503020204020204" pitchFamily="34" charset="-122"/>
              </a:rPr>
              <a:t>973</a:t>
            </a:r>
            <a:r>
              <a:rPr lang="zh-CN" altLang="en-US" sz="800">
                <a:solidFill>
                  <a:schemeClr val="bg1"/>
                </a:solidFill>
                <a:latin typeface="Times New Roman" panose="02020603050405020304" charset="0"/>
                <a:ea typeface="微软雅黑" panose="020B0503020204020204" pitchFamily="34" charset="-122"/>
              </a:rPr>
              <a:t>计划</a:t>
            </a:r>
            <a:endParaRPr lang="zh-CN" altLang="en-US" sz="800">
              <a:solidFill>
                <a:schemeClr val="bg1"/>
              </a:solidFill>
              <a:latin typeface="Times New Roman" panose="02020603050405020304" charset="0"/>
              <a:ea typeface="微软雅黑" panose="020B0503020204020204" pitchFamily="34" charset="-122"/>
            </a:endParaRPr>
          </a:p>
        </p:txBody>
      </p:sp>
      <p:sp>
        <p:nvSpPr>
          <p:cNvPr id="52" name="TextBox 51"/>
          <p:cNvSpPr txBox="1"/>
          <p:nvPr/>
        </p:nvSpPr>
        <p:spPr>
          <a:xfrm>
            <a:off x="3458817" y="358586"/>
            <a:ext cx="2226366" cy="36830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软件定义光网络</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53" name="Rectangle 20"/>
          <p:cNvSpPr>
            <a:spLocks noChangeArrowheads="1"/>
          </p:cNvSpPr>
          <p:nvPr/>
        </p:nvSpPr>
        <p:spPr bwMode="auto">
          <a:xfrm>
            <a:off x="3671697" y="685492"/>
            <a:ext cx="1800606"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200" dirty="0">
                <a:solidFill>
                  <a:schemeClr val="tx1">
                    <a:lumMod val="65000"/>
                    <a:lumOff val="35000"/>
                  </a:schemeClr>
                </a:solidFill>
                <a:latin typeface="Arial" panose="020B0604020202020204" pitchFamily="34" charset="0"/>
                <a:cs typeface="Arial" panose="020B0604020202020204" pitchFamily="34" charset="0"/>
              </a:rPr>
              <a:t>SDON</a:t>
            </a:r>
            <a:endParaRPr lang="en-US" altLang="zh-CN" sz="12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a:off x="3210558" y="2388918"/>
            <a:ext cx="2722880" cy="398780"/>
          </a:xfrm>
          <a:prstGeom prst="rect">
            <a:avLst/>
          </a:prstGeom>
          <a:noFill/>
        </p:spPr>
        <p:txBody>
          <a:bodyPr wrap="none" rtlCol="0">
            <a:spAutoFit/>
          </a:bodyPr>
          <a:lstStyle/>
          <a:p>
            <a:pPr algn="ctr"/>
            <a:r>
              <a:rPr lang="zh-CN" altLang="en-US" sz="2000" b="1" dirty="0">
                <a:ln w="6350">
                  <a:noFill/>
                </a:ln>
                <a:solidFill>
                  <a:schemeClr val="bg1">
                    <a:lumMod val="50000"/>
                  </a:schemeClr>
                </a:solidFill>
                <a:latin typeface="Impact" panose="020B0806030902050204" pitchFamily="34" charset="0"/>
                <a:ea typeface="微软雅黑" panose="020B0503020204020204" pitchFamily="34" charset="-122"/>
                <a:sym typeface="+mn-ea"/>
              </a:rPr>
              <a:t>光与无线融合组网方案</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3858258" y="2892974"/>
            <a:ext cx="1427480" cy="1060450"/>
          </a:xfrm>
          <a:prstGeom prst="rect">
            <a:avLst/>
          </a:prstGeom>
          <a:noFill/>
        </p:spPr>
        <p:txBody>
          <a:bodyPr wrap="none" rtlCol="0">
            <a:spAutoFit/>
          </a:bodyPr>
          <a:lstStyle/>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物理模型</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网络虚拟化模型</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资源优化算法</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12"/>
          <p:cNvSpPr>
            <a:spLocks noEditPoints="1"/>
          </p:cNvSpPr>
          <p:nvPr/>
        </p:nvSpPr>
        <p:spPr bwMode="auto">
          <a:xfrm>
            <a:off x="4396005" y="1272032"/>
            <a:ext cx="351984" cy="505822"/>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5" name="Freeform 9"/>
          <p:cNvSpPr/>
          <p:nvPr/>
        </p:nvSpPr>
        <p:spPr bwMode="auto">
          <a:xfrm>
            <a:off x="2877820" y="3797300"/>
            <a:ext cx="231775" cy="276225"/>
          </a:xfrm>
          <a:custGeom>
            <a:avLst/>
            <a:gdLst>
              <a:gd name="T0" fmla="*/ 54 w 56"/>
              <a:gd name="T1" fmla="*/ 67 h 67"/>
              <a:gd name="T2" fmla="*/ 8 w 56"/>
              <a:gd name="T3" fmla="*/ 67 h 67"/>
              <a:gd name="T4" fmla="*/ 0 w 56"/>
              <a:gd name="T5" fmla="*/ 59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5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59"/>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2" y="14"/>
                  <a:pt x="8" y="14"/>
                </a:cubicBezTo>
                <a:cubicBezTo>
                  <a:pt x="54" y="14"/>
                  <a:pt x="54" y="14"/>
                  <a:pt x="54" y="14"/>
                </a:cubicBezTo>
                <a:cubicBezTo>
                  <a:pt x="55" y="14"/>
                  <a:pt x="56" y="15"/>
                  <a:pt x="56" y="16"/>
                </a:cubicBezTo>
                <a:cubicBezTo>
                  <a:pt x="56" y="32"/>
                  <a:pt x="56" y="49"/>
                  <a:pt x="56" y="65"/>
                </a:cubicBezTo>
                <a:cubicBezTo>
                  <a:pt x="56" y="66"/>
                  <a:pt x="55" y="67"/>
                  <a:pt x="54" y="67"/>
                </a:cubicBezTo>
                <a:close/>
              </a:path>
            </a:pathLst>
          </a:custGeom>
          <a:solidFill>
            <a:schemeClr val="accent1"/>
          </a:solidFill>
          <a:ln>
            <a:noFill/>
          </a:ln>
        </p:spPr>
        <p:txBody>
          <a:bodyPr/>
          <a:lstStyle/>
          <a:p>
            <a:endParaRPr lang="zh-CN" altLang="en-US"/>
          </a:p>
        </p:txBody>
      </p:sp>
      <p:sp>
        <p:nvSpPr>
          <p:cNvPr id="14347" name="Freeform 11"/>
          <p:cNvSpPr>
            <a:spLocks noEditPoints="1"/>
          </p:cNvSpPr>
          <p:nvPr/>
        </p:nvSpPr>
        <p:spPr bwMode="auto">
          <a:xfrm rot="-178888">
            <a:off x="2921318" y="1204595"/>
            <a:ext cx="304800" cy="304800"/>
          </a:xfrm>
          <a:custGeom>
            <a:avLst/>
            <a:gdLst>
              <a:gd name="T0" fmla="*/ 69 w 138"/>
              <a:gd name="T1" fmla="*/ 138 h 138"/>
              <a:gd name="T2" fmla="*/ 114 w 138"/>
              <a:gd name="T3" fmla="*/ 36 h 138"/>
              <a:gd name="T4" fmla="*/ 105 w 138"/>
              <a:gd name="T5" fmla="*/ 64 h 138"/>
              <a:gd name="T6" fmla="*/ 126 w 138"/>
              <a:gd name="T7" fmla="*/ 64 h 138"/>
              <a:gd name="T8" fmla="*/ 124 w 138"/>
              <a:gd name="T9" fmla="*/ 72 h 138"/>
              <a:gd name="T10" fmla="*/ 102 w 138"/>
              <a:gd name="T11" fmla="*/ 95 h 138"/>
              <a:gd name="T12" fmla="*/ 116 w 138"/>
              <a:gd name="T13" fmla="*/ 101 h 138"/>
              <a:gd name="T14" fmla="*/ 25 w 138"/>
              <a:gd name="T15" fmla="*/ 101 h 138"/>
              <a:gd name="T16" fmla="*/ 34 w 138"/>
              <a:gd name="T17" fmla="*/ 73 h 138"/>
              <a:gd name="T18" fmla="*/ 13 w 138"/>
              <a:gd name="T19" fmla="*/ 74 h 138"/>
              <a:gd name="T20" fmla="*/ 15 w 138"/>
              <a:gd name="T21" fmla="*/ 66 h 138"/>
              <a:gd name="T22" fmla="*/ 37 w 138"/>
              <a:gd name="T23" fmla="*/ 43 h 138"/>
              <a:gd name="T24" fmla="*/ 22 w 138"/>
              <a:gd name="T25" fmla="*/ 37 h 138"/>
              <a:gd name="T26" fmla="*/ 92 w 138"/>
              <a:gd name="T27" fmla="*/ 19 h 138"/>
              <a:gd name="T28" fmla="*/ 109 w 138"/>
              <a:gd name="T29" fmla="*/ 32 h 138"/>
              <a:gd name="T30" fmla="*/ 93 w 138"/>
              <a:gd name="T31" fmla="*/ 18 h 138"/>
              <a:gd name="T32" fmla="*/ 74 w 138"/>
              <a:gd name="T33" fmla="*/ 12 h 138"/>
              <a:gd name="T34" fmla="*/ 74 w 138"/>
              <a:gd name="T35" fmla="*/ 40 h 138"/>
              <a:gd name="T36" fmla="*/ 81 w 138"/>
              <a:gd name="T37" fmla="*/ 14 h 138"/>
              <a:gd name="T38" fmla="*/ 61 w 138"/>
              <a:gd name="T39" fmla="*/ 13 h 138"/>
              <a:gd name="T40" fmla="*/ 46 w 138"/>
              <a:gd name="T41" fmla="*/ 37 h 138"/>
              <a:gd name="T42" fmla="*/ 66 w 138"/>
              <a:gd name="T43" fmla="*/ 14 h 138"/>
              <a:gd name="T44" fmla="*/ 29 w 138"/>
              <a:gd name="T45" fmla="*/ 29 h 138"/>
              <a:gd name="T46" fmla="*/ 37 w 138"/>
              <a:gd name="T47" fmla="*/ 35 h 138"/>
              <a:gd name="T48" fmla="*/ 45 w 138"/>
              <a:gd name="T49" fmla="*/ 18 h 138"/>
              <a:gd name="T50" fmla="*/ 46 w 138"/>
              <a:gd name="T51" fmla="*/ 119 h 138"/>
              <a:gd name="T52" fmla="*/ 29 w 138"/>
              <a:gd name="T53" fmla="*/ 106 h 138"/>
              <a:gd name="T54" fmla="*/ 64 w 138"/>
              <a:gd name="T55" fmla="*/ 125 h 138"/>
              <a:gd name="T56" fmla="*/ 64 w 138"/>
              <a:gd name="T57" fmla="*/ 98 h 138"/>
              <a:gd name="T58" fmla="*/ 57 w 138"/>
              <a:gd name="T59" fmla="*/ 123 h 138"/>
              <a:gd name="T60" fmla="*/ 78 w 138"/>
              <a:gd name="T61" fmla="*/ 125 h 138"/>
              <a:gd name="T62" fmla="*/ 92 w 138"/>
              <a:gd name="T63" fmla="*/ 100 h 138"/>
              <a:gd name="T64" fmla="*/ 72 w 138"/>
              <a:gd name="T65" fmla="*/ 123 h 138"/>
              <a:gd name="T66" fmla="*/ 110 w 138"/>
              <a:gd name="T67" fmla="*/ 108 h 138"/>
              <a:gd name="T68" fmla="*/ 99 w 138"/>
              <a:gd name="T69" fmla="*/ 104 h 138"/>
              <a:gd name="T70" fmla="*/ 94 w 138"/>
              <a:gd name="T71" fmla="*/ 43 h 138"/>
              <a:gd name="T72" fmla="*/ 72 w 138"/>
              <a:gd name="T73" fmla="*/ 64 h 138"/>
              <a:gd name="T74" fmla="*/ 98 w 138"/>
              <a:gd name="T75" fmla="*/ 64 h 138"/>
              <a:gd name="T76" fmla="*/ 97 w 138"/>
              <a:gd name="T77" fmla="*/ 72 h 138"/>
              <a:gd name="T78" fmla="*/ 72 w 138"/>
              <a:gd name="T79" fmla="*/ 90 h 138"/>
              <a:gd name="T80" fmla="*/ 96 w 138"/>
              <a:gd name="T81" fmla="*/ 93 h 138"/>
              <a:gd name="T82" fmla="*/ 45 w 138"/>
              <a:gd name="T83" fmla="*/ 94 h 138"/>
              <a:gd name="T84" fmla="*/ 66 w 138"/>
              <a:gd name="T85" fmla="*/ 73 h 138"/>
              <a:gd name="T86" fmla="*/ 40 w 138"/>
              <a:gd name="T87" fmla="*/ 74 h 138"/>
              <a:gd name="T88" fmla="*/ 42 w 138"/>
              <a:gd name="T89" fmla="*/ 66 h 138"/>
              <a:gd name="T90" fmla="*/ 66 w 138"/>
              <a:gd name="T91" fmla="*/ 47 h 138"/>
              <a:gd name="T92" fmla="*/ 43 w 138"/>
              <a:gd name="T93"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8" h="138">
                <a:moveTo>
                  <a:pt x="69" y="0"/>
                </a:moveTo>
                <a:cubicBezTo>
                  <a:pt x="107" y="0"/>
                  <a:pt x="138" y="31"/>
                  <a:pt x="138" y="69"/>
                </a:cubicBezTo>
                <a:cubicBezTo>
                  <a:pt x="138" y="107"/>
                  <a:pt x="107" y="138"/>
                  <a:pt x="69" y="138"/>
                </a:cubicBezTo>
                <a:cubicBezTo>
                  <a:pt x="31" y="138"/>
                  <a:pt x="0" y="107"/>
                  <a:pt x="0" y="69"/>
                </a:cubicBezTo>
                <a:cubicBezTo>
                  <a:pt x="0" y="31"/>
                  <a:pt x="31" y="0"/>
                  <a:pt x="69" y="0"/>
                </a:cubicBezTo>
                <a:close/>
                <a:moveTo>
                  <a:pt x="114" y="36"/>
                </a:moveTo>
                <a:cubicBezTo>
                  <a:pt x="111" y="38"/>
                  <a:pt x="107" y="40"/>
                  <a:pt x="103" y="41"/>
                </a:cubicBezTo>
                <a:cubicBezTo>
                  <a:pt x="102" y="41"/>
                  <a:pt x="102" y="42"/>
                  <a:pt x="102" y="43"/>
                </a:cubicBezTo>
                <a:cubicBezTo>
                  <a:pt x="103" y="49"/>
                  <a:pt x="104" y="57"/>
                  <a:pt x="105" y="64"/>
                </a:cubicBezTo>
                <a:cubicBezTo>
                  <a:pt x="105" y="65"/>
                  <a:pt x="105" y="66"/>
                  <a:pt x="106" y="66"/>
                </a:cubicBezTo>
                <a:cubicBezTo>
                  <a:pt x="124" y="66"/>
                  <a:pt x="124" y="66"/>
                  <a:pt x="124" y="66"/>
                </a:cubicBezTo>
                <a:cubicBezTo>
                  <a:pt x="125" y="66"/>
                  <a:pt x="126" y="65"/>
                  <a:pt x="126" y="64"/>
                </a:cubicBezTo>
                <a:cubicBezTo>
                  <a:pt x="125" y="54"/>
                  <a:pt x="121" y="45"/>
                  <a:pt x="116" y="37"/>
                </a:cubicBezTo>
                <a:cubicBezTo>
                  <a:pt x="116" y="36"/>
                  <a:pt x="115" y="36"/>
                  <a:pt x="114" y="36"/>
                </a:cubicBezTo>
                <a:close/>
                <a:moveTo>
                  <a:pt x="124" y="72"/>
                </a:moveTo>
                <a:cubicBezTo>
                  <a:pt x="106" y="72"/>
                  <a:pt x="106" y="72"/>
                  <a:pt x="106" y="72"/>
                </a:cubicBezTo>
                <a:cubicBezTo>
                  <a:pt x="105" y="72"/>
                  <a:pt x="105" y="73"/>
                  <a:pt x="105" y="73"/>
                </a:cubicBezTo>
                <a:cubicBezTo>
                  <a:pt x="104" y="81"/>
                  <a:pt x="103" y="88"/>
                  <a:pt x="102" y="95"/>
                </a:cubicBezTo>
                <a:cubicBezTo>
                  <a:pt x="102" y="96"/>
                  <a:pt x="102" y="96"/>
                  <a:pt x="103" y="97"/>
                </a:cubicBezTo>
                <a:cubicBezTo>
                  <a:pt x="107" y="98"/>
                  <a:pt x="111" y="99"/>
                  <a:pt x="114" y="101"/>
                </a:cubicBezTo>
                <a:cubicBezTo>
                  <a:pt x="115" y="101"/>
                  <a:pt x="116" y="101"/>
                  <a:pt x="116" y="101"/>
                </a:cubicBezTo>
                <a:cubicBezTo>
                  <a:pt x="121" y="93"/>
                  <a:pt x="125" y="84"/>
                  <a:pt x="126" y="74"/>
                </a:cubicBezTo>
                <a:cubicBezTo>
                  <a:pt x="126" y="73"/>
                  <a:pt x="125" y="72"/>
                  <a:pt x="124" y="72"/>
                </a:cubicBezTo>
                <a:close/>
                <a:moveTo>
                  <a:pt x="25" y="101"/>
                </a:moveTo>
                <a:cubicBezTo>
                  <a:pt x="28" y="99"/>
                  <a:pt x="32" y="98"/>
                  <a:pt x="36" y="97"/>
                </a:cubicBezTo>
                <a:cubicBezTo>
                  <a:pt x="36" y="96"/>
                  <a:pt x="37" y="96"/>
                  <a:pt x="37" y="95"/>
                </a:cubicBezTo>
                <a:cubicBezTo>
                  <a:pt x="35" y="88"/>
                  <a:pt x="34" y="81"/>
                  <a:pt x="34" y="73"/>
                </a:cubicBezTo>
                <a:cubicBezTo>
                  <a:pt x="34" y="73"/>
                  <a:pt x="33" y="72"/>
                  <a:pt x="32" y="72"/>
                </a:cubicBezTo>
                <a:cubicBezTo>
                  <a:pt x="15" y="72"/>
                  <a:pt x="15" y="72"/>
                  <a:pt x="15" y="72"/>
                </a:cubicBezTo>
                <a:cubicBezTo>
                  <a:pt x="14" y="72"/>
                  <a:pt x="13" y="73"/>
                  <a:pt x="13" y="74"/>
                </a:cubicBezTo>
                <a:cubicBezTo>
                  <a:pt x="14" y="84"/>
                  <a:pt x="17" y="93"/>
                  <a:pt x="22" y="101"/>
                </a:cubicBezTo>
                <a:cubicBezTo>
                  <a:pt x="23" y="101"/>
                  <a:pt x="24" y="101"/>
                  <a:pt x="25" y="101"/>
                </a:cubicBezTo>
                <a:close/>
                <a:moveTo>
                  <a:pt x="15" y="66"/>
                </a:moveTo>
                <a:cubicBezTo>
                  <a:pt x="32" y="66"/>
                  <a:pt x="32" y="66"/>
                  <a:pt x="32" y="66"/>
                </a:cubicBezTo>
                <a:cubicBezTo>
                  <a:pt x="33" y="66"/>
                  <a:pt x="34" y="65"/>
                  <a:pt x="34" y="64"/>
                </a:cubicBezTo>
                <a:cubicBezTo>
                  <a:pt x="34" y="57"/>
                  <a:pt x="35" y="49"/>
                  <a:pt x="37" y="43"/>
                </a:cubicBezTo>
                <a:cubicBezTo>
                  <a:pt x="37" y="42"/>
                  <a:pt x="36" y="41"/>
                  <a:pt x="36" y="41"/>
                </a:cubicBezTo>
                <a:cubicBezTo>
                  <a:pt x="32" y="40"/>
                  <a:pt x="28" y="38"/>
                  <a:pt x="25" y="36"/>
                </a:cubicBezTo>
                <a:cubicBezTo>
                  <a:pt x="24" y="36"/>
                  <a:pt x="23" y="36"/>
                  <a:pt x="22" y="37"/>
                </a:cubicBezTo>
                <a:cubicBezTo>
                  <a:pt x="17" y="45"/>
                  <a:pt x="14" y="54"/>
                  <a:pt x="13" y="64"/>
                </a:cubicBezTo>
                <a:cubicBezTo>
                  <a:pt x="13" y="65"/>
                  <a:pt x="14" y="66"/>
                  <a:pt x="15" y="66"/>
                </a:cubicBezTo>
                <a:close/>
                <a:moveTo>
                  <a:pt x="92" y="19"/>
                </a:moveTo>
                <a:cubicBezTo>
                  <a:pt x="95" y="23"/>
                  <a:pt x="98" y="29"/>
                  <a:pt x="99" y="34"/>
                </a:cubicBezTo>
                <a:cubicBezTo>
                  <a:pt x="100" y="35"/>
                  <a:pt x="101" y="35"/>
                  <a:pt x="101" y="35"/>
                </a:cubicBezTo>
                <a:cubicBezTo>
                  <a:pt x="104" y="34"/>
                  <a:pt x="107" y="33"/>
                  <a:pt x="109" y="32"/>
                </a:cubicBezTo>
                <a:cubicBezTo>
                  <a:pt x="110" y="32"/>
                  <a:pt x="110" y="31"/>
                  <a:pt x="110" y="31"/>
                </a:cubicBezTo>
                <a:cubicBezTo>
                  <a:pt x="110" y="30"/>
                  <a:pt x="110" y="30"/>
                  <a:pt x="110" y="29"/>
                </a:cubicBezTo>
                <a:cubicBezTo>
                  <a:pt x="105" y="24"/>
                  <a:pt x="100" y="20"/>
                  <a:pt x="93" y="18"/>
                </a:cubicBezTo>
                <a:cubicBezTo>
                  <a:pt x="93" y="17"/>
                  <a:pt x="92" y="18"/>
                  <a:pt x="92" y="19"/>
                </a:cubicBezTo>
                <a:close/>
                <a:moveTo>
                  <a:pt x="78" y="13"/>
                </a:moveTo>
                <a:cubicBezTo>
                  <a:pt x="77" y="13"/>
                  <a:pt x="75" y="12"/>
                  <a:pt x="74" y="12"/>
                </a:cubicBezTo>
                <a:cubicBezTo>
                  <a:pt x="73" y="12"/>
                  <a:pt x="72" y="13"/>
                  <a:pt x="72" y="14"/>
                </a:cubicBezTo>
                <a:cubicBezTo>
                  <a:pt x="72" y="38"/>
                  <a:pt x="72" y="38"/>
                  <a:pt x="72" y="38"/>
                </a:cubicBezTo>
                <a:cubicBezTo>
                  <a:pt x="72" y="39"/>
                  <a:pt x="73" y="40"/>
                  <a:pt x="74" y="40"/>
                </a:cubicBezTo>
                <a:cubicBezTo>
                  <a:pt x="80" y="39"/>
                  <a:pt x="86" y="39"/>
                  <a:pt x="92" y="37"/>
                </a:cubicBezTo>
                <a:cubicBezTo>
                  <a:pt x="93" y="37"/>
                  <a:pt x="94" y="36"/>
                  <a:pt x="93" y="35"/>
                </a:cubicBezTo>
                <a:cubicBezTo>
                  <a:pt x="91" y="28"/>
                  <a:pt x="87" y="20"/>
                  <a:pt x="81" y="14"/>
                </a:cubicBezTo>
                <a:cubicBezTo>
                  <a:pt x="80" y="13"/>
                  <a:pt x="79" y="13"/>
                  <a:pt x="78" y="13"/>
                </a:cubicBezTo>
                <a:close/>
                <a:moveTo>
                  <a:pt x="64" y="12"/>
                </a:moveTo>
                <a:cubicBezTo>
                  <a:pt x="63" y="12"/>
                  <a:pt x="62" y="13"/>
                  <a:pt x="61" y="13"/>
                </a:cubicBezTo>
                <a:cubicBezTo>
                  <a:pt x="59" y="13"/>
                  <a:pt x="58" y="13"/>
                  <a:pt x="57" y="14"/>
                </a:cubicBezTo>
                <a:cubicBezTo>
                  <a:pt x="52" y="20"/>
                  <a:pt x="48" y="28"/>
                  <a:pt x="45" y="35"/>
                </a:cubicBezTo>
                <a:cubicBezTo>
                  <a:pt x="45" y="36"/>
                  <a:pt x="45" y="37"/>
                  <a:pt x="46" y="37"/>
                </a:cubicBezTo>
                <a:cubicBezTo>
                  <a:pt x="52" y="39"/>
                  <a:pt x="58" y="39"/>
                  <a:pt x="64" y="40"/>
                </a:cubicBezTo>
                <a:cubicBezTo>
                  <a:pt x="65" y="40"/>
                  <a:pt x="66" y="39"/>
                  <a:pt x="66" y="38"/>
                </a:cubicBezTo>
                <a:cubicBezTo>
                  <a:pt x="66" y="14"/>
                  <a:pt x="66" y="14"/>
                  <a:pt x="66" y="14"/>
                </a:cubicBezTo>
                <a:cubicBezTo>
                  <a:pt x="66" y="13"/>
                  <a:pt x="65" y="12"/>
                  <a:pt x="64" y="12"/>
                </a:cubicBezTo>
                <a:close/>
                <a:moveTo>
                  <a:pt x="45" y="18"/>
                </a:moveTo>
                <a:cubicBezTo>
                  <a:pt x="39" y="20"/>
                  <a:pt x="33" y="24"/>
                  <a:pt x="29" y="29"/>
                </a:cubicBezTo>
                <a:cubicBezTo>
                  <a:pt x="28" y="30"/>
                  <a:pt x="28" y="30"/>
                  <a:pt x="28" y="31"/>
                </a:cubicBezTo>
                <a:cubicBezTo>
                  <a:pt x="28" y="31"/>
                  <a:pt x="29" y="32"/>
                  <a:pt x="29" y="32"/>
                </a:cubicBezTo>
                <a:cubicBezTo>
                  <a:pt x="32" y="33"/>
                  <a:pt x="34" y="34"/>
                  <a:pt x="37" y="35"/>
                </a:cubicBezTo>
                <a:cubicBezTo>
                  <a:pt x="38" y="35"/>
                  <a:pt x="39" y="35"/>
                  <a:pt x="39" y="34"/>
                </a:cubicBezTo>
                <a:cubicBezTo>
                  <a:pt x="41" y="29"/>
                  <a:pt x="43" y="23"/>
                  <a:pt x="46" y="19"/>
                </a:cubicBezTo>
                <a:cubicBezTo>
                  <a:pt x="47" y="18"/>
                  <a:pt x="46" y="17"/>
                  <a:pt x="45" y="18"/>
                </a:cubicBezTo>
                <a:close/>
                <a:moveTo>
                  <a:pt x="29" y="108"/>
                </a:moveTo>
                <a:cubicBezTo>
                  <a:pt x="33" y="113"/>
                  <a:pt x="39" y="117"/>
                  <a:pt x="45" y="120"/>
                </a:cubicBezTo>
                <a:cubicBezTo>
                  <a:pt x="46" y="120"/>
                  <a:pt x="47" y="119"/>
                  <a:pt x="46" y="119"/>
                </a:cubicBezTo>
                <a:cubicBezTo>
                  <a:pt x="43" y="114"/>
                  <a:pt x="41" y="109"/>
                  <a:pt x="39" y="104"/>
                </a:cubicBezTo>
                <a:cubicBezTo>
                  <a:pt x="39" y="103"/>
                  <a:pt x="38" y="102"/>
                  <a:pt x="37" y="103"/>
                </a:cubicBezTo>
                <a:cubicBezTo>
                  <a:pt x="34" y="104"/>
                  <a:pt x="32" y="104"/>
                  <a:pt x="29" y="106"/>
                </a:cubicBezTo>
                <a:cubicBezTo>
                  <a:pt x="28" y="106"/>
                  <a:pt x="28" y="107"/>
                  <a:pt x="29" y="108"/>
                </a:cubicBezTo>
                <a:close/>
                <a:moveTo>
                  <a:pt x="61" y="125"/>
                </a:moveTo>
                <a:cubicBezTo>
                  <a:pt x="62" y="125"/>
                  <a:pt x="63" y="125"/>
                  <a:pt x="64" y="125"/>
                </a:cubicBezTo>
                <a:cubicBezTo>
                  <a:pt x="65" y="125"/>
                  <a:pt x="66" y="124"/>
                  <a:pt x="66" y="123"/>
                </a:cubicBezTo>
                <a:cubicBezTo>
                  <a:pt x="66" y="100"/>
                  <a:pt x="66" y="100"/>
                  <a:pt x="66" y="100"/>
                </a:cubicBezTo>
                <a:cubicBezTo>
                  <a:pt x="66" y="99"/>
                  <a:pt x="65" y="98"/>
                  <a:pt x="64" y="98"/>
                </a:cubicBezTo>
                <a:cubicBezTo>
                  <a:pt x="58" y="98"/>
                  <a:pt x="52" y="99"/>
                  <a:pt x="46" y="100"/>
                </a:cubicBezTo>
                <a:cubicBezTo>
                  <a:pt x="45" y="100"/>
                  <a:pt x="45" y="101"/>
                  <a:pt x="45" y="102"/>
                </a:cubicBezTo>
                <a:cubicBezTo>
                  <a:pt x="48" y="110"/>
                  <a:pt x="52" y="118"/>
                  <a:pt x="57" y="123"/>
                </a:cubicBezTo>
                <a:cubicBezTo>
                  <a:pt x="58" y="124"/>
                  <a:pt x="59" y="125"/>
                  <a:pt x="61" y="125"/>
                </a:cubicBezTo>
                <a:close/>
                <a:moveTo>
                  <a:pt x="74" y="125"/>
                </a:moveTo>
                <a:cubicBezTo>
                  <a:pt x="75" y="125"/>
                  <a:pt x="77" y="125"/>
                  <a:pt x="78" y="125"/>
                </a:cubicBezTo>
                <a:cubicBezTo>
                  <a:pt x="79" y="125"/>
                  <a:pt x="80" y="124"/>
                  <a:pt x="81" y="123"/>
                </a:cubicBezTo>
                <a:cubicBezTo>
                  <a:pt x="87" y="118"/>
                  <a:pt x="91" y="110"/>
                  <a:pt x="93" y="102"/>
                </a:cubicBezTo>
                <a:cubicBezTo>
                  <a:pt x="94" y="101"/>
                  <a:pt x="93" y="100"/>
                  <a:pt x="92" y="100"/>
                </a:cubicBezTo>
                <a:cubicBezTo>
                  <a:pt x="86" y="99"/>
                  <a:pt x="80" y="98"/>
                  <a:pt x="74" y="98"/>
                </a:cubicBezTo>
                <a:cubicBezTo>
                  <a:pt x="73" y="98"/>
                  <a:pt x="72" y="99"/>
                  <a:pt x="72" y="100"/>
                </a:cubicBezTo>
                <a:cubicBezTo>
                  <a:pt x="72" y="123"/>
                  <a:pt x="72" y="123"/>
                  <a:pt x="72" y="123"/>
                </a:cubicBezTo>
                <a:cubicBezTo>
                  <a:pt x="72" y="124"/>
                  <a:pt x="73" y="125"/>
                  <a:pt x="74" y="125"/>
                </a:cubicBezTo>
                <a:close/>
                <a:moveTo>
                  <a:pt x="93" y="120"/>
                </a:moveTo>
                <a:cubicBezTo>
                  <a:pt x="100" y="117"/>
                  <a:pt x="105" y="113"/>
                  <a:pt x="110" y="108"/>
                </a:cubicBezTo>
                <a:cubicBezTo>
                  <a:pt x="111" y="107"/>
                  <a:pt x="110" y="106"/>
                  <a:pt x="109" y="106"/>
                </a:cubicBezTo>
                <a:cubicBezTo>
                  <a:pt x="107" y="104"/>
                  <a:pt x="104" y="104"/>
                  <a:pt x="101" y="103"/>
                </a:cubicBezTo>
                <a:cubicBezTo>
                  <a:pt x="101" y="102"/>
                  <a:pt x="100" y="103"/>
                  <a:pt x="99" y="104"/>
                </a:cubicBezTo>
                <a:cubicBezTo>
                  <a:pt x="98" y="109"/>
                  <a:pt x="95" y="114"/>
                  <a:pt x="92" y="119"/>
                </a:cubicBezTo>
                <a:cubicBezTo>
                  <a:pt x="92" y="119"/>
                  <a:pt x="93" y="120"/>
                  <a:pt x="93" y="120"/>
                </a:cubicBezTo>
                <a:close/>
                <a:moveTo>
                  <a:pt x="94" y="43"/>
                </a:moveTo>
                <a:cubicBezTo>
                  <a:pt x="88" y="44"/>
                  <a:pt x="81" y="45"/>
                  <a:pt x="74" y="46"/>
                </a:cubicBezTo>
                <a:cubicBezTo>
                  <a:pt x="73" y="46"/>
                  <a:pt x="72" y="46"/>
                  <a:pt x="72" y="47"/>
                </a:cubicBezTo>
                <a:cubicBezTo>
                  <a:pt x="72" y="64"/>
                  <a:pt x="72" y="64"/>
                  <a:pt x="72" y="64"/>
                </a:cubicBezTo>
                <a:cubicBezTo>
                  <a:pt x="72" y="65"/>
                  <a:pt x="73" y="66"/>
                  <a:pt x="74" y="66"/>
                </a:cubicBezTo>
                <a:cubicBezTo>
                  <a:pt x="97" y="66"/>
                  <a:pt x="97" y="66"/>
                  <a:pt x="97" y="66"/>
                </a:cubicBezTo>
                <a:cubicBezTo>
                  <a:pt x="98" y="66"/>
                  <a:pt x="99" y="65"/>
                  <a:pt x="98" y="64"/>
                </a:cubicBezTo>
                <a:cubicBezTo>
                  <a:pt x="98" y="57"/>
                  <a:pt x="97" y="50"/>
                  <a:pt x="96" y="44"/>
                </a:cubicBezTo>
                <a:cubicBezTo>
                  <a:pt x="96" y="44"/>
                  <a:pt x="95" y="43"/>
                  <a:pt x="94" y="43"/>
                </a:cubicBezTo>
                <a:close/>
                <a:moveTo>
                  <a:pt x="97" y="72"/>
                </a:moveTo>
                <a:cubicBezTo>
                  <a:pt x="74" y="72"/>
                  <a:pt x="74" y="72"/>
                  <a:pt x="74" y="72"/>
                </a:cubicBezTo>
                <a:cubicBezTo>
                  <a:pt x="73" y="72"/>
                  <a:pt x="72" y="73"/>
                  <a:pt x="72" y="73"/>
                </a:cubicBezTo>
                <a:cubicBezTo>
                  <a:pt x="72" y="90"/>
                  <a:pt x="72" y="90"/>
                  <a:pt x="72" y="90"/>
                </a:cubicBezTo>
                <a:cubicBezTo>
                  <a:pt x="72" y="91"/>
                  <a:pt x="73" y="92"/>
                  <a:pt x="74" y="92"/>
                </a:cubicBezTo>
                <a:cubicBezTo>
                  <a:pt x="81" y="92"/>
                  <a:pt x="88" y="93"/>
                  <a:pt x="94" y="94"/>
                </a:cubicBezTo>
                <a:cubicBezTo>
                  <a:pt x="95" y="95"/>
                  <a:pt x="96" y="94"/>
                  <a:pt x="96" y="93"/>
                </a:cubicBezTo>
                <a:cubicBezTo>
                  <a:pt x="97" y="87"/>
                  <a:pt x="98" y="80"/>
                  <a:pt x="98" y="74"/>
                </a:cubicBezTo>
                <a:cubicBezTo>
                  <a:pt x="99" y="73"/>
                  <a:pt x="98" y="72"/>
                  <a:pt x="97" y="72"/>
                </a:cubicBezTo>
                <a:close/>
                <a:moveTo>
                  <a:pt x="45" y="94"/>
                </a:moveTo>
                <a:cubicBezTo>
                  <a:pt x="51" y="93"/>
                  <a:pt x="58" y="92"/>
                  <a:pt x="65" y="92"/>
                </a:cubicBezTo>
                <a:cubicBezTo>
                  <a:pt x="65" y="92"/>
                  <a:pt x="66" y="91"/>
                  <a:pt x="66" y="90"/>
                </a:cubicBezTo>
                <a:cubicBezTo>
                  <a:pt x="66" y="73"/>
                  <a:pt x="66" y="73"/>
                  <a:pt x="66" y="73"/>
                </a:cubicBezTo>
                <a:cubicBezTo>
                  <a:pt x="66" y="73"/>
                  <a:pt x="65" y="72"/>
                  <a:pt x="65" y="72"/>
                </a:cubicBezTo>
                <a:cubicBezTo>
                  <a:pt x="42" y="72"/>
                  <a:pt x="42" y="72"/>
                  <a:pt x="42" y="72"/>
                </a:cubicBezTo>
                <a:cubicBezTo>
                  <a:pt x="41" y="72"/>
                  <a:pt x="40" y="73"/>
                  <a:pt x="40" y="74"/>
                </a:cubicBezTo>
                <a:cubicBezTo>
                  <a:pt x="40" y="80"/>
                  <a:pt x="41" y="87"/>
                  <a:pt x="43" y="93"/>
                </a:cubicBezTo>
                <a:cubicBezTo>
                  <a:pt x="43" y="94"/>
                  <a:pt x="44" y="95"/>
                  <a:pt x="45" y="94"/>
                </a:cubicBezTo>
                <a:close/>
                <a:moveTo>
                  <a:pt x="42" y="66"/>
                </a:moveTo>
                <a:cubicBezTo>
                  <a:pt x="65" y="66"/>
                  <a:pt x="65" y="66"/>
                  <a:pt x="65" y="66"/>
                </a:cubicBezTo>
                <a:cubicBezTo>
                  <a:pt x="65" y="66"/>
                  <a:pt x="66" y="65"/>
                  <a:pt x="66" y="64"/>
                </a:cubicBezTo>
                <a:cubicBezTo>
                  <a:pt x="66" y="47"/>
                  <a:pt x="66" y="47"/>
                  <a:pt x="66" y="47"/>
                </a:cubicBezTo>
                <a:cubicBezTo>
                  <a:pt x="66" y="46"/>
                  <a:pt x="65" y="46"/>
                  <a:pt x="65" y="46"/>
                </a:cubicBezTo>
                <a:cubicBezTo>
                  <a:pt x="58" y="45"/>
                  <a:pt x="51" y="44"/>
                  <a:pt x="45" y="43"/>
                </a:cubicBezTo>
                <a:cubicBezTo>
                  <a:pt x="44" y="43"/>
                  <a:pt x="43" y="44"/>
                  <a:pt x="43" y="44"/>
                </a:cubicBezTo>
                <a:cubicBezTo>
                  <a:pt x="41" y="50"/>
                  <a:pt x="40" y="57"/>
                  <a:pt x="40" y="64"/>
                </a:cubicBezTo>
                <a:cubicBezTo>
                  <a:pt x="40" y="65"/>
                  <a:pt x="41" y="66"/>
                  <a:pt x="42" y="66"/>
                </a:cubicBezTo>
                <a:close/>
              </a:path>
            </a:pathLst>
          </a:custGeom>
          <a:solidFill>
            <a:schemeClr val="accent1"/>
          </a:solidFill>
          <a:ln>
            <a:noFill/>
          </a:ln>
        </p:spPr>
        <p:txBody>
          <a:bodyPr/>
          <a:lstStyle/>
          <a:p>
            <a:endParaRPr lang="zh-CN" altLang="en-US"/>
          </a:p>
        </p:txBody>
      </p:sp>
      <p:grpSp>
        <p:nvGrpSpPr>
          <p:cNvPr id="14348" name="Group 12"/>
          <p:cNvGrpSpPr/>
          <p:nvPr/>
        </p:nvGrpSpPr>
        <p:grpSpPr bwMode="auto">
          <a:xfrm>
            <a:off x="2853055" y="2478405"/>
            <a:ext cx="304800" cy="295275"/>
            <a:chOff x="0" y="0"/>
            <a:chExt cx="191" cy="186"/>
          </a:xfrm>
          <a:solidFill>
            <a:schemeClr val="accent1"/>
          </a:solidFill>
        </p:grpSpPr>
        <p:sp>
          <p:nvSpPr>
            <p:cNvPr id="14349" name="Freeform 13"/>
            <p:cNvSpPr>
              <a:spLocks noEditPoints="1"/>
            </p:cNvSpPr>
            <p:nvPr/>
          </p:nvSpPr>
          <p:spPr bwMode="auto">
            <a:xfrm>
              <a:off x="0" y="0"/>
              <a:ext cx="121" cy="113"/>
            </a:xfrm>
            <a:custGeom>
              <a:avLst/>
              <a:gdLst>
                <a:gd name="T0" fmla="*/ 51 w 51"/>
                <a:gd name="T1" fmla="*/ 33 h 48"/>
                <a:gd name="T2" fmla="*/ 2 w 51"/>
                <a:gd name="T3" fmla="*/ 33 h 48"/>
                <a:gd name="T4" fmla="*/ 0 w 51"/>
                <a:gd name="T5" fmla="*/ 34 h 48"/>
                <a:gd name="T6" fmla="*/ 18 w 51"/>
                <a:gd name="T7" fmla="*/ 48 h 48"/>
                <a:gd name="T8" fmla="*/ 36 w 51"/>
                <a:gd name="T9" fmla="*/ 48 h 48"/>
                <a:gd name="T10" fmla="*/ 39 w 51"/>
                <a:gd name="T11" fmla="*/ 44 h 48"/>
                <a:gd name="T12" fmla="*/ 37 w 51"/>
                <a:gd name="T13" fmla="*/ 40 h 48"/>
                <a:gd name="T14" fmla="*/ 38 w 51"/>
                <a:gd name="T15" fmla="*/ 38 h 48"/>
                <a:gd name="T16" fmla="*/ 39 w 51"/>
                <a:gd name="T17" fmla="*/ 38 h 48"/>
                <a:gd name="T18" fmla="*/ 43 w 51"/>
                <a:gd name="T19" fmla="*/ 41 h 48"/>
                <a:gd name="T20" fmla="*/ 44 w 51"/>
                <a:gd name="T21" fmla="*/ 40 h 48"/>
                <a:gd name="T22" fmla="*/ 40 w 51"/>
                <a:gd name="T23" fmla="*/ 37 h 48"/>
                <a:gd name="T24" fmla="*/ 40 w 51"/>
                <a:gd name="T25" fmla="*/ 35 h 48"/>
                <a:gd name="T26" fmla="*/ 43 w 51"/>
                <a:gd name="T27" fmla="*/ 35 h 48"/>
                <a:gd name="T28" fmla="*/ 47 w 51"/>
                <a:gd name="T29" fmla="*/ 37 h 48"/>
                <a:gd name="T30" fmla="*/ 51 w 51"/>
                <a:gd name="T31" fmla="*/ 33 h 48"/>
                <a:gd name="T32" fmla="*/ 33 w 51"/>
                <a:gd name="T33" fmla="*/ 30 h 48"/>
                <a:gd name="T34" fmla="*/ 25 w 51"/>
                <a:gd name="T35" fmla="*/ 3 h 48"/>
                <a:gd name="T36" fmla="*/ 27 w 51"/>
                <a:gd name="T37" fmla="*/ 1 h 48"/>
                <a:gd name="T38" fmla="*/ 44 w 51"/>
                <a:gd name="T39" fmla="*/ 14 h 48"/>
                <a:gd name="T40" fmla="*/ 48 w 51"/>
                <a:gd name="T41" fmla="*/ 29 h 48"/>
                <a:gd name="T42" fmla="*/ 47 w 51"/>
                <a:gd name="T43" fmla="*/ 31 h 48"/>
                <a:gd name="T44" fmla="*/ 34 w 51"/>
                <a:gd name="T45" fmla="*/ 31 h 48"/>
                <a:gd name="T46" fmla="*/ 33 w 51"/>
                <a:gd name="T47"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48">
                  <a:moveTo>
                    <a:pt x="51" y="33"/>
                  </a:moveTo>
                  <a:cubicBezTo>
                    <a:pt x="2" y="33"/>
                    <a:pt x="2" y="33"/>
                    <a:pt x="2" y="33"/>
                  </a:cubicBezTo>
                  <a:cubicBezTo>
                    <a:pt x="1" y="33"/>
                    <a:pt x="0" y="33"/>
                    <a:pt x="0" y="34"/>
                  </a:cubicBezTo>
                  <a:cubicBezTo>
                    <a:pt x="1" y="43"/>
                    <a:pt x="10" y="48"/>
                    <a:pt x="18" y="48"/>
                  </a:cubicBezTo>
                  <a:cubicBezTo>
                    <a:pt x="36" y="48"/>
                    <a:pt x="36" y="48"/>
                    <a:pt x="36" y="48"/>
                  </a:cubicBezTo>
                  <a:cubicBezTo>
                    <a:pt x="39" y="44"/>
                    <a:pt x="39" y="44"/>
                    <a:pt x="39" y="44"/>
                  </a:cubicBezTo>
                  <a:cubicBezTo>
                    <a:pt x="38" y="43"/>
                    <a:pt x="37" y="42"/>
                    <a:pt x="37" y="40"/>
                  </a:cubicBezTo>
                  <a:cubicBezTo>
                    <a:pt x="37" y="39"/>
                    <a:pt x="37" y="39"/>
                    <a:pt x="38" y="38"/>
                  </a:cubicBezTo>
                  <a:cubicBezTo>
                    <a:pt x="38" y="38"/>
                    <a:pt x="38" y="38"/>
                    <a:pt x="39" y="38"/>
                  </a:cubicBezTo>
                  <a:cubicBezTo>
                    <a:pt x="43" y="41"/>
                    <a:pt x="43" y="41"/>
                    <a:pt x="43" y="41"/>
                  </a:cubicBezTo>
                  <a:cubicBezTo>
                    <a:pt x="44" y="40"/>
                    <a:pt x="44" y="40"/>
                    <a:pt x="44" y="40"/>
                  </a:cubicBezTo>
                  <a:cubicBezTo>
                    <a:pt x="40" y="37"/>
                    <a:pt x="40" y="37"/>
                    <a:pt x="40" y="37"/>
                  </a:cubicBezTo>
                  <a:cubicBezTo>
                    <a:pt x="40" y="36"/>
                    <a:pt x="40" y="36"/>
                    <a:pt x="40" y="35"/>
                  </a:cubicBezTo>
                  <a:cubicBezTo>
                    <a:pt x="41" y="35"/>
                    <a:pt x="42" y="35"/>
                    <a:pt x="43" y="35"/>
                  </a:cubicBezTo>
                  <a:cubicBezTo>
                    <a:pt x="45" y="35"/>
                    <a:pt x="46" y="35"/>
                    <a:pt x="47" y="37"/>
                  </a:cubicBezTo>
                  <a:lnTo>
                    <a:pt x="51" y="33"/>
                  </a:lnTo>
                  <a:close/>
                  <a:moveTo>
                    <a:pt x="33" y="30"/>
                  </a:moveTo>
                  <a:cubicBezTo>
                    <a:pt x="25" y="3"/>
                    <a:pt x="25" y="3"/>
                    <a:pt x="25" y="3"/>
                  </a:cubicBezTo>
                  <a:cubicBezTo>
                    <a:pt x="25" y="2"/>
                    <a:pt x="26" y="1"/>
                    <a:pt x="27" y="1"/>
                  </a:cubicBezTo>
                  <a:cubicBezTo>
                    <a:pt x="35" y="0"/>
                    <a:pt x="42" y="7"/>
                    <a:pt x="44" y="14"/>
                  </a:cubicBezTo>
                  <a:cubicBezTo>
                    <a:pt x="48" y="29"/>
                    <a:pt x="48" y="29"/>
                    <a:pt x="48" y="29"/>
                  </a:cubicBezTo>
                  <a:cubicBezTo>
                    <a:pt x="48" y="30"/>
                    <a:pt x="48" y="31"/>
                    <a:pt x="47" y="31"/>
                  </a:cubicBezTo>
                  <a:cubicBezTo>
                    <a:pt x="34" y="31"/>
                    <a:pt x="34" y="31"/>
                    <a:pt x="34" y="31"/>
                  </a:cubicBezTo>
                  <a:cubicBezTo>
                    <a:pt x="33" y="31"/>
                    <a:pt x="33" y="30"/>
                    <a:pt x="3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0" name="Freeform 14"/>
            <p:cNvSpPr>
              <a:spLocks noEditPoints="1"/>
            </p:cNvSpPr>
            <p:nvPr/>
          </p:nvSpPr>
          <p:spPr bwMode="auto">
            <a:xfrm>
              <a:off x="85" y="78"/>
              <a:ext cx="106" cy="108"/>
            </a:xfrm>
            <a:custGeom>
              <a:avLst/>
              <a:gdLst>
                <a:gd name="T0" fmla="*/ 43 w 45"/>
                <a:gd name="T1" fmla="*/ 0 h 46"/>
                <a:gd name="T2" fmla="*/ 15 w 45"/>
                <a:gd name="T3" fmla="*/ 0 h 46"/>
                <a:gd name="T4" fmla="*/ 11 w 45"/>
                <a:gd name="T5" fmla="*/ 4 h 46"/>
                <a:gd name="T6" fmla="*/ 12 w 45"/>
                <a:gd name="T7" fmla="*/ 7 h 46"/>
                <a:gd name="T8" fmla="*/ 12 w 45"/>
                <a:gd name="T9" fmla="*/ 8 h 46"/>
                <a:gd name="T10" fmla="*/ 11 w 45"/>
                <a:gd name="T11" fmla="*/ 9 h 46"/>
                <a:gd name="T12" fmla="*/ 8 w 45"/>
                <a:gd name="T13" fmla="*/ 7 h 46"/>
                <a:gd name="T14" fmla="*/ 7 w 45"/>
                <a:gd name="T15" fmla="*/ 8 h 46"/>
                <a:gd name="T16" fmla="*/ 10 w 45"/>
                <a:gd name="T17" fmla="*/ 10 h 46"/>
                <a:gd name="T18" fmla="*/ 10 w 45"/>
                <a:gd name="T19" fmla="*/ 12 h 46"/>
                <a:gd name="T20" fmla="*/ 7 w 45"/>
                <a:gd name="T21" fmla="*/ 13 h 46"/>
                <a:gd name="T22" fmla="*/ 3 w 45"/>
                <a:gd name="T23" fmla="*/ 11 h 46"/>
                <a:gd name="T24" fmla="*/ 0 w 45"/>
                <a:gd name="T25" fmla="*/ 15 h 46"/>
                <a:gd name="T26" fmla="*/ 43 w 45"/>
                <a:gd name="T27" fmla="*/ 15 h 46"/>
                <a:gd name="T28" fmla="*/ 45 w 45"/>
                <a:gd name="T29" fmla="*/ 13 h 46"/>
                <a:gd name="T30" fmla="*/ 45 w 45"/>
                <a:gd name="T31" fmla="*/ 1 h 46"/>
                <a:gd name="T32" fmla="*/ 43 w 45"/>
                <a:gd name="T33" fmla="*/ 0 h 46"/>
                <a:gd name="T34" fmla="*/ 9 w 45"/>
                <a:gd name="T35" fmla="*/ 45 h 46"/>
                <a:gd name="T36" fmla="*/ 2 w 45"/>
                <a:gd name="T37" fmla="*/ 19 h 46"/>
                <a:gd name="T38" fmla="*/ 4 w 45"/>
                <a:gd name="T39" fmla="*/ 16 h 46"/>
                <a:gd name="T40" fmla="*/ 16 w 45"/>
                <a:gd name="T41" fmla="*/ 16 h 46"/>
                <a:gd name="T42" fmla="*/ 18 w 45"/>
                <a:gd name="T43" fmla="*/ 18 h 46"/>
                <a:gd name="T44" fmla="*/ 24 w 45"/>
                <a:gd name="T45" fmla="*/ 41 h 46"/>
                <a:gd name="T46" fmla="*/ 23 w 45"/>
                <a:gd name="T47" fmla="*/ 43 h 46"/>
                <a:gd name="T48" fmla="*/ 12 w 45"/>
                <a:gd name="T49" fmla="*/ 46 h 46"/>
                <a:gd name="T50" fmla="*/ 9 w 45"/>
                <a:gd name="T51" fmla="*/ 45 h 46"/>
                <a:gd name="T52" fmla="*/ 14 w 45"/>
                <a:gd name="T53" fmla="*/ 42 h 46"/>
                <a:gd name="T54" fmla="*/ 19 w 45"/>
                <a:gd name="T55" fmla="*/ 41 h 46"/>
                <a:gd name="T56" fmla="*/ 20 w 45"/>
                <a:gd name="T57" fmla="*/ 39 h 46"/>
                <a:gd name="T58" fmla="*/ 16 w 45"/>
                <a:gd name="T59" fmla="*/ 23 h 46"/>
                <a:gd name="T60" fmla="*/ 14 w 45"/>
                <a:gd name="T61" fmla="*/ 22 h 46"/>
                <a:gd name="T62" fmla="*/ 9 w 45"/>
                <a:gd name="T63" fmla="*/ 23 h 46"/>
                <a:gd name="T64" fmla="*/ 8 w 45"/>
                <a:gd name="T65" fmla="*/ 25 h 46"/>
                <a:gd name="T66" fmla="*/ 12 w 45"/>
                <a:gd name="T67" fmla="*/ 41 h 46"/>
                <a:gd name="T68" fmla="*/ 14 w 45"/>
                <a:gd name="T69" fmla="*/ 42 h 46"/>
                <a:gd name="T70" fmla="*/ 42 w 45"/>
                <a:gd name="T71" fmla="*/ 5 h 46"/>
                <a:gd name="T72" fmla="*/ 42 w 45"/>
                <a:gd name="T73" fmla="*/ 10 h 46"/>
                <a:gd name="T74" fmla="*/ 40 w 45"/>
                <a:gd name="T75" fmla="*/ 12 h 46"/>
                <a:gd name="T76" fmla="*/ 24 w 45"/>
                <a:gd name="T77" fmla="*/ 12 h 46"/>
                <a:gd name="T78" fmla="*/ 23 w 45"/>
                <a:gd name="T79" fmla="*/ 10 h 46"/>
                <a:gd name="T80" fmla="*/ 23 w 45"/>
                <a:gd name="T81" fmla="*/ 5 h 46"/>
                <a:gd name="T82" fmla="*/ 24 w 45"/>
                <a:gd name="T83" fmla="*/ 3 h 46"/>
                <a:gd name="T84" fmla="*/ 40 w 45"/>
                <a:gd name="T85" fmla="*/ 3 h 46"/>
                <a:gd name="T86" fmla="*/ 42 w 45"/>
                <a:gd name="T87"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43" y="0"/>
                  </a:moveTo>
                  <a:cubicBezTo>
                    <a:pt x="15" y="0"/>
                    <a:pt x="15" y="0"/>
                    <a:pt x="15" y="0"/>
                  </a:cubicBezTo>
                  <a:cubicBezTo>
                    <a:pt x="11" y="4"/>
                    <a:pt x="11" y="4"/>
                    <a:pt x="11" y="4"/>
                  </a:cubicBezTo>
                  <a:cubicBezTo>
                    <a:pt x="12" y="5"/>
                    <a:pt x="12" y="6"/>
                    <a:pt x="12" y="7"/>
                  </a:cubicBezTo>
                  <a:cubicBezTo>
                    <a:pt x="12" y="7"/>
                    <a:pt x="12" y="8"/>
                    <a:pt x="12" y="8"/>
                  </a:cubicBezTo>
                  <a:cubicBezTo>
                    <a:pt x="12" y="9"/>
                    <a:pt x="11" y="9"/>
                    <a:pt x="11" y="9"/>
                  </a:cubicBezTo>
                  <a:cubicBezTo>
                    <a:pt x="8" y="7"/>
                    <a:pt x="8" y="7"/>
                    <a:pt x="8" y="7"/>
                  </a:cubicBezTo>
                  <a:cubicBezTo>
                    <a:pt x="7" y="8"/>
                    <a:pt x="7" y="8"/>
                    <a:pt x="7" y="8"/>
                  </a:cubicBezTo>
                  <a:cubicBezTo>
                    <a:pt x="10" y="10"/>
                    <a:pt x="10" y="10"/>
                    <a:pt x="10" y="10"/>
                  </a:cubicBezTo>
                  <a:cubicBezTo>
                    <a:pt x="10" y="11"/>
                    <a:pt x="10" y="11"/>
                    <a:pt x="10" y="12"/>
                  </a:cubicBezTo>
                  <a:cubicBezTo>
                    <a:pt x="9" y="12"/>
                    <a:pt x="8" y="13"/>
                    <a:pt x="7" y="13"/>
                  </a:cubicBezTo>
                  <a:cubicBezTo>
                    <a:pt x="6" y="13"/>
                    <a:pt x="4" y="12"/>
                    <a:pt x="3" y="11"/>
                  </a:cubicBezTo>
                  <a:cubicBezTo>
                    <a:pt x="0" y="15"/>
                    <a:pt x="0" y="15"/>
                    <a:pt x="0" y="15"/>
                  </a:cubicBezTo>
                  <a:cubicBezTo>
                    <a:pt x="43" y="15"/>
                    <a:pt x="43" y="15"/>
                    <a:pt x="43" y="15"/>
                  </a:cubicBezTo>
                  <a:cubicBezTo>
                    <a:pt x="44" y="15"/>
                    <a:pt x="45" y="14"/>
                    <a:pt x="45" y="13"/>
                  </a:cubicBezTo>
                  <a:cubicBezTo>
                    <a:pt x="45" y="1"/>
                    <a:pt x="45" y="1"/>
                    <a:pt x="45" y="1"/>
                  </a:cubicBezTo>
                  <a:cubicBezTo>
                    <a:pt x="45" y="0"/>
                    <a:pt x="44" y="0"/>
                    <a:pt x="43" y="0"/>
                  </a:cubicBezTo>
                  <a:close/>
                  <a:moveTo>
                    <a:pt x="9" y="45"/>
                  </a:moveTo>
                  <a:cubicBezTo>
                    <a:pt x="2" y="19"/>
                    <a:pt x="2" y="19"/>
                    <a:pt x="2" y="19"/>
                  </a:cubicBezTo>
                  <a:cubicBezTo>
                    <a:pt x="2" y="17"/>
                    <a:pt x="3" y="16"/>
                    <a:pt x="4" y="16"/>
                  </a:cubicBezTo>
                  <a:cubicBezTo>
                    <a:pt x="16" y="16"/>
                    <a:pt x="16" y="16"/>
                    <a:pt x="16" y="16"/>
                  </a:cubicBezTo>
                  <a:cubicBezTo>
                    <a:pt x="17" y="16"/>
                    <a:pt x="18" y="17"/>
                    <a:pt x="18" y="18"/>
                  </a:cubicBezTo>
                  <a:cubicBezTo>
                    <a:pt x="24" y="41"/>
                    <a:pt x="24" y="41"/>
                    <a:pt x="24" y="41"/>
                  </a:cubicBezTo>
                  <a:cubicBezTo>
                    <a:pt x="25" y="42"/>
                    <a:pt x="24" y="43"/>
                    <a:pt x="23" y="43"/>
                  </a:cubicBezTo>
                  <a:cubicBezTo>
                    <a:pt x="12" y="46"/>
                    <a:pt x="12" y="46"/>
                    <a:pt x="12" y="46"/>
                  </a:cubicBezTo>
                  <a:cubicBezTo>
                    <a:pt x="11" y="46"/>
                    <a:pt x="10" y="46"/>
                    <a:pt x="9" y="45"/>
                  </a:cubicBezTo>
                  <a:close/>
                  <a:moveTo>
                    <a:pt x="14" y="42"/>
                  </a:moveTo>
                  <a:cubicBezTo>
                    <a:pt x="19" y="41"/>
                    <a:pt x="19" y="41"/>
                    <a:pt x="19" y="41"/>
                  </a:cubicBezTo>
                  <a:cubicBezTo>
                    <a:pt x="20" y="40"/>
                    <a:pt x="20" y="40"/>
                    <a:pt x="20" y="39"/>
                  </a:cubicBezTo>
                  <a:cubicBezTo>
                    <a:pt x="16" y="23"/>
                    <a:pt x="16" y="23"/>
                    <a:pt x="16" y="23"/>
                  </a:cubicBezTo>
                  <a:cubicBezTo>
                    <a:pt x="16" y="22"/>
                    <a:pt x="15" y="22"/>
                    <a:pt x="14" y="22"/>
                  </a:cubicBezTo>
                  <a:cubicBezTo>
                    <a:pt x="9" y="23"/>
                    <a:pt x="9" y="23"/>
                    <a:pt x="9" y="23"/>
                  </a:cubicBezTo>
                  <a:cubicBezTo>
                    <a:pt x="8" y="24"/>
                    <a:pt x="7" y="25"/>
                    <a:pt x="8" y="25"/>
                  </a:cubicBezTo>
                  <a:cubicBezTo>
                    <a:pt x="12" y="41"/>
                    <a:pt x="12" y="41"/>
                    <a:pt x="12" y="41"/>
                  </a:cubicBezTo>
                  <a:cubicBezTo>
                    <a:pt x="12" y="42"/>
                    <a:pt x="13" y="42"/>
                    <a:pt x="14" y="42"/>
                  </a:cubicBezTo>
                  <a:close/>
                  <a:moveTo>
                    <a:pt x="42" y="5"/>
                  </a:moveTo>
                  <a:cubicBezTo>
                    <a:pt x="42" y="10"/>
                    <a:pt x="42" y="10"/>
                    <a:pt x="42" y="10"/>
                  </a:cubicBezTo>
                  <a:cubicBezTo>
                    <a:pt x="42" y="11"/>
                    <a:pt x="41" y="12"/>
                    <a:pt x="40" y="12"/>
                  </a:cubicBezTo>
                  <a:cubicBezTo>
                    <a:pt x="24" y="12"/>
                    <a:pt x="24" y="12"/>
                    <a:pt x="24" y="12"/>
                  </a:cubicBezTo>
                  <a:cubicBezTo>
                    <a:pt x="23" y="12"/>
                    <a:pt x="23" y="11"/>
                    <a:pt x="23" y="10"/>
                  </a:cubicBezTo>
                  <a:cubicBezTo>
                    <a:pt x="23" y="5"/>
                    <a:pt x="23" y="5"/>
                    <a:pt x="23" y="5"/>
                  </a:cubicBezTo>
                  <a:cubicBezTo>
                    <a:pt x="23" y="4"/>
                    <a:pt x="23" y="3"/>
                    <a:pt x="24" y="3"/>
                  </a:cubicBezTo>
                  <a:cubicBezTo>
                    <a:pt x="40" y="3"/>
                    <a:pt x="40" y="3"/>
                    <a:pt x="40" y="3"/>
                  </a:cubicBezTo>
                  <a:cubicBezTo>
                    <a:pt x="41" y="3"/>
                    <a:pt x="42" y="4"/>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351" name="Rectangle 15"/>
          <p:cNvSpPr>
            <a:spLocks noChangeArrowheads="1"/>
          </p:cNvSpPr>
          <p:nvPr/>
        </p:nvSpPr>
        <p:spPr bwMode="auto">
          <a:xfrm>
            <a:off x="784543" y="2443798"/>
            <a:ext cx="19431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rPr>
              <a:t>Optical  Domain</a:t>
            </a:r>
            <a:endParaRPr lang="en-US" altLang="zh-CN" sz="1400" b="1" dirty="0">
              <a:solidFill>
                <a:schemeClr val="tx1">
                  <a:lumMod val="50000"/>
                  <a:lumOff val="50000"/>
                </a:schemeClr>
              </a:solidFill>
              <a:latin typeface="Times New Roman" panose="02020603050405020304" charset="0"/>
            </a:endParaRPr>
          </a:p>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EON满足BBU与RRU的互联要求</a:t>
            </a:r>
            <a:r>
              <a:rPr lang="zh-CN" sz="1200" dirty="0">
                <a:solidFill>
                  <a:schemeClr val="tx1">
                    <a:lumMod val="50000"/>
                    <a:lumOff val="50000"/>
                  </a:schemeClr>
                </a:solidFill>
                <a:latin typeface="Times New Roman" panose="02020603050405020304" charset="0"/>
                <a:ea typeface="微软雅黑" panose="020B0503020204020204" pitchFamily="34" charset="-122"/>
              </a:rPr>
              <a:t>（光纤直连、稀疏波分复用、</a:t>
            </a:r>
            <a:r>
              <a:rPr lang="en-US" altLang="zh-CN" sz="1200" dirty="0">
                <a:solidFill>
                  <a:schemeClr val="tx1">
                    <a:lumMod val="50000"/>
                    <a:lumOff val="50000"/>
                  </a:schemeClr>
                </a:solidFill>
                <a:latin typeface="Times New Roman" panose="02020603050405020304" charset="0"/>
                <a:ea typeface="微软雅黑" panose="020B0503020204020204" pitchFamily="34" charset="-122"/>
              </a:rPr>
              <a:t>OTN/WDM</a:t>
            </a:r>
            <a:r>
              <a:rPr lang="zh-CN" sz="1200" dirty="0">
                <a:solidFill>
                  <a:schemeClr val="tx1">
                    <a:lumMod val="50000"/>
                    <a:lumOff val="50000"/>
                  </a:schemeClr>
                </a:solidFill>
                <a:latin typeface="Times New Roman" panose="02020603050405020304" charset="0"/>
                <a:ea typeface="微软雅黑" panose="020B0503020204020204" pitchFamily="34" charset="-122"/>
              </a:rPr>
              <a:t>等）</a:t>
            </a:r>
            <a:endParaRPr lang="zh-CN"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4353" name="Rectangle 17"/>
          <p:cNvSpPr>
            <a:spLocks noChangeArrowheads="1"/>
          </p:cNvSpPr>
          <p:nvPr/>
        </p:nvSpPr>
        <p:spPr bwMode="auto">
          <a:xfrm>
            <a:off x="704533" y="3843338"/>
            <a:ext cx="19431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ea typeface="微软雅黑" panose="020B0503020204020204" pitchFamily="34" charset="-122"/>
              </a:rPr>
              <a:t>BBU Domain</a:t>
            </a:r>
            <a:endParaRPr lang="en-US" altLang="zh-CN" sz="1400" b="1" dirty="0">
              <a:solidFill>
                <a:schemeClr val="tx1">
                  <a:lumMod val="50000"/>
                  <a:lumOff val="50000"/>
                </a:schemeClr>
              </a:solidFill>
              <a:latin typeface="Times New Roman" panose="02020603050405020304" charset="0"/>
              <a:ea typeface="微软雅黑" panose="020B0503020204020204" pitchFamily="34" charset="-122"/>
            </a:endParaRPr>
          </a:p>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所有基站的计算资源聚合为一个云BBU池</a:t>
            </a:r>
            <a:r>
              <a:rPr lang="en-US" sz="1200" dirty="0">
                <a:solidFill>
                  <a:schemeClr val="tx1">
                    <a:lumMod val="50000"/>
                    <a:lumOff val="50000"/>
                  </a:schemeClr>
                </a:solidFill>
                <a:latin typeface="Times New Roman" panose="02020603050405020304" charset="0"/>
                <a:ea typeface="微软雅黑" panose="020B0503020204020204" pitchFamily="34" charset="-122"/>
              </a:rPr>
              <a:t>,执行带宽处理</a:t>
            </a:r>
            <a:r>
              <a:rPr lang="zh-CN" sz="1200" dirty="0">
                <a:solidFill>
                  <a:schemeClr val="tx1">
                    <a:lumMod val="50000"/>
                    <a:lumOff val="50000"/>
                  </a:schemeClr>
                </a:solidFill>
                <a:latin typeface="Times New Roman" panose="02020603050405020304" charset="0"/>
                <a:ea typeface="微软雅黑" panose="020B0503020204020204" pitchFamily="34" charset="-122"/>
              </a:rPr>
              <a:t>功能</a:t>
            </a:r>
            <a:endParaRPr lang="zh-CN"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4354" name="Rectangle 18"/>
          <p:cNvSpPr>
            <a:spLocks noChangeArrowheads="1"/>
          </p:cNvSpPr>
          <p:nvPr/>
        </p:nvSpPr>
        <p:spPr bwMode="auto">
          <a:xfrm>
            <a:off x="784543" y="1299845"/>
            <a:ext cx="1943100"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rPr>
              <a:t>RRU  Domain</a:t>
            </a:r>
            <a:endParaRPr lang="zh-CN" altLang="en-US" sz="800" dirty="0">
              <a:solidFill>
                <a:schemeClr val="tx1">
                  <a:lumMod val="50000"/>
                  <a:lumOff val="50000"/>
                </a:schemeClr>
              </a:solidFill>
            </a:endParaRPr>
          </a:p>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RRU通过分布式射频信号与终端交互</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55" name="TextBox 54"/>
          <p:cNvSpPr txBox="1"/>
          <p:nvPr/>
        </p:nvSpPr>
        <p:spPr>
          <a:xfrm>
            <a:off x="3458817" y="358586"/>
            <a:ext cx="2226366" cy="36830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物理模型</a:t>
            </a:r>
            <a:endParaRPr lang="zh-CN" altLang="en-US" b="1" dirty="0">
              <a:solidFill>
                <a:srgbClr val="347683"/>
              </a:solidFill>
              <a:latin typeface="微软雅黑" panose="020B0503020204020204" pitchFamily="34" charset="-122"/>
              <a:ea typeface="微软雅黑" panose="020B0503020204020204" pitchFamily="34" charset="-122"/>
            </a:endParaRPr>
          </a:p>
        </p:txBody>
      </p:sp>
      <p:sp>
        <p:nvSpPr>
          <p:cNvPr id="56" name="Rectangle 20"/>
          <p:cNvSpPr>
            <a:spLocks noChangeArrowheads="1"/>
          </p:cNvSpPr>
          <p:nvPr/>
        </p:nvSpPr>
        <p:spPr bwMode="auto">
          <a:xfrm>
            <a:off x="3671697" y="685492"/>
            <a:ext cx="1800606"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200" dirty="0">
                <a:solidFill>
                  <a:schemeClr val="tx1">
                    <a:lumMod val="65000"/>
                    <a:lumOff val="35000"/>
                  </a:schemeClr>
                </a:solidFill>
                <a:latin typeface="Times New Roman" panose="02020603050405020304" charset="0"/>
                <a:cs typeface="Arial" panose="020B0604020202020204" pitchFamily="34" charset="0"/>
              </a:rPr>
              <a:t>Physical Model</a:t>
            </a:r>
            <a:endParaRPr lang="en-US" altLang="zh-CN" sz="1200" dirty="0">
              <a:solidFill>
                <a:schemeClr val="tx1">
                  <a:lumMod val="65000"/>
                  <a:lumOff val="35000"/>
                </a:schemeClr>
              </a:solidFill>
              <a:latin typeface="Times New Roman" panose="02020603050405020304" charset="0"/>
              <a:cs typeface="Arial" panose="020B0604020202020204" pitchFamily="34" charset="0"/>
            </a:endParaRPr>
          </a:p>
        </p:txBody>
      </p:sp>
      <p:pic>
        <p:nvPicPr>
          <p:cNvPr id="2" name="图片 1" descr="物理模型"/>
          <p:cNvPicPr>
            <a:picLocks noChangeAspect="1"/>
          </p:cNvPicPr>
          <p:nvPr/>
        </p:nvPicPr>
        <p:blipFill>
          <a:blip r:embed="rId1"/>
          <a:srcRect r="-8590"/>
          <a:stretch>
            <a:fillRect/>
          </a:stretch>
        </p:blipFill>
        <p:spPr>
          <a:xfrm>
            <a:off x="3606800" y="1123950"/>
            <a:ext cx="5482590" cy="3849370"/>
          </a:xfrm>
          <a:prstGeom prst="rect">
            <a:avLst/>
          </a:prstGeom>
        </p:spPr>
      </p:pic>
      <p:cxnSp>
        <p:nvCxnSpPr>
          <p:cNvPr id="8" name="直接连接符 7"/>
          <p:cNvCxnSpPr/>
          <p:nvPr/>
        </p:nvCxnSpPr>
        <p:spPr>
          <a:xfrm>
            <a:off x="-107950" y="915035"/>
            <a:ext cx="9287510" cy="71755"/>
          </a:xfrm>
          <a:prstGeom prst="line">
            <a:avLst/>
          </a:prstGeom>
          <a:ln w="41275"/>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97527" y="410845"/>
            <a:ext cx="7722571" cy="3711369"/>
            <a:chOff x="1098" y="647"/>
            <a:chExt cx="12162" cy="5845"/>
          </a:xfrm>
        </p:grpSpPr>
        <p:sp>
          <p:nvSpPr>
            <p:cNvPr id="118" name="椭圆 117"/>
            <p:cNvSpPr/>
            <p:nvPr/>
          </p:nvSpPr>
          <p:spPr>
            <a:xfrm>
              <a:off x="11832" y="4276"/>
              <a:ext cx="1129" cy="1129"/>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212" y="4276"/>
              <a:ext cx="1129" cy="1129"/>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6636" y="4276"/>
              <a:ext cx="1129" cy="1129"/>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4071" y="4276"/>
              <a:ext cx="1129" cy="1129"/>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30" y="4276"/>
              <a:ext cx="1129" cy="1129"/>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82"/>
            <p:cNvSpPr txBox="1"/>
            <p:nvPr/>
          </p:nvSpPr>
          <p:spPr>
            <a:xfrm>
              <a:off x="6036" y="647"/>
              <a:ext cx="2328" cy="1210"/>
            </a:xfrm>
            <a:prstGeom prst="rect">
              <a:avLst/>
            </a:prstGeom>
            <a:noFill/>
          </p:spPr>
          <p:txBody>
            <a:bodyPr wrap="square" rtlCol="0">
              <a:spAutoFit/>
            </a:bodyPr>
            <a:lstStyle/>
            <a:p>
              <a:pPr algn="ctr"/>
              <a:r>
                <a:rPr lang="zh-CN" altLang="en-US" sz="2800" b="1" dirty="0" smtClean="0">
                  <a:ln w="6350">
                    <a:noFill/>
                  </a:ln>
                  <a:solidFill>
                    <a:schemeClr val="accent1"/>
                  </a:solidFill>
                  <a:latin typeface="Impact" panose="020B0806030902050204" pitchFamily="34" charset="0"/>
                  <a:ea typeface="微软雅黑" panose="020B0503020204020204" pitchFamily="34" charset="-122"/>
                </a:rPr>
                <a:t>目  录</a:t>
              </a:r>
              <a:endParaRPr lang="en-US" altLang="zh-CN" sz="2800" b="1" dirty="0">
                <a:ln w="6350">
                  <a:noFill/>
                </a:ln>
                <a:solidFill>
                  <a:schemeClr val="accent1"/>
                </a:solidFill>
                <a:latin typeface="Impact" panose="020B0806030902050204" pitchFamily="34" charset="0"/>
                <a:ea typeface="微软雅黑" panose="020B0503020204020204" pitchFamily="34" charset="-122"/>
              </a:endParaRPr>
            </a:p>
            <a:p>
              <a:pPr algn="ctr"/>
              <a:r>
                <a:rPr lang="en-US" altLang="zh-CN" sz="1600" dirty="0">
                  <a:ln w="6350">
                    <a:noFill/>
                  </a:ln>
                  <a:solidFill>
                    <a:schemeClr val="tx1">
                      <a:lumMod val="50000"/>
                      <a:lumOff val="50000"/>
                    </a:schemeClr>
                  </a:solidFill>
                  <a:latin typeface="Times New Roman" panose="02020603050405020304" charset="0"/>
                  <a:ea typeface="微软雅黑" panose="020B0503020204020204" pitchFamily="34" charset="-122"/>
                  <a:cs typeface="Arial" panose="020B0604020202020204" pitchFamily="34" charset="0"/>
                </a:rPr>
                <a:t>CONTENTS</a:t>
              </a:r>
              <a:endParaRPr lang="en-US" altLang="zh-CN" sz="1600" dirty="0">
                <a:ln w="6350">
                  <a:noFill/>
                </a:ln>
                <a:solidFill>
                  <a:schemeClr val="tx1">
                    <a:lumMod val="50000"/>
                    <a:lumOff val="50000"/>
                  </a:schemeClr>
                </a:solidFill>
                <a:latin typeface="Times New Roman" panose="02020603050405020304" charset="0"/>
                <a:ea typeface="微软雅黑" panose="020B0503020204020204" pitchFamily="34" charset="-122"/>
                <a:cs typeface="Arial" panose="020B0604020202020204" pitchFamily="34" charset="0"/>
              </a:endParaRPr>
            </a:p>
          </p:txBody>
        </p:sp>
        <p:sp>
          <p:nvSpPr>
            <p:cNvPr id="87" name="Freeform 9"/>
            <p:cNvSpPr>
              <a:spLocks noEditPoints="1"/>
            </p:cNvSpPr>
            <p:nvPr/>
          </p:nvSpPr>
          <p:spPr bwMode="auto">
            <a:xfrm>
              <a:off x="12097" y="4646"/>
              <a:ext cx="599" cy="390"/>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8" name="Freeform 10"/>
            <p:cNvSpPr>
              <a:spLocks noEditPoints="1"/>
            </p:cNvSpPr>
            <p:nvPr/>
          </p:nvSpPr>
          <p:spPr bwMode="auto">
            <a:xfrm>
              <a:off x="4410" y="4618"/>
              <a:ext cx="452" cy="45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9" name="Freeform 11"/>
            <p:cNvSpPr>
              <a:spLocks noEditPoints="1"/>
            </p:cNvSpPr>
            <p:nvPr/>
          </p:nvSpPr>
          <p:spPr bwMode="auto">
            <a:xfrm>
              <a:off x="9582" y="4593"/>
              <a:ext cx="388" cy="493"/>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0" name="Freeform 12"/>
            <p:cNvSpPr>
              <a:spLocks noEditPoints="1"/>
            </p:cNvSpPr>
            <p:nvPr/>
          </p:nvSpPr>
          <p:spPr bwMode="auto">
            <a:xfrm>
              <a:off x="7031" y="4599"/>
              <a:ext cx="337" cy="48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1" name="Freeform 13"/>
            <p:cNvSpPr>
              <a:spLocks noEditPoints="1"/>
            </p:cNvSpPr>
            <p:nvPr/>
          </p:nvSpPr>
          <p:spPr bwMode="auto">
            <a:xfrm>
              <a:off x="1733" y="4613"/>
              <a:ext cx="550" cy="456"/>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9" name="矩形 108"/>
            <p:cNvSpPr/>
            <p:nvPr/>
          </p:nvSpPr>
          <p:spPr>
            <a:xfrm>
              <a:off x="5656" y="6009"/>
              <a:ext cx="3088" cy="483"/>
            </a:xfrm>
            <a:prstGeom prst="rect">
              <a:avLst/>
            </a:prstGeom>
          </p:spPr>
          <p:txBody>
            <a:bodyPr wrap="none">
              <a:spAutoFit/>
            </a:bodyPr>
            <a:lstStyle/>
            <a:p>
              <a:pPr algn="ctr"/>
              <a:r>
                <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rPr>
                <a:t>光与无线融合组网方案</a:t>
              </a:r>
              <a:endPar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10" name="矩形 109"/>
            <p:cNvSpPr/>
            <p:nvPr/>
          </p:nvSpPr>
          <p:spPr>
            <a:xfrm>
              <a:off x="3053" y="3177"/>
              <a:ext cx="3088" cy="822"/>
            </a:xfrm>
            <a:prstGeom prst="rect">
              <a:avLst/>
            </a:prstGeom>
          </p:spPr>
          <p:txBody>
            <a:bodyPr wrap="none">
              <a:spAutoFit/>
            </a:bodyPr>
            <a:lstStyle/>
            <a:p>
              <a:pPr algn="ctr"/>
              <a:r>
                <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rPr>
                <a:t>关于光与无线融合组网</a:t>
              </a:r>
              <a:endPar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endParaRPr>
            </a:p>
            <a:p>
              <a:pPr algn="ctr"/>
              <a:r>
                <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rPr>
                <a:t>的技术调研</a:t>
              </a:r>
              <a:endPar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11" name="矩形 110"/>
            <p:cNvSpPr/>
            <p:nvPr/>
          </p:nvSpPr>
          <p:spPr>
            <a:xfrm>
              <a:off x="1098" y="6009"/>
              <a:ext cx="1792" cy="483"/>
            </a:xfrm>
            <a:prstGeom prst="rect">
              <a:avLst/>
            </a:prstGeom>
          </p:spPr>
          <p:txBody>
            <a:bodyPr wrap="square">
              <a:spAutoFit/>
            </a:bodyPr>
            <a:lstStyle/>
            <a:p>
              <a:pPr algn="ctr"/>
              <a:r>
                <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rPr>
                <a:t>绪论</a:t>
              </a:r>
              <a:endPar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12" name="矩形 111"/>
            <p:cNvSpPr/>
            <p:nvPr/>
          </p:nvSpPr>
          <p:spPr>
            <a:xfrm>
              <a:off x="11572" y="6009"/>
              <a:ext cx="1688" cy="483"/>
            </a:xfrm>
            <a:prstGeom prst="rect">
              <a:avLst/>
            </a:prstGeom>
          </p:spPr>
          <p:txBody>
            <a:bodyPr wrap="none">
              <a:spAutoFit/>
            </a:bodyPr>
            <a:lstStyle/>
            <a:p>
              <a:pPr algn="ctr"/>
              <a:r>
                <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rPr>
                <a:t>总结与展望</a:t>
              </a:r>
              <a:endPar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13" name="矩形 112"/>
            <p:cNvSpPr/>
            <p:nvPr/>
          </p:nvSpPr>
          <p:spPr>
            <a:xfrm>
              <a:off x="8269" y="3177"/>
              <a:ext cx="3088" cy="483"/>
            </a:xfrm>
            <a:prstGeom prst="rect">
              <a:avLst/>
            </a:prstGeom>
          </p:spPr>
          <p:txBody>
            <a:bodyPr wrap="none">
              <a:spAutoFit/>
            </a:bodyPr>
            <a:lstStyle/>
            <a:p>
              <a:pPr algn="ctr"/>
              <a:r>
                <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rPr>
                <a:t>动态全局资源优化算法</a:t>
              </a:r>
              <a:endParaRPr lang="zh-CN" altLang="en-US" sz="1400" dirty="0">
                <a:ln w="6350">
                  <a:noFill/>
                </a:ln>
                <a:solidFill>
                  <a:schemeClr val="bg1">
                    <a:lumMod val="50000"/>
                  </a:schemeClr>
                </a:solidFill>
                <a:latin typeface="Impact" panose="020B0806030902050204" pitchFamily="34"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902" name="Rectangle 62"/>
          <p:cNvSpPr>
            <a:spLocks noChangeArrowheads="1"/>
          </p:cNvSpPr>
          <p:nvPr/>
        </p:nvSpPr>
        <p:spPr bwMode="auto">
          <a:xfrm>
            <a:off x="5715" y="998220"/>
            <a:ext cx="9109075" cy="1026160"/>
          </a:xfrm>
          <a:prstGeom prst="rect">
            <a:avLst/>
          </a:prstGeom>
          <a:solidFill>
            <a:schemeClr val="accent1"/>
          </a:solidFill>
          <a:ln>
            <a:noFill/>
          </a:ln>
        </p:spPr>
        <p:txBody>
          <a:bodyPr/>
          <a:p>
            <a:endParaRPr lang="zh-CN" altLang="en-US"/>
          </a:p>
        </p:txBody>
      </p:sp>
      <p:sp>
        <p:nvSpPr>
          <p:cNvPr id="10244" name="Rectangle 4" descr="slide3"/>
          <p:cNvSpPr>
            <a:spLocks noChangeArrowheads="1"/>
          </p:cNvSpPr>
          <p:nvPr/>
        </p:nvSpPr>
        <p:spPr bwMode="auto">
          <a:xfrm>
            <a:off x="3771900" y="2145030"/>
            <a:ext cx="5185410" cy="2916555"/>
          </a:xfrm>
          <a:prstGeom prst="rect">
            <a:avLst/>
          </a:prstGeom>
          <a:blipFill dpi="0" rotWithShape="1">
            <a:blip r:embed="rId1"/>
            <a:srcRect/>
            <a:stretch>
              <a:fillRect r="-1570"/>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7" name="Rectangle 7"/>
          <p:cNvSpPr>
            <a:spLocks noChangeArrowheads="1"/>
          </p:cNvSpPr>
          <p:nvPr/>
        </p:nvSpPr>
        <p:spPr bwMode="auto">
          <a:xfrm>
            <a:off x="395288" y="1179195"/>
            <a:ext cx="83534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buFont typeface="Arial" panose="020B0604020202020204" pitchFamily="34" charset="0"/>
              <a:buNone/>
            </a:pPr>
            <a:r>
              <a:rPr sz="1200" dirty="0">
                <a:solidFill>
                  <a:schemeClr val="bg1"/>
                </a:solidFill>
                <a:uFillTx/>
                <a:latin typeface="Times New Roman" panose="02020603050405020304" charset="0"/>
                <a:ea typeface="微软雅黑" panose="020B0503020204020204" pitchFamily="34" charset="-122"/>
              </a:rPr>
              <a:t>由于RRU与BBU之间的互动以及BBUs之间的资源调度日趋复杂，传统网络架构无法满足服务质量。而主要基于OpenFlow协议的SDN在IP网络和光网络方面得到了广泛的研究，</a:t>
            </a:r>
            <a:r>
              <a:rPr lang="zh-CN" sz="1200" dirty="0">
                <a:solidFill>
                  <a:schemeClr val="bg1"/>
                </a:solidFill>
                <a:uFillTx/>
                <a:latin typeface="Times New Roman" panose="02020603050405020304" charset="0"/>
                <a:ea typeface="微软雅黑" panose="020B0503020204020204" pitchFamily="34" charset="-122"/>
              </a:rPr>
              <a:t>因此，</a:t>
            </a:r>
            <a:r>
              <a:rPr sz="1200" dirty="0">
                <a:solidFill>
                  <a:schemeClr val="bg1"/>
                </a:solidFill>
                <a:uFillTx/>
                <a:latin typeface="Times New Roman" panose="02020603050405020304" charset="0"/>
                <a:ea typeface="微软雅黑" panose="020B0503020204020204" pitchFamily="34" charset="-122"/>
              </a:rPr>
              <a:t>使用OpenFlow交换机作为灵活网格光节点，使用基于OpenFlow协议的控制器实现对网络的控制和数据的转发</a:t>
            </a:r>
            <a:r>
              <a:rPr lang="zh-CN" sz="1200" dirty="0">
                <a:solidFill>
                  <a:schemeClr val="bg1"/>
                </a:solidFill>
                <a:uFillTx/>
                <a:latin typeface="Times New Roman" panose="02020603050405020304" charset="0"/>
                <a:ea typeface="微软雅黑" panose="020B0503020204020204" pitchFamily="34" charset="-122"/>
              </a:rPr>
              <a:t>，即引入虚拟网络层</a:t>
            </a:r>
            <a:endParaRPr lang="zh-CN" sz="1200" dirty="0">
              <a:solidFill>
                <a:schemeClr val="bg1"/>
              </a:solidFill>
              <a:uFillTx/>
              <a:latin typeface="Times New Roman" panose="02020603050405020304" charset="0"/>
              <a:ea typeface="微软雅黑" panose="020B0503020204020204" pitchFamily="34" charset="-122"/>
            </a:endParaRPr>
          </a:p>
        </p:txBody>
      </p:sp>
      <p:sp>
        <p:nvSpPr>
          <p:cNvPr id="10248" name="Text Box 8"/>
          <p:cNvSpPr txBox="1">
            <a:spLocks noChangeArrowheads="1"/>
          </p:cNvSpPr>
          <p:nvPr/>
        </p:nvSpPr>
        <p:spPr bwMode="auto">
          <a:xfrm>
            <a:off x="692468" y="2236788"/>
            <a:ext cx="41529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2000" dirty="0">
                <a:solidFill>
                  <a:schemeClr val="accent1"/>
                </a:solidFill>
                <a:latin typeface="Impact" panose="020B0806030902050204" pitchFamily="34" charset="0"/>
              </a:rPr>
              <a:t>01</a:t>
            </a:r>
            <a:endParaRPr lang="en-US" altLang="zh-CN" sz="2000" dirty="0">
              <a:solidFill>
                <a:schemeClr val="accent1"/>
              </a:solidFill>
              <a:latin typeface="Impact" panose="020B0806030902050204" pitchFamily="34" charset="0"/>
            </a:endParaRPr>
          </a:p>
        </p:txBody>
      </p:sp>
      <p:sp>
        <p:nvSpPr>
          <p:cNvPr id="10249" name="Text Box 9"/>
          <p:cNvSpPr txBox="1">
            <a:spLocks noChangeArrowheads="1"/>
          </p:cNvSpPr>
          <p:nvPr/>
        </p:nvSpPr>
        <p:spPr bwMode="auto">
          <a:xfrm>
            <a:off x="739933" y="2670175"/>
            <a:ext cx="318770" cy="213995"/>
          </a:xfrm>
          <a:prstGeom prst="rect">
            <a:avLst/>
          </a:prstGeom>
          <a:solidFill>
            <a:schemeClr val="tx1">
              <a:lumMod val="75000"/>
              <a:lumOff val="25000"/>
            </a:schemeClr>
          </a:solidFill>
          <a:ln>
            <a:noFill/>
          </a:ln>
          <a:effectLst/>
        </p:spPr>
        <p:txBody>
          <a:bodyPr wrap="none">
            <a:spAutoFit/>
          </a:bodyPr>
          <a:lstStyle/>
          <a:p>
            <a:pPr algn="ctr">
              <a:buFont typeface="Arial" panose="020B0604020202020204" pitchFamily="34" charset="0"/>
              <a:buNone/>
            </a:pPr>
            <a:r>
              <a:rPr lang="en-US" altLang="zh-CN" sz="800" dirty="0">
                <a:solidFill>
                  <a:schemeClr val="bg1"/>
                </a:solidFill>
                <a:latin typeface="Times New Roman" panose="02020603050405020304" charset="0"/>
              </a:rPr>
              <a:t>BC</a:t>
            </a:r>
            <a:endParaRPr lang="en-US" altLang="zh-CN" sz="800" dirty="0">
              <a:solidFill>
                <a:schemeClr val="bg1"/>
              </a:solidFill>
              <a:latin typeface="Times New Roman" panose="02020603050405020304" charset="0"/>
            </a:endParaRPr>
          </a:p>
        </p:txBody>
      </p:sp>
      <p:sp>
        <p:nvSpPr>
          <p:cNvPr id="10251" name="Text Box 11"/>
          <p:cNvSpPr txBox="1">
            <a:spLocks noChangeArrowheads="1"/>
          </p:cNvSpPr>
          <p:nvPr/>
        </p:nvSpPr>
        <p:spPr bwMode="auto">
          <a:xfrm>
            <a:off x="676910" y="3051810"/>
            <a:ext cx="44640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en-US" altLang="zh-CN" sz="2000">
                <a:solidFill>
                  <a:schemeClr val="accent1"/>
                </a:solidFill>
                <a:latin typeface="Impact" panose="020B0806030902050204" pitchFamily="34" charset="0"/>
              </a:rPr>
              <a:t>02</a:t>
            </a:r>
            <a:endParaRPr lang="en-US" altLang="zh-CN" sz="2000">
              <a:solidFill>
                <a:schemeClr val="accent1"/>
              </a:solidFill>
              <a:latin typeface="Impact" panose="020B0806030902050204" pitchFamily="34" charset="0"/>
            </a:endParaRPr>
          </a:p>
        </p:txBody>
      </p:sp>
      <p:sp>
        <p:nvSpPr>
          <p:cNvPr id="10252" name="Text Box 12"/>
          <p:cNvSpPr txBox="1">
            <a:spLocks noChangeArrowheads="1"/>
          </p:cNvSpPr>
          <p:nvPr/>
        </p:nvSpPr>
        <p:spPr bwMode="auto">
          <a:xfrm>
            <a:off x="737076" y="3485198"/>
            <a:ext cx="324485" cy="213995"/>
          </a:xfrm>
          <a:prstGeom prst="rect">
            <a:avLst/>
          </a:prstGeom>
          <a:solidFill>
            <a:schemeClr val="tx1">
              <a:lumMod val="75000"/>
              <a:lumOff val="25000"/>
            </a:schemeClr>
          </a:solidFill>
          <a:ln>
            <a:noFill/>
          </a:ln>
          <a:effectLst/>
        </p:spPr>
        <p:txBody>
          <a:bodyPr wrap="none">
            <a:spAutoFit/>
          </a:bodyPr>
          <a:lstStyle/>
          <a:p>
            <a:pPr algn="ctr">
              <a:buFont typeface="Arial" panose="020B0604020202020204" pitchFamily="34" charset="0"/>
              <a:buNone/>
            </a:pPr>
            <a:r>
              <a:rPr lang="en-US" altLang="zh-CN" sz="800">
                <a:solidFill>
                  <a:schemeClr val="bg1"/>
                </a:solidFill>
                <a:latin typeface="Times New Roman" panose="02020603050405020304" charset="0"/>
                <a:ea typeface="微软雅黑" panose="020B0503020204020204" pitchFamily="34" charset="-122"/>
              </a:rPr>
              <a:t>OC</a:t>
            </a:r>
            <a:endParaRPr lang="en-US" altLang="zh-CN" sz="800">
              <a:solidFill>
                <a:schemeClr val="bg1"/>
              </a:solidFill>
              <a:latin typeface="Times New Roman" panose="02020603050405020304" charset="0"/>
              <a:ea typeface="微软雅黑" panose="020B0503020204020204" pitchFamily="34" charset="-122"/>
            </a:endParaRPr>
          </a:p>
        </p:txBody>
      </p:sp>
      <p:grpSp>
        <p:nvGrpSpPr>
          <p:cNvPr id="6" name="组合 5"/>
          <p:cNvGrpSpPr/>
          <p:nvPr/>
        </p:nvGrpSpPr>
        <p:grpSpPr>
          <a:xfrm>
            <a:off x="2877185" y="358775"/>
            <a:ext cx="3308350" cy="511175"/>
            <a:chOff x="4531" y="565"/>
            <a:chExt cx="5210" cy="805"/>
          </a:xfrm>
        </p:grpSpPr>
        <p:sp>
          <p:nvSpPr>
            <p:cNvPr id="52" name="TextBox 51"/>
            <p:cNvSpPr txBox="1"/>
            <p:nvPr/>
          </p:nvSpPr>
          <p:spPr>
            <a:xfrm>
              <a:off x="5447" y="565"/>
              <a:ext cx="3506" cy="58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网络虚拟化模型</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53" name="Rectangle 20"/>
            <p:cNvSpPr>
              <a:spLocks noChangeArrowheads="1"/>
            </p:cNvSpPr>
            <p:nvPr/>
          </p:nvSpPr>
          <p:spPr bwMode="auto">
            <a:xfrm>
              <a:off x="4531" y="1080"/>
              <a:ext cx="521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200" dirty="0">
                  <a:solidFill>
                    <a:schemeClr val="tx1">
                      <a:lumMod val="65000"/>
                      <a:lumOff val="35000"/>
                    </a:schemeClr>
                  </a:solidFill>
                  <a:latin typeface="Arial" panose="020B0604020202020204" pitchFamily="34" charset="0"/>
                  <a:cs typeface="Arial" panose="020B0604020202020204" pitchFamily="34" charset="0"/>
                </a:rPr>
                <a:t>Network Virtualization Model</a:t>
              </a:r>
              <a:endParaRPr lang="en-US" altLang="zh-CN" sz="1200"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2" name="Text Box 8"/>
          <p:cNvSpPr txBox="1">
            <a:spLocks noChangeArrowheads="1"/>
          </p:cNvSpPr>
          <p:nvPr/>
        </p:nvSpPr>
        <p:spPr bwMode="auto">
          <a:xfrm>
            <a:off x="703898" y="4002723"/>
            <a:ext cx="45339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buFont typeface="Arial" panose="020B0604020202020204" pitchFamily="34" charset="0"/>
              <a:buNone/>
            </a:pPr>
            <a:r>
              <a:rPr lang="en-US" altLang="zh-CN" sz="2000" dirty="0">
                <a:solidFill>
                  <a:schemeClr val="accent1"/>
                </a:solidFill>
                <a:latin typeface="Impact" panose="020B0806030902050204" pitchFamily="34" charset="0"/>
              </a:rPr>
              <a:t>03</a:t>
            </a:r>
            <a:endParaRPr lang="en-US" altLang="zh-CN" sz="2000" dirty="0">
              <a:solidFill>
                <a:schemeClr val="accent1"/>
              </a:solidFill>
              <a:latin typeface="Impact" panose="020B0806030902050204" pitchFamily="34" charset="0"/>
            </a:endParaRPr>
          </a:p>
        </p:txBody>
      </p:sp>
      <p:sp>
        <p:nvSpPr>
          <p:cNvPr id="3" name="Text Box 9"/>
          <p:cNvSpPr txBox="1">
            <a:spLocks noChangeArrowheads="1"/>
          </p:cNvSpPr>
          <p:nvPr/>
        </p:nvSpPr>
        <p:spPr bwMode="auto">
          <a:xfrm>
            <a:off x="770413" y="4436110"/>
            <a:ext cx="318770" cy="213995"/>
          </a:xfrm>
          <a:prstGeom prst="rect">
            <a:avLst/>
          </a:prstGeom>
          <a:solidFill>
            <a:schemeClr val="tx1">
              <a:lumMod val="75000"/>
              <a:lumOff val="25000"/>
            </a:schemeClr>
          </a:solidFill>
          <a:ln>
            <a:noFill/>
          </a:ln>
          <a:effectLst/>
        </p:spPr>
        <p:txBody>
          <a:bodyPr wrap="none">
            <a:spAutoFit/>
          </a:bodyPr>
          <a:p>
            <a:pPr algn="ctr">
              <a:buFont typeface="Arial" panose="020B0604020202020204" pitchFamily="34" charset="0"/>
              <a:buNone/>
            </a:pPr>
            <a:r>
              <a:rPr lang="en-US" altLang="zh-CN" sz="800" dirty="0">
                <a:solidFill>
                  <a:schemeClr val="bg1"/>
                </a:solidFill>
                <a:latin typeface="Times New Roman" panose="02020603050405020304" charset="0"/>
              </a:rPr>
              <a:t>RC</a:t>
            </a:r>
            <a:endParaRPr lang="en-US" altLang="zh-CN" sz="800" dirty="0">
              <a:solidFill>
                <a:schemeClr val="bg1"/>
              </a:solidFill>
              <a:latin typeface="Times New Roman" panose="02020603050405020304" charset="0"/>
            </a:endParaRPr>
          </a:p>
        </p:txBody>
      </p:sp>
      <p:sp>
        <p:nvSpPr>
          <p:cNvPr id="96" name="TextBox 95"/>
          <p:cNvSpPr txBox="1"/>
          <p:nvPr/>
        </p:nvSpPr>
        <p:spPr>
          <a:xfrm>
            <a:off x="1272856" y="2402253"/>
            <a:ext cx="1561465" cy="337185"/>
          </a:xfrm>
          <a:prstGeom prst="rect">
            <a:avLst/>
          </a:prstGeom>
          <a:noFill/>
        </p:spPr>
        <p:txBody>
          <a:bodyPr wrap="none" rtlCol="0">
            <a:spAutoFit/>
          </a:bodyPr>
          <a:p>
            <a:pPr algn="ctr"/>
            <a:r>
              <a:rPr lang="en-US" altLang="zh-CN" sz="1600" b="1" dirty="0">
                <a:ln w="6350">
                  <a:noFill/>
                </a:ln>
                <a:solidFill>
                  <a:schemeClr val="bg1">
                    <a:lumMod val="50000"/>
                  </a:schemeClr>
                </a:solidFill>
                <a:latin typeface="Times New Roman" panose="02020603050405020304" charset="0"/>
                <a:ea typeface="微软雅黑" panose="020B0503020204020204" pitchFamily="34" charset="-122"/>
                <a:sym typeface="+mn-ea"/>
              </a:rPr>
              <a:t>BBU Controller</a:t>
            </a:r>
            <a:endParaRPr lang="en-US" altLang="zh-CN" sz="1600" b="1" dirty="0">
              <a:ln w="6350">
                <a:noFill/>
              </a:ln>
              <a:solidFill>
                <a:schemeClr val="bg1">
                  <a:lumMod val="50000"/>
                </a:schemeClr>
              </a:solidFill>
              <a:latin typeface="Times New Roman" panose="02020603050405020304" charset="0"/>
              <a:ea typeface="微软雅黑" panose="020B0503020204020204" pitchFamily="34" charset="-122"/>
              <a:sym typeface="+mn-ea"/>
            </a:endParaRPr>
          </a:p>
        </p:txBody>
      </p:sp>
      <p:sp>
        <p:nvSpPr>
          <p:cNvPr id="4" name="TextBox 95"/>
          <p:cNvSpPr txBox="1"/>
          <p:nvPr/>
        </p:nvSpPr>
        <p:spPr>
          <a:xfrm>
            <a:off x="1272539" y="3262043"/>
            <a:ext cx="1788160" cy="337185"/>
          </a:xfrm>
          <a:prstGeom prst="rect">
            <a:avLst/>
          </a:prstGeom>
          <a:noFill/>
        </p:spPr>
        <p:txBody>
          <a:bodyPr wrap="none" rtlCol="0">
            <a:spAutoFit/>
          </a:bodyPr>
          <a:p>
            <a:pPr algn="ctr"/>
            <a:r>
              <a:rPr lang="en-US" altLang="zh-CN" sz="1600" b="1" dirty="0">
                <a:ln w="6350">
                  <a:noFill/>
                </a:ln>
                <a:solidFill>
                  <a:schemeClr val="bg1">
                    <a:lumMod val="50000"/>
                  </a:schemeClr>
                </a:solidFill>
                <a:latin typeface="Times New Roman" panose="02020603050405020304" charset="0"/>
                <a:ea typeface="微软雅黑" panose="020B0503020204020204" pitchFamily="34" charset="-122"/>
                <a:sym typeface="+mn-ea"/>
              </a:rPr>
              <a:t>Optical Controller</a:t>
            </a:r>
            <a:endParaRPr lang="en-US" altLang="zh-CN" sz="1600" b="1" dirty="0">
              <a:ln w="6350">
                <a:noFill/>
              </a:ln>
              <a:solidFill>
                <a:schemeClr val="bg1">
                  <a:lumMod val="50000"/>
                </a:schemeClr>
              </a:solidFill>
              <a:latin typeface="Times New Roman" panose="02020603050405020304" charset="0"/>
              <a:ea typeface="微软雅黑" panose="020B0503020204020204" pitchFamily="34" charset="-122"/>
              <a:sym typeface="+mn-ea"/>
            </a:endParaRPr>
          </a:p>
        </p:txBody>
      </p:sp>
      <p:sp>
        <p:nvSpPr>
          <p:cNvPr id="5" name="TextBox 95"/>
          <p:cNvSpPr txBox="1"/>
          <p:nvPr/>
        </p:nvSpPr>
        <p:spPr>
          <a:xfrm>
            <a:off x="1272856" y="4194858"/>
            <a:ext cx="1584325" cy="337185"/>
          </a:xfrm>
          <a:prstGeom prst="rect">
            <a:avLst/>
          </a:prstGeom>
          <a:noFill/>
        </p:spPr>
        <p:txBody>
          <a:bodyPr wrap="none" rtlCol="0">
            <a:spAutoFit/>
          </a:bodyPr>
          <a:p>
            <a:pPr algn="ctr"/>
            <a:r>
              <a:rPr lang="en-US" altLang="zh-CN" sz="1600" b="1" dirty="0">
                <a:ln w="6350">
                  <a:noFill/>
                </a:ln>
                <a:solidFill>
                  <a:schemeClr val="bg1">
                    <a:lumMod val="50000"/>
                  </a:schemeClr>
                </a:solidFill>
                <a:latin typeface="Times New Roman" panose="02020603050405020304" charset="0"/>
                <a:ea typeface="微软雅黑" panose="020B0503020204020204" pitchFamily="34" charset="-122"/>
                <a:sym typeface="+mn-ea"/>
              </a:rPr>
              <a:t>RRU Controller</a:t>
            </a:r>
            <a:endParaRPr lang="en-US" altLang="zh-CN" sz="1600" b="1" dirty="0">
              <a:ln w="6350">
                <a:noFill/>
              </a:ln>
              <a:solidFill>
                <a:schemeClr val="bg1">
                  <a:lumMod val="50000"/>
                </a:schemeClr>
              </a:solidFill>
              <a:latin typeface="Times New Roman" panose="02020603050405020304" charset="0"/>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77185" y="358775"/>
            <a:ext cx="3308350" cy="511175"/>
            <a:chOff x="4531" y="565"/>
            <a:chExt cx="5210" cy="805"/>
          </a:xfrm>
        </p:grpSpPr>
        <p:sp>
          <p:nvSpPr>
            <p:cNvPr id="3" name="TextBox 51"/>
            <p:cNvSpPr txBox="1"/>
            <p:nvPr/>
          </p:nvSpPr>
          <p:spPr>
            <a:xfrm>
              <a:off x="5447" y="565"/>
              <a:ext cx="3506" cy="58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网络虚拟化模型</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4" name="Rectangle 20"/>
            <p:cNvSpPr>
              <a:spLocks noChangeArrowheads="1"/>
            </p:cNvSpPr>
            <p:nvPr/>
          </p:nvSpPr>
          <p:spPr bwMode="auto">
            <a:xfrm>
              <a:off x="4531" y="1080"/>
              <a:ext cx="521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200" dirty="0">
                  <a:solidFill>
                    <a:schemeClr val="tx1">
                      <a:lumMod val="65000"/>
                      <a:lumOff val="35000"/>
                    </a:schemeClr>
                  </a:solidFill>
                  <a:latin typeface="Arial" panose="020B0604020202020204" pitchFamily="34" charset="0"/>
                  <a:cs typeface="Arial" panose="020B0604020202020204" pitchFamily="34" charset="0"/>
                </a:rPr>
                <a:t>Network Virtualization Model</a:t>
              </a:r>
              <a:endParaRPr lang="en-US" altLang="zh-CN" sz="1200" dirty="0">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5" name="图片 4" descr="虚拟网架构"/>
          <p:cNvPicPr>
            <a:picLocks noChangeAspect="1"/>
          </p:cNvPicPr>
          <p:nvPr/>
        </p:nvPicPr>
        <p:blipFill>
          <a:blip r:embed="rId1"/>
          <a:srcRect r="6771"/>
          <a:stretch>
            <a:fillRect/>
          </a:stretch>
        </p:blipFill>
        <p:spPr>
          <a:xfrm>
            <a:off x="2207895" y="1386205"/>
            <a:ext cx="4485005" cy="2697480"/>
          </a:xfrm>
          <a:prstGeom prst="rect">
            <a:avLst/>
          </a:prstGeom>
        </p:spPr>
      </p:pic>
      <p:sp>
        <p:nvSpPr>
          <p:cNvPr id="14354" name="Rectangle 18"/>
          <p:cNvSpPr>
            <a:spLocks noChangeArrowheads="1"/>
          </p:cNvSpPr>
          <p:nvPr/>
        </p:nvSpPr>
        <p:spPr bwMode="auto">
          <a:xfrm>
            <a:off x="133985" y="2588260"/>
            <a:ext cx="1783080"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r">
              <a:lnSpc>
                <a:spcPct val="120000"/>
              </a:lnSpc>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rPr>
              <a:t>RF Monitoring</a:t>
            </a:r>
            <a:endParaRPr lang="zh-CN" altLang="en-US" sz="1400" b="1" dirty="0">
              <a:solidFill>
                <a:schemeClr val="tx1">
                  <a:lumMod val="50000"/>
                  <a:lumOff val="50000"/>
                </a:schemeClr>
              </a:solidFill>
              <a:latin typeface="Times New Roman" panose="02020603050405020304" charset="0"/>
            </a:endParaRPr>
          </a:p>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通过OpenFlow协议为算路进行射频分配</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1" name="Rectangle 18"/>
          <p:cNvSpPr>
            <a:spLocks noChangeArrowheads="1"/>
          </p:cNvSpPr>
          <p:nvPr/>
        </p:nvSpPr>
        <p:spPr bwMode="auto">
          <a:xfrm>
            <a:off x="117158" y="1456690"/>
            <a:ext cx="1943100"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rPr>
              <a:t>RF Allocation</a:t>
            </a:r>
            <a:endParaRPr lang="zh-CN" altLang="en-US" sz="800" dirty="0">
              <a:solidFill>
                <a:schemeClr val="tx1">
                  <a:lumMod val="50000"/>
                  <a:lumOff val="50000"/>
                </a:schemeClr>
              </a:solidFill>
            </a:endParaRPr>
          </a:p>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获取和管理RRH中的虚拟无线资源</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2" name="Rectangle 18"/>
          <p:cNvSpPr>
            <a:spLocks noChangeArrowheads="1"/>
          </p:cNvSpPr>
          <p:nvPr/>
        </p:nvSpPr>
        <p:spPr bwMode="auto">
          <a:xfrm>
            <a:off x="6931978" y="1528445"/>
            <a:ext cx="1943100"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gn="l">
              <a:lnSpc>
                <a:spcPct val="120000"/>
              </a:lnSpc>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rPr>
              <a:t>CSO Agent</a:t>
            </a:r>
            <a:endParaRPr lang="zh-CN" altLang="en-US" sz="800" dirty="0">
              <a:solidFill>
                <a:schemeClr val="tx1">
                  <a:lumMod val="50000"/>
                  <a:lumOff val="50000"/>
                </a:schemeClr>
              </a:solidFill>
            </a:endParaRPr>
          </a:p>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周期性地提供BBU计算资源使用情况的信息</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3" name="Rectangle 18"/>
          <p:cNvSpPr>
            <a:spLocks noChangeArrowheads="1"/>
          </p:cNvSpPr>
          <p:nvPr/>
        </p:nvSpPr>
        <p:spPr bwMode="auto">
          <a:xfrm>
            <a:off x="6915468" y="2660015"/>
            <a:ext cx="1943100"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gn="l">
              <a:lnSpc>
                <a:spcPct val="120000"/>
              </a:lnSpc>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rPr>
              <a:t>BBU Monitoring</a:t>
            </a:r>
            <a:endParaRPr lang="zh-CN" altLang="en-US" sz="800" dirty="0">
              <a:solidFill>
                <a:schemeClr val="tx1">
                  <a:lumMod val="50000"/>
                  <a:lumOff val="50000"/>
                </a:schemeClr>
              </a:solidFill>
            </a:endParaRPr>
          </a:p>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定期</a:t>
            </a:r>
            <a:r>
              <a:rPr lang="zh-CN" sz="1200" dirty="0">
                <a:solidFill>
                  <a:schemeClr val="tx1">
                    <a:lumMod val="50000"/>
                    <a:lumOff val="50000"/>
                  </a:schemeClr>
                </a:solidFill>
                <a:latin typeface="Times New Roman" panose="02020603050405020304" charset="0"/>
                <a:ea typeface="微软雅黑" panose="020B0503020204020204" pitchFamily="34" charset="-122"/>
              </a:rPr>
              <a:t>获取</a:t>
            </a:r>
            <a:r>
              <a:rPr sz="1200" dirty="0">
                <a:solidFill>
                  <a:schemeClr val="tx1">
                    <a:lumMod val="50000"/>
                    <a:lumOff val="50000"/>
                  </a:schemeClr>
                </a:solidFill>
                <a:latin typeface="Times New Roman" panose="02020603050405020304" charset="0"/>
                <a:ea typeface="微软雅黑" panose="020B0503020204020204" pitchFamily="34" charset="-122"/>
              </a:rPr>
              <a:t>BBU资源信息或者基于事件触发器</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4" name="Rectangle 18"/>
          <p:cNvSpPr>
            <a:spLocks noChangeArrowheads="1"/>
          </p:cNvSpPr>
          <p:nvPr/>
        </p:nvSpPr>
        <p:spPr bwMode="auto">
          <a:xfrm>
            <a:off x="800100" y="4293870"/>
            <a:ext cx="2092325"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l">
              <a:lnSpc>
                <a:spcPct val="120000"/>
              </a:lnSpc>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rPr>
              <a:t>Central Controll Mudule</a:t>
            </a:r>
            <a:endParaRPr lang="zh-CN" altLang="en-US" sz="800" dirty="0">
              <a:solidFill>
                <a:schemeClr val="tx1">
                  <a:lumMod val="50000"/>
                  <a:lumOff val="50000"/>
                </a:schemeClr>
              </a:solidFill>
            </a:endParaRPr>
          </a:p>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根据无线域、光域、BBU域的资源进行决策</a:t>
            </a:r>
            <a:r>
              <a:rPr lang="zh-CN" sz="1200" dirty="0">
                <a:solidFill>
                  <a:schemeClr val="tx1">
                    <a:lumMod val="50000"/>
                    <a:lumOff val="50000"/>
                  </a:schemeClr>
                </a:solidFill>
                <a:latin typeface="Times New Roman" panose="02020603050405020304" charset="0"/>
                <a:ea typeface="微软雅黑" panose="020B0503020204020204" pitchFamily="34" charset="-122"/>
              </a:rPr>
              <a:t>，确定目的节点</a:t>
            </a:r>
            <a:endParaRPr lang="zh-CN"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5" name="Rectangle 18"/>
          <p:cNvSpPr>
            <a:spLocks noChangeArrowheads="1"/>
          </p:cNvSpPr>
          <p:nvPr/>
        </p:nvSpPr>
        <p:spPr bwMode="auto">
          <a:xfrm>
            <a:off x="4242753" y="4293870"/>
            <a:ext cx="1943100"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gn="l">
              <a:lnSpc>
                <a:spcPct val="120000"/>
              </a:lnSpc>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rPr>
              <a:t>PCE</a:t>
            </a:r>
            <a:endParaRPr lang="zh-CN" altLang="en-US" sz="800" dirty="0">
              <a:solidFill>
                <a:schemeClr val="tx1">
                  <a:lumMod val="50000"/>
                  <a:lumOff val="50000"/>
                </a:schemeClr>
              </a:solidFill>
            </a:endParaRPr>
          </a:p>
          <a:p>
            <a:pPr algn="just">
              <a:lnSpc>
                <a:spcPct val="120000"/>
              </a:lnSpc>
              <a:buFont typeface="Arial" panose="020B0604020202020204" pitchFamily="34" charset="0"/>
              <a:buNone/>
            </a:pPr>
            <a:r>
              <a:rPr lang="zh-CN" sz="1200" dirty="0">
                <a:solidFill>
                  <a:schemeClr val="tx1">
                    <a:lumMod val="50000"/>
                    <a:lumOff val="50000"/>
                  </a:schemeClr>
                </a:solidFill>
                <a:latin typeface="Times New Roman" panose="02020603050405020304" charset="0"/>
                <a:ea typeface="微软雅黑" panose="020B0503020204020204" pitchFamily="34" charset="-122"/>
              </a:rPr>
              <a:t>算路，</a:t>
            </a:r>
            <a:r>
              <a:rPr sz="1200" dirty="0">
                <a:solidFill>
                  <a:schemeClr val="tx1">
                    <a:lumMod val="50000"/>
                    <a:lumOff val="50000"/>
                  </a:schemeClr>
                </a:solidFill>
                <a:latin typeface="Times New Roman" panose="02020603050405020304" charset="0"/>
                <a:ea typeface="微软雅黑" panose="020B0503020204020204" pitchFamily="34" charset="-122"/>
              </a:rPr>
              <a:t>返回包含配置路径的信息</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6" name="Rectangle 18"/>
          <p:cNvSpPr>
            <a:spLocks noChangeArrowheads="1"/>
          </p:cNvSpPr>
          <p:nvPr/>
        </p:nvSpPr>
        <p:spPr bwMode="auto">
          <a:xfrm>
            <a:off x="6824028" y="4293870"/>
            <a:ext cx="1943100"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gn="l">
              <a:lnSpc>
                <a:spcPct val="120000"/>
              </a:lnSpc>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rPr>
              <a:t>Data Store</a:t>
            </a:r>
            <a:endParaRPr lang="zh-CN" altLang="en-US" sz="800" dirty="0">
              <a:solidFill>
                <a:schemeClr val="tx1">
                  <a:lumMod val="50000"/>
                  <a:lumOff val="50000"/>
                </a:schemeClr>
              </a:solidFill>
            </a:endParaRPr>
          </a:p>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路径被成功设置后，路径信息将被转移到</a:t>
            </a:r>
            <a:r>
              <a:rPr lang="zh-CN" sz="1200" dirty="0">
                <a:solidFill>
                  <a:schemeClr val="tx1">
                    <a:lumMod val="50000"/>
                    <a:lumOff val="50000"/>
                  </a:schemeClr>
                </a:solidFill>
                <a:latin typeface="Times New Roman" panose="02020603050405020304" charset="0"/>
                <a:ea typeface="微软雅黑" panose="020B0503020204020204" pitchFamily="34" charset="-122"/>
              </a:rPr>
              <a:t>该模块存储</a:t>
            </a:r>
            <a:endParaRPr lang="zh-CN"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4347" name="Freeform 11"/>
          <p:cNvSpPr>
            <a:spLocks noEditPoints="1"/>
          </p:cNvSpPr>
          <p:nvPr/>
        </p:nvSpPr>
        <p:spPr bwMode="auto">
          <a:xfrm rot="-178888">
            <a:off x="743268" y="1216025"/>
            <a:ext cx="304800" cy="304800"/>
          </a:xfrm>
          <a:custGeom>
            <a:avLst/>
            <a:gdLst>
              <a:gd name="T0" fmla="*/ 69 w 138"/>
              <a:gd name="T1" fmla="*/ 138 h 138"/>
              <a:gd name="T2" fmla="*/ 114 w 138"/>
              <a:gd name="T3" fmla="*/ 36 h 138"/>
              <a:gd name="T4" fmla="*/ 105 w 138"/>
              <a:gd name="T5" fmla="*/ 64 h 138"/>
              <a:gd name="T6" fmla="*/ 126 w 138"/>
              <a:gd name="T7" fmla="*/ 64 h 138"/>
              <a:gd name="T8" fmla="*/ 124 w 138"/>
              <a:gd name="T9" fmla="*/ 72 h 138"/>
              <a:gd name="T10" fmla="*/ 102 w 138"/>
              <a:gd name="T11" fmla="*/ 95 h 138"/>
              <a:gd name="T12" fmla="*/ 116 w 138"/>
              <a:gd name="T13" fmla="*/ 101 h 138"/>
              <a:gd name="T14" fmla="*/ 25 w 138"/>
              <a:gd name="T15" fmla="*/ 101 h 138"/>
              <a:gd name="T16" fmla="*/ 34 w 138"/>
              <a:gd name="T17" fmla="*/ 73 h 138"/>
              <a:gd name="T18" fmla="*/ 13 w 138"/>
              <a:gd name="T19" fmla="*/ 74 h 138"/>
              <a:gd name="T20" fmla="*/ 15 w 138"/>
              <a:gd name="T21" fmla="*/ 66 h 138"/>
              <a:gd name="T22" fmla="*/ 37 w 138"/>
              <a:gd name="T23" fmla="*/ 43 h 138"/>
              <a:gd name="T24" fmla="*/ 22 w 138"/>
              <a:gd name="T25" fmla="*/ 37 h 138"/>
              <a:gd name="T26" fmla="*/ 92 w 138"/>
              <a:gd name="T27" fmla="*/ 19 h 138"/>
              <a:gd name="T28" fmla="*/ 109 w 138"/>
              <a:gd name="T29" fmla="*/ 32 h 138"/>
              <a:gd name="T30" fmla="*/ 93 w 138"/>
              <a:gd name="T31" fmla="*/ 18 h 138"/>
              <a:gd name="T32" fmla="*/ 74 w 138"/>
              <a:gd name="T33" fmla="*/ 12 h 138"/>
              <a:gd name="T34" fmla="*/ 74 w 138"/>
              <a:gd name="T35" fmla="*/ 40 h 138"/>
              <a:gd name="T36" fmla="*/ 81 w 138"/>
              <a:gd name="T37" fmla="*/ 14 h 138"/>
              <a:gd name="T38" fmla="*/ 61 w 138"/>
              <a:gd name="T39" fmla="*/ 13 h 138"/>
              <a:gd name="T40" fmla="*/ 46 w 138"/>
              <a:gd name="T41" fmla="*/ 37 h 138"/>
              <a:gd name="T42" fmla="*/ 66 w 138"/>
              <a:gd name="T43" fmla="*/ 14 h 138"/>
              <a:gd name="T44" fmla="*/ 29 w 138"/>
              <a:gd name="T45" fmla="*/ 29 h 138"/>
              <a:gd name="T46" fmla="*/ 37 w 138"/>
              <a:gd name="T47" fmla="*/ 35 h 138"/>
              <a:gd name="T48" fmla="*/ 45 w 138"/>
              <a:gd name="T49" fmla="*/ 18 h 138"/>
              <a:gd name="T50" fmla="*/ 46 w 138"/>
              <a:gd name="T51" fmla="*/ 119 h 138"/>
              <a:gd name="T52" fmla="*/ 29 w 138"/>
              <a:gd name="T53" fmla="*/ 106 h 138"/>
              <a:gd name="T54" fmla="*/ 64 w 138"/>
              <a:gd name="T55" fmla="*/ 125 h 138"/>
              <a:gd name="T56" fmla="*/ 64 w 138"/>
              <a:gd name="T57" fmla="*/ 98 h 138"/>
              <a:gd name="T58" fmla="*/ 57 w 138"/>
              <a:gd name="T59" fmla="*/ 123 h 138"/>
              <a:gd name="T60" fmla="*/ 78 w 138"/>
              <a:gd name="T61" fmla="*/ 125 h 138"/>
              <a:gd name="T62" fmla="*/ 92 w 138"/>
              <a:gd name="T63" fmla="*/ 100 h 138"/>
              <a:gd name="T64" fmla="*/ 72 w 138"/>
              <a:gd name="T65" fmla="*/ 123 h 138"/>
              <a:gd name="T66" fmla="*/ 110 w 138"/>
              <a:gd name="T67" fmla="*/ 108 h 138"/>
              <a:gd name="T68" fmla="*/ 99 w 138"/>
              <a:gd name="T69" fmla="*/ 104 h 138"/>
              <a:gd name="T70" fmla="*/ 94 w 138"/>
              <a:gd name="T71" fmla="*/ 43 h 138"/>
              <a:gd name="T72" fmla="*/ 72 w 138"/>
              <a:gd name="T73" fmla="*/ 64 h 138"/>
              <a:gd name="T74" fmla="*/ 98 w 138"/>
              <a:gd name="T75" fmla="*/ 64 h 138"/>
              <a:gd name="T76" fmla="*/ 97 w 138"/>
              <a:gd name="T77" fmla="*/ 72 h 138"/>
              <a:gd name="T78" fmla="*/ 72 w 138"/>
              <a:gd name="T79" fmla="*/ 90 h 138"/>
              <a:gd name="T80" fmla="*/ 96 w 138"/>
              <a:gd name="T81" fmla="*/ 93 h 138"/>
              <a:gd name="T82" fmla="*/ 45 w 138"/>
              <a:gd name="T83" fmla="*/ 94 h 138"/>
              <a:gd name="T84" fmla="*/ 66 w 138"/>
              <a:gd name="T85" fmla="*/ 73 h 138"/>
              <a:gd name="T86" fmla="*/ 40 w 138"/>
              <a:gd name="T87" fmla="*/ 74 h 138"/>
              <a:gd name="T88" fmla="*/ 42 w 138"/>
              <a:gd name="T89" fmla="*/ 66 h 138"/>
              <a:gd name="T90" fmla="*/ 66 w 138"/>
              <a:gd name="T91" fmla="*/ 47 h 138"/>
              <a:gd name="T92" fmla="*/ 43 w 138"/>
              <a:gd name="T93"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8" h="138">
                <a:moveTo>
                  <a:pt x="69" y="0"/>
                </a:moveTo>
                <a:cubicBezTo>
                  <a:pt x="107" y="0"/>
                  <a:pt x="138" y="31"/>
                  <a:pt x="138" y="69"/>
                </a:cubicBezTo>
                <a:cubicBezTo>
                  <a:pt x="138" y="107"/>
                  <a:pt x="107" y="138"/>
                  <a:pt x="69" y="138"/>
                </a:cubicBezTo>
                <a:cubicBezTo>
                  <a:pt x="31" y="138"/>
                  <a:pt x="0" y="107"/>
                  <a:pt x="0" y="69"/>
                </a:cubicBezTo>
                <a:cubicBezTo>
                  <a:pt x="0" y="31"/>
                  <a:pt x="31" y="0"/>
                  <a:pt x="69" y="0"/>
                </a:cubicBezTo>
                <a:close/>
                <a:moveTo>
                  <a:pt x="114" y="36"/>
                </a:moveTo>
                <a:cubicBezTo>
                  <a:pt x="111" y="38"/>
                  <a:pt x="107" y="40"/>
                  <a:pt x="103" y="41"/>
                </a:cubicBezTo>
                <a:cubicBezTo>
                  <a:pt x="102" y="41"/>
                  <a:pt x="102" y="42"/>
                  <a:pt x="102" y="43"/>
                </a:cubicBezTo>
                <a:cubicBezTo>
                  <a:pt x="103" y="49"/>
                  <a:pt x="104" y="57"/>
                  <a:pt x="105" y="64"/>
                </a:cubicBezTo>
                <a:cubicBezTo>
                  <a:pt x="105" y="65"/>
                  <a:pt x="105" y="66"/>
                  <a:pt x="106" y="66"/>
                </a:cubicBezTo>
                <a:cubicBezTo>
                  <a:pt x="124" y="66"/>
                  <a:pt x="124" y="66"/>
                  <a:pt x="124" y="66"/>
                </a:cubicBezTo>
                <a:cubicBezTo>
                  <a:pt x="125" y="66"/>
                  <a:pt x="126" y="65"/>
                  <a:pt x="126" y="64"/>
                </a:cubicBezTo>
                <a:cubicBezTo>
                  <a:pt x="125" y="54"/>
                  <a:pt x="121" y="45"/>
                  <a:pt x="116" y="37"/>
                </a:cubicBezTo>
                <a:cubicBezTo>
                  <a:pt x="116" y="36"/>
                  <a:pt x="115" y="36"/>
                  <a:pt x="114" y="36"/>
                </a:cubicBezTo>
                <a:close/>
                <a:moveTo>
                  <a:pt x="124" y="72"/>
                </a:moveTo>
                <a:cubicBezTo>
                  <a:pt x="106" y="72"/>
                  <a:pt x="106" y="72"/>
                  <a:pt x="106" y="72"/>
                </a:cubicBezTo>
                <a:cubicBezTo>
                  <a:pt x="105" y="72"/>
                  <a:pt x="105" y="73"/>
                  <a:pt x="105" y="73"/>
                </a:cubicBezTo>
                <a:cubicBezTo>
                  <a:pt x="104" y="81"/>
                  <a:pt x="103" y="88"/>
                  <a:pt x="102" y="95"/>
                </a:cubicBezTo>
                <a:cubicBezTo>
                  <a:pt x="102" y="96"/>
                  <a:pt x="102" y="96"/>
                  <a:pt x="103" y="97"/>
                </a:cubicBezTo>
                <a:cubicBezTo>
                  <a:pt x="107" y="98"/>
                  <a:pt x="111" y="99"/>
                  <a:pt x="114" y="101"/>
                </a:cubicBezTo>
                <a:cubicBezTo>
                  <a:pt x="115" y="101"/>
                  <a:pt x="116" y="101"/>
                  <a:pt x="116" y="101"/>
                </a:cubicBezTo>
                <a:cubicBezTo>
                  <a:pt x="121" y="93"/>
                  <a:pt x="125" y="84"/>
                  <a:pt x="126" y="74"/>
                </a:cubicBezTo>
                <a:cubicBezTo>
                  <a:pt x="126" y="73"/>
                  <a:pt x="125" y="72"/>
                  <a:pt x="124" y="72"/>
                </a:cubicBezTo>
                <a:close/>
                <a:moveTo>
                  <a:pt x="25" y="101"/>
                </a:moveTo>
                <a:cubicBezTo>
                  <a:pt x="28" y="99"/>
                  <a:pt x="32" y="98"/>
                  <a:pt x="36" y="97"/>
                </a:cubicBezTo>
                <a:cubicBezTo>
                  <a:pt x="36" y="96"/>
                  <a:pt x="37" y="96"/>
                  <a:pt x="37" y="95"/>
                </a:cubicBezTo>
                <a:cubicBezTo>
                  <a:pt x="35" y="88"/>
                  <a:pt x="34" y="81"/>
                  <a:pt x="34" y="73"/>
                </a:cubicBezTo>
                <a:cubicBezTo>
                  <a:pt x="34" y="73"/>
                  <a:pt x="33" y="72"/>
                  <a:pt x="32" y="72"/>
                </a:cubicBezTo>
                <a:cubicBezTo>
                  <a:pt x="15" y="72"/>
                  <a:pt x="15" y="72"/>
                  <a:pt x="15" y="72"/>
                </a:cubicBezTo>
                <a:cubicBezTo>
                  <a:pt x="14" y="72"/>
                  <a:pt x="13" y="73"/>
                  <a:pt x="13" y="74"/>
                </a:cubicBezTo>
                <a:cubicBezTo>
                  <a:pt x="14" y="84"/>
                  <a:pt x="17" y="93"/>
                  <a:pt x="22" y="101"/>
                </a:cubicBezTo>
                <a:cubicBezTo>
                  <a:pt x="23" y="101"/>
                  <a:pt x="24" y="101"/>
                  <a:pt x="25" y="101"/>
                </a:cubicBezTo>
                <a:close/>
                <a:moveTo>
                  <a:pt x="15" y="66"/>
                </a:moveTo>
                <a:cubicBezTo>
                  <a:pt x="32" y="66"/>
                  <a:pt x="32" y="66"/>
                  <a:pt x="32" y="66"/>
                </a:cubicBezTo>
                <a:cubicBezTo>
                  <a:pt x="33" y="66"/>
                  <a:pt x="34" y="65"/>
                  <a:pt x="34" y="64"/>
                </a:cubicBezTo>
                <a:cubicBezTo>
                  <a:pt x="34" y="57"/>
                  <a:pt x="35" y="49"/>
                  <a:pt x="37" y="43"/>
                </a:cubicBezTo>
                <a:cubicBezTo>
                  <a:pt x="37" y="42"/>
                  <a:pt x="36" y="41"/>
                  <a:pt x="36" y="41"/>
                </a:cubicBezTo>
                <a:cubicBezTo>
                  <a:pt x="32" y="40"/>
                  <a:pt x="28" y="38"/>
                  <a:pt x="25" y="36"/>
                </a:cubicBezTo>
                <a:cubicBezTo>
                  <a:pt x="24" y="36"/>
                  <a:pt x="23" y="36"/>
                  <a:pt x="22" y="37"/>
                </a:cubicBezTo>
                <a:cubicBezTo>
                  <a:pt x="17" y="45"/>
                  <a:pt x="14" y="54"/>
                  <a:pt x="13" y="64"/>
                </a:cubicBezTo>
                <a:cubicBezTo>
                  <a:pt x="13" y="65"/>
                  <a:pt x="14" y="66"/>
                  <a:pt x="15" y="66"/>
                </a:cubicBezTo>
                <a:close/>
                <a:moveTo>
                  <a:pt x="92" y="19"/>
                </a:moveTo>
                <a:cubicBezTo>
                  <a:pt x="95" y="23"/>
                  <a:pt x="98" y="29"/>
                  <a:pt x="99" y="34"/>
                </a:cubicBezTo>
                <a:cubicBezTo>
                  <a:pt x="100" y="35"/>
                  <a:pt x="101" y="35"/>
                  <a:pt x="101" y="35"/>
                </a:cubicBezTo>
                <a:cubicBezTo>
                  <a:pt x="104" y="34"/>
                  <a:pt x="107" y="33"/>
                  <a:pt x="109" y="32"/>
                </a:cubicBezTo>
                <a:cubicBezTo>
                  <a:pt x="110" y="32"/>
                  <a:pt x="110" y="31"/>
                  <a:pt x="110" y="31"/>
                </a:cubicBezTo>
                <a:cubicBezTo>
                  <a:pt x="110" y="30"/>
                  <a:pt x="110" y="30"/>
                  <a:pt x="110" y="29"/>
                </a:cubicBezTo>
                <a:cubicBezTo>
                  <a:pt x="105" y="24"/>
                  <a:pt x="100" y="20"/>
                  <a:pt x="93" y="18"/>
                </a:cubicBezTo>
                <a:cubicBezTo>
                  <a:pt x="93" y="17"/>
                  <a:pt x="92" y="18"/>
                  <a:pt x="92" y="19"/>
                </a:cubicBezTo>
                <a:close/>
                <a:moveTo>
                  <a:pt x="78" y="13"/>
                </a:moveTo>
                <a:cubicBezTo>
                  <a:pt x="77" y="13"/>
                  <a:pt x="75" y="12"/>
                  <a:pt x="74" y="12"/>
                </a:cubicBezTo>
                <a:cubicBezTo>
                  <a:pt x="73" y="12"/>
                  <a:pt x="72" y="13"/>
                  <a:pt x="72" y="14"/>
                </a:cubicBezTo>
                <a:cubicBezTo>
                  <a:pt x="72" y="38"/>
                  <a:pt x="72" y="38"/>
                  <a:pt x="72" y="38"/>
                </a:cubicBezTo>
                <a:cubicBezTo>
                  <a:pt x="72" y="39"/>
                  <a:pt x="73" y="40"/>
                  <a:pt x="74" y="40"/>
                </a:cubicBezTo>
                <a:cubicBezTo>
                  <a:pt x="80" y="39"/>
                  <a:pt x="86" y="39"/>
                  <a:pt x="92" y="37"/>
                </a:cubicBezTo>
                <a:cubicBezTo>
                  <a:pt x="93" y="37"/>
                  <a:pt x="94" y="36"/>
                  <a:pt x="93" y="35"/>
                </a:cubicBezTo>
                <a:cubicBezTo>
                  <a:pt x="91" y="28"/>
                  <a:pt x="87" y="20"/>
                  <a:pt x="81" y="14"/>
                </a:cubicBezTo>
                <a:cubicBezTo>
                  <a:pt x="80" y="13"/>
                  <a:pt x="79" y="13"/>
                  <a:pt x="78" y="13"/>
                </a:cubicBezTo>
                <a:close/>
                <a:moveTo>
                  <a:pt x="64" y="12"/>
                </a:moveTo>
                <a:cubicBezTo>
                  <a:pt x="63" y="12"/>
                  <a:pt x="62" y="13"/>
                  <a:pt x="61" y="13"/>
                </a:cubicBezTo>
                <a:cubicBezTo>
                  <a:pt x="59" y="13"/>
                  <a:pt x="58" y="13"/>
                  <a:pt x="57" y="14"/>
                </a:cubicBezTo>
                <a:cubicBezTo>
                  <a:pt x="52" y="20"/>
                  <a:pt x="48" y="28"/>
                  <a:pt x="45" y="35"/>
                </a:cubicBezTo>
                <a:cubicBezTo>
                  <a:pt x="45" y="36"/>
                  <a:pt x="45" y="37"/>
                  <a:pt x="46" y="37"/>
                </a:cubicBezTo>
                <a:cubicBezTo>
                  <a:pt x="52" y="39"/>
                  <a:pt x="58" y="39"/>
                  <a:pt x="64" y="40"/>
                </a:cubicBezTo>
                <a:cubicBezTo>
                  <a:pt x="65" y="40"/>
                  <a:pt x="66" y="39"/>
                  <a:pt x="66" y="38"/>
                </a:cubicBezTo>
                <a:cubicBezTo>
                  <a:pt x="66" y="14"/>
                  <a:pt x="66" y="14"/>
                  <a:pt x="66" y="14"/>
                </a:cubicBezTo>
                <a:cubicBezTo>
                  <a:pt x="66" y="13"/>
                  <a:pt x="65" y="12"/>
                  <a:pt x="64" y="12"/>
                </a:cubicBezTo>
                <a:close/>
                <a:moveTo>
                  <a:pt x="45" y="18"/>
                </a:moveTo>
                <a:cubicBezTo>
                  <a:pt x="39" y="20"/>
                  <a:pt x="33" y="24"/>
                  <a:pt x="29" y="29"/>
                </a:cubicBezTo>
                <a:cubicBezTo>
                  <a:pt x="28" y="30"/>
                  <a:pt x="28" y="30"/>
                  <a:pt x="28" y="31"/>
                </a:cubicBezTo>
                <a:cubicBezTo>
                  <a:pt x="28" y="31"/>
                  <a:pt x="29" y="32"/>
                  <a:pt x="29" y="32"/>
                </a:cubicBezTo>
                <a:cubicBezTo>
                  <a:pt x="32" y="33"/>
                  <a:pt x="34" y="34"/>
                  <a:pt x="37" y="35"/>
                </a:cubicBezTo>
                <a:cubicBezTo>
                  <a:pt x="38" y="35"/>
                  <a:pt x="39" y="35"/>
                  <a:pt x="39" y="34"/>
                </a:cubicBezTo>
                <a:cubicBezTo>
                  <a:pt x="41" y="29"/>
                  <a:pt x="43" y="23"/>
                  <a:pt x="46" y="19"/>
                </a:cubicBezTo>
                <a:cubicBezTo>
                  <a:pt x="47" y="18"/>
                  <a:pt x="46" y="17"/>
                  <a:pt x="45" y="18"/>
                </a:cubicBezTo>
                <a:close/>
                <a:moveTo>
                  <a:pt x="29" y="108"/>
                </a:moveTo>
                <a:cubicBezTo>
                  <a:pt x="33" y="113"/>
                  <a:pt x="39" y="117"/>
                  <a:pt x="45" y="120"/>
                </a:cubicBezTo>
                <a:cubicBezTo>
                  <a:pt x="46" y="120"/>
                  <a:pt x="47" y="119"/>
                  <a:pt x="46" y="119"/>
                </a:cubicBezTo>
                <a:cubicBezTo>
                  <a:pt x="43" y="114"/>
                  <a:pt x="41" y="109"/>
                  <a:pt x="39" y="104"/>
                </a:cubicBezTo>
                <a:cubicBezTo>
                  <a:pt x="39" y="103"/>
                  <a:pt x="38" y="102"/>
                  <a:pt x="37" y="103"/>
                </a:cubicBezTo>
                <a:cubicBezTo>
                  <a:pt x="34" y="104"/>
                  <a:pt x="32" y="104"/>
                  <a:pt x="29" y="106"/>
                </a:cubicBezTo>
                <a:cubicBezTo>
                  <a:pt x="28" y="106"/>
                  <a:pt x="28" y="107"/>
                  <a:pt x="29" y="108"/>
                </a:cubicBezTo>
                <a:close/>
                <a:moveTo>
                  <a:pt x="61" y="125"/>
                </a:moveTo>
                <a:cubicBezTo>
                  <a:pt x="62" y="125"/>
                  <a:pt x="63" y="125"/>
                  <a:pt x="64" y="125"/>
                </a:cubicBezTo>
                <a:cubicBezTo>
                  <a:pt x="65" y="125"/>
                  <a:pt x="66" y="124"/>
                  <a:pt x="66" y="123"/>
                </a:cubicBezTo>
                <a:cubicBezTo>
                  <a:pt x="66" y="100"/>
                  <a:pt x="66" y="100"/>
                  <a:pt x="66" y="100"/>
                </a:cubicBezTo>
                <a:cubicBezTo>
                  <a:pt x="66" y="99"/>
                  <a:pt x="65" y="98"/>
                  <a:pt x="64" y="98"/>
                </a:cubicBezTo>
                <a:cubicBezTo>
                  <a:pt x="58" y="98"/>
                  <a:pt x="52" y="99"/>
                  <a:pt x="46" y="100"/>
                </a:cubicBezTo>
                <a:cubicBezTo>
                  <a:pt x="45" y="100"/>
                  <a:pt x="45" y="101"/>
                  <a:pt x="45" y="102"/>
                </a:cubicBezTo>
                <a:cubicBezTo>
                  <a:pt x="48" y="110"/>
                  <a:pt x="52" y="118"/>
                  <a:pt x="57" y="123"/>
                </a:cubicBezTo>
                <a:cubicBezTo>
                  <a:pt x="58" y="124"/>
                  <a:pt x="59" y="125"/>
                  <a:pt x="61" y="125"/>
                </a:cubicBezTo>
                <a:close/>
                <a:moveTo>
                  <a:pt x="74" y="125"/>
                </a:moveTo>
                <a:cubicBezTo>
                  <a:pt x="75" y="125"/>
                  <a:pt x="77" y="125"/>
                  <a:pt x="78" y="125"/>
                </a:cubicBezTo>
                <a:cubicBezTo>
                  <a:pt x="79" y="125"/>
                  <a:pt x="80" y="124"/>
                  <a:pt x="81" y="123"/>
                </a:cubicBezTo>
                <a:cubicBezTo>
                  <a:pt x="87" y="118"/>
                  <a:pt x="91" y="110"/>
                  <a:pt x="93" y="102"/>
                </a:cubicBezTo>
                <a:cubicBezTo>
                  <a:pt x="94" y="101"/>
                  <a:pt x="93" y="100"/>
                  <a:pt x="92" y="100"/>
                </a:cubicBezTo>
                <a:cubicBezTo>
                  <a:pt x="86" y="99"/>
                  <a:pt x="80" y="98"/>
                  <a:pt x="74" y="98"/>
                </a:cubicBezTo>
                <a:cubicBezTo>
                  <a:pt x="73" y="98"/>
                  <a:pt x="72" y="99"/>
                  <a:pt x="72" y="100"/>
                </a:cubicBezTo>
                <a:cubicBezTo>
                  <a:pt x="72" y="123"/>
                  <a:pt x="72" y="123"/>
                  <a:pt x="72" y="123"/>
                </a:cubicBezTo>
                <a:cubicBezTo>
                  <a:pt x="72" y="124"/>
                  <a:pt x="73" y="125"/>
                  <a:pt x="74" y="125"/>
                </a:cubicBezTo>
                <a:close/>
                <a:moveTo>
                  <a:pt x="93" y="120"/>
                </a:moveTo>
                <a:cubicBezTo>
                  <a:pt x="100" y="117"/>
                  <a:pt x="105" y="113"/>
                  <a:pt x="110" y="108"/>
                </a:cubicBezTo>
                <a:cubicBezTo>
                  <a:pt x="111" y="107"/>
                  <a:pt x="110" y="106"/>
                  <a:pt x="109" y="106"/>
                </a:cubicBezTo>
                <a:cubicBezTo>
                  <a:pt x="107" y="104"/>
                  <a:pt x="104" y="104"/>
                  <a:pt x="101" y="103"/>
                </a:cubicBezTo>
                <a:cubicBezTo>
                  <a:pt x="101" y="102"/>
                  <a:pt x="100" y="103"/>
                  <a:pt x="99" y="104"/>
                </a:cubicBezTo>
                <a:cubicBezTo>
                  <a:pt x="98" y="109"/>
                  <a:pt x="95" y="114"/>
                  <a:pt x="92" y="119"/>
                </a:cubicBezTo>
                <a:cubicBezTo>
                  <a:pt x="92" y="119"/>
                  <a:pt x="93" y="120"/>
                  <a:pt x="93" y="120"/>
                </a:cubicBezTo>
                <a:close/>
                <a:moveTo>
                  <a:pt x="94" y="43"/>
                </a:moveTo>
                <a:cubicBezTo>
                  <a:pt x="88" y="44"/>
                  <a:pt x="81" y="45"/>
                  <a:pt x="74" y="46"/>
                </a:cubicBezTo>
                <a:cubicBezTo>
                  <a:pt x="73" y="46"/>
                  <a:pt x="72" y="46"/>
                  <a:pt x="72" y="47"/>
                </a:cubicBezTo>
                <a:cubicBezTo>
                  <a:pt x="72" y="64"/>
                  <a:pt x="72" y="64"/>
                  <a:pt x="72" y="64"/>
                </a:cubicBezTo>
                <a:cubicBezTo>
                  <a:pt x="72" y="65"/>
                  <a:pt x="73" y="66"/>
                  <a:pt x="74" y="66"/>
                </a:cubicBezTo>
                <a:cubicBezTo>
                  <a:pt x="97" y="66"/>
                  <a:pt x="97" y="66"/>
                  <a:pt x="97" y="66"/>
                </a:cubicBezTo>
                <a:cubicBezTo>
                  <a:pt x="98" y="66"/>
                  <a:pt x="99" y="65"/>
                  <a:pt x="98" y="64"/>
                </a:cubicBezTo>
                <a:cubicBezTo>
                  <a:pt x="98" y="57"/>
                  <a:pt x="97" y="50"/>
                  <a:pt x="96" y="44"/>
                </a:cubicBezTo>
                <a:cubicBezTo>
                  <a:pt x="96" y="44"/>
                  <a:pt x="95" y="43"/>
                  <a:pt x="94" y="43"/>
                </a:cubicBezTo>
                <a:close/>
                <a:moveTo>
                  <a:pt x="97" y="72"/>
                </a:moveTo>
                <a:cubicBezTo>
                  <a:pt x="74" y="72"/>
                  <a:pt x="74" y="72"/>
                  <a:pt x="74" y="72"/>
                </a:cubicBezTo>
                <a:cubicBezTo>
                  <a:pt x="73" y="72"/>
                  <a:pt x="72" y="73"/>
                  <a:pt x="72" y="73"/>
                </a:cubicBezTo>
                <a:cubicBezTo>
                  <a:pt x="72" y="90"/>
                  <a:pt x="72" y="90"/>
                  <a:pt x="72" y="90"/>
                </a:cubicBezTo>
                <a:cubicBezTo>
                  <a:pt x="72" y="91"/>
                  <a:pt x="73" y="92"/>
                  <a:pt x="74" y="92"/>
                </a:cubicBezTo>
                <a:cubicBezTo>
                  <a:pt x="81" y="92"/>
                  <a:pt x="88" y="93"/>
                  <a:pt x="94" y="94"/>
                </a:cubicBezTo>
                <a:cubicBezTo>
                  <a:pt x="95" y="95"/>
                  <a:pt x="96" y="94"/>
                  <a:pt x="96" y="93"/>
                </a:cubicBezTo>
                <a:cubicBezTo>
                  <a:pt x="97" y="87"/>
                  <a:pt x="98" y="80"/>
                  <a:pt x="98" y="74"/>
                </a:cubicBezTo>
                <a:cubicBezTo>
                  <a:pt x="99" y="73"/>
                  <a:pt x="98" y="72"/>
                  <a:pt x="97" y="72"/>
                </a:cubicBezTo>
                <a:close/>
                <a:moveTo>
                  <a:pt x="45" y="94"/>
                </a:moveTo>
                <a:cubicBezTo>
                  <a:pt x="51" y="93"/>
                  <a:pt x="58" y="92"/>
                  <a:pt x="65" y="92"/>
                </a:cubicBezTo>
                <a:cubicBezTo>
                  <a:pt x="65" y="92"/>
                  <a:pt x="66" y="91"/>
                  <a:pt x="66" y="90"/>
                </a:cubicBezTo>
                <a:cubicBezTo>
                  <a:pt x="66" y="73"/>
                  <a:pt x="66" y="73"/>
                  <a:pt x="66" y="73"/>
                </a:cubicBezTo>
                <a:cubicBezTo>
                  <a:pt x="66" y="73"/>
                  <a:pt x="65" y="72"/>
                  <a:pt x="65" y="72"/>
                </a:cubicBezTo>
                <a:cubicBezTo>
                  <a:pt x="42" y="72"/>
                  <a:pt x="42" y="72"/>
                  <a:pt x="42" y="72"/>
                </a:cubicBezTo>
                <a:cubicBezTo>
                  <a:pt x="41" y="72"/>
                  <a:pt x="40" y="73"/>
                  <a:pt x="40" y="74"/>
                </a:cubicBezTo>
                <a:cubicBezTo>
                  <a:pt x="40" y="80"/>
                  <a:pt x="41" y="87"/>
                  <a:pt x="43" y="93"/>
                </a:cubicBezTo>
                <a:cubicBezTo>
                  <a:pt x="43" y="94"/>
                  <a:pt x="44" y="95"/>
                  <a:pt x="45" y="94"/>
                </a:cubicBezTo>
                <a:close/>
                <a:moveTo>
                  <a:pt x="42" y="66"/>
                </a:moveTo>
                <a:cubicBezTo>
                  <a:pt x="65" y="66"/>
                  <a:pt x="65" y="66"/>
                  <a:pt x="65" y="66"/>
                </a:cubicBezTo>
                <a:cubicBezTo>
                  <a:pt x="65" y="66"/>
                  <a:pt x="66" y="65"/>
                  <a:pt x="66" y="64"/>
                </a:cubicBezTo>
                <a:cubicBezTo>
                  <a:pt x="66" y="47"/>
                  <a:pt x="66" y="47"/>
                  <a:pt x="66" y="47"/>
                </a:cubicBezTo>
                <a:cubicBezTo>
                  <a:pt x="66" y="46"/>
                  <a:pt x="65" y="46"/>
                  <a:pt x="65" y="46"/>
                </a:cubicBezTo>
                <a:cubicBezTo>
                  <a:pt x="58" y="45"/>
                  <a:pt x="51" y="44"/>
                  <a:pt x="45" y="43"/>
                </a:cubicBezTo>
                <a:cubicBezTo>
                  <a:pt x="44" y="43"/>
                  <a:pt x="43" y="44"/>
                  <a:pt x="43" y="44"/>
                </a:cubicBezTo>
                <a:cubicBezTo>
                  <a:pt x="41" y="50"/>
                  <a:pt x="40" y="57"/>
                  <a:pt x="40" y="64"/>
                </a:cubicBezTo>
                <a:cubicBezTo>
                  <a:pt x="40" y="65"/>
                  <a:pt x="41" y="66"/>
                  <a:pt x="42" y="66"/>
                </a:cubicBezTo>
                <a:close/>
              </a:path>
            </a:pathLst>
          </a:custGeom>
          <a:solidFill>
            <a:schemeClr val="accent1"/>
          </a:solidFill>
          <a:ln>
            <a:noFill/>
          </a:ln>
        </p:spPr>
        <p:txBody>
          <a:bodyPr/>
          <a:p>
            <a:endParaRPr lang="zh-CN" altLang="en-US"/>
          </a:p>
        </p:txBody>
      </p:sp>
      <p:sp>
        <p:nvSpPr>
          <p:cNvPr id="17" name="Freeform 11"/>
          <p:cNvSpPr>
            <a:spLocks noEditPoints="1"/>
          </p:cNvSpPr>
          <p:nvPr/>
        </p:nvSpPr>
        <p:spPr bwMode="auto">
          <a:xfrm rot="-178888">
            <a:off x="3821748" y="4197985"/>
            <a:ext cx="304800" cy="304800"/>
          </a:xfrm>
          <a:custGeom>
            <a:avLst/>
            <a:gdLst>
              <a:gd name="T0" fmla="*/ 69 w 138"/>
              <a:gd name="T1" fmla="*/ 138 h 138"/>
              <a:gd name="T2" fmla="*/ 114 w 138"/>
              <a:gd name="T3" fmla="*/ 36 h 138"/>
              <a:gd name="T4" fmla="*/ 105 w 138"/>
              <a:gd name="T5" fmla="*/ 64 h 138"/>
              <a:gd name="T6" fmla="*/ 126 w 138"/>
              <a:gd name="T7" fmla="*/ 64 h 138"/>
              <a:gd name="T8" fmla="*/ 124 w 138"/>
              <a:gd name="T9" fmla="*/ 72 h 138"/>
              <a:gd name="T10" fmla="*/ 102 w 138"/>
              <a:gd name="T11" fmla="*/ 95 h 138"/>
              <a:gd name="T12" fmla="*/ 116 w 138"/>
              <a:gd name="T13" fmla="*/ 101 h 138"/>
              <a:gd name="T14" fmla="*/ 25 w 138"/>
              <a:gd name="T15" fmla="*/ 101 h 138"/>
              <a:gd name="T16" fmla="*/ 34 w 138"/>
              <a:gd name="T17" fmla="*/ 73 h 138"/>
              <a:gd name="T18" fmla="*/ 13 w 138"/>
              <a:gd name="T19" fmla="*/ 74 h 138"/>
              <a:gd name="T20" fmla="*/ 15 w 138"/>
              <a:gd name="T21" fmla="*/ 66 h 138"/>
              <a:gd name="T22" fmla="*/ 37 w 138"/>
              <a:gd name="T23" fmla="*/ 43 h 138"/>
              <a:gd name="T24" fmla="*/ 22 w 138"/>
              <a:gd name="T25" fmla="*/ 37 h 138"/>
              <a:gd name="T26" fmla="*/ 92 w 138"/>
              <a:gd name="T27" fmla="*/ 19 h 138"/>
              <a:gd name="T28" fmla="*/ 109 w 138"/>
              <a:gd name="T29" fmla="*/ 32 h 138"/>
              <a:gd name="T30" fmla="*/ 93 w 138"/>
              <a:gd name="T31" fmla="*/ 18 h 138"/>
              <a:gd name="T32" fmla="*/ 74 w 138"/>
              <a:gd name="T33" fmla="*/ 12 h 138"/>
              <a:gd name="T34" fmla="*/ 74 w 138"/>
              <a:gd name="T35" fmla="*/ 40 h 138"/>
              <a:gd name="T36" fmla="*/ 81 w 138"/>
              <a:gd name="T37" fmla="*/ 14 h 138"/>
              <a:gd name="T38" fmla="*/ 61 w 138"/>
              <a:gd name="T39" fmla="*/ 13 h 138"/>
              <a:gd name="T40" fmla="*/ 46 w 138"/>
              <a:gd name="T41" fmla="*/ 37 h 138"/>
              <a:gd name="T42" fmla="*/ 66 w 138"/>
              <a:gd name="T43" fmla="*/ 14 h 138"/>
              <a:gd name="T44" fmla="*/ 29 w 138"/>
              <a:gd name="T45" fmla="*/ 29 h 138"/>
              <a:gd name="T46" fmla="*/ 37 w 138"/>
              <a:gd name="T47" fmla="*/ 35 h 138"/>
              <a:gd name="T48" fmla="*/ 45 w 138"/>
              <a:gd name="T49" fmla="*/ 18 h 138"/>
              <a:gd name="T50" fmla="*/ 46 w 138"/>
              <a:gd name="T51" fmla="*/ 119 h 138"/>
              <a:gd name="T52" fmla="*/ 29 w 138"/>
              <a:gd name="T53" fmla="*/ 106 h 138"/>
              <a:gd name="T54" fmla="*/ 64 w 138"/>
              <a:gd name="T55" fmla="*/ 125 h 138"/>
              <a:gd name="T56" fmla="*/ 64 w 138"/>
              <a:gd name="T57" fmla="*/ 98 h 138"/>
              <a:gd name="T58" fmla="*/ 57 w 138"/>
              <a:gd name="T59" fmla="*/ 123 h 138"/>
              <a:gd name="T60" fmla="*/ 78 w 138"/>
              <a:gd name="T61" fmla="*/ 125 h 138"/>
              <a:gd name="T62" fmla="*/ 92 w 138"/>
              <a:gd name="T63" fmla="*/ 100 h 138"/>
              <a:gd name="T64" fmla="*/ 72 w 138"/>
              <a:gd name="T65" fmla="*/ 123 h 138"/>
              <a:gd name="T66" fmla="*/ 110 w 138"/>
              <a:gd name="T67" fmla="*/ 108 h 138"/>
              <a:gd name="T68" fmla="*/ 99 w 138"/>
              <a:gd name="T69" fmla="*/ 104 h 138"/>
              <a:gd name="T70" fmla="*/ 94 w 138"/>
              <a:gd name="T71" fmla="*/ 43 h 138"/>
              <a:gd name="T72" fmla="*/ 72 w 138"/>
              <a:gd name="T73" fmla="*/ 64 h 138"/>
              <a:gd name="T74" fmla="*/ 98 w 138"/>
              <a:gd name="T75" fmla="*/ 64 h 138"/>
              <a:gd name="T76" fmla="*/ 97 w 138"/>
              <a:gd name="T77" fmla="*/ 72 h 138"/>
              <a:gd name="T78" fmla="*/ 72 w 138"/>
              <a:gd name="T79" fmla="*/ 90 h 138"/>
              <a:gd name="T80" fmla="*/ 96 w 138"/>
              <a:gd name="T81" fmla="*/ 93 h 138"/>
              <a:gd name="T82" fmla="*/ 45 w 138"/>
              <a:gd name="T83" fmla="*/ 94 h 138"/>
              <a:gd name="T84" fmla="*/ 66 w 138"/>
              <a:gd name="T85" fmla="*/ 73 h 138"/>
              <a:gd name="T86" fmla="*/ 40 w 138"/>
              <a:gd name="T87" fmla="*/ 74 h 138"/>
              <a:gd name="T88" fmla="*/ 42 w 138"/>
              <a:gd name="T89" fmla="*/ 66 h 138"/>
              <a:gd name="T90" fmla="*/ 66 w 138"/>
              <a:gd name="T91" fmla="*/ 47 h 138"/>
              <a:gd name="T92" fmla="*/ 43 w 138"/>
              <a:gd name="T93"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8" h="138">
                <a:moveTo>
                  <a:pt x="69" y="0"/>
                </a:moveTo>
                <a:cubicBezTo>
                  <a:pt x="107" y="0"/>
                  <a:pt x="138" y="31"/>
                  <a:pt x="138" y="69"/>
                </a:cubicBezTo>
                <a:cubicBezTo>
                  <a:pt x="138" y="107"/>
                  <a:pt x="107" y="138"/>
                  <a:pt x="69" y="138"/>
                </a:cubicBezTo>
                <a:cubicBezTo>
                  <a:pt x="31" y="138"/>
                  <a:pt x="0" y="107"/>
                  <a:pt x="0" y="69"/>
                </a:cubicBezTo>
                <a:cubicBezTo>
                  <a:pt x="0" y="31"/>
                  <a:pt x="31" y="0"/>
                  <a:pt x="69" y="0"/>
                </a:cubicBezTo>
                <a:close/>
                <a:moveTo>
                  <a:pt x="114" y="36"/>
                </a:moveTo>
                <a:cubicBezTo>
                  <a:pt x="111" y="38"/>
                  <a:pt x="107" y="40"/>
                  <a:pt x="103" y="41"/>
                </a:cubicBezTo>
                <a:cubicBezTo>
                  <a:pt x="102" y="41"/>
                  <a:pt x="102" y="42"/>
                  <a:pt x="102" y="43"/>
                </a:cubicBezTo>
                <a:cubicBezTo>
                  <a:pt x="103" y="49"/>
                  <a:pt x="104" y="57"/>
                  <a:pt x="105" y="64"/>
                </a:cubicBezTo>
                <a:cubicBezTo>
                  <a:pt x="105" y="65"/>
                  <a:pt x="105" y="66"/>
                  <a:pt x="106" y="66"/>
                </a:cubicBezTo>
                <a:cubicBezTo>
                  <a:pt x="124" y="66"/>
                  <a:pt x="124" y="66"/>
                  <a:pt x="124" y="66"/>
                </a:cubicBezTo>
                <a:cubicBezTo>
                  <a:pt x="125" y="66"/>
                  <a:pt x="126" y="65"/>
                  <a:pt x="126" y="64"/>
                </a:cubicBezTo>
                <a:cubicBezTo>
                  <a:pt x="125" y="54"/>
                  <a:pt x="121" y="45"/>
                  <a:pt x="116" y="37"/>
                </a:cubicBezTo>
                <a:cubicBezTo>
                  <a:pt x="116" y="36"/>
                  <a:pt x="115" y="36"/>
                  <a:pt x="114" y="36"/>
                </a:cubicBezTo>
                <a:close/>
                <a:moveTo>
                  <a:pt x="124" y="72"/>
                </a:moveTo>
                <a:cubicBezTo>
                  <a:pt x="106" y="72"/>
                  <a:pt x="106" y="72"/>
                  <a:pt x="106" y="72"/>
                </a:cubicBezTo>
                <a:cubicBezTo>
                  <a:pt x="105" y="72"/>
                  <a:pt x="105" y="73"/>
                  <a:pt x="105" y="73"/>
                </a:cubicBezTo>
                <a:cubicBezTo>
                  <a:pt x="104" y="81"/>
                  <a:pt x="103" y="88"/>
                  <a:pt x="102" y="95"/>
                </a:cubicBezTo>
                <a:cubicBezTo>
                  <a:pt x="102" y="96"/>
                  <a:pt x="102" y="96"/>
                  <a:pt x="103" y="97"/>
                </a:cubicBezTo>
                <a:cubicBezTo>
                  <a:pt x="107" y="98"/>
                  <a:pt x="111" y="99"/>
                  <a:pt x="114" y="101"/>
                </a:cubicBezTo>
                <a:cubicBezTo>
                  <a:pt x="115" y="101"/>
                  <a:pt x="116" y="101"/>
                  <a:pt x="116" y="101"/>
                </a:cubicBezTo>
                <a:cubicBezTo>
                  <a:pt x="121" y="93"/>
                  <a:pt x="125" y="84"/>
                  <a:pt x="126" y="74"/>
                </a:cubicBezTo>
                <a:cubicBezTo>
                  <a:pt x="126" y="73"/>
                  <a:pt x="125" y="72"/>
                  <a:pt x="124" y="72"/>
                </a:cubicBezTo>
                <a:close/>
                <a:moveTo>
                  <a:pt x="25" y="101"/>
                </a:moveTo>
                <a:cubicBezTo>
                  <a:pt x="28" y="99"/>
                  <a:pt x="32" y="98"/>
                  <a:pt x="36" y="97"/>
                </a:cubicBezTo>
                <a:cubicBezTo>
                  <a:pt x="36" y="96"/>
                  <a:pt x="37" y="96"/>
                  <a:pt x="37" y="95"/>
                </a:cubicBezTo>
                <a:cubicBezTo>
                  <a:pt x="35" y="88"/>
                  <a:pt x="34" y="81"/>
                  <a:pt x="34" y="73"/>
                </a:cubicBezTo>
                <a:cubicBezTo>
                  <a:pt x="34" y="73"/>
                  <a:pt x="33" y="72"/>
                  <a:pt x="32" y="72"/>
                </a:cubicBezTo>
                <a:cubicBezTo>
                  <a:pt x="15" y="72"/>
                  <a:pt x="15" y="72"/>
                  <a:pt x="15" y="72"/>
                </a:cubicBezTo>
                <a:cubicBezTo>
                  <a:pt x="14" y="72"/>
                  <a:pt x="13" y="73"/>
                  <a:pt x="13" y="74"/>
                </a:cubicBezTo>
                <a:cubicBezTo>
                  <a:pt x="14" y="84"/>
                  <a:pt x="17" y="93"/>
                  <a:pt x="22" y="101"/>
                </a:cubicBezTo>
                <a:cubicBezTo>
                  <a:pt x="23" y="101"/>
                  <a:pt x="24" y="101"/>
                  <a:pt x="25" y="101"/>
                </a:cubicBezTo>
                <a:close/>
                <a:moveTo>
                  <a:pt x="15" y="66"/>
                </a:moveTo>
                <a:cubicBezTo>
                  <a:pt x="32" y="66"/>
                  <a:pt x="32" y="66"/>
                  <a:pt x="32" y="66"/>
                </a:cubicBezTo>
                <a:cubicBezTo>
                  <a:pt x="33" y="66"/>
                  <a:pt x="34" y="65"/>
                  <a:pt x="34" y="64"/>
                </a:cubicBezTo>
                <a:cubicBezTo>
                  <a:pt x="34" y="57"/>
                  <a:pt x="35" y="49"/>
                  <a:pt x="37" y="43"/>
                </a:cubicBezTo>
                <a:cubicBezTo>
                  <a:pt x="37" y="42"/>
                  <a:pt x="36" y="41"/>
                  <a:pt x="36" y="41"/>
                </a:cubicBezTo>
                <a:cubicBezTo>
                  <a:pt x="32" y="40"/>
                  <a:pt x="28" y="38"/>
                  <a:pt x="25" y="36"/>
                </a:cubicBezTo>
                <a:cubicBezTo>
                  <a:pt x="24" y="36"/>
                  <a:pt x="23" y="36"/>
                  <a:pt x="22" y="37"/>
                </a:cubicBezTo>
                <a:cubicBezTo>
                  <a:pt x="17" y="45"/>
                  <a:pt x="14" y="54"/>
                  <a:pt x="13" y="64"/>
                </a:cubicBezTo>
                <a:cubicBezTo>
                  <a:pt x="13" y="65"/>
                  <a:pt x="14" y="66"/>
                  <a:pt x="15" y="66"/>
                </a:cubicBezTo>
                <a:close/>
                <a:moveTo>
                  <a:pt x="92" y="19"/>
                </a:moveTo>
                <a:cubicBezTo>
                  <a:pt x="95" y="23"/>
                  <a:pt x="98" y="29"/>
                  <a:pt x="99" y="34"/>
                </a:cubicBezTo>
                <a:cubicBezTo>
                  <a:pt x="100" y="35"/>
                  <a:pt x="101" y="35"/>
                  <a:pt x="101" y="35"/>
                </a:cubicBezTo>
                <a:cubicBezTo>
                  <a:pt x="104" y="34"/>
                  <a:pt x="107" y="33"/>
                  <a:pt x="109" y="32"/>
                </a:cubicBezTo>
                <a:cubicBezTo>
                  <a:pt x="110" y="32"/>
                  <a:pt x="110" y="31"/>
                  <a:pt x="110" y="31"/>
                </a:cubicBezTo>
                <a:cubicBezTo>
                  <a:pt x="110" y="30"/>
                  <a:pt x="110" y="30"/>
                  <a:pt x="110" y="29"/>
                </a:cubicBezTo>
                <a:cubicBezTo>
                  <a:pt x="105" y="24"/>
                  <a:pt x="100" y="20"/>
                  <a:pt x="93" y="18"/>
                </a:cubicBezTo>
                <a:cubicBezTo>
                  <a:pt x="93" y="17"/>
                  <a:pt x="92" y="18"/>
                  <a:pt x="92" y="19"/>
                </a:cubicBezTo>
                <a:close/>
                <a:moveTo>
                  <a:pt x="78" y="13"/>
                </a:moveTo>
                <a:cubicBezTo>
                  <a:pt x="77" y="13"/>
                  <a:pt x="75" y="12"/>
                  <a:pt x="74" y="12"/>
                </a:cubicBezTo>
                <a:cubicBezTo>
                  <a:pt x="73" y="12"/>
                  <a:pt x="72" y="13"/>
                  <a:pt x="72" y="14"/>
                </a:cubicBezTo>
                <a:cubicBezTo>
                  <a:pt x="72" y="38"/>
                  <a:pt x="72" y="38"/>
                  <a:pt x="72" y="38"/>
                </a:cubicBezTo>
                <a:cubicBezTo>
                  <a:pt x="72" y="39"/>
                  <a:pt x="73" y="40"/>
                  <a:pt x="74" y="40"/>
                </a:cubicBezTo>
                <a:cubicBezTo>
                  <a:pt x="80" y="39"/>
                  <a:pt x="86" y="39"/>
                  <a:pt x="92" y="37"/>
                </a:cubicBezTo>
                <a:cubicBezTo>
                  <a:pt x="93" y="37"/>
                  <a:pt x="94" y="36"/>
                  <a:pt x="93" y="35"/>
                </a:cubicBezTo>
                <a:cubicBezTo>
                  <a:pt x="91" y="28"/>
                  <a:pt x="87" y="20"/>
                  <a:pt x="81" y="14"/>
                </a:cubicBezTo>
                <a:cubicBezTo>
                  <a:pt x="80" y="13"/>
                  <a:pt x="79" y="13"/>
                  <a:pt x="78" y="13"/>
                </a:cubicBezTo>
                <a:close/>
                <a:moveTo>
                  <a:pt x="64" y="12"/>
                </a:moveTo>
                <a:cubicBezTo>
                  <a:pt x="63" y="12"/>
                  <a:pt x="62" y="13"/>
                  <a:pt x="61" y="13"/>
                </a:cubicBezTo>
                <a:cubicBezTo>
                  <a:pt x="59" y="13"/>
                  <a:pt x="58" y="13"/>
                  <a:pt x="57" y="14"/>
                </a:cubicBezTo>
                <a:cubicBezTo>
                  <a:pt x="52" y="20"/>
                  <a:pt x="48" y="28"/>
                  <a:pt x="45" y="35"/>
                </a:cubicBezTo>
                <a:cubicBezTo>
                  <a:pt x="45" y="36"/>
                  <a:pt x="45" y="37"/>
                  <a:pt x="46" y="37"/>
                </a:cubicBezTo>
                <a:cubicBezTo>
                  <a:pt x="52" y="39"/>
                  <a:pt x="58" y="39"/>
                  <a:pt x="64" y="40"/>
                </a:cubicBezTo>
                <a:cubicBezTo>
                  <a:pt x="65" y="40"/>
                  <a:pt x="66" y="39"/>
                  <a:pt x="66" y="38"/>
                </a:cubicBezTo>
                <a:cubicBezTo>
                  <a:pt x="66" y="14"/>
                  <a:pt x="66" y="14"/>
                  <a:pt x="66" y="14"/>
                </a:cubicBezTo>
                <a:cubicBezTo>
                  <a:pt x="66" y="13"/>
                  <a:pt x="65" y="12"/>
                  <a:pt x="64" y="12"/>
                </a:cubicBezTo>
                <a:close/>
                <a:moveTo>
                  <a:pt x="45" y="18"/>
                </a:moveTo>
                <a:cubicBezTo>
                  <a:pt x="39" y="20"/>
                  <a:pt x="33" y="24"/>
                  <a:pt x="29" y="29"/>
                </a:cubicBezTo>
                <a:cubicBezTo>
                  <a:pt x="28" y="30"/>
                  <a:pt x="28" y="30"/>
                  <a:pt x="28" y="31"/>
                </a:cubicBezTo>
                <a:cubicBezTo>
                  <a:pt x="28" y="31"/>
                  <a:pt x="29" y="32"/>
                  <a:pt x="29" y="32"/>
                </a:cubicBezTo>
                <a:cubicBezTo>
                  <a:pt x="32" y="33"/>
                  <a:pt x="34" y="34"/>
                  <a:pt x="37" y="35"/>
                </a:cubicBezTo>
                <a:cubicBezTo>
                  <a:pt x="38" y="35"/>
                  <a:pt x="39" y="35"/>
                  <a:pt x="39" y="34"/>
                </a:cubicBezTo>
                <a:cubicBezTo>
                  <a:pt x="41" y="29"/>
                  <a:pt x="43" y="23"/>
                  <a:pt x="46" y="19"/>
                </a:cubicBezTo>
                <a:cubicBezTo>
                  <a:pt x="47" y="18"/>
                  <a:pt x="46" y="17"/>
                  <a:pt x="45" y="18"/>
                </a:cubicBezTo>
                <a:close/>
                <a:moveTo>
                  <a:pt x="29" y="108"/>
                </a:moveTo>
                <a:cubicBezTo>
                  <a:pt x="33" y="113"/>
                  <a:pt x="39" y="117"/>
                  <a:pt x="45" y="120"/>
                </a:cubicBezTo>
                <a:cubicBezTo>
                  <a:pt x="46" y="120"/>
                  <a:pt x="47" y="119"/>
                  <a:pt x="46" y="119"/>
                </a:cubicBezTo>
                <a:cubicBezTo>
                  <a:pt x="43" y="114"/>
                  <a:pt x="41" y="109"/>
                  <a:pt x="39" y="104"/>
                </a:cubicBezTo>
                <a:cubicBezTo>
                  <a:pt x="39" y="103"/>
                  <a:pt x="38" y="102"/>
                  <a:pt x="37" y="103"/>
                </a:cubicBezTo>
                <a:cubicBezTo>
                  <a:pt x="34" y="104"/>
                  <a:pt x="32" y="104"/>
                  <a:pt x="29" y="106"/>
                </a:cubicBezTo>
                <a:cubicBezTo>
                  <a:pt x="28" y="106"/>
                  <a:pt x="28" y="107"/>
                  <a:pt x="29" y="108"/>
                </a:cubicBezTo>
                <a:close/>
                <a:moveTo>
                  <a:pt x="61" y="125"/>
                </a:moveTo>
                <a:cubicBezTo>
                  <a:pt x="62" y="125"/>
                  <a:pt x="63" y="125"/>
                  <a:pt x="64" y="125"/>
                </a:cubicBezTo>
                <a:cubicBezTo>
                  <a:pt x="65" y="125"/>
                  <a:pt x="66" y="124"/>
                  <a:pt x="66" y="123"/>
                </a:cubicBezTo>
                <a:cubicBezTo>
                  <a:pt x="66" y="100"/>
                  <a:pt x="66" y="100"/>
                  <a:pt x="66" y="100"/>
                </a:cubicBezTo>
                <a:cubicBezTo>
                  <a:pt x="66" y="99"/>
                  <a:pt x="65" y="98"/>
                  <a:pt x="64" y="98"/>
                </a:cubicBezTo>
                <a:cubicBezTo>
                  <a:pt x="58" y="98"/>
                  <a:pt x="52" y="99"/>
                  <a:pt x="46" y="100"/>
                </a:cubicBezTo>
                <a:cubicBezTo>
                  <a:pt x="45" y="100"/>
                  <a:pt x="45" y="101"/>
                  <a:pt x="45" y="102"/>
                </a:cubicBezTo>
                <a:cubicBezTo>
                  <a:pt x="48" y="110"/>
                  <a:pt x="52" y="118"/>
                  <a:pt x="57" y="123"/>
                </a:cubicBezTo>
                <a:cubicBezTo>
                  <a:pt x="58" y="124"/>
                  <a:pt x="59" y="125"/>
                  <a:pt x="61" y="125"/>
                </a:cubicBezTo>
                <a:close/>
                <a:moveTo>
                  <a:pt x="74" y="125"/>
                </a:moveTo>
                <a:cubicBezTo>
                  <a:pt x="75" y="125"/>
                  <a:pt x="77" y="125"/>
                  <a:pt x="78" y="125"/>
                </a:cubicBezTo>
                <a:cubicBezTo>
                  <a:pt x="79" y="125"/>
                  <a:pt x="80" y="124"/>
                  <a:pt x="81" y="123"/>
                </a:cubicBezTo>
                <a:cubicBezTo>
                  <a:pt x="87" y="118"/>
                  <a:pt x="91" y="110"/>
                  <a:pt x="93" y="102"/>
                </a:cubicBezTo>
                <a:cubicBezTo>
                  <a:pt x="94" y="101"/>
                  <a:pt x="93" y="100"/>
                  <a:pt x="92" y="100"/>
                </a:cubicBezTo>
                <a:cubicBezTo>
                  <a:pt x="86" y="99"/>
                  <a:pt x="80" y="98"/>
                  <a:pt x="74" y="98"/>
                </a:cubicBezTo>
                <a:cubicBezTo>
                  <a:pt x="73" y="98"/>
                  <a:pt x="72" y="99"/>
                  <a:pt x="72" y="100"/>
                </a:cubicBezTo>
                <a:cubicBezTo>
                  <a:pt x="72" y="123"/>
                  <a:pt x="72" y="123"/>
                  <a:pt x="72" y="123"/>
                </a:cubicBezTo>
                <a:cubicBezTo>
                  <a:pt x="72" y="124"/>
                  <a:pt x="73" y="125"/>
                  <a:pt x="74" y="125"/>
                </a:cubicBezTo>
                <a:close/>
                <a:moveTo>
                  <a:pt x="93" y="120"/>
                </a:moveTo>
                <a:cubicBezTo>
                  <a:pt x="100" y="117"/>
                  <a:pt x="105" y="113"/>
                  <a:pt x="110" y="108"/>
                </a:cubicBezTo>
                <a:cubicBezTo>
                  <a:pt x="111" y="107"/>
                  <a:pt x="110" y="106"/>
                  <a:pt x="109" y="106"/>
                </a:cubicBezTo>
                <a:cubicBezTo>
                  <a:pt x="107" y="104"/>
                  <a:pt x="104" y="104"/>
                  <a:pt x="101" y="103"/>
                </a:cubicBezTo>
                <a:cubicBezTo>
                  <a:pt x="101" y="102"/>
                  <a:pt x="100" y="103"/>
                  <a:pt x="99" y="104"/>
                </a:cubicBezTo>
                <a:cubicBezTo>
                  <a:pt x="98" y="109"/>
                  <a:pt x="95" y="114"/>
                  <a:pt x="92" y="119"/>
                </a:cubicBezTo>
                <a:cubicBezTo>
                  <a:pt x="92" y="119"/>
                  <a:pt x="93" y="120"/>
                  <a:pt x="93" y="120"/>
                </a:cubicBezTo>
                <a:close/>
                <a:moveTo>
                  <a:pt x="94" y="43"/>
                </a:moveTo>
                <a:cubicBezTo>
                  <a:pt x="88" y="44"/>
                  <a:pt x="81" y="45"/>
                  <a:pt x="74" y="46"/>
                </a:cubicBezTo>
                <a:cubicBezTo>
                  <a:pt x="73" y="46"/>
                  <a:pt x="72" y="46"/>
                  <a:pt x="72" y="47"/>
                </a:cubicBezTo>
                <a:cubicBezTo>
                  <a:pt x="72" y="64"/>
                  <a:pt x="72" y="64"/>
                  <a:pt x="72" y="64"/>
                </a:cubicBezTo>
                <a:cubicBezTo>
                  <a:pt x="72" y="65"/>
                  <a:pt x="73" y="66"/>
                  <a:pt x="74" y="66"/>
                </a:cubicBezTo>
                <a:cubicBezTo>
                  <a:pt x="97" y="66"/>
                  <a:pt x="97" y="66"/>
                  <a:pt x="97" y="66"/>
                </a:cubicBezTo>
                <a:cubicBezTo>
                  <a:pt x="98" y="66"/>
                  <a:pt x="99" y="65"/>
                  <a:pt x="98" y="64"/>
                </a:cubicBezTo>
                <a:cubicBezTo>
                  <a:pt x="98" y="57"/>
                  <a:pt x="97" y="50"/>
                  <a:pt x="96" y="44"/>
                </a:cubicBezTo>
                <a:cubicBezTo>
                  <a:pt x="96" y="44"/>
                  <a:pt x="95" y="43"/>
                  <a:pt x="94" y="43"/>
                </a:cubicBezTo>
                <a:close/>
                <a:moveTo>
                  <a:pt x="97" y="72"/>
                </a:moveTo>
                <a:cubicBezTo>
                  <a:pt x="74" y="72"/>
                  <a:pt x="74" y="72"/>
                  <a:pt x="74" y="72"/>
                </a:cubicBezTo>
                <a:cubicBezTo>
                  <a:pt x="73" y="72"/>
                  <a:pt x="72" y="73"/>
                  <a:pt x="72" y="73"/>
                </a:cubicBezTo>
                <a:cubicBezTo>
                  <a:pt x="72" y="90"/>
                  <a:pt x="72" y="90"/>
                  <a:pt x="72" y="90"/>
                </a:cubicBezTo>
                <a:cubicBezTo>
                  <a:pt x="72" y="91"/>
                  <a:pt x="73" y="92"/>
                  <a:pt x="74" y="92"/>
                </a:cubicBezTo>
                <a:cubicBezTo>
                  <a:pt x="81" y="92"/>
                  <a:pt x="88" y="93"/>
                  <a:pt x="94" y="94"/>
                </a:cubicBezTo>
                <a:cubicBezTo>
                  <a:pt x="95" y="95"/>
                  <a:pt x="96" y="94"/>
                  <a:pt x="96" y="93"/>
                </a:cubicBezTo>
                <a:cubicBezTo>
                  <a:pt x="97" y="87"/>
                  <a:pt x="98" y="80"/>
                  <a:pt x="98" y="74"/>
                </a:cubicBezTo>
                <a:cubicBezTo>
                  <a:pt x="99" y="73"/>
                  <a:pt x="98" y="72"/>
                  <a:pt x="97" y="72"/>
                </a:cubicBezTo>
                <a:close/>
                <a:moveTo>
                  <a:pt x="45" y="94"/>
                </a:moveTo>
                <a:cubicBezTo>
                  <a:pt x="51" y="93"/>
                  <a:pt x="58" y="92"/>
                  <a:pt x="65" y="92"/>
                </a:cubicBezTo>
                <a:cubicBezTo>
                  <a:pt x="65" y="92"/>
                  <a:pt x="66" y="91"/>
                  <a:pt x="66" y="90"/>
                </a:cubicBezTo>
                <a:cubicBezTo>
                  <a:pt x="66" y="73"/>
                  <a:pt x="66" y="73"/>
                  <a:pt x="66" y="73"/>
                </a:cubicBezTo>
                <a:cubicBezTo>
                  <a:pt x="66" y="73"/>
                  <a:pt x="65" y="72"/>
                  <a:pt x="65" y="72"/>
                </a:cubicBezTo>
                <a:cubicBezTo>
                  <a:pt x="42" y="72"/>
                  <a:pt x="42" y="72"/>
                  <a:pt x="42" y="72"/>
                </a:cubicBezTo>
                <a:cubicBezTo>
                  <a:pt x="41" y="72"/>
                  <a:pt x="40" y="73"/>
                  <a:pt x="40" y="74"/>
                </a:cubicBezTo>
                <a:cubicBezTo>
                  <a:pt x="40" y="80"/>
                  <a:pt x="41" y="87"/>
                  <a:pt x="43" y="93"/>
                </a:cubicBezTo>
                <a:cubicBezTo>
                  <a:pt x="43" y="94"/>
                  <a:pt x="44" y="95"/>
                  <a:pt x="45" y="94"/>
                </a:cubicBezTo>
                <a:close/>
                <a:moveTo>
                  <a:pt x="42" y="66"/>
                </a:moveTo>
                <a:cubicBezTo>
                  <a:pt x="65" y="66"/>
                  <a:pt x="65" y="66"/>
                  <a:pt x="65" y="66"/>
                </a:cubicBezTo>
                <a:cubicBezTo>
                  <a:pt x="65" y="66"/>
                  <a:pt x="66" y="65"/>
                  <a:pt x="66" y="64"/>
                </a:cubicBezTo>
                <a:cubicBezTo>
                  <a:pt x="66" y="47"/>
                  <a:pt x="66" y="47"/>
                  <a:pt x="66" y="47"/>
                </a:cubicBezTo>
                <a:cubicBezTo>
                  <a:pt x="66" y="46"/>
                  <a:pt x="65" y="46"/>
                  <a:pt x="65" y="46"/>
                </a:cubicBezTo>
                <a:cubicBezTo>
                  <a:pt x="58" y="45"/>
                  <a:pt x="51" y="44"/>
                  <a:pt x="45" y="43"/>
                </a:cubicBezTo>
                <a:cubicBezTo>
                  <a:pt x="44" y="43"/>
                  <a:pt x="43" y="44"/>
                  <a:pt x="43" y="44"/>
                </a:cubicBezTo>
                <a:cubicBezTo>
                  <a:pt x="41" y="50"/>
                  <a:pt x="40" y="57"/>
                  <a:pt x="40" y="64"/>
                </a:cubicBezTo>
                <a:cubicBezTo>
                  <a:pt x="40" y="65"/>
                  <a:pt x="41" y="66"/>
                  <a:pt x="42" y="66"/>
                </a:cubicBezTo>
                <a:close/>
              </a:path>
            </a:pathLst>
          </a:custGeom>
          <a:solidFill>
            <a:schemeClr val="accent1"/>
          </a:solidFill>
          <a:ln>
            <a:noFill/>
          </a:ln>
        </p:spPr>
        <p:txBody>
          <a:bodyPr/>
          <a:lstStyle/>
          <a:p>
            <a:endParaRPr lang="zh-CN" altLang="en-US"/>
          </a:p>
        </p:txBody>
      </p:sp>
      <p:grpSp>
        <p:nvGrpSpPr>
          <p:cNvPr id="14348" name="Group 12"/>
          <p:cNvGrpSpPr/>
          <p:nvPr/>
        </p:nvGrpSpPr>
        <p:grpSpPr bwMode="auto">
          <a:xfrm>
            <a:off x="459740" y="2416810"/>
            <a:ext cx="304800" cy="295275"/>
            <a:chOff x="0" y="0"/>
            <a:chExt cx="191" cy="186"/>
          </a:xfrm>
          <a:solidFill>
            <a:schemeClr val="accent1"/>
          </a:solidFill>
        </p:grpSpPr>
        <p:sp>
          <p:nvSpPr>
            <p:cNvPr id="14349" name="Freeform 13"/>
            <p:cNvSpPr>
              <a:spLocks noEditPoints="1"/>
            </p:cNvSpPr>
            <p:nvPr/>
          </p:nvSpPr>
          <p:spPr bwMode="auto">
            <a:xfrm>
              <a:off x="0" y="0"/>
              <a:ext cx="121" cy="113"/>
            </a:xfrm>
            <a:custGeom>
              <a:avLst/>
              <a:gdLst>
                <a:gd name="T0" fmla="*/ 51 w 51"/>
                <a:gd name="T1" fmla="*/ 33 h 48"/>
                <a:gd name="T2" fmla="*/ 2 w 51"/>
                <a:gd name="T3" fmla="*/ 33 h 48"/>
                <a:gd name="T4" fmla="*/ 0 w 51"/>
                <a:gd name="T5" fmla="*/ 34 h 48"/>
                <a:gd name="T6" fmla="*/ 18 w 51"/>
                <a:gd name="T7" fmla="*/ 48 h 48"/>
                <a:gd name="T8" fmla="*/ 36 w 51"/>
                <a:gd name="T9" fmla="*/ 48 h 48"/>
                <a:gd name="T10" fmla="*/ 39 w 51"/>
                <a:gd name="T11" fmla="*/ 44 h 48"/>
                <a:gd name="T12" fmla="*/ 37 w 51"/>
                <a:gd name="T13" fmla="*/ 40 h 48"/>
                <a:gd name="T14" fmla="*/ 38 w 51"/>
                <a:gd name="T15" fmla="*/ 38 h 48"/>
                <a:gd name="T16" fmla="*/ 39 w 51"/>
                <a:gd name="T17" fmla="*/ 38 h 48"/>
                <a:gd name="T18" fmla="*/ 43 w 51"/>
                <a:gd name="T19" fmla="*/ 41 h 48"/>
                <a:gd name="T20" fmla="*/ 44 w 51"/>
                <a:gd name="T21" fmla="*/ 40 h 48"/>
                <a:gd name="T22" fmla="*/ 40 w 51"/>
                <a:gd name="T23" fmla="*/ 37 h 48"/>
                <a:gd name="T24" fmla="*/ 40 w 51"/>
                <a:gd name="T25" fmla="*/ 35 h 48"/>
                <a:gd name="T26" fmla="*/ 43 w 51"/>
                <a:gd name="T27" fmla="*/ 35 h 48"/>
                <a:gd name="T28" fmla="*/ 47 w 51"/>
                <a:gd name="T29" fmla="*/ 37 h 48"/>
                <a:gd name="T30" fmla="*/ 51 w 51"/>
                <a:gd name="T31" fmla="*/ 33 h 48"/>
                <a:gd name="T32" fmla="*/ 33 w 51"/>
                <a:gd name="T33" fmla="*/ 30 h 48"/>
                <a:gd name="T34" fmla="*/ 25 w 51"/>
                <a:gd name="T35" fmla="*/ 3 h 48"/>
                <a:gd name="T36" fmla="*/ 27 w 51"/>
                <a:gd name="T37" fmla="*/ 1 h 48"/>
                <a:gd name="T38" fmla="*/ 44 w 51"/>
                <a:gd name="T39" fmla="*/ 14 h 48"/>
                <a:gd name="T40" fmla="*/ 48 w 51"/>
                <a:gd name="T41" fmla="*/ 29 h 48"/>
                <a:gd name="T42" fmla="*/ 47 w 51"/>
                <a:gd name="T43" fmla="*/ 31 h 48"/>
                <a:gd name="T44" fmla="*/ 34 w 51"/>
                <a:gd name="T45" fmla="*/ 31 h 48"/>
                <a:gd name="T46" fmla="*/ 33 w 51"/>
                <a:gd name="T47"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48">
                  <a:moveTo>
                    <a:pt x="51" y="33"/>
                  </a:moveTo>
                  <a:cubicBezTo>
                    <a:pt x="2" y="33"/>
                    <a:pt x="2" y="33"/>
                    <a:pt x="2" y="33"/>
                  </a:cubicBezTo>
                  <a:cubicBezTo>
                    <a:pt x="1" y="33"/>
                    <a:pt x="0" y="33"/>
                    <a:pt x="0" y="34"/>
                  </a:cubicBezTo>
                  <a:cubicBezTo>
                    <a:pt x="1" y="43"/>
                    <a:pt x="10" y="48"/>
                    <a:pt x="18" y="48"/>
                  </a:cubicBezTo>
                  <a:cubicBezTo>
                    <a:pt x="36" y="48"/>
                    <a:pt x="36" y="48"/>
                    <a:pt x="36" y="48"/>
                  </a:cubicBezTo>
                  <a:cubicBezTo>
                    <a:pt x="39" y="44"/>
                    <a:pt x="39" y="44"/>
                    <a:pt x="39" y="44"/>
                  </a:cubicBezTo>
                  <a:cubicBezTo>
                    <a:pt x="38" y="43"/>
                    <a:pt x="37" y="42"/>
                    <a:pt x="37" y="40"/>
                  </a:cubicBezTo>
                  <a:cubicBezTo>
                    <a:pt x="37" y="39"/>
                    <a:pt x="37" y="39"/>
                    <a:pt x="38" y="38"/>
                  </a:cubicBezTo>
                  <a:cubicBezTo>
                    <a:pt x="38" y="38"/>
                    <a:pt x="38" y="38"/>
                    <a:pt x="39" y="38"/>
                  </a:cubicBezTo>
                  <a:cubicBezTo>
                    <a:pt x="43" y="41"/>
                    <a:pt x="43" y="41"/>
                    <a:pt x="43" y="41"/>
                  </a:cubicBezTo>
                  <a:cubicBezTo>
                    <a:pt x="44" y="40"/>
                    <a:pt x="44" y="40"/>
                    <a:pt x="44" y="40"/>
                  </a:cubicBezTo>
                  <a:cubicBezTo>
                    <a:pt x="40" y="37"/>
                    <a:pt x="40" y="37"/>
                    <a:pt x="40" y="37"/>
                  </a:cubicBezTo>
                  <a:cubicBezTo>
                    <a:pt x="40" y="36"/>
                    <a:pt x="40" y="36"/>
                    <a:pt x="40" y="35"/>
                  </a:cubicBezTo>
                  <a:cubicBezTo>
                    <a:pt x="41" y="35"/>
                    <a:pt x="42" y="35"/>
                    <a:pt x="43" y="35"/>
                  </a:cubicBezTo>
                  <a:cubicBezTo>
                    <a:pt x="45" y="35"/>
                    <a:pt x="46" y="35"/>
                    <a:pt x="47" y="37"/>
                  </a:cubicBezTo>
                  <a:lnTo>
                    <a:pt x="51" y="33"/>
                  </a:lnTo>
                  <a:close/>
                  <a:moveTo>
                    <a:pt x="33" y="30"/>
                  </a:moveTo>
                  <a:cubicBezTo>
                    <a:pt x="25" y="3"/>
                    <a:pt x="25" y="3"/>
                    <a:pt x="25" y="3"/>
                  </a:cubicBezTo>
                  <a:cubicBezTo>
                    <a:pt x="25" y="2"/>
                    <a:pt x="26" y="1"/>
                    <a:pt x="27" y="1"/>
                  </a:cubicBezTo>
                  <a:cubicBezTo>
                    <a:pt x="35" y="0"/>
                    <a:pt x="42" y="7"/>
                    <a:pt x="44" y="14"/>
                  </a:cubicBezTo>
                  <a:cubicBezTo>
                    <a:pt x="48" y="29"/>
                    <a:pt x="48" y="29"/>
                    <a:pt x="48" y="29"/>
                  </a:cubicBezTo>
                  <a:cubicBezTo>
                    <a:pt x="48" y="30"/>
                    <a:pt x="48" y="31"/>
                    <a:pt x="47" y="31"/>
                  </a:cubicBezTo>
                  <a:cubicBezTo>
                    <a:pt x="34" y="31"/>
                    <a:pt x="34" y="31"/>
                    <a:pt x="34" y="31"/>
                  </a:cubicBezTo>
                  <a:cubicBezTo>
                    <a:pt x="33" y="31"/>
                    <a:pt x="33" y="30"/>
                    <a:pt x="3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4350" name="Freeform 14"/>
            <p:cNvSpPr>
              <a:spLocks noEditPoints="1"/>
            </p:cNvSpPr>
            <p:nvPr/>
          </p:nvSpPr>
          <p:spPr bwMode="auto">
            <a:xfrm>
              <a:off x="85" y="78"/>
              <a:ext cx="106" cy="108"/>
            </a:xfrm>
            <a:custGeom>
              <a:avLst/>
              <a:gdLst>
                <a:gd name="T0" fmla="*/ 43 w 45"/>
                <a:gd name="T1" fmla="*/ 0 h 46"/>
                <a:gd name="T2" fmla="*/ 15 w 45"/>
                <a:gd name="T3" fmla="*/ 0 h 46"/>
                <a:gd name="T4" fmla="*/ 11 w 45"/>
                <a:gd name="T5" fmla="*/ 4 h 46"/>
                <a:gd name="T6" fmla="*/ 12 w 45"/>
                <a:gd name="T7" fmla="*/ 7 h 46"/>
                <a:gd name="T8" fmla="*/ 12 w 45"/>
                <a:gd name="T9" fmla="*/ 8 h 46"/>
                <a:gd name="T10" fmla="*/ 11 w 45"/>
                <a:gd name="T11" fmla="*/ 9 h 46"/>
                <a:gd name="T12" fmla="*/ 8 w 45"/>
                <a:gd name="T13" fmla="*/ 7 h 46"/>
                <a:gd name="T14" fmla="*/ 7 w 45"/>
                <a:gd name="T15" fmla="*/ 8 h 46"/>
                <a:gd name="T16" fmla="*/ 10 w 45"/>
                <a:gd name="T17" fmla="*/ 10 h 46"/>
                <a:gd name="T18" fmla="*/ 10 w 45"/>
                <a:gd name="T19" fmla="*/ 12 h 46"/>
                <a:gd name="T20" fmla="*/ 7 w 45"/>
                <a:gd name="T21" fmla="*/ 13 h 46"/>
                <a:gd name="T22" fmla="*/ 3 w 45"/>
                <a:gd name="T23" fmla="*/ 11 h 46"/>
                <a:gd name="T24" fmla="*/ 0 w 45"/>
                <a:gd name="T25" fmla="*/ 15 h 46"/>
                <a:gd name="T26" fmla="*/ 43 w 45"/>
                <a:gd name="T27" fmla="*/ 15 h 46"/>
                <a:gd name="T28" fmla="*/ 45 w 45"/>
                <a:gd name="T29" fmla="*/ 13 h 46"/>
                <a:gd name="T30" fmla="*/ 45 w 45"/>
                <a:gd name="T31" fmla="*/ 1 h 46"/>
                <a:gd name="T32" fmla="*/ 43 w 45"/>
                <a:gd name="T33" fmla="*/ 0 h 46"/>
                <a:gd name="T34" fmla="*/ 9 w 45"/>
                <a:gd name="T35" fmla="*/ 45 h 46"/>
                <a:gd name="T36" fmla="*/ 2 w 45"/>
                <a:gd name="T37" fmla="*/ 19 h 46"/>
                <a:gd name="T38" fmla="*/ 4 w 45"/>
                <a:gd name="T39" fmla="*/ 16 h 46"/>
                <a:gd name="T40" fmla="*/ 16 w 45"/>
                <a:gd name="T41" fmla="*/ 16 h 46"/>
                <a:gd name="T42" fmla="*/ 18 w 45"/>
                <a:gd name="T43" fmla="*/ 18 h 46"/>
                <a:gd name="T44" fmla="*/ 24 w 45"/>
                <a:gd name="T45" fmla="*/ 41 h 46"/>
                <a:gd name="T46" fmla="*/ 23 w 45"/>
                <a:gd name="T47" fmla="*/ 43 h 46"/>
                <a:gd name="T48" fmla="*/ 12 w 45"/>
                <a:gd name="T49" fmla="*/ 46 h 46"/>
                <a:gd name="T50" fmla="*/ 9 w 45"/>
                <a:gd name="T51" fmla="*/ 45 h 46"/>
                <a:gd name="T52" fmla="*/ 14 w 45"/>
                <a:gd name="T53" fmla="*/ 42 h 46"/>
                <a:gd name="T54" fmla="*/ 19 w 45"/>
                <a:gd name="T55" fmla="*/ 41 h 46"/>
                <a:gd name="T56" fmla="*/ 20 w 45"/>
                <a:gd name="T57" fmla="*/ 39 h 46"/>
                <a:gd name="T58" fmla="*/ 16 w 45"/>
                <a:gd name="T59" fmla="*/ 23 h 46"/>
                <a:gd name="T60" fmla="*/ 14 w 45"/>
                <a:gd name="T61" fmla="*/ 22 h 46"/>
                <a:gd name="T62" fmla="*/ 9 w 45"/>
                <a:gd name="T63" fmla="*/ 23 h 46"/>
                <a:gd name="T64" fmla="*/ 8 w 45"/>
                <a:gd name="T65" fmla="*/ 25 h 46"/>
                <a:gd name="T66" fmla="*/ 12 w 45"/>
                <a:gd name="T67" fmla="*/ 41 h 46"/>
                <a:gd name="T68" fmla="*/ 14 w 45"/>
                <a:gd name="T69" fmla="*/ 42 h 46"/>
                <a:gd name="T70" fmla="*/ 42 w 45"/>
                <a:gd name="T71" fmla="*/ 5 h 46"/>
                <a:gd name="T72" fmla="*/ 42 w 45"/>
                <a:gd name="T73" fmla="*/ 10 h 46"/>
                <a:gd name="T74" fmla="*/ 40 w 45"/>
                <a:gd name="T75" fmla="*/ 12 h 46"/>
                <a:gd name="T76" fmla="*/ 24 w 45"/>
                <a:gd name="T77" fmla="*/ 12 h 46"/>
                <a:gd name="T78" fmla="*/ 23 w 45"/>
                <a:gd name="T79" fmla="*/ 10 h 46"/>
                <a:gd name="T80" fmla="*/ 23 w 45"/>
                <a:gd name="T81" fmla="*/ 5 h 46"/>
                <a:gd name="T82" fmla="*/ 24 w 45"/>
                <a:gd name="T83" fmla="*/ 3 h 46"/>
                <a:gd name="T84" fmla="*/ 40 w 45"/>
                <a:gd name="T85" fmla="*/ 3 h 46"/>
                <a:gd name="T86" fmla="*/ 42 w 45"/>
                <a:gd name="T87"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43" y="0"/>
                  </a:moveTo>
                  <a:cubicBezTo>
                    <a:pt x="15" y="0"/>
                    <a:pt x="15" y="0"/>
                    <a:pt x="15" y="0"/>
                  </a:cubicBezTo>
                  <a:cubicBezTo>
                    <a:pt x="11" y="4"/>
                    <a:pt x="11" y="4"/>
                    <a:pt x="11" y="4"/>
                  </a:cubicBezTo>
                  <a:cubicBezTo>
                    <a:pt x="12" y="5"/>
                    <a:pt x="12" y="6"/>
                    <a:pt x="12" y="7"/>
                  </a:cubicBezTo>
                  <a:cubicBezTo>
                    <a:pt x="12" y="7"/>
                    <a:pt x="12" y="8"/>
                    <a:pt x="12" y="8"/>
                  </a:cubicBezTo>
                  <a:cubicBezTo>
                    <a:pt x="12" y="9"/>
                    <a:pt x="11" y="9"/>
                    <a:pt x="11" y="9"/>
                  </a:cubicBezTo>
                  <a:cubicBezTo>
                    <a:pt x="8" y="7"/>
                    <a:pt x="8" y="7"/>
                    <a:pt x="8" y="7"/>
                  </a:cubicBezTo>
                  <a:cubicBezTo>
                    <a:pt x="7" y="8"/>
                    <a:pt x="7" y="8"/>
                    <a:pt x="7" y="8"/>
                  </a:cubicBezTo>
                  <a:cubicBezTo>
                    <a:pt x="10" y="10"/>
                    <a:pt x="10" y="10"/>
                    <a:pt x="10" y="10"/>
                  </a:cubicBezTo>
                  <a:cubicBezTo>
                    <a:pt x="10" y="11"/>
                    <a:pt x="10" y="11"/>
                    <a:pt x="10" y="12"/>
                  </a:cubicBezTo>
                  <a:cubicBezTo>
                    <a:pt x="9" y="12"/>
                    <a:pt x="8" y="13"/>
                    <a:pt x="7" y="13"/>
                  </a:cubicBezTo>
                  <a:cubicBezTo>
                    <a:pt x="6" y="13"/>
                    <a:pt x="4" y="12"/>
                    <a:pt x="3" y="11"/>
                  </a:cubicBezTo>
                  <a:cubicBezTo>
                    <a:pt x="0" y="15"/>
                    <a:pt x="0" y="15"/>
                    <a:pt x="0" y="15"/>
                  </a:cubicBezTo>
                  <a:cubicBezTo>
                    <a:pt x="43" y="15"/>
                    <a:pt x="43" y="15"/>
                    <a:pt x="43" y="15"/>
                  </a:cubicBezTo>
                  <a:cubicBezTo>
                    <a:pt x="44" y="15"/>
                    <a:pt x="45" y="14"/>
                    <a:pt x="45" y="13"/>
                  </a:cubicBezTo>
                  <a:cubicBezTo>
                    <a:pt x="45" y="1"/>
                    <a:pt x="45" y="1"/>
                    <a:pt x="45" y="1"/>
                  </a:cubicBezTo>
                  <a:cubicBezTo>
                    <a:pt x="45" y="0"/>
                    <a:pt x="44" y="0"/>
                    <a:pt x="43" y="0"/>
                  </a:cubicBezTo>
                  <a:close/>
                  <a:moveTo>
                    <a:pt x="9" y="45"/>
                  </a:moveTo>
                  <a:cubicBezTo>
                    <a:pt x="2" y="19"/>
                    <a:pt x="2" y="19"/>
                    <a:pt x="2" y="19"/>
                  </a:cubicBezTo>
                  <a:cubicBezTo>
                    <a:pt x="2" y="17"/>
                    <a:pt x="3" y="16"/>
                    <a:pt x="4" y="16"/>
                  </a:cubicBezTo>
                  <a:cubicBezTo>
                    <a:pt x="16" y="16"/>
                    <a:pt x="16" y="16"/>
                    <a:pt x="16" y="16"/>
                  </a:cubicBezTo>
                  <a:cubicBezTo>
                    <a:pt x="17" y="16"/>
                    <a:pt x="18" y="17"/>
                    <a:pt x="18" y="18"/>
                  </a:cubicBezTo>
                  <a:cubicBezTo>
                    <a:pt x="24" y="41"/>
                    <a:pt x="24" y="41"/>
                    <a:pt x="24" y="41"/>
                  </a:cubicBezTo>
                  <a:cubicBezTo>
                    <a:pt x="25" y="42"/>
                    <a:pt x="24" y="43"/>
                    <a:pt x="23" y="43"/>
                  </a:cubicBezTo>
                  <a:cubicBezTo>
                    <a:pt x="12" y="46"/>
                    <a:pt x="12" y="46"/>
                    <a:pt x="12" y="46"/>
                  </a:cubicBezTo>
                  <a:cubicBezTo>
                    <a:pt x="11" y="46"/>
                    <a:pt x="10" y="46"/>
                    <a:pt x="9" y="45"/>
                  </a:cubicBezTo>
                  <a:close/>
                  <a:moveTo>
                    <a:pt x="14" y="42"/>
                  </a:moveTo>
                  <a:cubicBezTo>
                    <a:pt x="19" y="41"/>
                    <a:pt x="19" y="41"/>
                    <a:pt x="19" y="41"/>
                  </a:cubicBezTo>
                  <a:cubicBezTo>
                    <a:pt x="20" y="40"/>
                    <a:pt x="20" y="40"/>
                    <a:pt x="20" y="39"/>
                  </a:cubicBezTo>
                  <a:cubicBezTo>
                    <a:pt x="16" y="23"/>
                    <a:pt x="16" y="23"/>
                    <a:pt x="16" y="23"/>
                  </a:cubicBezTo>
                  <a:cubicBezTo>
                    <a:pt x="16" y="22"/>
                    <a:pt x="15" y="22"/>
                    <a:pt x="14" y="22"/>
                  </a:cubicBezTo>
                  <a:cubicBezTo>
                    <a:pt x="9" y="23"/>
                    <a:pt x="9" y="23"/>
                    <a:pt x="9" y="23"/>
                  </a:cubicBezTo>
                  <a:cubicBezTo>
                    <a:pt x="8" y="24"/>
                    <a:pt x="7" y="25"/>
                    <a:pt x="8" y="25"/>
                  </a:cubicBezTo>
                  <a:cubicBezTo>
                    <a:pt x="12" y="41"/>
                    <a:pt x="12" y="41"/>
                    <a:pt x="12" y="41"/>
                  </a:cubicBezTo>
                  <a:cubicBezTo>
                    <a:pt x="12" y="42"/>
                    <a:pt x="13" y="42"/>
                    <a:pt x="14" y="42"/>
                  </a:cubicBezTo>
                  <a:close/>
                  <a:moveTo>
                    <a:pt x="42" y="5"/>
                  </a:moveTo>
                  <a:cubicBezTo>
                    <a:pt x="42" y="10"/>
                    <a:pt x="42" y="10"/>
                    <a:pt x="42" y="10"/>
                  </a:cubicBezTo>
                  <a:cubicBezTo>
                    <a:pt x="42" y="11"/>
                    <a:pt x="41" y="12"/>
                    <a:pt x="40" y="12"/>
                  </a:cubicBezTo>
                  <a:cubicBezTo>
                    <a:pt x="24" y="12"/>
                    <a:pt x="24" y="12"/>
                    <a:pt x="24" y="12"/>
                  </a:cubicBezTo>
                  <a:cubicBezTo>
                    <a:pt x="23" y="12"/>
                    <a:pt x="23" y="11"/>
                    <a:pt x="23" y="10"/>
                  </a:cubicBezTo>
                  <a:cubicBezTo>
                    <a:pt x="23" y="5"/>
                    <a:pt x="23" y="5"/>
                    <a:pt x="23" y="5"/>
                  </a:cubicBezTo>
                  <a:cubicBezTo>
                    <a:pt x="23" y="4"/>
                    <a:pt x="23" y="3"/>
                    <a:pt x="24" y="3"/>
                  </a:cubicBezTo>
                  <a:cubicBezTo>
                    <a:pt x="40" y="3"/>
                    <a:pt x="40" y="3"/>
                    <a:pt x="40" y="3"/>
                  </a:cubicBezTo>
                  <a:cubicBezTo>
                    <a:pt x="41" y="3"/>
                    <a:pt x="42" y="4"/>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grpSp>
        <p:nvGrpSpPr>
          <p:cNvPr id="18" name="Group 12"/>
          <p:cNvGrpSpPr/>
          <p:nvPr/>
        </p:nvGrpSpPr>
        <p:grpSpPr bwMode="auto">
          <a:xfrm>
            <a:off x="8218805" y="2488565"/>
            <a:ext cx="304800" cy="295275"/>
            <a:chOff x="0" y="0"/>
            <a:chExt cx="191" cy="186"/>
          </a:xfrm>
          <a:solidFill>
            <a:schemeClr val="accent1"/>
          </a:solidFill>
        </p:grpSpPr>
        <p:sp>
          <p:nvSpPr>
            <p:cNvPr id="19" name="Freeform 13"/>
            <p:cNvSpPr>
              <a:spLocks noEditPoints="1"/>
            </p:cNvSpPr>
            <p:nvPr/>
          </p:nvSpPr>
          <p:spPr bwMode="auto">
            <a:xfrm>
              <a:off x="0" y="0"/>
              <a:ext cx="121" cy="113"/>
            </a:xfrm>
            <a:custGeom>
              <a:avLst/>
              <a:gdLst>
                <a:gd name="T0" fmla="*/ 51 w 51"/>
                <a:gd name="T1" fmla="*/ 33 h 48"/>
                <a:gd name="T2" fmla="*/ 2 w 51"/>
                <a:gd name="T3" fmla="*/ 33 h 48"/>
                <a:gd name="T4" fmla="*/ 0 w 51"/>
                <a:gd name="T5" fmla="*/ 34 h 48"/>
                <a:gd name="T6" fmla="*/ 18 w 51"/>
                <a:gd name="T7" fmla="*/ 48 h 48"/>
                <a:gd name="T8" fmla="*/ 36 w 51"/>
                <a:gd name="T9" fmla="*/ 48 h 48"/>
                <a:gd name="T10" fmla="*/ 39 w 51"/>
                <a:gd name="T11" fmla="*/ 44 h 48"/>
                <a:gd name="T12" fmla="*/ 37 w 51"/>
                <a:gd name="T13" fmla="*/ 40 h 48"/>
                <a:gd name="T14" fmla="*/ 38 w 51"/>
                <a:gd name="T15" fmla="*/ 38 h 48"/>
                <a:gd name="T16" fmla="*/ 39 w 51"/>
                <a:gd name="T17" fmla="*/ 38 h 48"/>
                <a:gd name="T18" fmla="*/ 43 w 51"/>
                <a:gd name="T19" fmla="*/ 41 h 48"/>
                <a:gd name="T20" fmla="*/ 44 w 51"/>
                <a:gd name="T21" fmla="*/ 40 h 48"/>
                <a:gd name="T22" fmla="*/ 40 w 51"/>
                <a:gd name="T23" fmla="*/ 37 h 48"/>
                <a:gd name="T24" fmla="*/ 40 w 51"/>
                <a:gd name="T25" fmla="*/ 35 h 48"/>
                <a:gd name="T26" fmla="*/ 43 w 51"/>
                <a:gd name="T27" fmla="*/ 35 h 48"/>
                <a:gd name="T28" fmla="*/ 47 w 51"/>
                <a:gd name="T29" fmla="*/ 37 h 48"/>
                <a:gd name="T30" fmla="*/ 51 w 51"/>
                <a:gd name="T31" fmla="*/ 33 h 48"/>
                <a:gd name="T32" fmla="*/ 33 w 51"/>
                <a:gd name="T33" fmla="*/ 30 h 48"/>
                <a:gd name="T34" fmla="*/ 25 w 51"/>
                <a:gd name="T35" fmla="*/ 3 h 48"/>
                <a:gd name="T36" fmla="*/ 27 w 51"/>
                <a:gd name="T37" fmla="*/ 1 h 48"/>
                <a:gd name="T38" fmla="*/ 44 w 51"/>
                <a:gd name="T39" fmla="*/ 14 h 48"/>
                <a:gd name="T40" fmla="*/ 48 w 51"/>
                <a:gd name="T41" fmla="*/ 29 h 48"/>
                <a:gd name="T42" fmla="*/ 47 w 51"/>
                <a:gd name="T43" fmla="*/ 31 h 48"/>
                <a:gd name="T44" fmla="*/ 34 w 51"/>
                <a:gd name="T45" fmla="*/ 31 h 48"/>
                <a:gd name="T46" fmla="*/ 33 w 51"/>
                <a:gd name="T47"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48">
                  <a:moveTo>
                    <a:pt x="51" y="33"/>
                  </a:moveTo>
                  <a:cubicBezTo>
                    <a:pt x="2" y="33"/>
                    <a:pt x="2" y="33"/>
                    <a:pt x="2" y="33"/>
                  </a:cubicBezTo>
                  <a:cubicBezTo>
                    <a:pt x="1" y="33"/>
                    <a:pt x="0" y="33"/>
                    <a:pt x="0" y="34"/>
                  </a:cubicBezTo>
                  <a:cubicBezTo>
                    <a:pt x="1" y="43"/>
                    <a:pt x="10" y="48"/>
                    <a:pt x="18" y="48"/>
                  </a:cubicBezTo>
                  <a:cubicBezTo>
                    <a:pt x="36" y="48"/>
                    <a:pt x="36" y="48"/>
                    <a:pt x="36" y="48"/>
                  </a:cubicBezTo>
                  <a:cubicBezTo>
                    <a:pt x="39" y="44"/>
                    <a:pt x="39" y="44"/>
                    <a:pt x="39" y="44"/>
                  </a:cubicBezTo>
                  <a:cubicBezTo>
                    <a:pt x="38" y="43"/>
                    <a:pt x="37" y="42"/>
                    <a:pt x="37" y="40"/>
                  </a:cubicBezTo>
                  <a:cubicBezTo>
                    <a:pt x="37" y="39"/>
                    <a:pt x="37" y="39"/>
                    <a:pt x="38" y="38"/>
                  </a:cubicBezTo>
                  <a:cubicBezTo>
                    <a:pt x="38" y="38"/>
                    <a:pt x="38" y="38"/>
                    <a:pt x="39" y="38"/>
                  </a:cubicBezTo>
                  <a:cubicBezTo>
                    <a:pt x="43" y="41"/>
                    <a:pt x="43" y="41"/>
                    <a:pt x="43" y="41"/>
                  </a:cubicBezTo>
                  <a:cubicBezTo>
                    <a:pt x="44" y="40"/>
                    <a:pt x="44" y="40"/>
                    <a:pt x="44" y="40"/>
                  </a:cubicBezTo>
                  <a:cubicBezTo>
                    <a:pt x="40" y="37"/>
                    <a:pt x="40" y="37"/>
                    <a:pt x="40" y="37"/>
                  </a:cubicBezTo>
                  <a:cubicBezTo>
                    <a:pt x="40" y="36"/>
                    <a:pt x="40" y="36"/>
                    <a:pt x="40" y="35"/>
                  </a:cubicBezTo>
                  <a:cubicBezTo>
                    <a:pt x="41" y="35"/>
                    <a:pt x="42" y="35"/>
                    <a:pt x="43" y="35"/>
                  </a:cubicBezTo>
                  <a:cubicBezTo>
                    <a:pt x="45" y="35"/>
                    <a:pt x="46" y="35"/>
                    <a:pt x="47" y="37"/>
                  </a:cubicBezTo>
                  <a:lnTo>
                    <a:pt x="51" y="33"/>
                  </a:lnTo>
                  <a:close/>
                  <a:moveTo>
                    <a:pt x="33" y="30"/>
                  </a:moveTo>
                  <a:cubicBezTo>
                    <a:pt x="25" y="3"/>
                    <a:pt x="25" y="3"/>
                    <a:pt x="25" y="3"/>
                  </a:cubicBezTo>
                  <a:cubicBezTo>
                    <a:pt x="25" y="2"/>
                    <a:pt x="26" y="1"/>
                    <a:pt x="27" y="1"/>
                  </a:cubicBezTo>
                  <a:cubicBezTo>
                    <a:pt x="35" y="0"/>
                    <a:pt x="42" y="7"/>
                    <a:pt x="44" y="14"/>
                  </a:cubicBezTo>
                  <a:cubicBezTo>
                    <a:pt x="48" y="29"/>
                    <a:pt x="48" y="29"/>
                    <a:pt x="48" y="29"/>
                  </a:cubicBezTo>
                  <a:cubicBezTo>
                    <a:pt x="48" y="30"/>
                    <a:pt x="48" y="31"/>
                    <a:pt x="47" y="31"/>
                  </a:cubicBezTo>
                  <a:cubicBezTo>
                    <a:pt x="34" y="31"/>
                    <a:pt x="34" y="31"/>
                    <a:pt x="34" y="31"/>
                  </a:cubicBezTo>
                  <a:cubicBezTo>
                    <a:pt x="33" y="31"/>
                    <a:pt x="33" y="30"/>
                    <a:pt x="3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14"/>
            <p:cNvSpPr>
              <a:spLocks noEditPoints="1"/>
            </p:cNvSpPr>
            <p:nvPr/>
          </p:nvSpPr>
          <p:spPr bwMode="auto">
            <a:xfrm>
              <a:off x="85" y="78"/>
              <a:ext cx="106" cy="108"/>
            </a:xfrm>
            <a:custGeom>
              <a:avLst/>
              <a:gdLst>
                <a:gd name="T0" fmla="*/ 43 w 45"/>
                <a:gd name="T1" fmla="*/ 0 h 46"/>
                <a:gd name="T2" fmla="*/ 15 w 45"/>
                <a:gd name="T3" fmla="*/ 0 h 46"/>
                <a:gd name="T4" fmla="*/ 11 w 45"/>
                <a:gd name="T5" fmla="*/ 4 h 46"/>
                <a:gd name="T6" fmla="*/ 12 w 45"/>
                <a:gd name="T7" fmla="*/ 7 h 46"/>
                <a:gd name="T8" fmla="*/ 12 w 45"/>
                <a:gd name="T9" fmla="*/ 8 h 46"/>
                <a:gd name="T10" fmla="*/ 11 w 45"/>
                <a:gd name="T11" fmla="*/ 9 h 46"/>
                <a:gd name="T12" fmla="*/ 8 w 45"/>
                <a:gd name="T13" fmla="*/ 7 h 46"/>
                <a:gd name="T14" fmla="*/ 7 w 45"/>
                <a:gd name="T15" fmla="*/ 8 h 46"/>
                <a:gd name="T16" fmla="*/ 10 w 45"/>
                <a:gd name="T17" fmla="*/ 10 h 46"/>
                <a:gd name="T18" fmla="*/ 10 w 45"/>
                <a:gd name="T19" fmla="*/ 12 h 46"/>
                <a:gd name="T20" fmla="*/ 7 w 45"/>
                <a:gd name="T21" fmla="*/ 13 h 46"/>
                <a:gd name="T22" fmla="*/ 3 w 45"/>
                <a:gd name="T23" fmla="*/ 11 h 46"/>
                <a:gd name="T24" fmla="*/ 0 w 45"/>
                <a:gd name="T25" fmla="*/ 15 h 46"/>
                <a:gd name="T26" fmla="*/ 43 w 45"/>
                <a:gd name="T27" fmla="*/ 15 h 46"/>
                <a:gd name="T28" fmla="*/ 45 w 45"/>
                <a:gd name="T29" fmla="*/ 13 h 46"/>
                <a:gd name="T30" fmla="*/ 45 w 45"/>
                <a:gd name="T31" fmla="*/ 1 h 46"/>
                <a:gd name="T32" fmla="*/ 43 w 45"/>
                <a:gd name="T33" fmla="*/ 0 h 46"/>
                <a:gd name="T34" fmla="*/ 9 w 45"/>
                <a:gd name="T35" fmla="*/ 45 h 46"/>
                <a:gd name="T36" fmla="*/ 2 w 45"/>
                <a:gd name="T37" fmla="*/ 19 h 46"/>
                <a:gd name="T38" fmla="*/ 4 w 45"/>
                <a:gd name="T39" fmla="*/ 16 h 46"/>
                <a:gd name="T40" fmla="*/ 16 w 45"/>
                <a:gd name="T41" fmla="*/ 16 h 46"/>
                <a:gd name="T42" fmla="*/ 18 w 45"/>
                <a:gd name="T43" fmla="*/ 18 h 46"/>
                <a:gd name="T44" fmla="*/ 24 w 45"/>
                <a:gd name="T45" fmla="*/ 41 h 46"/>
                <a:gd name="T46" fmla="*/ 23 w 45"/>
                <a:gd name="T47" fmla="*/ 43 h 46"/>
                <a:gd name="T48" fmla="*/ 12 w 45"/>
                <a:gd name="T49" fmla="*/ 46 h 46"/>
                <a:gd name="T50" fmla="*/ 9 w 45"/>
                <a:gd name="T51" fmla="*/ 45 h 46"/>
                <a:gd name="T52" fmla="*/ 14 w 45"/>
                <a:gd name="T53" fmla="*/ 42 h 46"/>
                <a:gd name="T54" fmla="*/ 19 w 45"/>
                <a:gd name="T55" fmla="*/ 41 h 46"/>
                <a:gd name="T56" fmla="*/ 20 w 45"/>
                <a:gd name="T57" fmla="*/ 39 h 46"/>
                <a:gd name="T58" fmla="*/ 16 w 45"/>
                <a:gd name="T59" fmla="*/ 23 h 46"/>
                <a:gd name="T60" fmla="*/ 14 w 45"/>
                <a:gd name="T61" fmla="*/ 22 h 46"/>
                <a:gd name="T62" fmla="*/ 9 w 45"/>
                <a:gd name="T63" fmla="*/ 23 h 46"/>
                <a:gd name="T64" fmla="*/ 8 w 45"/>
                <a:gd name="T65" fmla="*/ 25 h 46"/>
                <a:gd name="T66" fmla="*/ 12 w 45"/>
                <a:gd name="T67" fmla="*/ 41 h 46"/>
                <a:gd name="T68" fmla="*/ 14 w 45"/>
                <a:gd name="T69" fmla="*/ 42 h 46"/>
                <a:gd name="T70" fmla="*/ 42 w 45"/>
                <a:gd name="T71" fmla="*/ 5 h 46"/>
                <a:gd name="T72" fmla="*/ 42 w 45"/>
                <a:gd name="T73" fmla="*/ 10 h 46"/>
                <a:gd name="T74" fmla="*/ 40 w 45"/>
                <a:gd name="T75" fmla="*/ 12 h 46"/>
                <a:gd name="T76" fmla="*/ 24 w 45"/>
                <a:gd name="T77" fmla="*/ 12 h 46"/>
                <a:gd name="T78" fmla="*/ 23 w 45"/>
                <a:gd name="T79" fmla="*/ 10 h 46"/>
                <a:gd name="T80" fmla="*/ 23 w 45"/>
                <a:gd name="T81" fmla="*/ 5 h 46"/>
                <a:gd name="T82" fmla="*/ 24 w 45"/>
                <a:gd name="T83" fmla="*/ 3 h 46"/>
                <a:gd name="T84" fmla="*/ 40 w 45"/>
                <a:gd name="T85" fmla="*/ 3 h 46"/>
                <a:gd name="T86" fmla="*/ 42 w 45"/>
                <a:gd name="T87"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43" y="0"/>
                  </a:moveTo>
                  <a:cubicBezTo>
                    <a:pt x="15" y="0"/>
                    <a:pt x="15" y="0"/>
                    <a:pt x="15" y="0"/>
                  </a:cubicBezTo>
                  <a:cubicBezTo>
                    <a:pt x="11" y="4"/>
                    <a:pt x="11" y="4"/>
                    <a:pt x="11" y="4"/>
                  </a:cubicBezTo>
                  <a:cubicBezTo>
                    <a:pt x="12" y="5"/>
                    <a:pt x="12" y="6"/>
                    <a:pt x="12" y="7"/>
                  </a:cubicBezTo>
                  <a:cubicBezTo>
                    <a:pt x="12" y="7"/>
                    <a:pt x="12" y="8"/>
                    <a:pt x="12" y="8"/>
                  </a:cubicBezTo>
                  <a:cubicBezTo>
                    <a:pt x="12" y="9"/>
                    <a:pt x="11" y="9"/>
                    <a:pt x="11" y="9"/>
                  </a:cubicBezTo>
                  <a:cubicBezTo>
                    <a:pt x="8" y="7"/>
                    <a:pt x="8" y="7"/>
                    <a:pt x="8" y="7"/>
                  </a:cubicBezTo>
                  <a:cubicBezTo>
                    <a:pt x="7" y="8"/>
                    <a:pt x="7" y="8"/>
                    <a:pt x="7" y="8"/>
                  </a:cubicBezTo>
                  <a:cubicBezTo>
                    <a:pt x="10" y="10"/>
                    <a:pt x="10" y="10"/>
                    <a:pt x="10" y="10"/>
                  </a:cubicBezTo>
                  <a:cubicBezTo>
                    <a:pt x="10" y="11"/>
                    <a:pt x="10" y="11"/>
                    <a:pt x="10" y="12"/>
                  </a:cubicBezTo>
                  <a:cubicBezTo>
                    <a:pt x="9" y="12"/>
                    <a:pt x="8" y="13"/>
                    <a:pt x="7" y="13"/>
                  </a:cubicBezTo>
                  <a:cubicBezTo>
                    <a:pt x="6" y="13"/>
                    <a:pt x="4" y="12"/>
                    <a:pt x="3" y="11"/>
                  </a:cubicBezTo>
                  <a:cubicBezTo>
                    <a:pt x="0" y="15"/>
                    <a:pt x="0" y="15"/>
                    <a:pt x="0" y="15"/>
                  </a:cubicBezTo>
                  <a:cubicBezTo>
                    <a:pt x="43" y="15"/>
                    <a:pt x="43" y="15"/>
                    <a:pt x="43" y="15"/>
                  </a:cubicBezTo>
                  <a:cubicBezTo>
                    <a:pt x="44" y="15"/>
                    <a:pt x="45" y="14"/>
                    <a:pt x="45" y="13"/>
                  </a:cubicBezTo>
                  <a:cubicBezTo>
                    <a:pt x="45" y="1"/>
                    <a:pt x="45" y="1"/>
                    <a:pt x="45" y="1"/>
                  </a:cubicBezTo>
                  <a:cubicBezTo>
                    <a:pt x="45" y="0"/>
                    <a:pt x="44" y="0"/>
                    <a:pt x="43" y="0"/>
                  </a:cubicBezTo>
                  <a:close/>
                  <a:moveTo>
                    <a:pt x="9" y="45"/>
                  </a:moveTo>
                  <a:cubicBezTo>
                    <a:pt x="2" y="19"/>
                    <a:pt x="2" y="19"/>
                    <a:pt x="2" y="19"/>
                  </a:cubicBezTo>
                  <a:cubicBezTo>
                    <a:pt x="2" y="17"/>
                    <a:pt x="3" y="16"/>
                    <a:pt x="4" y="16"/>
                  </a:cubicBezTo>
                  <a:cubicBezTo>
                    <a:pt x="16" y="16"/>
                    <a:pt x="16" y="16"/>
                    <a:pt x="16" y="16"/>
                  </a:cubicBezTo>
                  <a:cubicBezTo>
                    <a:pt x="17" y="16"/>
                    <a:pt x="18" y="17"/>
                    <a:pt x="18" y="18"/>
                  </a:cubicBezTo>
                  <a:cubicBezTo>
                    <a:pt x="24" y="41"/>
                    <a:pt x="24" y="41"/>
                    <a:pt x="24" y="41"/>
                  </a:cubicBezTo>
                  <a:cubicBezTo>
                    <a:pt x="25" y="42"/>
                    <a:pt x="24" y="43"/>
                    <a:pt x="23" y="43"/>
                  </a:cubicBezTo>
                  <a:cubicBezTo>
                    <a:pt x="12" y="46"/>
                    <a:pt x="12" y="46"/>
                    <a:pt x="12" y="46"/>
                  </a:cubicBezTo>
                  <a:cubicBezTo>
                    <a:pt x="11" y="46"/>
                    <a:pt x="10" y="46"/>
                    <a:pt x="9" y="45"/>
                  </a:cubicBezTo>
                  <a:close/>
                  <a:moveTo>
                    <a:pt x="14" y="42"/>
                  </a:moveTo>
                  <a:cubicBezTo>
                    <a:pt x="19" y="41"/>
                    <a:pt x="19" y="41"/>
                    <a:pt x="19" y="41"/>
                  </a:cubicBezTo>
                  <a:cubicBezTo>
                    <a:pt x="20" y="40"/>
                    <a:pt x="20" y="40"/>
                    <a:pt x="20" y="39"/>
                  </a:cubicBezTo>
                  <a:cubicBezTo>
                    <a:pt x="16" y="23"/>
                    <a:pt x="16" y="23"/>
                    <a:pt x="16" y="23"/>
                  </a:cubicBezTo>
                  <a:cubicBezTo>
                    <a:pt x="16" y="22"/>
                    <a:pt x="15" y="22"/>
                    <a:pt x="14" y="22"/>
                  </a:cubicBezTo>
                  <a:cubicBezTo>
                    <a:pt x="9" y="23"/>
                    <a:pt x="9" y="23"/>
                    <a:pt x="9" y="23"/>
                  </a:cubicBezTo>
                  <a:cubicBezTo>
                    <a:pt x="8" y="24"/>
                    <a:pt x="7" y="25"/>
                    <a:pt x="8" y="25"/>
                  </a:cubicBezTo>
                  <a:cubicBezTo>
                    <a:pt x="12" y="41"/>
                    <a:pt x="12" y="41"/>
                    <a:pt x="12" y="41"/>
                  </a:cubicBezTo>
                  <a:cubicBezTo>
                    <a:pt x="12" y="42"/>
                    <a:pt x="13" y="42"/>
                    <a:pt x="14" y="42"/>
                  </a:cubicBezTo>
                  <a:close/>
                  <a:moveTo>
                    <a:pt x="42" y="5"/>
                  </a:moveTo>
                  <a:cubicBezTo>
                    <a:pt x="42" y="10"/>
                    <a:pt x="42" y="10"/>
                    <a:pt x="42" y="10"/>
                  </a:cubicBezTo>
                  <a:cubicBezTo>
                    <a:pt x="42" y="11"/>
                    <a:pt x="41" y="12"/>
                    <a:pt x="40" y="12"/>
                  </a:cubicBezTo>
                  <a:cubicBezTo>
                    <a:pt x="24" y="12"/>
                    <a:pt x="24" y="12"/>
                    <a:pt x="24" y="12"/>
                  </a:cubicBezTo>
                  <a:cubicBezTo>
                    <a:pt x="23" y="12"/>
                    <a:pt x="23" y="11"/>
                    <a:pt x="23" y="10"/>
                  </a:cubicBezTo>
                  <a:cubicBezTo>
                    <a:pt x="23" y="5"/>
                    <a:pt x="23" y="5"/>
                    <a:pt x="23" y="5"/>
                  </a:cubicBezTo>
                  <a:cubicBezTo>
                    <a:pt x="23" y="4"/>
                    <a:pt x="23" y="3"/>
                    <a:pt x="24" y="3"/>
                  </a:cubicBezTo>
                  <a:cubicBezTo>
                    <a:pt x="40" y="3"/>
                    <a:pt x="40" y="3"/>
                    <a:pt x="40" y="3"/>
                  </a:cubicBezTo>
                  <a:cubicBezTo>
                    <a:pt x="41" y="3"/>
                    <a:pt x="42" y="4"/>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345" name="Freeform 9"/>
          <p:cNvSpPr/>
          <p:nvPr/>
        </p:nvSpPr>
        <p:spPr bwMode="auto">
          <a:xfrm>
            <a:off x="492760" y="4102100"/>
            <a:ext cx="231775" cy="276225"/>
          </a:xfrm>
          <a:custGeom>
            <a:avLst/>
            <a:gdLst>
              <a:gd name="T0" fmla="*/ 54 w 56"/>
              <a:gd name="T1" fmla="*/ 67 h 67"/>
              <a:gd name="T2" fmla="*/ 8 w 56"/>
              <a:gd name="T3" fmla="*/ 67 h 67"/>
              <a:gd name="T4" fmla="*/ 0 w 56"/>
              <a:gd name="T5" fmla="*/ 59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5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59"/>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2" y="14"/>
                  <a:pt x="8" y="14"/>
                </a:cubicBezTo>
                <a:cubicBezTo>
                  <a:pt x="54" y="14"/>
                  <a:pt x="54" y="14"/>
                  <a:pt x="54" y="14"/>
                </a:cubicBezTo>
                <a:cubicBezTo>
                  <a:pt x="55" y="14"/>
                  <a:pt x="56" y="15"/>
                  <a:pt x="56" y="16"/>
                </a:cubicBezTo>
                <a:cubicBezTo>
                  <a:pt x="56" y="32"/>
                  <a:pt x="56" y="49"/>
                  <a:pt x="56" y="65"/>
                </a:cubicBezTo>
                <a:cubicBezTo>
                  <a:pt x="56" y="66"/>
                  <a:pt x="55" y="67"/>
                  <a:pt x="54" y="67"/>
                </a:cubicBezTo>
                <a:close/>
              </a:path>
            </a:pathLst>
          </a:custGeom>
          <a:solidFill>
            <a:schemeClr val="accent1"/>
          </a:solidFill>
          <a:ln>
            <a:noFill/>
          </a:ln>
        </p:spPr>
        <p:txBody>
          <a:bodyPr/>
          <a:p>
            <a:endParaRPr lang="zh-CN" altLang="en-US"/>
          </a:p>
        </p:txBody>
      </p:sp>
      <p:sp>
        <p:nvSpPr>
          <p:cNvPr id="21" name="Freeform 9"/>
          <p:cNvSpPr/>
          <p:nvPr/>
        </p:nvSpPr>
        <p:spPr bwMode="auto">
          <a:xfrm>
            <a:off x="7788275" y="1293495"/>
            <a:ext cx="231775" cy="276225"/>
          </a:xfrm>
          <a:custGeom>
            <a:avLst/>
            <a:gdLst>
              <a:gd name="T0" fmla="*/ 54 w 56"/>
              <a:gd name="T1" fmla="*/ 67 h 67"/>
              <a:gd name="T2" fmla="*/ 8 w 56"/>
              <a:gd name="T3" fmla="*/ 67 h 67"/>
              <a:gd name="T4" fmla="*/ 0 w 56"/>
              <a:gd name="T5" fmla="*/ 59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5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59"/>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2" y="14"/>
                  <a:pt x="8" y="14"/>
                </a:cubicBezTo>
                <a:cubicBezTo>
                  <a:pt x="54" y="14"/>
                  <a:pt x="54" y="14"/>
                  <a:pt x="54" y="14"/>
                </a:cubicBezTo>
                <a:cubicBezTo>
                  <a:pt x="55" y="14"/>
                  <a:pt x="56" y="15"/>
                  <a:pt x="56" y="16"/>
                </a:cubicBezTo>
                <a:cubicBezTo>
                  <a:pt x="56" y="32"/>
                  <a:pt x="56" y="49"/>
                  <a:pt x="56" y="65"/>
                </a:cubicBezTo>
                <a:cubicBezTo>
                  <a:pt x="56" y="66"/>
                  <a:pt x="55" y="67"/>
                  <a:pt x="54" y="67"/>
                </a:cubicBezTo>
                <a:close/>
              </a:path>
            </a:pathLst>
          </a:custGeom>
          <a:solidFill>
            <a:schemeClr val="accent1"/>
          </a:solidFill>
          <a:ln>
            <a:noFill/>
          </a:ln>
        </p:spPr>
        <p:txBody>
          <a:bodyPr/>
          <a:lstStyle/>
          <a:p>
            <a:endParaRPr lang="zh-CN" altLang="en-US"/>
          </a:p>
        </p:txBody>
      </p:sp>
      <p:sp>
        <p:nvSpPr>
          <p:cNvPr id="22" name="Freeform 9"/>
          <p:cNvSpPr/>
          <p:nvPr/>
        </p:nvSpPr>
        <p:spPr bwMode="auto">
          <a:xfrm>
            <a:off x="6480810" y="4234180"/>
            <a:ext cx="231775" cy="276225"/>
          </a:xfrm>
          <a:custGeom>
            <a:avLst/>
            <a:gdLst>
              <a:gd name="T0" fmla="*/ 54 w 56"/>
              <a:gd name="T1" fmla="*/ 67 h 67"/>
              <a:gd name="T2" fmla="*/ 8 w 56"/>
              <a:gd name="T3" fmla="*/ 67 h 67"/>
              <a:gd name="T4" fmla="*/ 0 w 56"/>
              <a:gd name="T5" fmla="*/ 59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5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59"/>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2" y="14"/>
                  <a:pt x="8" y="14"/>
                </a:cubicBezTo>
                <a:cubicBezTo>
                  <a:pt x="54" y="14"/>
                  <a:pt x="54" y="14"/>
                  <a:pt x="54" y="14"/>
                </a:cubicBezTo>
                <a:cubicBezTo>
                  <a:pt x="55" y="14"/>
                  <a:pt x="56" y="15"/>
                  <a:pt x="56" y="16"/>
                </a:cubicBezTo>
                <a:cubicBezTo>
                  <a:pt x="56" y="32"/>
                  <a:pt x="56" y="49"/>
                  <a:pt x="56" y="65"/>
                </a:cubicBezTo>
                <a:cubicBezTo>
                  <a:pt x="56" y="66"/>
                  <a:pt x="55" y="67"/>
                  <a:pt x="54" y="67"/>
                </a:cubicBezTo>
                <a:close/>
              </a:path>
            </a:pathLst>
          </a:custGeom>
          <a:solidFill>
            <a:schemeClr val="accent1"/>
          </a:solidFill>
          <a:ln>
            <a:noFill/>
          </a:ln>
        </p:spPr>
        <p:txBody>
          <a:bodyPr/>
          <a:lstStyle/>
          <a:p>
            <a:endParaRPr lang="zh-CN" altLang="en-US"/>
          </a:p>
        </p:txBody>
      </p:sp>
      <p:cxnSp>
        <p:nvCxnSpPr>
          <p:cNvPr id="23" name="直接连接符 22"/>
          <p:cNvCxnSpPr/>
          <p:nvPr/>
        </p:nvCxnSpPr>
        <p:spPr>
          <a:xfrm flipV="1">
            <a:off x="1020445" y="1346835"/>
            <a:ext cx="1872000" cy="4445"/>
          </a:xfrm>
          <a:prstGeom prst="line">
            <a:avLst/>
          </a:prstGeom>
          <a:ln w="12700" cmpd="sng">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14650" y="1358900"/>
            <a:ext cx="1270" cy="636270"/>
          </a:xfrm>
          <a:prstGeom prst="line">
            <a:avLst/>
          </a:prstGeom>
          <a:ln w="12700" cmpd="sng">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51205" y="2571115"/>
            <a:ext cx="2141220" cy="0"/>
          </a:xfrm>
          <a:prstGeom prst="line">
            <a:avLst/>
          </a:prstGeom>
          <a:ln w="12700" cmpd="sng">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069330" y="1419225"/>
            <a:ext cx="0" cy="684000"/>
          </a:xfrm>
          <a:prstGeom prst="line">
            <a:avLst/>
          </a:prstGeom>
          <a:ln w="6350" cmpd="sng">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087110" y="1431290"/>
            <a:ext cx="1728000" cy="0"/>
          </a:xfrm>
          <a:prstGeom prst="line">
            <a:avLst/>
          </a:prstGeom>
          <a:ln w="12700" cmpd="sng">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6124575" y="2612390"/>
            <a:ext cx="2124000" cy="0"/>
          </a:xfrm>
          <a:prstGeom prst="line">
            <a:avLst/>
          </a:prstGeom>
          <a:ln w="12700" cmpd="sng">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548640" y="2250440"/>
            <a:ext cx="3531870" cy="1851660"/>
            <a:chOff x="864" y="3544"/>
            <a:chExt cx="5562" cy="2916"/>
          </a:xfrm>
        </p:grpSpPr>
        <p:cxnSp>
          <p:nvCxnSpPr>
            <p:cNvPr id="33" name="直接连接符 32"/>
            <p:cNvCxnSpPr/>
            <p:nvPr/>
          </p:nvCxnSpPr>
          <p:spPr>
            <a:xfrm flipH="1">
              <a:off x="5724" y="3544"/>
              <a:ext cx="702" cy="0"/>
            </a:xfrm>
            <a:prstGeom prst="line">
              <a:avLst/>
            </a:prstGeom>
            <a:ln w="12700" cmpd="sng">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706" y="3544"/>
              <a:ext cx="0" cy="2124"/>
            </a:xfrm>
            <a:prstGeom prst="line">
              <a:avLst/>
            </a:prstGeom>
            <a:ln w="12700" cmpd="sng">
              <a:solidFill>
                <a:schemeClr val="accent1"/>
              </a:solidFill>
              <a:prstDash val="sysDash"/>
            </a:ln>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flipH="1">
              <a:off x="864" y="5668"/>
              <a:ext cx="4842" cy="0"/>
            </a:xfrm>
            <a:prstGeom prst="line">
              <a:avLst/>
            </a:prstGeom>
            <a:ln w="12700" cmpd="sng">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64" y="5704"/>
              <a:ext cx="0" cy="756"/>
            </a:xfrm>
            <a:prstGeom prst="line">
              <a:avLst/>
            </a:prstGeom>
            <a:ln w="12700" cmpd="sng">
              <a:solidFill>
                <a:schemeClr val="accent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8" name="直接连接符 37"/>
          <p:cNvCxnSpPr/>
          <p:nvPr/>
        </p:nvCxnSpPr>
        <p:spPr>
          <a:xfrm>
            <a:off x="3943350" y="2707640"/>
            <a:ext cx="0" cy="1476000"/>
          </a:xfrm>
          <a:prstGeom prst="line">
            <a:avLst/>
          </a:prstGeom>
          <a:ln w="0" cmpd="sng">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052060" y="3185160"/>
            <a:ext cx="0" cy="1224000"/>
          </a:xfrm>
          <a:prstGeom prst="line">
            <a:avLst/>
          </a:prstGeom>
          <a:ln w="12700" cmpd="sng">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052060" y="4422140"/>
            <a:ext cx="1428750" cy="0"/>
          </a:xfrm>
          <a:prstGeom prst="line">
            <a:avLst/>
          </a:prstGeom>
          <a:ln w="12700" cmpd="sng">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458845" y="358775"/>
            <a:ext cx="2226310" cy="511175"/>
            <a:chOff x="5447" y="565"/>
            <a:chExt cx="3506" cy="805"/>
          </a:xfrm>
        </p:grpSpPr>
        <p:sp>
          <p:nvSpPr>
            <p:cNvPr id="68" name="TextBox 67"/>
            <p:cNvSpPr txBox="1"/>
            <p:nvPr/>
          </p:nvSpPr>
          <p:spPr>
            <a:xfrm>
              <a:off x="5447" y="565"/>
              <a:ext cx="3506" cy="580"/>
            </a:xfrm>
            <a:prstGeom prst="rect">
              <a:avLst/>
            </a:prstGeom>
            <a:noFill/>
          </p:spPr>
          <p:txBody>
            <a:bodyPr wrap="square" rtlCol="0">
              <a:spAutoFit/>
            </a:bodyPr>
            <a:p>
              <a:pPr algn="ctr"/>
              <a:r>
                <a:rPr lang="zh-CN" altLang="en-US" b="1" dirty="0" smtClean="0">
                  <a:solidFill>
                    <a:srgbClr val="347683"/>
                  </a:solidFill>
                  <a:latin typeface="微软雅黑" panose="020B0503020204020204" pitchFamily="34" charset="-122"/>
                  <a:ea typeface="微软雅黑" panose="020B0503020204020204" pitchFamily="34" charset="-122"/>
                </a:rPr>
                <a:t>资源优化算法</a:t>
              </a:r>
              <a:endParaRPr lang="zh-CN" altLang="en-US" b="1" dirty="0">
                <a:solidFill>
                  <a:srgbClr val="347683"/>
                </a:solidFill>
                <a:latin typeface="微软雅黑" panose="020B0503020204020204" pitchFamily="34" charset="-122"/>
                <a:ea typeface="微软雅黑" panose="020B0503020204020204" pitchFamily="34" charset="-122"/>
              </a:endParaRPr>
            </a:p>
          </p:txBody>
        </p:sp>
        <p:sp>
          <p:nvSpPr>
            <p:cNvPr id="69" name="Rectangle 20"/>
            <p:cNvSpPr>
              <a:spLocks noChangeArrowheads="1"/>
            </p:cNvSpPr>
            <p:nvPr/>
          </p:nvSpPr>
          <p:spPr bwMode="auto">
            <a:xfrm>
              <a:off x="5782" y="1080"/>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fontAlgn="base">
                <a:spcBef>
                  <a:spcPct val="0"/>
                </a:spcBef>
                <a:spcAft>
                  <a:spcPct val="0"/>
                </a:spcAft>
                <a:buFont typeface="Arial" panose="020B0604020202020204" pitchFamily="34" charset="0"/>
                <a:buNone/>
              </a:pPr>
              <a:r>
                <a:rPr lang="en-US" sz="1200" dirty="0" smtClean="0">
                  <a:solidFill>
                    <a:schemeClr val="tx1">
                      <a:lumMod val="65000"/>
                      <a:lumOff val="35000"/>
                    </a:schemeClr>
                  </a:solidFill>
                  <a:latin typeface="Times New Roman" panose="02020603050405020304" charset="0"/>
                  <a:cs typeface="Arial" panose="020B0604020202020204" pitchFamily="34" charset="0"/>
                </a:rPr>
                <a:t>Optimization Algorithm</a:t>
              </a:r>
              <a:endParaRPr lang="en-US" sz="1200" dirty="0">
                <a:solidFill>
                  <a:schemeClr val="tx1">
                    <a:lumMod val="65000"/>
                    <a:lumOff val="35000"/>
                  </a:schemeClr>
                </a:solidFill>
                <a:latin typeface="Times New Roman" panose="02020603050405020304" charset="0"/>
                <a:cs typeface="Arial" panose="020B0604020202020204" pitchFamily="34" charset="0"/>
              </a:endParaRPr>
            </a:p>
          </p:txBody>
        </p:sp>
      </p:grpSp>
      <p:sp>
        <p:nvSpPr>
          <p:cNvPr id="6148" name="Rectangle 4"/>
          <p:cNvSpPr>
            <a:spLocks noChangeArrowheads="1"/>
          </p:cNvSpPr>
          <p:nvPr/>
        </p:nvSpPr>
        <p:spPr bwMode="auto">
          <a:xfrm>
            <a:off x="395288" y="1346200"/>
            <a:ext cx="8351837"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资源优化算法，主要研究基于网络资源和应用资源的跨层优化。资源跨层优化旨在实现应用资源和网络资源的联合优化，使得网络层和应用层之间能够及时响应，提升协作能力。</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grpSp>
        <p:nvGrpSpPr>
          <p:cNvPr id="12" name="组合 11"/>
          <p:cNvGrpSpPr/>
          <p:nvPr/>
        </p:nvGrpSpPr>
        <p:grpSpPr>
          <a:xfrm>
            <a:off x="1288415" y="2253615"/>
            <a:ext cx="6652260" cy="2462530"/>
            <a:chOff x="2029" y="3549"/>
            <a:chExt cx="10476" cy="3878"/>
          </a:xfrm>
        </p:grpSpPr>
        <p:sp>
          <p:nvSpPr>
            <p:cNvPr id="17486" name="Text Box 78"/>
            <p:cNvSpPr txBox="1">
              <a:spLocks noChangeArrowheads="1"/>
            </p:cNvSpPr>
            <p:nvPr/>
          </p:nvSpPr>
          <p:spPr bwMode="auto">
            <a:xfrm>
              <a:off x="2796" y="5440"/>
              <a:ext cx="172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a:solidFill>
                    <a:schemeClr val="accent1"/>
                  </a:solidFill>
                  <a:latin typeface="微软雅黑" panose="020B0503020204020204" pitchFamily="34" charset="-122"/>
                  <a:ea typeface="微软雅黑" panose="020B0503020204020204" pitchFamily="34" charset="-122"/>
                </a:rPr>
                <a:t>应用资源</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7488" name="Text Box 80"/>
            <p:cNvSpPr txBox="1">
              <a:spLocks noChangeArrowheads="1"/>
            </p:cNvSpPr>
            <p:nvPr/>
          </p:nvSpPr>
          <p:spPr bwMode="auto">
            <a:xfrm>
              <a:off x="9856" y="5440"/>
              <a:ext cx="172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panose="020B0604020202020204" pitchFamily="34" charset="0"/>
                <a:buNone/>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网络资源</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489" name="Rectangle 81"/>
            <p:cNvSpPr>
              <a:spLocks noChangeArrowheads="1"/>
            </p:cNvSpPr>
            <p:nvPr/>
          </p:nvSpPr>
          <p:spPr bwMode="auto">
            <a:xfrm>
              <a:off x="9190" y="6193"/>
              <a:ext cx="306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en-US" altLang="zh-CN" sz="800" dirty="0">
                  <a:solidFill>
                    <a:schemeClr val="tx1">
                      <a:lumMod val="50000"/>
                      <a:lumOff val="50000"/>
                    </a:schemeClr>
                  </a:solidFill>
                </a:rPr>
                <a:t>. </a:t>
              </a:r>
              <a:endParaRPr lang="zh-CN" altLang="en-US" sz="800" dirty="0">
                <a:solidFill>
                  <a:schemeClr val="tx1">
                    <a:lumMod val="50000"/>
                    <a:lumOff val="50000"/>
                  </a:schemeClr>
                </a:solidFill>
              </a:endParaRPr>
            </a:p>
          </p:txBody>
        </p:sp>
        <p:sp>
          <p:nvSpPr>
            <p:cNvPr id="17490" name="Line 82"/>
            <p:cNvSpPr>
              <a:spLocks noChangeShapeType="1"/>
            </p:cNvSpPr>
            <p:nvPr/>
          </p:nvSpPr>
          <p:spPr bwMode="auto">
            <a:xfrm>
              <a:off x="2148" y="6058"/>
              <a:ext cx="3062"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91" name="Line 83"/>
            <p:cNvSpPr>
              <a:spLocks noChangeShapeType="1"/>
            </p:cNvSpPr>
            <p:nvPr/>
          </p:nvSpPr>
          <p:spPr bwMode="auto">
            <a:xfrm>
              <a:off x="9178" y="6058"/>
              <a:ext cx="3062"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Line 75"/>
            <p:cNvSpPr>
              <a:spLocks noChangeShapeType="1"/>
            </p:cNvSpPr>
            <p:nvPr/>
          </p:nvSpPr>
          <p:spPr bwMode="auto">
            <a:xfrm>
              <a:off x="6263" y="4387"/>
              <a:ext cx="1872" cy="0"/>
            </a:xfrm>
            <a:prstGeom prst="line">
              <a:avLst/>
            </a:prstGeom>
            <a:noFill/>
            <a:ln w="6350">
              <a:solidFill>
                <a:schemeClr val="tx1">
                  <a:lumMod val="50000"/>
                  <a:lumOff val="50000"/>
                </a:schemeClr>
              </a:solidFill>
              <a:prstDash val="dash"/>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3" name="Oval 76"/>
            <p:cNvSpPr>
              <a:spLocks noChangeArrowheads="1"/>
            </p:cNvSpPr>
            <p:nvPr/>
          </p:nvSpPr>
          <p:spPr bwMode="auto">
            <a:xfrm>
              <a:off x="6753" y="3940"/>
              <a:ext cx="892" cy="897"/>
            </a:xfrm>
            <a:prstGeom prst="ellipse">
              <a:avLst/>
            </a:prstGeom>
            <a:solidFill>
              <a:schemeClr val="tx1">
                <a:lumMod val="50000"/>
                <a:lumOff val="50000"/>
              </a:schemeClr>
            </a:solidFill>
            <a:ln>
              <a:noFill/>
            </a:ln>
          </p:spPr>
          <p:txBody>
            <a:bodyPr/>
            <a:p>
              <a:endParaRPr lang="zh-CN" altLang="en-US"/>
            </a:p>
          </p:txBody>
        </p:sp>
        <p:sp>
          <p:nvSpPr>
            <p:cNvPr id="4" name="Text Box 77"/>
            <p:cNvSpPr txBox="1">
              <a:spLocks noChangeArrowheads="1"/>
            </p:cNvSpPr>
            <p:nvPr/>
          </p:nvSpPr>
          <p:spPr bwMode="auto">
            <a:xfrm>
              <a:off x="6865" y="4110"/>
              <a:ext cx="667"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buFont typeface="Arial" panose="020B0604020202020204" pitchFamily="34" charset="0"/>
                <a:buNone/>
              </a:pPr>
              <a:r>
                <a:rPr lang="en-US" altLang="zh-CN" dirty="0">
                  <a:solidFill>
                    <a:schemeClr val="bg1"/>
                  </a:solidFill>
                  <a:latin typeface="Impact" panose="020B0806030902050204" pitchFamily="34" charset="0"/>
                </a:rPr>
                <a:t>VS</a:t>
              </a:r>
              <a:endParaRPr lang="en-US" altLang="zh-CN" dirty="0">
                <a:solidFill>
                  <a:schemeClr val="bg1"/>
                </a:solidFill>
                <a:latin typeface="Impact" panose="020B0806030902050204" pitchFamily="34" charset="0"/>
              </a:endParaRPr>
            </a:p>
          </p:txBody>
        </p:sp>
        <p:sp>
          <p:nvSpPr>
            <p:cNvPr id="100" name="椭圆 99"/>
            <p:cNvSpPr/>
            <p:nvPr/>
          </p:nvSpPr>
          <p:spPr>
            <a:xfrm>
              <a:off x="2029" y="3549"/>
              <a:ext cx="1368" cy="1367"/>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3" name="Freeform 11"/>
            <p:cNvSpPr>
              <a:spLocks noEditPoints="1"/>
            </p:cNvSpPr>
            <p:nvPr/>
          </p:nvSpPr>
          <p:spPr bwMode="auto">
            <a:xfrm>
              <a:off x="2428" y="3854"/>
              <a:ext cx="470" cy="642"/>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5" name="文本框 4"/>
            <p:cNvSpPr txBox="1"/>
            <p:nvPr/>
          </p:nvSpPr>
          <p:spPr>
            <a:xfrm>
              <a:off x="3493" y="4035"/>
              <a:ext cx="1388" cy="580"/>
            </a:xfrm>
            <a:prstGeom prst="rect">
              <a:avLst/>
            </a:prstGeom>
            <a:noFill/>
          </p:spPr>
          <p:txBody>
            <a:bodyPr wrap="none" rtlCol="0" anchor="t">
              <a:spAutoFit/>
            </a:bodyPr>
            <a:p>
              <a:r>
                <a:rPr lang="en-US" altLang="zh-CN" dirty="0">
                  <a:solidFill>
                    <a:schemeClr val="accent1"/>
                  </a:solidFill>
                  <a:latin typeface="Times New Roman" panose="02020603050405020304" charset="0"/>
                  <a:ea typeface="微软雅黑" panose="020B0503020204020204" pitchFamily="34" charset="-122"/>
                  <a:sym typeface="+mn-ea"/>
                </a:rPr>
                <a:t>BBU</a:t>
              </a:r>
              <a:r>
                <a:rPr lang="zh-CN" altLang="en-US" dirty="0">
                  <a:solidFill>
                    <a:schemeClr val="accent1"/>
                  </a:solidFill>
                  <a:latin typeface="Times New Roman" panose="02020603050405020304" charset="0"/>
                  <a:ea typeface="微软雅黑" panose="020B0503020204020204" pitchFamily="34" charset="-122"/>
                  <a:sym typeface="+mn-ea"/>
                </a:rPr>
                <a:t>域</a:t>
              </a:r>
              <a:endParaRPr lang="zh-CN" altLang="en-US" dirty="0">
                <a:solidFill>
                  <a:schemeClr val="accent1"/>
                </a:solidFill>
                <a:latin typeface="Times New Roman" panose="02020603050405020304" charset="0"/>
                <a:ea typeface="微软雅黑" panose="020B0503020204020204" pitchFamily="34" charset="-122"/>
                <a:sym typeface="+mn-ea"/>
              </a:endParaRPr>
            </a:p>
          </p:txBody>
        </p:sp>
        <p:grpSp>
          <p:nvGrpSpPr>
            <p:cNvPr id="6" name="组合 5"/>
            <p:cNvGrpSpPr/>
            <p:nvPr/>
          </p:nvGrpSpPr>
          <p:grpSpPr>
            <a:xfrm>
              <a:off x="11139" y="3549"/>
              <a:ext cx="1366" cy="1366"/>
              <a:chOff x="11139" y="3097"/>
              <a:chExt cx="1366" cy="1366"/>
            </a:xfrm>
          </p:grpSpPr>
          <p:sp>
            <p:nvSpPr>
              <p:cNvPr id="102" name="椭圆 101"/>
              <p:cNvSpPr/>
              <p:nvPr/>
            </p:nvSpPr>
            <p:spPr>
              <a:xfrm>
                <a:off x="11139" y="3097"/>
                <a:ext cx="1366" cy="136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Freeform 12"/>
              <p:cNvSpPr>
                <a:spLocks noEditPoints="1"/>
              </p:cNvSpPr>
              <p:nvPr/>
            </p:nvSpPr>
            <p:spPr bwMode="auto">
              <a:xfrm>
                <a:off x="11594" y="3410"/>
                <a:ext cx="471" cy="641"/>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sp>
          <p:nvSpPr>
            <p:cNvPr id="7" name="Text Box 80"/>
            <p:cNvSpPr txBox="1">
              <a:spLocks noChangeArrowheads="1"/>
            </p:cNvSpPr>
            <p:nvPr/>
          </p:nvSpPr>
          <p:spPr bwMode="auto">
            <a:xfrm>
              <a:off x="9285" y="4058"/>
              <a:ext cx="17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buFont typeface="Arial" panose="020B0604020202020204" pitchFamily="34" charset="0"/>
                <a:buNone/>
              </a:pPr>
              <a:r>
                <a:rPr lang="en-US" altLang="zh-CN" dirty="0">
                  <a:solidFill>
                    <a:schemeClr val="tx1">
                      <a:lumMod val="75000"/>
                      <a:lumOff val="25000"/>
                    </a:schemeClr>
                  </a:solidFill>
                  <a:latin typeface="Times New Roman" panose="02020603050405020304" charset="0"/>
                  <a:ea typeface="微软雅黑" panose="020B0503020204020204" pitchFamily="34" charset="-122"/>
                </a:rPr>
                <a:t>Optical</a:t>
              </a:r>
              <a:r>
                <a:rPr lang="zh-CN" altLang="en-US" dirty="0">
                  <a:solidFill>
                    <a:schemeClr val="tx1">
                      <a:lumMod val="75000"/>
                      <a:lumOff val="25000"/>
                    </a:schemeClr>
                  </a:solidFill>
                  <a:latin typeface="Times New Roman" panose="02020603050405020304" charset="0"/>
                  <a:ea typeface="微软雅黑" panose="020B0503020204020204" pitchFamily="34" charset="-122"/>
                </a:rPr>
                <a:t>域</a:t>
              </a:r>
              <a:endParaRPr lang="zh-CN" altLang="en-US" dirty="0">
                <a:solidFill>
                  <a:schemeClr val="tx1">
                    <a:lumMod val="75000"/>
                    <a:lumOff val="25000"/>
                  </a:schemeClr>
                </a:solidFill>
                <a:latin typeface="Times New Roman" panose="02020603050405020304" charset="0"/>
                <a:ea typeface="微软雅黑" panose="020B0503020204020204" pitchFamily="34" charset="-122"/>
              </a:endParaRPr>
            </a:p>
          </p:txBody>
        </p:sp>
        <p:graphicFrame>
          <p:nvGraphicFramePr>
            <p:cNvPr id="8" name="对象 15"/>
            <p:cNvGraphicFramePr>
              <a:graphicFrameLocks noChangeAspect="1"/>
            </p:cNvGraphicFramePr>
            <p:nvPr/>
          </p:nvGraphicFramePr>
          <p:xfrm>
            <a:off x="2495" y="6306"/>
            <a:ext cx="361" cy="382"/>
          </p:xfrm>
          <a:graphic>
            <a:graphicData uri="http://schemas.openxmlformats.org/presentationml/2006/ole">
              <mc:AlternateContent xmlns:mc="http://schemas.openxmlformats.org/markup-compatibility/2006">
                <mc:Choice xmlns:v="urn:schemas-microsoft-com:vml" Requires="v">
                  <p:oleObj spid="_x0000_s3076" name="" r:id="rId1" imgW="228600" imgH="241300" progId="Equation.KSEE3">
                    <p:embed/>
                  </p:oleObj>
                </mc:Choice>
                <mc:Fallback>
                  <p:oleObj name="" r:id="rId1" imgW="228600" imgH="241300" progId="Equation.KSEE3">
                    <p:embed/>
                    <p:pic>
                      <p:nvPicPr>
                        <p:cNvPr id="0" name="图片 3075"/>
                        <p:cNvPicPr/>
                        <p:nvPr/>
                      </p:nvPicPr>
                      <p:blipFill>
                        <a:blip r:embed="rId2"/>
                        <a:stretch>
                          <a:fillRect/>
                        </a:stretch>
                      </p:blipFill>
                      <p:spPr>
                        <a:xfrm>
                          <a:off x="2495" y="6306"/>
                          <a:ext cx="361" cy="382"/>
                        </a:xfrm>
                        <a:prstGeom prst="rect">
                          <a:avLst/>
                        </a:prstGeom>
                        <a:noFill/>
                        <a:ln w="38100">
                          <a:noFill/>
                          <a:miter/>
                        </a:ln>
                      </p:spPr>
                    </p:pic>
                  </p:oleObj>
                </mc:Fallback>
              </mc:AlternateContent>
            </a:graphicData>
          </a:graphic>
        </p:graphicFrame>
        <p:graphicFrame>
          <p:nvGraphicFramePr>
            <p:cNvPr id="9" name="对象 116"/>
            <p:cNvGraphicFramePr>
              <a:graphicFrameLocks noChangeAspect="1"/>
            </p:cNvGraphicFramePr>
            <p:nvPr/>
          </p:nvGraphicFramePr>
          <p:xfrm>
            <a:off x="2533" y="6971"/>
            <a:ext cx="340" cy="404"/>
          </p:xfrm>
          <a:graphic>
            <a:graphicData uri="http://schemas.openxmlformats.org/presentationml/2006/ole">
              <mc:AlternateContent xmlns:mc="http://schemas.openxmlformats.org/markup-compatibility/2006">
                <mc:Choice xmlns:v="urn:schemas-microsoft-com:vml" Requires="v">
                  <p:oleObj spid="_x0000_s11" name="" r:id="rId3" imgW="203200" imgH="241300" progId="Equation.KSEE3">
                    <p:embed/>
                  </p:oleObj>
                </mc:Choice>
                <mc:Fallback>
                  <p:oleObj name="" r:id="rId3" imgW="203200" imgH="241300" progId="Equation.KSEE3">
                    <p:embed/>
                    <p:pic>
                      <p:nvPicPr>
                        <p:cNvPr id="0" name="图片 8"/>
                        <p:cNvPicPr/>
                        <p:nvPr/>
                      </p:nvPicPr>
                      <p:blipFill>
                        <a:blip r:embed="rId4"/>
                        <a:stretch>
                          <a:fillRect/>
                        </a:stretch>
                      </p:blipFill>
                      <p:spPr>
                        <a:xfrm>
                          <a:off x="2533" y="6971"/>
                          <a:ext cx="340" cy="404"/>
                        </a:xfrm>
                        <a:prstGeom prst="rect">
                          <a:avLst/>
                        </a:prstGeom>
                        <a:noFill/>
                        <a:ln w="38100">
                          <a:noFill/>
                          <a:miter/>
                        </a:ln>
                      </p:spPr>
                    </p:pic>
                  </p:oleObj>
                </mc:Fallback>
              </mc:AlternateContent>
            </a:graphicData>
          </a:graphic>
        </p:graphicFrame>
        <p:sp>
          <p:nvSpPr>
            <p:cNvPr id="14" name="Text Box 80"/>
            <p:cNvSpPr txBox="1">
              <a:spLocks noChangeArrowheads="1"/>
            </p:cNvSpPr>
            <p:nvPr/>
          </p:nvSpPr>
          <p:spPr bwMode="auto">
            <a:xfrm>
              <a:off x="2746" y="6206"/>
              <a:ext cx="1968"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buFont typeface="Arial" panose="020B0604020202020204" pitchFamily="34" charset="0"/>
                <a:buNone/>
              </a:pPr>
              <a:r>
                <a:rPr lang="zh-CN" altLang="en-US" sz="1400" dirty="0">
                  <a:solidFill>
                    <a:schemeClr val="tx1">
                      <a:lumMod val="75000"/>
                      <a:lumOff val="25000"/>
                    </a:schemeClr>
                  </a:solidFill>
                  <a:latin typeface="Times New Roman" panose="02020603050405020304" charset="0"/>
                  <a:ea typeface="微软雅黑" panose="020B0503020204020204" pitchFamily="34" charset="-122"/>
                </a:rPr>
                <a:t>：内存</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利用率</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 Box 80"/>
            <p:cNvSpPr txBox="1">
              <a:spLocks noChangeArrowheads="1"/>
            </p:cNvSpPr>
            <p:nvPr/>
          </p:nvSpPr>
          <p:spPr bwMode="auto">
            <a:xfrm>
              <a:off x="2746" y="6944"/>
              <a:ext cx="1953"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buFont typeface="Arial" panose="020B0604020202020204" pitchFamily="34" charset="0"/>
                <a:buNone/>
              </a:pPr>
              <a:r>
                <a:rPr lang="zh-CN" altLang="en-US" sz="1400" dirty="0">
                  <a:solidFill>
                    <a:schemeClr val="tx1">
                      <a:lumMod val="75000"/>
                      <a:lumOff val="25000"/>
                    </a:schemeClr>
                  </a:solidFill>
                  <a:latin typeface="Times New Roman" panose="02020603050405020304" charset="0"/>
                  <a:ea typeface="微软雅黑" panose="020B0503020204020204" pitchFamily="34" charset="-122"/>
                </a:rPr>
                <a:t>：</a:t>
              </a:r>
              <a:r>
                <a:rPr lang="en-US" altLang="zh-CN" sz="1400" dirty="0">
                  <a:solidFill>
                    <a:schemeClr val="tx1">
                      <a:lumMod val="75000"/>
                      <a:lumOff val="25000"/>
                    </a:schemeClr>
                  </a:solidFill>
                  <a:latin typeface="Times New Roman" panose="02020603050405020304" charset="0"/>
                  <a:ea typeface="微软雅黑" panose="020B0503020204020204" pitchFamily="34" charset="-122"/>
                </a:rPr>
                <a:t>CPU</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利用率</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 Box 80"/>
            <p:cNvSpPr txBox="1">
              <a:spLocks noChangeArrowheads="1"/>
            </p:cNvSpPr>
            <p:nvPr/>
          </p:nvSpPr>
          <p:spPr bwMode="auto">
            <a:xfrm>
              <a:off x="9866" y="6180"/>
              <a:ext cx="1688"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buFont typeface="Arial" panose="020B0604020202020204" pitchFamily="34" charset="0"/>
                <a:buNone/>
              </a:pPr>
              <a:r>
                <a:rPr lang="zh-CN" altLang="en-US" sz="1400" dirty="0">
                  <a:solidFill>
                    <a:schemeClr val="tx1">
                      <a:lumMod val="75000"/>
                      <a:lumOff val="25000"/>
                    </a:schemeClr>
                  </a:solidFill>
                  <a:latin typeface="Times New Roman" panose="02020603050405020304" charset="0"/>
                  <a:ea typeface="微软雅黑" panose="020B0503020204020204" pitchFamily="34" charset="-122"/>
                </a:rPr>
                <a:t>：路径跳数</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 Box 80"/>
            <p:cNvSpPr txBox="1">
              <a:spLocks noChangeArrowheads="1"/>
            </p:cNvSpPr>
            <p:nvPr/>
          </p:nvSpPr>
          <p:spPr bwMode="auto">
            <a:xfrm>
              <a:off x="9840" y="6945"/>
              <a:ext cx="1688"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buFont typeface="Arial" panose="020B0604020202020204" pitchFamily="34" charset="0"/>
                <a:buNone/>
              </a:pPr>
              <a:r>
                <a:rPr lang="zh-CN" altLang="en-US" sz="1400" dirty="0">
                  <a:solidFill>
                    <a:schemeClr val="tx1">
                      <a:lumMod val="75000"/>
                      <a:lumOff val="25000"/>
                    </a:schemeClr>
                  </a:solidFill>
                  <a:latin typeface="Times New Roman" panose="02020603050405020304" charset="0"/>
                  <a:ea typeface="微软雅黑" panose="020B0503020204020204" pitchFamily="34" charset="-122"/>
                </a:rPr>
                <a:t>：</a:t>
              </a:r>
              <a:r>
                <a:rPr lang="zh-CN" sz="1400" dirty="0">
                  <a:solidFill>
                    <a:schemeClr val="tx1">
                      <a:lumMod val="75000"/>
                      <a:lumOff val="25000"/>
                    </a:schemeClr>
                  </a:solidFill>
                  <a:latin typeface="Times New Roman" panose="02020603050405020304" charset="0"/>
                  <a:ea typeface="微软雅黑" panose="020B0503020204020204" pitchFamily="34" charset="-122"/>
                </a:rPr>
                <a:t>链路资源</a:t>
              </a:r>
              <a:endParaRPr 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7" name="对象 26">
              <a:hlinkClick r:id="" action="ppaction://ole?verb="/>
            </p:cNvPr>
            <p:cNvGraphicFramePr>
              <a:graphicFrameLocks noChangeAspect="1"/>
            </p:cNvGraphicFramePr>
            <p:nvPr/>
          </p:nvGraphicFramePr>
          <p:xfrm>
            <a:off x="9635" y="6280"/>
            <a:ext cx="380" cy="380"/>
          </p:xfrm>
          <a:graphic>
            <a:graphicData uri="http://schemas.openxmlformats.org/presentationml/2006/ole">
              <mc:AlternateContent xmlns:mc="http://schemas.openxmlformats.org/markup-compatibility/2006">
                <mc:Choice xmlns:v="urn:schemas-microsoft-com:vml" Requires="v">
                  <p:oleObj spid="_x0000_s1025" name="" r:id="rId5" imgW="241300" imgH="241300" progId="Equation.KSEE3">
                    <p:embed/>
                  </p:oleObj>
                </mc:Choice>
                <mc:Fallback>
                  <p:oleObj name="" r:id="rId5" imgW="241300" imgH="241300" progId="Equation.KSEE3">
                    <p:embed/>
                    <p:pic>
                      <p:nvPicPr>
                        <p:cNvPr id="0" name="图片 1024"/>
                        <p:cNvPicPr/>
                        <p:nvPr/>
                      </p:nvPicPr>
                      <p:blipFill>
                        <a:blip r:embed="rId6"/>
                        <a:stretch>
                          <a:fillRect/>
                        </a:stretch>
                      </p:blipFill>
                      <p:spPr>
                        <a:xfrm>
                          <a:off x="9635" y="6280"/>
                          <a:ext cx="380" cy="380"/>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9635" y="6971"/>
            <a:ext cx="358" cy="430"/>
          </p:xfrm>
          <a:graphic>
            <a:graphicData uri="http://schemas.openxmlformats.org/presentationml/2006/ole">
              <mc:AlternateContent xmlns:mc="http://schemas.openxmlformats.org/markup-compatibility/2006">
                <mc:Choice xmlns:v="urn:schemas-microsoft-com:vml" Requires="v">
                  <p:oleObj spid="_x0000_s1026" name="" r:id="rId7" imgW="190500" imgH="228600" progId="Equation.KSEE3">
                    <p:embed/>
                  </p:oleObj>
                </mc:Choice>
                <mc:Fallback>
                  <p:oleObj name="" r:id="rId7" imgW="190500" imgH="228600" progId="Equation.KSEE3">
                    <p:embed/>
                    <p:pic>
                      <p:nvPicPr>
                        <p:cNvPr id="0" name="图片 1025"/>
                        <p:cNvPicPr/>
                        <p:nvPr/>
                      </p:nvPicPr>
                      <p:blipFill>
                        <a:blip r:embed="rId8"/>
                        <a:stretch>
                          <a:fillRect/>
                        </a:stretch>
                      </p:blipFill>
                      <p:spPr>
                        <a:xfrm>
                          <a:off x="9635" y="6971"/>
                          <a:ext cx="358" cy="430"/>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22" name="Group 66"/>
          <p:cNvGrpSpPr/>
          <p:nvPr/>
        </p:nvGrpSpPr>
        <p:grpSpPr bwMode="auto">
          <a:xfrm>
            <a:off x="3765550" y="1490663"/>
            <a:ext cx="1611313" cy="3233737"/>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75000"/>
                  </a:schemeClr>
                </a:solidFill>
              </a:endParaRPr>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85000"/>
                  </a:schemeClr>
                </a:solidFill>
              </a:endParaRPr>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9523" name="Rectangle 67"/>
          <p:cNvSpPr>
            <a:spLocks noChangeArrowheads="1"/>
          </p:cNvSpPr>
          <p:nvPr/>
        </p:nvSpPr>
        <p:spPr bwMode="auto">
          <a:xfrm>
            <a:off x="294640" y="1817370"/>
            <a:ext cx="1971675" cy="76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buFont typeface="Arial" panose="020B0604020202020204" pitchFamily="34" charset="0"/>
              <a:buNone/>
            </a:pPr>
            <a:r>
              <a:rPr lang="en-US" altLang="zh-CN" sz="1400" b="1" dirty="0">
                <a:solidFill>
                  <a:schemeClr val="tx1">
                    <a:lumMod val="50000"/>
                    <a:lumOff val="50000"/>
                  </a:schemeClr>
                </a:solidFill>
                <a:latin typeface="Times New Roman" panose="02020603050405020304" charset="0"/>
              </a:rPr>
              <a:t>RBS</a:t>
            </a:r>
            <a:endParaRPr lang="en-US" altLang="zh-CN" sz="1400" b="1" dirty="0">
              <a:solidFill>
                <a:schemeClr val="tx1">
                  <a:lumMod val="50000"/>
                  <a:lumOff val="50000"/>
                </a:schemeClr>
              </a:solidFill>
              <a:latin typeface="Times New Roman" panose="02020603050405020304" charset="0"/>
            </a:endParaRPr>
          </a:p>
          <a:p>
            <a:pPr algn="just">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当业务到来时，为业务随机分配BBU目的节点以及到该目的节点的对应光路</a:t>
            </a:r>
            <a:r>
              <a:rPr lang="zh-CN" sz="1200" dirty="0">
                <a:solidFill>
                  <a:schemeClr val="tx1">
                    <a:lumMod val="50000"/>
                    <a:lumOff val="50000"/>
                  </a:schemeClr>
                </a:solidFill>
                <a:latin typeface="Times New Roman" panose="02020603050405020304" charset="0"/>
                <a:ea typeface="微软雅黑" panose="020B0503020204020204" pitchFamily="34" charset="-122"/>
              </a:rPr>
              <a:t>。</a:t>
            </a:r>
            <a:endParaRPr lang="zh-CN"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9524" name="Rectangle 68"/>
          <p:cNvSpPr>
            <a:spLocks noChangeArrowheads="1"/>
          </p:cNvSpPr>
          <p:nvPr/>
        </p:nvSpPr>
        <p:spPr bwMode="auto">
          <a:xfrm>
            <a:off x="229870" y="3135630"/>
            <a:ext cx="266890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buFont typeface="Arial" panose="020B0604020202020204" pitchFamily="34" charset="0"/>
              <a:buNone/>
            </a:pPr>
            <a:r>
              <a:rPr lang="en-US" sz="1400" b="1" dirty="0">
                <a:solidFill>
                  <a:schemeClr val="tx1">
                    <a:lumMod val="50000"/>
                    <a:lumOff val="50000"/>
                  </a:schemeClr>
                </a:solidFill>
                <a:latin typeface="Times New Roman" panose="02020603050405020304" charset="0"/>
              </a:rPr>
              <a:t>ABS</a:t>
            </a:r>
            <a:endParaRPr lang="en-US" sz="1400" b="1" dirty="0">
              <a:solidFill>
                <a:schemeClr val="tx1">
                  <a:lumMod val="50000"/>
                  <a:lumOff val="50000"/>
                </a:schemeClr>
              </a:solidFill>
              <a:latin typeface="Times New Roman" panose="02020603050405020304" charset="0"/>
            </a:endParaRPr>
          </a:p>
          <a:p>
            <a:pPr algn="just">
              <a:buFont typeface="Arial" panose="020B0604020202020204" pitchFamily="34" charset="0"/>
              <a:buNone/>
            </a:pPr>
            <a:r>
              <a:rPr lang="en-US" sz="1200" dirty="0">
                <a:solidFill>
                  <a:schemeClr val="tx1">
                    <a:lumMod val="50000"/>
                    <a:lumOff val="50000"/>
                  </a:schemeClr>
                </a:solidFill>
                <a:latin typeface="Times New Roman" panose="02020603050405020304" charset="0"/>
                <a:ea typeface="微软雅黑" panose="020B0503020204020204" pitchFamily="34" charset="-122"/>
              </a:rPr>
              <a:t>为了保证各个服务节点的负载均衡性，优先考虑BBU节点应用资源的利用情况。</a:t>
            </a:r>
            <a:endParaRPr lang="en-US"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9525" name="Rectangle 69"/>
          <p:cNvSpPr>
            <a:spLocks noChangeArrowheads="1"/>
          </p:cNvSpPr>
          <p:nvPr/>
        </p:nvSpPr>
        <p:spPr bwMode="auto">
          <a:xfrm>
            <a:off x="6661785" y="1053465"/>
            <a:ext cx="2063115" cy="11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buFont typeface="Arial" panose="020B0604020202020204" pitchFamily="34" charset="0"/>
              <a:buNone/>
            </a:pPr>
            <a:r>
              <a:rPr lang="en-US" sz="1400" b="1" dirty="0">
                <a:solidFill>
                  <a:schemeClr val="tx1">
                    <a:lumMod val="50000"/>
                    <a:lumOff val="50000"/>
                  </a:schemeClr>
                </a:solidFill>
                <a:latin typeface="Times New Roman" panose="02020603050405020304" charset="0"/>
              </a:rPr>
              <a:t>NBS</a:t>
            </a:r>
            <a:endParaRPr lang="en-US" sz="1400" b="1" dirty="0">
              <a:solidFill>
                <a:schemeClr val="tx1">
                  <a:lumMod val="50000"/>
                  <a:lumOff val="50000"/>
                </a:schemeClr>
              </a:solidFill>
              <a:latin typeface="Times New Roman" panose="02020603050405020304" charset="0"/>
            </a:endParaRPr>
          </a:p>
          <a:p>
            <a:pPr algn="just">
              <a:buFont typeface="Arial" panose="020B0604020202020204" pitchFamily="34" charset="0"/>
              <a:buNone/>
            </a:pPr>
            <a:r>
              <a:rPr lang="en-US" sz="1200" dirty="0">
                <a:solidFill>
                  <a:schemeClr val="tx1">
                    <a:lumMod val="50000"/>
                    <a:lumOff val="50000"/>
                  </a:schemeClr>
                </a:solidFill>
                <a:latin typeface="Times New Roman" panose="02020603050405020304" charset="0"/>
                <a:ea typeface="微软雅黑" panose="020B0503020204020204" pitchFamily="34" charset="-122"/>
              </a:rPr>
              <a:t>NBS应用Dijkstra算法，选择从源节点到目的节点具有最小跳数（hop）的路径作为目标。当业务到来时，优先考虑不同路径上的网络资源利用情况。</a:t>
            </a:r>
            <a:endParaRPr lang="en-US"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9526" name="Rectangle 70"/>
          <p:cNvSpPr>
            <a:spLocks noChangeArrowheads="1"/>
          </p:cNvSpPr>
          <p:nvPr/>
        </p:nvSpPr>
        <p:spPr bwMode="auto">
          <a:xfrm>
            <a:off x="6212840" y="2915285"/>
            <a:ext cx="261175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buFont typeface="Arial" panose="020B0604020202020204" pitchFamily="34" charset="0"/>
              <a:buNone/>
            </a:pPr>
            <a:r>
              <a:rPr lang="en-US" sz="1400" b="1" dirty="0">
                <a:solidFill>
                  <a:schemeClr val="tx1">
                    <a:lumMod val="50000"/>
                    <a:lumOff val="50000"/>
                  </a:schemeClr>
                </a:solidFill>
                <a:latin typeface="Times New Roman" panose="02020603050405020304" charset="0"/>
              </a:rPr>
              <a:t>SGLB</a:t>
            </a:r>
            <a:endParaRPr lang="en-US" sz="1400" b="1" dirty="0">
              <a:solidFill>
                <a:schemeClr val="tx1">
                  <a:lumMod val="50000"/>
                  <a:lumOff val="50000"/>
                </a:schemeClr>
              </a:solidFill>
              <a:latin typeface="Times New Roman" panose="02020603050405020304" charset="0"/>
            </a:endParaRPr>
          </a:p>
          <a:p>
            <a:pPr algn="just">
              <a:buFont typeface="Arial" panose="020B0604020202020204" pitchFamily="34" charset="0"/>
              <a:buNone/>
            </a:pPr>
            <a:r>
              <a:rPr lang="zh-CN" altLang="en-US" sz="1200" dirty="0">
                <a:solidFill>
                  <a:schemeClr val="tx1">
                    <a:lumMod val="50000"/>
                    <a:lumOff val="50000"/>
                  </a:schemeClr>
                </a:solidFill>
                <a:latin typeface="Times New Roman" panose="02020603050405020304" charset="0"/>
                <a:ea typeface="微软雅黑" panose="020B0503020204020204" pitchFamily="34" charset="-122"/>
              </a:rPr>
              <a:t>综合</a:t>
            </a:r>
            <a:r>
              <a:rPr lang="en-US" sz="1200" dirty="0">
                <a:solidFill>
                  <a:schemeClr val="tx1">
                    <a:lumMod val="50000"/>
                    <a:lumOff val="50000"/>
                  </a:schemeClr>
                </a:solidFill>
                <a:latin typeface="Times New Roman" panose="02020603050405020304" charset="0"/>
                <a:ea typeface="微软雅黑" panose="020B0503020204020204" pitchFamily="34" charset="-122"/>
              </a:rPr>
              <a:t>网络资源和应用资源，SGLB是静态参数下的全局负载均衡策略</a:t>
            </a:r>
            <a:r>
              <a:rPr lang="zh-CN" altLang="en-US" sz="1200" dirty="0">
                <a:solidFill>
                  <a:schemeClr val="tx1">
                    <a:lumMod val="50000"/>
                    <a:lumOff val="50000"/>
                  </a:schemeClr>
                </a:solidFill>
                <a:latin typeface="Times New Roman" panose="02020603050405020304" charset="0"/>
                <a:ea typeface="微软雅黑" panose="020B0503020204020204" pitchFamily="34" charset="-122"/>
              </a:rPr>
              <a:t>。</a:t>
            </a:r>
            <a:endParaRPr lang="zh-CN" altLang="en-US" sz="1200" dirty="0">
              <a:solidFill>
                <a:schemeClr val="tx1">
                  <a:lumMod val="50000"/>
                  <a:lumOff val="50000"/>
                </a:schemeClr>
              </a:solidFill>
              <a:latin typeface="Times New Roman" panose="02020603050405020304" charset="0"/>
              <a:ea typeface="微软雅黑" panose="020B0503020204020204" pitchFamily="34" charset="-122"/>
            </a:endParaRPr>
          </a:p>
          <a:p>
            <a:pPr algn="just">
              <a:buFont typeface="Arial" panose="020B0604020202020204" pitchFamily="34" charset="0"/>
              <a:buNone/>
            </a:pPr>
            <a:endParaRPr lang="en-US" sz="1400" dirty="0">
              <a:solidFill>
                <a:schemeClr val="tx1">
                  <a:lumMod val="50000"/>
                  <a:lumOff val="50000"/>
                </a:schemeClr>
              </a:solidFill>
              <a:latin typeface="Times New Roman" panose="02020603050405020304" charset="0"/>
            </a:endParaRPr>
          </a:p>
        </p:txBody>
      </p:sp>
      <p:sp>
        <p:nvSpPr>
          <p:cNvPr id="19527" name="Line 71"/>
          <p:cNvSpPr>
            <a:spLocks noChangeShapeType="1"/>
          </p:cNvSpPr>
          <p:nvPr/>
        </p:nvSpPr>
        <p:spPr bwMode="auto">
          <a:xfrm>
            <a:off x="2339975" y="1914208"/>
            <a:ext cx="1584325" cy="0"/>
          </a:xfrm>
          <a:prstGeom prst="line">
            <a:avLst/>
          </a:prstGeom>
          <a:noFill/>
          <a:ln w="6350">
            <a:solidFill>
              <a:schemeClr val="tx1">
                <a:lumMod val="50000"/>
                <a:lumOff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Line 73"/>
          <p:cNvSpPr>
            <a:spLocks noChangeShapeType="1"/>
          </p:cNvSpPr>
          <p:nvPr/>
        </p:nvSpPr>
        <p:spPr bwMode="auto">
          <a:xfrm>
            <a:off x="5213350" y="1627188"/>
            <a:ext cx="1332000" cy="0"/>
          </a:xfrm>
          <a:prstGeom prst="line">
            <a:avLst/>
          </a:prstGeom>
          <a:noFill/>
          <a:ln w="6350">
            <a:solidFill>
              <a:schemeClr val="tx1">
                <a:lumMod val="50000"/>
                <a:lumOff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0" name="Line 74"/>
          <p:cNvSpPr>
            <a:spLocks noChangeShapeType="1"/>
          </p:cNvSpPr>
          <p:nvPr/>
        </p:nvSpPr>
        <p:spPr bwMode="auto">
          <a:xfrm>
            <a:off x="4712970" y="3022600"/>
            <a:ext cx="1332000" cy="0"/>
          </a:xfrm>
          <a:prstGeom prst="line">
            <a:avLst/>
          </a:prstGeom>
          <a:noFill/>
          <a:ln w="6350">
            <a:solidFill>
              <a:schemeClr val="tx1">
                <a:lumMod val="50000"/>
                <a:lumOff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2970213" y="3237865"/>
            <a:ext cx="1476000" cy="0"/>
          </a:xfrm>
          <a:prstGeom prst="line">
            <a:avLst/>
          </a:prstGeom>
          <a:noFill/>
          <a:ln w="6350">
            <a:solidFill>
              <a:schemeClr val="tx1">
                <a:lumMod val="50000"/>
                <a:lumOff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组合 9"/>
          <p:cNvGrpSpPr/>
          <p:nvPr/>
        </p:nvGrpSpPr>
        <p:grpSpPr>
          <a:xfrm>
            <a:off x="3458845" y="358775"/>
            <a:ext cx="2226310" cy="511175"/>
            <a:chOff x="5447" y="565"/>
            <a:chExt cx="3506" cy="805"/>
          </a:xfrm>
        </p:grpSpPr>
        <p:sp>
          <p:nvSpPr>
            <p:cNvPr id="68" name="TextBox 67"/>
            <p:cNvSpPr txBox="1"/>
            <p:nvPr/>
          </p:nvSpPr>
          <p:spPr>
            <a:xfrm>
              <a:off x="5447" y="565"/>
              <a:ext cx="3506" cy="580"/>
            </a:xfrm>
            <a:prstGeom prst="rect">
              <a:avLst/>
            </a:prstGeom>
            <a:noFill/>
          </p:spPr>
          <p:txBody>
            <a:bodyPr wrap="square" rtlCol="0">
              <a:spAutoFit/>
            </a:bodyPr>
            <a:lstStyle/>
            <a:p>
              <a:pPr algn="ctr"/>
              <a:r>
                <a:rPr lang="zh-CN" altLang="en-US" b="1" dirty="0" smtClean="0">
                  <a:solidFill>
                    <a:srgbClr val="347683"/>
                  </a:solidFill>
                  <a:latin typeface="微软雅黑" panose="020B0503020204020204" pitchFamily="34" charset="-122"/>
                  <a:ea typeface="微软雅黑" panose="020B0503020204020204" pitchFamily="34" charset="-122"/>
                </a:rPr>
                <a:t>资源优化算法</a:t>
              </a:r>
              <a:endParaRPr lang="zh-CN" altLang="en-US" b="1" dirty="0">
                <a:solidFill>
                  <a:srgbClr val="347683"/>
                </a:solidFill>
                <a:latin typeface="微软雅黑" panose="020B0503020204020204" pitchFamily="34" charset="-122"/>
                <a:ea typeface="微软雅黑" panose="020B0503020204020204" pitchFamily="34" charset="-122"/>
              </a:endParaRPr>
            </a:p>
          </p:txBody>
        </p:sp>
        <p:sp>
          <p:nvSpPr>
            <p:cNvPr id="69" name="Rectangle 20"/>
            <p:cNvSpPr>
              <a:spLocks noChangeArrowheads="1"/>
            </p:cNvSpPr>
            <p:nvPr/>
          </p:nvSpPr>
          <p:spPr bwMode="auto">
            <a:xfrm>
              <a:off x="5782" y="1080"/>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sz="1200" dirty="0" smtClean="0">
                  <a:solidFill>
                    <a:schemeClr val="tx1">
                      <a:lumMod val="65000"/>
                      <a:lumOff val="35000"/>
                    </a:schemeClr>
                  </a:solidFill>
                  <a:latin typeface="Times New Roman" panose="02020603050405020304" charset="0"/>
                  <a:cs typeface="Arial" panose="020B0604020202020204" pitchFamily="34" charset="0"/>
                </a:rPr>
                <a:t>Optimization Algorithm</a:t>
              </a:r>
              <a:endParaRPr lang="en-US" sz="1200" dirty="0">
                <a:solidFill>
                  <a:schemeClr val="tx1">
                    <a:lumMod val="65000"/>
                    <a:lumOff val="35000"/>
                  </a:schemeClr>
                </a:solidFill>
                <a:latin typeface="Times New Roman" panose="02020603050405020304" charset="0"/>
                <a:cs typeface="Arial" panose="020B0604020202020204" pitchFamily="34" charset="0"/>
              </a:endParaRPr>
            </a:p>
          </p:txBody>
        </p:sp>
      </p:grpSp>
      <p:graphicFrame>
        <p:nvGraphicFramePr>
          <p:cNvPr id="5" name="对象 4">
            <a:hlinkClick r:id="" action="ppaction://ole?verb="/>
          </p:cNvPr>
          <p:cNvGraphicFramePr>
            <a:graphicFrameLocks noChangeAspect="1"/>
          </p:cNvGraphicFramePr>
          <p:nvPr/>
        </p:nvGraphicFramePr>
        <p:xfrm>
          <a:off x="4114800" y="246253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2462530"/>
                        <a:ext cx="914400" cy="215900"/>
                      </a:xfrm>
                      <a:prstGeom prst="rect">
                        <a:avLst/>
                      </a:prstGeom>
                    </p:spPr>
                  </p:pic>
                </p:oleObj>
              </mc:Fallback>
            </mc:AlternateContent>
          </a:graphicData>
        </a:graphic>
      </p:graphicFrame>
      <p:graphicFrame>
        <p:nvGraphicFramePr>
          <p:cNvPr id="11" name="对象 20"/>
          <p:cNvGraphicFramePr>
            <a:graphicFrameLocks noChangeAspect="1"/>
          </p:cNvGraphicFramePr>
          <p:nvPr/>
        </p:nvGraphicFramePr>
        <p:xfrm>
          <a:off x="200025" y="3887470"/>
          <a:ext cx="3169285" cy="332740"/>
        </p:xfrm>
        <a:graphic>
          <a:graphicData uri="http://schemas.openxmlformats.org/presentationml/2006/ole">
            <mc:AlternateContent xmlns:mc="http://schemas.openxmlformats.org/markup-compatibility/2006">
              <mc:Choice xmlns:v="urn:schemas-microsoft-com:vml" Requires="v">
                <p:oleObj spid="_x0000_s12" name="" r:id="rId3" imgW="2298700" imgH="241300" progId="Equation.KSEE3">
                  <p:embed/>
                </p:oleObj>
              </mc:Choice>
              <mc:Fallback>
                <p:oleObj name="" r:id="rId3" imgW="2298700" imgH="241300" progId="Equation.KSEE3">
                  <p:embed/>
                  <p:pic>
                    <p:nvPicPr>
                      <p:cNvPr id="0" name="图片 11"/>
                      <p:cNvPicPr/>
                      <p:nvPr/>
                    </p:nvPicPr>
                    <p:blipFill>
                      <a:blip r:embed="rId4"/>
                      <a:stretch>
                        <a:fillRect/>
                      </a:stretch>
                    </p:blipFill>
                    <p:spPr>
                      <a:xfrm>
                        <a:off x="200025" y="3887470"/>
                        <a:ext cx="3169285" cy="332740"/>
                      </a:xfrm>
                      <a:prstGeom prst="rect">
                        <a:avLst/>
                      </a:prstGeom>
                      <a:noFill/>
                      <a:ln w="38100">
                        <a:noFill/>
                        <a:miter/>
                      </a:ln>
                    </p:spPr>
                  </p:pic>
                </p:oleObj>
              </mc:Fallback>
            </mc:AlternateContent>
          </a:graphicData>
        </a:graphic>
      </p:graphicFrame>
      <p:graphicFrame>
        <p:nvGraphicFramePr>
          <p:cNvPr id="2" name="对象 13"/>
          <p:cNvGraphicFramePr>
            <a:graphicFrameLocks noChangeAspect="1"/>
          </p:cNvGraphicFramePr>
          <p:nvPr/>
        </p:nvGraphicFramePr>
        <p:xfrm>
          <a:off x="6877050" y="2247900"/>
          <a:ext cx="1848485" cy="379730"/>
        </p:xfrm>
        <a:graphic>
          <a:graphicData uri="http://schemas.openxmlformats.org/presentationml/2006/ole">
            <mc:AlternateContent xmlns:mc="http://schemas.openxmlformats.org/markup-compatibility/2006">
              <mc:Choice xmlns:v="urn:schemas-microsoft-com:vml" Requires="v">
                <p:oleObj spid="_x0000_s13" name="" r:id="rId5" imgW="1422400" imgH="292100" progId="Equation.KSEE3">
                  <p:embed/>
                </p:oleObj>
              </mc:Choice>
              <mc:Fallback>
                <p:oleObj name="" r:id="rId5" imgW="1422400" imgH="292100" progId="Equation.KSEE3">
                  <p:embed/>
                  <p:pic>
                    <p:nvPicPr>
                      <p:cNvPr id="0" name="图片 12"/>
                      <p:cNvPicPr/>
                      <p:nvPr/>
                    </p:nvPicPr>
                    <p:blipFill>
                      <a:blip r:embed="rId6"/>
                      <a:stretch>
                        <a:fillRect/>
                      </a:stretch>
                    </p:blipFill>
                    <p:spPr>
                      <a:xfrm>
                        <a:off x="6877050" y="2247900"/>
                        <a:ext cx="1848485" cy="379730"/>
                      </a:xfrm>
                      <a:prstGeom prst="rect">
                        <a:avLst/>
                      </a:prstGeom>
                      <a:noFill/>
                      <a:ln w="38100">
                        <a:noFill/>
                        <a:miter/>
                      </a:ln>
                    </p:spPr>
                  </p:pic>
                </p:oleObj>
              </mc:Fallback>
            </mc:AlternateContent>
          </a:graphicData>
        </a:graphic>
      </p:graphicFrame>
      <p:graphicFrame>
        <p:nvGraphicFramePr>
          <p:cNvPr id="3" name="对象 36"/>
          <p:cNvGraphicFramePr>
            <a:graphicFrameLocks noChangeAspect="1"/>
          </p:cNvGraphicFramePr>
          <p:nvPr/>
        </p:nvGraphicFramePr>
        <p:xfrm>
          <a:off x="5389245" y="3571240"/>
          <a:ext cx="2733675" cy="287020"/>
        </p:xfrm>
        <a:graphic>
          <a:graphicData uri="http://schemas.openxmlformats.org/presentationml/2006/ole">
            <mc:AlternateContent xmlns:mc="http://schemas.openxmlformats.org/markup-compatibility/2006">
              <mc:Choice xmlns:v="urn:schemas-microsoft-com:vml" Requires="v">
                <p:oleObj spid="_x0000_s14" name="" r:id="rId7" imgW="2298700" imgH="241300" progId="Equation.KSEE3">
                  <p:embed/>
                </p:oleObj>
              </mc:Choice>
              <mc:Fallback>
                <p:oleObj name="" r:id="rId7" imgW="2298700" imgH="241300" progId="Equation.KSEE3">
                  <p:embed/>
                  <p:pic>
                    <p:nvPicPr>
                      <p:cNvPr id="0" name="图片 13"/>
                      <p:cNvPicPr/>
                      <p:nvPr/>
                    </p:nvPicPr>
                    <p:blipFill>
                      <a:blip r:embed="rId8"/>
                      <a:stretch>
                        <a:fillRect/>
                      </a:stretch>
                    </p:blipFill>
                    <p:spPr>
                      <a:xfrm>
                        <a:off x="5389245" y="3571240"/>
                        <a:ext cx="2733675" cy="287020"/>
                      </a:xfrm>
                      <a:prstGeom prst="rect">
                        <a:avLst/>
                      </a:prstGeom>
                      <a:noFill/>
                      <a:ln w="38100">
                        <a:noFill/>
                        <a:miter/>
                      </a:ln>
                    </p:spPr>
                  </p:pic>
                </p:oleObj>
              </mc:Fallback>
            </mc:AlternateContent>
          </a:graphicData>
        </a:graphic>
      </p:graphicFrame>
      <p:graphicFrame>
        <p:nvGraphicFramePr>
          <p:cNvPr id="4" name="对象 37"/>
          <p:cNvGraphicFramePr>
            <a:graphicFrameLocks noChangeAspect="1"/>
          </p:cNvGraphicFramePr>
          <p:nvPr/>
        </p:nvGraphicFramePr>
        <p:xfrm>
          <a:off x="5389245" y="4030980"/>
          <a:ext cx="1612265" cy="337185"/>
        </p:xfrm>
        <a:graphic>
          <a:graphicData uri="http://schemas.openxmlformats.org/presentationml/2006/ole">
            <mc:AlternateContent xmlns:mc="http://schemas.openxmlformats.org/markup-compatibility/2006">
              <mc:Choice xmlns:v="urn:schemas-microsoft-com:vml" Requires="v">
                <p:oleObj spid="_x0000_s15" name="" r:id="rId9" imgW="1397000" imgH="292100" progId="Equation.KSEE3">
                  <p:embed/>
                </p:oleObj>
              </mc:Choice>
              <mc:Fallback>
                <p:oleObj name="" r:id="rId9" imgW="1397000" imgH="292100" progId="Equation.KSEE3">
                  <p:embed/>
                  <p:pic>
                    <p:nvPicPr>
                      <p:cNvPr id="0" name="图片 14"/>
                      <p:cNvPicPr/>
                      <p:nvPr/>
                    </p:nvPicPr>
                    <p:blipFill>
                      <a:blip r:embed="rId10"/>
                      <a:stretch>
                        <a:fillRect/>
                      </a:stretch>
                    </p:blipFill>
                    <p:spPr>
                      <a:xfrm>
                        <a:off x="5389245" y="4030980"/>
                        <a:ext cx="1612265" cy="337185"/>
                      </a:xfrm>
                      <a:prstGeom prst="rect">
                        <a:avLst/>
                      </a:prstGeom>
                      <a:noFill/>
                      <a:ln w="38100">
                        <a:noFill/>
                        <a:miter/>
                      </a:ln>
                    </p:spPr>
                  </p:pic>
                </p:oleObj>
              </mc:Fallback>
            </mc:AlternateContent>
          </a:graphicData>
        </a:graphic>
      </p:graphicFrame>
      <p:graphicFrame>
        <p:nvGraphicFramePr>
          <p:cNvPr id="6" name="对象 40"/>
          <p:cNvGraphicFramePr>
            <a:graphicFrameLocks noChangeAspect="1"/>
          </p:cNvGraphicFramePr>
          <p:nvPr/>
        </p:nvGraphicFramePr>
        <p:xfrm>
          <a:off x="5377180" y="4540250"/>
          <a:ext cx="3699510" cy="491490"/>
        </p:xfrm>
        <a:graphic>
          <a:graphicData uri="http://schemas.openxmlformats.org/presentationml/2006/ole">
            <mc:AlternateContent xmlns:mc="http://schemas.openxmlformats.org/markup-compatibility/2006">
              <mc:Choice xmlns:v="urn:schemas-microsoft-com:vml" Requires="v">
                <p:oleObj spid="_x0000_s16" name="" r:id="rId11" imgW="3441700" imgH="457200" progId="Equation.KSEE3">
                  <p:embed/>
                </p:oleObj>
              </mc:Choice>
              <mc:Fallback>
                <p:oleObj name="" r:id="rId11" imgW="3441700" imgH="457200" progId="Equation.KSEE3">
                  <p:embed/>
                  <p:pic>
                    <p:nvPicPr>
                      <p:cNvPr id="0" name="图片 15"/>
                      <p:cNvPicPr/>
                      <p:nvPr/>
                    </p:nvPicPr>
                    <p:blipFill>
                      <a:blip r:embed="rId12"/>
                      <a:stretch>
                        <a:fillRect/>
                      </a:stretch>
                    </p:blipFill>
                    <p:spPr>
                      <a:xfrm>
                        <a:off x="5377180" y="4540250"/>
                        <a:ext cx="3699510" cy="491490"/>
                      </a:xfrm>
                      <a:prstGeom prst="rect">
                        <a:avLst/>
                      </a:prstGeom>
                      <a:noFill/>
                      <a:ln w="38100">
                        <a:noFill/>
                        <a:miter/>
                      </a:ln>
                    </p:spPr>
                  </p:pic>
                </p:oleObj>
              </mc:Fallback>
            </mc:AlternateContent>
          </a:graphicData>
        </a:graphic>
      </p:graphicFrame>
      <p:sp>
        <p:nvSpPr>
          <p:cNvPr id="7" name="矩形 6"/>
          <p:cNvSpPr/>
          <p:nvPr/>
        </p:nvSpPr>
        <p:spPr>
          <a:xfrm>
            <a:off x="5292725" y="3571240"/>
            <a:ext cx="3783965" cy="1461135"/>
          </a:xfrm>
          <a:prstGeom prst="rect">
            <a:avLst/>
          </a:prstGeom>
          <a:noFill/>
          <a:ln w="12700"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15570" y="3795395"/>
            <a:ext cx="3343275" cy="499110"/>
          </a:xfrm>
          <a:prstGeom prst="rect">
            <a:avLst/>
          </a:prstGeom>
          <a:noFill/>
          <a:ln w="12700"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556375" y="2227580"/>
            <a:ext cx="2520315" cy="450850"/>
          </a:xfrm>
          <a:prstGeom prst="rect">
            <a:avLst/>
          </a:prstGeom>
          <a:noFill/>
          <a:ln w="12700"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3210557" y="2388918"/>
            <a:ext cx="2722880" cy="706755"/>
          </a:xfrm>
          <a:prstGeom prst="rect">
            <a:avLst/>
          </a:prstGeom>
          <a:noFill/>
        </p:spPr>
        <p:txBody>
          <a:bodyPr wrap="none" rtlCol="0">
            <a:spAutoFit/>
          </a:bodyPr>
          <a:lstStyle/>
          <a:p>
            <a:pPr algn="ctr"/>
            <a:r>
              <a:rPr lang="zh-CN" altLang="en-US" sz="2000" b="1" dirty="0">
                <a:ln w="6350">
                  <a:noFill/>
                </a:ln>
                <a:solidFill>
                  <a:schemeClr val="bg1">
                    <a:lumMod val="50000"/>
                  </a:schemeClr>
                </a:solidFill>
                <a:latin typeface="Impact" panose="020B0806030902050204" pitchFamily="34" charset="0"/>
                <a:ea typeface="微软雅黑" panose="020B0503020204020204" pitchFamily="34" charset="-122"/>
                <a:sym typeface="+mn-ea"/>
              </a:rPr>
              <a:t>动态全局资源优化算法</a:t>
            </a:r>
            <a:endParaRPr lang="zh-CN" altLang="en-US" sz="2000" b="1" dirty="0">
              <a:ln w="6350">
                <a:noFill/>
              </a:ln>
              <a:solidFill>
                <a:schemeClr val="bg1">
                  <a:lumMod val="50000"/>
                </a:schemeClr>
              </a:solidFill>
              <a:latin typeface="Impact" panose="020B0806030902050204" pitchFamily="34" charset="0"/>
              <a:ea typeface="微软雅黑" panose="020B0503020204020204" pitchFamily="34" charset="-122"/>
            </a:endParaRPr>
          </a:p>
          <a:p>
            <a:pPr algn="ct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TextBox 95"/>
          <p:cNvSpPr txBox="1"/>
          <p:nvPr/>
        </p:nvSpPr>
        <p:spPr>
          <a:xfrm>
            <a:off x="4124958" y="2892974"/>
            <a:ext cx="894080" cy="737235"/>
          </a:xfrm>
          <a:prstGeom prst="rect">
            <a:avLst/>
          </a:prstGeom>
          <a:noFill/>
        </p:spPr>
        <p:txBody>
          <a:bodyPr wrap="none" rtlCol="0">
            <a:spAutoFit/>
          </a:bodyPr>
          <a:lstStyle/>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策略描述</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仿真分析</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97" name="直接连接符 96"/>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1"/>
          <p:cNvSpPr>
            <a:spLocks noEditPoints="1"/>
          </p:cNvSpPr>
          <p:nvPr/>
        </p:nvSpPr>
        <p:spPr bwMode="auto">
          <a:xfrm>
            <a:off x="4373027" y="1272150"/>
            <a:ext cx="397940" cy="50558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395288" y="1346200"/>
            <a:ext cx="8351837"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200" dirty="0">
                <a:solidFill>
                  <a:schemeClr val="tx1">
                    <a:lumMod val="50000"/>
                    <a:lumOff val="50000"/>
                  </a:schemeClr>
                </a:solidFill>
                <a:latin typeface="Times New Roman" panose="02020603050405020304" charset="0"/>
                <a:ea typeface="微软雅黑" panose="020B0503020204020204" pitchFamily="34" charset="-122"/>
              </a:rPr>
              <a:t>        </a:t>
            </a:r>
            <a:r>
              <a:rPr sz="1200" dirty="0">
                <a:solidFill>
                  <a:schemeClr val="tx1">
                    <a:lumMod val="50000"/>
                    <a:lumOff val="50000"/>
                  </a:schemeClr>
                </a:solidFill>
                <a:latin typeface="Times New Roman" panose="02020603050405020304" charset="0"/>
                <a:ea typeface="微软雅黑" panose="020B0503020204020204" pitchFamily="34" charset="-122"/>
              </a:rPr>
              <a:t>静态全局资源优化算法</a:t>
            </a:r>
            <a:r>
              <a:rPr lang="en-US" sz="1200" dirty="0">
                <a:solidFill>
                  <a:schemeClr val="tx1">
                    <a:lumMod val="50000"/>
                    <a:lumOff val="50000"/>
                  </a:schemeClr>
                </a:solidFill>
                <a:latin typeface="Times New Roman" panose="02020603050405020304" charset="0"/>
                <a:ea typeface="微软雅黑" panose="020B0503020204020204" pitchFamily="34" charset="-122"/>
              </a:rPr>
              <a:t>(SGLB)</a:t>
            </a:r>
            <a:r>
              <a:rPr sz="1200" dirty="0">
                <a:solidFill>
                  <a:schemeClr val="tx1">
                    <a:lumMod val="50000"/>
                    <a:lumOff val="50000"/>
                  </a:schemeClr>
                </a:solidFill>
                <a:latin typeface="Times New Roman" panose="02020603050405020304" charset="0"/>
                <a:ea typeface="微软雅黑" panose="020B0503020204020204" pitchFamily="34" charset="-122"/>
              </a:rPr>
              <a:t>具有权重因子固定，不能适应网络资源实时变化的局限性。如果能够考虑网络资源和应用资源的权重时变性，特别是在业务量较大的情况下，满足资源实时变化的需求，将进一步提升资源利用率和用户体验质量。</a:t>
            </a:r>
            <a:r>
              <a:rPr lang="en-US" altLang="zh-CN" sz="1200" dirty="0">
                <a:solidFill>
                  <a:schemeClr val="tx1">
                    <a:lumMod val="50000"/>
                    <a:lumOff val="50000"/>
                  </a:schemeClr>
                </a:solidFill>
                <a:latin typeface="Times New Roman" panose="02020603050405020304" charset="0"/>
                <a:ea typeface="微软雅黑" panose="020B0503020204020204" pitchFamily="34" charset="-122"/>
              </a:rPr>
              <a:t> </a:t>
            </a:r>
            <a:endParaRPr lang="zh-CN" altLang="en-US" sz="1200" dirty="0">
              <a:solidFill>
                <a:schemeClr val="tx1">
                  <a:lumMod val="50000"/>
                  <a:lumOff val="50000"/>
                </a:schemeClr>
              </a:solidFill>
              <a:latin typeface="Times New Roman" panose="02020603050405020304" charset="0"/>
              <a:ea typeface="微软雅黑" panose="020B0503020204020204" pitchFamily="34" charset="-122"/>
            </a:endParaRPr>
          </a:p>
        </p:txBody>
      </p:sp>
      <p:grpSp>
        <p:nvGrpSpPr>
          <p:cNvPr id="2" name="组合 1"/>
          <p:cNvGrpSpPr/>
          <p:nvPr/>
        </p:nvGrpSpPr>
        <p:grpSpPr>
          <a:xfrm>
            <a:off x="3458845" y="358775"/>
            <a:ext cx="2226310" cy="511175"/>
            <a:chOff x="5447" y="565"/>
            <a:chExt cx="3506" cy="805"/>
          </a:xfrm>
        </p:grpSpPr>
        <p:sp>
          <p:nvSpPr>
            <p:cNvPr id="75" name="TextBox 74"/>
            <p:cNvSpPr txBox="1"/>
            <p:nvPr/>
          </p:nvSpPr>
          <p:spPr>
            <a:xfrm>
              <a:off x="5447" y="565"/>
              <a:ext cx="3506" cy="580"/>
            </a:xfrm>
            <a:prstGeom prst="rect">
              <a:avLst/>
            </a:prstGeom>
            <a:noFill/>
          </p:spPr>
          <p:txBody>
            <a:bodyPr wrap="square" rtlCol="0">
              <a:spAutoFit/>
            </a:bodyPr>
            <a:lstStyle/>
            <a:p>
              <a:pPr algn="ctr"/>
              <a:r>
                <a:rPr lang="zh-CN" altLang="zh-CN" b="1" dirty="0">
                  <a:solidFill>
                    <a:schemeClr val="accent1"/>
                  </a:solidFill>
                  <a:latin typeface="微软雅黑" panose="020B0503020204020204" pitchFamily="34" charset="-122"/>
                  <a:ea typeface="微软雅黑" panose="020B0503020204020204" pitchFamily="34" charset="-122"/>
                </a:rPr>
                <a:t>策略描述</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6" name="Rectangle 20"/>
            <p:cNvSpPr>
              <a:spLocks noChangeArrowheads="1"/>
            </p:cNvSpPr>
            <p:nvPr/>
          </p:nvSpPr>
          <p:spPr bwMode="auto">
            <a:xfrm>
              <a:off x="5782" y="1080"/>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sz="1200" dirty="0" smtClean="0">
                  <a:solidFill>
                    <a:schemeClr val="tx1">
                      <a:lumMod val="65000"/>
                      <a:lumOff val="35000"/>
                    </a:schemeClr>
                  </a:solidFill>
                  <a:latin typeface="Times New Roman" panose="02020603050405020304" charset="0"/>
                  <a:cs typeface="Arial" panose="020B0604020202020204" pitchFamily="34" charset="0"/>
                </a:rPr>
                <a:t>Algorithm Description</a:t>
              </a:r>
              <a:endParaRPr lang="en-US" sz="1200" dirty="0">
                <a:solidFill>
                  <a:schemeClr val="tx1">
                    <a:lumMod val="65000"/>
                    <a:lumOff val="35000"/>
                  </a:schemeClr>
                </a:solidFill>
                <a:latin typeface="Times New Roman" panose="02020603050405020304" charset="0"/>
                <a:cs typeface="Arial" panose="020B0604020202020204" pitchFamily="34" charset="0"/>
              </a:endParaRPr>
            </a:p>
          </p:txBody>
        </p:sp>
      </p:grpSp>
      <p:sp>
        <p:nvSpPr>
          <p:cNvPr id="17489" name="Rectangle 81"/>
          <p:cNvSpPr>
            <a:spLocks noChangeArrowheads="1"/>
          </p:cNvSpPr>
          <p:nvPr/>
        </p:nvSpPr>
        <p:spPr bwMode="auto">
          <a:xfrm>
            <a:off x="5620385" y="3573780"/>
            <a:ext cx="1943100" cy="14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gn="ctr">
              <a:lnSpc>
                <a:spcPct val="120000"/>
              </a:lnSpc>
              <a:buFont typeface="Arial" panose="020B0604020202020204" pitchFamily="34" charset="0"/>
              <a:buNone/>
            </a:pPr>
            <a:r>
              <a:rPr lang="en-US" altLang="zh-CN" sz="800" dirty="0">
                <a:solidFill>
                  <a:schemeClr val="tx1">
                    <a:lumMod val="50000"/>
                    <a:lumOff val="50000"/>
                  </a:schemeClr>
                </a:solidFill>
              </a:rPr>
              <a:t>. </a:t>
            </a:r>
            <a:endParaRPr lang="zh-CN" altLang="en-US" sz="800" dirty="0">
              <a:solidFill>
                <a:schemeClr val="tx1">
                  <a:lumMod val="50000"/>
                  <a:lumOff val="50000"/>
                </a:schemeClr>
              </a:solidFill>
            </a:endParaRPr>
          </a:p>
        </p:txBody>
      </p:sp>
      <p:sp>
        <p:nvSpPr>
          <p:cNvPr id="17490" name="Line 82"/>
          <p:cNvSpPr>
            <a:spLocks noChangeShapeType="1"/>
          </p:cNvSpPr>
          <p:nvPr/>
        </p:nvSpPr>
        <p:spPr bwMode="auto">
          <a:xfrm>
            <a:off x="1220470" y="2698750"/>
            <a:ext cx="1944370"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17491" name="Line 83"/>
          <p:cNvSpPr>
            <a:spLocks noChangeShapeType="1"/>
          </p:cNvSpPr>
          <p:nvPr/>
        </p:nvSpPr>
        <p:spPr bwMode="auto">
          <a:xfrm>
            <a:off x="5971540" y="2770505"/>
            <a:ext cx="1944370"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9" name="文本框 8"/>
          <p:cNvSpPr txBox="1"/>
          <p:nvPr/>
        </p:nvSpPr>
        <p:spPr>
          <a:xfrm>
            <a:off x="1787525" y="2346960"/>
            <a:ext cx="767080" cy="368300"/>
          </a:xfrm>
          <a:prstGeom prst="rect">
            <a:avLst/>
          </a:prstGeom>
          <a:noFill/>
        </p:spPr>
        <p:txBody>
          <a:bodyPr wrap="none" rtlCol="0" anchor="t">
            <a:spAutoFit/>
          </a:bodyPr>
          <a:p>
            <a:r>
              <a:rPr lang="en-US" altLang="zh-CN" dirty="0">
                <a:solidFill>
                  <a:schemeClr val="accent1"/>
                </a:solidFill>
                <a:latin typeface="Times New Roman" panose="02020603050405020304" charset="0"/>
                <a:ea typeface="微软雅黑" panose="020B0503020204020204" pitchFamily="34" charset="-122"/>
                <a:sym typeface="+mn-ea"/>
              </a:rPr>
              <a:t>SGLB</a:t>
            </a:r>
            <a:endParaRPr lang="en-US" altLang="zh-CN" dirty="0">
              <a:solidFill>
                <a:schemeClr val="accent1"/>
              </a:solidFill>
              <a:latin typeface="Times New Roman" panose="02020603050405020304" charset="0"/>
              <a:ea typeface="微软雅黑" panose="020B0503020204020204" pitchFamily="34" charset="-122"/>
              <a:sym typeface="+mn-ea"/>
            </a:endParaRPr>
          </a:p>
        </p:txBody>
      </p:sp>
      <p:sp>
        <p:nvSpPr>
          <p:cNvPr id="11" name="Text Box 80"/>
          <p:cNvSpPr txBox="1">
            <a:spLocks noChangeArrowheads="1"/>
          </p:cNvSpPr>
          <p:nvPr/>
        </p:nvSpPr>
        <p:spPr bwMode="auto">
          <a:xfrm>
            <a:off x="5777865" y="2361565"/>
            <a:ext cx="2468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a:buFont typeface="Arial" panose="020B0604020202020204" pitchFamily="34" charset="0"/>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动态全局资源优化算法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9" name=" 159"/>
          <p:cNvSpPr/>
          <p:nvPr/>
        </p:nvSpPr>
        <p:spPr>
          <a:xfrm>
            <a:off x="3578225" y="2367915"/>
            <a:ext cx="1699260" cy="361950"/>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aphicFrame>
        <p:nvGraphicFramePr>
          <p:cNvPr id="18" name="对象 20"/>
          <p:cNvGraphicFramePr>
            <a:graphicFrameLocks noChangeAspect="1"/>
          </p:cNvGraphicFramePr>
          <p:nvPr/>
        </p:nvGraphicFramePr>
        <p:xfrm>
          <a:off x="645795" y="3481070"/>
          <a:ext cx="3169285" cy="332740"/>
        </p:xfrm>
        <a:graphic>
          <a:graphicData uri="http://schemas.openxmlformats.org/presentationml/2006/ole">
            <mc:AlternateContent xmlns:mc="http://schemas.openxmlformats.org/markup-compatibility/2006">
              <mc:Choice xmlns:v="urn:schemas-microsoft-com:vml" Requires="v">
                <p:oleObj spid="_x0000_s19" name="" r:id="rId1" imgW="2298700" imgH="241300" progId="Equation.KSEE3">
                  <p:embed/>
                </p:oleObj>
              </mc:Choice>
              <mc:Fallback>
                <p:oleObj name="" r:id="rId1" imgW="2298700" imgH="241300" progId="Equation.KSEE3">
                  <p:embed/>
                  <p:pic>
                    <p:nvPicPr>
                      <p:cNvPr id="0" name="图片 11"/>
                      <p:cNvPicPr/>
                      <p:nvPr/>
                    </p:nvPicPr>
                    <p:blipFill>
                      <a:blip r:embed="rId2"/>
                      <a:stretch>
                        <a:fillRect/>
                      </a:stretch>
                    </p:blipFill>
                    <p:spPr>
                      <a:xfrm>
                        <a:off x="645795" y="3481070"/>
                        <a:ext cx="3169285" cy="332740"/>
                      </a:xfrm>
                      <a:prstGeom prst="rect">
                        <a:avLst/>
                      </a:prstGeom>
                      <a:noFill/>
                      <a:ln w="38100">
                        <a:noFill/>
                        <a:miter/>
                      </a:ln>
                    </p:spPr>
                  </p:pic>
                </p:oleObj>
              </mc:Fallback>
            </mc:AlternateContent>
          </a:graphicData>
        </a:graphic>
      </p:graphicFrame>
      <p:graphicFrame>
        <p:nvGraphicFramePr>
          <p:cNvPr id="20" name="对象 13"/>
          <p:cNvGraphicFramePr>
            <a:graphicFrameLocks noChangeAspect="1"/>
          </p:cNvGraphicFramePr>
          <p:nvPr/>
        </p:nvGraphicFramePr>
        <p:xfrm>
          <a:off x="645795" y="4163695"/>
          <a:ext cx="1848485" cy="379730"/>
        </p:xfrm>
        <a:graphic>
          <a:graphicData uri="http://schemas.openxmlformats.org/presentationml/2006/ole">
            <mc:AlternateContent xmlns:mc="http://schemas.openxmlformats.org/markup-compatibility/2006">
              <mc:Choice xmlns:v="urn:schemas-microsoft-com:vml" Requires="v">
                <p:oleObj spid="_x0000_s21" name="" r:id="rId3" imgW="1422400" imgH="292100" progId="Equation.KSEE3">
                  <p:embed/>
                </p:oleObj>
              </mc:Choice>
              <mc:Fallback>
                <p:oleObj name="" r:id="rId3" imgW="1422400" imgH="292100" progId="Equation.KSEE3">
                  <p:embed/>
                  <p:pic>
                    <p:nvPicPr>
                      <p:cNvPr id="0" name="图片 12"/>
                      <p:cNvPicPr/>
                      <p:nvPr/>
                    </p:nvPicPr>
                    <p:blipFill>
                      <a:blip r:embed="rId4"/>
                      <a:stretch>
                        <a:fillRect/>
                      </a:stretch>
                    </p:blipFill>
                    <p:spPr>
                      <a:xfrm>
                        <a:off x="645795" y="4163695"/>
                        <a:ext cx="1848485" cy="379730"/>
                      </a:xfrm>
                      <a:prstGeom prst="rect">
                        <a:avLst/>
                      </a:prstGeom>
                      <a:noFill/>
                      <a:ln w="38100">
                        <a:noFill/>
                        <a:miter/>
                      </a:ln>
                    </p:spPr>
                  </p:pic>
                </p:oleObj>
              </mc:Fallback>
            </mc:AlternateContent>
          </a:graphicData>
        </a:graphic>
      </p:graphicFrame>
      <p:graphicFrame>
        <p:nvGraphicFramePr>
          <p:cNvPr id="-2147482546" name="对象 70"/>
          <p:cNvGraphicFramePr>
            <a:graphicFrameLocks noChangeAspect="1"/>
          </p:cNvGraphicFramePr>
          <p:nvPr/>
        </p:nvGraphicFramePr>
        <p:xfrm>
          <a:off x="4747260" y="3481070"/>
          <a:ext cx="3813175" cy="577215"/>
        </p:xfrm>
        <a:graphic>
          <a:graphicData uri="http://schemas.openxmlformats.org/presentationml/2006/ole">
            <mc:AlternateContent xmlns:mc="http://schemas.openxmlformats.org/markup-compatibility/2006">
              <mc:Choice xmlns:v="urn:schemas-microsoft-com:vml" Requires="v">
                <p:oleObj spid="_x0000_s24" name="" r:id="rId5" imgW="3022600" imgH="457200" progId="Equation.KSEE3">
                  <p:embed/>
                </p:oleObj>
              </mc:Choice>
              <mc:Fallback>
                <p:oleObj name="" r:id="rId5" imgW="3022600" imgH="457200" progId="Equation.KSEE3">
                  <p:embed/>
                  <p:pic>
                    <p:nvPicPr>
                      <p:cNvPr id="0" name="图片 23"/>
                      <p:cNvPicPr/>
                      <p:nvPr/>
                    </p:nvPicPr>
                    <p:blipFill>
                      <a:blip r:embed="rId6"/>
                      <a:stretch>
                        <a:fillRect/>
                      </a:stretch>
                    </p:blipFill>
                    <p:spPr>
                      <a:xfrm>
                        <a:off x="4747260" y="3481070"/>
                        <a:ext cx="3813175" cy="577215"/>
                      </a:xfrm>
                      <a:prstGeom prst="rect">
                        <a:avLst/>
                      </a:prstGeom>
                      <a:noFill/>
                      <a:ln w="38100">
                        <a:noFill/>
                        <a:miter/>
                      </a:ln>
                    </p:spPr>
                  </p:pic>
                </p:oleObj>
              </mc:Fallback>
            </mc:AlternateContent>
          </a:graphicData>
        </a:graphic>
      </p:graphicFrame>
      <p:graphicFrame>
        <p:nvGraphicFramePr>
          <p:cNvPr id="-2147482542" name="对象 74"/>
          <p:cNvGraphicFramePr>
            <a:graphicFrameLocks noChangeAspect="1"/>
          </p:cNvGraphicFramePr>
          <p:nvPr/>
        </p:nvGraphicFramePr>
        <p:xfrm>
          <a:off x="4747260" y="4163695"/>
          <a:ext cx="4196715" cy="535305"/>
        </p:xfrm>
        <a:graphic>
          <a:graphicData uri="http://schemas.openxmlformats.org/presentationml/2006/ole">
            <mc:AlternateContent xmlns:mc="http://schemas.openxmlformats.org/markup-compatibility/2006">
              <mc:Choice xmlns:v="urn:schemas-microsoft-com:vml" Requires="v">
                <p:oleObj spid="_x0000_s25" name="" r:id="rId7" imgW="2946400" imgH="457200" progId="Equation.KSEE3">
                  <p:embed/>
                </p:oleObj>
              </mc:Choice>
              <mc:Fallback>
                <p:oleObj name="" r:id="rId7" imgW="2946400" imgH="457200" progId="Equation.KSEE3">
                  <p:embed/>
                  <p:pic>
                    <p:nvPicPr>
                      <p:cNvPr id="0" name="图片 24"/>
                      <p:cNvPicPr/>
                      <p:nvPr/>
                    </p:nvPicPr>
                    <p:blipFill>
                      <a:blip r:embed="rId8"/>
                      <a:stretch>
                        <a:fillRect/>
                      </a:stretch>
                    </p:blipFill>
                    <p:spPr>
                      <a:xfrm>
                        <a:off x="4747260" y="4163695"/>
                        <a:ext cx="4196715" cy="535305"/>
                      </a:xfrm>
                      <a:prstGeom prst="rect">
                        <a:avLst/>
                      </a:prstGeom>
                      <a:noFill/>
                      <a:ln w="38100">
                        <a:noFill/>
                        <a:miter/>
                      </a:ln>
                    </p:spPr>
                  </p:pic>
                </p:oleObj>
              </mc:Fallback>
            </mc:AlternateContent>
          </a:graphicData>
        </a:graphic>
      </p:graphicFrame>
      <p:sp>
        <p:nvSpPr>
          <p:cNvPr id="26" name="矩形 25"/>
          <p:cNvSpPr/>
          <p:nvPr/>
        </p:nvSpPr>
        <p:spPr>
          <a:xfrm>
            <a:off x="396240" y="3363595"/>
            <a:ext cx="3887470" cy="1368425"/>
          </a:xfrm>
          <a:prstGeom prst="rect">
            <a:avLst/>
          </a:prstGeom>
          <a:no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4649470" y="3363595"/>
            <a:ext cx="4392295" cy="1368425"/>
          </a:xfrm>
          <a:prstGeom prst="rect">
            <a:avLst/>
          </a:prstGeom>
          <a:no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3" name="直接连接符 32"/>
          <p:cNvCxnSpPr/>
          <p:nvPr/>
        </p:nvCxnSpPr>
        <p:spPr>
          <a:xfrm>
            <a:off x="811530" y="2972435"/>
            <a:ext cx="0" cy="540000"/>
          </a:xfrm>
          <a:prstGeom prst="line">
            <a:avLst/>
          </a:prstGeom>
          <a:ln w="12700" cmpd="sng">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483995" y="2832735"/>
            <a:ext cx="1859280" cy="275590"/>
          </a:xfrm>
          <a:prstGeom prst="rect">
            <a:avLst/>
          </a:prstGeom>
          <a:noFill/>
        </p:spPr>
        <p:txBody>
          <a:bodyPr wrap="none" rtlCol="0" anchor="t">
            <a:spAutoFit/>
          </a:bodyPr>
          <a:p>
            <a:r>
              <a:rPr sz="1200" dirty="0">
                <a:solidFill>
                  <a:schemeClr val="tx1">
                    <a:lumMod val="50000"/>
                    <a:lumOff val="50000"/>
                  </a:schemeClr>
                </a:solidFill>
                <a:latin typeface="Times New Roman" panose="02020603050405020304" charset="0"/>
                <a:ea typeface="微软雅黑" panose="020B0503020204020204" pitchFamily="34" charset="-122"/>
                <a:sym typeface="+mn-ea"/>
              </a:rPr>
              <a:t>各服务节点资源分布情况</a:t>
            </a:r>
            <a:endParaRPr lang="zh-CN" altLang="zh-CN" sz="1200" dirty="0">
              <a:solidFill>
                <a:schemeClr val="accent1"/>
              </a:solidFill>
              <a:latin typeface="Times New Roman" panose="02020603050405020304" charset="0"/>
              <a:ea typeface="微软雅黑" panose="020B0503020204020204" pitchFamily="34" charset="-122"/>
              <a:sym typeface="+mn-ea"/>
            </a:endParaRPr>
          </a:p>
        </p:txBody>
      </p:sp>
      <p:cxnSp>
        <p:nvCxnSpPr>
          <p:cNvPr id="35" name="直接连接符 34"/>
          <p:cNvCxnSpPr/>
          <p:nvPr/>
        </p:nvCxnSpPr>
        <p:spPr>
          <a:xfrm>
            <a:off x="3251200" y="2972435"/>
            <a:ext cx="1584000" cy="0"/>
          </a:xfrm>
          <a:prstGeom prst="line">
            <a:avLst/>
          </a:prstGeom>
          <a:ln w="12700" cmpd="sng">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834890" y="2972435"/>
            <a:ext cx="0" cy="617220"/>
          </a:xfrm>
          <a:prstGeom prst="line">
            <a:avLst/>
          </a:prstGeom>
          <a:ln w="12700" cmpd="sng">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11530" y="4533265"/>
            <a:ext cx="0" cy="360000"/>
          </a:xfrm>
          <a:prstGeom prst="line">
            <a:avLst/>
          </a:prstGeom>
          <a:ln w="12700" cmpd="sng">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026795" y="4753610"/>
            <a:ext cx="2316480" cy="275590"/>
          </a:xfrm>
          <a:prstGeom prst="rect">
            <a:avLst/>
          </a:prstGeom>
          <a:noFill/>
        </p:spPr>
        <p:txBody>
          <a:bodyPr wrap="none" rtlCol="0" anchor="t">
            <a:spAutoFit/>
          </a:bodyPr>
          <a:p>
            <a:r>
              <a:rPr sz="1200" dirty="0">
                <a:solidFill>
                  <a:schemeClr val="tx1">
                    <a:lumMod val="50000"/>
                    <a:lumOff val="50000"/>
                  </a:schemeClr>
                </a:solidFill>
                <a:latin typeface="Times New Roman" panose="02020603050405020304" charset="0"/>
                <a:ea typeface="微软雅黑" panose="020B0503020204020204" pitchFamily="34" charset="-122"/>
                <a:sym typeface="+mn-ea"/>
              </a:rPr>
              <a:t>各候选路径网络资源的分布情况</a:t>
            </a:r>
            <a:endParaRPr lang="zh-CN" altLang="zh-CN" sz="1200" dirty="0">
              <a:solidFill>
                <a:schemeClr val="accent1"/>
              </a:solidFill>
              <a:latin typeface="Times New Roman" panose="02020603050405020304" charset="0"/>
              <a:ea typeface="微软雅黑" panose="020B0503020204020204" pitchFamily="34" charset="-122"/>
              <a:sym typeface="+mn-ea"/>
            </a:endParaRPr>
          </a:p>
        </p:txBody>
      </p:sp>
      <p:cxnSp>
        <p:nvCxnSpPr>
          <p:cNvPr id="40" name="直接连接符 39"/>
          <p:cNvCxnSpPr/>
          <p:nvPr/>
        </p:nvCxnSpPr>
        <p:spPr>
          <a:xfrm>
            <a:off x="4857750" y="4567555"/>
            <a:ext cx="0" cy="342900"/>
          </a:xfrm>
          <a:prstGeom prst="line">
            <a:avLst/>
          </a:prstGeom>
          <a:ln w="12700" cmpd="sng">
            <a:solidFill>
              <a:schemeClr val="accent1"/>
            </a:solidFill>
            <a:prstDash val="sysDash"/>
            <a:bevel/>
            <a:headEnd type="ova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309620" y="4910455"/>
            <a:ext cx="1548000" cy="0"/>
          </a:xfrm>
          <a:prstGeom prst="line">
            <a:avLst/>
          </a:prstGeom>
          <a:ln w="12700" cmpd="sng">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11530" y="4891405"/>
            <a:ext cx="252000" cy="0"/>
          </a:xfrm>
          <a:prstGeom prst="line">
            <a:avLst/>
          </a:prstGeom>
          <a:ln w="12700"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02005" y="2970530"/>
            <a:ext cx="720000" cy="0"/>
          </a:xfrm>
          <a:prstGeom prst="line">
            <a:avLst/>
          </a:prstGeom>
          <a:ln w="12700" cmpd="sng">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458845" y="358775"/>
            <a:ext cx="2226310" cy="511175"/>
            <a:chOff x="5447" y="565"/>
            <a:chExt cx="3506" cy="805"/>
          </a:xfrm>
        </p:grpSpPr>
        <p:sp>
          <p:nvSpPr>
            <p:cNvPr id="75" name="TextBox 74"/>
            <p:cNvSpPr txBox="1"/>
            <p:nvPr/>
          </p:nvSpPr>
          <p:spPr>
            <a:xfrm>
              <a:off x="5447" y="565"/>
              <a:ext cx="3506" cy="580"/>
            </a:xfrm>
            <a:prstGeom prst="rect">
              <a:avLst/>
            </a:prstGeom>
            <a:noFill/>
          </p:spPr>
          <p:txBody>
            <a:bodyPr wrap="square" rtlCol="0">
              <a:spAutoFit/>
            </a:bodyPr>
            <a:p>
              <a:pPr algn="ctr"/>
              <a:r>
                <a:rPr lang="zh-CN" altLang="zh-CN" b="1" dirty="0">
                  <a:solidFill>
                    <a:schemeClr val="accent1"/>
                  </a:solidFill>
                  <a:latin typeface="微软雅黑" panose="020B0503020204020204" pitchFamily="34" charset="-122"/>
                  <a:ea typeface="微软雅黑" panose="020B0503020204020204" pitchFamily="34" charset="-122"/>
                </a:rPr>
                <a:t>策略描述</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6" name="Rectangle 20"/>
            <p:cNvSpPr>
              <a:spLocks noChangeArrowheads="1"/>
            </p:cNvSpPr>
            <p:nvPr/>
          </p:nvSpPr>
          <p:spPr bwMode="auto">
            <a:xfrm>
              <a:off x="5782" y="1080"/>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fontAlgn="base">
                <a:spcBef>
                  <a:spcPct val="0"/>
                </a:spcBef>
                <a:spcAft>
                  <a:spcPct val="0"/>
                </a:spcAft>
                <a:buFont typeface="Arial" panose="020B0604020202020204" pitchFamily="34" charset="0"/>
                <a:buNone/>
              </a:pPr>
              <a:r>
                <a:rPr lang="en-US" sz="1200" dirty="0" smtClean="0">
                  <a:solidFill>
                    <a:schemeClr val="tx1">
                      <a:lumMod val="65000"/>
                      <a:lumOff val="35000"/>
                    </a:schemeClr>
                  </a:solidFill>
                  <a:latin typeface="Times New Roman" panose="02020603050405020304" charset="0"/>
                  <a:cs typeface="Arial" panose="020B0604020202020204" pitchFamily="34" charset="0"/>
                </a:rPr>
                <a:t>Algorithm Description</a:t>
              </a:r>
              <a:endParaRPr lang="en-US" sz="1200" dirty="0">
                <a:solidFill>
                  <a:schemeClr val="tx1">
                    <a:lumMod val="65000"/>
                    <a:lumOff val="35000"/>
                  </a:schemeClr>
                </a:solidFill>
                <a:latin typeface="Times New Roman" panose="02020603050405020304" charset="0"/>
                <a:cs typeface="Arial" panose="020B0604020202020204" pitchFamily="34" charset="0"/>
              </a:endParaRPr>
            </a:p>
          </p:txBody>
        </p:sp>
      </p:grpSp>
      <p:sp>
        <p:nvSpPr>
          <p:cNvPr id="6148" name="Rectangle 4"/>
          <p:cNvSpPr>
            <a:spLocks noChangeArrowheads="1"/>
          </p:cNvSpPr>
          <p:nvPr/>
        </p:nvSpPr>
        <p:spPr bwMode="auto">
          <a:xfrm>
            <a:off x="395288" y="1346200"/>
            <a:ext cx="8351837" cy="87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fontAlgn="auto">
              <a:lnSpc>
                <a:spcPct val="150000"/>
              </a:lnSpc>
              <a:buFont typeface="Arial" panose="020B0604020202020204" pitchFamily="34" charset="0"/>
              <a:buNone/>
            </a:pPr>
            <a:r>
              <a:rPr lang="en-US" sz="1200" dirty="0">
                <a:solidFill>
                  <a:schemeClr val="tx1">
                    <a:lumMod val="50000"/>
                    <a:lumOff val="50000"/>
                  </a:schemeClr>
                </a:solidFill>
                <a:latin typeface="Times New Roman" panose="02020603050405020304" charset="0"/>
                <a:ea typeface="微软雅黑" panose="020B0503020204020204" pitchFamily="34" charset="-122"/>
              </a:rPr>
              <a:t>       </a:t>
            </a:r>
            <a:r>
              <a:rPr lang="en-US" sz="1400" dirty="0">
                <a:solidFill>
                  <a:schemeClr val="tx1">
                    <a:lumMod val="50000"/>
                    <a:lumOff val="50000"/>
                  </a:schemeClr>
                </a:solidFill>
                <a:latin typeface="Times New Roman" panose="02020603050405020304" charset="0"/>
                <a:ea typeface="微软雅黑" panose="020B0503020204020204" pitchFamily="34" charset="-122"/>
              </a:rPr>
              <a:t> </a:t>
            </a:r>
            <a:r>
              <a:rPr sz="1200" dirty="0">
                <a:solidFill>
                  <a:schemeClr val="tx1"/>
                </a:solidFill>
                <a:latin typeface="微软雅黑" panose="020B0503020204020204" pitchFamily="34" charset="-122"/>
                <a:ea typeface="微软雅黑" panose="020B0503020204020204" pitchFamily="34" charset="-122"/>
              </a:rPr>
              <a:t>根据图论理论，集</a:t>
            </a:r>
            <a:r>
              <a:rPr lang="zh-CN" sz="1200" dirty="0">
                <a:solidFill>
                  <a:schemeClr val="tx1"/>
                </a:solidFill>
                <a:latin typeface="微软雅黑" panose="020B0503020204020204" pitchFamily="34" charset="-122"/>
                <a:ea typeface="微软雅黑" panose="020B0503020204020204" pitchFamily="34" charset="-122"/>
              </a:rPr>
              <a:t>合</a:t>
            </a:r>
            <a:r>
              <a:rPr sz="1200" dirty="0">
                <a:solidFill>
                  <a:schemeClr val="tx1"/>
                </a:solidFill>
                <a:latin typeface="微软雅黑" panose="020B0503020204020204" pitchFamily="34" charset="-122"/>
                <a:ea typeface="微软雅黑" panose="020B0503020204020204" pitchFamily="34" charset="-122"/>
              </a:rPr>
              <a:t>                                 看</a:t>
            </a:r>
            <a:r>
              <a:rPr sz="1200" dirty="0">
                <a:solidFill>
                  <a:schemeClr val="tx1"/>
                </a:solidFill>
                <a:latin typeface="Times New Roman" panose="02020603050405020304" charset="0"/>
                <a:ea typeface="微软雅黑" panose="020B0503020204020204" pitchFamily="34" charset="-122"/>
              </a:rPr>
              <a:t>做i维向</a:t>
            </a:r>
            <a:r>
              <a:rPr sz="1200" dirty="0">
                <a:solidFill>
                  <a:schemeClr val="tx1"/>
                </a:solidFill>
                <a:latin typeface="微软雅黑" panose="020B0503020204020204" pitchFamily="34" charset="-122"/>
                <a:ea typeface="微软雅黑" panose="020B0503020204020204" pitchFamily="34" charset="-122"/>
              </a:rPr>
              <a:t>量空间，其中     是</a:t>
            </a:r>
            <a:r>
              <a:rPr sz="1200" dirty="0">
                <a:solidFill>
                  <a:schemeClr val="tx1"/>
                </a:solidFill>
                <a:latin typeface="Times New Roman" panose="02020603050405020304" charset="0"/>
                <a:ea typeface="微软雅黑" panose="020B0503020204020204" pitchFamily="34" charset="-122"/>
              </a:rPr>
              <a:t>i维</a:t>
            </a:r>
            <a:r>
              <a:rPr sz="1200" dirty="0">
                <a:solidFill>
                  <a:schemeClr val="tx1"/>
                </a:solidFill>
                <a:latin typeface="微软雅黑" panose="020B0503020204020204" pitchFamily="34" charset="-122"/>
                <a:ea typeface="微软雅黑" panose="020B0503020204020204" pitchFamily="34" charset="-122"/>
              </a:rPr>
              <a:t>向量空间的中心向量，                                 是由     内小于中心向量     的向量构成的向量空间，                               是由     内大于中心向量     的向量构成的向量空间。为了表征向量空间     和     的相关性，引入皮尔逊相关系数。</a:t>
            </a:r>
            <a:endParaRPr sz="1200" dirty="0">
              <a:solidFill>
                <a:schemeClr val="tx1"/>
              </a:solidFill>
              <a:latin typeface="微软雅黑" panose="020B0503020204020204" pitchFamily="34" charset="-122"/>
              <a:ea typeface="微软雅黑" panose="020B0503020204020204" pitchFamily="34" charset="-122"/>
            </a:endParaRPr>
          </a:p>
        </p:txBody>
      </p:sp>
      <p:graphicFrame>
        <p:nvGraphicFramePr>
          <p:cNvPr id="-2147482507" name="对象 -2147482508"/>
          <p:cNvGraphicFramePr>
            <a:graphicFrameLocks noChangeAspect="1"/>
          </p:cNvGraphicFramePr>
          <p:nvPr/>
        </p:nvGraphicFramePr>
        <p:xfrm>
          <a:off x="2056130" y="1417955"/>
          <a:ext cx="1514475" cy="264795"/>
        </p:xfrm>
        <a:graphic>
          <a:graphicData uri="http://schemas.openxmlformats.org/presentationml/2006/ole">
            <mc:AlternateContent xmlns:mc="http://schemas.openxmlformats.org/markup-compatibility/2006">
              <mc:Choice xmlns:v="urn:schemas-microsoft-com:vml" Requires="v">
                <p:oleObj spid="_x0000_s3076" name="" r:id="rId1" imgW="1308100" imgH="228600" progId="Equation.KSEE3">
                  <p:embed/>
                </p:oleObj>
              </mc:Choice>
              <mc:Fallback>
                <p:oleObj name="" r:id="rId1" imgW="1308100" imgH="228600" progId="Equation.KSEE3">
                  <p:embed/>
                  <p:pic>
                    <p:nvPicPr>
                      <p:cNvPr id="0" name="图片 3075"/>
                      <p:cNvPicPr/>
                      <p:nvPr/>
                    </p:nvPicPr>
                    <p:blipFill>
                      <a:blip r:embed="rId2"/>
                      <a:stretch>
                        <a:fillRect/>
                      </a:stretch>
                    </p:blipFill>
                    <p:spPr>
                      <a:xfrm>
                        <a:off x="2056130" y="1417955"/>
                        <a:ext cx="1514475" cy="264795"/>
                      </a:xfrm>
                      <a:prstGeom prst="rect">
                        <a:avLst/>
                      </a:prstGeom>
                      <a:noFill/>
                      <a:ln w="38100">
                        <a:noFill/>
                        <a:miter/>
                      </a:ln>
                    </p:spPr>
                  </p:pic>
                </p:oleObj>
              </mc:Fallback>
            </mc:AlternateContent>
          </a:graphicData>
        </a:graphic>
      </p:graphicFrame>
      <p:graphicFrame>
        <p:nvGraphicFramePr>
          <p:cNvPr id="-2147482538" name="对象 78"/>
          <p:cNvGraphicFramePr>
            <a:graphicFrameLocks noChangeAspect="1"/>
          </p:cNvGraphicFramePr>
          <p:nvPr/>
        </p:nvGraphicFramePr>
        <p:xfrm>
          <a:off x="5125085" y="1409700"/>
          <a:ext cx="225425" cy="281305"/>
        </p:xfrm>
        <a:graphic>
          <a:graphicData uri="http://schemas.openxmlformats.org/presentationml/2006/ole">
            <mc:AlternateContent xmlns:mc="http://schemas.openxmlformats.org/markup-compatibility/2006">
              <mc:Choice xmlns:v="urn:schemas-microsoft-com:vml" Requires="v">
                <p:oleObj spid="_x0000_s4" name="" r:id="rId3" imgW="203200" imgH="254000" progId="Equation.KSEE3">
                  <p:embed/>
                </p:oleObj>
              </mc:Choice>
              <mc:Fallback>
                <p:oleObj name="" r:id="rId3" imgW="203200" imgH="254000" progId="Equation.KSEE3">
                  <p:embed/>
                  <p:pic>
                    <p:nvPicPr>
                      <p:cNvPr id="0" name="图片 3"/>
                      <p:cNvPicPr/>
                      <p:nvPr/>
                    </p:nvPicPr>
                    <p:blipFill>
                      <a:blip r:embed="rId4"/>
                      <a:stretch>
                        <a:fillRect/>
                      </a:stretch>
                    </p:blipFill>
                    <p:spPr>
                      <a:xfrm>
                        <a:off x="5125085" y="1409700"/>
                        <a:ext cx="225425" cy="281305"/>
                      </a:xfrm>
                      <a:prstGeom prst="rect">
                        <a:avLst/>
                      </a:prstGeom>
                      <a:noFill/>
                      <a:ln w="38100">
                        <a:noFill/>
                        <a:miter/>
                      </a:ln>
                    </p:spPr>
                  </p:pic>
                </p:oleObj>
              </mc:Fallback>
            </mc:AlternateContent>
          </a:graphicData>
        </a:graphic>
      </p:graphicFrame>
      <p:graphicFrame>
        <p:nvGraphicFramePr>
          <p:cNvPr id="-2147482536" name="对象 80"/>
          <p:cNvGraphicFramePr>
            <a:graphicFrameLocks noChangeAspect="1"/>
          </p:cNvGraphicFramePr>
          <p:nvPr/>
        </p:nvGraphicFramePr>
        <p:xfrm>
          <a:off x="729615" y="1717040"/>
          <a:ext cx="201295" cy="241300"/>
        </p:xfrm>
        <a:graphic>
          <a:graphicData uri="http://schemas.openxmlformats.org/presentationml/2006/ole">
            <mc:AlternateContent xmlns:mc="http://schemas.openxmlformats.org/markup-compatibility/2006">
              <mc:Choice xmlns:v="urn:schemas-microsoft-com:vml" Requires="v">
                <p:oleObj spid="_x0000_s5" name="" r:id="rId5" imgW="190500" imgH="228600" progId="Equation.KSEE3">
                  <p:embed/>
                </p:oleObj>
              </mc:Choice>
              <mc:Fallback>
                <p:oleObj name="" r:id="rId5" imgW="190500" imgH="228600" progId="Equation.KSEE3">
                  <p:embed/>
                  <p:pic>
                    <p:nvPicPr>
                      <p:cNvPr id="0" name="图片 4"/>
                      <p:cNvPicPr/>
                      <p:nvPr/>
                    </p:nvPicPr>
                    <p:blipFill>
                      <a:blip r:embed="rId6"/>
                      <a:stretch>
                        <a:fillRect/>
                      </a:stretch>
                    </p:blipFill>
                    <p:spPr>
                      <a:xfrm>
                        <a:off x="729615" y="1717040"/>
                        <a:ext cx="201295" cy="241300"/>
                      </a:xfrm>
                      <a:prstGeom prst="rect">
                        <a:avLst/>
                      </a:prstGeom>
                      <a:noFill/>
                      <a:ln w="38100">
                        <a:noFill/>
                        <a:miter/>
                      </a:ln>
                    </p:spPr>
                  </p:pic>
                </p:oleObj>
              </mc:Fallback>
            </mc:AlternateContent>
          </a:graphicData>
        </a:graphic>
      </p:graphicFrame>
      <p:graphicFrame>
        <p:nvGraphicFramePr>
          <p:cNvPr id="-2147482537" name="对象 79"/>
          <p:cNvGraphicFramePr>
            <a:graphicFrameLocks noChangeAspect="1"/>
          </p:cNvGraphicFramePr>
          <p:nvPr/>
        </p:nvGraphicFramePr>
        <p:xfrm>
          <a:off x="7172960" y="1430020"/>
          <a:ext cx="1574800" cy="264795"/>
        </p:xfrm>
        <a:graphic>
          <a:graphicData uri="http://schemas.openxmlformats.org/presentationml/2006/ole">
            <mc:AlternateContent xmlns:mc="http://schemas.openxmlformats.org/markup-compatibility/2006">
              <mc:Choice xmlns:v="urn:schemas-microsoft-com:vml" Requires="v">
                <p:oleObj spid="_x0000_s6" name="" r:id="rId7" imgW="1358900" imgH="228600" progId="Equation.KSEE3">
                  <p:embed/>
                </p:oleObj>
              </mc:Choice>
              <mc:Fallback>
                <p:oleObj name="" r:id="rId7" imgW="1358900" imgH="228600" progId="Equation.KSEE3">
                  <p:embed/>
                  <p:pic>
                    <p:nvPicPr>
                      <p:cNvPr id="0" name="图片 5"/>
                      <p:cNvPicPr/>
                      <p:nvPr/>
                    </p:nvPicPr>
                    <p:blipFill>
                      <a:blip r:embed="rId8"/>
                      <a:stretch>
                        <a:fillRect/>
                      </a:stretch>
                    </p:blipFill>
                    <p:spPr>
                      <a:xfrm>
                        <a:off x="7172960" y="1430020"/>
                        <a:ext cx="1574800" cy="264795"/>
                      </a:xfrm>
                      <a:prstGeom prst="rect">
                        <a:avLst/>
                      </a:prstGeom>
                      <a:noFill/>
                      <a:ln w="38100">
                        <a:noFill/>
                        <a:miter/>
                      </a:ln>
                    </p:spPr>
                  </p:pic>
                </p:oleObj>
              </mc:Fallback>
            </mc:AlternateContent>
          </a:graphicData>
        </a:graphic>
      </p:graphicFrame>
      <p:graphicFrame>
        <p:nvGraphicFramePr>
          <p:cNvPr id="7" name="对象 78"/>
          <p:cNvGraphicFramePr>
            <a:graphicFrameLocks noChangeAspect="1"/>
          </p:cNvGraphicFramePr>
          <p:nvPr/>
        </p:nvGraphicFramePr>
        <p:xfrm>
          <a:off x="1996440" y="1691323"/>
          <a:ext cx="203200" cy="254000"/>
        </p:xfrm>
        <a:graphic>
          <a:graphicData uri="http://schemas.openxmlformats.org/presentationml/2006/ole">
            <mc:AlternateContent xmlns:mc="http://schemas.openxmlformats.org/markup-compatibility/2006">
              <mc:Choice xmlns:v="urn:schemas-microsoft-com:vml" Requires="v">
                <p:oleObj spid="_x0000_s8" name="" r:id="rId9" imgW="203200" imgH="254000" progId="Equation.KSEE3">
                  <p:embed/>
                </p:oleObj>
              </mc:Choice>
              <mc:Fallback>
                <p:oleObj name="" r:id="rId9" imgW="203200" imgH="254000" progId="Equation.KSEE3">
                  <p:embed/>
                  <p:pic>
                    <p:nvPicPr>
                      <p:cNvPr id="0" name="图片 3"/>
                      <p:cNvPicPr/>
                      <p:nvPr/>
                    </p:nvPicPr>
                    <p:blipFill>
                      <a:blip r:embed="rId4"/>
                      <a:stretch>
                        <a:fillRect/>
                      </a:stretch>
                    </p:blipFill>
                    <p:spPr>
                      <a:xfrm>
                        <a:off x="1996440" y="1691323"/>
                        <a:ext cx="203200" cy="254000"/>
                      </a:xfrm>
                      <a:prstGeom prst="rect">
                        <a:avLst/>
                      </a:prstGeom>
                      <a:noFill/>
                      <a:ln w="38100">
                        <a:noFill/>
                        <a:miter/>
                      </a:ln>
                    </p:spPr>
                  </p:pic>
                </p:oleObj>
              </mc:Fallback>
            </mc:AlternateContent>
          </a:graphicData>
        </a:graphic>
      </p:graphicFrame>
      <p:graphicFrame>
        <p:nvGraphicFramePr>
          <p:cNvPr id="-2147482534" name="对象 82"/>
          <p:cNvGraphicFramePr>
            <a:graphicFrameLocks noChangeAspect="1"/>
          </p:cNvGraphicFramePr>
          <p:nvPr/>
        </p:nvGraphicFramePr>
        <p:xfrm>
          <a:off x="3846195" y="1682750"/>
          <a:ext cx="1452880" cy="262890"/>
        </p:xfrm>
        <a:graphic>
          <a:graphicData uri="http://schemas.openxmlformats.org/presentationml/2006/ole">
            <mc:AlternateContent xmlns:mc="http://schemas.openxmlformats.org/markup-compatibility/2006">
              <mc:Choice xmlns:v="urn:schemas-microsoft-com:vml" Requires="v">
                <p:oleObj spid="_x0000_s9" name="" r:id="rId10" imgW="1333500" imgH="241300" progId="Equation.KSEE3">
                  <p:embed/>
                </p:oleObj>
              </mc:Choice>
              <mc:Fallback>
                <p:oleObj name="" r:id="rId10" imgW="1333500" imgH="241300" progId="Equation.KSEE3">
                  <p:embed/>
                  <p:pic>
                    <p:nvPicPr>
                      <p:cNvPr id="0" name="图片 8"/>
                      <p:cNvPicPr/>
                      <p:nvPr/>
                    </p:nvPicPr>
                    <p:blipFill>
                      <a:blip r:embed="rId11"/>
                      <a:stretch>
                        <a:fillRect/>
                      </a:stretch>
                    </p:blipFill>
                    <p:spPr>
                      <a:xfrm>
                        <a:off x="3846195" y="1682750"/>
                        <a:ext cx="1452880" cy="262890"/>
                      </a:xfrm>
                      <a:prstGeom prst="rect">
                        <a:avLst/>
                      </a:prstGeom>
                      <a:noFill/>
                      <a:ln w="38100">
                        <a:noFill/>
                        <a:miter/>
                      </a:ln>
                    </p:spPr>
                  </p:pic>
                </p:oleObj>
              </mc:Fallback>
            </mc:AlternateContent>
          </a:graphicData>
        </a:graphic>
      </p:graphicFrame>
      <p:graphicFrame>
        <p:nvGraphicFramePr>
          <p:cNvPr id="10" name="对象 78"/>
          <p:cNvGraphicFramePr>
            <a:graphicFrameLocks noChangeAspect="1"/>
          </p:cNvGraphicFramePr>
          <p:nvPr/>
        </p:nvGraphicFramePr>
        <p:xfrm>
          <a:off x="6909435" y="1694498"/>
          <a:ext cx="203200" cy="254000"/>
        </p:xfrm>
        <a:graphic>
          <a:graphicData uri="http://schemas.openxmlformats.org/presentationml/2006/ole">
            <mc:AlternateContent xmlns:mc="http://schemas.openxmlformats.org/markup-compatibility/2006">
              <mc:Choice xmlns:v="urn:schemas-microsoft-com:vml" Requires="v">
                <p:oleObj spid="_x0000_s11" name="" r:id="rId12" imgW="203200" imgH="254000" progId="Equation.KSEE3">
                  <p:embed/>
                </p:oleObj>
              </mc:Choice>
              <mc:Fallback>
                <p:oleObj name="" r:id="rId12" imgW="203200" imgH="254000" progId="Equation.KSEE3">
                  <p:embed/>
                  <p:pic>
                    <p:nvPicPr>
                      <p:cNvPr id="0" name="图片 3"/>
                      <p:cNvPicPr/>
                      <p:nvPr/>
                    </p:nvPicPr>
                    <p:blipFill>
                      <a:blip r:embed="rId4"/>
                      <a:stretch>
                        <a:fillRect/>
                      </a:stretch>
                    </p:blipFill>
                    <p:spPr>
                      <a:xfrm>
                        <a:off x="6909435" y="1694498"/>
                        <a:ext cx="203200" cy="254000"/>
                      </a:xfrm>
                      <a:prstGeom prst="rect">
                        <a:avLst/>
                      </a:prstGeom>
                      <a:noFill/>
                      <a:ln w="38100">
                        <a:noFill/>
                        <a:miter/>
                      </a:ln>
                    </p:spPr>
                  </p:pic>
                </p:oleObj>
              </mc:Fallback>
            </mc:AlternateContent>
          </a:graphicData>
        </a:graphic>
      </p:graphicFrame>
      <p:graphicFrame>
        <p:nvGraphicFramePr>
          <p:cNvPr id="-2147482505" name="对象 -2147482506"/>
          <p:cNvGraphicFramePr>
            <a:graphicFrameLocks noChangeAspect="1"/>
          </p:cNvGraphicFramePr>
          <p:nvPr/>
        </p:nvGraphicFramePr>
        <p:xfrm>
          <a:off x="1610360" y="1995488"/>
          <a:ext cx="228600" cy="228600"/>
        </p:xfrm>
        <a:graphic>
          <a:graphicData uri="http://schemas.openxmlformats.org/presentationml/2006/ole">
            <mc:AlternateContent xmlns:mc="http://schemas.openxmlformats.org/markup-compatibility/2006">
              <mc:Choice xmlns:v="urn:schemas-microsoft-com:vml" Requires="v">
                <p:oleObj spid="_x0000_s12" name="" r:id="rId13" imgW="228600" imgH="228600" progId="Equation.KSEE3">
                  <p:embed/>
                </p:oleObj>
              </mc:Choice>
              <mc:Fallback>
                <p:oleObj name="" r:id="rId13" imgW="228600" imgH="228600" progId="Equation.KSEE3">
                  <p:embed/>
                  <p:pic>
                    <p:nvPicPr>
                      <p:cNvPr id="0" name="图片 11"/>
                      <p:cNvPicPr/>
                      <p:nvPr/>
                    </p:nvPicPr>
                    <p:blipFill>
                      <a:blip r:embed="rId14"/>
                      <a:stretch>
                        <a:fillRect/>
                      </a:stretch>
                    </p:blipFill>
                    <p:spPr>
                      <a:xfrm>
                        <a:off x="1610360" y="1995488"/>
                        <a:ext cx="228600" cy="228600"/>
                      </a:xfrm>
                      <a:prstGeom prst="rect">
                        <a:avLst/>
                      </a:prstGeom>
                      <a:noFill/>
                      <a:ln w="38100">
                        <a:noFill/>
                        <a:miter/>
                      </a:ln>
                    </p:spPr>
                  </p:pic>
                </p:oleObj>
              </mc:Fallback>
            </mc:AlternateContent>
          </a:graphicData>
        </a:graphic>
      </p:graphicFrame>
      <p:graphicFrame>
        <p:nvGraphicFramePr>
          <p:cNvPr id="-2147482530" name="对象 86"/>
          <p:cNvGraphicFramePr>
            <a:graphicFrameLocks noChangeAspect="1"/>
          </p:cNvGraphicFramePr>
          <p:nvPr/>
        </p:nvGraphicFramePr>
        <p:xfrm>
          <a:off x="2034540" y="1995488"/>
          <a:ext cx="165100" cy="228600"/>
        </p:xfrm>
        <a:graphic>
          <a:graphicData uri="http://schemas.openxmlformats.org/presentationml/2006/ole">
            <mc:AlternateContent xmlns:mc="http://schemas.openxmlformats.org/markup-compatibility/2006">
              <mc:Choice xmlns:v="urn:schemas-microsoft-com:vml" Requires="v">
                <p:oleObj spid="_x0000_s13" name="" r:id="rId15" imgW="165100" imgH="228600" progId="Equation.KSEE3">
                  <p:embed/>
                </p:oleObj>
              </mc:Choice>
              <mc:Fallback>
                <p:oleObj name="" r:id="rId15" imgW="165100" imgH="228600" progId="Equation.KSEE3">
                  <p:embed/>
                  <p:pic>
                    <p:nvPicPr>
                      <p:cNvPr id="0" name="图片 12"/>
                      <p:cNvPicPr/>
                      <p:nvPr/>
                    </p:nvPicPr>
                    <p:blipFill>
                      <a:blip r:embed="rId16"/>
                      <a:stretch>
                        <a:fillRect/>
                      </a:stretch>
                    </p:blipFill>
                    <p:spPr>
                      <a:xfrm>
                        <a:off x="2034540" y="1995488"/>
                        <a:ext cx="165100" cy="228600"/>
                      </a:xfrm>
                      <a:prstGeom prst="rect">
                        <a:avLst/>
                      </a:prstGeom>
                      <a:noFill/>
                      <a:ln w="38100">
                        <a:noFill/>
                        <a:miter/>
                      </a:ln>
                    </p:spPr>
                  </p:pic>
                </p:oleObj>
              </mc:Fallback>
            </mc:AlternateContent>
          </a:graphicData>
        </a:graphic>
      </p:graphicFrame>
      <p:sp>
        <p:nvSpPr>
          <p:cNvPr id="6149" name="Oval 5"/>
          <p:cNvSpPr>
            <a:spLocks noChangeArrowheads="1"/>
          </p:cNvSpPr>
          <p:nvPr/>
        </p:nvSpPr>
        <p:spPr bwMode="auto">
          <a:xfrm>
            <a:off x="1101725" y="2592070"/>
            <a:ext cx="2215515" cy="2054225"/>
          </a:xfrm>
          <a:prstGeom prst="ellipse">
            <a:avLst/>
          </a:prstGeom>
          <a:solidFill>
            <a:schemeClr val="accent1"/>
          </a:solidFill>
          <a:ln>
            <a:noFill/>
          </a:ln>
        </p:spPr>
        <p:txBody>
          <a:bodyPr/>
          <a:p>
            <a:endParaRPr lang="zh-CN" altLang="en-US"/>
          </a:p>
        </p:txBody>
      </p:sp>
      <p:sp>
        <p:nvSpPr>
          <p:cNvPr id="6151" name="Oval 7"/>
          <p:cNvSpPr>
            <a:spLocks noChangeArrowheads="1"/>
          </p:cNvSpPr>
          <p:nvPr/>
        </p:nvSpPr>
        <p:spPr bwMode="auto">
          <a:xfrm>
            <a:off x="2295525" y="2400935"/>
            <a:ext cx="238125" cy="238125"/>
          </a:xfrm>
          <a:prstGeom prst="ellipse">
            <a:avLst/>
          </a:prstGeom>
          <a:solidFill>
            <a:schemeClr val="tx1">
              <a:lumMod val="75000"/>
              <a:lumOff val="25000"/>
            </a:schemeClr>
          </a:solidFill>
          <a:ln>
            <a:noFill/>
          </a:ln>
        </p:spPr>
        <p:txBody>
          <a:bodyPr/>
          <a:p>
            <a:endParaRPr lang="zh-CN" altLang="en-US"/>
          </a:p>
        </p:txBody>
      </p:sp>
      <p:sp>
        <p:nvSpPr>
          <p:cNvPr id="6153" name="Oval 9"/>
          <p:cNvSpPr>
            <a:spLocks noChangeArrowheads="1"/>
          </p:cNvSpPr>
          <p:nvPr/>
        </p:nvSpPr>
        <p:spPr bwMode="auto">
          <a:xfrm>
            <a:off x="3134360" y="3035935"/>
            <a:ext cx="238125" cy="238125"/>
          </a:xfrm>
          <a:prstGeom prst="ellipse">
            <a:avLst/>
          </a:prstGeom>
          <a:solidFill>
            <a:schemeClr val="tx1">
              <a:lumMod val="75000"/>
              <a:lumOff val="25000"/>
            </a:schemeClr>
          </a:solidFill>
          <a:ln>
            <a:noFill/>
          </a:ln>
        </p:spPr>
        <p:txBody>
          <a:bodyPr/>
          <a:p>
            <a:endParaRPr lang="zh-CN" altLang="en-US"/>
          </a:p>
        </p:txBody>
      </p:sp>
      <p:sp>
        <p:nvSpPr>
          <p:cNvPr id="6154" name="Oval 10"/>
          <p:cNvSpPr>
            <a:spLocks noChangeArrowheads="1"/>
          </p:cNvSpPr>
          <p:nvPr/>
        </p:nvSpPr>
        <p:spPr bwMode="auto">
          <a:xfrm>
            <a:off x="3293745" y="3415665"/>
            <a:ext cx="165100" cy="166688"/>
          </a:xfrm>
          <a:prstGeom prst="ellipse">
            <a:avLst/>
          </a:prstGeom>
          <a:solidFill>
            <a:schemeClr val="accent1"/>
          </a:solidFill>
          <a:ln>
            <a:noFill/>
          </a:ln>
        </p:spPr>
        <p:txBody>
          <a:bodyPr/>
          <a:p>
            <a:endParaRPr lang="zh-CN" altLang="en-US"/>
          </a:p>
        </p:txBody>
      </p:sp>
      <p:sp>
        <p:nvSpPr>
          <p:cNvPr id="6155" name="Oval 11"/>
          <p:cNvSpPr>
            <a:spLocks noChangeArrowheads="1"/>
          </p:cNvSpPr>
          <p:nvPr/>
        </p:nvSpPr>
        <p:spPr bwMode="auto">
          <a:xfrm>
            <a:off x="3500438" y="3858260"/>
            <a:ext cx="163512" cy="161925"/>
          </a:xfrm>
          <a:prstGeom prst="ellipse">
            <a:avLst/>
          </a:prstGeom>
          <a:solidFill>
            <a:schemeClr val="accent1"/>
          </a:solidFill>
          <a:ln>
            <a:noFill/>
          </a:ln>
        </p:spPr>
        <p:txBody>
          <a:bodyPr/>
          <a:p>
            <a:endParaRPr lang="zh-CN" altLang="en-US"/>
          </a:p>
        </p:txBody>
      </p:sp>
      <p:sp>
        <p:nvSpPr>
          <p:cNvPr id="6160" name="Oval 16"/>
          <p:cNvSpPr>
            <a:spLocks noChangeArrowheads="1"/>
          </p:cNvSpPr>
          <p:nvPr/>
        </p:nvSpPr>
        <p:spPr bwMode="auto">
          <a:xfrm>
            <a:off x="628650" y="3907473"/>
            <a:ext cx="403225" cy="404812"/>
          </a:xfrm>
          <a:prstGeom prst="ellipse">
            <a:avLst/>
          </a:prstGeom>
          <a:solidFill>
            <a:schemeClr val="accent1"/>
          </a:solidFill>
          <a:ln>
            <a:noFill/>
          </a:ln>
        </p:spPr>
        <p:txBody>
          <a:bodyPr/>
          <a:p>
            <a:endParaRPr lang="zh-CN" altLang="en-US"/>
          </a:p>
        </p:txBody>
      </p:sp>
      <p:sp>
        <p:nvSpPr>
          <p:cNvPr id="6161" name="Oval 17"/>
          <p:cNvSpPr>
            <a:spLocks noChangeArrowheads="1"/>
          </p:cNvSpPr>
          <p:nvPr/>
        </p:nvSpPr>
        <p:spPr bwMode="auto">
          <a:xfrm>
            <a:off x="468313" y="4377373"/>
            <a:ext cx="176212" cy="176212"/>
          </a:xfrm>
          <a:prstGeom prst="ellipse">
            <a:avLst/>
          </a:prstGeom>
          <a:solidFill>
            <a:schemeClr val="tx1">
              <a:lumMod val="75000"/>
              <a:lumOff val="25000"/>
            </a:schemeClr>
          </a:solidFill>
          <a:ln>
            <a:noFill/>
          </a:ln>
        </p:spPr>
        <p:txBody>
          <a:bodyPr/>
          <a:p>
            <a:endParaRPr lang="zh-CN" altLang="en-US"/>
          </a:p>
        </p:txBody>
      </p:sp>
      <p:sp>
        <p:nvSpPr>
          <p:cNvPr id="6162" name="Oval 18"/>
          <p:cNvSpPr>
            <a:spLocks noChangeArrowheads="1"/>
          </p:cNvSpPr>
          <p:nvPr/>
        </p:nvSpPr>
        <p:spPr bwMode="auto">
          <a:xfrm>
            <a:off x="546100" y="2891473"/>
            <a:ext cx="801688" cy="800100"/>
          </a:xfrm>
          <a:prstGeom prst="ellipse">
            <a:avLst/>
          </a:prstGeom>
          <a:solidFill>
            <a:schemeClr val="tx1">
              <a:lumMod val="75000"/>
              <a:lumOff val="25000"/>
            </a:schemeClr>
          </a:solidFill>
          <a:ln>
            <a:noFill/>
          </a:ln>
        </p:spPr>
        <p:txBody>
          <a:bodyPr/>
          <a:p>
            <a:endParaRPr lang="zh-CN" altLang="en-US"/>
          </a:p>
        </p:txBody>
      </p:sp>
      <p:sp>
        <p:nvSpPr>
          <p:cNvPr id="6163" name="Oval 19"/>
          <p:cNvSpPr>
            <a:spLocks noChangeArrowheads="1"/>
          </p:cNvSpPr>
          <p:nvPr/>
        </p:nvSpPr>
        <p:spPr bwMode="auto">
          <a:xfrm>
            <a:off x="3389313" y="2481898"/>
            <a:ext cx="809625" cy="809625"/>
          </a:xfrm>
          <a:prstGeom prst="ellipse">
            <a:avLst/>
          </a:prstGeom>
          <a:solidFill>
            <a:schemeClr val="accent1"/>
          </a:solidFill>
          <a:ln>
            <a:noFill/>
          </a:ln>
        </p:spPr>
        <p:txBody>
          <a:bodyPr/>
          <a:p>
            <a:endParaRPr lang="zh-CN" altLang="en-US"/>
          </a:p>
        </p:txBody>
      </p:sp>
      <p:sp>
        <p:nvSpPr>
          <p:cNvPr id="6164" name="Freeform 20"/>
          <p:cNvSpPr>
            <a:spLocks noEditPoints="1"/>
          </p:cNvSpPr>
          <p:nvPr/>
        </p:nvSpPr>
        <p:spPr bwMode="auto">
          <a:xfrm>
            <a:off x="806450" y="3039110"/>
            <a:ext cx="293688" cy="471488"/>
          </a:xfrm>
          <a:custGeom>
            <a:avLst/>
            <a:gdLst>
              <a:gd name="T0" fmla="*/ 100 w 123"/>
              <a:gd name="T1" fmla="*/ 187 h 198"/>
              <a:gd name="T2" fmla="*/ 96 w 123"/>
              <a:gd name="T3" fmla="*/ 156 h 198"/>
              <a:gd name="T4" fmla="*/ 111 w 123"/>
              <a:gd name="T5" fmla="*/ 78 h 198"/>
              <a:gd name="T6" fmla="*/ 74 w 123"/>
              <a:gd name="T7" fmla="*/ 48 h 198"/>
              <a:gd name="T8" fmla="*/ 59 w 123"/>
              <a:gd name="T9" fmla="*/ 38 h 198"/>
              <a:gd name="T10" fmla="*/ 56 w 123"/>
              <a:gd name="T11" fmla="*/ 20 h 198"/>
              <a:gd name="T12" fmla="*/ 52 w 123"/>
              <a:gd name="T13" fmla="*/ 16 h 198"/>
              <a:gd name="T14" fmla="*/ 50 w 123"/>
              <a:gd name="T15" fmla="*/ 10 h 198"/>
              <a:gd name="T16" fmla="*/ 47 w 123"/>
              <a:gd name="T17" fmla="*/ 7 h 198"/>
              <a:gd name="T18" fmla="*/ 44 w 123"/>
              <a:gd name="T19" fmla="*/ 0 h 198"/>
              <a:gd name="T20" fmla="*/ 36 w 123"/>
              <a:gd name="T21" fmla="*/ 2 h 198"/>
              <a:gd name="T22" fmla="*/ 33 w 123"/>
              <a:gd name="T23" fmla="*/ 10 h 198"/>
              <a:gd name="T24" fmla="*/ 30 w 123"/>
              <a:gd name="T25" fmla="*/ 12 h 198"/>
              <a:gd name="T26" fmla="*/ 27 w 123"/>
              <a:gd name="T27" fmla="*/ 20 h 198"/>
              <a:gd name="T28" fmla="*/ 23 w 123"/>
              <a:gd name="T29" fmla="*/ 23 h 198"/>
              <a:gd name="T30" fmla="*/ 26 w 123"/>
              <a:gd name="T31" fmla="*/ 97 h 198"/>
              <a:gd name="T32" fmla="*/ 30 w 123"/>
              <a:gd name="T33" fmla="*/ 99 h 198"/>
              <a:gd name="T34" fmla="*/ 37 w 123"/>
              <a:gd name="T35" fmla="*/ 117 h 198"/>
              <a:gd name="T36" fmla="*/ 52 w 123"/>
              <a:gd name="T37" fmla="*/ 110 h 198"/>
              <a:gd name="T38" fmla="*/ 54 w 123"/>
              <a:gd name="T39" fmla="*/ 97 h 198"/>
              <a:gd name="T40" fmla="*/ 59 w 123"/>
              <a:gd name="T41" fmla="*/ 95 h 198"/>
              <a:gd name="T42" fmla="*/ 62 w 123"/>
              <a:gd name="T43" fmla="*/ 79 h 198"/>
              <a:gd name="T44" fmla="*/ 76 w 123"/>
              <a:gd name="T45" fmla="*/ 78 h 198"/>
              <a:gd name="T46" fmla="*/ 59 w 123"/>
              <a:gd name="T47" fmla="*/ 140 h 198"/>
              <a:gd name="T48" fmla="*/ 10 w 123"/>
              <a:gd name="T49" fmla="*/ 140 h 198"/>
              <a:gd name="T50" fmla="*/ 8 w 123"/>
              <a:gd name="T51" fmla="*/ 147 h 198"/>
              <a:gd name="T52" fmla="*/ 15 w 123"/>
              <a:gd name="T53" fmla="*/ 149 h 198"/>
              <a:gd name="T54" fmla="*/ 31 w 123"/>
              <a:gd name="T55" fmla="*/ 159 h 198"/>
              <a:gd name="T56" fmla="*/ 54 w 123"/>
              <a:gd name="T57" fmla="*/ 169 h 198"/>
              <a:gd name="T58" fmla="*/ 51 w 123"/>
              <a:gd name="T59" fmla="*/ 187 h 198"/>
              <a:gd name="T60" fmla="*/ 2 w 123"/>
              <a:gd name="T61" fmla="*/ 187 h 198"/>
              <a:gd name="T62" fmla="*/ 0 w 123"/>
              <a:gd name="T63" fmla="*/ 190 h 198"/>
              <a:gd name="T64" fmla="*/ 3 w 123"/>
              <a:gd name="T65" fmla="*/ 198 h 198"/>
              <a:gd name="T66" fmla="*/ 114 w 123"/>
              <a:gd name="T67" fmla="*/ 195 h 198"/>
              <a:gd name="T68" fmla="*/ 111 w 123"/>
              <a:gd name="T69" fmla="*/ 187 h 198"/>
              <a:gd name="T70" fmla="*/ 51 w 123"/>
              <a:gd name="T71" fmla="*/ 60 h 198"/>
              <a:gd name="T72" fmla="*/ 67 w 123"/>
              <a:gd name="T73" fmla="*/ 6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 h="198">
                <a:moveTo>
                  <a:pt x="111" y="187"/>
                </a:moveTo>
                <a:cubicBezTo>
                  <a:pt x="100" y="187"/>
                  <a:pt x="100" y="187"/>
                  <a:pt x="100" y="187"/>
                </a:cubicBezTo>
                <a:cubicBezTo>
                  <a:pt x="98" y="187"/>
                  <a:pt x="96" y="186"/>
                  <a:pt x="96" y="184"/>
                </a:cubicBezTo>
                <a:cubicBezTo>
                  <a:pt x="96" y="156"/>
                  <a:pt x="96" y="156"/>
                  <a:pt x="96" y="156"/>
                </a:cubicBezTo>
                <a:cubicBezTo>
                  <a:pt x="96" y="154"/>
                  <a:pt x="97" y="152"/>
                  <a:pt x="99" y="150"/>
                </a:cubicBezTo>
                <a:cubicBezTo>
                  <a:pt x="120" y="131"/>
                  <a:pt x="123" y="101"/>
                  <a:pt x="111" y="78"/>
                </a:cubicBezTo>
                <a:cubicBezTo>
                  <a:pt x="105" y="65"/>
                  <a:pt x="93" y="55"/>
                  <a:pt x="78" y="50"/>
                </a:cubicBezTo>
                <a:cubicBezTo>
                  <a:pt x="76" y="50"/>
                  <a:pt x="75" y="49"/>
                  <a:pt x="74" y="48"/>
                </a:cubicBezTo>
                <a:cubicBezTo>
                  <a:pt x="71" y="44"/>
                  <a:pt x="67" y="42"/>
                  <a:pt x="62" y="41"/>
                </a:cubicBezTo>
                <a:cubicBezTo>
                  <a:pt x="60" y="41"/>
                  <a:pt x="59" y="39"/>
                  <a:pt x="59" y="38"/>
                </a:cubicBezTo>
                <a:cubicBezTo>
                  <a:pt x="59" y="23"/>
                  <a:pt x="59" y="23"/>
                  <a:pt x="59" y="23"/>
                </a:cubicBezTo>
                <a:cubicBezTo>
                  <a:pt x="59" y="21"/>
                  <a:pt x="58" y="20"/>
                  <a:pt x="56" y="20"/>
                </a:cubicBezTo>
                <a:cubicBezTo>
                  <a:pt x="55" y="20"/>
                  <a:pt x="55" y="20"/>
                  <a:pt x="55" y="20"/>
                </a:cubicBezTo>
                <a:cubicBezTo>
                  <a:pt x="54" y="20"/>
                  <a:pt x="52" y="18"/>
                  <a:pt x="52" y="16"/>
                </a:cubicBezTo>
                <a:cubicBezTo>
                  <a:pt x="52" y="12"/>
                  <a:pt x="52" y="12"/>
                  <a:pt x="52" y="12"/>
                </a:cubicBezTo>
                <a:cubicBezTo>
                  <a:pt x="52" y="11"/>
                  <a:pt x="51" y="10"/>
                  <a:pt x="50" y="10"/>
                </a:cubicBezTo>
                <a:cubicBezTo>
                  <a:pt x="49" y="10"/>
                  <a:pt x="49" y="10"/>
                  <a:pt x="49" y="10"/>
                </a:cubicBezTo>
                <a:cubicBezTo>
                  <a:pt x="48" y="10"/>
                  <a:pt x="47" y="9"/>
                  <a:pt x="47" y="7"/>
                </a:cubicBezTo>
                <a:cubicBezTo>
                  <a:pt x="47" y="2"/>
                  <a:pt x="47" y="2"/>
                  <a:pt x="47" y="2"/>
                </a:cubicBezTo>
                <a:cubicBezTo>
                  <a:pt x="47" y="1"/>
                  <a:pt x="46" y="0"/>
                  <a:pt x="44" y="0"/>
                </a:cubicBezTo>
                <a:cubicBezTo>
                  <a:pt x="38" y="0"/>
                  <a:pt x="38" y="0"/>
                  <a:pt x="38" y="0"/>
                </a:cubicBezTo>
                <a:cubicBezTo>
                  <a:pt x="37" y="0"/>
                  <a:pt x="36" y="1"/>
                  <a:pt x="36" y="2"/>
                </a:cubicBezTo>
                <a:cubicBezTo>
                  <a:pt x="36" y="7"/>
                  <a:pt x="36" y="7"/>
                  <a:pt x="36" y="7"/>
                </a:cubicBezTo>
                <a:cubicBezTo>
                  <a:pt x="36" y="9"/>
                  <a:pt x="35" y="10"/>
                  <a:pt x="33" y="10"/>
                </a:cubicBezTo>
                <a:cubicBezTo>
                  <a:pt x="33" y="10"/>
                  <a:pt x="33" y="10"/>
                  <a:pt x="33" y="10"/>
                </a:cubicBezTo>
                <a:cubicBezTo>
                  <a:pt x="31" y="10"/>
                  <a:pt x="30" y="11"/>
                  <a:pt x="30" y="12"/>
                </a:cubicBezTo>
                <a:cubicBezTo>
                  <a:pt x="30" y="16"/>
                  <a:pt x="30" y="16"/>
                  <a:pt x="30" y="16"/>
                </a:cubicBezTo>
                <a:cubicBezTo>
                  <a:pt x="30" y="18"/>
                  <a:pt x="29" y="20"/>
                  <a:pt x="27" y="20"/>
                </a:cubicBezTo>
                <a:cubicBezTo>
                  <a:pt x="27" y="20"/>
                  <a:pt x="27" y="20"/>
                  <a:pt x="27" y="20"/>
                </a:cubicBezTo>
                <a:cubicBezTo>
                  <a:pt x="25" y="20"/>
                  <a:pt x="23" y="21"/>
                  <a:pt x="23" y="23"/>
                </a:cubicBezTo>
                <a:cubicBezTo>
                  <a:pt x="23" y="95"/>
                  <a:pt x="23" y="95"/>
                  <a:pt x="23" y="95"/>
                </a:cubicBezTo>
                <a:cubicBezTo>
                  <a:pt x="23" y="96"/>
                  <a:pt x="24" y="97"/>
                  <a:pt x="26" y="97"/>
                </a:cubicBezTo>
                <a:cubicBezTo>
                  <a:pt x="28" y="97"/>
                  <a:pt x="28" y="97"/>
                  <a:pt x="28" y="97"/>
                </a:cubicBezTo>
                <a:cubicBezTo>
                  <a:pt x="29" y="97"/>
                  <a:pt x="30" y="98"/>
                  <a:pt x="30" y="99"/>
                </a:cubicBezTo>
                <a:cubicBezTo>
                  <a:pt x="30" y="110"/>
                  <a:pt x="30" y="110"/>
                  <a:pt x="30" y="110"/>
                </a:cubicBezTo>
                <a:cubicBezTo>
                  <a:pt x="30" y="114"/>
                  <a:pt x="33" y="117"/>
                  <a:pt x="37" y="117"/>
                </a:cubicBezTo>
                <a:cubicBezTo>
                  <a:pt x="45" y="117"/>
                  <a:pt x="45" y="117"/>
                  <a:pt x="45" y="117"/>
                </a:cubicBezTo>
                <a:cubicBezTo>
                  <a:pt x="49" y="117"/>
                  <a:pt x="52" y="114"/>
                  <a:pt x="52" y="110"/>
                </a:cubicBezTo>
                <a:cubicBezTo>
                  <a:pt x="52" y="99"/>
                  <a:pt x="52" y="99"/>
                  <a:pt x="52" y="99"/>
                </a:cubicBezTo>
                <a:cubicBezTo>
                  <a:pt x="52" y="98"/>
                  <a:pt x="53" y="97"/>
                  <a:pt x="54" y="97"/>
                </a:cubicBezTo>
                <a:cubicBezTo>
                  <a:pt x="57" y="97"/>
                  <a:pt x="57" y="97"/>
                  <a:pt x="57" y="97"/>
                </a:cubicBezTo>
                <a:cubicBezTo>
                  <a:pt x="58" y="97"/>
                  <a:pt x="59" y="96"/>
                  <a:pt x="59" y="95"/>
                </a:cubicBezTo>
                <a:cubicBezTo>
                  <a:pt x="59" y="83"/>
                  <a:pt x="59" y="83"/>
                  <a:pt x="59" y="83"/>
                </a:cubicBezTo>
                <a:cubicBezTo>
                  <a:pt x="59" y="81"/>
                  <a:pt x="60" y="80"/>
                  <a:pt x="62" y="79"/>
                </a:cubicBezTo>
                <a:cubicBezTo>
                  <a:pt x="64" y="79"/>
                  <a:pt x="66" y="78"/>
                  <a:pt x="68" y="77"/>
                </a:cubicBezTo>
                <a:cubicBezTo>
                  <a:pt x="71" y="76"/>
                  <a:pt x="73" y="76"/>
                  <a:pt x="76" y="78"/>
                </a:cubicBezTo>
                <a:cubicBezTo>
                  <a:pt x="84" y="82"/>
                  <a:pt x="89" y="90"/>
                  <a:pt x="91" y="98"/>
                </a:cubicBezTo>
                <a:cubicBezTo>
                  <a:pt x="96" y="117"/>
                  <a:pt x="84" y="140"/>
                  <a:pt x="59" y="140"/>
                </a:cubicBezTo>
                <a:cubicBezTo>
                  <a:pt x="50" y="140"/>
                  <a:pt x="50" y="140"/>
                  <a:pt x="50" y="140"/>
                </a:cubicBezTo>
                <a:cubicBezTo>
                  <a:pt x="10" y="140"/>
                  <a:pt x="10" y="140"/>
                  <a:pt x="10" y="140"/>
                </a:cubicBezTo>
                <a:cubicBezTo>
                  <a:pt x="9" y="140"/>
                  <a:pt x="8" y="141"/>
                  <a:pt x="8" y="142"/>
                </a:cubicBezTo>
                <a:cubicBezTo>
                  <a:pt x="8" y="147"/>
                  <a:pt x="8" y="147"/>
                  <a:pt x="8" y="147"/>
                </a:cubicBezTo>
                <a:cubicBezTo>
                  <a:pt x="8" y="148"/>
                  <a:pt x="9" y="149"/>
                  <a:pt x="10" y="149"/>
                </a:cubicBezTo>
                <a:cubicBezTo>
                  <a:pt x="15" y="149"/>
                  <a:pt x="15" y="149"/>
                  <a:pt x="15" y="149"/>
                </a:cubicBezTo>
                <a:cubicBezTo>
                  <a:pt x="17" y="149"/>
                  <a:pt x="18" y="150"/>
                  <a:pt x="20" y="151"/>
                </a:cubicBezTo>
                <a:cubicBezTo>
                  <a:pt x="23" y="154"/>
                  <a:pt x="27" y="156"/>
                  <a:pt x="31" y="159"/>
                </a:cubicBezTo>
                <a:cubicBezTo>
                  <a:pt x="37" y="162"/>
                  <a:pt x="44" y="164"/>
                  <a:pt x="51" y="165"/>
                </a:cubicBezTo>
                <a:cubicBezTo>
                  <a:pt x="53" y="166"/>
                  <a:pt x="54" y="167"/>
                  <a:pt x="54" y="169"/>
                </a:cubicBezTo>
                <a:cubicBezTo>
                  <a:pt x="54" y="184"/>
                  <a:pt x="54" y="184"/>
                  <a:pt x="54" y="184"/>
                </a:cubicBezTo>
                <a:cubicBezTo>
                  <a:pt x="54" y="186"/>
                  <a:pt x="53" y="187"/>
                  <a:pt x="51" y="187"/>
                </a:cubicBezTo>
                <a:cubicBezTo>
                  <a:pt x="3" y="187"/>
                  <a:pt x="3" y="187"/>
                  <a:pt x="3" y="187"/>
                </a:cubicBezTo>
                <a:cubicBezTo>
                  <a:pt x="3" y="187"/>
                  <a:pt x="2" y="187"/>
                  <a:pt x="2" y="187"/>
                </a:cubicBezTo>
                <a:cubicBezTo>
                  <a:pt x="1" y="187"/>
                  <a:pt x="0" y="188"/>
                  <a:pt x="0" y="190"/>
                </a:cubicBezTo>
                <a:cubicBezTo>
                  <a:pt x="0" y="190"/>
                  <a:pt x="0" y="190"/>
                  <a:pt x="0" y="190"/>
                </a:cubicBezTo>
                <a:cubicBezTo>
                  <a:pt x="0" y="195"/>
                  <a:pt x="0" y="195"/>
                  <a:pt x="0" y="195"/>
                </a:cubicBezTo>
                <a:cubicBezTo>
                  <a:pt x="0" y="197"/>
                  <a:pt x="1" y="198"/>
                  <a:pt x="3" y="198"/>
                </a:cubicBezTo>
                <a:cubicBezTo>
                  <a:pt x="111" y="198"/>
                  <a:pt x="111" y="198"/>
                  <a:pt x="111" y="198"/>
                </a:cubicBezTo>
                <a:cubicBezTo>
                  <a:pt x="112" y="198"/>
                  <a:pt x="114" y="197"/>
                  <a:pt x="114" y="195"/>
                </a:cubicBezTo>
                <a:cubicBezTo>
                  <a:pt x="114" y="190"/>
                  <a:pt x="114" y="190"/>
                  <a:pt x="114" y="190"/>
                </a:cubicBezTo>
                <a:cubicBezTo>
                  <a:pt x="114" y="189"/>
                  <a:pt x="112" y="187"/>
                  <a:pt x="111" y="187"/>
                </a:cubicBezTo>
                <a:close/>
                <a:moveTo>
                  <a:pt x="59" y="68"/>
                </a:moveTo>
                <a:cubicBezTo>
                  <a:pt x="55" y="68"/>
                  <a:pt x="51" y="65"/>
                  <a:pt x="51" y="60"/>
                </a:cubicBezTo>
                <a:cubicBezTo>
                  <a:pt x="51" y="56"/>
                  <a:pt x="55" y="52"/>
                  <a:pt x="59" y="52"/>
                </a:cubicBezTo>
                <a:cubicBezTo>
                  <a:pt x="64" y="52"/>
                  <a:pt x="67" y="56"/>
                  <a:pt x="67" y="60"/>
                </a:cubicBezTo>
                <a:cubicBezTo>
                  <a:pt x="67" y="65"/>
                  <a:pt x="64" y="68"/>
                  <a:pt x="59" y="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6165" name="Freeform 21"/>
          <p:cNvSpPr>
            <a:spLocks noEditPoints="1"/>
          </p:cNvSpPr>
          <p:nvPr/>
        </p:nvSpPr>
        <p:spPr bwMode="auto">
          <a:xfrm>
            <a:off x="3654425" y="2720023"/>
            <a:ext cx="282575" cy="333375"/>
          </a:xfrm>
          <a:custGeom>
            <a:avLst/>
            <a:gdLst>
              <a:gd name="T0" fmla="*/ 78 w 119"/>
              <a:gd name="T1" fmla="*/ 9 h 140"/>
              <a:gd name="T2" fmla="*/ 86 w 119"/>
              <a:gd name="T3" fmla="*/ 1 h 140"/>
              <a:gd name="T4" fmla="*/ 56 w 119"/>
              <a:gd name="T5" fmla="*/ 127 h 140"/>
              <a:gd name="T6" fmla="*/ 89 w 119"/>
              <a:gd name="T7" fmla="*/ 132 h 140"/>
              <a:gd name="T8" fmla="*/ 89 w 119"/>
              <a:gd name="T9" fmla="*/ 140 h 140"/>
              <a:gd name="T10" fmla="*/ 14 w 119"/>
              <a:gd name="T11" fmla="*/ 134 h 140"/>
              <a:gd name="T12" fmla="*/ 49 w 119"/>
              <a:gd name="T13" fmla="*/ 129 h 140"/>
              <a:gd name="T14" fmla="*/ 24 w 119"/>
              <a:gd name="T15" fmla="*/ 118 h 140"/>
              <a:gd name="T16" fmla="*/ 26 w 119"/>
              <a:gd name="T17" fmla="*/ 103 h 140"/>
              <a:gd name="T18" fmla="*/ 84 w 119"/>
              <a:gd name="T19" fmla="*/ 16 h 140"/>
              <a:gd name="T20" fmla="*/ 35 w 119"/>
              <a:gd name="T21" fmla="*/ 107 h 140"/>
              <a:gd name="T22" fmla="*/ 31 w 119"/>
              <a:gd name="T23" fmla="*/ 112 h 140"/>
              <a:gd name="T24" fmla="*/ 111 w 119"/>
              <a:gd name="T25" fmla="*/ 58 h 140"/>
              <a:gd name="T26" fmla="*/ 84 w 119"/>
              <a:gd name="T27" fmla="*/ 11 h 140"/>
              <a:gd name="T28" fmla="*/ 81 w 119"/>
              <a:gd name="T29" fmla="*/ 61 h 140"/>
              <a:gd name="T30" fmla="*/ 92 w 119"/>
              <a:gd name="T31" fmla="*/ 56 h 140"/>
              <a:gd name="T32" fmla="*/ 97 w 119"/>
              <a:gd name="T33" fmla="*/ 49 h 140"/>
              <a:gd name="T34" fmla="*/ 98 w 119"/>
              <a:gd name="T35" fmla="*/ 59 h 140"/>
              <a:gd name="T36" fmla="*/ 97 w 119"/>
              <a:gd name="T37" fmla="*/ 63 h 140"/>
              <a:gd name="T38" fmla="*/ 97 w 119"/>
              <a:gd name="T39" fmla="*/ 65 h 140"/>
              <a:gd name="T40" fmla="*/ 92 w 119"/>
              <a:gd name="T41" fmla="*/ 62 h 140"/>
              <a:gd name="T42" fmla="*/ 94 w 119"/>
              <a:gd name="T43" fmla="*/ 68 h 140"/>
              <a:gd name="T44" fmla="*/ 52 w 119"/>
              <a:gd name="T45" fmla="*/ 103 h 140"/>
              <a:gd name="T46" fmla="*/ 66 w 119"/>
              <a:gd name="T47" fmla="*/ 15 h 140"/>
              <a:gd name="T48" fmla="*/ 48 w 119"/>
              <a:gd name="T49" fmla="*/ 25 h 140"/>
              <a:gd name="T50" fmla="*/ 38 w 119"/>
              <a:gd name="T51" fmla="*/ 34 h 140"/>
              <a:gd name="T52" fmla="*/ 33 w 119"/>
              <a:gd name="T53" fmla="*/ 43 h 140"/>
              <a:gd name="T54" fmla="*/ 31 w 119"/>
              <a:gd name="T55" fmla="*/ 47 h 140"/>
              <a:gd name="T56" fmla="*/ 37 w 119"/>
              <a:gd name="T57" fmla="*/ 47 h 140"/>
              <a:gd name="T58" fmla="*/ 47 w 119"/>
              <a:gd name="T59" fmla="*/ 43 h 140"/>
              <a:gd name="T60" fmla="*/ 52 w 119"/>
              <a:gd name="T61" fmla="*/ 49 h 140"/>
              <a:gd name="T62" fmla="*/ 42 w 119"/>
              <a:gd name="T63" fmla="*/ 47 h 140"/>
              <a:gd name="T64" fmla="*/ 32 w 119"/>
              <a:gd name="T65" fmla="*/ 53 h 140"/>
              <a:gd name="T66" fmla="*/ 33 w 119"/>
              <a:gd name="T67" fmla="*/ 71 h 140"/>
              <a:gd name="T68" fmla="*/ 45 w 119"/>
              <a:gd name="T69" fmla="*/ 71 h 140"/>
              <a:gd name="T70" fmla="*/ 61 w 119"/>
              <a:gd name="T71" fmla="*/ 83 h 140"/>
              <a:gd name="T72" fmla="*/ 63 w 119"/>
              <a:gd name="T73" fmla="*/ 62 h 140"/>
              <a:gd name="T74" fmla="*/ 56 w 119"/>
              <a:gd name="T75" fmla="*/ 53 h 140"/>
              <a:gd name="T76" fmla="*/ 68 w 119"/>
              <a:gd name="T77" fmla="*/ 53 h 140"/>
              <a:gd name="T78" fmla="*/ 64 w 119"/>
              <a:gd name="T79" fmla="*/ 49 h 140"/>
              <a:gd name="T80" fmla="*/ 79 w 119"/>
              <a:gd name="T81" fmla="*/ 61 h 140"/>
              <a:gd name="T82" fmla="*/ 64 w 119"/>
              <a:gd name="T83" fmla="*/ 82 h 140"/>
              <a:gd name="T84" fmla="*/ 67 w 119"/>
              <a:gd name="T85" fmla="*/ 8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140">
                <a:moveTo>
                  <a:pt x="52" y="5"/>
                </a:moveTo>
                <a:cubicBezTo>
                  <a:pt x="60" y="5"/>
                  <a:pt x="68" y="7"/>
                  <a:pt x="75" y="10"/>
                </a:cubicBezTo>
                <a:cubicBezTo>
                  <a:pt x="76" y="11"/>
                  <a:pt x="78" y="10"/>
                  <a:pt x="78" y="9"/>
                </a:cubicBezTo>
                <a:cubicBezTo>
                  <a:pt x="80" y="6"/>
                  <a:pt x="80" y="6"/>
                  <a:pt x="80" y="6"/>
                </a:cubicBezTo>
                <a:cubicBezTo>
                  <a:pt x="82" y="2"/>
                  <a:pt x="82" y="2"/>
                  <a:pt x="82" y="2"/>
                </a:cubicBezTo>
                <a:cubicBezTo>
                  <a:pt x="83" y="1"/>
                  <a:pt x="84" y="0"/>
                  <a:pt x="86" y="1"/>
                </a:cubicBezTo>
                <a:cubicBezTo>
                  <a:pt x="105" y="12"/>
                  <a:pt x="119" y="34"/>
                  <a:pt x="119" y="58"/>
                </a:cubicBezTo>
                <a:cubicBezTo>
                  <a:pt x="119" y="92"/>
                  <a:pt x="92" y="121"/>
                  <a:pt x="59" y="124"/>
                </a:cubicBezTo>
                <a:cubicBezTo>
                  <a:pt x="57" y="124"/>
                  <a:pt x="56" y="125"/>
                  <a:pt x="56" y="127"/>
                </a:cubicBezTo>
                <a:cubicBezTo>
                  <a:pt x="56" y="129"/>
                  <a:pt x="56" y="129"/>
                  <a:pt x="56" y="129"/>
                </a:cubicBezTo>
                <a:cubicBezTo>
                  <a:pt x="56" y="131"/>
                  <a:pt x="57" y="132"/>
                  <a:pt x="59" y="132"/>
                </a:cubicBezTo>
                <a:cubicBezTo>
                  <a:pt x="89" y="132"/>
                  <a:pt x="89" y="132"/>
                  <a:pt x="89" y="132"/>
                </a:cubicBezTo>
                <a:cubicBezTo>
                  <a:pt x="90" y="132"/>
                  <a:pt x="91" y="133"/>
                  <a:pt x="91" y="134"/>
                </a:cubicBezTo>
                <a:cubicBezTo>
                  <a:pt x="91" y="137"/>
                  <a:pt x="91" y="137"/>
                  <a:pt x="91" y="137"/>
                </a:cubicBezTo>
                <a:cubicBezTo>
                  <a:pt x="91" y="139"/>
                  <a:pt x="90" y="140"/>
                  <a:pt x="89" y="140"/>
                </a:cubicBezTo>
                <a:cubicBezTo>
                  <a:pt x="16" y="140"/>
                  <a:pt x="16" y="140"/>
                  <a:pt x="16" y="140"/>
                </a:cubicBezTo>
                <a:cubicBezTo>
                  <a:pt x="15" y="140"/>
                  <a:pt x="14" y="139"/>
                  <a:pt x="14" y="137"/>
                </a:cubicBezTo>
                <a:cubicBezTo>
                  <a:pt x="14" y="134"/>
                  <a:pt x="14" y="134"/>
                  <a:pt x="14" y="134"/>
                </a:cubicBezTo>
                <a:cubicBezTo>
                  <a:pt x="14" y="133"/>
                  <a:pt x="15" y="132"/>
                  <a:pt x="16" y="132"/>
                </a:cubicBezTo>
                <a:cubicBezTo>
                  <a:pt x="46" y="132"/>
                  <a:pt x="46" y="132"/>
                  <a:pt x="46" y="132"/>
                </a:cubicBezTo>
                <a:cubicBezTo>
                  <a:pt x="48" y="132"/>
                  <a:pt x="49" y="131"/>
                  <a:pt x="49" y="129"/>
                </a:cubicBezTo>
                <a:cubicBezTo>
                  <a:pt x="49" y="127"/>
                  <a:pt x="49" y="127"/>
                  <a:pt x="49" y="127"/>
                </a:cubicBezTo>
                <a:cubicBezTo>
                  <a:pt x="49" y="125"/>
                  <a:pt x="48" y="124"/>
                  <a:pt x="46" y="124"/>
                </a:cubicBezTo>
                <a:cubicBezTo>
                  <a:pt x="39" y="123"/>
                  <a:pt x="31" y="121"/>
                  <a:pt x="24" y="118"/>
                </a:cubicBezTo>
                <a:cubicBezTo>
                  <a:pt x="23" y="117"/>
                  <a:pt x="22" y="115"/>
                  <a:pt x="23" y="114"/>
                </a:cubicBezTo>
                <a:cubicBezTo>
                  <a:pt x="27" y="107"/>
                  <a:pt x="27" y="107"/>
                  <a:pt x="27" y="107"/>
                </a:cubicBezTo>
                <a:cubicBezTo>
                  <a:pt x="27" y="105"/>
                  <a:pt x="27" y="104"/>
                  <a:pt x="26" y="103"/>
                </a:cubicBezTo>
                <a:cubicBezTo>
                  <a:pt x="10" y="94"/>
                  <a:pt x="0" y="77"/>
                  <a:pt x="0" y="58"/>
                </a:cubicBezTo>
                <a:cubicBezTo>
                  <a:pt x="0" y="29"/>
                  <a:pt x="24" y="5"/>
                  <a:pt x="52" y="5"/>
                </a:cubicBezTo>
                <a:close/>
                <a:moveTo>
                  <a:pt x="84" y="16"/>
                </a:moveTo>
                <a:cubicBezTo>
                  <a:pt x="97" y="25"/>
                  <a:pt x="105" y="41"/>
                  <a:pt x="105" y="58"/>
                </a:cubicBezTo>
                <a:cubicBezTo>
                  <a:pt x="105" y="87"/>
                  <a:pt x="81" y="110"/>
                  <a:pt x="52" y="110"/>
                </a:cubicBezTo>
                <a:cubicBezTo>
                  <a:pt x="46" y="110"/>
                  <a:pt x="41" y="109"/>
                  <a:pt x="35" y="107"/>
                </a:cubicBezTo>
                <a:cubicBezTo>
                  <a:pt x="34" y="107"/>
                  <a:pt x="33" y="108"/>
                  <a:pt x="33" y="109"/>
                </a:cubicBezTo>
                <a:cubicBezTo>
                  <a:pt x="32" y="111"/>
                  <a:pt x="32" y="111"/>
                  <a:pt x="32" y="111"/>
                </a:cubicBezTo>
                <a:cubicBezTo>
                  <a:pt x="31" y="111"/>
                  <a:pt x="31" y="112"/>
                  <a:pt x="31" y="112"/>
                </a:cubicBezTo>
                <a:cubicBezTo>
                  <a:pt x="32" y="113"/>
                  <a:pt x="32" y="113"/>
                  <a:pt x="33" y="114"/>
                </a:cubicBezTo>
                <a:cubicBezTo>
                  <a:pt x="39" y="116"/>
                  <a:pt x="46" y="117"/>
                  <a:pt x="52" y="117"/>
                </a:cubicBezTo>
                <a:cubicBezTo>
                  <a:pt x="85" y="117"/>
                  <a:pt x="111" y="91"/>
                  <a:pt x="111" y="58"/>
                </a:cubicBezTo>
                <a:cubicBezTo>
                  <a:pt x="111" y="38"/>
                  <a:pt x="102" y="21"/>
                  <a:pt x="87" y="10"/>
                </a:cubicBezTo>
                <a:cubicBezTo>
                  <a:pt x="87" y="10"/>
                  <a:pt x="86" y="10"/>
                  <a:pt x="85" y="10"/>
                </a:cubicBezTo>
                <a:cubicBezTo>
                  <a:pt x="85" y="10"/>
                  <a:pt x="84" y="10"/>
                  <a:pt x="84" y="11"/>
                </a:cubicBezTo>
                <a:cubicBezTo>
                  <a:pt x="83" y="13"/>
                  <a:pt x="83" y="13"/>
                  <a:pt x="83" y="13"/>
                </a:cubicBezTo>
                <a:cubicBezTo>
                  <a:pt x="82" y="14"/>
                  <a:pt x="83" y="15"/>
                  <a:pt x="84" y="16"/>
                </a:cubicBezTo>
                <a:close/>
                <a:moveTo>
                  <a:pt x="81" y="61"/>
                </a:moveTo>
                <a:cubicBezTo>
                  <a:pt x="81" y="57"/>
                  <a:pt x="82" y="54"/>
                  <a:pt x="83" y="51"/>
                </a:cubicBezTo>
                <a:cubicBezTo>
                  <a:pt x="83" y="49"/>
                  <a:pt x="84" y="49"/>
                  <a:pt x="85" y="51"/>
                </a:cubicBezTo>
                <a:cubicBezTo>
                  <a:pt x="87" y="53"/>
                  <a:pt x="90" y="54"/>
                  <a:pt x="92" y="56"/>
                </a:cubicBezTo>
                <a:cubicBezTo>
                  <a:pt x="94" y="58"/>
                  <a:pt x="94" y="58"/>
                  <a:pt x="94" y="55"/>
                </a:cubicBezTo>
                <a:cubicBezTo>
                  <a:pt x="94" y="53"/>
                  <a:pt x="95" y="51"/>
                  <a:pt x="95" y="49"/>
                </a:cubicBezTo>
                <a:cubicBezTo>
                  <a:pt x="96" y="48"/>
                  <a:pt x="97" y="48"/>
                  <a:pt x="97" y="49"/>
                </a:cubicBezTo>
                <a:cubicBezTo>
                  <a:pt x="97" y="52"/>
                  <a:pt x="98" y="55"/>
                  <a:pt x="98" y="58"/>
                </a:cubicBezTo>
                <a:cubicBezTo>
                  <a:pt x="98" y="58"/>
                  <a:pt x="98" y="58"/>
                  <a:pt x="98" y="58"/>
                </a:cubicBezTo>
                <a:cubicBezTo>
                  <a:pt x="98" y="58"/>
                  <a:pt x="98" y="58"/>
                  <a:pt x="98" y="59"/>
                </a:cubicBezTo>
                <a:cubicBezTo>
                  <a:pt x="96" y="61"/>
                  <a:pt x="96" y="61"/>
                  <a:pt x="96" y="61"/>
                </a:cubicBezTo>
                <a:cubicBezTo>
                  <a:pt x="96" y="62"/>
                  <a:pt x="96" y="62"/>
                  <a:pt x="97" y="63"/>
                </a:cubicBezTo>
                <a:cubicBezTo>
                  <a:pt x="97" y="63"/>
                  <a:pt x="97" y="63"/>
                  <a:pt x="97" y="63"/>
                </a:cubicBezTo>
                <a:cubicBezTo>
                  <a:pt x="97" y="63"/>
                  <a:pt x="98" y="63"/>
                  <a:pt x="97" y="63"/>
                </a:cubicBezTo>
                <a:cubicBezTo>
                  <a:pt x="97" y="64"/>
                  <a:pt x="97" y="64"/>
                  <a:pt x="97" y="65"/>
                </a:cubicBezTo>
                <a:cubicBezTo>
                  <a:pt x="97" y="65"/>
                  <a:pt x="97" y="65"/>
                  <a:pt x="97" y="65"/>
                </a:cubicBezTo>
                <a:cubicBezTo>
                  <a:pt x="96" y="65"/>
                  <a:pt x="96" y="65"/>
                  <a:pt x="96" y="65"/>
                </a:cubicBezTo>
                <a:cubicBezTo>
                  <a:pt x="94" y="65"/>
                  <a:pt x="94" y="65"/>
                  <a:pt x="93" y="64"/>
                </a:cubicBezTo>
                <a:cubicBezTo>
                  <a:pt x="93" y="63"/>
                  <a:pt x="93" y="63"/>
                  <a:pt x="92" y="62"/>
                </a:cubicBezTo>
                <a:cubicBezTo>
                  <a:pt x="89" y="56"/>
                  <a:pt x="89" y="55"/>
                  <a:pt x="91" y="63"/>
                </a:cubicBezTo>
                <a:cubicBezTo>
                  <a:pt x="92" y="64"/>
                  <a:pt x="92" y="66"/>
                  <a:pt x="92" y="66"/>
                </a:cubicBezTo>
                <a:cubicBezTo>
                  <a:pt x="93" y="68"/>
                  <a:pt x="93" y="68"/>
                  <a:pt x="94" y="68"/>
                </a:cubicBezTo>
                <a:cubicBezTo>
                  <a:pt x="95" y="68"/>
                  <a:pt x="95" y="68"/>
                  <a:pt x="96" y="68"/>
                </a:cubicBezTo>
                <a:cubicBezTo>
                  <a:pt x="96" y="68"/>
                  <a:pt x="97" y="68"/>
                  <a:pt x="96" y="69"/>
                </a:cubicBezTo>
                <a:cubicBezTo>
                  <a:pt x="92" y="89"/>
                  <a:pt x="74" y="103"/>
                  <a:pt x="52" y="103"/>
                </a:cubicBezTo>
                <a:cubicBezTo>
                  <a:pt x="27" y="103"/>
                  <a:pt x="7" y="83"/>
                  <a:pt x="7" y="58"/>
                </a:cubicBezTo>
                <a:cubicBezTo>
                  <a:pt x="7" y="33"/>
                  <a:pt x="27" y="13"/>
                  <a:pt x="52" y="13"/>
                </a:cubicBezTo>
                <a:cubicBezTo>
                  <a:pt x="57" y="13"/>
                  <a:pt x="62" y="13"/>
                  <a:pt x="66" y="15"/>
                </a:cubicBezTo>
                <a:cubicBezTo>
                  <a:pt x="67" y="15"/>
                  <a:pt x="67" y="16"/>
                  <a:pt x="66" y="16"/>
                </a:cubicBezTo>
                <a:cubicBezTo>
                  <a:pt x="62" y="19"/>
                  <a:pt x="57" y="21"/>
                  <a:pt x="52" y="24"/>
                </a:cubicBezTo>
                <a:cubicBezTo>
                  <a:pt x="50" y="25"/>
                  <a:pt x="50" y="25"/>
                  <a:pt x="48" y="25"/>
                </a:cubicBezTo>
                <a:cubicBezTo>
                  <a:pt x="46" y="25"/>
                  <a:pt x="43" y="26"/>
                  <a:pt x="41" y="26"/>
                </a:cubicBezTo>
                <a:cubicBezTo>
                  <a:pt x="39" y="26"/>
                  <a:pt x="39" y="26"/>
                  <a:pt x="39" y="27"/>
                </a:cubicBezTo>
                <a:cubicBezTo>
                  <a:pt x="39" y="30"/>
                  <a:pt x="38" y="32"/>
                  <a:pt x="38" y="34"/>
                </a:cubicBezTo>
                <a:cubicBezTo>
                  <a:pt x="38" y="35"/>
                  <a:pt x="38" y="36"/>
                  <a:pt x="37" y="37"/>
                </a:cubicBezTo>
                <a:cubicBezTo>
                  <a:pt x="36" y="38"/>
                  <a:pt x="36" y="40"/>
                  <a:pt x="35" y="42"/>
                </a:cubicBezTo>
                <a:cubicBezTo>
                  <a:pt x="34" y="43"/>
                  <a:pt x="34" y="43"/>
                  <a:pt x="33" y="43"/>
                </a:cubicBezTo>
                <a:cubicBezTo>
                  <a:pt x="33" y="43"/>
                  <a:pt x="33" y="44"/>
                  <a:pt x="32" y="44"/>
                </a:cubicBezTo>
                <a:cubicBezTo>
                  <a:pt x="31" y="44"/>
                  <a:pt x="31" y="44"/>
                  <a:pt x="31" y="45"/>
                </a:cubicBezTo>
                <a:cubicBezTo>
                  <a:pt x="31" y="46"/>
                  <a:pt x="31" y="47"/>
                  <a:pt x="31" y="47"/>
                </a:cubicBezTo>
                <a:cubicBezTo>
                  <a:pt x="32" y="48"/>
                  <a:pt x="32" y="48"/>
                  <a:pt x="33" y="48"/>
                </a:cubicBezTo>
                <a:cubicBezTo>
                  <a:pt x="33" y="48"/>
                  <a:pt x="34" y="48"/>
                  <a:pt x="34" y="48"/>
                </a:cubicBezTo>
                <a:cubicBezTo>
                  <a:pt x="36" y="48"/>
                  <a:pt x="36" y="48"/>
                  <a:pt x="37" y="47"/>
                </a:cubicBezTo>
                <a:cubicBezTo>
                  <a:pt x="38" y="46"/>
                  <a:pt x="39" y="44"/>
                  <a:pt x="40" y="43"/>
                </a:cubicBezTo>
                <a:cubicBezTo>
                  <a:pt x="40" y="42"/>
                  <a:pt x="40" y="42"/>
                  <a:pt x="42" y="42"/>
                </a:cubicBezTo>
                <a:cubicBezTo>
                  <a:pt x="43" y="43"/>
                  <a:pt x="45" y="43"/>
                  <a:pt x="47" y="43"/>
                </a:cubicBezTo>
                <a:cubicBezTo>
                  <a:pt x="48" y="44"/>
                  <a:pt x="48" y="44"/>
                  <a:pt x="49" y="44"/>
                </a:cubicBezTo>
                <a:cubicBezTo>
                  <a:pt x="50" y="46"/>
                  <a:pt x="51" y="47"/>
                  <a:pt x="52" y="48"/>
                </a:cubicBezTo>
                <a:cubicBezTo>
                  <a:pt x="53" y="49"/>
                  <a:pt x="53" y="49"/>
                  <a:pt x="52" y="49"/>
                </a:cubicBezTo>
                <a:cubicBezTo>
                  <a:pt x="50" y="49"/>
                  <a:pt x="49" y="49"/>
                  <a:pt x="47" y="50"/>
                </a:cubicBezTo>
                <a:cubicBezTo>
                  <a:pt x="46" y="50"/>
                  <a:pt x="46" y="50"/>
                  <a:pt x="45" y="49"/>
                </a:cubicBezTo>
                <a:cubicBezTo>
                  <a:pt x="44" y="49"/>
                  <a:pt x="43" y="48"/>
                  <a:pt x="42" y="47"/>
                </a:cubicBezTo>
                <a:cubicBezTo>
                  <a:pt x="42" y="47"/>
                  <a:pt x="41" y="47"/>
                  <a:pt x="40" y="47"/>
                </a:cubicBezTo>
                <a:cubicBezTo>
                  <a:pt x="38" y="48"/>
                  <a:pt x="36" y="49"/>
                  <a:pt x="34" y="50"/>
                </a:cubicBezTo>
                <a:cubicBezTo>
                  <a:pt x="33" y="51"/>
                  <a:pt x="32" y="51"/>
                  <a:pt x="32" y="53"/>
                </a:cubicBezTo>
                <a:cubicBezTo>
                  <a:pt x="31" y="56"/>
                  <a:pt x="30" y="59"/>
                  <a:pt x="29" y="62"/>
                </a:cubicBezTo>
                <a:cubicBezTo>
                  <a:pt x="29" y="64"/>
                  <a:pt x="29" y="64"/>
                  <a:pt x="30" y="65"/>
                </a:cubicBezTo>
                <a:cubicBezTo>
                  <a:pt x="31" y="67"/>
                  <a:pt x="32" y="69"/>
                  <a:pt x="33" y="71"/>
                </a:cubicBezTo>
                <a:cubicBezTo>
                  <a:pt x="34" y="72"/>
                  <a:pt x="34" y="72"/>
                  <a:pt x="36" y="71"/>
                </a:cubicBezTo>
                <a:cubicBezTo>
                  <a:pt x="38" y="71"/>
                  <a:pt x="40" y="70"/>
                  <a:pt x="43" y="70"/>
                </a:cubicBezTo>
                <a:cubicBezTo>
                  <a:pt x="44" y="70"/>
                  <a:pt x="44" y="70"/>
                  <a:pt x="45" y="71"/>
                </a:cubicBezTo>
                <a:cubicBezTo>
                  <a:pt x="48" y="79"/>
                  <a:pt x="50" y="87"/>
                  <a:pt x="53" y="95"/>
                </a:cubicBezTo>
                <a:cubicBezTo>
                  <a:pt x="54" y="97"/>
                  <a:pt x="54" y="97"/>
                  <a:pt x="55" y="95"/>
                </a:cubicBezTo>
                <a:cubicBezTo>
                  <a:pt x="57" y="91"/>
                  <a:pt x="59" y="87"/>
                  <a:pt x="61" y="83"/>
                </a:cubicBezTo>
                <a:cubicBezTo>
                  <a:pt x="63" y="82"/>
                  <a:pt x="63" y="81"/>
                  <a:pt x="63" y="79"/>
                </a:cubicBezTo>
                <a:cubicBezTo>
                  <a:pt x="64" y="74"/>
                  <a:pt x="64" y="69"/>
                  <a:pt x="65" y="65"/>
                </a:cubicBezTo>
                <a:cubicBezTo>
                  <a:pt x="65" y="62"/>
                  <a:pt x="65" y="62"/>
                  <a:pt x="63" y="62"/>
                </a:cubicBezTo>
                <a:cubicBezTo>
                  <a:pt x="61" y="63"/>
                  <a:pt x="61" y="63"/>
                  <a:pt x="60" y="61"/>
                </a:cubicBezTo>
                <a:cubicBezTo>
                  <a:pt x="59" y="58"/>
                  <a:pt x="57" y="56"/>
                  <a:pt x="56" y="54"/>
                </a:cubicBezTo>
                <a:cubicBezTo>
                  <a:pt x="55" y="51"/>
                  <a:pt x="55" y="51"/>
                  <a:pt x="56" y="53"/>
                </a:cubicBezTo>
                <a:cubicBezTo>
                  <a:pt x="58" y="55"/>
                  <a:pt x="59" y="56"/>
                  <a:pt x="61" y="58"/>
                </a:cubicBezTo>
                <a:cubicBezTo>
                  <a:pt x="62" y="60"/>
                  <a:pt x="62" y="60"/>
                  <a:pt x="64" y="58"/>
                </a:cubicBezTo>
                <a:cubicBezTo>
                  <a:pt x="65" y="57"/>
                  <a:pt x="66" y="55"/>
                  <a:pt x="68" y="53"/>
                </a:cubicBezTo>
                <a:cubicBezTo>
                  <a:pt x="69" y="52"/>
                  <a:pt x="69" y="51"/>
                  <a:pt x="67" y="51"/>
                </a:cubicBezTo>
                <a:cubicBezTo>
                  <a:pt x="66" y="50"/>
                  <a:pt x="65" y="50"/>
                  <a:pt x="64" y="49"/>
                </a:cubicBezTo>
                <a:cubicBezTo>
                  <a:pt x="62" y="49"/>
                  <a:pt x="62" y="48"/>
                  <a:pt x="64" y="49"/>
                </a:cubicBezTo>
                <a:cubicBezTo>
                  <a:pt x="66" y="49"/>
                  <a:pt x="68" y="49"/>
                  <a:pt x="70" y="50"/>
                </a:cubicBezTo>
                <a:cubicBezTo>
                  <a:pt x="73" y="50"/>
                  <a:pt x="73" y="50"/>
                  <a:pt x="74" y="52"/>
                </a:cubicBezTo>
                <a:cubicBezTo>
                  <a:pt x="76" y="55"/>
                  <a:pt x="77" y="58"/>
                  <a:pt x="79" y="61"/>
                </a:cubicBezTo>
                <a:cubicBezTo>
                  <a:pt x="80" y="63"/>
                  <a:pt x="80" y="63"/>
                  <a:pt x="81" y="61"/>
                </a:cubicBezTo>
                <a:close/>
                <a:moveTo>
                  <a:pt x="65" y="79"/>
                </a:moveTo>
                <a:cubicBezTo>
                  <a:pt x="65" y="80"/>
                  <a:pt x="64" y="81"/>
                  <a:pt x="64" y="82"/>
                </a:cubicBezTo>
                <a:cubicBezTo>
                  <a:pt x="63" y="83"/>
                  <a:pt x="63" y="84"/>
                  <a:pt x="63" y="86"/>
                </a:cubicBezTo>
                <a:cubicBezTo>
                  <a:pt x="64" y="90"/>
                  <a:pt x="64" y="90"/>
                  <a:pt x="65" y="86"/>
                </a:cubicBezTo>
                <a:cubicBezTo>
                  <a:pt x="65" y="84"/>
                  <a:pt x="66" y="82"/>
                  <a:pt x="67" y="80"/>
                </a:cubicBezTo>
                <a:cubicBezTo>
                  <a:pt x="68" y="76"/>
                  <a:pt x="67" y="76"/>
                  <a:pt x="65" y="7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6181" name="Line 37"/>
          <p:cNvSpPr>
            <a:spLocks noChangeShapeType="1"/>
          </p:cNvSpPr>
          <p:nvPr/>
        </p:nvSpPr>
        <p:spPr bwMode="auto">
          <a:xfrm>
            <a:off x="4567238" y="2486660"/>
            <a:ext cx="0" cy="2087563"/>
          </a:xfrm>
          <a:prstGeom prst="line">
            <a:avLst/>
          </a:prstGeom>
          <a:noFill/>
          <a:ln w="6350">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6182" name="Rectangle 38"/>
          <p:cNvSpPr>
            <a:spLocks noChangeArrowheads="1"/>
          </p:cNvSpPr>
          <p:nvPr/>
        </p:nvSpPr>
        <p:spPr bwMode="auto">
          <a:xfrm>
            <a:off x="1419860" y="2939415"/>
            <a:ext cx="1642745" cy="136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ct val="120000"/>
              </a:lnSpc>
              <a:buFont typeface="Arial" panose="020B0604020202020204" pitchFamily="34" charset="0"/>
              <a:buNone/>
            </a:pPr>
            <a:r>
              <a:rPr lang="zh-CN" altLang="en-US" sz="1400" b="1">
                <a:solidFill>
                  <a:schemeClr val="bg1"/>
                </a:solidFill>
                <a:latin typeface="微软雅黑" panose="020B0503020204020204" pitchFamily="34" charset="-122"/>
                <a:ea typeface="微软雅黑" panose="020B0503020204020204" pitchFamily="34" charset="-122"/>
              </a:rPr>
              <a:t>皮尔逊积矩相关系数</a:t>
            </a:r>
            <a:r>
              <a:rPr sz="1200">
                <a:solidFill>
                  <a:schemeClr val="bg1"/>
                </a:solidFill>
                <a:latin typeface="微软雅黑" panose="020B0503020204020204" pitchFamily="34" charset="-122"/>
                <a:ea typeface="微软雅黑" panose="020B0503020204020204" pitchFamily="34" charset="-122"/>
              </a:rPr>
              <a:t>在统计学中，皮尔逊积矩相关系数用于描述两个变量X和Y之间的相关特性（线性相关），它的值分布在-1和1之间。</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20496" name="Oval 16"/>
          <p:cNvSpPr>
            <a:spLocks noChangeArrowheads="1"/>
          </p:cNvSpPr>
          <p:nvPr/>
        </p:nvSpPr>
        <p:spPr bwMode="auto">
          <a:xfrm>
            <a:off x="5341620" y="2705418"/>
            <a:ext cx="323850" cy="323850"/>
          </a:xfrm>
          <a:prstGeom prst="ellipse">
            <a:avLst/>
          </a:prstGeom>
          <a:solidFill>
            <a:schemeClr val="tx1">
              <a:lumMod val="75000"/>
              <a:lumOff val="25000"/>
            </a:schemeClr>
          </a:solidFill>
          <a:ln>
            <a:noFill/>
          </a:ln>
          <a:effectLst/>
        </p:spPr>
        <p:txBody>
          <a:bodyPr/>
          <a:p>
            <a:pPr algn="ctr"/>
            <a:endParaRPr lang="zh-CN" altLang="en-US">
              <a:solidFill>
                <a:schemeClr val="bg1"/>
              </a:solidFill>
              <a:latin typeface="Impact" panose="020B0806030902050204" pitchFamily="34" charset="0"/>
            </a:endParaRPr>
          </a:p>
        </p:txBody>
      </p:sp>
      <p:sp>
        <p:nvSpPr>
          <p:cNvPr id="20497" name="Oval 17"/>
          <p:cNvSpPr>
            <a:spLocks noChangeArrowheads="1"/>
          </p:cNvSpPr>
          <p:nvPr/>
        </p:nvSpPr>
        <p:spPr bwMode="auto">
          <a:xfrm>
            <a:off x="5341620" y="3429318"/>
            <a:ext cx="323850" cy="320675"/>
          </a:xfrm>
          <a:prstGeom prst="ellipse">
            <a:avLst/>
          </a:prstGeom>
          <a:solidFill>
            <a:schemeClr val="accent1"/>
          </a:solidFill>
          <a:ln>
            <a:noFill/>
          </a:ln>
          <a:effectLst/>
        </p:spPr>
        <p:txBody>
          <a:bodyPr/>
          <a:p>
            <a:pPr algn="ctr"/>
            <a:endParaRPr lang="zh-CN" altLang="en-US">
              <a:solidFill>
                <a:schemeClr val="bg1"/>
              </a:solidFill>
              <a:latin typeface="Impact" panose="020B0806030902050204" pitchFamily="34" charset="0"/>
            </a:endParaRPr>
          </a:p>
        </p:txBody>
      </p:sp>
      <p:sp>
        <p:nvSpPr>
          <p:cNvPr id="20498" name="Oval 18"/>
          <p:cNvSpPr>
            <a:spLocks noChangeArrowheads="1"/>
          </p:cNvSpPr>
          <p:nvPr/>
        </p:nvSpPr>
        <p:spPr bwMode="auto">
          <a:xfrm>
            <a:off x="5341620" y="4142105"/>
            <a:ext cx="323850" cy="323850"/>
          </a:xfrm>
          <a:prstGeom prst="ellipse">
            <a:avLst/>
          </a:prstGeom>
          <a:solidFill>
            <a:schemeClr val="tx1">
              <a:lumMod val="75000"/>
              <a:lumOff val="25000"/>
            </a:schemeClr>
          </a:solidFill>
          <a:ln>
            <a:noFill/>
          </a:ln>
          <a:effectLst/>
        </p:spPr>
        <p:txBody>
          <a:bodyPr/>
          <a:p>
            <a:pPr algn="ctr"/>
            <a:endParaRPr lang="zh-CN" altLang="en-US">
              <a:solidFill>
                <a:schemeClr val="bg1"/>
              </a:solidFill>
              <a:latin typeface="Impact" panose="020B0806030902050204" pitchFamily="34" charset="0"/>
            </a:endParaRPr>
          </a:p>
        </p:txBody>
      </p:sp>
      <p:grpSp>
        <p:nvGrpSpPr>
          <p:cNvPr id="15" name="Group 25"/>
          <p:cNvGrpSpPr/>
          <p:nvPr/>
        </p:nvGrpSpPr>
        <p:grpSpPr bwMode="auto">
          <a:xfrm>
            <a:off x="5454333" y="4232593"/>
            <a:ext cx="98425" cy="146050"/>
            <a:chOff x="0" y="0"/>
            <a:chExt cx="85" cy="127"/>
          </a:xfrm>
        </p:grpSpPr>
        <p:sp>
          <p:nvSpPr>
            <p:cNvPr id="16" name="Freeform 26"/>
            <p:cNvSpPr>
              <a:spLocks noEditPoints="1"/>
            </p:cNvSpPr>
            <p:nvPr/>
          </p:nvSpPr>
          <p:spPr bwMode="auto">
            <a:xfrm>
              <a:off x="0" y="47"/>
              <a:ext cx="85" cy="80"/>
            </a:xfrm>
            <a:custGeom>
              <a:avLst/>
              <a:gdLst>
                <a:gd name="T0" fmla="*/ 34 w 36"/>
                <a:gd name="T1" fmla="*/ 0 h 34"/>
                <a:gd name="T2" fmla="*/ 2 w 36"/>
                <a:gd name="T3" fmla="*/ 0 h 34"/>
                <a:gd name="T4" fmla="*/ 1 w 36"/>
                <a:gd name="T5" fmla="*/ 0 h 34"/>
                <a:gd name="T6" fmla="*/ 0 w 36"/>
                <a:gd name="T7" fmla="*/ 1 h 34"/>
                <a:gd name="T8" fmla="*/ 0 w 36"/>
                <a:gd name="T9" fmla="*/ 6 h 34"/>
                <a:gd name="T10" fmla="*/ 0 w 36"/>
                <a:gd name="T11" fmla="*/ 32 h 34"/>
                <a:gd name="T12" fmla="*/ 2 w 36"/>
                <a:gd name="T13" fmla="*/ 34 h 34"/>
                <a:gd name="T14" fmla="*/ 34 w 36"/>
                <a:gd name="T15" fmla="*/ 34 h 34"/>
                <a:gd name="T16" fmla="*/ 36 w 36"/>
                <a:gd name="T17" fmla="*/ 32 h 34"/>
                <a:gd name="T18" fmla="*/ 36 w 36"/>
                <a:gd name="T19" fmla="*/ 1 h 34"/>
                <a:gd name="T20" fmla="*/ 34 w 36"/>
                <a:gd name="T21" fmla="*/ 0 h 34"/>
                <a:gd name="T22" fmla="*/ 8 w 36"/>
                <a:gd name="T23" fmla="*/ 7 h 34"/>
                <a:gd name="T24" fmla="*/ 11 w 36"/>
                <a:gd name="T25" fmla="*/ 7 h 34"/>
                <a:gd name="T26" fmla="*/ 11 w 36"/>
                <a:gd name="T27" fmla="*/ 26 h 34"/>
                <a:gd name="T28" fmla="*/ 8 w 36"/>
                <a:gd name="T29" fmla="*/ 26 h 34"/>
                <a:gd name="T30" fmla="*/ 8 w 36"/>
                <a:gd name="T31" fmla="*/ 7 h 34"/>
                <a:gd name="T32" fmla="*/ 16 w 36"/>
                <a:gd name="T33" fmla="*/ 7 h 34"/>
                <a:gd name="T34" fmla="*/ 20 w 36"/>
                <a:gd name="T35" fmla="*/ 7 h 34"/>
                <a:gd name="T36" fmla="*/ 20 w 36"/>
                <a:gd name="T37" fmla="*/ 26 h 34"/>
                <a:gd name="T38" fmla="*/ 16 w 36"/>
                <a:gd name="T39" fmla="*/ 26 h 34"/>
                <a:gd name="T40" fmla="*/ 16 w 36"/>
                <a:gd name="T41" fmla="*/ 7 h 34"/>
                <a:gd name="T42" fmla="*/ 28 w 36"/>
                <a:gd name="T43" fmla="*/ 26 h 34"/>
                <a:gd name="T44" fmla="*/ 25 w 36"/>
                <a:gd name="T45" fmla="*/ 26 h 34"/>
                <a:gd name="T46" fmla="*/ 25 w 36"/>
                <a:gd name="T47" fmla="*/ 7 h 34"/>
                <a:gd name="T48" fmla="*/ 28 w 36"/>
                <a:gd name="T49" fmla="*/ 7 h 34"/>
                <a:gd name="T50" fmla="*/ 28 w 36"/>
                <a:gd name="T5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4">
                  <a:moveTo>
                    <a:pt x="34" y="0"/>
                  </a:moveTo>
                  <a:cubicBezTo>
                    <a:pt x="2" y="0"/>
                    <a:pt x="2" y="0"/>
                    <a:pt x="2" y="0"/>
                  </a:cubicBezTo>
                  <a:cubicBezTo>
                    <a:pt x="2" y="0"/>
                    <a:pt x="2" y="0"/>
                    <a:pt x="1" y="0"/>
                  </a:cubicBezTo>
                  <a:cubicBezTo>
                    <a:pt x="1" y="0"/>
                    <a:pt x="0" y="1"/>
                    <a:pt x="0" y="1"/>
                  </a:cubicBezTo>
                  <a:cubicBezTo>
                    <a:pt x="0" y="6"/>
                    <a:pt x="0" y="6"/>
                    <a:pt x="0" y="6"/>
                  </a:cubicBezTo>
                  <a:cubicBezTo>
                    <a:pt x="0" y="32"/>
                    <a:pt x="0" y="32"/>
                    <a:pt x="0" y="32"/>
                  </a:cubicBezTo>
                  <a:cubicBezTo>
                    <a:pt x="0" y="33"/>
                    <a:pt x="1" y="34"/>
                    <a:pt x="2" y="34"/>
                  </a:cubicBezTo>
                  <a:cubicBezTo>
                    <a:pt x="34" y="34"/>
                    <a:pt x="34" y="34"/>
                    <a:pt x="34" y="34"/>
                  </a:cubicBezTo>
                  <a:cubicBezTo>
                    <a:pt x="35" y="34"/>
                    <a:pt x="36" y="33"/>
                    <a:pt x="36" y="32"/>
                  </a:cubicBezTo>
                  <a:cubicBezTo>
                    <a:pt x="36" y="1"/>
                    <a:pt x="36" y="1"/>
                    <a:pt x="36" y="1"/>
                  </a:cubicBezTo>
                  <a:cubicBezTo>
                    <a:pt x="36" y="0"/>
                    <a:pt x="35" y="0"/>
                    <a:pt x="34" y="0"/>
                  </a:cubicBezTo>
                  <a:close/>
                  <a:moveTo>
                    <a:pt x="8" y="7"/>
                  </a:moveTo>
                  <a:cubicBezTo>
                    <a:pt x="11" y="7"/>
                    <a:pt x="11" y="7"/>
                    <a:pt x="11" y="7"/>
                  </a:cubicBezTo>
                  <a:cubicBezTo>
                    <a:pt x="11" y="26"/>
                    <a:pt x="11" y="26"/>
                    <a:pt x="11" y="26"/>
                  </a:cubicBezTo>
                  <a:cubicBezTo>
                    <a:pt x="8" y="26"/>
                    <a:pt x="8" y="26"/>
                    <a:pt x="8" y="26"/>
                  </a:cubicBezTo>
                  <a:lnTo>
                    <a:pt x="8" y="7"/>
                  </a:lnTo>
                  <a:close/>
                  <a:moveTo>
                    <a:pt x="16" y="7"/>
                  </a:moveTo>
                  <a:cubicBezTo>
                    <a:pt x="20" y="7"/>
                    <a:pt x="20" y="7"/>
                    <a:pt x="20" y="7"/>
                  </a:cubicBezTo>
                  <a:cubicBezTo>
                    <a:pt x="20" y="26"/>
                    <a:pt x="20" y="26"/>
                    <a:pt x="20" y="26"/>
                  </a:cubicBezTo>
                  <a:cubicBezTo>
                    <a:pt x="16" y="26"/>
                    <a:pt x="16" y="26"/>
                    <a:pt x="16" y="26"/>
                  </a:cubicBezTo>
                  <a:lnTo>
                    <a:pt x="16" y="7"/>
                  </a:lnTo>
                  <a:close/>
                  <a:moveTo>
                    <a:pt x="28" y="26"/>
                  </a:moveTo>
                  <a:cubicBezTo>
                    <a:pt x="25" y="26"/>
                    <a:pt x="25" y="26"/>
                    <a:pt x="25" y="26"/>
                  </a:cubicBezTo>
                  <a:cubicBezTo>
                    <a:pt x="25" y="7"/>
                    <a:pt x="25" y="7"/>
                    <a:pt x="25" y="7"/>
                  </a:cubicBezTo>
                  <a:cubicBezTo>
                    <a:pt x="28" y="7"/>
                    <a:pt x="28" y="7"/>
                    <a:pt x="28" y="7"/>
                  </a:cubicBezTo>
                  <a:lnTo>
                    <a:pt x="28"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17" name="Freeform 27"/>
            <p:cNvSpPr/>
            <p:nvPr/>
          </p:nvSpPr>
          <p:spPr bwMode="auto">
            <a:xfrm>
              <a:off x="0" y="0"/>
              <a:ext cx="85" cy="33"/>
            </a:xfrm>
            <a:custGeom>
              <a:avLst/>
              <a:gdLst>
                <a:gd name="T0" fmla="*/ 34 w 36"/>
                <a:gd name="T1" fmla="*/ 14 h 14"/>
                <a:gd name="T2" fmla="*/ 36 w 36"/>
                <a:gd name="T3" fmla="*/ 12 h 14"/>
                <a:gd name="T4" fmla="*/ 36 w 36"/>
                <a:gd name="T5" fmla="*/ 7 h 14"/>
                <a:gd name="T6" fmla="*/ 34 w 36"/>
                <a:gd name="T7" fmla="*/ 5 h 14"/>
                <a:gd name="T8" fmla="*/ 26 w 36"/>
                <a:gd name="T9" fmla="*/ 5 h 14"/>
                <a:gd name="T10" fmla="*/ 25 w 36"/>
                <a:gd name="T11" fmla="*/ 4 h 14"/>
                <a:gd name="T12" fmla="*/ 25 w 36"/>
                <a:gd name="T13" fmla="*/ 1 h 14"/>
                <a:gd name="T14" fmla="*/ 23 w 36"/>
                <a:gd name="T15" fmla="*/ 0 h 14"/>
                <a:gd name="T16" fmla="*/ 13 w 36"/>
                <a:gd name="T17" fmla="*/ 0 h 14"/>
                <a:gd name="T18" fmla="*/ 12 w 36"/>
                <a:gd name="T19" fmla="*/ 1 h 14"/>
                <a:gd name="T20" fmla="*/ 12 w 36"/>
                <a:gd name="T21" fmla="*/ 4 h 14"/>
                <a:gd name="T22" fmla="*/ 10 w 36"/>
                <a:gd name="T23" fmla="*/ 5 h 14"/>
                <a:gd name="T24" fmla="*/ 2 w 36"/>
                <a:gd name="T25" fmla="*/ 5 h 14"/>
                <a:gd name="T26" fmla="*/ 0 w 36"/>
                <a:gd name="T27" fmla="*/ 7 h 14"/>
                <a:gd name="T28" fmla="*/ 0 w 36"/>
                <a:gd name="T29" fmla="*/ 12 h 14"/>
                <a:gd name="T30" fmla="*/ 2 w 36"/>
                <a:gd name="T31" fmla="*/ 14 h 14"/>
                <a:gd name="T32" fmla="*/ 34 w 36"/>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4">
                  <a:moveTo>
                    <a:pt x="34" y="14"/>
                  </a:moveTo>
                  <a:cubicBezTo>
                    <a:pt x="35" y="14"/>
                    <a:pt x="36" y="13"/>
                    <a:pt x="36" y="12"/>
                  </a:cubicBezTo>
                  <a:cubicBezTo>
                    <a:pt x="36" y="7"/>
                    <a:pt x="36" y="7"/>
                    <a:pt x="36" y="7"/>
                  </a:cubicBezTo>
                  <a:cubicBezTo>
                    <a:pt x="36" y="6"/>
                    <a:pt x="35" y="5"/>
                    <a:pt x="34" y="5"/>
                  </a:cubicBezTo>
                  <a:cubicBezTo>
                    <a:pt x="26" y="5"/>
                    <a:pt x="26" y="5"/>
                    <a:pt x="26" y="5"/>
                  </a:cubicBezTo>
                  <a:cubicBezTo>
                    <a:pt x="25" y="5"/>
                    <a:pt x="25" y="5"/>
                    <a:pt x="25" y="4"/>
                  </a:cubicBezTo>
                  <a:cubicBezTo>
                    <a:pt x="25" y="1"/>
                    <a:pt x="25" y="1"/>
                    <a:pt x="25" y="1"/>
                  </a:cubicBezTo>
                  <a:cubicBezTo>
                    <a:pt x="25" y="0"/>
                    <a:pt x="24" y="0"/>
                    <a:pt x="23" y="0"/>
                  </a:cubicBezTo>
                  <a:cubicBezTo>
                    <a:pt x="13" y="0"/>
                    <a:pt x="13" y="0"/>
                    <a:pt x="13" y="0"/>
                  </a:cubicBezTo>
                  <a:cubicBezTo>
                    <a:pt x="12" y="0"/>
                    <a:pt x="12" y="0"/>
                    <a:pt x="12" y="1"/>
                  </a:cubicBezTo>
                  <a:cubicBezTo>
                    <a:pt x="12" y="4"/>
                    <a:pt x="12" y="4"/>
                    <a:pt x="12" y="4"/>
                  </a:cubicBezTo>
                  <a:cubicBezTo>
                    <a:pt x="12" y="5"/>
                    <a:pt x="11" y="5"/>
                    <a:pt x="10" y="5"/>
                  </a:cubicBezTo>
                  <a:cubicBezTo>
                    <a:pt x="2" y="5"/>
                    <a:pt x="2" y="5"/>
                    <a:pt x="2" y="5"/>
                  </a:cubicBezTo>
                  <a:cubicBezTo>
                    <a:pt x="1" y="5"/>
                    <a:pt x="0" y="6"/>
                    <a:pt x="0" y="7"/>
                  </a:cubicBezTo>
                  <a:cubicBezTo>
                    <a:pt x="0" y="12"/>
                    <a:pt x="0" y="12"/>
                    <a:pt x="0" y="12"/>
                  </a:cubicBezTo>
                  <a:cubicBezTo>
                    <a:pt x="0" y="13"/>
                    <a:pt x="1" y="14"/>
                    <a:pt x="2" y="14"/>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grpSp>
        <p:nvGrpSpPr>
          <p:cNvPr id="18" name="Group 28"/>
          <p:cNvGrpSpPr/>
          <p:nvPr/>
        </p:nvGrpSpPr>
        <p:grpSpPr bwMode="auto">
          <a:xfrm>
            <a:off x="5427345" y="3519805"/>
            <a:ext cx="152400" cy="123825"/>
            <a:chOff x="0" y="0"/>
            <a:chExt cx="132" cy="109"/>
          </a:xfrm>
        </p:grpSpPr>
        <p:sp>
          <p:nvSpPr>
            <p:cNvPr id="19" name="Freeform 29"/>
            <p:cNvSpPr/>
            <p:nvPr/>
          </p:nvSpPr>
          <p:spPr bwMode="auto">
            <a:xfrm>
              <a:off x="83" y="38"/>
              <a:ext cx="49" cy="71"/>
            </a:xfrm>
            <a:custGeom>
              <a:avLst/>
              <a:gdLst>
                <a:gd name="T0" fmla="*/ 21 w 21"/>
                <a:gd name="T1" fmla="*/ 15 h 30"/>
                <a:gd name="T2" fmla="*/ 5 w 21"/>
                <a:gd name="T3" fmla="*/ 30 h 30"/>
                <a:gd name="T4" fmla="*/ 0 w 21"/>
                <a:gd name="T5" fmla="*/ 29 h 30"/>
                <a:gd name="T6" fmla="*/ 14 w 21"/>
                <a:gd name="T7" fmla="*/ 9 h 30"/>
                <a:gd name="T8" fmla="*/ 12 w 21"/>
                <a:gd name="T9" fmla="*/ 0 h 30"/>
                <a:gd name="T10" fmla="*/ 21 w 21"/>
                <a:gd name="T11" fmla="*/ 15 h 30"/>
              </a:gdLst>
              <a:ahLst/>
              <a:cxnLst>
                <a:cxn ang="0">
                  <a:pos x="T0" y="T1"/>
                </a:cxn>
                <a:cxn ang="0">
                  <a:pos x="T2" y="T3"/>
                </a:cxn>
                <a:cxn ang="0">
                  <a:pos x="T4" y="T5"/>
                </a:cxn>
                <a:cxn ang="0">
                  <a:pos x="T6" y="T7"/>
                </a:cxn>
                <a:cxn ang="0">
                  <a:pos x="T8" y="T9"/>
                </a:cxn>
                <a:cxn ang="0">
                  <a:pos x="T10" y="T11"/>
                </a:cxn>
              </a:cxnLst>
              <a:rect l="0" t="0" r="r" b="b"/>
              <a:pathLst>
                <a:path w="21" h="30">
                  <a:moveTo>
                    <a:pt x="21" y="15"/>
                  </a:moveTo>
                  <a:cubicBezTo>
                    <a:pt x="21" y="23"/>
                    <a:pt x="14" y="30"/>
                    <a:pt x="5" y="30"/>
                  </a:cubicBezTo>
                  <a:cubicBezTo>
                    <a:pt x="4" y="30"/>
                    <a:pt x="2" y="30"/>
                    <a:pt x="0" y="29"/>
                  </a:cubicBezTo>
                  <a:cubicBezTo>
                    <a:pt x="8" y="26"/>
                    <a:pt x="14" y="18"/>
                    <a:pt x="14" y="9"/>
                  </a:cubicBezTo>
                  <a:cubicBezTo>
                    <a:pt x="14" y="6"/>
                    <a:pt x="13" y="3"/>
                    <a:pt x="12" y="0"/>
                  </a:cubicBezTo>
                  <a:cubicBezTo>
                    <a:pt x="17" y="3"/>
                    <a:pt x="21" y="8"/>
                    <a:pt x="2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0" name="Freeform 30"/>
            <p:cNvSpPr>
              <a:spLocks noEditPoints="1"/>
            </p:cNvSpPr>
            <p:nvPr/>
          </p:nvSpPr>
          <p:spPr bwMode="auto">
            <a:xfrm>
              <a:off x="0" y="0"/>
              <a:ext cx="109" cy="109"/>
            </a:xfrm>
            <a:custGeom>
              <a:avLst/>
              <a:gdLst>
                <a:gd name="T0" fmla="*/ 45 w 46"/>
                <a:gd name="T1" fmla="*/ 15 h 46"/>
                <a:gd name="T2" fmla="*/ 35 w 46"/>
                <a:gd name="T3" fmla="*/ 4 h 46"/>
                <a:gd name="T4" fmla="*/ 35 w 46"/>
                <a:gd name="T5" fmla="*/ 4 h 46"/>
                <a:gd name="T6" fmla="*/ 23 w 46"/>
                <a:gd name="T7" fmla="*/ 0 h 46"/>
                <a:gd name="T8" fmla="*/ 4 w 46"/>
                <a:gd name="T9" fmla="*/ 10 h 46"/>
                <a:gd name="T10" fmla="*/ 0 w 46"/>
                <a:gd name="T11" fmla="*/ 23 h 46"/>
                <a:gd name="T12" fmla="*/ 5 w 46"/>
                <a:gd name="T13" fmla="*/ 37 h 46"/>
                <a:gd name="T14" fmla="*/ 9 w 46"/>
                <a:gd name="T15" fmla="*/ 42 h 46"/>
                <a:gd name="T16" fmla="*/ 14 w 46"/>
                <a:gd name="T17" fmla="*/ 44 h 46"/>
                <a:gd name="T18" fmla="*/ 14 w 46"/>
                <a:gd name="T19" fmla="*/ 44 h 46"/>
                <a:gd name="T20" fmla="*/ 23 w 46"/>
                <a:gd name="T21" fmla="*/ 46 h 46"/>
                <a:gd name="T22" fmla="*/ 32 w 46"/>
                <a:gd name="T23" fmla="*/ 44 h 46"/>
                <a:gd name="T24" fmla="*/ 36 w 46"/>
                <a:gd name="T25" fmla="*/ 42 h 46"/>
                <a:gd name="T26" fmla="*/ 42 w 46"/>
                <a:gd name="T27" fmla="*/ 36 h 46"/>
                <a:gd name="T28" fmla="*/ 46 w 46"/>
                <a:gd name="T29" fmla="*/ 26 h 46"/>
                <a:gd name="T30" fmla="*/ 46 w 46"/>
                <a:gd name="T31" fmla="*/ 26 h 46"/>
                <a:gd name="T32" fmla="*/ 46 w 46"/>
                <a:gd name="T33" fmla="*/ 23 h 46"/>
                <a:gd name="T34" fmla="*/ 45 w 46"/>
                <a:gd name="T35" fmla="*/ 15 h 46"/>
                <a:gd name="T36" fmla="*/ 31 w 46"/>
                <a:gd name="T37" fmla="*/ 11 h 46"/>
                <a:gd name="T38" fmla="*/ 35 w 46"/>
                <a:gd name="T39" fmla="*/ 15 h 46"/>
                <a:gd name="T40" fmla="*/ 35 w 46"/>
                <a:gd name="T41" fmla="*/ 15 h 46"/>
                <a:gd name="T42" fmla="*/ 31 w 46"/>
                <a:gd name="T43" fmla="*/ 19 h 46"/>
                <a:gd name="T44" fmla="*/ 27 w 46"/>
                <a:gd name="T45" fmla="*/ 15 h 46"/>
                <a:gd name="T46" fmla="*/ 31 w 46"/>
                <a:gd name="T47" fmla="*/ 11 h 46"/>
                <a:gd name="T48" fmla="*/ 31 w 46"/>
                <a:gd name="T49" fmla="*/ 11 h 46"/>
                <a:gd name="T50" fmla="*/ 15 w 46"/>
                <a:gd name="T51" fmla="*/ 36 h 46"/>
                <a:gd name="T52" fmla="*/ 11 w 46"/>
                <a:gd name="T53" fmla="*/ 32 h 46"/>
                <a:gd name="T54" fmla="*/ 15 w 46"/>
                <a:gd name="T55" fmla="*/ 28 h 46"/>
                <a:gd name="T56" fmla="*/ 19 w 46"/>
                <a:gd name="T57" fmla="*/ 32 h 46"/>
                <a:gd name="T58" fmla="*/ 15 w 46"/>
                <a:gd name="T59" fmla="*/ 36 h 46"/>
                <a:gd name="T60" fmla="*/ 15 w 46"/>
                <a:gd name="T61" fmla="*/ 19 h 46"/>
                <a:gd name="T62" fmla="*/ 11 w 46"/>
                <a:gd name="T63" fmla="*/ 15 h 46"/>
                <a:gd name="T64" fmla="*/ 15 w 46"/>
                <a:gd name="T65" fmla="*/ 11 h 46"/>
                <a:gd name="T66" fmla="*/ 19 w 46"/>
                <a:gd name="T67" fmla="*/ 15 h 46"/>
                <a:gd name="T68" fmla="*/ 15 w 46"/>
                <a:gd name="T69" fmla="*/ 19 h 46"/>
                <a:gd name="T70" fmla="*/ 20 w 46"/>
                <a:gd name="T71" fmla="*/ 23 h 46"/>
                <a:gd name="T72" fmla="*/ 22 w 46"/>
                <a:gd name="T73" fmla="*/ 21 h 46"/>
                <a:gd name="T74" fmla="*/ 23 w 46"/>
                <a:gd name="T75" fmla="*/ 21 h 46"/>
                <a:gd name="T76" fmla="*/ 26 w 46"/>
                <a:gd name="T77" fmla="*/ 23 h 46"/>
                <a:gd name="T78" fmla="*/ 25 w 46"/>
                <a:gd name="T79" fmla="*/ 25 h 46"/>
                <a:gd name="T80" fmla="*/ 23 w 46"/>
                <a:gd name="T81" fmla="*/ 26 h 46"/>
                <a:gd name="T82" fmla="*/ 20 w 46"/>
                <a:gd name="T83" fmla="*/ 23 h 46"/>
                <a:gd name="T84" fmla="*/ 31 w 46"/>
                <a:gd name="T85" fmla="*/ 36 h 46"/>
                <a:gd name="T86" fmla="*/ 27 w 46"/>
                <a:gd name="T87" fmla="*/ 32 h 46"/>
                <a:gd name="T88" fmla="*/ 31 w 46"/>
                <a:gd name="T89" fmla="*/ 28 h 46"/>
                <a:gd name="T90" fmla="*/ 35 w 46"/>
                <a:gd name="T91" fmla="*/ 32 h 46"/>
                <a:gd name="T92" fmla="*/ 31 w 46"/>
                <a:gd name="T93"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6">
                  <a:moveTo>
                    <a:pt x="45" y="15"/>
                  </a:moveTo>
                  <a:cubicBezTo>
                    <a:pt x="43" y="10"/>
                    <a:pt x="39" y="6"/>
                    <a:pt x="35" y="4"/>
                  </a:cubicBezTo>
                  <a:cubicBezTo>
                    <a:pt x="35" y="4"/>
                    <a:pt x="35" y="4"/>
                    <a:pt x="35" y="4"/>
                  </a:cubicBezTo>
                  <a:cubicBezTo>
                    <a:pt x="31" y="2"/>
                    <a:pt x="27" y="0"/>
                    <a:pt x="23" y="0"/>
                  </a:cubicBezTo>
                  <a:cubicBezTo>
                    <a:pt x="15" y="0"/>
                    <a:pt x="8" y="4"/>
                    <a:pt x="4" y="10"/>
                  </a:cubicBezTo>
                  <a:cubicBezTo>
                    <a:pt x="2" y="14"/>
                    <a:pt x="0" y="19"/>
                    <a:pt x="0" y="23"/>
                  </a:cubicBezTo>
                  <a:cubicBezTo>
                    <a:pt x="0" y="29"/>
                    <a:pt x="2" y="33"/>
                    <a:pt x="5" y="37"/>
                  </a:cubicBezTo>
                  <a:cubicBezTo>
                    <a:pt x="6" y="39"/>
                    <a:pt x="8" y="40"/>
                    <a:pt x="9" y="42"/>
                  </a:cubicBezTo>
                  <a:cubicBezTo>
                    <a:pt x="11" y="43"/>
                    <a:pt x="12" y="44"/>
                    <a:pt x="14" y="44"/>
                  </a:cubicBezTo>
                  <a:cubicBezTo>
                    <a:pt x="14" y="44"/>
                    <a:pt x="14" y="44"/>
                    <a:pt x="14" y="44"/>
                  </a:cubicBezTo>
                  <a:cubicBezTo>
                    <a:pt x="17" y="46"/>
                    <a:pt x="20" y="46"/>
                    <a:pt x="23" y="46"/>
                  </a:cubicBezTo>
                  <a:cubicBezTo>
                    <a:pt x="26" y="46"/>
                    <a:pt x="30" y="46"/>
                    <a:pt x="32" y="44"/>
                  </a:cubicBezTo>
                  <a:cubicBezTo>
                    <a:pt x="34" y="44"/>
                    <a:pt x="35" y="43"/>
                    <a:pt x="36" y="42"/>
                  </a:cubicBezTo>
                  <a:cubicBezTo>
                    <a:pt x="38" y="41"/>
                    <a:pt x="40" y="39"/>
                    <a:pt x="42" y="36"/>
                  </a:cubicBezTo>
                  <a:cubicBezTo>
                    <a:pt x="44" y="33"/>
                    <a:pt x="45" y="30"/>
                    <a:pt x="46" y="26"/>
                  </a:cubicBezTo>
                  <a:cubicBezTo>
                    <a:pt x="46" y="26"/>
                    <a:pt x="46" y="26"/>
                    <a:pt x="46" y="26"/>
                  </a:cubicBezTo>
                  <a:cubicBezTo>
                    <a:pt x="46" y="25"/>
                    <a:pt x="46" y="24"/>
                    <a:pt x="46" y="23"/>
                  </a:cubicBezTo>
                  <a:cubicBezTo>
                    <a:pt x="46" y="21"/>
                    <a:pt x="45" y="18"/>
                    <a:pt x="45" y="15"/>
                  </a:cubicBezTo>
                  <a:close/>
                  <a:moveTo>
                    <a:pt x="31" y="11"/>
                  </a:moveTo>
                  <a:cubicBezTo>
                    <a:pt x="34" y="11"/>
                    <a:pt x="35" y="13"/>
                    <a:pt x="35" y="15"/>
                  </a:cubicBezTo>
                  <a:cubicBezTo>
                    <a:pt x="35" y="15"/>
                    <a:pt x="35" y="15"/>
                    <a:pt x="35" y="15"/>
                  </a:cubicBezTo>
                  <a:cubicBezTo>
                    <a:pt x="35" y="17"/>
                    <a:pt x="33" y="19"/>
                    <a:pt x="31" y="19"/>
                  </a:cubicBezTo>
                  <a:cubicBezTo>
                    <a:pt x="29" y="19"/>
                    <a:pt x="27" y="17"/>
                    <a:pt x="27" y="15"/>
                  </a:cubicBezTo>
                  <a:cubicBezTo>
                    <a:pt x="27" y="13"/>
                    <a:pt x="29" y="11"/>
                    <a:pt x="31" y="11"/>
                  </a:cubicBezTo>
                  <a:cubicBezTo>
                    <a:pt x="31" y="11"/>
                    <a:pt x="31" y="11"/>
                    <a:pt x="31" y="11"/>
                  </a:cubicBezTo>
                  <a:close/>
                  <a:moveTo>
                    <a:pt x="15" y="36"/>
                  </a:moveTo>
                  <a:cubicBezTo>
                    <a:pt x="12" y="36"/>
                    <a:pt x="11" y="34"/>
                    <a:pt x="11" y="32"/>
                  </a:cubicBezTo>
                  <a:cubicBezTo>
                    <a:pt x="11" y="30"/>
                    <a:pt x="12" y="28"/>
                    <a:pt x="15" y="28"/>
                  </a:cubicBezTo>
                  <a:cubicBezTo>
                    <a:pt x="17" y="28"/>
                    <a:pt x="19" y="30"/>
                    <a:pt x="19" y="32"/>
                  </a:cubicBezTo>
                  <a:cubicBezTo>
                    <a:pt x="19" y="34"/>
                    <a:pt x="17" y="36"/>
                    <a:pt x="15" y="36"/>
                  </a:cubicBezTo>
                  <a:close/>
                  <a:moveTo>
                    <a:pt x="15" y="19"/>
                  </a:moveTo>
                  <a:cubicBezTo>
                    <a:pt x="12" y="19"/>
                    <a:pt x="11" y="17"/>
                    <a:pt x="11" y="15"/>
                  </a:cubicBezTo>
                  <a:cubicBezTo>
                    <a:pt x="11" y="13"/>
                    <a:pt x="12" y="11"/>
                    <a:pt x="15" y="11"/>
                  </a:cubicBezTo>
                  <a:cubicBezTo>
                    <a:pt x="17" y="11"/>
                    <a:pt x="19" y="13"/>
                    <a:pt x="19" y="15"/>
                  </a:cubicBezTo>
                  <a:cubicBezTo>
                    <a:pt x="19" y="17"/>
                    <a:pt x="17" y="19"/>
                    <a:pt x="15" y="19"/>
                  </a:cubicBezTo>
                  <a:close/>
                  <a:moveTo>
                    <a:pt x="20" y="23"/>
                  </a:moveTo>
                  <a:cubicBezTo>
                    <a:pt x="20" y="22"/>
                    <a:pt x="21" y="21"/>
                    <a:pt x="22" y="21"/>
                  </a:cubicBezTo>
                  <a:cubicBezTo>
                    <a:pt x="22" y="21"/>
                    <a:pt x="23" y="21"/>
                    <a:pt x="23" y="21"/>
                  </a:cubicBezTo>
                  <a:cubicBezTo>
                    <a:pt x="25" y="21"/>
                    <a:pt x="26" y="22"/>
                    <a:pt x="26" y="23"/>
                  </a:cubicBezTo>
                  <a:cubicBezTo>
                    <a:pt x="26" y="24"/>
                    <a:pt x="26" y="24"/>
                    <a:pt x="25" y="25"/>
                  </a:cubicBezTo>
                  <a:cubicBezTo>
                    <a:pt x="25" y="26"/>
                    <a:pt x="24" y="26"/>
                    <a:pt x="23" y="26"/>
                  </a:cubicBezTo>
                  <a:cubicBezTo>
                    <a:pt x="22" y="26"/>
                    <a:pt x="20" y="25"/>
                    <a:pt x="20" y="23"/>
                  </a:cubicBezTo>
                  <a:close/>
                  <a:moveTo>
                    <a:pt x="31" y="36"/>
                  </a:moveTo>
                  <a:cubicBezTo>
                    <a:pt x="29" y="36"/>
                    <a:pt x="27" y="34"/>
                    <a:pt x="27" y="32"/>
                  </a:cubicBezTo>
                  <a:cubicBezTo>
                    <a:pt x="27" y="30"/>
                    <a:pt x="29" y="28"/>
                    <a:pt x="31" y="28"/>
                  </a:cubicBezTo>
                  <a:cubicBezTo>
                    <a:pt x="34" y="28"/>
                    <a:pt x="35" y="30"/>
                    <a:pt x="35" y="32"/>
                  </a:cubicBezTo>
                  <a:cubicBezTo>
                    <a:pt x="35" y="34"/>
                    <a:pt x="34" y="36"/>
                    <a:pt x="31"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21" name="Freeform 31"/>
          <p:cNvSpPr>
            <a:spLocks noEditPoints="1"/>
          </p:cNvSpPr>
          <p:nvPr/>
        </p:nvSpPr>
        <p:spPr bwMode="auto">
          <a:xfrm>
            <a:off x="5428933" y="2814955"/>
            <a:ext cx="149225" cy="127000"/>
          </a:xfrm>
          <a:custGeom>
            <a:avLst/>
            <a:gdLst>
              <a:gd name="T0" fmla="*/ 52 w 54"/>
              <a:gd name="T1" fmla="*/ 0 h 47"/>
              <a:gd name="T2" fmla="*/ 11 w 54"/>
              <a:gd name="T3" fmla="*/ 0 h 47"/>
              <a:gd name="T4" fmla="*/ 9 w 54"/>
              <a:gd name="T5" fmla="*/ 2 h 47"/>
              <a:gd name="T6" fmla="*/ 9 w 54"/>
              <a:gd name="T7" fmla="*/ 4 h 47"/>
              <a:gd name="T8" fmla="*/ 9 w 54"/>
              <a:gd name="T9" fmla="*/ 5 h 47"/>
              <a:gd name="T10" fmla="*/ 9 w 54"/>
              <a:gd name="T11" fmla="*/ 6 h 47"/>
              <a:gd name="T12" fmla="*/ 9 w 54"/>
              <a:gd name="T13" fmla="*/ 9 h 47"/>
              <a:gd name="T14" fmla="*/ 10 w 54"/>
              <a:gd name="T15" fmla="*/ 9 h 47"/>
              <a:gd name="T16" fmla="*/ 2 w 54"/>
              <a:gd name="T17" fmla="*/ 9 h 47"/>
              <a:gd name="T18" fmla="*/ 0 w 54"/>
              <a:gd name="T19" fmla="*/ 11 h 47"/>
              <a:gd name="T20" fmla="*/ 0 w 54"/>
              <a:gd name="T21" fmla="*/ 45 h 47"/>
              <a:gd name="T22" fmla="*/ 2 w 54"/>
              <a:gd name="T23" fmla="*/ 47 h 47"/>
              <a:gd name="T24" fmla="*/ 43 w 54"/>
              <a:gd name="T25" fmla="*/ 47 h 47"/>
              <a:gd name="T26" fmla="*/ 45 w 54"/>
              <a:gd name="T27" fmla="*/ 45 h 47"/>
              <a:gd name="T28" fmla="*/ 45 w 54"/>
              <a:gd name="T29" fmla="*/ 38 h 47"/>
              <a:gd name="T30" fmla="*/ 52 w 54"/>
              <a:gd name="T31" fmla="*/ 38 h 47"/>
              <a:gd name="T32" fmla="*/ 54 w 54"/>
              <a:gd name="T33" fmla="*/ 36 h 47"/>
              <a:gd name="T34" fmla="*/ 54 w 54"/>
              <a:gd name="T35" fmla="*/ 34 h 47"/>
              <a:gd name="T36" fmla="*/ 54 w 54"/>
              <a:gd name="T37" fmla="*/ 33 h 47"/>
              <a:gd name="T38" fmla="*/ 54 w 54"/>
              <a:gd name="T39" fmla="*/ 31 h 47"/>
              <a:gd name="T40" fmla="*/ 54 w 54"/>
              <a:gd name="T41" fmla="*/ 7 h 47"/>
              <a:gd name="T42" fmla="*/ 54 w 54"/>
              <a:gd name="T43" fmla="*/ 5 h 47"/>
              <a:gd name="T44" fmla="*/ 54 w 54"/>
              <a:gd name="T45" fmla="*/ 4 h 47"/>
              <a:gd name="T46" fmla="*/ 54 w 54"/>
              <a:gd name="T47" fmla="*/ 2 h 47"/>
              <a:gd name="T48" fmla="*/ 52 w 54"/>
              <a:gd name="T49" fmla="*/ 0 h 47"/>
              <a:gd name="T50" fmla="*/ 26 w 54"/>
              <a:gd name="T51" fmla="*/ 22 h 47"/>
              <a:gd name="T52" fmla="*/ 30 w 54"/>
              <a:gd name="T53" fmla="*/ 18 h 47"/>
              <a:gd name="T54" fmla="*/ 34 w 54"/>
              <a:gd name="T55" fmla="*/ 22 h 47"/>
              <a:gd name="T56" fmla="*/ 30 w 54"/>
              <a:gd name="T57" fmla="*/ 26 h 47"/>
              <a:gd name="T58" fmla="*/ 26 w 54"/>
              <a:gd name="T59" fmla="*/ 22 h 47"/>
              <a:gd name="T60" fmla="*/ 38 w 54"/>
              <a:gd name="T61" fmla="*/ 42 h 47"/>
              <a:gd name="T62" fmla="*/ 7 w 54"/>
              <a:gd name="T63" fmla="*/ 42 h 47"/>
              <a:gd name="T64" fmla="*/ 5 w 54"/>
              <a:gd name="T65" fmla="*/ 40 h 47"/>
              <a:gd name="T66" fmla="*/ 5 w 54"/>
              <a:gd name="T67" fmla="*/ 37 h 47"/>
              <a:gd name="T68" fmla="*/ 5 w 54"/>
              <a:gd name="T69" fmla="*/ 36 h 47"/>
              <a:gd name="T70" fmla="*/ 6 w 54"/>
              <a:gd name="T71" fmla="*/ 34 h 47"/>
              <a:gd name="T72" fmla="*/ 20 w 54"/>
              <a:gd name="T73" fmla="*/ 29 h 47"/>
              <a:gd name="T74" fmla="*/ 23 w 54"/>
              <a:gd name="T75" fmla="*/ 30 h 47"/>
              <a:gd name="T76" fmla="*/ 26 w 54"/>
              <a:gd name="T77" fmla="*/ 32 h 47"/>
              <a:gd name="T78" fmla="*/ 38 w 54"/>
              <a:gd name="T79" fmla="*/ 32 h 47"/>
              <a:gd name="T80" fmla="*/ 39 w 54"/>
              <a:gd name="T81" fmla="*/ 32 h 47"/>
              <a:gd name="T82" fmla="*/ 40 w 54"/>
              <a:gd name="T83" fmla="*/ 33 h 47"/>
              <a:gd name="T84" fmla="*/ 40 w 54"/>
              <a:gd name="T85" fmla="*/ 40 h 47"/>
              <a:gd name="T86" fmla="*/ 38 w 54"/>
              <a:gd name="T87" fmla="*/ 42 h 47"/>
              <a:gd name="T88" fmla="*/ 49 w 54"/>
              <a:gd name="T89" fmla="*/ 31 h 47"/>
              <a:gd name="T90" fmla="*/ 48 w 54"/>
              <a:gd name="T91" fmla="*/ 33 h 47"/>
              <a:gd name="T92" fmla="*/ 47 w 54"/>
              <a:gd name="T93" fmla="*/ 33 h 47"/>
              <a:gd name="T94" fmla="*/ 45 w 54"/>
              <a:gd name="T95" fmla="*/ 33 h 47"/>
              <a:gd name="T96" fmla="*/ 45 w 54"/>
              <a:gd name="T97" fmla="*/ 11 h 47"/>
              <a:gd name="T98" fmla="*/ 43 w 54"/>
              <a:gd name="T99" fmla="*/ 9 h 47"/>
              <a:gd name="T100" fmla="*/ 14 w 54"/>
              <a:gd name="T101" fmla="*/ 9 h 47"/>
              <a:gd name="T102" fmla="*/ 14 w 54"/>
              <a:gd name="T103" fmla="*/ 9 h 47"/>
              <a:gd name="T104" fmla="*/ 14 w 54"/>
              <a:gd name="T105" fmla="*/ 7 h 47"/>
              <a:gd name="T106" fmla="*/ 15 w 54"/>
              <a:gd name="T107" fmla="*/ 6 h 47"/>
              <a:gd name="T108" fmla="*/ 16 w 54"/>
              <a:gd name="T109" fmla="*/ 5 h 47"/>
              <a:gd name="T110" fmla="*/ 47 w 54"/>
              <a:gd name="T111" fmla="*/ 5 h 47"/>
              <a:gd name="T112" fmla="*/ 49 w 54"/>
              <a:gd name="T113" fmla="*/ 7 h 47"/>
              <a:gd name="T114" fmla="*/ 49 w 54"/>
              <a:gd name="T11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52" y="0"/>
                </a:moveTo>
                <a:cubicBezTo>
                  <a:pt x="11" y="0"/>
                  <a:pt x="11" y="0"/>
                  <a:pt x="11" y="0"/>
                </a:cubicBezTo>
                <a:cubicBezTo>
                  <a:pt x="10" y="0"/>
                  <a:pt x="9" y="1"/>
                  <a:pt x="9" y="2"/>
                </a:cubicBezTo>
                <a:cubicBezTo>
                  <a:pt x="9" y="4"/>
                  <a:pt x="9" y="4"/>
                  <a:pt x="9" y="4"/>
                </a:cubicBezTo>
                <a:cubicBezTo>
                  <a:pt x="9" y="4"/>
                  <a:pt x="9" y="5"/>
                  <a:pt x="9" y="5"/>
                </a:cubicBezTo>
                <a:cubicBezTo>
                  <a:pt x="9" y="5"/>
                  <a:pt x="9" y="6"/>
                  <a:pt x="9" y="6"/>
                </a:cubicBezTo>
                <a:cubicBezTo>
                  <a:pt x="9" y="9"/>
                  <a:pt x="9" y="9"/>
                  <a:pt x="9" y="9"/>
                </a:cubicBezTo>
                <a:cubicBezTo>
                  <a:pt x="9" y="9"/>
                  <a:pt x="9" y="9"/>
                  <a:pt x="10" y="9"/>
                </a:cubicBezTo>
                <a:cubicBezTo>
                  <a:pt x="2" y="9"/>
                  <a:pt x="2" y="9"/>
                  <a:pt x="2" y="9"/>
                </a:cubicBezTo>
                <a:cubicBezTo>
                  <a:pt x="1" y="9"/>
                  <a:pt x="0" y="10"/>
                  <a:pt x="0" y="11"/>
                </a:cubicBezTo>
                <a:cubicBezTo>
                  <a:pt x="0" y="45"/>
                  <a:pt x="0" y="45"/>
                  <a:pt x="0" y="45"/>
                </a:cubicBezTo>
                <a:cubicBezTo>
                  <a:pt x="0" y="46"/>
                  <a:pt x="1" y="47"/>
                  <a:pt x="2" y="47"/>
                </a:cubicBezTo>
                <a:cubicBezTo>
                  <a:pt x="43" y="47"/>
                  <a:pt x="43" y="47"/>
                  <a:pt x="43" y="47"/>
                </a:cubicBezTo>
                <a:cubicBezTo>
                  <a:pt x="44" y="47"/>
                  <a:pt x="45" y="46"/>
                  <a:pt x="45" y="45"/>
                </a:cubicBezTo>
                <a:cubicBezTo>
                  <a:pt x="45" y="38"/>
                  <a:pt x="45" y="38"/>
                  <a:pt x="45" y="38"/>
                </a:cubicBezTo>
                <a:cubicBezTo>
                  <a:pt x="52" y="38"/>
                  <a:pt x="52" y="38"/>
                  <a:pt x="52" y="38"/>
                </a:cubicBezTo>
                <a:cubicBezTo>
                  <a:pt x="53" y="38"/>
                  <a:pt x="54" y="37"/>
                  <a:pt x="54" y="36"/>
                </a:cubicBezTo>
                <a:cubicBezTo>
                  <a:pt x="54" y="34"/>
                  <a:pt x="54" y="34"/>
                  <a:pt x="54" y="34"/>
                </a:cubicBezTo>
                <a:cubicBezTo>
                  <a:pt x="54" y="33"/>
                  <a:pt x="54" y="33"/>
                  <a:pt x="54" y="33"/>
                </a:cubicBezTo>
                <a:cubicBezTo>
                  <a:pt x="54" y="33"/>
                  <a:pt x="54" y="32"/>
                  <a:pt x="54" y="31"/>
                </a:cubicBezTo>
                <a:cubicBezTo>
                  <a:pt x="54" y="7"/>
                  <a:pt x="54" y="7"/>
                  <a:pt x="54" y="7"/>
                </a:cubicBezTo>
                <a:cubicBezTo>
                  <a:pt x="54" y="6"/>
                  <a:pt x="54" y="5"/>
                  <a:pt x="54" y="5"/>
                </a:cubicBezTo>
                <a:cubicBezTo>
                  <a:pt x="54" y="5"/>
                  <a:pt x="54" y="4"/>
                  <a:pt x="54" y="4"/>
                </a:cubicBezTo>
                <a:cubicBezTo>
                  <a:pt x="54" y="2"/>
                  <a:pt x="54" y="2"/>
                  <a:pt x="54" y="2"/>
                </a:cubicBezTo>
                <a:cubicBezTo>
                  <a:pt x="54" y="1"/>
                  <a:pt x="53" y="0"/>
                  <a:pt x="52" y="0"/>
                </a:cubicBezTo>
                <a:close/>
                <a:moveTo>
                  <a:pt x="26" y="22"/>
                </a:moveTo>
                <a:cubicBezTo>
                  <a:pt x="26" y="20"/>
                  <a:pt x="28" y="18"/>
                  <a:pt x="30" y="18"/>
                </a:cubicBezTo>
                <a:cubicBezTo>
                  <a:pt x="33" y="18"/>
                  <a:pt x="34" y="20"/>
                  <a:pt x="34" y="22"/>
                </a:cubicBezTo>
                <a:cubicBezTo>
                  <a:pt x="34" y="24"/>
                  <a:pt x="33" y="26"/>
                  <a:pt x="30" y="26"/>
                </a:cubicBezTo>
                <a:cubicBezTo>
                  <a:pt x="28" y="26"/>
                  <a:pt x="26" y="24"/>
                  <a:pt x="26" y="22"/>
                </a:cubicBezTo>
                <a:close/>
                <a:moveTo>
                  <a:pt x="38" y="42"/>
                </a:moveTo>
                <a:cubicBezTo>
                  <a:pt x="7" y="42"/>
                  <a:pt x="7" y="42"/>
                  <a:pt x="7" y="42"/>
                </a:cubicBezTo>
                <a:cubicBezTo>
                  <a:pt x="6" y="42"/>
                  <a:pt x="5" y="41"/>
                  <a:pt x="5" y="40"/>
                </a:cubicBezTo>
                <a:cubicBezTo>
                  <a:pt x="5" y="37"/>
                  <a:pt x="5" y="37"/>
                  <a:pt x="5" y="37"/>
                </a:cubicBezTo>
                <a:cubicBezTo>
                  <a:pt x="5" y="37"/>
                  <a:pt x="5" y="36"/>
                  <a:pt x="5" y="36"/>
                </a:cubicBezTo>
                <a:cubicBezTo>
                  <a:pt x="6" y="35"/>
                  <a:pt x="6" y="35"/>
                  <a:pt x="6" y="34"/>
                </a:cubicBezTo>
                <a:cubicBezTo>
                  <a:pt x="6" y="34"/>
                  <a:pt x="11" y="26"/>
                  <a:pt x="20" y="29"/>
                </a:cubicBezTo>
                <a:cubicBezTo>
                  <a:pt x="21" y="29"/>
                  <a:pt x="22" y="30"/>
                  <a:pt x="23" y="30"/>
                </a:cubicBezTo>
                <a:cubicBezTo>
                  <a:pt x="24" y="31"/>
                  <a:pt x="25" y="31"/>
                  <a:pt x="26" y="32"/>
                </a:cubicBezTo>
                <a:cubicBezTo>
                  <a:pt x="34" y="35"/>
                  <a:pt x="38" y="32"/>
                  <a:pt x="38" y="32"/>
                </a:cubicBezTo>
                <a:cubicBezTo>
                  <a:pt x="38" y="32"/>
                  <a:pt x="38" y="32"/>
                  <a:pt x="39" y="32"/>
                </a:cubicBezTo>
                <a:cubicBezTo>
                  <a:pt x="39" y="32"/>
                  <a:pt x="40" y="32"/>
                  <a:pt x="40" y="33"/>
                </a:cubicBezTo>
                <a:cubicBezTo>
                  <a:pt x="40" y="40"/>
                  <a:pt x="40" y="40"/>
                  <a:pt x="40" y="40"/>
                </a:cubicBezTo>
                <a:cubicBezTo>
                  <a:pt x="40" y="41"/>
                  <a:pt x="39" y="42"/>
                  <a:pt x="38" y="42"/>
                </a:cubicBezTo>
                <a:close/>
                <a:moveTo>
                  <a:pt x="49" y="31"/>
                </a:moveTo>
                <a:cubicBezTo>
                  <a:pt x="49" y="32"/>
                  <a:pt x="48" y="32"/>
                  <a:pt x="48" y="33"/>
                </a:cubicBezTo>
                <a:cubicBezTo>
                  <a:pt x="48" y="33"/>
                  <a:pt x="47" y="33"/>
                  <a:pt x="47" y="33"/>
                </a:cubicBezTo>
                <a:cubicBezTo>
                  <a:pt x="45" y="33"/>
                  <a:pt x="45" y="33"/>
                  <a:pt x="45" y="33"/>
                </a:cubicBezTo>
                <a:cubicBezTo>
                  <a:pt x="45" y="11"/>
                  <a:pt x="45" y="11"/>
                  <a:pt x="45" y="11"/>
                </a:cubicBezTo>
                <a:cubicBezTo>
                  <a:pt x="45" y="10"/>
                  <a:pt x="44" y="9"/>
                  <a:pt x="43" y="9"/>
                </a:cubicBezTo>
                <a:cubicBezTo>
                  <a:pt x="14" y="9"/>
                  <a:pt x="14" y="9"/>
                  <a:pt x="14" y="9"/>
                </a:cubicBezTo>
                <a:cubicBezTo>
                  <a:pt x="14" y="9"/>
                  <a:pt x="14" y="9"/>
                  <a:pt x="14" y="9"/>
                </a:cubicBezTo>
                <a:cubicBezTo>
                  <a:pt x="14" y="7"/>
                  <a:pt x="14" y="7"/>
                  <a:pt x="14" y="7"/>
                </a:cubicBezTo>
                <a:cubicBezTo>
                  <a:pt x="14" y="7"/>
                  <a:pt x="14" y="6"/>
                  <a:pt x="15" y="6"/>
                </a:cubicBezTo>
                <a:cubicBezTo>
                  <a:pt x="15" y="6"/>
                  <a:pt x="15" y="5"/>
                  <a:pt x="16" y="5"/>
                </a:cubicBezTo>
                <a:cubicBezTo>
                  <a:pt x="47" y="5"/>
                  <a:pt x="47" y="5"/>
                  <a:pt x="47" y="5"/>
                </a:cubicBezTo>
                <a:cubicBezTo>
                  <a:pt x="48" y="5"/>
                  <a:pt x="49" y="6"/>
                  <a:pt x="49" y="7"/>
                </a:cubicBezTo>
                <a:lnTo>
                  <a:pt x="49" y="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22" name="Rectangle 44"/>
          <p:cNvSpPr>
            <a:spLocks noChangeArrowheads="1"/>
          </p:cNvSpPr>
          <p:nvPr/>
        </p:nvSpPr>
        <p:spPr bwMode="auto">
          <a:xfrm>
            <a:off x="5857558" y="2771458"/>
            <a:ext cx="201930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nSpc>
                <a:spcPct val="12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线性相关</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3" name="Rectangle 45"/>
          <p:cNvSpPr>
            <a:spLocks noChangeArrowheads="1"/>
          </p:cNvSpPr>
          <p:nvPr/>
        </p:nvSpPr>
        <p:spPr bwMode="auto">
          <a:xfrm>
            <a:off x="5857875" y="3434080"/>
            <a:ext cx="255587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buFont typeface="Arial" panose="020B0604020202020204" pitchFamily="34" charset="0"/>
              <a:buNone/>
            </a:pPr>
            <a:r>
              <a:rPr lang="zh-CN" sz="1400" b="1" dirty="0">
                <a:solidFill>
                  <a:schemeClr val="tx1">
                    <a:lumMod val="50000"/>
                    <a:lumOff val="50000"/>
                  </a:schemeClr>
                </a:solidFill>
                <a:latin typeface="微软雅黑" panose="020B0503020204020204" pitchFamily="34" charset="-122"/>
                <a:ea typeface="微软雅黑" panose="020B0503020204020204" pitchFamily="34" charset="-122"/>
              </a:rPr>
              <a:t>相关性越大，值越趋近于正负</a:t>
            </a: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1</a:t>
            </a:r>
            <a:endPar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 name="Rectangle 46"/>
          <p:cNvSpPr>
            <a:spLocks noChangeArrowheads="1"/>
          </p:cNvSpPr>
          <p:nvPr/>
        </p:nvSpPr>
        <p:spPr bwMode="auto">
          <a:xfrm>
            <a:off x="5857558" y="4174808"/>
            <a:ext cx="201930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nSpc>
                <a:spcPct val="120000"/>
              </a:lnSpc>
              <a:buFont typeface="Arial" panose="020B0604020202020204" pitchFamily="34" charset="0"/>
              <a:buNone/>
            </a:pPr>
            <a:r>
              <a:rPr lang="zh-CN" sz="1400" b="1" dirty="0">
                <a:solidFill>
                  <a:schemeClr val="tx1">
                    <a:lumMod val="50000"/>
                    <a:lumOff val="50000"/>
                  </a:schemeClr>
                </a:solidFill>
                <a:latin typeface="微软雅黑" panose="020B0503020204020204" pitchFamily="34" charset="-122"/>
                <a:ea typeface="微软雅黑" panose="020B0503020204020204" pitchFamily="34" charset="-122"/>
              </a:rPr>
              <a:t>值得正负代表正负相关</a:t>
            </a:r>
            <a:endParaRPr 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Oval 9"/>
          <p:cNvSpPr>
            <a:spLocks noChangeArrowheads="1"/>
          </p:cNvSpPr>
          <p:nvPr/>
        </p:nvSpPr>
        <p:spPr bwMode="auto">
          <a:xfrm>
            <a:off x="2295525" y="4465955"/>
            <a:ext cx="238125" cy="238125"/>
          </a:xfrm>
          <a:prstGeom prst="ellipse">
            <a:avLst/>
          </a:prstGeom>
          <a:solidFill>
            <a:schemeClr val="tx1">
              <a:lumMod val="75000"/>
              <a:lumOff val="25000"/>
            </a:schemeClr>
          </a:solidFill>
          <a:ln>
            <a:noFill/>
          </a:ln>
        </p:spPr>
        <p:txBody>
          <a:bodyPr/>
          <a:p>
            <a:endParaRPr lang="zh-CN" altLang="en-US"/>
          </a:p>
        </p:txBody>
      </p:sp>
      <p:graphicFrame>
        <p:nvGraphicFramePr>
          <p:cNvPr id="27" name="对象 80"/>
          <p:cNvGraphicFramePr>
            <a:graphicFrameLocks noChangeAspect="1"/>
          </p:cNvGraphicFramePr>
          <p:nvPr/>
        </p:nvGraphicFramePr>
        <p:xfrm>
          <a:off x="5624830" y="1717040"/>
          <a:ext cx="201295" cy="241300"/>
        </p:xfrm>
        <a:graphic>
          <a:graphicData uri="http://schemas.openxmlformats.org/presentationml/2006/ole">
            <mc:AlternateContent xmlns:mc="http://schemas.openxmlformats.org/markup-compatibility/2006">
              <mc:Choice xmlns:v="urn:schemas-microsoft-com:vml" Requires="v">
                <p:oleObj spid="_x0000_s28" name="" r:id="rId17" imgW="190500" imgH="228600" progId="Equation.KSEE3">
                  <p:embed/>
                </p:oleObj>
              </mc:Choice>
              <mc:Fallback>
                <p:oleObj name="" r:id="rId17" imgW="190500" imgH="228600" progId="Equation.KSEE3">
                  <p:embed/>
                  <p:pic>
                    <p:nvPicPr>
                      <p:cNvPr id="0" name="图片 4"/>
                      <p:cNvPicPr/>
                      <p:nvPr/>
                    </p:nvPicPr>
                    <p:blipFill>
                      <a:blip r:embed="rId6"/>
                      <a:stretch>
                        <a:fillRect/>
                      </a:stretch>
                    </p:blipFill>
                    <p:spPr>
                      <a:xfrm>
                        <a:off x="5624830" y="1717040"/>
                        <a:ext cx="201295" cy="2413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458845" y="358775"/>
            <a:ext cx="2226310" cy="511175"/>
            <a:chOff x="5447" y="565"/>
            <a:chExt cx="3506" cy="805"/>
          </a:xfrm>
        </p:grpSpPr>
        <p:sp>
          <p:nvSpPr>
            <p:cNvPr id="75" name="TextBox 74"/>
            <p:cNvSpPr txBox="1"/>
            <p:nvPr/>
          </p:nvSpPr>
          <p:spPr>
            <a:xfrm>
              <a:off x="5447" y="565"/>
              <a:ext cx="3506" cy="580"/>
            </a:xfrm>
            <a:prstGeom prst="rect">
              <a:avLst/>
            </a:prstGeom>
            <a:noFill/>
          </p:spPr>
          <p:txBody>
            <a:bodyPr wrap="square" rtlCol="0">
              <a:spAutoFit/>
            </a:bodyPr>
            <a:p>
              <a:pPr algn="ctr"/>
              <a:r>
                <a:rPr lang="zh-CN" altLang="zh-CN" b="1" dirty="0">
                  <a:solidFill>
                    <a:schemeClr val="accent1"/>
                  </a:solidFill>
                  <a:latin typeface="微软雅黑" panose="020B0503020204020204" pitchFamily="34" charset="-122"/>
                  <a:ea typeface="微软雅黑" panose="020B0503020204020204" pitchFamily="34" charset="-122"/>
                </a:rPr>
                <a:t>策略描述</a:t>
              </a:r>
              <a:endParaRPr lang="zh-CN" altLang="zh-CN" b="1" dirty="0">
                <a:solidFill>
                  <a:schemeClr val="accent1"/>
                </a:solidFill>
                <a:latin typeface="微软雅黑" panose="020B0503020204020204" pitchFamily="34" charset="-122"/>
                <a:ea typeface="微软雅黑" panose="020B0503020204020204" pitchFamily="34" charset="-122"/>
              </a:endParaRPr>
            </a:p>
          </p:txBody>
        </p:sp>
        <p:sp>
          <p:nvSpPr>
            <p:cNvPr id="76" name="Rectangle 20"/>
            <p:cNvSpPr>
              <a:spLocks noChangeArrowheads="1"/>
            </p:cNvSpPr>
            <p:nvPr/>
          </p:nvSpPr>
          <p:spPr bwMode="auto">
            <a:xfrm>
              <a:off x="5782" y="1080"/>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fontAlgn="base">
                <a:spcBef>
                  <a:spcPct val="0"/>
                </a:spcBef>
                <a:spcAft>
                  <a:spcPct val="0"/>
                </a:spcAft>
                <a:buFont typeface="Arial" panose="020B0604020202020204" pitchFamily="34" charset="0"/>
                <a:buNone/>
              </a:pPr>
              <a:r>
                <a:rPr lang="en-US" sz="1200" dirty="0" smtClean="0">
                  <a:solidFill>
                    <a:schemeClr val="tx1">
                      <a:lumMod val="65000"/>
                      <a:lumOff val="35000"/>
                    </a:schemeClr>
                  </a:solidFill>
                  <a:latin typeface="Times New Roman" panose="02020603050405020304" charset="0"/>
                  <a:cs typeface="Arial" panose="020B0604020202020204" pitchFamily="34" charset="0"/>
                </a:rPr>
                <a:t>Algorithm Description</a:t>
              </a:r>
              <a:endParaRPr lang="en-US" sz="1200" dirty="0">
                <a:solidFill>
                  <a:schemeClr val="tx1">
                    <a:lumMod val="65000"/>
                    <a:lumOff val="35000"/>
                  </a:schemeClr>
                </a:solidFill>
                <a:latin typeface="Times New Roman" panose="02020603050405020304" charset="0"/>
                <a:cs typeface="Arial" panose="020B0604020202020204" pitchFamily="34" charset="0"/>
              </a:endParaRPr>
            </a:p>
          </p:txBody>
        </p:sp>
      </p:grpSp>
      <p:graphicFrame>
        <p:nvGraphicFramePr>
          <p:cNvPr id="-2147482521" name="对象 95"/>
          <p:cNvGraphicFramePr>
            <a:graphicFrameLocks noChangeAspect="1"/>
          </p:cNvGraphicFramePr>
          <p:nvPr/>
        </p:nvGraphicFramePr>
        <p:xfrm>
          <a:off x="1022350" y="1550670"/>
          <a:ext cx="3899535" cy="1424940"/>
        </p:xfrm>
        <a:graphic>
          <a:graphicData uri="http://schemas.openxmlformats.org/presentationml/2006/ole">
            <mc:AlternateContent xmlns:mc="http://schemas.openxmlformats.org/markup-compatibility/2006">
              <mc:Choice xmlns:v="urn:schemas-microsoft-com:vml" Requires="v">
                <p:oleObj spid="_x0000_s3076" name="" r:id="rId1" imgW="2641600" imgH="965200" progId="Equation.KSEE3">
                  <p:embed/>
                </p:oleObj>
              </mc:Choice>
              <mc:Fallback>
                <p:oleObj name="" r:id="rId1" imgW="2641600" imgH="965200" progId="Equation.KSEE3">
                  <p:embed/>
                  <p:pic>
                    <p:nvPicPr>
                      <p:cNvPr id="0" name="图片 3075"/>
                      <p:cNvPicPr/>
                      <p:nvPr/>
                    </p:nvPicPr>
                    <p:blipFill>
                      <a:blip r:embed="rId2"/>
                      <a:stretch>
                        <a:fillRect/>
                      </a:stretch>
                    </p:blipFill>
                    <p:spPr>
                      <a:xfrm>
                        <a:off x="1022350" y="1550670"/>
                        <a:ext cx="3899535" cy="1424940"/>
                      </a:xfrm>
                      <a:prstGeom prst="rect">
                        <a:avLst/>
                      </a:prstGeom>
                      <a:noFill/>
                      <a:ln w="38100">
                        <a:noFill/>
                        <a:miter/>
                      </a:ln>
                    </p:spPr>
                  </p:pic>
                </p:oleObj>
              </mc:Fallback>
            </mc:AlternateContent>
          </a:graphicData>
        </a:graphic>
      </p:graphicFrame>
      <p:graphicFrame>
        <p:nvGraphicFramePr>
          <p:cNvPr id="-2147482517" name="对象 99"/>
          <p:cNvGraphicFramePr>
            <a:graphicFrameLocks noChangeAspect="1"/>
          </p:cNvGraphicFramePr>
          <p:nvPr/>
        </p:nvGraphicFramePr>
        <p:xfrm>
          <a:off x="1022350" y="3440430"/>
          <a:ext cx="6705600" cy="890905"/>
        </p:xfrm>
        <a:graphic>
          <a:graphicData uri="http://schemas.openxmlformats.org/presentationml/2006/ole">
            <mc:AlternateContent xmlns:mc="http://schemas.openxmlformats.org/markup-compatibility/2006">
              <mc:Choice xmlns:v="urn:schemas-microsoft-com:vml" Requires="v">
                <p:oleObj spid="_x0000_s3" name="" r:id="rId3" imgW="3441700" imgH="457200" progId="Equation.KSEE3">
                  <p:embed/>
                </p:oleObj>
              </mc:Choice>
              <mc:Fallback>
                <p:oleObj name="" r:id="rId3" imgW="3441700" imgH="457200" progId="Equation.KSEE3">
                  <p:embed/>
                  <p:pic>
                    <p:nvPicPr>
                      <p:cNvPr id="0" name="图片 2"/>
                      <p:cNvPicPr/>
                      <p:nvPr/>
                    </p:nvPicPr>
                    <p:blipFill>
                      <a:blip r:embed="rId4"/>
                      <a:stretch>
                        <a:fillRect/>
                      </a:stretch>
                    </p:blipFill>
                    <p:spPr>
                      <a:xfrm>
                        <a:off x="1022350" y="3440430"/>
                        <a:ext cx="6705600" cy="89090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9" name="Rectangle 19"/>
          <p:cNvSpPr>
            <a:spLocks noChangeArrowheads="1"/>
          </p:cNvSpPr>
          <p:nvPr/>
        </p:nvSpPr>
        <p:spPr bwMode="auto">
          <a:xfrm>
            <a:off x="576263" y="1565275"/>
            <a:ext cx="3694112" cy="1098550"/>
          </a:xfrm>
          <a:prstGeom prst="rect">
            <a:avLst/>
          </a:prstGeom>
          <a:solidFill>
            <a:schemeClr val="bg1">
              <a:lumMod val="85000"/>
              <a:alpha val="30000"/>
            </a:schemeClr>
          </a:solidFill>
          <a:ln>
            <a:noFill/>
          </a:ln>
        </p:spPr>
        <p:txBody>
          <a:bodyPr/>
          <a:lstStyle/>
          <a:p>
            <a:endParaRPr lang="zh-CN" altLang="en-US"/>
          </a:p>
        </p:txBody>
      </p:sp>
      <p:sp>
        <p:nvSpPr>
          <p:cNvPr id="46100" name="Freeform 20" descr="001e90bc453a118d6b4237"/>
          <p:cNvSpPr/>
          <p:nvPr/>
        </p:nvSpPr>
        <p:spPr bwMode="auto">
          <a:xfrm>
            <a:off x="576263" y="1565275"/>
            <a:ext cx="1522412" cy="1098550"/>
          </a:xfrm>
          <a:custGeom>
            <a:avLst/>
            <a:gdLst>
              <a:gd name="T0" fmla="*/ 898 w 959"/>
              <a:gd name="T1" fmla="*/ 284 h 692"/>
              <a:gd name="T2" fmla="*/ 898 w 959"/>
              <a:gd name="T3" fmla="*/ 0 h 692"/>
              <a:gd name="T4" fmla="*/ 0 w 959"/>
              <a:gd name="T5" fmla="*/ 0 h 692"/>
              <a:gd name="T6" fmla="*/ 0 w 959"/>
              <a:gd name="T7" fmla="*/ 692 h 692"/>
              <a:gd name="T8" fmla="*/ 898 w 959"/>
              <a:gd name="T9" fmla="*/ 692 h 692"/>
              <a:gd name="T10" fmla="*/ 898 w 959"/>
              <a:gd name="T11" fmla="*/ 407 h 692"/>
              <a:gd name="T12" fmla="*/ 959 w 959"/>
              <a:gd name="T13" fmla="*/ 346 h 692"/>
              <a:gd name="T14" fmla="*/ 898 w 959"/>
              <a:gd name="T15" fmla="*/ 284 h 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9" h="692">
                <a:moveTo>
                  <a:pt x="898" y="284"/>
                </a:moveTo>
                <a:lnTo>
                  <a:pt x="898" y="0"/>
                </a:lnTo>
                <a:lnTo>
                  <a:pt x="0" y="0"/>
                </a:lnTo>
                <a:lnTo>
                  <a:pt x="0" y="692"/>
                </a:lnTo>
                <a:lnTo>
                  <a:pt x="898" y="692"/>
                </a:lnTo>
                <a:lnTo>
                  <a:pt x="898" y="407"/>
                </a:lnTo>
                <a:lnTo>
                  <a:pt x="959" y="346"/>
                </a:lnTo>
                <a:lnTo>
                  <a:pt x="898" y="284"/>
                </a:lnTo>
                <a:close/>
              </a:path>
            </a:pathLst>
          </a:custGeom>
          <a:blipFill dpi="0" rotWithShape="1">
            <a:blip r:embed="rId1"/>
            <a:srcRect/>
            <a:stretch>
              <a:fillRect b="-39047"/>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02" name="Rectangle 22"/>
          <p:cNvSpPr>
            <a:spLocks noChangeArrowheads="1"/>
          </p:cNvSpPr>
          <p:nvPr/>
        </p:nvSpPr>
        <p:spPr bwMode="auto">
          <a:xfrm>
            <a:off x="4875213" y="1565275"/>
            <a:ext cx="3694112" cy="1098550"/>
          </a:xfrm>
          <a:prstGeom prst="rect">
            <a:avLst/>
          </a:prstGeom>
          <a:solidFill>
            <a:schemeClr val="bg1">
              <a:lumMod val="85000"/>
              <a:alpha val="30000"/>
            </a:schemeClr>
          </a:solidFill>
          <a:ln>
            <a:noFill/>
          </a:ln>
        </p:spPr>
        <p:txBody>
          <a:bodyPr/>
          <a:lstStyle/>
          <a:p>
            <a:endParaRPr lang="zh-CN" altLang="en-US"/>
          </a:p>
        </p:txBody>
      </p:sp>
      <p:sp>
        <p:nvSpPr>
          <p:cNvPr id="46103" name="Freeform 23" descr="160621-20121008052951-1"/>
          <p:cNvSpPr/>
          <p:nvPr/>
        </p:nvSpPr>
        <p:spPr bwMode="auto">
          <a:xfrm>
            <a:off x="4875213" y="1565275"/>
            <a:ext cx="1522412" cy="1098550"/>
          </a:xfrm>
          <a:custGeom>
            <a:avLst/>
            <a:gdLst>
              <a:gd name="T0" fmla="*/ 898 w 959"/>
              <a:gd name="T1" fmla="*/ 284 h 692"/>
              <a:gd name="T2" fmla="*/ 898 w 959"/>
              <a:gd name="T3" fmla="*/ 0 h 692"/>
              <a:gd name="T4" fmla="*/ 0 w 959"/>
              <a:gd name="T5" fmla="*/ 0 h 692"/>
              <a:gd name="T6" fmla="*/ 0 w 959"/>
              <a:gd name="T7" fmla="*/ 692 h 692"/>
              <a:gd name="T8" fmla="*/ 898 w 959"/>
              <a:gd name="T9" fmla="*/ 692 h 692"/>
              <a:gd name="T10" fmla="*/ 898 w 959"/>
              <a:gd name="T11" fmla="*/ 407 h 692"/>
              <a:gd name="T12" fmla="*/ 959 w 959"/>
              <a:gd name="T13" fmla="*/ 346 h 692"/>
              <a:gd name="T14" fmla="*/ 898 w 959"/>
              <a:gd name="T15" fmla="*/ 284 h 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9" h="692">
                <a:moveTo>
                  <a:pt x="898" y="284"/>
                </a:moveTo>
                <a:lnTo>
                  <a:pt x="898" y="0"/>
                </a:lnTo>
                <a:lnTo>
                  <a:pt x="0" y="0"/>
                </a:lnTo>
                <a:lnTo>
                  <a:pt x="0" y="692"/>
                </a:lnTo>
                <a:lnTo>
                  <a:pt x="898" y="692"/>
                </a:lnTo>
                <a:lnTo>
                  <a:pt x="898" y="407"/>
                </a:lnTo>
                <a:lnTo>
                  <a:pt x="959" y="346"/>
                </a:lnTo>
                <a:lnTo>
                  <a:pt x="898" y="284"/>
                </a:lnTo>
                <a:close/>
              </a:path>
            </a:pathLst>
          </a:custGeom>
          <a:blipFill dpi="0" rotWithShape="1">
            <a:blip r:embed="rId2"/>
            <a:srcRect/>
            <a:stretch>
              <a:fillRect b="-37891"/>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05" name="Rectangle 25"/>
          <p:cNvSpPr>
            <a:spLocks noChangeArrowheads="1"/>
          </p:cNvSpPr>
          <p:nvPr/>
        </p:nvSpPr>
        <p:spPr bwMode="auto">
          <a:xfrm>
            <a:off x="576263" y="3219450"/>
            <a:ext cx="3694112" cy="1098550"/>
          </a:xfrm>
          <a:prstGeom prst="rect">
            <a:avLst/>
          </a:prstGeom>
          <a:solidFill>
            <a:schemeClr val="bg1">
              <a:lumMod val="85000"/>
              <a:alpha val="30000"/>
            </a:schemeClr>
          </a:solidFill>
          <a:ln>
            <a:noFill/>
          </a:ln>
        </p:spPr>
        <p:txBody>
          <a:bodyPr/>
          <a:lstStyle/>
          <a:p>
            <a:endParaRPr lang="zh-CN" altLang="en-US"/>
          </a:p>
        </p:txBody>
      </p:sp>
      <p:sp>
        <p:nvSpPr>
          <p:cNvPr id="46106" name="Freeform 26" descr="160621-20121008053042-5"/>
          <p:cNvSpPr/>
          <p:nvPr/>
        </p:nvSpPr>
        <p:spPr bwMode="auto">
          <a:xfrm>
            <a:off x="576580" y="3219450"/>
            <a:ext cx="1431290" cy="1098550"/>
          </a:xfrm>
          <a:custGeom>
            <a:avLst/>
            <a:gdLst>
              <a:gd name="T0" fmla="*/ 898 w 959"/>
              <a:gd name="T1" fmla="*/ 283 h 692"/>
              <a:gd name="T2" fmla="*/ 898 w 959"/>
              <a:gd name="T3" fmla="*/ 0 h 692"/>
              <a:gd name="T4" fmla="*/ 0 w 959"/>
              <a:gd name="T5" fmla="*/ 0 h 692"/>
              <a:gd name="T6" fmla="*/ 0 w 959"/>
              <a:gd name="T7" fmla="*/ 692 h 692"/>
              <a:gd name="T8" fmla="*/ 898 w 959"/>
              <a:gd name="T9" fmla="*/ 692 h 692"/>
              <a:gd name="T10" fmla="*/ 898 w 959"/>
              <a:gd name="T11" fmla="*/ 407 h 692"/>
              <a:gd name="T12" fmla="*/ 959 w 959"/>
              <a:gd name="T13" fmla="*/ 346 h 692"/>
              <a:gd name="T14" fmla="*/ 898 w 959"/>
              <a:gd name="T15" fmla="*/ 283 h 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9" h="692">
                <a:moveTo>
                  <a:pt x="898" y="283"/>
                </a:moveTo>
                <a:lnTo>
                  <a:pt x="898" y="0"/>
                </a:lnTo>
                <a:lnTo>
                  <a:pt x="0" y="0"/>
                </a:lnTo>
                <a:lnTo>
                  <a:pt x="0" y="692"/>
                </a:lnTo>
                <a:lnTo>
                  <a:pt x="898" y="692"/>
                </a:lnTo>
                <a:lnTo>
                  <a:pt x="898" y="407"/>
                </a:lnTo>
                <a:lnTo>
                  <a:pt x="959" y="346"/>
                </a:lnTo>
                <a:lnTo>
                  <a:pt x="898" y="283"/>
                </a:lnTo>
                <a:close/>
              </a:path>
            </a:pathLst>
          </a:custGeom>
          <a:blipFill dpi="0" rotWithShape="1">
            <a:blip r:embed="rId3"/>
            <a:srcRect/>
            <a:stretch>
              <a:fillRect b="-37429"/>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08" name="Rectangle 28"/>
          <p:cNvSpPr>
            <a:spLocks noChangeArrowheads="1"/>
          </p:cNvSpPr>
          <p:nvPr/>
        </p:nvSpPr>
        <p:spPr bwMode="auto">
          <a:xfrm>
            <a:off x="4875213" y="3219450"/>
            <a:ext cx="3694112" cy="1098550"/>
          </a:xfrm>
          <a:prstGeom prst="rect">
            <a:avLst/>
          </a:prstGeom>
          <a:solidFill>
            <a:schemeClr val="bg1">
              <a:lumMod val="85000"/>
              <a:alpha val="30000"/>
            </a:schemeClr>
          </a:solidFill>
          <a:ln>
            <a:noFill/>
          </a:ln>
        </p:spPr>
        <p:txBody>
          <a:bodyPr/>
          <a:lstStyle/>
          <a:p>
            <a:endParaRPr lang="zh-CN" altLang="en-US"/>
          </a:p>
        </p:txBody>
      </p:sp>
      <p:sp>
        <p:nvSpPr>
          <p:cNvPr id="46109" name="Freeform 29" descr="160621-20121008053110-8"/>
          <p:cNvSpPr/>
          <p:nvPr/>
        </p:nvSpPr>
        <p:spPr bwMode="auto">
          <a:xfrm>
            <a:off x="4875213" y="3219450"/>
            <a:ext cx="1522412" cy="1098550"/>
          </a:xfrm>
          <a:custGeom>
            <a:avLst/>
            <a:gdLst>
              <a:gd name="T0" fmla="*/ 898 w 959"/>
              <a:gd name="T1" fmla="*/ 283 h 692"/>
              <a:gd name="T2" fmla="*/ 898 w 959"/>
              <a:gd name="T3" fmla="*/ 0 h 692"/>
              <a:gd name="T4" fmla="*/ 0 w 959"/>
              <a:gd name="T5" fmla="*/ 0 h 692"/>
              <a:gd name="T6" fmla="*/ 0 w 959"/>
              <a:gd name="T7" fmla="*/ 692 h 692"/>
              <a:gd name="T8" fmla="*/ 898 w 959"/>
              <a:gd name="T9" fmla="*/ 692 h 692"/>
              <a:gd name="T10" fmla="*/ 898 w 959"/>
              <a:gd name="T11" fmla="*/ 407 h 692"/>
              <a:gd name="T12" fmla="*/ 959 w 959"/>
              <a:gd name="T13" fmla="*/ 346 h 692"/>
              <a:gd name="T14" fmla="*/ 898 w 959"/>
              <a:gd name="T15" fmla="*/ 283 h 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9" h="692">
                <a:moveTo>
                  <a:pt x="898" y="283"/>
                </a:moveTo>
                <a:lnTo>
                  <a:pt x="898" y="0"/>
                </a:lnTo>
                <a:lnTo>
                  <a:pt x="0" y="0"/>
                </a:lnTo>
                <a:lnTo>
                  <a:pt x="0" y="692"/>
                </a:lnTo>
                <a:lnTo>
                  <a:pt x="898" y="692"/>
                </a:lnTo>
                <a:lnTo>
                  <a:pt x="898" y="407"/>
                </a:lnTo>
                <a:lnTo>
                  <a:pt x="959" y="346"/>
                </a:lnTo>
                <a:lnTo>
                  <a:pt x="898" y="283"/>
                </a:lnTo>
                <a:close/>
              </a:path>
            </a:pathLst>
          </a:custGeom>
          <a:blipFill dpi="0" rotWithShape="1">
            <a:blip r:embed="rId4"/>
            <a:srcRect/>
            <a:stretch>
              <a:fillRect b="-38353"/>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11" name="Line 31"/>
          <p:cNvSpPr>
            <a:spLocks noChangeShapeType="1"/>
          </p:cNvSpPr>
          <p:nvPr/>
        </p:nvSpPr>
        <p:spPr bwMode="auto">
          <a:xfrm>
            <a:off x="576263" y="2947988"/>
            <a:ext cx="7967662" cy="0"/>
          </a:xfrm>
          <a:prstGeom prst="line">
            <a:avLst/>
          </a:prstGeom>
          <a:noFill/>
          <a:ln w="6350">
            <a:solidFill>
              <a:schemeClr val="tx1">
                <a:lumMod val="50000"/>
                <a:lumOff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2" name="Line 32"/>
          <p:cNvSpPr>
            <a:spLocks noChangeShapeType="1"/>
          </p:cNvSpPr>
          <p:nvPr/>
        </p:nvSpPr>
        <p:spPr bwMode="auto">
          <a:xfrm>
            <a:off x="4567238" y="1565275"/>
            <a:ext cx="0" cy="2752725"/>
          </a:xfrm>
          <a:prstGeom prst="line">
            <a:avLst/>
          </a:prstGeom>
          <a:noFill/>
          <a:ln w="6350">
            <a:solidFill>
              <a:schemeClr val="tx1">
                <a:lumMod val="50000"/>
                <a:lumOff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5" name="Freeform 45"/>
          <p:cNvSpPr>
            <a:spLocks noEditPoints="1"/>
          </p:cNvSpPr>
          <p:nvPr/>
        </p:nvSpPr>
        <p:spPr bwMode="auto">
          <a:xfrm>
            <a:off x="668338" y="1687513"/>
            <a:ext cx="223837" cy="153987"/>
          </a:xfrm>
          <a:custGeom>
            <a:avLst/>
            <a:gdLst>
              <a:gd name="T0" fmla="*/ 91 w 95"/>
              <a:gd name="T1" fmla="*/ 7 h 65"/>
              <a:gd name="T2" fmla="*/ 82 w 95"/>
              <a:gd name="T3" fmla="*/ 3 h 65"/>
              <a:gd name="T4" fmla="*/ 73 w 95"/>
              <a:gd name="T5" fmla="*/ 7 h 65"/>
              <a:gd name="T6" fmla="*/ 69 w 95"/>
              <a:gd name="T7" fmla="*/ 16 h 65"/>
              <a:gd name="T8" fmla="*/ 71 w 95"/>
              <a:gd name="T9" fmla="*/ 21 h 65"/>
              <a:gd name="T10" fmla="*/ 55 w 95"/>
              <a:gd name="T11" fmla="*/ 35 h 65"/>
              <a:gd name="T12" fmla="*/ 47 w 95"/>
              <a:gd name="T13" fmla="*/ 33 h 65"/>
              <a:gd name="T14" fmla="*/ 39 w 95"/>
              <a:gd name="T15" fmla="*/ 35 h 65"/>
              <a:gd name="T16" fmla="*/ 28 w 95"/>
              <a:gd name="T17" fmla="*/ 22 h 65"/>
              <a:gd name="T18" fmla="*/ 25 w 95"/>
              <a:gd name="T19" fmla="*/ 4 h 65"/>
              <a:gd name="T20" fmla="*/ 15 w 95"/>
              <a:gd name="T21" fmla="*/ 0 h 65"/>
              <a:gd name="T22" fmla="*/ 4 w 95"/>
              <a:gd name="T23" fmla="*/ 4 h 65"/>
              <a:gd name="T24" fmla="*/ 0 w 95"/>
              <a:gd name="T25" fmla="*/ 14 h 65"/>
              <a:gd name="T26" fmla="*/ 4 w 95"/>
              <a:gd name="T27" fmla="*/ 25 h 65"/>
              <a:gd name="T28" fmla="*/ 15 w 95"/>
              <a:gd name="T29" fmla="*/ 29 h 65"/>
              <a:gd name="T30" fmla="*/ 22 w 95"/>
              <a:gd name="T31" fmla="*/ 27 h 65"/>
              <a:gd name="T32" fmla="*/ 33 w 95"/>
              <a:gd name="T33" fmla="*/ 40 h 65"/>
              <a:gd name="T34" fmla="*/ 35 w 95"/>
              <a:gd name="T35" fmla="*/ 60 h 65"/>
              <a:gd name="T36" fmla="*/ 47 w 95"/>
              <a:gd name="T37" fmla="*/ 65 h 65"/>
              <a:gd name="T38" fmla="*/ 58 w 95"/>
              <a:gd name="T39" fmla="*/ 60 h 65"/>
              <a:gd name="T40" fmla="*/ 60 w 95"/>
              <a:gd name="T41" fmla="*/ 41 h 65"/>
              <a:gd name="T42" fmla="*/ 76 w 95"/>
              <a:gd name="T43" fmla="*/ 27 h 65"/>
              <a:gd name="T44" fmla="*/ 82 w 95"/>
              <a:gd name="T45" fmla="*/ 29 h 65"/>
              <a:gd name="T46" fmla="*/ 91 w 95"/>
              <a:gd name="T47" fmla="*/ 25 h 65"/>
              <a:gd name="T48" fmla="*/ 95 w 95"/>
              <a:gd name="T49" fmla="*/ 16 h 65"/>
              <a:gd name="T50" fmla="*/ 91 w 95"/>
              <a:gd name="T51" fmla="*/ 7 h 65"/>
              <a:gd name="T52" fmla="*/ 10 w 95"/>
              <a:gd name="T53" fmla="*/ 19 h 65"/>
              <a:gd name="T54" fmla="*/ 8 w 95"/>
              <a:gd name="T55" fmla="*/ 14 h 65"/>
              <a:gd name="T56" fmla="*/ 10 w 95"/>
              <a:gd name="T57" fmla="*/ 10 h 65"/>
              <a:gd name="T58" fmla="*/ 15 w 95"/>
              <a:gd name="T59" fmla="*/ 8 h 65"/>
              <a:gd name="T60" fmla="*/ 20 w 95"/>
              <a:gd name="T61" fmla="*/ 10 h 65"/>
              <a:gd name="T62" fmla="*/ 20 w 95"/>
              <a:gd name="T63" fmla="*/ 19 h 65"/>
              <a:gd name="T64" fmla="*/ 10 w 95"/>
              <a:gd name="T65" fmla="*/ 19 h 65"/>
              <a:gd name="T66" fmla="*/ 85 w 95"/>
              <a:gd name="T67" fmla="*/ 19 h 65"/>
              <a:gd name="T68" fmla="*/ 79 w 95"/>
              <a:gd name="T69" fmla="*/ 19 h 65"/>
              <a:gd name="T70" fmla="*/ 77 w 95"/>
              <a:gd name="T71" fmla="*/ 16 h 65"/>
              <a:gd name="T72" fmla="*/ 79 w 95"/>
              <a:gd name="T73" fmla="*/ 13 h 65"/>
              <a:gd name="T74" fmla="*/ 82 w 95"/>
              <a:gd name="T75" fmla="*/ 11 h 65"/>
              <a:gd name="T76" fmla="*/ 85 w 95"/>
              <a:gd name="T77" fmla="*/ 13 h 65"/>
              <a:gd name="T78" fmla="*/ 87 w 95"/>
              <a:gd name="T79" fmla="*/ 16 h 65"/>
              <a:gd name="T80" fmla="*/ 85 w 95"/>
              <a:gd name="T81"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65">
                <a:moveTo>
                  <a:pt x="91" y="7"/>
                </a:moveTo>
                <a:cubicBezTo>
                  <a:pt x="89" y="5"/>
                  <a:pt x="85" y="3"/>
                  <a:pt x="82" y="3"/>
                </a:cubicBezTo>
                <a:cubicBezTo>
                  <a:pt x="79" y="3"/>
                  <a:pt x="75" y="5"/>
                  <a:pt x="73" y="7"/>
                </a:cubicBezTo>
                <a:cubicBezTo>
                  <a:pt x="71" y="9"/>
                  <a:pt x="69" y="13"/>
                  <a:pt x="69" y="16"/>
                </a:cubicBezTo>
                <a:cubicBezTo>
                  <a:pt x="69" y="18"/>
                  <a:pt x="70" y="20"/>
                  <a:pt x="71" y="21"/>
                </a:cubicBezTo>
                <a:cubicBezTo>
                  <a:pt x="55" y="35"/>
                  <a:pt x="55" y="35"/>
                  <a:pt x="55" y="35"/>
                </a:cubicBezTo>
                <a:cubicBezTo>
                  <a:pt x="52" y="34"/>
                  <a:pt x="50" y="33"/>
                  <a:pt x="47" y="33"/>
                </a:cubicBezTo>
                <a:cubicBezTo>
                  <a:pt x="44" y="33"/>
                  <a:pt x="41" y="33"/>
                  <a:pt x="39" y="35"/>
                </a:cubicBezTo>
                <a:cubicBezTo>
                  <a:pt x="28" y="22"/>
                  <a:pt x="28" y="22"/>
                  <a:pt x="28" y="22"/>
                </a:cubicBezTo>
                <a:cubicBezTo>
                  <a:pt x="31" y="16"/>
                  <a:pt x="30" y="9"/>
                  <a:pt x="25" y="4"/>
                </a:cubicBezTo>
                <a:cubicBezTo>
                  <a:pt x="23" y="1"/>
                  <a:pt x="19" y="0"/>
                  <a:pt x="15" y="0"/>
                </a:cubicBezTo>
                <a:cubicBezTo>
                  <a:pt x="11" y="0"/>
                  <a:pt x="7" y="1"/>
                  <a:pt x="4" y="4"/>
                </a:cubicBezTo>
                <a:cubicBezTo>
                  <a:pt x="2" y="7"/>
                  <a:pt x="0" y="10"/>
                  <a:pt x="0" y="14"/>
                </a:cubicBezTo>
                <a:cubicBezTo>
                  <a:pt x="0" y="18"/>
                  <a:pt x="2" y="22"/>
                  <a:pt x="4" y="25"/>
                </a:cubicBezTo>
                <a:cubicBezTo>
                  <a:pt x="7" y="28"/>
                  <a:pt x="11" y="29"/>
                  <a:pt x="15" y="29"/>
                </a:cubicBezTo>
                <a:cubicBezTo>
                  <a:pt x="17" y="29"/>
                  <a:pt x="20" y="28"/>
                  <a:pt x="22" y="27"/>
                </a:cubicBezTo>
                <a:cubicBezTo>
                  <a:pt x="33" y="40"/>
                  <a:pt x="33" y="40"/>
                  <a:pt x="33" y="40"/>
                </a:cubicBezTo>
                <a:cubicBezTo>
                  <a:pt x="29" y="47"/>
                  <a:pt x="30" y="55"/>
                  <a:pt x="35" y="60"/>
                </a:cubicBezTo>
                <a:cubicBezTo>
                  <a:pt x="38" y="63"/>
                  <a:pt x="42" y="65"/>
                  <a:pt x="47" y="65"/>
                </a:cubicBezTo>
                <a:cubicBezTo>
                  <a:pt x="51" y="65"/>
                  <a:pt x="55" y="63"/>
                  <a:pt x="58" y="60"/>
                </a:cubicBezTo>
                <a:cubicBezTo>
                  <a:pt x="63" y="55"/>
                  <a:pt x="64" y="47"/>
                  <a:pt x="60" y="41"/>
                </a:cubicBezTo>
                <a:cubicBezTo>
                  <a:pt x="76" y="27"/>
                  <a:pt x="76" y="27"/>
                  <a:pt x="76" y="27"/>
                </a:cubicBezTo>
                <a:cubicBezTo>
                  <a:pt x="78" y="28"/>
                  <a:pt x="80" y="29"/>
                  <a:pt x="82" y="29"/>
                </a:cubicBezTo>
                <a:cubicBezTo>
                  <a:pt x="85" y="29"/>
                  <a:pt x="89" y="27"/>
                  <a:pt x="91" y="25"/>
                </a:cubicBezTo>
                <a:cubicBezTo>
                  <a:pt x="93" y="23"/>
                  <a:pt x="95" y="19"/>
                  <a:pt x="95" y="16"/>
                </a:cubicBezTo>
                <a:cubicBezTo>
                  <a:pt x="95" y="13"/>
                  <a:pt x="93" y="9"/>
                  <a:pt x="91" y="7"/>
                </a:cubicBezTo>
                <a:close/>
                <a:moveTo>
                  <a:pt x="10" y="19"/>
                </a:moveTo>
                <a:cubicBezTo>
                  <a:pt x="9" y="18"/>
                  <a:pt x="8" y="16"/>
                  <a:pt x="8" y="14"/>
                </a:cubicBezTo>
                <a:cubicBezTo>
                  <a:pt x="8" y="13"/>
                  <a:pt x="9" y="11"/>
                  <a:pt x="10" y="10"/>
                </a:cubicBezTo>
                <a:cubicBezTo>
                  <a:pt x="11" y="8"/>
                  <a:pt x="13" y="8"/>
                  <a:pt x="15" y="8"/>
                </a:cubicBezTo>
                <a:cubicBezTo>
                  <a:pt x="17" y="8"/>
                  <a:pt x="18" y="8"/>
                  <a:pt x="20" y="10"/>
                </a:cubicBezTo>
                <a:cubicBezTo>
                  <a:pt x="22" y="12"/>
                  <a:pt x="22" y="16"/>
                  <a:pt x="20" y="19"/>
                </a:cubicBezTo>
                <a:cubicBezTo>
                  <a:pt x="17" y="22"/>
                  <a:pt x="13" y="22"/>
                  <a:pt x="10" y="19"/>
                </a:cubicBezTo>
                <a:close/>
                <a:moveTo>
                  <a:pt x="85" y="19"/>
                </a:moveTo>
                <a:cubicBezTo>
                  <a:pt x="83" y="21"/>
                  <a:pt x="80" y="21"/>
                  <a:pt x="79" y="19"/>
                </a:cubicBezTo>
                <a:cubicBezTo>
                  <a:pt x="78" y="18"/>
                  <a:pt x="77" y="17"/>
                  <a:pt x="77" y="16"/>
                </a:cubicBezTo>
                <a:cubicBezTo>
                  <a:pt x="77" y="15"/>
                  <a:pt x="78" y="14"/>
                  <a:pt x="79" y="13"/>
                </a:cubicBezTo>
                <a:cubicBezTo>
                  <a:pt x="80" y="12"/>
                  <a:pt x="81" y="11"/>
                  <a:pt x="82" y="11"/>
                </a:cubicBezTo>
                <a:cubicBezTo>
                  <a:pt x="83" y="11"/>
                  <a:pt x="84" y="12"/>
                  <a:pt x="85" y="13"/>
                </a:cubicBezTo>
                <a:cubicBezTo>
                  <a:pt x="86" y="14"/>
                  <a:pt x="87" y="15"/>
                  <a:pt x="87" y="16"/>
                </a:cubicBezTo>
                <a:cubicBezTo>
                  <a:pt x="87" y="17"/>
                  <a:pt x="86" y="18"/>
                  <a:pt x="85"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26" name="Rectangle 46"/>
          <p:cNvSpPr>
            <a:spLocks noChangeArrowheads="1"/>
          </p:cNvSpPr>
          <p:nvPr/>
        </p:nvSpPr>
        <p:spPr bwMode="auto">
          <a:xfrm>
            <a:off x="2201863" y="1982830"/>
            <a:ext cx="19431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800" dirty="0" smtClean="0">
                <a:solidFill>
                  <a:schemeClr val="tx1">
                    <a:lumMod val="50000"/>
                    <a:lumOff val="50000"/>
                  </a:schemeClr>
                </a:solidFill>
              </a:rPr>
              <a:t>We </a:t>
            </a:r>
            <a:r>
              <a:rPr lang="en-US" altLang="zh-CN" sz="800" dirty="0">
                <a:solidFill>
                  <a:schemeClr val="tx1">
                    <a:lumMod val="50000"/>
                    <a:lumOff val="50000"/>
                  </a:schemeClr>
                </a:solidFill>
              </a:rPr>
              <a:t>have many PowerPoint </a:t>
            </a:r>
            <a:r>
              <a:rPr lang="zh-CN" altLang="en-US" sz="800" dirty="0">
                <a:solidFill>
                  <a:schemeClr val="tx1">
                    <a:lumMod val="50000"/>
                    <a:lumOff val="50000"/>
                  </a:schemeClr>
                </a:solidFill>
              </a:rPr>
              <a:t>templates</a:t>
            </a:r>
            <a:r>
              <a:rPr lang="en-US" altLang="zh-CN" sz="800" dirty="0">
                <a:solidFill>
                  <a:schemeClr val="tx1">
                    <a:lumMod val="50000"/>
                    <a:lumOff val="50000"/>
                  </a:schemeClr>
                </a:solidFill>
              </a:rPr>
              <a:t> that has been specifically designed to help anyone that is stepping into the world of PowerPoint for the very first time. </a:t>
            </a:r>
            <a:endParaRPr lang="zh-CN" altLang="en-US" sz="800" dirty="0">
              <a:solidFill>
                <a:schemeClr val="tx1">
                  <a:lumMod val="50000"/>
                  <a:lumOff val="50000"/>
                </a:schemeClr>
              </a:solidFill>
            </a:endParaRPr>
          </a:p>
        </p:txBody>
      </p:sp>
      <p:sp>
        <p:nvSpPr>
          <p:cNvPr id="46127" name="Line 47"/>
          <p:cNvSpPr>
            <a:spLocks noChangeShapeType="1"/>
          </p:cNvSpPr>
          <p:nvPr/>
        </p:nvSpPr>
        <p:spPr bwMode="auto">
          <a:xfrm>
            <a:off x="2214563" y="1909763"/>
            <a:ext cx="1871662"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8" name="Rectangle 48"/>
          <p:cNvSpPr>
            <a:spLocks noChangeArrowheads="1"/>
          </p:cNvSpPr>
          <p:nvPr/>
        </p:nvSpPr>
        <p:spPr bwMode="auto">
          <a:xfrm>
            <a:off x="2214563" y="1687830"/>
            <a:ext cx="194310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业务平均跳数</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129" name="Line 49"/>
          <p:cNvSpPr>
            <a:spLocks noChangeShapeType="1"/>
          </p:cNvSpPr>
          <p:nvPr/>
        </p:nvSpPr>
        <p:spPr bwMode="auto">
          <a:xfrm>
            <a:off x="6491288" y="1909763"/>
            <a:ext cx="1871662"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1" name="Line 51"/>
          <p:cNvSpPr>
            <a:spLocks noChangeShapeType="1"/>
          </p:cNvSpPr>
          <p:nvPr/>
        </p:nvSpPr>
        <p:spPr bwMode="auto">
          <a:xfrm>
            <a:off x="2214563" y="3565525"/>
            <a:ext cx="1871662"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3" name="Line 53"/>
          <p:cNvSpPr>
            <a:spLocks noChangeShapeType="1"/>
          </p:cNvSpPr>
          <p:nvPr/>
        </p:nvSpPr>
        <p:spPr bwMode="auto">
          <a:xfrm>
            <a:off x="6491288" y="3565525"/>
            <a:ext cx="1871662"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Rectangle 46"/>
          <p:cNvSpPr>
            <a:spLocks noChangeArrowheads="1"/>
          </p:cNvSpPr>
          <p:nvPr/>
        </p:nvSpPr>
        <p:spPr bwMode="auto">
          <a:xfrm>
            <a:off x="6479223" y="1982830"/>
            <a:ext cx="19431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800" dirty="0" smtClean="0">
                <a:solidFill>
                  <a:schemeClr val="tx1">
                    <a:lumMod val="50000"/>
                    <a:lumOff val="50000"/>
                  </a:schemeClr>
                </a:solidFill>
              </a:rPr>
              <a:t>We </a:t>
            </a:r>
            <a:r>
              <a:rPr lang="en-US" altLang="zh-CN" sz="800" dirty="0">
                <a:solidFill>
                  <a:schemeClr val="tx1">
                    <a:lumMod val="50000"/>
                    <a:lumOff val="50000"/>
                  </a:schemeClr>
                </a:solidFill>
              </a:rPr>
              <a:t>have many PowerPoint </a:t>
            </a:r>
            <a:r>
              <a:rPr lang="zh-CN" altLang="en-US" sz="800" dirty="0">
                <a:solidFill>
                  <a:schemeClr val="tx1">
                    <a:lumMod val="50000"/>
                    <a:lumOff val="50000"/>
                  </a:schemeClr>
                </a:solidFill>
              </a:rPr>
              <a:t>templates</a:t>
            </a:r>
            <a:r>
              <a:rPr lang="en-US" altLang="zh-CN" sz="800" dirty="0">
                <a:solidFill>
                  <a:schemeClr val="tx1">
                    <a:lumMod val="50000"/>
                    <a:lumOff val="50000"/>
                  </a:schemeClr>
                </a:solidFill>
              </a:rPr>
              <a:t> that has been specifically designed to help anyone that is stepping into the world of PowerPoint for the very first time. </a:t>
            </a:r>
            <a:endParaRPr lang="zh-CN" altLang="en-US" sz="800" dirty="0">
              <a:solidFill>
                <a:schemeClr val="tx1">
                  <a:lumMod val="50000"/>
                  <a:lumOff val="50000"/>
                </a:schemeClr>
              </a:solidFill>
            </a:endParaRPr>
          </a:p>
        </p:txBody>
      </p:sp>
      <p:sp>
        <p:nvSpPr>
          <p:cNvPr id="59" name="Rectangle 48"/>
          <p:cNvSpPr>
            <a:spLocks noChangeArrowheads="1"/>
          </p:cNvSpPr>
          <p:nvPr/>
        </p:nvSpPr>
        <p:spPr bwMode="auto">
          <a:xfrm>
            <a:off x="6491923" y="1673225"/>
            <a:ext cx="194310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资源占有率</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1" name="Rectangle 46"/>
          <p:cNvSpPr>
            <a:spLocks noChangeArrowheads="1"/>
          </p:cNvSpPr>
          <p:nvPr/>
        </p:nvSpPr>
        <p:spPr bwMode="auto">
          <a:xfrm>
            <a:off x="2201863" y="3655844"/>
            <a:ext cx="19431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800" dirty="0" smtClean="0">
                <a:solidFill>
                  <a:schemeClr val="tx1">
                    <a:lumMod val="50000"/>
                    <a:lumOff val="50000"/>
                  </a:schemeClr>
                </a:solidFill>
              </a:rPr>
              <a:t>We </a:t>
            </a:r>
            <a:r>
              <a:rPr lang="en-US" altLang="zh-CN" sz="800" dirty="0">
                <a:solidFill>
                  <a:schemeClr val="tx1">
                    <a:lumMod val="50000"/>
                    <a:lumOff val="50000"/>
                  </a:schemeClr>
                </a:solidFill>
              </a:rPr>
              <a:t>have many PowerPoint </a:t>
            </a:r>
            <a:r>
              <a:rPr lang="zh-CN" altLang="en-US" sz="800" dirty="0">
                <a:solidFill>
                  <a:schemeClr val="tx1">
                    <a:lumMod val="50000"/>
                    <a:lumOff val="50000"/>
                  </a:schemeClr>
                </a:solidFill>
              </a:rPr>
              <a:t>templates</a:t>
            </a:r>
            <a:r>
              <a:rPr lang="en-US" altLang="zh-CN" sz="800" dirty="0">
                <a:solidFill>
                  <a:schemeClr val="tx1">
                    <a:lumMod val="50000"/>
                    <a:lumOff val="50000"/>
                  </a:schemeClr>
                </a:solidFill>
              </a:rPr>
              <a:t> that has been specifically designed to help anyone that is stepping into the world of PowerPoint for the very first time. </a:t>
            </a:r>
            <a:endParaRPr lang="zh-CN" altLang="en-US" sz="800" dirty="0">
              <a:solidFill>
                <a:schemeClr val="tx1">
                  <a:lumMod val="50000"/>
                  <a:lumOff val="50000"/>
                </a:schemeClr>
              </a:solidFill>
            </a:endParaRPr>
          </a:p>
        </p:txBody>
      </p:sp>
      <p:sp>
        <p:nvSpPr>
          <p:cNvPr id="82" name="Rectangle 48"/>
          <p:cNvSpPr>
            <a:spLocks noChangeArrowheads="1"/>
          </p:cNvSpPr>
          <p:nvPr/>
        </p:nvSpPr>
        <p:spPr bwMode="auto">
          <a:xfrm>
            <a:off x="2214563" y="3346239"/>
            <a:ext cx="194310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负载均衡度</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3" name="Rectangle 46"/>
          <p:cNvSpPr>
            <a:spLocks noChangeArrowheads="1"/>
          </p:cNvSpPr>
          <p:nvPr/>
        </p:nvSpPr>
        <p:spPr bwMode="auto">
          <a:xfrm>
            <a:off x="6479223" y="3655844"/>
            <a:ext cx="19431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800" dirty="0" smtClean="0">
                <a:solidFill>
                  <a:schemeClr val="tx1">
                    <a:lumMod val="50000"/>
                    <a:lumOff val="50000"/>
                  </a:schemeClr>
                </a:solidFill>
              </a:rPr>
              <a:t>We </a:t>
            </a:r>
            <a:r>
              <a:rPr lang="en-US" altLang="zh-CN" sz="800" dirty="0">
                <a:solidFill>
                  <a:schemeClr val="tx1">
                    <a:lumMod val="50000"/>
                    <a:lumOff val="50000"/>
                  </a:schemeClr>
                </a:solidFill>
              </a:rPr>
              <a:t>have many PowerPoint </a:t>
            </a:r>
            <a:r>
              <a:rPr lang="zh-CN" altLang="en-US" sz="800" dirty="0">
                <a:solidFill>
                  <a:schemeClr val="tx1">
                    <a:lumMod val="50000"/>
                    <a:lumOff val="50000"/>
                  </a:schemeClr>
                </a:solidFill>
              </a:rPr>
              <a:t>templates</a:t>
            </a:r>
            <a:r>
              <a:rPr lang="en-US" altLang="zh-CN" sz="800" dirty="0">
                <a:solidFill>
                  <a:schemeClr val="tx1">
                    <a:lumMod val="50000"/>
                    <a:lumOff val="50000"/>
                  </a:schemeClr>
                </a:solidFill>
              </a:rPr>
              <a:t> that has been specifically designed to help anyone that is stepping into the world of PowerPoint for the very first time. </a:t>
            </a:r>
            <a:endParaRPr lang="zh-CN" altLang="en-US" sz="800" dirty="0">
              <a:solidFill>
                <a:schemeClr val="tx1">
                  <a:lumMod val="50000"/>
                  <a:lumOff val="50000"/>
                </a:schemeClr>
              </a:solidFill>
            </a:endParaRPr>
          </a:p>
        </p:txBody>
      </p:sp>
      <p:sp>
        <p:nvSpPr>
          <p:cNvPr id="84" name="Rectangle 48"/>
          <p:cNvSpPr>
            <a:spLocks noChangeArrowheads="1"/>
          </p:cNvSpPr>
          <p:nvPr/>
        </p:nvSpPr>
        <p:spPr bwMode="auto">
          <a:xfrm>
            <a:off x="6491923" y="3346239"/>
            <a:ext cx="194310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路径迟延</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446780" y="358775"/>
            <a:ext cx="2226310" cy="480695"/>
            <a:chOff x="5428" y="565"/>
            <a:chExt cx="3506" cy="757"/>
          </a:xfrm>
        </p:grpSpPr>
        <p:sp>
          <p:nvSpPr>
            <p:cNvPr id="2" name="TextBox 78"/>
            <p:cNvSpPr txBox="1"/>
            <p:nvPr/>
          </p:nvSpPr>
          <p:spPr>
            <a:xfrm>
              <a:off x="5428" y="565"/>
              <a:ext cx="3506" cy="580"/>
            </a:xfrm>
            <a:prstGeom prst="rect">
              <a:avLst/>
            </a:prstGeom>
            <a:noFill/>
          </p:spPr>
          <p:txBody>
            <a:bodyPr wrap="square" rtlCol="0">
              <a:spAutoFit/>
            </a:bodyPr>
            <a:p>
              <a:pPr algn="ctr"/>
              <a:r>
                <a:rPr lang="zh-CN" altLang="en-US" b="1" dirty="0" smtClean="0">
                  <a:solidFill>
                    <a:schemeClr val="accent1"/>
                  </a:solidFill>
                  <a:latin typeface="微软雅黑" panose="020B0503020204020204" pitchFamily="34" charset="-122"/>
                  <a:ea typeface="微软雅黑" panose="020B0503020204020204" pitchFamily="34" charset="-122"/>
                </a:rPr>
                <a:t>仿真分析</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5737" y="1032"/>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fontAlgn="base">
                <a:spcBef>
                  <a:spcPct val="0"/>
                </a:spcBef>
                <a:spcAft>
                  <a:spcPct val="0"/>
                </a:spcAft>
                <a:buFont typeface="Arial" panose="020B0604020202020204" pitchFamily="34" charset="0"/>
                <a:buNone/>
              </a:pPr>
              <a:r>
                <a:rPr lang="en-US" sz="1200" dirty="0" smtClean="0">
                  <a:solidFill>
                    <a:schemeClr val="tx1">
                      <a:lumMod val="65000"/>
                      <a:lumOff val="35000"/>
                    </a:schemeClr>
                  </a:solidFill>
                  <a:latin typeface="Times New Roman" panose="02020603050405020304" charset="0"/>
                  <a:cs typeface="Arial" panose="020B0604020202020204" pitchFamily="34" charset="0"/>
                </a:rPr>
                <a:t>Simulation Analysis</a:t>
              </a:r>
              <a:endParaRPr lang="en-US" sz="1200" dirty="0" smtClean="0">
                <a:solidFill>
                  <a:schemeClr val="tx1">
                    <a:lumMod val="65000"/>
                    <a:lumOff val="35000"/>
                  </a:schemeClr>
                </a:solidFill>
                <a:latin typeface="Times New Roman" panose="0202060305040502030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46780" y="358775"/>
            <a:ext cx="2226310" cy="480695"/>
            <a:chOff x="5428" y="565"/>
            <a:chExt cx="3506" cy="757"/>
          </a:xfrm>
        </p:grpSpPr>
        <p:sp>
          <p:nvSpPr>
            <p:cNvPr id="79" name="TextBox 78"/>
            <p:cNvSpPr txBox="1"/>
            <p:nvPr/>
          </p:nvSpPr>
          <p:spPr>
            <a:xfrm>
              <a:off x="5428" y="565"/>
              <a:ext cx="3506" cy="58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仿真分析</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80" name="Rectangle 20"/>
            <p:cNvSpPr>
              <a:spLocks noChangeArrowheads="1"/>
            </p:cNvSpPr>
            <p:nvPr/>
          </p:nvSpPr>
          <p:spPr bwMode="auto">
            <a:xfrm>
              <a:off x="5737" y="1032"/>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sz="1200" dirty="0" smtClean="0">
                  <a:solidFill>
                    <a:schemeClr val="tx1">
                      <a:lumMod val="65000"/>
                      <a:lumOff val="35000"/>
                    </a:schemeClr>
                  </a:solidFill>
                  <a:latin typeface="Times New Roman" panose="02020603050405020304" charset="0"/>
                  <a:cs typeface="Arial" panose="020B0604020202020204" pitchFamily="34" charset="0"/>
                </a:rPr>
                <a:t>Simulation Analysis</a:t>
              </a:r>
              <a:endParaRPr lang="en-US" sz="1200" dirty="0" smtClean="0">
                <a:solidFill>
                  <a:schemeClr val="tx1">
                    <a:lumMod val="65000"/>
                    <a:lumOff val="35000"/>
                  </a:schemeClr>
                </a:solidFill>
                <a:latin typeface="Times New Roman" panose="02020603050405020304" charset="0"/>
                <a:cs typeface="Arial" panose="020B0604020202020204" pitchFamily="34" charset="0"/>
              </a:endParaRPr>
            </a:p>
          </p:txBody>
        </p:sp>
      </p:grpSp>
      <p:grpSp>
        <p:nvGrpSpPr>
          <p:cNvPr id="3" name="组合 2"/>
          <p:cNvGrpSpPr/>
          <p:nvPr/>
        </p:nvGrpSpPr>
        <p:grpSpPr>
          <a:xfrm>
            <a:off x="391795" y="1136650"/>
            <a:ext cx="8413750" cy="3784600"/>
            <a:chOff x="278" y="1790"/>
            <a:chExt cx="13250" cy="5960"/>
          </a:xfrm>
        </p:grpSpPr>
        <p:sp>
          <p:nvSpPr>
            <p:cNvPr id="46099" name="Rectangle 19"/>
            <p:cNvSpPr>
              <a:spLocks noChangeArrowheads="1"/>
            </p:cNvSpPr>
            <p:nvPr/>
          </p:nvSpPr>
          <p:spPr bwMode="auto">
            <a:xfrm>
              <a:off x="278" y="1790"/>
              <a:ext cx="13250" cy="5959"/>
            </a:xfrm>
            <a:prstGeom prst="rect">
              <a:avLst/>
            </a:prstGeom>
            <a:solidFill>
              <a:schemeClr val="bg1">
                <a:lumMod val="85000"/>
                <a:alpha val="30000"/>
              </a:schemeClr>
            </a:solidFill>
            <a:ln>
              <a:noFill/>
            </a:ln>
          </p:spPr>
          <p:txBody>
            <a:bodyPr/>
            <a:lstStyle/>
            <a:p>
              <a:endParaRPr lang="zh-CN" altLang="en-US"/>
            </a:p>
          </p:txBody>
        </p:sp>
        <p:sp>
          <p:nvSpPr>
            <p:cNvPr id="46126" name="Rectangle 46"/>
            <p:cNvSpPr>
              <a:spLocks noChangeArrowheads="1"/>
            </p:cNvSpPr>
            <p:nvPr/>
          </p:nvSpPr>
          <p:spPr bwMode="auto">
            <a:xfrm>
              <a:off x="8234" y="3126"/>
              <a:ext cx="4913" cy="4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动态全局资源优化算法同ABS、RBS、NBS以及SGLB算法在业务平均跳数的对比情况。由于NBS策略仅仅选择从源节点到目的节点具有最小跳数（hop）的路径，因此具有最低的平均业务跳数。ABS策略仅仅考虑应用资源使用情况，而RBS策略则为业务随机选取目的节点，两种算法均没有网络资源使用情况的参与，因而具有更多的平均跳数。SGLB算法以及本文所提出的动态全局资源优化算法与ABS和RBS相比，使用的平均跳数更低，并且由于动态全局资源优化算法考虑了应用资源和网络资源的动态变化，平均跳数稍低于SGLB。</a:t>
              </a:r>
              <a:r>
                <a:rPr lang="en-US" altLang="zh-CN" sz="1200" dirty="0">
                  <a:solidFill>
                    <a:schemeClr val="tx1">
                      <a:lumMod val="50000"/>
                      <a:lumOff val="50000"/>
                    </a:schemeClr>
                  </a:solidFill>
                  <a:latin typeface="Times New Roman" panose="02020603050405020304" charset="0"/>
                  <a:ea typeface="微软雅黑" panose="020B0503020204020204" pitchFamily="34" charset="-122"/>
                </a:rPr>
                <a:t> </a:t>
              </a:r>
              <a:endParaRPr lang="zh-CN" altLang="en-US"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46127" name="Line 47"/>
            <p:cNvSpPr>
              <a:spLocks noChangeShapeType="1"/>
            </p:cNvSpPr>
            <p:nvPr/>
          </p:nvSpPr>
          <p:spPr bwMode="auto">
            <a:xfrm>
              <a:off x="8234" y="2782"/>
              <a:ext cx="2947"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8" name="Rectangle 48"/>
            <p:cNvSpPr>
              <a:spLocks noChangeArrowheads="1"/>
            </p:cNvSpPr>
            <p:nvPr/>
          </p:nvSpPr>
          <p:spPr bwMode="auto">
            <a:xfrm>
              <a:off x="8234" y="2432"/>
              <a:ext cx="306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业务平均跳数</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图片2"/>
            <p:cNvPicPr>
              <a:picLocks noChangeAspect="1"/>
            </p:cNvPicPr>
            <p:nvPr/>
          </p:nvPicPr>
          <p:blipFill>
            <a:blip r:embed="rId1"/>
            <a:srcRect l="-66" t="151" r="6359" b="-151"/>
            <a:stretch>
              <a:fillRect/>
            </a:stretch>
          </p:blipFill>
          <p:spPr>
            <a:xfrm>
              <a:off x="278" y="1790"/>
              <a:ext cx="7678" cy="596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20110" y="986790"/>
            <a:ext cx="2448560" cy="3289300"/>
            <a:chOff x="5386" y="1554"/>
            <a:chExt cx="3856" cy="5180"/>
          </a:xfrm>
        </p:grpSpPr>
        <p:sp>
          <p:nvSpPr>
            <p:cNvPr id="99" name="TextBox 98"/>
            <p:cNvSpPr txBox="1"/>
            <p:nvPr/>
          </p:nvSpPr>
          <p:spPr>
            <a:xfrm>
              <a:off x="6651" y="3762"/>
              <a:ext cx="1099" cy="63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绪论</a:t>
              </a:r>
              <a:endPar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1" name="TextBox 100"/>
            <p:cNvSpPr txBox="1"/>
            <p:nvPr/>
          </p:nvSpPr>
          <p:spPr>
            <a:xfrm>
              <a:off x="5656" y="4556"/>
              <a:ext cx="3088" cy="2179"/>
            </a:xfrm>
            <a:prstGeom prst="rect">
              <a:avLst/>
            </a:prstGeom>
            <a:noFill/>
          </p:spPr>
          <p:txBody>
            <a:bodyPr wrap="none" rtlCol="0">
              <a:spAutoFit/>
            </a:bodyPr>
            <a:lstStyle/>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选题背景</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研究现状</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本文主要工作及创新点</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103" name="直接连接符 102"/>
            <p:cNvCxnSpPr/>
            <p:nvPr/>
          </p:nvCxnSpPr>
          <p:spPr>
            <a:xfrm flipV="1">
              <a:off x="5386" y="4502"/>
              <a:ext cx="38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352" y="1554"/>
              <a:ext cx="1695" cy="1695"/>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13"/>
            <p:cNvSpPr>
              <a:spLocks noEditPoints="1"/>
            </p:cNvSpPr>
            <p:nvPr/>
          </p:nvSpPr>
          <p:spPr bwMode="auto">
            <a:xfrm>
              <a:off x="6785" y="2057"/>
              <a:ext cx="829" cy="689"/>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91795" y="1136650"/>
            <a:ext cx="8413750" cy="3783965"/>
            <a:chOff x="278" y="1790"/>
            <a:chExt cx="13250" cy="5959"/>
          </a:xfrm>
        </p:grpSpPr>
        <p:sp>
          <p:nvSpPr>
            <p:cNvPr id="46099" name="Rectangle 19"/>
            <p:cNvSpPr>
              <a:spLocks noChangeArrowheads="1"/>
            </p:cNvSpPr>
            <p:nvPr/>
          </p:nvSpPr>
          <p:spPr bwMode="auto">
            <a:xfrm>
              <a:off x="278" y="1790"/>
              <a:ext cx="13250" cy="5959"/>
            </a:xfrm>
            <a:prstGeom prst="rect">
              <a:avLst/>
            </a:prstGeom>
            <a:solidFill>
              <a:schemeClr val="bg1">
                <a:lumMod val="85000"/>
                <a:alpha val="30000"/>
              </a:schemeClr>
            </a:solidFill>
            <a:ln>
              <a:noFill/>
            </a:ln>
          </p:spPr>
          <p:txBody>
            <a:bodyPr/>
            <a:lstStyle/>
            <a:p>
              <a:endParaRPr lang="zh-CN" altLang="en-US"/>
            </a:p>
          </p:txBody>
        </p:sp>
        <p:sp>
          <p:nvSpPr>
            <p:cNvPr id="46126" name="Rectangle 46"/>
            <p:cNvSpPr>
              <a:spLocks noChangeArrowheads="1"/>
            </p:cNvSpPr>
            <p:nvPr/>
          </p:nvSpPr>
          <p:spPr bwMode="auto">
            <a:xfrm>
              <a:off x="8234" y="3126"/>
              <a:ext cx="4913" cy="4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动态全局资源优化算法与RBS、ABS、NBS以及SGLB算法在资源占用率情况的对比。此处资源占用率描述了网络资源和应用资源的总体占用情况。如上文所指出，NBS策略仅仅从业务跳数出发，相当于大量牺牲应用资源来换取网络传输性能的提升，因此具有最低的资源占有率。而动态全局资源优化算法具有最高的资源占有率。动态全局资源优化算法可以动态地调节应用资源与网络资源之间的权重比，在实际网络中所产生的效力是算法能够实时获知哪种资源更少从而通过增加对另一种资源的利用来提升整体的资源利用率。</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46127" name="Line 47"/>
            <p:cNvSpPr>
              <a:spLocks noChangeShapeType="1"/>
            </p:cNvSpPr>
            <p:nvPr/>
          </p:nvSpPr>
          <p:spPr bwMode="auto">
            <a:xfrm>
              <a:off x="8234" y="2782"/>
              <a:ext cx="2947"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8" name="Rectangle 48"/>
            <p:cNvSpPr>
              <a:spLocks noChangeArrowheads="1"/>
            </p:cNvSpPr>
            <p:nvPr/>
          </p:nvSpPr>
          <p:spPr bwMode="auto">
            <a:xfrm>
              <a:off x="8234" y="2432"/>
              <a:ext cx="306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资源占有率</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F:\毕设\论文网络图\图片3.png图片3"/>
            <p:cNvPicPr>
              <a:picLocks noChangeAspect="1"/>
            </p:cNvPicPr>
            <p:nvPr/>
          </p:nvPicPr>
          <p:blipFill>
            <a:blip r:embed="rId1"/>
            <a:srcRect r="6681"/>
            <a:stretch>
              <a:fillRect/>
            </a:stretch>
          </p:blipFill>
          <p:spPr>
            <a:xfrm>
              <a:off x="278" y="1791"/>
              <a:ext cx="7704" cy="5958"/>
            </a:xfrm>
            <a:prstGeom prst="rect">
              <a:avLst/>
            </a:prstGeom>
          </p:spPr>
        </p:pic>
      </p:grpSp>
      <p:grpSp>
        <p:nvGrpSpPr>
          <p:cNvPr id="4" name="组合 3"/>
          <p:cNvGrpSpPr/>
          <p:nvPr/>
        </p:nvGrpSpPr>
        <p:grpSpPr>
          <a:xfrm>
            <a:off x="3446780" y="358775"/>
            <a:ext cx="2226310" cy="480695"/>
            <a:chOff x="5428" y="565"/>
            <a:chExt cx="3506" cy="757"/>
          </a:xfrm>
        </p:grpSpPr>
        <p:sp>
          <p:nvSpPr>
            <p:cNvPr id="5" name="TextBox 78"/>
            <p:cNvSpPr txBox="1"/>
            <p:nvPr/>
          </p:nvSpPr>
          <p:spPr>
            <a:xfrm>
              <a:off x="5428" y="565"/>
              <a:ext cx="3506" cy="58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仿真分析</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6" name="Rectangle 20"/>
            <p:cNvSpPr>
              <a:spLocks noChangeArrowheads="1"/>
            </p:cNvSpPr>
            <p:nvPr/>
          </p:nvSpPr>
          <p:spPr bwMode="auto">
            <a:xfrm>
              <a:off x="5737" y="1032"/>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sz="1200" dirty="0" smtClean="0">
                  <a:solidFill>
                    <a:schemeClr val="tx1">
                      <a:lumMod val="65000"/>
                      <a:lumOff val="35000"/>
                    </a:schemeClr>
                  </a:solidFill>
                  <a:latin typeface="Times New Roman" panose="02020603050405020304" charset="0"/>
                  <a:cs typeface="Arial" panose="020B0604020202020204" pitchFamily="34" charset="0"/>
                </a:rPr>
                <a:t>Simulation Analysis</a:t>
              </a:r>
              <a:endParaRPr lang="en-US" sz="1200" dirty="0" smtClean="0">
                <a:solidFill>
                  <a:schemeClr val="tx1">
                    <a:lumMod val="65000"/>
                    <a:lumOff val="35000"/>
                  </a:schemeClr>
                </a:solidFill>
                <a:latin typeface="Times New Roman" panose="0202060305040502030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91795" y="1136650"/>
            <a:ext cx="8413750" cy="3784600"/>
            <a:chOff x="278" y="1790"/>
            <a:chExt cx="13250" cy="5960"/>
          </a:xfrm>
        </p:grpSpPr>
        <p:sp>
          <p:nvSpPr>
            <p:cNvPr id="46099" name="Rectangle 19"/>
            <p:cNvSpPr>
              <a:spLocks noChangeArrowheads="1"/>
            </p:cNvSpPr>
            <p:nvPr/>
          </p:nvSpPr>
          <p:spPr bwMode="auto">
            <a:xfrm>
              <a:off x="278" y="1790"/>
              <a:ext cx="13250" cy="5959"/>
            </a:xfrm>
            <a:prstGeom prst="rect">
              <a:avLst/>
            </a:prstGeom>
            <a:solidFill>
              <a:schemeClr val="bg1">
                <a:lumMod val="85000"/>
                <a:alpha val="30000"/>
              </a:schemeClr>
            </a:solidFill>
            <a:ln>
              <a:noFill/>
            </a:ln>
          </p:spPr>
          <p:txBody>
            <a:bodyPr/>
            <a:lstStyle/>
            <a:p>
              <a:endParaRPr lang="zh-CN" altLang="en-US"/>
            </a:p>
          </p:txBody>
        </p:sp>
        <p:sp>
          <p:nvSpPr>
            <p:cNvPr id="46126" name="Rectangle 46"/>
            <p:cNvSpPr>
              <a:spLocks noChangeArrowheads="1"/>
            </p:cNvSpPr>
            <p:nvPr/>
          </p:nvSpPr>
          <p:spPr bwMode="auto">
            <a:xfrm>
              <a:off x="8234" y="3126"/>
              <a:ext cx="4913" cy="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动态全局资源优化算法与ABS、NBS、RBS以及SGLB算法在负载均衡度情况的对比。负载均衡度反应BBU域内各服务节点的相关程度，负载均衡度越大，则各服务节点相关性越差。由图4.6可以看出，动态全局资源优化算法与ABS策略在负载均衡度上已经非常接近，低于SGLB、RBS、NBS等策略。并且，尽管ABS策略具有趋近于0的负载均衡度，但却是在仅仅关注应用资源的前提下，实际中可能存在没有可用的网络资源来建路的情况。</a:t>
              </a:r>
              <a:r>
                <a:rPr lang="en-US" altLang="zh-CN" sz="1200" dirty="0">
                  <a:solidFill>
                    <a:schemeClr val="tx1">
                      <a:lumMod val="50000"/>
                      <a:lumOff val="50000"/>
                    </a:schemeClr>
                  </a:solidFill>
                  <a:latin typeface="Times New Roman" panose="02020603050405020304" charset="0"/>
                  <a:ea typeface="微软雅黑" panose="020B0503020204020204" pitchFamily="34" charset="-122"/>
                </a:rPr>
                <a:t> </a:t>
              </a:r>
              <a:endParaRPr lang="zh-CN" altLang="en-US"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46127" name="Line 47"/>
            <p:cNvSpPr>
              <a:spLocks noChangeShapeType="1"/>
            </p:cNvSpPr>
            <p:nvPr/>
          </p:nvSpPr>
          <p:spPr bwMode="auto">
            <a:xfrm>
              <a:off x="8234" y="2782"/>
              <a:ext cx="2947"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8" name="Rectangle 48"/>
            <p:cNvSpPr>
              <a:spLocks noChangeArrowheads="1"/>
            </p:cNvSpPr>
            <p:nvPr/>
          </p:nvSpPr>
          <p:spPr bwMode="auto">
            <a:xfrm>
              <a:off x="8234" y="2432"/>
              <a:ext cx="306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负载均衡度</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C:\Users\zhaoxudong\Desktop\图片1.png图片1"/>
            <p:cNvPicPr>
              <a:picLocks noChangeAspect="1"/>
            </p:cNvPicPr>
            <p:nvPr/>
          </p:nvPicPr>
          <p:blipFill>
            <a:blip r:embed="rId1"/>
            <a:srcRect r="-5072"/>
            <a:stretch>
              <a:fillRect/>
            </a:stretch>
          </p:blipFill>
          <p:spPr>
            <a:xfrm>
              <a:off x="278" y="1790"/>
              <a:ext cx="8002" cy="5960"/>
            </a:xfrm>
            <a:prstGeom prst="rect">
              <a:avLst/>
            </a:prstGeom>
          </p:spPr>
        </p:pic>
      </p:grpSp>
      <p:grpSp>
        <p:nvGrpSpPr>
          <p:cNvPr id="4" name="组合 3"/>
          <p:cNvGrpSpPr/>
          <p:nvPr/>
        </p:nvGrpSpPr>
        <p:grpSpPr>
          <a:xfrm>
            <a:off x="3446780" y="358775"/>
            <a:ext cx="2226310" cy="480695"/>
            <a:chOff x="5428" y="565"/>
            <a:chExt cx="3506" cy="757"/>
          </a:xfrm>
        </p:grpSpPr>
        <p:sp>
          <p:nvSpPr>
            <p:cNvPr id="5" name="TextBox 78"/>
            <p:cNvSpPr txBox="1"/>
            <p:nvPr/>
          </p:nvSpPr>
          <p:spPr>
            <a:xfrm>
              <a:off x="5428" y="565"/>
              <a:ext cx="3506" cy="58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仿真分析</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6" name="Rectangle 20"/>
            <p:cNvSpPr>
              <a:spLocks noChangeArrowheads="1"/>
            </p:cNvSpPr>
            <p:nvPr/>
          </p:nvSpPr>
          <p:spPr bwMode="auto">
            <a:xfrm>
              <a:off x="5737" y="1032"/>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sz="1200" dirty="0" smtClean="0">
                  <a:solidFill>
                    <a:schemeClr val="tx1">
                      <a:lumMod val="65000"/>
                      <a:lumOff val="35000"/>
                    </a:schemeClr>
                  </a:solidFill>
                  <a:latin typeface="Times New Roman" panose="02020603050405020304" charset="0"/>
                  <a:cs typeface="Arial" panose="020B0604020202020204" pitchFamily="34" charset="0"/>
                </a:rPr>
                <a:t>Simulation Analysis</a:t>
              </a:r>
              <a:endParaRPr lang="en-US" sz="1200" dirty="0" smtClean="0">
                <a:solidFill>
                  <a:schemeClr val="tx1">
                    <a:lumMod val="65000"/>
                    <a:lumOff val="35000"/>
                  </a:schemeClr>
                </a:solidFill>
                <a:latin typeface="Times New Roman" panose="0202060305040502030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91795" y="1136650"/>
            <a:ext cx="8413750" cy="3783965"/>
            <a:chOff x="278" y="1790"/>
            <a:chExt cx="13250" cy="5959"/>
          </a:xfrm>
        </p:grpSpPr>
        <p:sp>
          <p:nvSpPr>
            <p:cNvPr id="46099" name="Rectangle 19"/>
            <p:cNvSpPr>
              <a:spLocks noChangeArrowheads="1"/>
            </p:cNvSpPr>
            <p:nvPr/>
          </p:nvSpPr>
          <p:spPr bwMode="auto">
            <a:xfrm>
              <a:off x="278" y="1790"/>
              <a:ext cx="13250" cy="5959"/>
            </a:xfrm>
            <a:prstGeom prst="rect">
              <a:avLst/>
            </a:prstGeom>
            <a:solidFill>
              <a:schemeClr val="bg1">
                <a:lumMod val="85000"/>
                <a:alpha val="30000"/>
              </a:schemeClr>
            </a:solidFill>
            <a:ln>
              <a:noFill/>
            </a:ln>
          </p:spPr>
          <p:txBody>
            <a:bodyPr/>
            <a:lstStyle/>
            <a:p>
              <a:endParaRPr lang="zh-CN" altLang="en-US"/>
            </a:p>
          </p:txBody>
        </p:sp>
        <p:sp>
          <p:nvSpPr>
            <p:cNvPr id="46126" name="Rectangle 46"/>
            <p:cNvSpPr>
              <a:spLocks noChangeArrowheads="1"/>
            </p:cNvSpPr>
            <p:nvPr/>
          </p:nvSpPr>
          <p:spPr bwMode="auto">
            <a:xfrm>
              <a:off x="8234" y="3126"/>
              <a:ext cx="4913" cy="2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buFont typeface="Arial" panose="020B0604020202020204" pitchFamily="34" charset="0"/>
                <a:buNone/>
              </a:pPr>
              <a:r>
                <a:rPr sz="1200" dirty="0">
                  <a:solidFill>
                    <a:schemeClr val="tx1">
                      <a:lumMod val="50000"/>
                      <a:lumOff val="50000"/>
                    </a:schemeClr>
                  </a:solidFill>
                  <a:latin typeface="Times New Roman" panose="02020603050405020304" charset="0"/>
                  <a:ea typeface="微软雅黑" panose="020B0503020204020204" pitchFamily="34" charset="-122"/>
                </a:rPr>
                <a:t>动态全局资源优化算法与SGLB策略在路径迟延上的对比。可以看出，动态全局资源优化算法在路径迟延明显低于SGLB算法，在大业务负载的情况下，这种降低会更加明显。原因在于动态全局资源优化可以实时兼顾网络资源和应用资源，并及时做出反馈调整。</a:t>
              </a:r>
              <a:endParaRPr sz="1200"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46127" name="Line 47"/>
            <p:cNvSpPr>
              <a:spLocks noChangeShapeType="1"/>
            </p:cNvSpPr>
            <p:nvPr/>
          </p:nvSpPr>
          <p:spPr bwMode="auto">
            <a:xfrm>
              <a:off x="8234" y="2782"/>
              <a:ext cx="2947" cy="0"/>
            </a:xfrm>
            <a:prstGeom prst="line">
              <a:avLst/>
            </a:prstGeom>
            <a:noFill/>
            <a:ln w="6350">
              <a:solidFill>
                <a:schemeClr val="tx1">
                  <a:lumMod val="50000"/>
                  <a:lumOff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8" name="Rectangle 48"/>
            <p:cNvSpPr>
              <a:spLocks noChangeArrowheads="1"/>
            </p:cNvSpPr>
            <p:nvPr/>
          </p:nvSpPr>
          <p:spPr bwMode="auto">
            <a:xfrm>
              <a:off x="8234" y="2432"/>
              <a:ext cx="306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路径迟延</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C:\Users\zhaoxudong\Desktop\图片2.png图片2"/>
            <p:cNvPicPr>
              <a:picLocks noChangeAspect="1"/>
            </p:cNvPicPr>
            <p:nvPr/>
          </p:nvPicPr>
          <p:blipFill>
            <a:blip r:embed="rId1"/>
            <a:srcRect r="5210"/>
            <a:stretch>
              <a:fillRect/>
            </a:stretch>
          </p:blipFill>
          <p:spPr>
            <a:xfrm>
              <a:off x="278" y="1790"/>
              <a:ext cx="7655" cy="5959"/>
            </a:xfrm>
            <a:prstGeom prst="rect">
              <a:avLst/>
            </a:prstGeom>
          </p:spPr>
        </p:pic>
      </p:grpSp>
      <p:grpSp>
        <p:nvGrpSpPr>
          <p:cNvPr id="4" name="组合 3"/>
          <p:cNvGrpSpPr/>
          <p:nvPr/>
        </p:nvGrpSpPr>
        <p:grpSpPr>
          <a:xfrm>
            <a:off x="3446780" y="358775"/>
            <a:ext cx="2226310" cy="480695"/>
            <a:chOff x="5428" y="565"/>
            <a:chExt cx="3506" cy="757"/>
          </a:xfrm>
        </p:grpSpPr>
        <p:sp>
          <p:nvSpPr>
            <p:cNvPr id="5" name="TextBox 78"/>
            <p:cNvSpPr txBox="1"/>
            <p:nvPr/>
          </p:nvSpPr>
          <p:spPr>
            <a:xfrm>
              <a:off x="5428" y="565"/>
              <a:ext cx="3506" cy="58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仿真分析</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6" name="Rectangle 20"/>
            <p:cNvSpPr>
              <a:spLocks noChangeArrowheads="1"/>
            </p:cNvSpPr>
            <p:nvPr/>
          </p:nvSpPr>
          <p:spPr bwMode="auto">
            <a:xfrm>
              <a:off x="5737" y="1032"/>
              <a:ext cx="28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sz="1200" dirty="0" smtClean="0">
                  <a:solidFill>
                    <a:schemeClr val="tx1">
                      <a:lumMod val="65000"/>
                      <a:lumOff val="35000"/>
                    </a:schemeClr>
                  </a:solidFill>
                  <a:latin typeface="Times New Roman" panose="02020603050405020304" charset="0"/>
                  <a:cs typeface="Arial" panose="020B0604020202020204" pitchFamily="34" charset="0"/>
                </a:rPr>
                <a:t>Simulation Analysis</a:t>
              </a:r>
              <a:endParaRPr lang="en-US" sz="1200" dirty="0" smtClean="0">
                <a:solidFill>
                  <a:schemeClr val="tx1">
                    <a:lumMod val="65000"/>
                    <a:lumOff val="35000"/>
                  </a:schemeClr>
                </a:solidFill>
                <a:latin typeface="Times New Roman" panose="0202060305040502030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3845558" y="2388918"/>
            <a:ext cx="1452880" cy="398780"/>
          </a:xfrm>
          <a:prstGeom prst="rect">
            <a:avLst/>
          </a:prstGeom>
          <a:noFill/>
        </p:spPr>
        <p:txBody>
          <a:bodyPr wrap="none" rtlCol="0">
            <a:spAutoFit/>
          </a:bodyPr>
          <a:lstStyle/>
          <a:p>
            <a:pPr algn="ctr"/>
            <a:r>
              <a:rPr lang="zh-CN" altLang="en-US" sz="2000" b="1" dirty="0">
                <a:ln w="6350">
                  <a:noFill/>
                </a:ln>
                <a:solidFill>
                  <a:schemeClr val="bg1">
                    <a:lumMod val="50000"/>
                  </a:schemeClr>
                </a:solidFill>
                <a:latin typeface="Impact" panose="020B0806030902050204" pitchFamily="34" charset="0"/>
                <a:ea typeface="微软雅黑" panose="020B0503020204020204" pitchFamily="34" charset="-122"/>
                <a:sym typeface="+mn-ea"/>
              </a:rPr>
              <a:t>总结与展望</a:t>
            </a:r>
            <a:endParaRPr lang="zh-CN" altLang="en-US" sz="2000" b="1" dirty="0">
              <a:ln w="6350">
                <a:noFill/>
              </a:ln>
              <a:solidFill>
                <a:schemeClr val="bg1">
                  <a:lumMod val="50000"/>
                </a:schemeClr>
              </a:solidFill>
              <a:latin typeface="Impact" panose="020B0806030902050204" pitchFamily="34" charset="0"/>
              <a:ea typeface="微软雅黑" panose="020B0503020204020204" pitchFamily="34" charset="-122"/>
              <a:sym typeface="+mn-ea"/>
            </a:endParaRPr>
          </a:p>
        </p:txBody>
      </p:sp>
      <p:sp>
        <p:nvSpPr>
          <p:cNvPr id="96" name="TextBox 95"/>
          <p:cNvSpPr txBox="1"/>
          <p:nvPr/>
        </p:nvSpPr>
        <p:spPr>
          <a:xfrm>
            <a:off x="3680458" y="2892974"/>
            <a:ext cx="1783080" cy="737235"/>
          </a:xfrm>
          <a:prstGeom prst="rect">
            <a:avLst/>
          </a:prstGeom>
          <a:noFill/>
        </p:spPr>
        <p:txBody>
          <a:bodyPr wrap="none" rtlCol="0">
            <a:spAutoFit/>
          </a:bodyPr>
          <a:lstStyle/>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论文工作总结</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未来研究规划与展望</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97" name="直接连接符 96"/>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9"/>
          <p:cNvSpPr>
            <a:spLocks noEditPoints="1"/>
          </p:cNvSpPr>
          <p:nvPr/>
        </p:nvSpPr>
        <p:spPr bwMode="auto">
          <a:xfrm>
            <a:off x="4304169" y="1350433"/>
            <a:ext cx="535656" cy="349020"/>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Freeform 8"/>
          <p:cNvSpPr/>
          <p:nvPr/>
        </p:nvSpPr>
        <p:spPr bwMode="auto">
          <a:xfrm>
            <a:off x="3779838" y="1419225"/>
            <a:ext cx="1747837" cy="1120775"/>
          </a:xfrm>
          <a:custGeom>
            <a:avLst/>
            <a:gdLst>
              <a:gd name="T0" fmla="*/ 74 w 466"/>
              <a:gd name="T1" fmla="*/ 299 h 299"/>
              <a:gd name="T2" fmla="*/ 394 w 466"/>
              <a:gd name="T3" fmla="*/ 299 h 299"/>
              <a:gd name="T4" fmla="*/ 466 w 466"/>
              <a:gd name="T5" fmla="*/ 215 h 299"/>
              <a:gd name="T6" fmla="*/ 388 w 466"/>
              <a:gd name="T7" fmla="*/ 152 h 299"/>
              <a:gd name="T8" fmla="*/ 308 w 466"/>
              <a:gd name="T9" fmla="*/ 24 h 299"/>
              <a:gd name="T10" fmla="*/ 166 w 466"/>
              <a:gd name="T11" fmla="*/ 98 h 299"/>
              <a:gd name="T12" fmla="*/ 108 w 466"/>
              <a:gd name="T13" fmla="*/ 86 h 299"/>
              <a:gd name="T14" fmla="*/ 83 w 466"/>
              <a:gd name="T15" fmla="*/ 135 h 299"/>
              <a:gd name="T16" fmla="*/ 12 w 466"/>
              <a:gd name="T17" fmla="*/ 202 h 299"/>
              <a:gd name="T18" fmla="*/ 74 w 466"/>
              <a:gd name="T19"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299">
                <a:moveTo>
                  <a:pt x="74" y="299"/>
                </a:moveTo>
                <a:cubicBezTo>
                  <a:pt x="124" y="299"/>
                  <a:pt x="353" y="299"/>
                  <a:pt x="394" y="299"/>
                </a:cubicBezTo>
                <a:cubicBezTo>
                  <a:pt x="436" y="299"/>
                  <a:pt x="466" y="276"/>
                  <a:pt x="466" y="215"/>
                </a:cubicBezTo>
                <a:cubicBezTo>
                  <a:pt x="466" y="153"/>
                  <a:pt x="408" y="136"/>
                  <a:pt x="388" y="152"/>
                </a:cubicBezTo>
                <a:cubicBezTo>
                  <a:pt x="388" y="152"/>
                  <a:pt x="400" y="48"/>
                  <a:pt x="308" y="24"/>
                </a:cubicBezTo>
                <a:cubicBezTo>
                  <a:pt x="215" y="0"/>
                  <a:pt x="172" y="78"/>
                  <a:pt x="166" y="98"/>
                </a:cubicBezTo>
                <a:cubicBezTo>
                  <a:pt x="166" y="98"/>
                  <a:pt x="145" y="69"/>
                  <a:pt x="108" y="86"/>
                </a:cubicBezTo>
                <a:cubicBezTo>
                  <a:pt x="74" y="101"/>
                  <a:pt x="83" y="135"/>
                  <a:pt x="83" y="135"/>
                </a:cubicBezTo>
                <a:cubicBezTo>
                  <a:pt x="83" y="135"/>
                  <a:pt x="24" y="146"/>
                  <a:pt x="12" y="202"/>
                </a:cubicBezTo>
                <a:cubicBezTo>
                  <a:pt x="0" y="260"/>
                  <a:pt x="37" y="299"/>
                  <a:pt x="74" y="299"/>
                </a:cubicBezTo>
                <a:close/>
              </a:path>
            </a:pathLst>
          </a:custGeom>
          <a:solidFill>
            <a:schemeClr val="tx1">
              <a:lumMod val="75000"/>
              <a:lumOff val="25000"/>
            </a:schemeClr>
          </a:solidFill>
          <a:ln>
            <a:noFill/>
          </a:ln>
        </p:spPr>
        <p:txBody>
          <a:bodyPr/>
          <a:lstStyle/>
          <a:p>
            <a:endParaRPr lang="zh-CN" altLang="en-US"/>
          </a:p>
        </p:txBody>
      </p:sp>
      <p:sp>
        <p:nvSpPr>
          <p:cNvPr id="15369" name="Freeform 9"/>
          <p:cNvSpPr/>
          <p:nvPr/>
        </p:nvSpPr>
        <p:spPr bwMode="auto">
          <a:xfrm>
            <a:off x="2900363" y="1673225"/>
            <a:ext cx="1323975" cy="850900"/>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9 h 227"/>
              <a:gd name="T10" fmla="*/ 125 w 353"/>
              <a:gd name="T11" fmla="*/ 75 h 227"/>
              <a:gd name="T12" fmla="*/ 82 w 353"/>
              <a:gd name="T13" fmla="*/ 65 h 227"/>
              <a:gd name="T14" fmla="*/ 62 w 353"/>
              <a:gd name="T15" fmla="*/ 103 h 227"/>
              <a:gd name="T16" fmla="*/ 9 w 353"/>
              <a:gd name="T17" fmla="*/ 154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9"/>
                </a:cubicBezTo>
                <a:cubicBezTo>
                  <a:pt x="163" y="0"/>
                  <a:pt x="130" y="60"/>
                  <a:pt x="125" y="75"/>
                </a:cubicBezTo>
                <a:cubicBezTo>
                  <a:pt x="125" y="75"/>
                  <a:pt x="110" y="53"/>
                  <a:pt x="82" y="65"/>
                </a:cubicBezTo>
                <a:cubicBezTo>
                  <a:pt x="56" y="77"/>
                  <a:pt x="62" y="103"/>
                  <a:pt x="62" y="103"/>
                </a:cubicBezTo>
                <a:cubicBezTo>
                  <a:pt x="62" y="103"/>
                  <a:pt x="18" y="111"/>
                  <a:pt x="9" y="154"/>
                </a:cubicBezTo>
                <a:cubicBezTo>
                  <a:pt x="0" y="198"/>
                  <a:pt x="28" y="227"/>
                  <a:pt x="56" y="227"/>
                </a:cubicBezTo>
                <a:close/>
              </a:path>
            </a:pathLst>
          </a:custGeom>
          <a:solidFill>
            <a:schemeClr val="accent1"/>
          </a:solidFill>
          <a:ln>
            <a:noFill/>
          </a:ln>
        </p:spPr>
        <p:txBody>
          <a:bodyPr/>
          <a:lstStyle/>
          <a:p>
            <a:endParaRPr lang="zh-CN" altLang="en-US"/>
          </a:p>
        </p:txBody>
      </p:sp>
      <p:sp>
        <p:nvSpPr>
          <p:cNvPr id="15370" name="Freeform 10"/>
          <p:cNvSpPr/>
          <p:nvPr/>
        </p:nvSpPr>
        <p:spPr bwMode="auto">
          <a:xfrm>
            <a:off x="4176713" y="2036763"/>
            <a:ext cx="1327150" cy="850900"/>
          </a:xfrm>
          <a:custGeom>
            <a:avLst/>
            <a:gdLst>
              <a:gd name="T0" fmla="*/ 56 w 354"/>
              <a:gd name="T1" fmla="*/ 227 h 227"/>
              <a:gd name="T2" fmla="*/ 299 w 354"/>
              <a:gd name="T3" fmla="*/ 227 h 227"/>
              <a:gd name="T4" fmla="*/ 354 w 354"/>
              <a:gd name="T5" fmla="*/ 163 h 227"/>
              <a:gd name="T6" fmla="*/ 294 w 354"/>
              <a:gd name="T7" fmla="*/ 115 h 227"/>
              <a:gd name="T8" fmla="*/ 234 w 354"/>
              <a:gd name="T9" fmla="*/ 19 h 227"/>
              <a:gd name="T10" fmla="*/ 126 w 354"/>
              <a:gd name="T11" fmla="*/ 75 h 227"/>
              <a:gd name="T12" fmla="*/ 82 w 354"/>
              <a:gd name="T13" fmla="*/ 65 h 227"/>
              <a:gd name="T14" fmla="*/ 63 w 354"/>
              <a:gd name="T15" fmla="*/ 103 h 227"/>
              <a:gd name="T16" fmla="*/ 9 w 354"/>
              <a:gd name="T17" fmla="*/ 154 h 227"/>
              <a:gd name="T18" fmla="*/ 56 w 354"/>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227">
                <a:moveTo>
                  <a:pt x="56" y="227"/>
                </a:moveTo>
                <a:cubicBezTo>
                  <a:pt x="94" y="227"/>
                  <a:pt x="268" y="227"/>
                  <a:pt x="299" y="227"/>
                </a:cubicBezTo>
                <a:cubicBezTo>
                  <a:pt x="331" y="227"/>
                  <a:pt x="354" y="210"/>
                  <a:pt x="354" y="163"/>
                </a:cubicBezTo>
                <a:cubicBezTo>
                  <a:pt x="354" y="116"/>
                  <a:pt x="309" y="104"/>
                  <a:pt x="294" y="115"/>
                </a:cubicBezTo>
                <a:cubicBezTo>
                  <a:pt x="294" y="115"/>
                  <a:pt x="304" y="37"/>
                  <a:pt x="234" y="19"/>
                </a:cubicBezTo>
                <a:cubicBezTo>
                  <a:pt x="163" y="0"/>
                  <a:pt x="130" y="60"/>
                  <a:pt x="126" y="75"/>
                </a:cubicBezTo>
                <a:cubicBezTo>
                  <a:pt x="126" y="75"/>
                  <a:pt x="110" y="53"/>
                  <a:pt x="82" y="65"/>
                </a:cubicBezTo>
                <a:cubicBezTo>
                  <a:pt x="56" y="77"/>
                  <a:pt x="63" y="103"/>
                  <a:pt x="63" y="103"/>
                </a:cubicBezTo>
                <a:cubicBezTo>
                  <a:pt x="63" y="103"/>
                  <a:pt x="18" y="111"/>
                  <a:pt x="9" y="154"/>
                </a:cubicBezTo>
                <a:cubicBezTo>
                  <a:pt x="0" y="198"/>
                  <a:pt x="28" y="227"/>
                  <a:pt x="56" y="227"/>
                </a:cubicBezTo>
                <a:close/>
              </a:path>
            </a:pathLst>
          </a:custGeom>
          <a:solidFill>
            <a:schemeClr val="accent1"/>
          </a:solidFill>
          <a:ln>
            <a:noFill/>
          </a:ln>
        </p:spPr>
        <p:txBody>
          <a:bodyPr/>
          <a:lstStyle/>
          <a:p>
            <a:endParaRPr lang="zh-CN" altLang="en-US"/>
          </a:p>
        </p:txBody>
      </p:sp>
      <p:sp>
        <p:nvSpPr>
          <p:cNvPr id="15371" name="Freeform 11"/>
          <p:cNvSpPr/>
          <p:nvPr/>
        </p:nvSpPr>
        <p:spPr bwMode="auto">
          <a:xfrm>
            <a:off x="5233988" y="1890713"/>
            <a:ext cx="1323975" cy="850900"/>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8 h 227"/>
              <a:gd name="T10" fmla="*/ 125 w 353"/>
              <a:gd name="T11" fmla="*/ 74 h 227"/>
              <a:gd name="T12" fmla="*/ 82 w 353"/>
              <a:gd name="T13" fmla="*/ 65 h 227"/>
              <a:gd name="T14" fmla="*/ 62 w 353"/>
              <a:gd name="T15" fmla="*/ 103 h 227"/>
              <a:gd name="T16" fmla="*/ 9 w 353"/>
              <a:gd name="T17" fmla="*/ 153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8"/>
                </a:cubicBezTo>
                <a:cubicBezTo>
                  <a:pt x="163" y="0"/>
                  <a:pt x="130" y="59"/>
                  <a:pt x="125" y="74"/>
                </a:cubicBezTo>
                <a:cubicBezTo>
                  <a:pt x="125" y="74"/>
                  <a:pt x="110" y="53"/>
                  <a:pt x="82" y="65"/>
                </a:cubicBezTo>
                <a:cubicBezTo>
                  <a:pt x="56" y="77"/>
                  <a:pt x="62" y="103"/>
                  <a:pt x="62" y="103"/>
                </a:cubicBezTo>
                <a:cubicBezTo>
                  <a:pt x="62" y="103"/>
                  <a:pt x="18" y="111"/>
                  <a:pt x="9" y="153"/>
                </a:cubicBezTo>
                <a:cubicBezTo>
                  <a:pt x="0" y="198"/>
                  <a:pt x="28" y="227"/>
                  <a:pt x="56" y="227"/>
                </a:cubicBezTo>
                <a:close/>
              </a:path>
            </a:pathLst>
          </a:custGeom>
          <a:solidFill>
            <a:schemeClr val="accent1"/>
          </a:solidFill>
          <a:ln>
            <a:noFill/>
          </a:ln>
        </p:spPr>
        <p:txBody>
          <a:bodyPr/>
          <a:lstStyle/>
          <a:p>
            <a:endParaRPr lang="zh-CN" altLang="en-US"/>
          </a:p>
        </p:txBody>
      </p:sp>
      <p:sp>
        <p:nvSpPr>
          <p:cNvPr id="15372" name="Freeform 12"/>
          <p:cNvSpPr/>
          <p:nvPr/>
        </p:nvSpPr>
        <p:spPr bwMode="auto">
          <a:xfrm>
            <a:off x="5418138" y="1452563"/>
            <a:ext cx="517525" cy="333375"/>
          </a:xfrm>
          <a:custGeom>
            <a:avLst/>
            <a:gdLst>
              <a:gd name="T0" fmla="*/ 22 w 138"/>
              <a:gd name="T1" fmla="*/ 89 h 89"/>
              <a:gd name="T2" fmla="*/ 117 w 138"/>
              <a:gd name="T3" fmla="*/ 89 h 89"/>
              <a:gd name="T4" fmla="*/ 138 w 138"/>
              <a:gd name="T5" fmla="*/ 64 h 89"/>
              <a:gd name="T6" fmla="*/ 115 w 138"/>
              <a:gd name="T7" fmla="*/ 45 h 89"/>
              <a:gd name="T8" fmla="*/ 91 w 138"/>
              <a:gd name="T9" fmla="*/ 7 h 89"/>
              <a:gd name="T10" fmla="*/ 49 w 138"/>
              <a:gd name="T11" fmla="*/ 29 h 89"/>
              <a:gd name="T12" fmla="*/ 32 w 138"/>
              <a:gd name="T13" fmla="*/ 25 h 89"/>
              <a:gd name="T14" fmla="*/ 24 w 138"/>
              <a:gd name="T15" fmla="*/ 40 h 89"/>
              <a:gd name="T16" fmla="*/ 3 w 138"/>
              <a:gd name="T17" fmla="*/ 60 h 89"/>
              <a:gd name="T18" fmla="*/ 22 w 138"/>
              <a:gd name="T19"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9">
                <a:moveTo>
                  <a:pt x="22" y="89"/>
                </a:moveTo>
                <a:cubicBezTo>
                  <a:pt x="37" y="89"/>
                  <a:pt x="105" y="89"/>
                  <a:pt x="117" y="89"/>
                </a:cubicBezTo>
                <a:cubicBezTo>
                  <a:pt x="129" y="89"/>
                  <a:pt x="138" y="82"/>
                  <a:pt x="138" y="64"/>
                </a:cubicBezTo>
                <a:cubicBezTo>
                  <a:pt x="138" y="45"/>
                  <a:pt x="121" y="40"/>
                  <a:pt x="115" y="45"/>
                </a:cubicBezTo>
                <a:cubicBezTo>
                  <a:pt x="115" y="45"/>
                  <a:pt x="119" y="14"/>
                  <a:pt x="91" y="7"/>
                </a:cubicBezTo>
                <a:cubicBezTo>
                  <a:pt x="64" y="0"/>
                  <a:pt x="51" y="23"/>
                  <a:pt x="49" y="29"/>
                </a:cubicBezTo>
                <a:cubicBezTo>
                  <a:pt x="49" y="29"/>
                  <a:pt x="43" y="20"/>
                  <a:pt x="32" y="25"/>
                </a:cubicBezTo>
                <a:cubicBezTo>
                  <a:pt x="22" y="30"/>
                  <a:pt x="24" y="40"/>
                  <a:pt x="24" y="40"/>
                </a:cubicBezTo>
                <a:cubicBezTo>
                  <a:pt x="24" y="40"/>
                  <a:pt x="7" y="43"/>
                  <a:pt x="3" y="60"/>
                </a:cubicBezTo>
                <a:cubicBezTo>
                  <a:pt x="0" y="77"/>
                  <a:pt x="11" y="89"/>
                  <a:pt x="22" y="89"/>
                </a:cubicBezTo>
                <a:close/>
              </a:path>
            </a:pathLst>
          </a:custGeom>
          <a:solidFill>
            <a:schemeClr val="accent1"/>
          </a:solidFill>
          <a:ln>
            <a:noFill/>
          </a:ln>
        </p:spPr>
        <p:txBody>
          <a:bodyPr/>
          <a:lstStyle/>
          <a:p>
            <a:endParaRPr lang="zh-CN" altLang="en-US"/>
          </a:p>
        </p:txBody>
      </p:sp>
      <p:sp>
        <p:nvSpPr>
          <p:cNvPr id="15374" name="Freeform 14"/>
          <p:cNvSpPr/>
          <p:nvPr/>
        </p:nvSpPr>
        <p:spPr bwMode="auto">
          <a:xfrm>
            <a:off x="2732088" y="2997200"/>
            <a:ext cx="307975" cy="195263"/>
          </a:xfrm>
          <a:custGeom>
            <a:avLst/>
            <a:gdLst>
              <a:gd name="T0" fmla="*/ 13 w 82"/>
              <a:gd name="T1" fmla="*/ 52 h 52"/>
              <a:gd name="T2" fmla="*/ 69 w 82"/>
              <a:gd name="T3" fmla="*/ 52 h 52"/>
              <a:gd name="T4" fmla="*/ 82 w 82"/>
              <a:gd name="T5" fmla="*/ 37 h 52"/>
              <a:gd name="T6" fmla="*/ 68 w 82"/>
              <a:gd name="T7" fmla="*/ 26 h 52"/>
              <a:gd name="T8" fmla="*/ 54 w 82"/>
              <a:gd name="T9" fmla="*/ 4 h 52"/>
              <a:gd name="T10" fmla="*/ 29 w 82"/>
              <a:gd name="T11" fmla="*/ 17 h 52"/>
              <a:gd name="T12" fmla="*/ 19 w 82"/>
              <a:gd name="T13" fmla="*/ 15 h 52"/>
              <a:gd name="T14" fmla="*/ 14 w 82"/>
              <a:gd name="T15" fmla="*/ 23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7"/>
                </a:cubicBezTo>
                <a:cubicBezTo>
                  <a:pt x="82" y="26"/>
                  <a:pt x="71" y="23"/>
                  <a:pt x="68" y="26"/>
                </a:cubicBezTo>
                <a:cubicBezTo>
                  <a:pt x="68" y="26"/>
                  <a:pt x="70" y="8"/>
                  <a:pt x="54" y="4"/>
                </a:cubicBezTo>
                <a:cubicBezTo>
                  <a:pt x="38" y="0"/>
                  <a:pt x="30" y="13"/>
                  <a:pt x="29" y="17"/>
                </a:cubicBezTo>
                <a:cubicBezTo>
                  <a:pt x="29" y="17"/>
                  <a:pt x="25" y="12"/>
                  <a:pt x="19" y="15"/>
                </a:cubicBezTo>
                <a:cubicBezTo>
                  <a:pt x="13" y="17"/>
                  <a:pt x="14" y="23"/>
                  <a:pt x="14" y="23"/>
                </a:cubicBezTo>
                <a:cubicBezTo>
                  <a:pt x="14" y="23"/>
                  <a:pt x="4" y="25"/>
                  <a:pt x="2" y="35"/>
                </a:cubicBezTo>
                <a:cubicBezTo>
                  <a:pt x="0" y="45"/>
                  <a:pt x="6" y="52"/>
                  <a:pt x="13" y="52"/>
                </a:cubicBezTo>
                <a:close/>
              </a:path>
            </a:pathLst>
          </a:custGeom>
          <a:solidFill>
            <a:schemeClr val="accent1"/>
          </a:solidFill>
          <a:ln>
            <a:noFill/>
          </a:ln>
        </p:spPr>
        <p:txBody>
          <a:bodyPr/>
          <a:lstStyle/>
          <a:p>
            <a:endParaRPr lang="zh-CN" altLang="en-US"/>
          </a:p>
        </p:txBody>
      </p:sp>
      <p:sp>
        <p:nvSpPr>
          <p:cNvPr id="15375" name="Freeform 15"/>
          <p:cNvSpPr/>
          <p:nvPr/>
        </p:nvSpPr>
        <p:spPr bwMode="auto">
          <a:xfrm>
            <a:off x="5935663" y="2944813"/>
            <a:ext cx="388937" cy="250825"/>
          </a:xfrm>
          <a:custGeom>
            <a:avLst/>
            <a:gdLst>
              <a:gd name="T0" fmla="*/ 16 w 104"/>
              <a:gd name="T1" fmla="*/ 67 h 67"/>
              <a:gd name="T2" fmla="*/ 88 w 104"/>
              <a:gd name="T3" fmla="*/ 67 h 67"/>
              <a:gd name="T4" fmla="*/ 104 w 104"/>
              <a:gd name="T5" fmla="*/ 48 h 67"/>
              <a:gd name="T6" fmla="*/ 87 w 104"/>
              <a:gd name="T7" fmla="*/ 34 h 67"/>
              <a:gd name="T8" fmla="*/ 69 w 104"/>
              <a:gd name="T9" fmla="*/ 5 h 67"/>
              <a:gd name="T10" fmla="*/ 37 w 104"/>
              <a:gd name="T11" fmla="*/ 22 h 67"/>
              <a:gd name="T12" fmla="*/ 24 w 104"/>
              <a:gd name="T13" fmla="*/ 19 h 67"/>
              <a:gd name="T14" fmla="*/ 18 w 104"/>
              <a:gd name="T15" fmla="*/ 30 h 67"/>
              <a:gd name="T16" fmla="*/ 2 w 104"/>
              <a:gd name="T17" fmla="*/ 45 h 67"/>
              <a:gd name="T18" fmla="*/ 16 w 104"/>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67">
                <a:moveTo>
                  <a:pt x="16" y="67"/>
                </a:moveTo>
                <a:cubicBezTo>
                  <a:pt x="28" y="67"/>
                  <a:pt x="79" y="67"/>
                  <a:pt x="88" y="67"/>
                </a:cubicBezTo>
                <a:cubicBezTo>
                  <a:pt x="98" y="67"/>
                  <a:pt x="104" y="62"/>
                  <a:pt x="104" y="48"/>
                </a:cubicBezTo>
                <a:cubicBezTo>
                  <a:pt x="104" y="34"/>
                  <a:pt x="91" y="31"/>
                  <a:pt x="87" y="34"/>
                </a:cubicBezTo>
                <a:cubicBezTo>
                  <a:pt x="87" y="34"/>
                  <a:pt x="90" y="11"/>
                  <a:pt x="69" y="5"/>
                </a:cubicBezTo>
                <a:cubicBezTo>
                  <a:pt x="48" y="0"/>
                  <a:pt x="38" y="17"/>
                  <a:pt x="37" y="22"/>
                </a:cubicBezTo>
                <a:cubicBezTo>
                  <a:pt x="37" y="22"/>
                  <a:pt x="32" y="16"/>
                  <a:pt x="24" y="19"/>
                </a:cubicBezTo>
                <a:cubicBezTo>
                  <a:pt x="16" y="23"/>
                  <a:pt x="18" y="30"/>
                  <a:pt x="18" y="30"/>
                </a:cubicBezTo>
                <a:cubicBezTo>
                  <a:pt x="18" y="30"/>
                  <a:pt x="5" y="33"/>
                  <a:pt x="2" y="45"/>
                </a:cubicBezTo>
                <a:cubicBezTo>
                  <a:pt x="0" y="58"/>
                  <a:pt x="8" y="67"/>
                  <a:pt x="16" y="67"/>
                </a:cubicBezTo>
                <a:close/>
              </a:path>
            </a:pathLst>
          </a:custGeom>
          <a:solidFill>
            <a:schemeClr val="accent1"/>
          </a:solidFill>
          <a:ln>
            <a:noFill/>
          </a:ln>
        </p:spPr>
        <p:txBody>
          <a:bodyPr/>
          <a:lstStyle/>
          <a:p>
            <a:endParaRPr lang="zh-CN" altLang="en-US"/>
          </a:p>
        </p:txBody>
      </p:sp>
      <p:sp>
        <p:nvSpPr>
          <p:cNvPr id="15376" name="Freeform 16"/>
          <p:cNvSpPr/>
          <p:nvPr/>
        </p:nvSpPr>
        <p:spPr bwMode="auto">
          <a:xfrm>
            <a:off x="2687638" y="3252788"/>
            <a:ext cx="1071562" cy="685800"/>
          </a:xfrm>
          <a:custGeom>
            <a:avLst/>
            <a:gdLst>
              <a:gd name="T0" fmla="*/ 46 w 286"/>
              <a:gd name="T1" fmla="*/ 183 h 183"/>
              <a:gd name="T2" fmla="*/ 241 w 286"/>
              <a:gd name="T3" fmla="*/ 183 h 183"/>
              <a:gd name="T4" fmla="*/ 286 w 286"/>
              <a:gd name="T5" fmla="*/ 131 h 183"/>
              <a:gd name="T6" fmla="*/ 238 w 286"/>
              <a:gd name="T7" fmla="*/ 93 h 183"/>
              <a:gd name="T8" fmla="*/ 189 w 286"/>
              <a:gd name="T9" fmla="*/ 15 h 183"/>
              <a:gd name="T10" fmla="*/ 102 w 286"/>
              <a:gd name="T11" fmla="*/ 60 h 183"/>
              <a:gd name="T12" fmla="*/ 67 w 286"/>
              <a:gd name="T13" fmla="*/ 52 h 183"/>
              <a:gd name="T14" fmla="*/ 51 w 286"/>
              <a:gd name="T15" fmla="*/ 83 h 183"/>
              <a:gd name="T16" fmla="*/ 8 w 286"/>
              <a:gd name="T17" fmla="*/ 123 h 183"/>
              <a:gd name="T18" fmla="*/ 46 w 286"/>
              <a:gd name="T19"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183">
                <a:moveTo>
                  <a:pt x="46" y="183"/>
                </a:moveTo>
                <a:cubicBezTo>
                  <a:pt x="76" y="183"/>
                  <a:pt x="216" y="183"/>
                  <a:pt x="241" y="183"/>
                </a:cubicBezTo>
                <a:cubicBezTo>
                  <a:pt x="267" y="183"/>
                  <a:pt x="286" y="169"/>
                  <a:pt x="286" y="131"/>
                </a:cubicBezTo>
                <a:cubicBezTo>
                  <a:pt x="286" y="93"/>
                  <a:pt x="250" y="83"/>
                  <a:pt x="238" y="93"/>
                </a:cubicBezTo>
                <a:cubicBezTo>
                  <a:pt x="238" y="93"/>
                  <a:pt x="245" y="29"/>
                  <a:pt x="189" y="15"/>
                </a:cubicBezTo>
                <a:cubicBezTo>
                  <a:pt x="132" y="0"/>
                  <a:pt x="105" y="48"/>
                  <a:pt x="102" y="60"/>
                </a:cubicBezTo>
                <a:cubicBezTo>
                  <a:pt x="102" y="60"/>
                  <a:pt x="89" y="42"/>
                  <a:pt x="67" y="52"/>
                </a:cubicBezTo>
                <a:cubicBezTo>
                  <a:pt x="46" y="62"/>
                  <a:pt x="51" y="83"/>
                  <a:pt x="51" y="83"/>
                </a:cubicBezTo>
                <a:cubicBezTo>
                  <a:pt x="51" y="83"/>
                  <a:pt x="15" y="89"/>
                  <a:pt x="8" y="123"/>
                </a:cubicBezTo>
                <a:cubicBezTo>
                  <a:pt x="0" y="159"/>
                  <a:pt x="23" y="183"/>
                  <a:pt x="46" y="183"/>
                </a:cubicBezTo>
                <a:close/>
              </a:path>
            </a:pathLst>
          </a:custGeom>
          <a:solidFill>
            <a:schemeClr val="tx1">
              <a:lumMod val="75000"/>
              <a:lumOff val="25000"/>
            </a:schemeClr>
          </a:solidFill>
          <a:ln>
            <a:noFill/>
          </a:ln>
        </p:spPr>
        <p:txBody>
          <a:bodyPr/>
          <a:lstStyle/>
          <a:p>
            <a:endParaRPr lang="zh-CN" altLang="en-US"/>
          </a:p>
        </p:txBody>
      </p:sp>
      <p:sp>
        <p:nvSpPr>
          <p:cNvPr id="15377" name="Freeform 17"/>
          <p:cNvSpPr/>
          <p:nvPr/>
        </p:nvSpPr>
        <p:spPr bwMode="auto">
          <a:xfrm>
            <a:off x="5548313" y="3405188"/>
            <a:ext cx="908050" cy="582612"/>
          </a:xfrm>
          <a:custGeom>
            <a:avLst/>
            <a:gdLst>
              <a:gd name="T0" fmla="*/ 39 w 242"/>
              <a:gd name="T1" fmla="*/ 155 h 155"/>
              <a:gd name="T2" fmla="*/ 205 w 242"/>
              <a:gd name="T3" fmla="*/ 155 h 155"/>
              <a:gd name="T4" fmla="*/ 242 w 242"/>
              <a:gd name="T5" fmla="*/ 111 h 155"/>
              <a:gd name="T6" fmla="*/ 202 w 242"/>
              <a:gd name="T7" fmla="*/ 78 h 155"/>
              <a:gd name="T8" fmla="*/ 160 w 242"/>
              <a:gd name="T9" fmla="*/ 12 h 155"/>
              <a:gd name="T10" fmla="*/ 86 w 242"/>
              <a:gd name="T11" fmla="*/ 50 h 155"/>
              <a:gd name="T12" fmla="*/ 56 w 242"/>
              <a:gd name="T13" fmla="*/ 44 h 155"/>
              <a:gd name="T14" fmla="*/ 43 w 242"/>
              <a:gd name="T15" fmla="*/ 70 h 155"/>
              <a:gd name="T16" fmla="*/ 6 w 242"/>
              <a:gd name="T17" fmla="*/ 105 h 155"/>
              <a:gd name="T18" fmla="*/ 39 w 242"/>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55">
                <a:moveTo>
                  <a:pt x="39" y="155"/>
                </a:moveTo>
                <a:cubicBezTo>
                  <a:pt x="65" y="155"/>
                  <a:pt x="183" y="155"/>
                  <a:pt x="205" y="155"/>
                </a:cubicBezTo>
                <a:cubicBezTo>
                  <a:pt x="227" y="155"/>
                  <a:pt x="242" y="143"/>
                  <a:pt x="242" y="111"/>
                </a:cubicBezTo>
                <a:cubicBezTo>
                  <a:pt x="242" y="79"/>
                  <a:pt x="212" y="71"/>
                  <a:pt x="202" y="78"/>
                </a:cubicBezTo>
                <a:cubicBezTo>
                  <a:pt x="202" y="78"/>
                  <a:pt x="208" y="25"/>
                  <a:pt x="160" y="12"/>
                </a:cubicBezTo>
                <a:cubicBezTo>
                  <a:pt x="112" y="0"/>
                  <a:pt x="89" y="40"/>
                  <a:pt x="86" y="50"/>
                </a:cubicBezTo>
                <a:cubicBezTo>
                  <a:pt x="86" y="50"/>
                  <a:pt x="76" y="36"/>
                  <a:pt x="56" y="44"/>
                </a:cubicBezTo>
                <a:cubicBezTo>
                  <a:pt x="39" y="52"/>
                  <a:pt x="43" y="70"/>
                  <a:pt x="43" y="70"/>
                </a:cubicBezTo>
                <a:cubicBezTo>
                  <a:pt x="43" y="70"/>
                  <a:pt x="12" y="75"/>
                  <a:pt x="6" y="105"/>
                </a:cubicBezTo>
                <a:cubicBezTo>
                  <a:pt x="0" y="135"/>
                  <a:pt x="19" y="155"/>
                  <a:pt x="39" y="155"/>
                </a:cubicBezTo>
                <a:close/>
              </a:path>
            </a:pathLst>
          </a:custGeom>
          <a:solidFill>
            <a:schemeClr val="accent1"/>
          </a:solidFill>
          <a:ln>
            <a:noFill/>
          </a:ln>
        </p:spPr>
        <p:txBody>
          <a:bodyPr/>
          <a:lstStyle/>
          <a:p>
            <a:endParaRPr lang="zh-CN" altLang="en-US"/>
          </a:p>
        </p:txBody>
      </p:sp>
      <p:sp>
        <p:nvSpPr>
          <p:cNvPr id="15378" name="Freeform 18"/>
          <p:cNvSpPr/>
          <p:nvPr/>
        </p:nvSpPr>
        <p:spPr bwMode="auto">
          <a:xfrm>
            <a:off x="3494088" y="4305300"/>
            <a:ext cx="457200" cy="293688"/>
          </a:xfrm>
          <a:custGeom>
            <a:avLst/>
            <a:gdLst>
              <a:gd name="T0" fmla="*/ 19 w 122"/>
              <a:gd name="T1" fmla="*/ 78 h 78"/>
              <a:gd name="T2" fmla="*/ 103 w 122"/>
              <a:gd name="T3" fmla="*/ 78 h 78"/>
              <a:gd name="T4" fmla="*/ 122 w 122"/>
              <a:gd name="T5" fmla="*/ 56 h 78"/>
              <a:gd name="T6" fmla="*/ 102 w 122"/>
              <a:gd name="T7" fmla="*/ 39 h 78"/>
              <a:gd name="T8" fmla="*/ 81 w 122"/>
              <a:gd name="T9" fmla="*/ 6 h 78"/>
              <a:gd name="T10" fmla="*/ 43 w 122"/>
              <a:gd name="T11" fmla="*/ 25 h 78"/>
              <a:gd name="T12" fmla="*/ 28 w 122"/>
              <a:gd name="T13" fmla="*/ 22 h 78"/>
              <a:gd name="T14" fmla="*/ 22 w 122"/>
              <a:gd name="T15" fmla="*/ 35 h 78"/>
              <a:gd name="T16" fmla="*/ 3 w 122"/>
              <a:gd name="T17" fmla="*/ 53 h 78"/>
              <a:gd name="T18" fmla="*/ 19 w 122"/>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78">
                <a:moveTo>
                  <a:pt x="19" y="78"/>
                </a:moveTo>
                <a:cubicBezTo>
                  <a:pt x="33" y="78"/>
                  <a:pt x="92" y="78"/>
                  <a:pt x="103" y="78"/>
                </a:cubicBezTo>
                <a:cubicBezTo>
                  <a:pt x="114" y="78"/>
                  <a:pt x="122" y="72"/>
                  <a:pt x="122" y="56"/>
                </a:cubicBezTo>
                <a:cubicBezTo>
                  <a:pt x="122" y="40"/>
                  <a:pt x="107" y="35"/>
                  <a:pt x="102" y="39"/>
                </a:cubicBezTo>
                <a:cubicBezTo>
                  <a:pt x="102" y="39"/>
                  <a:pt x="105" y="12"/>
                  <a:pt x="81" y="6"/>
                </a:cubicBezTo>
                <a:cubicBezTo>
                  <a:pt x="56" y="0"/>
                  <a:pt x="45" y="20"/>
                  <a:pt x="43" y="25"/>
                </a:cubicBezTo>
                <a:cubicBezTo>
                  <a:pt x="43" y="25"/>
                  <a:pt x="38" y="18"/>
                  <a:pt x="28" y="22"/>
                </a:cubicBezTo>
                <a:cubicBezTo>
                  <a:pt x="19" y="26"/>
                  <a:pt x="22" y="35"/>
                  <a:pt x="22" y="35"/>
                </a:cubicBezTo>
                <a:cubicBezTo>
                  <a:pt x="22" y="35"/>
                  <a:pt x="6" y="38"/>
                  <a:pt x="3" y="53"/>
                </a:cubicBezTo>
                <a:cubicBezTo>
                  <a:pt x="0" y="68"/>
                  <a:pt x="10" y="78"/>
                  <a:pt x="19" y="78"/>
                </a:cubicBezTo>
                <a:close/>
              </a:path>
            </a:pathLst>
          </a:custGeom>
          <a:solidFill>
            <a:schemeClr val="accent1"/>
          </a:solidFill>
          <a:ln>
            <a:noFill/>
          </a:ln>
        </p:spPr>
        <p:txBody>
          <a:bodyPr/>
          <a:lstStyle/>
          <a:p>
            <a:endParaRPr lang="zh-CN" altLang="en-US"/>
          </a:p>
        </p:txBody>
      </p:sp>
      <p:sp>
        <p:nvSpPr>
          <p:cNvPr id="15379" name="Line 19"/>
          <p:cNvSpPr>
            <a:spLocks noChangeShapeType="1"/>
          </p:cNvSpPr>
          <p:nvPr/>
        </p:nvSpPr>
        <p:spPr bwMode="auto">
          <a:xfrm>
            <a:off x="4364038" y="2884488"/>
            <a:ext cx="0" cy="2254250"/>
          </a:xfrm>
          <a:prstGeom prst="line">
            <a:avLst/>
          </a:prstGeom>
          <a:noFill/>
          <a:ln w="6350">
            <a:solidFill>
              <a:schemeClr val="tx1">
                <a:lumMod val="50000"/>
                <a:lumOff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80" name="Line 20"/>
          <p:cNvSpPr>
            <a:spLocks noChangeShapeType="1"/>
          </p:cNvSpPr>
          <p:nvPr/>
        </p:nvSpPr>
        <p:spPr bwMode="auto">
          <a:xfrm>
            <a:off x="4900613" y="2884488"/>
            <a:ext cx="0" cy="2254250"/>
          </a:xfrm>
          <a:prstGeom prst="line">
            <a:avLst/>
          </a:prstGeom>
          <a:noFill/>
          <a:ln w="6350">
            <a:solidFill>
              <a:schemeClr val="tx1">
                <a:lumMod val="50000"/>
                <a:lumOff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81" name="Freeform 21"/>
          <p:cNvSpPr/>
          <p:nvPr/>
        </p:nvSpPr>
        <p:spPr bwMode="auto">
          <a:xfrm>
            <a:off x="3759200" y="2524125"/>
            <a:ext cx="604838" cy="919163"/>
          </a:xfrm>
          <a:custGeom>
            <a:avLst/>
            <a:gdLst>
              <a:gd name="T0" fmla="*/ 0 w 381"/>
              <a:gd name="T1" fmla="*/ 0 h 579"/>
              <a:gd name="T2" fmla="*/ 0 w 381"/>
              <a:gd name="T3" fmla="*/ 579 h 579"/>
              <a:gd name="T4" fmla="*/ 381 w 381"/>
              <a:gd name="T5" fmla="*/ 579 h 579"/>
            </a:gdLst>
            <a:ahLst/>
            <a:cxnLst>
              <a:cxn ang="0">
                <a:pos x="T0" y="T1"/>
              </a:cxn>
              <a:cxn ang="0">
                <a:pos x="T2" y="T3"/>
              </a:cxn>
              <a:cxn ang="0">
                <a:pos x="T4" y="T5"/>
              </a:cxn>
            </a:cxnLst>
            <a:rect l="0" t="0" r="r" b="b"/>
            <a:pathLst>
              <a:path w="381" h="579">
                <a:moveTo>
                  <a:pt x="0" y="0"/>
                </a:moveTo>
                <a:lnTo>
                  <a:pt x="0" y="579"/>
                </a:lnTo>
                <a:lnTo>
                  <a:pt x="381" y="579"/>
                </a:lnTo>
              </a:path>
            </a:pathLst>
          </a:custGeom>
          <a:noFill/>
          <a:ln w="6350" cap="flat" cmpd="sng">
            <a:solidFill>
              <a:schemeClr val="tx1">
                <a:lumMod val="50000"/>
                <a:lumOff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2" name="Freeform 22"/>
          <p:cNvSpPr/>
          <p:nvPr/>
        </p:nvSpPr>
        <p:spPr bwMode="auto">
          <a:xfrm>
            <a:off x="4900613" y="2741613"/>
            <a:ext cx="787400" cy="765175"/>
          </a:xfrm>
          <a:custGeom>
            <a:avLst/>
            <a:gdLst>
              <a:gd name="T0" fmla="*/ 0 w 496"/>
              <a:gd name="T1" fmla="*/ 482 h 482"/>
              <a:gd name="T2" fmla="*/ 496 w 496"/>
              <a:gd name="T3" fmla="*/ 482 h 482"/>
              <a:gd name="T4" fmla="*/ 496 w 496"/>
              <a:gd name="T5" fmla="*/ 0 h 482"/>
            </a:gdLst>
            <a:ahLst/>
            <a:cxnLst>
              <a:cxn ang="0">
                <a:pos x="T0" y="T1"/>
              </a:cxn>
              <a:cxn ang="0">
                <a:pos x="T2" y="T3"/>
              </a:cxn>
              <a:cxn ang="0">
                <a:pos x="T4" y="T5"/>
              </a:cxn>
            </a:cxnLst>
            <a:rect l="0" t="0" r="r" b="b"/>
            <a:pathLst>
              <a:path w="496" h="482">
                <a:moveTo>
                  <a:pt x="0" y="482"/>
                </a:moveTo>
                <a:lnTo>
                  <a:pt x="496" y="482"/>
                </a:lnTo>
                <a:lnTo>
                  <a:pt x="496" y="0"/>
                </a:lnTo>
              </a:path>
            </a:pathLst>
          </a:custGeom>
          <a:noFill/>
          <a:ln w="6350" cap="flat" cmpd="sng">
            <a:solidFill>
              <a:schemeClr val="tx1">
                <a:lumMod val="50000"/>
                <a:lumOff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3" name="Freeform 23"/>
          <p:cNvSpPr/>
          <p:nvPr/>
        </p:nvSpPr>
        <p:spPr bwMode="auto">
          <a:xfrm>
            <a:off x="4900613" y="3829050"/>
            <a:ext cx="666750" cy="993775"/>
          </a:xfrm>
          <a:custGeom>
            <a:avLst/>
            <a:gdLst>
              <a:gd name="T0" fmla="*/ 420 w 420"/>
              <a:gd name="T1" fmla="*/ 0 h 626"/>
              <a:gd name="T2" fmla="*/ 330 w 420"/>
              <a:gd name="T3" fmla="*/ 0 h 626"/>
              <a:gd name="T4" fmla="*/ 330 w 420"/>
              <a:gd name="T5" fmla="*/ 626 h 626"/>
              <a:gd name="T6" fmla="*/ 0 w 420"/>
              <a:gd name="T7" fmla="*/ 626 h 626"/>
            </a:gdLst>
            <a:ahLst/>
            <a:cxnLst>
              <a:cxn ang="0">
                <a:pos x="T0" y="T1"/>
              </a:cxn>
              <a:cxn ang="0">
                <a:pos x="T2" y="T3"/>
              </a:cxn>
              <a:cxn ang="0">
                <a:pos x="T4" y="T5"/>
              </a:cxn>
              <a:cxn ang="0">
                <a:pos x="T6" y="T7"/>
              </a:cxn>
            </a:cxnLst>
            <a:rect l="0" t="0" r="r" b="b"/>
            <a:pathLst>
              <a:path w="420" h="626">
                <a:moveTo>
                  <a:pt x="420" y="0"/>
                </a:moveTo>
                <a:lnTo>
                  <a:pt x="330" y="0"/>
                </a:lnTo>
                <a:lnTo>
                  <a:pt x="330" y="626"/>
                </a:lnTo>
                <a:lnTo>
                  <a:pt x="0" y="626"/>
                </a:lnTo>
              </a:path>
            </a:pathLst>
          </a:custGeom>
          <a:noFill/>
          <a:ln w="6350" cap="flat" cmpd="sng">
            <a:solidFill>
              <a:schemeClr val="tx1">
                <a:lumMod val="50000"/>
                <a:lumOff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4" name="Freeform 24"/>
          <p:cNvSpPr/>
          <p:nvPr/>
        </p:nvSpPr>
        <p:spPr bwMode="auto">
          <a:xfrm>
            <a:off x="3756025" y="3746500"/>
            <a:ext cx="1144588" cy="627063"/>
          </a:xfrm>
          <a:custGeom>
            <a:avLst/>
            <a:gdLst>
              <a:gd name="T0" fmla="*/ 721 w 721"/>
              <a:gd name="T1" fmla="*/ 395 h 395"/>
              <a:gd name="T2" fmla="*/ 191 w 721"/>
              <a:gd name="T3" fmla="*/ 395 h 395"/>
              <a:gd name="T4" fmla="*/ 191 w 721"/>
              <a:gd name="T5" fmla="*/ 0 h 395"/>
              <a:gd name="T6" fmla="*/ 0 w 721"/>
              <a:gd name="T7" fmla="*/ 0 h 395"/>
            </a:gdLst>
            <a:ahLst/>
            <a:cxnLst>
              <a:cxn ang="0">
                <a:pos x="T0" y="T1"/>
              </a:cxn>
              <a:cxn ang="0">
                <a:pos x="T2" y="T3"/>
              </a:cxn>
              <a:cxn ang="0">
                <a:pos x="T4" y="T5"/>
              </a:cxn>
              <a:cxn ang="0">
                <a:pos x="T6" y="T7"/>
              </a:cxn>
            </a:cxnLst>
            <a:rect l="0" t="0" r="r" b="b"/>
            <a:pathLst>
              <a:path w="721" h="395">
                <a:moveTo>
                  <a:pt x="721" y="395"/>
                </a:moveTo>
                <a:lnTo>
                  <a:pt x="191" y="395"/>
                </a:lnTo>
                <a:lnTo>
                  <a:pt x="191" y="0"/>
                </a:lnTo>
                <a:lnTo>
                  <a:pt x="0" y="0"/>
                </a:lnTo>
              </a:path>
            </a:pathLst>
          </a:custGeom>
          <a:noFill/>
          <a:ln w="6350" cap="flat" cmpd="sng">
            <a:solidFill>
              <a:schemeClr val="tx1">
                <a:lumMod val="50000"/>
                <a:lumOff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5" name="Freeform 25"/>
          <p:cNvSpPr/>
          <p:nvPr/>
        </p:nvSpPr>
        <p:spPr bwMode="auto">
          <a:xfrm>
            <a:off x="3448050" y="2636838"/>
            <a:ext cx="393700" cy="255587"/>
          </a:xfrm>
          <a:custGeom>
            <a:avLst/>
            <a:gdLst>
              <a:gd name="T0" fmla="*/ 17 w 105"/>
              <a:gd name="T1" fmla="*/ 68 h 68"/>
              <a:gd name="T2" fmla="*/ 89 w 105"/>
              <a:gd name="T3" fmla="*/ 68 h 68"/>
              <a:gd name="T4" fmla="*/ 105 w 105"/>
              <a:gd name="T5" fmla="*/ 49 h 68"/>
              <a:gd name="T6" fmla="*/ 87 w 105"/>
              <a:gd name="T7" fmla="*/ 35 h 68"/>
              <a:gd name="T8" fmla="*/ 69 w 105"/>
              <a:gd name="T9" fmla="*/ 6 h 68"/>
              <a:gd name="T10" fmla="*/ 37 w 105"/>
              <a:gd name="T11" fmla="*/ 23 h 68"/>
              <a:gd name="T12" fmla="*/ 24 w 105"/>
              <a:gd name="T13" fmla="*/ 20 h 68"/>
              <a:gd name="T14" fmla="*/ 19 w 105"/>
              <a:gd name="T15" fmla="*/ 31 h 68"/>
              <a:gd name="T16" fmla="*/ 3 w 105"/>
              <a:gd name="T17" fmla="*/ 46 h 68"/>
              <a:gd name="T18" fmla="*/ 17 w 105"/>
              <a:gd name="T1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8">
                <a:moveTo>
                  <a:pt x="17" y="68"/>
                </a:moveTo>
                <a:cubicBezTo>
                  <a:pt x="28" y="68"/>
                  <a:pt x="79" y="68"/>
                  <a:pt x="89" y="68"/>
                </a:cubicBezTo>
                <a:cubicBezTo>
                  <a:pt x="98" y="68"/>
                  <a:pt x="105" y="63"/>
                  <a:pt x="105" y="49"/>
                </a:cubicBezTo>
                <a:cubicBezTo>
                  <a:pt x="105" y="35"/>
                  <a:pt x="92" y="31"/>
                  <a:pt x="87" y="35"/>
                </a:cubicBezTo>
                <a:cubicBezTo>
                  <a:pt x="87" y="35"/>
                  <a:pt x="90" y="11"/>
                  <a:pt x="69" y="6"/>
                </a:cubicBezTo>
                <a:cubicBezTo>
                  <a:pt x="48" y="0"/>
                  <a:pt x="39" y="18"/>
                  <a:pt x="37" y="23"/>
                </a:cubicBezTo>
                <a:cubicBezTo>
                  <a:pt x="37" y="23"/>
                  <a:pt x="33" y="16"/>
                  <a:pt x="24" y="20"/>
                </a:cubicBezTo>
                <a:cubicBezTo>
                  <a:pt x="17" y="23"/>
                  <a:pt x="19" y="31"/>
                  <a:pt x="19" y="31"/>
                </a:cubicBezTo>
                <a:cubicBezTo>
                  <a:pt x="19" y="31"/>
                  <a:pt x="5" y="33"/>
                  <a:pt x="3" y="46"/>
                </a:cubicBezTo>
                <a:cubicBezTo>
                  <a:pt x="0" y="59"/>
                  <a:pt x="8" y="68"/>
                  <a:pt x="17" y="68"/>
                </a:cubicBezTo>
                <a:close/>
              </a:path>
            </a:pathLst>
          </a:custGeom>
          <a:solidFill>
            <a:schemeClr val="accent1"/>
          </a:solidFill>
          <a:ln>
            <a:noFill/>
          </a:ln>
        </p:spPr>
        <p:txBody>
          <a:bodyPr/>
          <a:lstStyle/>
          <a:p>
            <a:endParaRPr lang="zh-CN" altLang="en-US"/>
          </a:p>
        </p:txBody>
      </p:sp>
      <p:sp>
        <p:nvSpPr>
          <p:cNvPr id="62" name="TextBox 61"/>
          <p:cNvSpPr txBox="1"/>
          <p:nvPr/>
        </p:nvSpPr>
        <p:spPr>
          <a:xfrm>
            <a:off x="3458817" y="358586"/>
            <a:ext cx="2226366" cy="36830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论文工作总结</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63" name="Rectangle 20"/>
          <p:cNvSpPr>
            <a:spLocks noChangeArrowheads="1"/>
          </p:cNvSpPr>
          <p:nvPr/>
        </p:nvSpPr>
        <p:spPr bwMode="auto">
          <a:xfrm>
            <a:off x="3671697" y="685492"/>
            <a:ext cx="1800606"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200" dirty="0" smtClean="0">
                <a:solidFill>
                  <a:schemeClr val="tx1">
                    <a:lumMod val="65000"/>
                    <a:lumOff val="35000"/>
                  </a:schemeClr>
                </a:solidFill>
                <a:latin typeface="Arial" panose="020B0604020202020204" pitchFamily="34" charset="0"/>
                <a:cs typeface="Arial" panose="020B0604020202020204" pitchFamily="34" charset="0"/>
              </a:rPr>
              <a:t>Summary of this work</a:t>
            </a:r>
            <a:endParaRPr lang="en-US" altLang="zh-CN" sz="1200" dirty="0" smtClean="0">
              <a:solidFill>
                <a:schemeClr val="tx1">
                  <a:lumMod val="65000"/>
                  <a:lumOff val="35000"/>
                </a:schemeClr>
              </a:solidFill>
              <a:latin typeface="Arial" panose="020B0604020202020204" pitchFamily="34" charset="0"/>
              <a:cs typeface="Arial" panose="020B0604020202020204" pitchFamily="34" charset="0"/>
            </a:endParaRPr>
          </a:p>
        </p:txBody>
      </p:sp>
      <p:sp>
        <p:nvSpPr>
          <p:cNvPr id="16440" name="Rectangle 56"/>
          <p:cNvSpPr>
            <a:spLocks noChangeArrowheads="1"/>
          </p:cNvSpPr>
          <p:nvPr/>
        </p:nvSpPr>
        <p:spPr bwMode="auto">
          <a:xfrm>
            <a:off x="296545" y="1085850"/>
            <a:ext cx="2743835"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r" fontAlgn="auto">
              <a:lnSpc>
                <a:spcPct val="13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技术调研</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fontAlgn="auto">
              <a:lnSpc>
                <a:spcPct val="130000"/>
              </a:lnSpc>
              <a:buFont typeface="Arial" panose="020B0604020202020204" pitchFamily="34" charset="0"/>
              <a:buNone/>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对光无线融合网络虚拟化的相关技术展开分析和调研，详细介绍光无线融合组网的网络规划、技术原理、系统设计及特性，并且引入网络虚拟化技术</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buFont typeface="Arial" panose="020B0604020202020204" pitchFamily="34" charset="0"/>
              <a:buNone/>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Rectangle 56"/>
          <p:cNvSpPr>
            <a:spLocks noChangeArrowheads="1"/>
          </p:cNvSpPr>
          <p:nvPr/>
        </p:nvSpPr>
        <p:spPr bwMode="auto">
          <a:xfrm>
            <a:off x="6289040" y="1035685"/>
            <a:ext cx="2743835" cy="99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l" fontAlgn="auto">
              <a:lnSpc>
                <a:spcPct val="13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网络虚拟化模型</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fontAlgn="auto">
              <a:lnSpc>
                <a:spcPct val="130000"/>
              </a:lnSpc>
              <a:buFont typeface="Arial" panose="020B0604020202020204" pitchFamily="34" charset="0"/>
              <a:buNone/>
            </a:pPr>
            <a:r>
              <a:rPr lang="zh-CN" altLang="en-US" sz="1200" b="1" dirty="0">
                <a:solidFill>
                  <a:schemeClr val="tx1">
                    <a:lumMod val="50000"/>
                    <a:lumOff val="50000"/>
                  </a:schemeClr>
                </a:solidFill>
                <a:latin typeface="Times New Roman" panose="02020603050405020304" charset="0"/>
                <a:ea typeface="微软雅黑" panose="020B0503020204020204" pitchFamily="34" charset="-122"/>
              </a:rPr>
              <a:t>本文在现有的光无线融合组网物理架构的基础上结合SDN技术提出一种网络虚拟化模型</a:t>
            </a:r>
            <a:endParaRPr lang="zh-CN" altLang="en-US" sz="1200" b="1"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2" name="Rectangle 56"/>
          <p:cNvSpPr>
            <a:spLocks noChangeArrowheads="1"/>
          </p:cNvSpPr>
          <p:nvPr/>
        </p:nvSpPr>
        <p:spPr bwMode="auto">
          <a:xfrm>
            <a:off x="191135" y="3987800"/>
            <a:ext cx="2709545" cy="99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r" fontAlgn="auto">
              <a:lnSpc>
                <a:spcPct val="13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资源优化算法</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fontAlgn="auto">
              <a:lnSpc>
                <a:spcPct val="130000"/>
              </a:lnSpc>
              <a:buFont typeface="Arial" panose="020B0604020202020204" pitchFamily="34" charset="0"/>
              <a:buNone/>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本文提出一种动态全局资源优化算法，作为对传统静态参数的跨层优化算法的改进</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Rectangle 56"/>
          <p:cNvSpPr>
            <a:spLocks noChangeArrowheads="1"/>
          </p:cNvSpPr>
          <p:nvPr/>
        </p:nvSpPr>
        <p:spPr bwMode="auto">
          <a:xfrm>
            <a:off x="6048375" y="4107815"/>
            <a:ext cx="270954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l" fontAlgn="auto">
              <a:lnSpc>
                <a:spcPct val="13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仿真与验证</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fontAlgn="auto">
              <a:lnSpc>
                <a:spcPct val="130000"/>
              </a:lnSpc>
              <a:buFont typeface="Arial" panose="020B0604020202020204" pitchFamily="34" charset="0"/>
              <a:buNone/>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本文最后搭建不同规模业务量请求场景的仿真环境，对所提算法进行验证</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Freeform 9"/>
          <p:cNvSpPr/>
          <p:nvPr/>
        </p:nvSpPr>
        <p:spPr bwMode="auto">
          <a:xfrm>
            <a:off x="2513330" y="2911401"/>
            <a:ext cx="1582738" cy="792162"/>
          </a:xfrm>
          <a:custGeom>
            <a:avLst/>
            <a:gdLst>
              <a:gd name="T0" fmla="*/ 228 w 457"/>
              <a:gd name="T1" fmla="*/ 142 h 229"/>
              <a:gd name="T2" fmla="*/ 87 w 457"/>
              <a:gd name="T3" fmla="*/ 0 h 229"/>
              <a:gd name="T4" fmla="*/ 0 w 457"/>
              <a:gd name="T5" fmla="*/ 0 h 229"/>
              <a:gd name="T6" fmla="*/ 228 w 457"/>
              <a:gd name="T7" fmla="*/ 229 h 229"/>
              <a:gd name="T8" fmla="*/ 457 w 457"/>
              <a:gd name="T9" fmla="*/ 0 h 229"/>
              <a:gd name="T10" fmla="*/ 370 w 457"/>
              <a:gd name="T11" fmla="*/ 0 h 229"/>
              <a:gd name="T12" fmla="*/ 228 w 457"/>
              <a:gd name="T13" fmla="*/ 142 h 229"/>
            </a:gdLst>
            <a:ahLst/>
            <a:cxnLst>
              <a:cxn ang="0">
                <a:pos x="T0" y="T1"/>
              </a:cxn>
              <a:cxn ang="0">
                <a:pos x="T2" y="T3"/>
              </a:cxn>
              <a:cxn ang="0">
                <a:pos x="T4" y="T5"/>
              </a:cxn>
              <a:cxn ang="0">
                <a:pos x="T6" y="T7"/>
              </a:cxn>
              <a:cxn ang="0">
                <a:pos x="T8" y="T9"/>
              </a:cxn>
              <a:cxn ang="0">
                <a:pos x="T10" y="T11"/>
              </a:cxn>
              <a:cxn ang="0">
                <a:pos x="T12" y="T13"/>
              </a:cxn>
            </a:cxnLst>
            <a:rect l="0" t="0" r="r" b="b"/>
            <a:pathLst>
              <a:path w="457" h="229">
                <a:moveTo>
                  <a:pt x="228" y="142"/>
                </a:moveTo>
                <a:cubicBezTo>
                  <a:pt x="150" y="142"/>
                  <a:pt x="87" y="78"/>
                  <a:pt x="87" y="0"/>
                </a:cubicBezTo>
                <a:cubicBezTo>
                  <a:pt x="0" y="0"/>
                  <a:pt x="0" y="0"/>
                  <a:pt x="0" y="0"/>
                </a:cubicBezTo>
                <a:cubicBezTo>
                  <a:pt x="0" y="126"/>
                  <a:pt x="102" y="229"/>
                  <a:pt x="228" y="229"/>
                </a:cubicBezTo>
                <a:cubicBezTo>
                  <a:pt x="355" y="229"/>
                  <a:pt x="457" y="126"/>
                  <a:pt x="457" y="0"/>
                </a:cubicBezTo>
                <a:cubicBezTo>
                  <a:pt x="370" y="0"/>
                  <a:pt x="370" y="0"/>
                  <a:pt x="370" y="0"/>
                </a:cubicBezTo>
                <a:cubicBezTo>
                  <a:pt x="370" y="78"/>
                  <a:pt x="307" y="142"/>
                  <a:pt x="228" y="142"/>
                </a:cubicBezTo>
                <a:close/>
              </a:path>
            </a:pathLst>
          </a:custGeom>
          <a:solidFill>
            <a:schemeClr val="bg1">
              <a:lumMod val="85000"/>
            </a:schemeClr>
          </a:solidFill>
          <a:ln>
            <a:noFill/>
          </a:ln>
        </p:spPr>
        <p:txBody>
          <a:bodyPr/>
          <a:lstStyle/>
          <a:p>
            <a:endParaRPr lang="zh-CN" altLang="en-US"/>
          </a:p>
        </p:txBody>
      </p:sp>
      <p:sp>
        <p:nvSpPr>
          <p:cNvPr id="18442" name="Freeform 10"/>
          <p:cNvSpPr/>
          <p:nvPr/>
        </p:nvSpPr>
        <p:spPr bwMode="auto">
          <a:xfrm>
            <a:off x="3779838" y="2119238"/>
            <a:ext cx="1584325" cy="792163"/>
          </a:xfrm>
          <a:custGeom>
            <a:avLst/>
            <a:gdLst>
              <a:gd name="T0" fmla="*/ 229 w 458"/>
              <a:gd name="T1" fmla="*/ 87 h 229"/>
              <a:gd name="T2" fmla="*/ 371 w 458"/>
              <a:gd name="T3" fmla="*/ 229 h 229"/>
              <a:gd name="T4" fmla="*/ 458 w 458"/>
              <a:gd name="T5" fmla="*/ 229 h 229"/>
              <a:gd name="T6" fmla="*/ 229 w 458"/>
              <a:gd name="T7" fmla="*/ 0 h 229"/>
              <a:gd name="T8" fmla="*/ 0 w 458"/>
              <a:gd name="T9" fmla="*/ 229 h 229"/>
              <a:gd name="T10" fmla="*/ 87 w 458"/>
              <a:gd name="T11" fmla="*/ 229 h 229"/>
              <a:gd name="T12" fmla="*/ 229 w 458"/>
              <a:gd name="T13" fmla="*/ 87 h 229"/>
            </a:gdLst>
            <a:ahLst/>
            <a:cxnLst>
              <a:cxn ang="0">
                <a:pos x="T0" y="T1"/>
              </a:cxn>
              <a:cxn ang="0">
                <a:pos x="T2" y="T3"/>
              </a:cxn>
              <a:cxn ang="0">
                <a:pos x="T4" y="T5"/>
              </a:cxn>
              <a:cxn ang="0">
                <a:pos x="T6" y="T7"/>
              </a:cxn>
              <a:cxn ang="0">
                <a:pos x="T8" y="T9"/>
              </a:cxn>
              <a:cxn ang="0">
                <a:pos x="T10" y="T11"/>
              </a:cxn>
              <a:cxn ang="0">
                <a:pos x="T12" y="T13"/>
              </a:cxn>
            </a:cxnLst>
            <a:rect l="0" t="0" r="r" b="b"/>
            <a:pathLst>
              <a:path w="458" h="229">
                <a:moveTo>
                  <a:pt x="229" y="87"/>
                </a:moveTo>
                <a:cubicBezTo>
                  <a:pt x="307" y="87"/>
                  <a:pt x="371" y="151"/>
                  <a:pt x="371" y="229"/>
                </a:cubicBezTo>
                <a:cubicBezTo>
                  <a:pt x="458" y="229"/>
                  <a:pt x="458" y="229"/>
                  <a:pt x="458" y="229"/>
                </a:cubicBezTo>
                <a:cubicBezTo>
                  <a:pt x="458" y="103"/>
                  <a:pt x="355" y="0"/>
                  <a:pt x="229" y="0"/>
                </a:cubicBezTo>
                <a:cubicBezTo>
                  <a:pt x="103" y="0"/>
                  <a:pt x="0" y="103"/>
                  <a:pt x="0" y="229"/>
                </a:cubicBezTo>
                <a:cubicBezTo>
                  <a:pt x="87" y="229"/>
                  <a:pt x="87" y="229"/>
                  <a:pt x="87" y="229"/>
                </a:cubicBezTo>
                <a:cubicBezTo>
                  <a:pt x="87" y="151"/>
                  <a:pt x="151" y="87"/>
                  <a:pt x="229" y="87"/>
                </a:cubicBezTo>
                <a:close/>
              </a:path>
            </a:pathLst>
          </a:custGeom>
          <a:solidFill>
            <a:schemeClr val="bg1">
              <a:lumMod val="85000"/>
            </a:schemeClr>
          </a:solidFill>
          <a:ln>
            <a:noFill/>
          </a:ln>
        </p:spPr>
        <p:txBody>
          <a:bodyPr/>
          <a:lstStyle/>
          <a:p>
            <a:endParaRPr lang="zh-CN" altLang="en-US"/>
          </a:p>
        </p:txBody>
      </p:sp>
      <p:sp>
        <p:nvSpPr>
          <p:cNvPr id="18443" name="Freeform 11"/>
          <p:cNvSpPr/>
          <p:nvPr/>
        </p:nvSpPr>
        <p:spPr bwMode="auto">
          <a:xfrm>
            <a:off x="5062538" y="2911401"/>
            <a:ext cx="1582737" cy="792162"/>
          </a:xfrm>
          <a:custGeom>
            <a:avLst/>
            <a:gdLst>
              <a:gd name="T0" fmla="*/ 228 w 457"/>
              <a:gd name="T1" fmla="*/ 142 h 229"/>
              <a:gd name="T2" fmla="*/ 86 w 457"/>
              <a:gd name="T3" fmla="*/ 0 h 229"/>
              <a:gd name="T4" fmla="*/ 0 w 457"/>
              <a:gd name="T5" fmla="*/ 0 h 229"/>
              <a:gd name="T6" fmla="*/ 228 w 457"/>
              <a:gd name="T7" fmla="*/ 229 h 229"/>
              <a:gd name="T8" fmla="*/ 457 w 457"/>
              <a:gd name="T9" fmla="*/ 0 h 229"/>
              <a:gd name="T10" fmla="*/ 370 w 457"/>
              <a:gd name="T11" fmla="*/ 0 h 229"/>
              <a:gd name="T12" fmla="*/ 228 w 457"/>
              <a:gd name="T13" fmla="*/ 142 h 229"/>
            </a:gdLst>
            <a:ahLst/>
            <a:cxnLst>
              <a:cxn ang="0">
                <a:pos x="T0" y="T1"/>
              </a:cxn>
              <a:cxn ang="0">
                <a:pos x="T2" y="T3"/>
              </a:cxn>
              <a:cxn ang="0">
                <a:pos x="T4" y="T5"/>
              </a:cxn>
              <a:cxn ang="0">
                <a:pos x="T6" y="T7"/>
              </a:cxn>
              <a:cxn ang="0">
                <a:pos x="T8" y="T9"/>
              </a:cxn>
              <a:cxn ang="0">
                <a:pos x="T10" y="T11"/>
              </a:cxn>
              <a:cxn ang="0">
                <a:pos x="T12" y="T13"/>
              </a:cxn>
            </a:cxnLst>
            <a:rect l="0" t="0" r="r" b="b"/>
            <a:pathLst>
              <a:path w="457" h="229">
                <a:moveTo>
                  <a:pt x="228" y="142"/>
                </a:moveTo>
                <a:cubicBezTo>
                  <a:pt x="150" y="142"/>
                  <a:pt x="86" y="78"/>
                  <a:pt x="86" y="0"/>
                </a:cubicBezTo>
                <a:cubicBezTo>
                  <a:pt x="0" y="0"/>
                  <a:pt x="0" y="0"/>
                  <a:pt x="0" y="0"/>
                </a:cubicBezTo>
                <a:cubicBezTo>
                  <a:pt x="0" y="126"/>
                  <a:pt x="102" y="229"/>
                  <a:pt x="228" y="229"/>
                </a:cubicBezTo>
                <a:cubicBezTo>
                  <a:pt x="355" y="229"/>
                  <a:pt x="457" y="126"/>
                  <a:pt x="457" y="0"/>
                </a:cubicBezTo>
                <a:cubicBezTo>
                  <a:pt x="370" y="0"/>
                  <a:pt x="370" y="0"/>
                  <a:pt x="370" y="0"/>
                </a:cubicBezTo>
                <a:cubicBezTo>
                  <a:pt x="370" y="78"/>
                  <a:pt x="307" y="142"/>
                  <a:pt x="228" y="142"/>
                </a:cubicBezTo>
                <a:close/>
              </a:path>
            </a:pathLst>
          </a:custGeom>
          <a:solidFill>
            <a:schemeClr val="bg1">
              <a:lumMod val="85000"/>
            </a:schemeClr>
          </a:solidFill>
          <a:ln>
            <a:noFill/>
          </a:ln>
        </p:spPr>
        <p:txBody>
          <a:bodyPr/>
          <a:lstStyle/>
          <a:p>
            <a:endParaRPr lang="zh-CN" altLang="en-US"/>
          </a:p>
        </p:txBody>
      </p:sp>
      <p:sp>
        <p:nvSpPr>
          <p:cNvPr id="18444" name="Freeform 12"/>
          <p:cNvSpPr/>
          <p:nvPr/>
        </p:nvSpPr>
        <p:spPr bwMode="auto">
          <a:xfrm>
            <a:off x="1216025" y="2119238"/>
            <a:ext cx="1584325" cy="941388"/>
          </a:xfrm>
          <a:custGeom>
            <a:avLst/>
            <a:gdLst>
              <a:gd name="T0" fmla="*/ 229 w 458"/>
              <a:gd name="T1" fmla="*/ 0 h 272"/>
              <a:gd name="T2" fmla="*/ 0 w 458"/>
              <a:gd name="T3" fmla="*/ 229 h 272"/>
              <a:gd name="T4" fmla="*/ 44 w 458"/>
              <a:gd name="T5" fmla="*/ 272 h 272"/>
              <a:gd name="T6" fmla="*/ 87 w 458"/>
              <a:gd name="T7" fmla="*/ 229 h 272"/>
              <a:gd name="T8" fmla="*/ 229 w 458"/>
              <a:gd name="T9" fmla="*/ 87 h 272"/>
              <a:gd name="T10" fmla="*/ 371 w 458"/>
              <a:gd name="T11" fmla="*/ 229 h 272"/>
              <a:gd name="T12" fmla="*/ 458 w 458"/>
              <a:gd name="T13" fmla="*/ 229 h 272"/>
              <a:gd name="T14" fmla="*/ 229 w 458"/>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8" h="272">
                <a:moveTo>
                  <a:pt x="229" y="0"/>
                </a:moveTo>
                <a:cubicBezTo>
                  <a:pt x="103" y="0"/>
                  <a:pt x="0" y="103"/>
                  <a:pt x="0" y="229"/>
                </a:cubicBezTo>
                <a:cubicBezTo>
                  <a:pt x="0" y="253"/>
                  <a:pt x="20" y="272"/>
                  <a:pt x="44" y="272"/>
                </a:cubicBezTo>
                <a:cubicBezTo>
                  <a:pt x="68" y="272"/>
                  <a:pt x="87" y="253"/>
                  <a:pt x="87" y="229"/>
                </a:cubicBezTo>
                <a:cubicBezTo>
                  <a:pt x="87" y="151"/>
                  <a:pt x="151" y="87"/>
                  <a:pt x="229" y="87"/>
                </a:cubicBezTo>
                <a:cubicBezTo>
                  <a:pt x="307" y="87"/>
                  <a:pt x="371" y="151"/>
                  <a:pt x="371" y="229"/>
                </a:cubicBezTo>
                <a:cubicBezTo>
                  <a:pt x="458" y="229"/>
                  <a:pt x="458" y="229"/>
                  <a:pt x="458" y="229"/>
                </a:cubicBezTo>
                <a:cubicBezTo>
                  <a:pt x="458" y="103"/>
                  <a:pt x="355" y="0"/>
                  <a:pt x="229" y="0"/>
                </a:cubicBezTo>
                <a:close/>
              </a:path>
            </a:pathLst>
          </a:custGeom>
          <a:solidFill>
            <a:schemeClr val="bg1">
              <a:lumMod val="85000"/>
            </a:schemeClr>
          </a:solidFill>
          <a:ln>
            <a:noFill/>
          </a:ln>
        </p:spPr>
        <p:txBody>
          <a:bodyPr/>
          <a:lstStyle/>
          <a:p>
            <a:endParaRPr lang="zh-CN" altLang="en-US"/>
          </a:p>
        </p:txBody>
      </p:sp>
      <p:sp>
        <p:nvSpPr>
          <p:cNvPr id="18445" name="Freeform 13"/>
          <p:cNvSpPr/>
          <p:nvPr/>
        </p:nvSpPr>
        <p:spPr bwMode="auto">
          <a:xfrm>
            <a:off x="6343650" y="2119238"/>
            <a:ext cx="1584325" cy="941388"/>
          </a:xfrm>
          <a:custGeom>
            <a:avLst/>
            <a:gdLst>
              <a:gd name="T0" fmla="*/ 229 w 458"/>
              <a:gd name="T1" fmla="*/ 0 h 272"/>
              <a:gd name="T2" fmla="*/ 0 w 458"/>
              <a:gd name="T3" fmla="*/ 229 h 272"/>
              <a:gd name="T4" fmla="*/ 87 w 458"/>
              <a:gd name="T5" fmla="*/ 229 h 272"/>
              <a:gd name="T6" fmla="*/ 229 w 458"/>
              <a:gd name="T7" fmla="*/ 87 h 272"/>
              <a:gd name="T8" fmla="*/ 371 w 458"/>
              <a:gd name="T9" fmla="*/ 229 h 272"/>
              <a:gd name="T10" fmla="*/ 414 w 458"/>
              <a:gd name="T11" fmla="*/ 272 h 272"/>
              <a:gd name="T12" fmla="*/ 458 w 458"/>
              <a:gd name="T13" fmla="*/ 229 h 272"/>
              <a:gd name="T14" fmla="*/ 229 w 458"/>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8" h="272">
                <a:moveTo>
                  <a:pt x="229" y="0"/>
                </a:moveTo>
                <a:cubicBezTo>
                  <a:pt x="103" y="0"/>
                  <a:pt x="0" y="103"/>
                  <a:pt x="0" y="229"/>
                </a:cubicBezTo>
                <a:cubicBezTo>
                  <a:pt x="87" y="229"/>
                  <a:pt x="87" y="229"/>
                  <a:pt x="87" y="229"/>
                </a:cubicBezTo>
                <a:cubicBezTo>
                  <a:pt x="87" y="151"/>
                  <a:pt x="151" y="87"/>
                  <a:pt x="229" y="87"/>
                </a:cubicBezTo>
                <a:cubicBezTo>
                  <a:pt x="307" y="87"/>
                  <a:pt x="371" y="151"/>
                  <a:pt x="371" y="229"/>
                </a:cubicBezTo>
                <a:cubicBezTo>
                  <a:pt x="371" y="253"/>
                  <a:pt x="390" y="272"/>
                  <a:pt x="414" y="272"/>
                </a:cubicBezTo>
                <a:cubicBezTo>
                  <a:pt x="438" y="272"/>
                  <a:pt x="458" y="253"/>
                  <a:pt x="458" y="229"/>
                </a:cubicBezTo>
                <a:cubicBezTo>
                  <a:pt x="458" y="103"/>
                  <a:pt x="355" y="0"/>
                  <a:pt x="229" y="0"/>
                </a:cubicBezTo>
                <a:close/>
              </a:path>
            </a:pathLst>
          </a:custGeom>
          <a:solidFill>
            <a:schemeClr val="bg1">
              <a:lumMod val="85000"/>
            </a:schemeClr>
          </a:solidFill>
          <a:ln>
            <a:noFill/>
          </a:ln>
        </p:spPr>
        <p:txBody>
          <a:bodyPr/>
          <a:lstStyle/>
          <a:p>
            <a:endParaRPr lang="zh-CN" altLang="en-US"/>
          </a:p>
        </p:txBody>
      </p:sp>
      <p:grpSp>
        <p:nvGrpSpPr>
          <p:cNvPr id="18446" name="Group 14"/>
          <p:cNvGrpSpPr/>
          <p:nvPr/>
        </p:nvGrpSpPr>
        <p:grpSpPr bwMode="auto">
          <a:xfrm>
            <a:off x="1862138" y="2724076"/>
            <a:ext cx="292100" cy="374650"/>
            <a:chOff x="0" y="0"/>
            <a:chExt cx="184" cy="236"/>
          </a:xfrm>
          <a:solidFill>
            <a:schemeClr val="accent1"/>
          </a:solidFill>
        </p:grpSpPr>
        <p:sp>
          <p:nvSpPr>
            <p:cNvPr id="18447" name="Freeform 15"/>
            <p:cNvSpPr/>
            <p:nvPr/>
          </p:nvSpPr>
          <p:spPr bwMode="auto">
            <a:xfrm>
              <a:off x="0" y="0"/>
              <a:ext cx="184" cy="236"/>
            </a:xfrm>
            <a:custGeom>
              <a:avLst/>
              <a:gdLst>
                <a:gd name="T0" fmla="*/ 19 w 84"/>
                <a:gd name="T1" fmla="*/ 98 h 108"/>
                <a:gd name="T2" fmla="*/ 10 w 84"/>
                <a:gd name="T3" fmla="*/ 98 h 108"/>
                <a:gd name="T4" fmla="*/ 10 w 84"/>
                <a:gd name="T5" fmla="*/ 9 h 108"/>
                <a:gd name="T6" fmla="*/ 79 w 84"/>
                <a:gd name="T7" fmla="*/ 9 h 108"/>
                <a:gd name="T8" fmla="*/ 84 w 84"/>
                <a:gd name="T9" fmla="*/ 5 h 108"/>
                <a:gd name="T10" fmla="*/ 79 w 84"/>
                <a:gd name="T11" fmla="*/ 0 h 108"/>
                <a:gd name="T12" fmla="*/ 5 w 84"/>
                <a:gd name="T13" fmla="*/ 0 h 108"/>
                <a:gd name="T14" fmla="*/ 0 w 84"/>
                <a:gd name="T15" fmla="*/ 5 h 108"/>
                <a:gd name="T16" fmla="*/ 0 w 84"/>
                <a:gd name="T17" fmla="*/ 103 h 108"/>
                <a:gd name="T18" fmla="*/ 5 w 84"/>
                <a:gd name="T19" fmla="*/ 108 h 108"/>
                <a:gd name="T20" fmla="*/ 19 w 84"/>
                <a:gd name="T21" fmla="*/ 108 h 108"/>
                <a:gd name="T22" fmla="*/ 23 w 84"/>
                <a:gd name="T23" fmla="*/ 103 h 108"/>
                <a:gd name="T24" fmla="*/ 19 w 84"/>
                <a:gd name="T25"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08">
                  <a:moveTo>
                    <a:pt x="19" y="98"/>
                  </a:moveTo>
                  <a:cubicBezTo>
                    <a:pt x="10" y="98"/>
                    <a:pt x="10" y="98"/>
                    <a:pt x="10" y="98"/>
                  </a:cubicBezTo>
                  <a:cubicBezTo>
                    <a:pt x="10" y="9"/>
                    <a:pt x="10" y="9"/>
                    <a:pt x="10" y="9"/>
                  </a:cubicBezTo>
                  <a:cubicBezTo>
                    <a:pt x="79" y="9"/>
                    <a:pt x="79" y="9"/>
                    <a:pt x="79" y="9"/>
                  </a:cubicBezTo>
                  <a:cubicBezTo>
                    <a:pt x="82" y="9"/>
                    <a:pt x="84" y="7"/>
                    <a:pt x="84" y="5"/>
                  </a:cubicBezTo>
                  <a:cubicBezTo>
                    <a:pt x="84" y="2"/>
                    <a:pt x="82" y="0"/>
                    <a:pt x="79" y="0"/>
                  </a:cubicBezTo>
                  <a:cubicBezTo>
                    <a:pt x="5" y="0"/>
                    <a:pt x="5" y="0"/>
                    <a:pt x="5" y="0"/>
                  </a:cubicBezTo>
                  <a:cubicBezTo>
                    <a:pt x="3" y="0"/>
                    <a:pt x="0" y="2"/>
                    <a:pt x="0" y="5"/>
                  </a:cubicBezTo>
                  <a:cubicBezTo>
                    <a:pt x="0" y="103"/>
                    <a:pt x="0" y="103"/>
                    <a:pt x="0" y="103"/>
                  </a:cubicBezTo>
                  <a:cubicBezTo>
                    <a:pt x="0" y="106"/>
                    <a:pt x="3" y="108"/>
                    <a:pt x="5" y="108"/>
                  </a:cubicBezTo>
                  <a:cubicBezTo>
                    <a:pt x="19" y="108"/>
                    <a:pt x="19" y="108"/>
                    <a:pt x="19" y="108"/>
                  </a:cubicBezTo>
                  <a:cubicBezTo>
                    <a:pt x="21" y="108"/>
                    <a:pt x="23" y="106"/>
                    <a:pt x="23" y="103"/>
                  </a:cubicBezTo>
                  <a:cubicBezTo>
                    <a:pt x="23" y="100"/>
                    <a:pt x="21" y="98"/>
                    <a:pt x="19"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Freeform 16"/>
            <p:cNvSpPr/>
            <p:nvPr/>
          </p:nvSpPr>
          <p:spPr bwMode="auto">
            <a:xfrm>
              <a:off x="116" y="138"/>
              <a:ext cx="68" cy="98"/>
            </a:xfrm>
            <a:custGeom>
              <a:avLst/>
              <a:gdLst>
                <a:gd name="T0" fmla="*/ 26 w 31"/>
                <a:gd name="T1" fmla="*/ 0 h 45"/>
                <a:gd name="T2" fmla="*/ 21 w 31"/>
                <a:gd name="T3" fmla="*/ 5 h 45"/>
                <a:gd name="T4" fmla="*/ 21 w 31"/>
                <a:gd name="T5" fmla="*/ 35 h 45"/>
                <a:gd name="T6" fmla="*/ 4 w 31"/>
                <a:gd name="T7" fmla="*/ 35 h 45"/>
                <a:gd name="T8" fmla="*/ 0 w 31"/>
                <a:gd name="T9" fmla="*/ 40 h 45"/>
                <a:gd name="T10" fmla="*/ 4 w 31"/>
                <a:gd name="T11" fmla="*/ 45 h 45"/>
                <a:gd name="T12" fmla="*/ 26 w 31"/>
                <a:gd name="T13" fmla="*/ 45 h 45"/>
                <a:gd name="T14" fmla="*/ 29 w 31"/>
                <a:gd name="T15" fmla="*/ 43 h 45"/>
                <a:gd name="T16" fmla="*/ 31 w 31"/>
                <a:gd name="T17" fmla="*/ 40 h 45"/>
                <a:gd name="T18" fmla="*/ 31 w 31"/>
                <a:gd name="T19" fmla="*/ 5 h 45"/>
                <a:gd name="T20" fmla="*/ 26 w 31"/>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6" y="0"/>
                  </a:moveTo>
                  <a:cubicBezTo>
                    <a:pt x="23" y="0"/>
                    <a:pt x="21" y="2"/>
                    <a:pt x="21" y="5"/>
                  </a:cubicBezTo>
                  <a:cubicBezTo>
                    <a:pt x="21" y="35"/>
                    <a:pt x="21" y="35"/>
                    <a:pt x="21" y="35"/>
                  </a:cubicBezTo>
                  <a:cubicBezTo>
                    <a:pt x="4" y="35"/>
                    <a:pt x="4" y="35"/>
                    <a:pt x="4" y="35"/>
                  </a:cubicBezTo>
                  <a:cubicBezTo>
                    <a:pt x="2" y="35"/>
                    <a:pt x="0" y="37"/>
                    <a:pt x="0" y="40"/>
                  </a:cubicBezTo>
                  <a:cubicBezTo>
                    <a:pt x="0" y="43"/>
                    <a:pt x="2" y="45"/>
                    <a:pt x="4" y="45"/>
                  </a:cubicBezTo>
                  <a:cubicBezTo>
                    <a:pt x="26" y="45"/>
                    <a:pt x="26" y="45"/>
                    <a:pt x="26" y="45"/>
                  </a:cubicBezTo>
                  <a:cubicBezTo>
                    <a:pt x="27" y="45"/>
                    <a:pt x="28" y="44"/>
                    <a:pt x="29" y="43"/>
                  </a:cubicBezTo>
                  <a:cubicBezTo>
                    <a:pt x="30" y="42"/>
                    <a:pt x="31" y="41"/>
                    <a:pt x="31" y="40"/>
                  </a:cubicBezTo>
                  <a:cubicBezTo>
                    <a:pt x="31" y="5"/>
                    <a:pt x="31" y="5"/>
                    <a:pt x="31" y="5"/>
                  </a:cubicBezTo>
                  <a:cubicBezTo>
                    <a:pt x="31" y="2"/>
                    <a:pt x="29"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9" name="Freeform 17"/>
            <p:cNvSpPr>
              <a:spLocks noEditPoints="1"/>
            </p:cNvSpPr>
            <p:nvPr/>
          </p:nvSpPr>
          <p:spPr bwMode="auto">
            <a:xfrm>
              <a:off x="66" y="51"/>
              <a:ext cx="113" cy="163"/>
            </a:xfrm>
            <a:custGeom>
              <a:avLst/>
              <a:gdLst>
                <a:gd name="T0" fmla="*/ 45 w 52"/>
                <a:gd name="T1" fmla="*/ 1 h 75"/>
                <a:gd name="T2" fmla="*/ 40 w 52"/>
                <a:gd name="T3" fmla="*/ 0 h 75"/>
                <a:gd name="T4" fmla="*/ 30 w 52"/>
                <a:gd name="T5" fmla="*/ 5 h 75"/>
                <a:gd name="T6" fmla="*/ 1 w 52"/>
                <a:gd name="T7" fmla="*/ 57 h 75"/>
                <a:gd name="T8" fmla="*/ 0 w 52"/>
                <a:gd name="T9" fmla="*/ 59 h 75"/>
                <a:gd name="T10" fmla="*/ 0 w 52"/>
                <a:gd name="T11" fmla="*/ 71 h 75"/>
                <a:gd name="T12" fmla="*/ 3 w 52"/>
                <a:gd name="T13" fmla="*/ 75 h 75"/>
                <a:gd name="T14" fmla="*/ 5 w 52"/>
                <a:gd name="T15" fmla="*/ 75 h 75"/>
                <a:gd name="T16" fmla="*/ 7 w 52"/>
                <a:gd name="T17" fmla="*/ 75 h 75"/>
                <a:gd name="T18" fmla="*/ 18 w 52"/>
                <a:gd name="T19" fmla="*/ 69 h 75"/>
                <a:gd name="T20" fmla="*/ 19 w 52"/>
                <a:gd name="T21" fmla="*/ 67 h 75"/>
                <a:gd name="T22" fmla="*/ 49 w 52"/>
                <a:gd name="T23" fmla="*/ 16 h 75"/>
                <a:gd name="T24" fmla="*/ 45 w 52"/>
                <a:gd name="T25" fmla="*/ 1 h 75"/>
                <a:gd name="T26" fmla="*/ 41 w 52"/>
                <a:gd name="T27" fmla="*/ 11 h 75"/>
                <a:gd name="T28" fmla="*/ 12 w 52"/>
                <a:gd name="T29" fmla="*/ 62 h 75"/>
                <a:gd name="T30" fmla="*/ 9 w 52"/>
                <a:gd name="T31" fmla="*/ 63 h 75"/>
                <a:gd name="T32" fmla="*/ 9 w 52"/>
                <a:gd name="T33" fmla="*/ 60 h 75"/>
                <a:gd name="T34" fmla="*/ 38 w 52"/>
                <a:gd name="T35" fmla="*/ 10 h 75"/>
                <a:gd name="T36" fmla="*/ 41 w 52"/>
                <a:gd name="T37" fmla="*/ 9 h 75"/>
                <a:gd name="T38" fmla="*/ 41 w 52"/>
                <a:gd name="T39"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75">
                  <a:moveTo>
                    <a:pt x="45" y="1"/>
                  </a:moveTo>
                  <a:cubicBezTo>
                    <a:pt x="44" y="0"/>
                    <a:pt x="42" y="0"/>
                    <a:pt x="40" y="0"/>
                  </a:cubicBezTo>
                  <a:cubicBezTo>
                    <a:pt x="36" y="0"/>
                    <a:pt x="32" y="2"/>
                    <a:pt x="30" y="5"/>
                  </a:cubicBezTo>
                  <a:cubicBezTo>
                    <a:pt x="1" y="57"/>
                    <a:pt x="1" y="57"/>
                    <a:pt x="1" y="57"/>
                  </a:cubicBezTo>
                  <a:cubicBezTo>
                    <a:pt x="0" y="57"/>
                    <a:pt x="0" y="58"/>
                    <a:pt x="0" y="59"/>
                  </a:cubicBezTo>
                  <a:cubicBezTo>
                    <a:pt x="0" y="71"/>
                    <a:pt x="0" y="71"/>
                    <a:pt x="0" y="71"/>
                  </a:cubicBezTo>
                  <a:cubicBezTo>
                    <a:pt x="1" y="72"/>
                    <a:pt x="1" y="74"/>
                    <a:pt x="3" y="75"/>
                  </a:cubicBezTo>
                  <a:cubicBezTo>
                    <a:pt x="3" y="75"/>
                    <a:pt x="4" y="75"/>
                    <a:pt x="5" y="75"/>
                  </a:cubicBezTo>
                  <a:cubicBezTo>
                    <a:pt x="6" y="75"/>
                    <a:pt x="7" y="75"/>
                    <a:pt x="7" y="75"/>
                  </a:cubicBezTo>
                  <a:cubicBezTo>
                    <a:pt x="18" y="69"/>
                    <a:pt x="18" y="69"/>
                    <a:pt x="18" y="69"/>
                  </a:cubicBezTo>
                  <a:cubicBezTo>
                    <a:pt x="18" y="69"/>
                    <a:pt x="19" y="68"/>
                    <a:pt x="19" y="67"/>
                  </a:cubicBezTo>
                  <a:cubicBezTo>
                    <a:pt x="49" y="16"/>
                    <a:pt x="49" y="16"/>
                    <a:pt x="49" y="16"/>
                  </a:cubicBezTo>
                  <a:cubicBezTo>
                    <a:pt x="52" y="11"/>
                    <a:pt x="50" y="4"/>
                    <a:pt x="45" y="1"/>
                  </a:cubicBezTo>
                  <a:close/>
                  <a:moveTo>
                    <a:pt x="41" y="11"/>
                  </a:moveTo>
                  <a:cubicBezTo>
                    <a:pt x="12" y="62"/>
                    <a:pt x="12" y="62"/>
                    <a:pt x="12" y="62"/>
                  </a:cubicBezTo>
                  <a:cubicBezTo>
                    <a:pt x="9" y="63"/>
                    <a:pt x="9" y="63"/>
                    <a:pt x="9" y="63"/>
                  </a:cubicBezTo>
                  <a:cubicBezTo>
                    <a:pt x="9" y="60"/>
                    <a:pt x="9" y="60"/>
                    <a:pt x="9" y="60"/>
                  </a:cubicBezTo>
                  <a:cubicBezTo>
                    <a:pt x="38" y="10"/>
                    <a:pt x="38" y="10"/>
                    <a:pt x="38" y="10"/>
                  </a:cubicBezTo>
                  <a:cubicBezTo>
                    <a:pt x="39" y="9"/>
                    <a:pt x="40" y="9"/>
                    <a:pt x="41" y="9"/>
                  </a:cubicBezTo>
                  <a:cubicBezTo>
                    <a:pt x="41" y="10"/>
                    <a:pt x="42" y="11"/>
                    <a:pt x="4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0" name="Freeform 18"/>
            <p:cNvSpPr/>
            <p:nvPr/>
          </p:nvSpPr>
          <p:spPr bwMode="auto">
            <a:xfrm>
              <a:off x="35" y="68"/>
              <a:ext cx="70" cy="20"/>
            </a:xfrm>
            <a:custGeom>
              <a:avLst/>
              <a:gdLst>
                <a:gd name="T0" fmla="*/ 32 w 32"/>
                <a:gd name="T1" fmla="*/ 4 h 9"/>
                <a:gd name="T2" fmla="*/ 28 w 32"/>
                <a:gd name="T3" fmla="*/ 0 h 9"/>
                <a:gd name="T4" fmla="*/ 4 w 32"/>
                <a:gd name="T5" fmla="*/ 0 h 9"/>
                <a:gd name="T6" fmla="*/ 0 w 32"/>
                <a:gd name="T7" fmla="*/ 4 h 9"/>
                <a:gd name="T8" fmla="*/ 4 w 32"/>
                <a:gd name="T9" fmla="*/ 9 h 9"/>
                <a:gd name="T10" fmla="*/ 28 w 32"/>
                <a:gd name="T11" fmla="*/ 9 h 9"/>
                <a:gd name="T12" fmla="*/ 32 w 32"/>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32" y="4"/>
                  </a:moveTo>
                  <a:cubicBezTo>
                    <a:pt x="32" y="2"/>
                    <a:pt x="30" y="0"/>
                    <a:pt x="28" y="0"/>
                  </a:cubicBezTo>
                  <a:cubicBezTo>
                    <a:pt x="4" y="0"/>
                    <a:pt x="4" y="0"/>
                    <a:pt x="4" y="0"/>
                  </a:cubicBezTo>
                  <a:cubicBezTo>
                    <a:pt x="2" y="0"/>
                    <a:pt x="0" y="2"/>
                    <a:pt x="0" y="4"/>
                  </a:cubicBezTo>
                  <a:cubicBezTo>
                    <a:pt x="0" y="7"/>
                    <a:pt x="2" y="9"/>
                    <a:pt x="4" y="9"/>
                  </a:cubicBezTo>
                  <a:cubicBezTo>
                    <a:pt x="28" y="9"/>
                    <a:pt x="28" y="9"/>
                    <a:pt x="28" y="9"/>
                  </a:cubicBezTo>
                  <a:cubicBezTo>
                    <a:pt x="30" y="9"/>
                    <a:pt x="32" y="7"/>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1" name="Freeform 19"/>
            <p:cNvSpPr/>
            <p:nvPr/>
          </p:nvSpPr>
          <p:spPr bwMode="auto">
            <a:xfrm>
              <a:off x="35" y="107"/>
              <a:ext cx="46" cy="20"/>
            </a:xfrm>
            <a:custGeom>
              <a:avLst/>
              <a:gdLst>
                <a:gd name="T0" fmla="*/ 4 w 21"/>
                <a:gd name="T1" fmla="*/ 0 h 9"/>
                <a:gd name="T2" fmla="*/ 0 w 21"/>
                <a:gd name="T3" fmla="*/ 4 h 9"/>
                <a:gd name="T4" fmla="*/ 4 w 21"/>
                <a:gd name="T5" fmla="*/ 9 h 9"/>
                <a:gd name="T6" fmla="*/ 16 w 21"/>
                <a:gd name="T7" fmla="*/ 9 h 9"/>
                <a:gd name="T8" fmla="*/ 21 w 21"/>
                <a:gd name="T9" fmla="*/ 4 h 9"/>
                <a:gd name="T10" fmla="*/ 16 w 21"/>
                <a:gd name="T11" fmla="*/ 0 h 9"/>
                <a:gd name="T12" fmla="*/ 4 w 2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1" h="9">
                  <a:moveTo>
                    <a:pt x="4" y="0"/>
                  </a:moveTo>
                  <a:cubicBezTo>
                    <a:pt x="2" y="0"/>
                    <a:pt x="0" y="2"/>
                    <a:pt x="0" y="4"/>
                  </a:cubicBezTo>
                  <a:cubicBezTo>
                    <a:pt x="0" y="7"/>
                    <a:pt x="2" y="9"/>
                    <a:pt x="4" y="9"/>
                  </a:cubicBezTo>
                  <a:cubicBezTo>
                    <a:pt x="16" y="9"/>
                    <a:pt x="16" y="9"/>
                    <a:pt x="16" y="9"/>
                  </a:cubicBezTo>
                  <a:cubicBezTo>
                    <a:pt x="19" y="9"/>
                    <a:pt x="21" y="7"/>
                    <a:pt x="21" y="4"/>
                  </a:cubicBezTo>
                  <a:cubicBezTo>
                    <a:pt x="21" y="2"/>
                    <a:pt x="19" y="0"/>
                    <a:pt x="16"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52" name="Group 20"/>
          <p:cNvGrpSpPr/>
          <p:nvPr/>
        </p:nvGrpSpPr>
        <p:grpSpPr bwMode="auto">
          <a:xfrm>
            <a:off x="5668963" y="2724076"/>
            <a:ext cx="369887" cy="374650"/>
            <a:chOff x="0" y="0"/>
            <a:chExt cx="233" cy="236"/>
          </a:xfrm>
          <a:solidFill>
            <a:schemeClr val="tx1">
              <a:lumMod val="75000"/>
              <a:lumOff val="25000"/>
            </a:schemeClr>
          </a:solidFill>
        </p:grpSpPr>
        <p:sp>
          <p:nvSpPr>
            <p:cNvPr id="18453" name="Freeform 21"/>
            <p:cNvSpPr>
              <a:spLocks noEditPoints="1"/>
            </p:cNvSpPr>
            <p:nvPr/>
          </p:nvSpPr>
          <p:spPr bwMode="auto">
            <a:xfrm>
              <a:off x="0" y="0"/>
              <a:ext cx="233" cy="236"/>
            </a:xfrm>
            <a:custGeom>
              <a:avLst/>
              <a:gdLst>
                <a:gd name="T0" fmla="*/ 103 w 107"/>
                <a:gd name="T1" fmla="*/ 42 h 108"/>
                <a:gd name="T2" fmla="*/ 93 w 107"/>
                <a:gd name="T3" fmla="*/ 35 h 108"/>
                <a:gd name="T4" fmla="*/ 97 w 107"/>
                <a:gd name="T5" fmla="*/ 22 h 108"/>
                <a:gd name="T6" fmla="*/ 80 w 107"/>
                <a:gd name="T7" fmla="*/ 10 h 108"/>
                <a:gd name="T8" fmla="*/ 68 w 107"/>
                <a:gd name="T9" fmla="*/ 12 h 108"/>
                <a:gd name="T10" fmla="*/ 62 w 107"/>
                <a:gd name="T11" fmla="*/ 1 h 108"/>
                <a:gd name="T12" fmla="*/ 42 w 107"/>
                <a:gd name="T13" fmla="*/ 4 h 108"/>
                <a:gd name="T14" fmla="*/ 34 w 107"/>
                <a:gd name="T15" fmla="*/ 14 h 108"/>
                <a:gd name="T16" fmla="*/ 22 w 107"/>
                <a:gd name="T17" fmla="*/ 11 h 108"/>
                <a:gd name="T18" fmla="*/ 10 w 107"/>
                <a:gd name="T19" fmla="*/ 27 h 108"/>
                <a:gd name="T20" fmla="*/ 12 w 107"/>
                <a:gd name="T21" fmla="*/ 39 h 108"/>
                <a:gd name="T22" fmla="*/ 0 w 107"/>
                <a:gd name="T23" fmla="*/ 46 h 108"/>
                <a:gd name="T24" fmla="*/ 0 w 107"/>
                <a:gd name="T25" fmla="*/ 62 h 108"/>
                <a:gd name="T26" fmla="*/ 12 w 107"/>
                <a:gd name="T27" fmla="*/ 69 h 108"/>
                <a:gd name="T28" fmla="*/ 10 w 107"/>
                <a:gd name="T29" fmla="*/ 81 h 108"/>
                <a:gd name="T30" fmla="*/ 22 w 107"/>
                <a:gd name="T31" fmla="*/ 97 h 108"/>
                <a:gd name="T32" fmla="*/ 34 w 107"/>
                <a:gd name="T33" fmla="*/ 94 h 108"/>
                <a:gd name="T34" fmla="*/ 42 w 107"/>
                <a:gd name="T35" fmla="*/ 104 h 108"/>
                <a:gd name="T36" fmla="*/ 53 w 107"/>
                <a:gd name="T37" fmla="*/ 108 h 108"/>
                <a:gd name="T38" fmla="*/ 65 w 107"/>
                <a:gd name="T39" fmla="*/ 104 h 108"/>
                <a:gd name="T40" fmla="*/ 72 w 107"/>
                <a:gd name="T41" fmla="*/ 94 h 108"/>
                <a:gd name="T42" fmla="*/ 85 w 107"/>
                <a:gd name="T43" fmla="*/ 97 h 108"/>
                <a:gd name="T44" fmla="*/ 97 w 107"/>
                <a:gd name="T45" fmla="*/ 81 h 108"/>
                <a:gd name="T46" fmla="*/ 95 w 107"/>
                <a:gd name="T47" fmla="*/ 69 h 108"/>
                <a:gd name="T48" fmla="*/ 106 w 107"/>
                <a:gd name="T49" fmla="*/ 62 h 108"/>
                <a:gd name="T50" fmla="*/ 106 w 107"/>
                <a:gd name="T51" fmla="*/ 46 h 108"/>
                <a:gd name="T52" fmla="*/ 90 w 107"/>
                <a:gd name="T53" fmla="*/ 61 h 108"/>
                <a:gd name="T54" fmla="*/ 84 w 107"/>
                <a:gd name="T55" fmla="*/ 71 h 108"/>
                <a:gd name="T56" fmla="*/ 88 w 107"/>
                <a:gd name="T57" fmla="*/ 82 h 108"/>
                <a:gd name="T58" fmla="*/ 74 w 107"/>
                <a:gd name="T59" fmla="*/ 84 h 108"/>
                <a:gd name="T60" fmla="*/ 63 w 107"/>
                <a:gd name="T61" fmla="*/ 87 h 108"/>
                <a:gd name="T62" fmla="*/ 57 w 107"/>
                <a:gd name="T63" fmla="*/ 98 h 108"/>
                <a:gd name="T64" fmla="*/ 47 w 107"/>
                <a:gd name="T65" fmla="*/ 90 h 108"/>
                <a:gd name="T66" fmla="*/ 37 w 107"/>
                <a:gd name="T67" fmla="*/ 85 h 108"/>
                <a:gd name="T68" fmla="*/ 25 w 107"/>
                <a:gd name="T69" fmla="*/ 88 h 108"/>
                <a:gd name="T70" fmla="*/ 23 w 107"/>
                <a:gd name="T71" fmla="*/ 75 h 108"/>
                <a:gd name="T72" fmla="*/ 20 w 107"/>
                <a:gd name="T73" fmla="*/ 64 h 108"/>
                <a:gd name="T74" fmla="*/ 9 w 107"/>
                <a:gd name="T75" fmla="*/ 58 h 108"/>
                <a:gd name="T76" fmla="*/ 9 w 107"/>
                <a:gd name="T77" fmla="*/ 50 h 108"/>
                <a:gd name="T78" fmla="*/ 20 w 107"/>
                <a:gd name="T79" fmla="*/ 44 h 108"/>
                <a:gd name="T80" fmla="*/ 23 w 107"/>
                <a:gd name="T81" fmla="*/ 33 h 108"/>
                <a:gd name="T82" fmla="*/ 25 w 107"/>
                <a:gd name="T83" fmla="*/ 20 h 108"/>
                <a:gd name="T84" fmla="*/ 37 w 107"/>
                <a:gd name="T85" fmla="*/ 23 h 108"/>
                <a:gd name="T86" fmla="*/ 47 w 107"/>
                <a:gd name="T87" fmla="*/ 18 h 108"/>
                <a:gd name="T88" fmla="*/ 57 w 107"/>
                <a:gd name="T89" fmla="*/ 10 h 108"/>
                <a:gd name="T90" fmla="*/ 63 w 107"/>
                <a:gd name="T91" fmla="*/ 21 h 108"/>
                <a:gd name="T92" fmla="*/ 74 w 107"/>
                <a:gd name="T93" fmla="*/ 23 h 108"/>
                <a:gd name="T94" fmla="*/ 88 w 107"/>
                <a:gd name="T95" fmla="*/ 26 h 108"/>
                <a:gd name="T96" fmla="*/ 84 w 107"/>
                <a:gd name="T97" fmla="*/ 37 h 108"/>
                <a:gd name="T98" fmla="*/ 90 w 107"/>
                <a:gd name="T99" fmla="*/ 47 h 108"/>
                <a:gd name="T100" fmla="*/ 98 w 107"/>
                <a:gd name="T101"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108">
                  <a:moveTo>
                    <a:pt x="106" y="46"/>
                  </a:moveTo>
                  <a:cubicBezTo>
                    <a:pt x="106" y="44"/>
                    <a:pt x="105" y="43"/>
                    <a:pt x="103" y="42"/>
                  </a:cubicBezTo>
                  <a:cubicBezTo>
                    <a:pt x="95" y="39"/>
                    <a:pt x="95" y="39"/>
                    <a:pt x="95" y="39"/>
                  </a:cubicBezTo>
                  <a:cubicBezTo>
                    <a:pt x="94" y="38"/>
                    <a:pt x="94" y="36"/>
                    <a:pt x="93" y="35"/>
                  </a:cubicBezTo>
                  <a:cubicBezTo>
                    <a:pt x="97" y="27"/>
                    <a:pt x="97" y="27"/>
                    <a:pt x="97" y="27"/>
                  </a:cubicBezTo>
                  <a:cubicBezTo>
                    <a:pt x="98" y="25"/>
                    <a:pt x="98" y="24"/>
                    <a:pt x="97" y="22"/>
                  </a:cubicBezTo>
                  <a:cubicBezTo>
                    <a:pt x="93" y="18"/>
                    <a:pt x="89" y="14"/>
                    <a:pt x="85" y="11"/>
                  </a:cubicBezTo>
                  <a:cubicBezTo>
                    <a:pt x="84" y="10"/>
                    <a:pt x="82" y="10"/>
                    <a:pt x="80" y="10"/>
                  </a:cubicBezTo>
                  <a:cubicBezTo>
                    <a:pt x="72" y="14"/>
                    <a:pt x="72" y="14"/>
                    <a:pt x="72" y="14"/>
                  </a:cubicBezTo>
                  <a:cubicBezTo>
                    <a:pt x="71" y="14"/>
                    <a:pt x="70" y="13"/>
                    <a:pt x="68" y="12"/>
                  </a:cubicBezTo>
                  <a:cubicBezTo>
                    <a:pt x="65" y="4"/>
                    <a:pt x="65" y="4"/>
                    <a:pt x="65" y="4"/>
                  </a:cubicBezTo>
                  <a:cubicBezTo>
                    <a:pt x="65" y="2"/>
                    <a:pt x="63" y="1"/>
                    <a:pt x="62" y="1"/>
                  </a:cubicBezTo>
                  <a:cubicBezTo>
                    <a:pt x="56" y="0"/>
                    <a:pt x="51" y="0"/>
                    <a:pt x="45" y="1"/>
                  </a:cubicBezTo>
                  <a:cubicBezTo>
                    <a:pt x="44" y="1"/>
                    <a:pt x="42" y="2"/>
                    <a:pt x="42" y="4"/>
                  </a:cubicBezTo>
                  <a:cubicBezTo>
                    <a:pt x="39" y="12"/>
                    <a:pt x="39" y="12"/>
                    <a:pt x="39" y="12"/>
                  </a:cubicBezTo>
                  <a:cubicBezTo>
                    <a:pt x="37" y="13"/>
                    <a:pt x="36" y="14"/>
                    <a:pt x="34" y="14"/>
                  </a:cubicBezTo>
                  <a:cubicBezTo>
                    <a:pt x="26" y="10"/>
                    <a:pt x="26" y="10"/>
                    <a:pt x="26" y="10"/>
                  </a:cubicBezTo>
                  <a:cubicBezTo>
                    <a:pt x="25" y="10"/>
                    <a:pt x="23" y="10"/>
                    <a:pt x="22" y="11"/>
                  </a:cubicBezTo>
                  <a:cubicBezTo>
                    <a:pt x="17" y="14"/>
                    <a:pt x="13" y="18"/>
                    <a:pt x="10" y="22"/>
                  </a:cubicBezTo>
                  <a:cubicBezTo>
                    <a:pt x="9" y="24"/>
                    <a:pt x="9" y="25"/>
                    <a:pt x="10" y="27"/>
                  </a:cubicBezTo>
                  <a:cubicBezTo>
                    <a:pt x="14" y="35"/>
                    <a:pt x="14" y="35"/>
                    <a:pt x="14" y="35"/>
                  </a:cubicBezTo>
                  <a:cubicBezTo>
                    <a:pt x="13" y="36"/>
                    <a:pt x="12" y="38"/>
                    <a:pt x="12" y="39"/>
                  </a:cubicBezTo>
                  <a:cubicBezTo>
                    <a:pt x="3" y="42"/>
                    <a:pt x="3" y="42"/>
                    <a:pt x="3" y="42"/>
                  </a:cubicBezTo>
                  <a:cubicBezTo>
                    <a:pt x="2" y="43"/>
                    <a:pt x="1" y="44"/>
                    <a:pt x="0" y="46"/>
                  </a:cubicBezTo>
                  <a:cubicBezTo>
                    <a:pt x="0" y="49"/>
                    <a:pt x="0" y="51"/>
                    <a:pt x="0" y="54"/>
                  </a:cubicBezTo>
                  <a:cubicBezTo>
                    <a:pt x="0" y="56"/>
                    <a:pt x="0" y="59"/>
                    <a:pt x="0" y="62"/>
                  </a:cubicBezTo>
                  <a:cubicBezTo>
                    <a:pt x="1" y="64"/>
                    <a:pt x="2" y="65"/>
                    <a:pt x="3" y="66"/>
                  </a:cubicBezTo>
                  <a:cubicBezTo>
                    <a:pt x="12" y="69"/>
                    <a:pt x="12" y="69"/>
                    <a:pt x="12" y="69"/>
                  </a:cubicBezTo>
                  <a:cubicBezTo>
                    <a:pt x="12" y="70"/>
                    <a:pt x="13" y="72"/>
                    <a:pt x="14" y="73"/>
                  </a:cubicBezTo>
                  <a:cubicBezTo>
                    <a:pt x="10" y="81"/>
                    <a:pt x="10" y="81"/>
                    <a:pt x="10" y="81"/>
                  </a:cubicBezTo>
                  <a:cubicBezTo>
                    <a:pt x="9" y="82"/>
                    <a:pt x="9" y="84"/>
                    <a:pt x="10" y="86"/>
                  </a:cubicBezTo>
                  <a:cubicBezTo>
                    <a:pt x="13" y="90"/>
                    <a:pt x="17" y="94"/>
                    <a:pt x="22" y="97"/>
                  </a:cubicBezTo>
                  <a:cubicBezTo>
                    <a:pt x="23" y="98"/>
                    <a:pt x="25" y="98"/>
                    <a:pt x="26" y="98"/>
                  </a:cubicBezTo>
                  <a:cubicBezTo>
                    <a:pt x="34" y="94"/>
                    <a:pt x="34" y="94"/>
                    <a:pt x="34" y="94"/>
                  </a:cubicBezTo>
                  <a:cubicBezTo>
                    <a:pt x="36" y="94"/>
                    <a:pt x="37" y="95"/>
                    <a:pt x="39" y="95"/>
                  </a:cubicBezTo>
                  <a:cubicBezTo>
                    <a:pt x="42" y="104"/>
                    <a:pt x="42" y="104"/>
                    <a:pt x="42" y="104"/>
                  </a:cubicBezTo>
                  <a:cubicBezTo>
                    <a:pt x="42" y="106"/>
                    <a:pt x="44" y="107"/>
                    <a:pt x="45" y="107"/>
                  </a:cubicBezTo>
                  <a:cubicBezTo>
                    <a:pt x="48" y="107"/>
                    <a:pt x="51" y="108"/>
                    <a:pt x="53" y="108"/>
                  </a:cubicBezTo>
                  <a:cubicBezTo>
                    <a:pt x="56" y="108"/>
                    <a:pt x="59" y="107"/>
                    <a:pt x="62" y="107"/>
                  </a:cubicBezTo>
                  <a:cubicBezTo>
                    <a:pt x="63" y="107"/>
                    <a:pt x="65" y="106"/>
                    <a:pt x="65" y="104"/>
                  </a:cubicBezTo>
                  <a:cubicBezTo>
                    <a:pt x="68" y="95"/>
                    <a:pt x="68" y="95"/>
                    <a:pt x="68" y="95"/>
                  </a:cubicBezTo>
                  <a:cubicBezTo>
                    <a:pt x="70" y="95"/>
                    <a:pt x="71" y="94"/>
                    <a:pt x="72" y="94"/>
                  </a:cubicBezTo>
                  <a:cubicBezTo>
                    <a:pt x="80" y="98"/>
                    <a:pt x="80" y="98"/>
                    <a:pt x="80" y="98"/>
                  </a:cubicBezTo>
                  <a:cubicBezTo>
                    <a:pt x="82" y="98"/>
                    <a:pt x="84" y="98"/>
                    <a:pt x="85" y="97"/>
                  </a:cubicBezTo>
                  <a:cubicBezTo>
                    <a:pt x="89" y="94"/>
                    <a:pt x="93" y="90"/>
                    <a:pt x="97" y="86"/>
                  </a:cubicBezTo>
                  <a:cubicBezTo>
                    <a:pt x="98" y="84"/>
                    <a:pt x="98" y="82"/>
                    <a:pt x="97" y="81"/>
                  </a:cubicBezTo>
                  <a:cubicBezTo>
                    <a:pt x="93" y="73"/>
                    <a:pt x="93" y="73"/>
                    <a:pt x="93" y="73"/>
                  </a:cubicBezTo>
                  <a:cubicBezTo>
                    <a:pt x="94" y="72"/>
                    <a:pt x="94" y="70"/>
                    <a:pt x="95" y="69"/>
                  </a:cubicBezTo>
                  <a:cubicBezTo>
                    <a:pt x="103" y="66"/>
                    <a:pt x="103" y="66"/>
                    <a:pt x="103" y="66"/>
                  </a:cubicBezTo>
                  <a:cubicBezTo>
                    <a:pt x="105" y="65"/>
                    <a:pt x="106" y="64"/>
                    <a:pt x="106" y="62"/>
                  </a:cubicBezTo>
                  <a:cubicBezTo>
                    <a:pt x="107" y="59"/>
                    <a:pt x="107" y="56"/>
                    <a:pt x="107" y="54"/>
                  </a:cubicBezTo>
                  <a:cubicBezTo>
                    <a:pt x="107" y="51"/>
                    <a:pt x="107" y="49"/>
                    <a:pt x="106" y="46"/>
                  </a:cubicBezTo>
                  <a:close/>
                  <a:moveTo>
                    <a:pt x="98" y="58"/>
                  </a:moveTo>
                  <a:cubicBezTo>
                    <a:pt x="90" y="61"/>
                    <a:pt x="90" y="61"/>
                    <a:pt x="90" y="61"/>
                  </a:cubicBezTo>
                  <a:cubicBezTo>
                    <a:pt x="88" y="61"/>
                    <a:pt x="87" y="62"/>
                    <a:pt x="87" y="64"/>
                  </a:cubicBezTo>
                  <a:cubicBezTo>
                    <a:pt x="86" y="66"/>
                    <a:pt x="85" y="69"/>
                    <a:pt x="84" y="71"/>
                  </a:cubicBezTo>
                  <a:cubicBezTo>
                    <a:pt x="83" y="72"/>
                    <a:pt x="83" y="73"/>
                    <a:pt x="84" y="75"/>
                  </a:cubicBezTo>
                  <a:cubicBezTo>
                    <a:pt x="88" y="82"/>
                    <a:pt x="88" y="82"/>
                    <a:pt x="88" y="82"/>
                  </a:cubicBezTo>
                  <a:cubicBezTo>
                    <a:pt x="86" y="84"/>
                    <a:pt x="84" y="86"/>
                    <a:pt x="82" y="88"/>
                  </a:cubicBezTo>
                  <a:cubicBezTo>
                    <a:pt x="74" y="84"/>
                    <a:pt x="74" y="84"/>
                    <a:pt x="74" y="84"/>
                  </a:cubicBezTo>
                  <a:cubicBezTo>
                    <a:pt x="73" y="84"/>
                    <a:pt x="71" y="84"/>
                    <a:pt x="70" y="85"/>
                  </a:cubicBezTo>
                  <a:cubicBezTo>
                    <a:pt x="68" y="86"/>
                    <a:pt x="66" y="87"/>
                    <a:pt x="63" y="87"/>
                  </a:cubicBezTo>
                  <a:cubicBezTo>
                    <a:pt x="62" y="88"/>
                    <a:pt x="61" y="89"/>
                    <a:pt x="60" y="90"/>
                  </a:cubicBezTo>
                  <a:cubicBezTo>
                    <a:pt x="57" y="98"/>
                    <a:pt x="57" y="98"/>
                    <a:pt x="57" y="98"/>
                  </a:cubicBezTo>
                  <a:cubicBezTo>
                    <a:pt x="55" y="98"/>
                    <a:pt x="52" y="98"/>
                    <a:pt x="49" y="98"/>
                  </a:cubicBezTo>
                  <a:cubicBezTo>
                    <a:pt x="47" y="90"/>
                    <a:pt x="47" y="90"/>
                    <a:pt x="47" y="90"/>
                  </a:cubicBezTo>
                  <a:cubicBezTo>
                    <a:pt x="46" y="89"/>
                    <a:pt x="45" y="88"/>
                    <a:pt x="43" y="87"/>
                  </a:cubicBezTo>
                  <a:cubicBezTo>
                    <a:pt x="41" y="87"/>
                    <a:pt x="39" y="86"/>
                    <a:pt x="37" y="85"/>
                  </a:cubicBezTo>
                  <a:cubicBezTo>
                    <a:pt x="35" y="84"/>
                    <a:pt x="34" y="84"/>
                    <a:pt x="33" y="84"/>
                  </a:cubicBezTo>
                  <a:cubicBezTo>
                    <a:pt x="25" y="88"/>
                    <a:pt x="25" y="88"/>
                    <a:pt x="25" y="88"/>
                  </a:cubicBezTo>
                  <a:cubicBezTo>
                    <a:pt x="23" y="86"/>
                    <a:pt x="21" y="84"/>
                    <a:pt x="19" y="82"/>
                  </a:cubicBezTo>
                  <a:cubicBezTo>
                    <a:pt x="23" y="75"/>
                    <a:pt x="23" y="75"/>
                    <a:pt x="23" y="75"/>
                  </a:cubicBezTo>
                  <a:cubicBezTo>
                    <a:pt x="23" y="73"/>
                    <a:pt x="23" y="72"/>
                    <a:pt x="23" y="71"/>
                  </a:cubicBezTo>
                  <a:cubicBezTo>
                    <a:pt x="22" y="69"/>
                    <a:pt x="21" y="66"/>
                    <a:pt x="20" y="64"/>
                  </a:cubicBezTo>
                  <a:cubicBezTo>
                    <a:pt x="20" y="62"/>
                    <a:pt x="18" y="61"/>
                    <a:pt x="17" y="61"/>
                  </a:cubicBezTo>
                  <a:cubicBezTo>
                    <a:pt x="9" y="58"/>
                    <a:pt x="9" y="58"/>
                    <a:pt x="9" y="58"/>
                  </a:cubicBezTo>
                  <a:cubicBezTo>
                    <a:pt x="9" y="57"/>
                    <a:pt x="9" y="55"/>
                    <a:pt x="9" y="54"/>
                  </a:cubicBezTo>
                  <a:cubicBezTo>
                    <a:pt x="9" y="53"/>
                    <a:pt x="9" y="51"/>
                    <a:pt x="9" y="50"/>
                  </a:cubicBezTo>
                  <a:cubicBezTo>
                    <a:pt x="17" y="47"/>
                    <a:pt x="17" y="47"/>
                    <a:pt x="17" y="47"/>
                  </a:cubicBezTo>
                  <a:cubicBezTo>
                    <a:pt x="18" y="47"/>
                    <a:pt x="20" y="45"/>
                    <a:pt x="20" y="44"/>
                  </a:cubicBezTo>
                  <a:cubicBezTo>
                    <a:pt x="21" y="42"/>
                    <a:pt x="22" y="39"/>
                    <a:pt x="23" y="37"/>
                  </a:cubicBezTo>
                  <a:cubicBezTo>
                    <a:pt x="23" y="36"/>
                    <a:pt x="23" y="34"/>
                    <a:pt x="23" y="33"/>
                  </a:cubicBezTo>
                  <a:cubicBezTo>
                    <a:pt x="19" y="26"/>
                    <a:pt x="19" y="26"/>
                    <a:pt x="19" y="26"/>
                  </a:cubicBezTo>
                  <a:cubicBezTo>
                    <a:pt x="21" y="23"/>
                    <a:pt x="23" y="22"/>
                    <a:pt x="25" y="20"/>
                  </a:cubicBezTo>
                  <a:cubicBezTo>
                    <a:pt x="33" y="23"/>
                    <a:pt x="33" y="23"/>
                    <a:pt x="33" y="23"/>
                  </a:cubicBezTo>
                  <a:cubicBezTo>
                    <a:pt x="34" y="24"/>
                    <a:pt x="35" y="24"/>
                    <a:pt x="37" y="23"/>
                  </a:cubicBezTo>
                  <a:cubicBezTo>
                    <a:pt x="39" y="22"/>
                    <a:pt x="41" y="21"/>
                    <a:pt x="43" y="21"/>
                  </a:cubicBezTo>
                  <a:cubicBezTo>
                    <a:pt x="45" y="20"/>
                    <a:pt x="46" y="19"/>
                    <a:pt x="47" y="18"/>
                  </a:cubicBezTo>
                  <a:cubicBezTo>
                    <a:pt x="49" y="10"/>
                    <a:pt x="49" y="10"/>
                    <a:pt x="49" y="10"/>
                  </a:cubicBezTo>
                  <a:cubicBezTo>
                    <a:pt x="52" y="9"/>
                    <a:pt x="55" y="9"/>
                    <a:pt x="57" y="10"/>
                  </a:cubicBezTo>
                  <a:cubicBezTo>
                    <a:pt x="60" y="18"/>
                    <a:pt x="60" y="18"/>
                    <a:pt x="60" y="18"/>
                  </a:cubicBezTo>
                  <a:cubicBezTo>
                    <a:pt x="61" y="19"/>
                    <a:pt x="62" y="20"/>
                    <a:pt x="63" y="21"/>
                  </a:cubicBezTo>
                  <a:cubicBezTo>
                    <a:pt x="66" y="21"/>
                    <a:pt x="68" y="22"/>
                    <a:pt x="70" y="23"/>
                  </a:cubicBezTo>
                  <a:cubicBezTo>
                    <a:pt x="71" y="24"/>
                    <a:pt x="73" y="24"/>
                    <a:pt x="74" y="23"/>
                  </a:cubicBezTo>
                  <a:cubicBezTo>
                    <a:pt x="82" y="20"/>
                    <a:pt x="82" y="20"/>
                    <a:pt x="82" y="20"/>
                  </a:cubicBezTo>
                  <a:cubicBezTo>
                    <a:pt x="84" y="22"/>
                    <a:pt x="86" y="23"/>
                    <a:pt x="88" y="26"/>
                  </a:cubicBezTo>
                  <a:cubicBezTo>
                    <a:pt x="84" y="33"/>
                    <a:pt x="84" y="33"/>
                    <a:pt x="84" y="33"/>
                  </a:cubicBezTo>
                  <a:cubicBezTo>
                    <a:pt x="83" y="34"/>
                    <a:pt x="83" y="36"/>
                    <a:pt x="84" y="37"/>
                  </a:cubicBezTo>
                  <a:cubicBezTo>
                    <a:pt x="85" y="39"/>
                    <a:pt x="86" y="42"/>
                    <a:pt x="87" y="44"/>
                  </a:cubicBezTo>
                  <a:cubicBezTo>
                    <a:pt x="87" y="45"/>
                    <a:pt x="88" y="47"/>
                    <a:pt x="90" y="47"/>
                  </a:cubicBezTo>
                  <a:cubicBezTo>
                    <a:pt x="98" y="50"/>
                    <a:pt x="98" y="50"/>
                    <a:pt x="98" y="50"/>
                  </a:cubicBezTo>
                  <a:cubicBezTo>
                    <a:pt x="98" y="51"/>
                    <a:pt x="98" y="53"/>
                    <a:pt x="98" y="54"/>
                  </a:cubicBezTo>
                  <a:cubicBezTo>
                    <a:pt x="98" y="55"/>
                    <a:pt x="98" y="57"/>
                    <a:pt x="9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4" name="Freeform 22"/>
            <p:cNvSpPr>
              <a:spLocks noEditPoints="1"/>
            </p:cNvSpPr>
            <p:nvPr/>
          </p:nvSpPr>
          <p:spPr bwMode="auto">
            <a:xfrm>
              <a:off x="70" y="70"/>
              <a:ext cx="93" cy="92"/>
            </a:xfrm>
            <a:custGeom>
              <a:avLst/>
              <a:gdLst>
                <a:gd name="T0" fmla="*/ 21 w 43"/>
                <a:gd name="T1" fmla="*/ 0 h 42"/>
                <a:gd name="T2" fmla="*/ 0 w 43"/>
                <a:gd name="T3" fmla="*/ 21 h 42"/>
                <a:gd name="T4" fmla="*/ 21 w 43"/>
                <a:gd name="T5" fmla="*/ 42 h 42"/>
                <a:gd name="T6" fmla="*/ 43 w 43"/>
                <a:gd name="T7" fmla="*/ 21 h 42"/>
                <a:gd name="T8" fmla="*/ 21 w 43"/>
                <a:gd name="T9" fmla="*/ 0 h 42"/>
                <a:gd name="T10" fmla="*/ 21 w 43"/>
                <a:gd name="T11" fmla="*/ 33 h 42"/>
                <a:gd name="T12" fmla="*/ 9 w 43"/>
                <a:gd name="T13" fmla="*/ 21 h 42"/>
                <a:gd name="T14" fmla="*/ 21 w 43"/>
                <a:gd name="T15" fmla="*/ 9 h 42"/>
                <a:gd name="T16" fmla="*/ 33 w 43"/>
                <a:gd name="T17" fmla="*/ 21 h 42"/>
                <a:gd name="T18" fmla="*/ 21 w 43"/>
                <a:gd name="T19" fmla="*/ 3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2">
                  <a:moveTo>
                    <a:pt x="21" y="0"/>
                  </a:moveTo>
                  <a:cubicBezTo>
                    <a:pt x="10" y="0"/>
                    <a:pt x="0" y="9"/>
                    <a:pt x="0" y="21"/>
                  </a:cubicBezTo>
                  <a:cubicBezTo>
                    <a:pt x="0" y="33"/>
                    <a:pt x="10" y="42"/>
                    <a:pt x="21" y="42"/>
                  </a:cubicBezTo>
                  <a:cubicBezTo>
                    <a:pt x="33" y="42"/>
                    <a:pt x="43" y="33"/>
                    <a:pt x="43" y="21"/>
                  </a:cubicBezTo>
                  <a:cubicBezTo>
                    <a:pt x="43" y="9"/>
                    <a:pt x="33" y="0"/>
                    <a:pt x="21" y="0"/>
                  </a:cubicBezTo>
                  <a:close/>
                  <a:moveTo>
                    <a:pt x="21" y="33"/>
                  </a:moveTo>
                  <a:cubicBezTo>
                    <a:pt x="15" y="33"/>
                    <a:pt x="9" y="28"/>
                    <a:pt x="9" y="21"/>
                  </a:cubicBezTo>
                  <a:cubicBezTo>
                    <a:pt x="9" y="14"/>
                    <a:pt x="15" y="9"/>
                    <a:pt x="21" y="9"/>
                  </a:cubicBezTo>
                  <a:cubicBezTo>
                    <a:pt x="28" y="9"/>
                    <a:pt x="33" y="14"/>
                    <a:pt x="33" y="21"/>
                  </a:cubicBezTo>
                  <a:cubicBezTo>
                    <a:pt x="33" y="28"/>
                    <a:pt x="28" y="33"/>
                    <a:pt x="21"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55" name="Group 23"/>
          <p:cNvGrpSpPr/>
          <p:nvPr/>
        </p:nvGrpSpPr>
        <p:grpSpPr bwMode="auto">
          <a:xfrm>
            <a:off x="4387850" y="2724076"/>
            <a:ext cx="368300" cy="374650"/>
            <a:chOff x="0" y="0"/>
            <a:chExt cx="232" cy="236"/>
          </a:xfrm>
          <a:solidFill>
            <a:schemeClr val="accent1"/>
          </a:solidFill>
        </p:grpSpPr>
        <p:sp>
          <p:nvSpPr>
            <p:cNvPr id="18456" name="Freeform 24"/>
            <p:cNvSpPr/>
            <p:nvPr/>
          </p:nvSpPr>
          <p:spPr bwMode="auto">
            <a:xfrm>
              <a:off x="0" y="0"/>
              <a:ext cx="232" cy="168"/>
            </a:xfrm>
            <a:custGeom>
              <a:avLst/>
              <a:gdLst>
                <a:gd name="T0" fmla="*/ 82 w 106"/>
                <a:gd name="T1" fmla="*/ 28 h 77"/>
                <a:gd name="T2" fmla="*/ 77 w 106"/>
                <a:gd name="T3" fmla="*/ 29 h 77"/>
                <a:gd name="T4" fmla="*/ 77 w 106"/>
                <a:gd name="T5" fmla="*/ 27 h 77"/>
                <a:gd name="T6" fmla="*/ 50 w 106"/>
                <a:gd name="T7" fmla="*/ 0 h 77"/>
                <a:gd name="T8" fmla="*/ 25 w 106"/>
                <a:gd name="T9" fmla="*/ 22 h 77"/>
                <a:gd name="T10" fmla="*/ 17 w 106"/>
                <a:gd name="T11" fmla="*/ 23 h 77"/>
                <a:gd name="T12" fmla="*/ 17 w 106"/>
                <a:gd name="T13" fmla="*/ 23 h 77"/>
                <a:gd name="T14" fmla="*/ 6 w 106"/>
                <a:gd name="T15" fmla="*/ 39 h 77"/>
                <a:gd name="T16" fmla="*/ 8 w 106"/>
                <a:gd name="T17" fmla="*/ 46 h 77"/>
                <a:gd name="T18" fmla="*/ 0 w 106"/>
                <a:gd name="T19" fmla="*/ 60 h 77"/>
                <a:gd name="T20" fmla="*/ 17 w 106"/>
                <a:gd name="T21" fmla="*/ 77 h 77"/>
                <a:gd name="T22" fmla="*/ 35 w 106"/>
                <a:gd name="T23" fmla="*/ 77 h 77"/>
                <a:gd name="T24" fmla="*/ 39 w 106"/>
                <a:gd name="T25" fmla="*/ 73 h 77"/>
                <a:gd name="T26" fmla="*/ 35 w 106"/>
                <a:gd name="T27" fmla="*/ 68 h 77"/>
                <a:gd name="T28" fmla="*/ 17 w 106"/>
                <a:gd name="T29" fmla="*/ 68 h 77"/>
                <a:gd name="T30" fmla="*/ 9 w 106"/>
                <a:gd name="T31" fmla="*/ 60 h 77"/>
                <a:gd name="T32" fmla="*/ 16 w 106"/>
                <a:gd name="T33" fmla="*/ 53 h 77"/>
                <a:gd name="T34" fmla="*/ 20 w 106"/>
                <a:gd name="T35" fmla="*/ 50 h 77"/>
                <a:gd name="T36" fmla="*/ 18 w 106"/>
                <a:gd name="T37" fmla="*/ 45 h 77"/>
                <a:gd name="T38" fmla="*/ 15 w 106"/>
                <a:gd name="T39" fmla="*/ 39 h 77"/>
                <a:gd name="T40" fmla="*/ 20 w 106"/>
                <a:gd name="T41" fmla="*/ 32 h 77"/>
                <a:gd name="T42" fmla="*/ 20 w 106"/>
                <a:gd name="T43" fmla="*/ 32 h 77"/>
                <a:gd name="T44" fmla="*/ 27 w 106"/>
                <a:gd name="T45" fmla="*/ 32 h 77"/>
                <a:gd name="T46" fmla="*/ 31 w 106"/>
                <a:gd name="T47" fmla="*/ 32 h 77"/>
                <a:gd name="T48" fmla="*/ 34 w 106"/>
                <a:gd name="T49" fmla="*/ 28 h 77"/>
                <a:gd name="T50" fmla="*/ 33 w 106"/>
                <a:gd name="T51" fmla="*/ 27 h 77"/>
                <a:gd name="T52" fmla="*/ 33 w 106"/>
                <a:gd name="T53" fmla="*/ 27 h 77"/>
                <a:gd name="T54" fmla="*/ 50 w 106"/>
                <a:gd name="T55" fmla="*/ 9 h 77"/>
                <a:gd name="T56" fmla="*/ 67 w 106"/>
                <a:gd name="T57" fmla="*/ 27 h 77"/>
                <a:gd name="T58" fmla="*/ 65 w 106"/>
                <a:gd name="T59" fmla="*/ 35 h 77"/>
                <a:gd name="T60" fmla="*/ 66 w 106"/>
                <a:gd name="T61" fmla="*/ 41 h 77"/>
                <a:gd name="T62" fmla="*/ 72 w 106"/>
                <a:gd name="T63" fmla="*/ 41 h 77"/>
                <a:gd name="T64" fmla="*/ 82 w 106"/>
                <a:gd name="T65" fmla="*/ 38 h 77"/>
                <a:gd name="T66" fmla="*/ 97 w 106"/>
                <a:gd name="T67" fmla="*/ 53 h 77"/>
                <a:gd name="T68" fmla="*/ 82 w 106"/>
                <a:gd name="T69" fmla="*/ 68 h 77"/>
                <a:gd name="T70" fmla="*/ 71 w 106"/>
                <a:gd name="T71" fmla="*/ 68 h 77"/>
                <a:gd name="T72" fmla="*/ 67 w 106"/>
                <a:gd name="T73" fmla="*/ 73 h 77"/>
                <a:gd name="T74" fmla="*/ 71 w 106"/>
                <a:gd name="T75" fmla="*/ 77 h 77"/>
                <a:gd name="T76" fmla="*/ 82 w 106"/>
                <a:gd name="T77" fmla="*/ 77 h 77"/>
                <a:gd name="T78" fmla="*/ 106 w 106"/>
                <a:gd name="T79" fmla="*/ 53 h 77"/>
                <a:gd name="T80" fmla="*/ 82 w 106"/>
                <a:gd name="T81" fmla="*/ 2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 h="77">
                  <a:moveTo>
                    <a:pt x="82" y="28"/>
                  </a:moveTo>
                  <a:cubicBezTo>
                    <a:pt x="80" y="28"/>
                    <a:pt x="78" y="29"/>
                    <a:pt x="77" y="29"/>
                  </a:cubicBezTo>
                  <a:cubicBezTo>
                    <a:pt x="77" y="28"/>
                    <a:pt x="77" y="27"/>
                    <a:pt x="77" y="27"/>
                  </a:cubicBezTo>
                  <a:cubicBezTo>
                    <a:pt x="77" y="12"/>
                    <a:pt x="65" y="0"/>
                    <a:pt x="50" y="0"/>
                  </a:cubicBezTo>
                  <a:cubicBezTo>
                    <a:pt x="37" y="0"/>
                    <a:pt x="27" y="10"/>
                    <a:pt x="25" y="22"/>
                  </a:cubicBezTo>
                  <a:cubicBezTo>
                    <a:pt x="22" y="22"/>
                    <a:pt x="19" y="22"/>
                    <a:pt x="17" y="23"/>
                  </a:cubicBezTo>
                  <a:cubicBezTo>
                    <a:pt x="17" y="23"/>
                    <a:pt x="17" y="23"/>
                    <a:pt x="17" y="23"/>
                  </a:cubicBezTo>
                  <a:cubicBezTo>
                    <a:pt x="10" y="26"/>
                    <a:pt x="6" y="32"/>
                    <a:pt x="6" y="39"/>
                  </a:cubicBezTo>
                  <a:cubicBezTo>
                    <a:pt x="6" y="41"/>
                    <a:pt x="7" y="44"/>
                    <a:pt x="8" y="46"/>
                  </a:cubicBezTo>
                  <a:cubicBezTo>
                    <a:pt x="3" y="49"/>
                    <a:pt x="0" y="55"/>
                    <a:pt x="0" y="60"/>
                  </a:cubicBezTo>
                  <a:cubicBezTo>
                    <a:pt x="0" y="70"/>
                    <a:pt x="8" y="77"/>
                    <a:pt x="17" y="77"/>
                  </a:cubicBezTo>
                  <a:cubicBezTo>
                    <a:pt x="35" y="77"/>
                    <a:pt x="35" y="77"/>
                    <a:pt x="35" y="77"/>
                  </a:cubicBezTo>
                  <a:cubicBezTo>
                    <a:pt x="37" y="77"/>
                    <a:pt x="39" y="75"/>
                    <a:pt x="39" y="73"/>
                  </a:cubicBezTo>
                  <a:cubicBezTo>
                    <a:pt x="39" y="70"/>
                    <a:pt x="37" y="68"/>
                    <a:pt x="35" y="68"/>
                  </a:cubicBezTo>
                  <a:cubicBezTo>
                    <a:pt x="17" y="68"/>
                    <a:pt x="17" y="68"/>
                    <a:pt x="17" y="68"/>
                  </a:cubicBezTo>
                  <a:cubicBezTo>
                    <a:pt x="13" y="68"/>
                    <a:pt x="9" y="65"/>
                    <a:pt x="9" y="60"/>
                  </a:cubicBezTo>
                  <a:cubicBezTo>
                    <a:pt x="9" y="57"/>
                    <a:pt x="12" y="53"/>
                    <a:pt x="16" y="53"/>
                  </a:cubicBezTo>
                  <a:cubicBezTo>
                    <a:pt x="18" y="53"/>
                    <a:pt x="19" y="51"/>
                    <a:pt x="20" y="50"/>
                  </a:cubicBezTo>
                  <a:cubicBezTo>
                    <a:pt x="20" y="48"/>
                    <a:pt x="20" y="46"/>
                    <a:pt x="18" y="45"/>
                  </a:cubicBezTo>
                  <a:cubicBezTo>
                    <a:pt x="16" y="43"/>
                    <a:pt x="15" y="41"/>
                    <a:pt x="15" y="39"/>
                  </a:cubicBezTo>
                  <a:cubicBezTo>
                    <a:pt x="15" y="36"/>
                    <a:pt x="17" y="33"/>
                    <a:pt x="20" y="32"/>
                  </a:cubicBezTo>
                  <a:cubicBezTo>
                    <a:pt x="20" y="32"/>
                    <a:pt x="20" y="32"/>
                    <a:pt x="20" y="32"/>
                  </a:cubicBezTo>
                  <a:cubicBezTo>
                    <a:pt x="22" y="31"/>
                    <a:pt x="25" y="31"/>
                    <a:pt x="27" y="32"/>
                  </a:cubicBezTo>
                  <a:cubicBezTo>
                    <a:pt x="28" y="33"/>
                    <a:pt x="30" y="33"/>
                    <a:pt x="31" y="32"/>
                  </a:cubicBezTo>
                  <a:cubicBezTo>
                    <a:pt x="33" y="31"/>
                    <a:pt x="34" y="30"/>
                    <a:pt x="34" y="28"/>
                  </a:cubicBezTo>
                  <a:cubicBezTo>
                    <a:pt x="33" y="28"/>
                    <a:pt x="33" y="27"/>
                    <a:pt x="33" y="27"/>
                  </a:cubicBezTo>
                  <a:cubicBezTo>
                    <a:pt x="33" y="27"/>
                    <a:pt x="33" y="27"/>
                    <a:pt x="33" y="27"/>
                  </a:cubicBezTo>
                  <a:cubicBezTo>
                    <a:pt x="33" y="17"/>
                    <a:pt x="41" y="9"/>
                    <a:pt x="50" y="9"/>
                  </a:cubicBezTo>
                  <a:cubicBezTo>
                    <a:pt x="60" y="9"/>
                    <a:pt x="67" y="17"/>
                    <a:pt x="67" y="27"/>
                  </a:cubicBezTo>
                  <a:cubicBezTo>
                    <a:pt x="67" y="30"/>
                    <a:pt x="67" y="33"/>
                    <a:pt x="65" y="35"/>
                  </a:cubicBezTo>
                  <a:cubicBezTo>
                    <a:pt x="64" y="37"/>
                    <a:pt x="64" y="40"/>
                    <a:pt x="66" y="41"/>
                  </a:cubicBezTo>
                  <a:cubicBezTo>
                    <a:pt x="68" y="43"/>
                    <a:pt x="70" y="43"/>
                    <a:pt x="72" y="41"/>
                  </a:cubicBezTo>
                  <a:cubicBezTo>
                    <a:pt x="74" y="40"/>
                    <a:pt x="77" y="38"/>
                    <a:pt x="82" y="38"/>
                  </a:cubicBezTo>
                  <a:cubicBezTo>
                    <a:pt x="90" y="38"/>
                    <a:pt x="97" y="44"/>
                    <a:pt x="97" y="53"/>
                  </a:cubicBezTo>
                  <a:cubicBezTo>
                    <a:pt x="97" y="61"/>
                    <a:pt x="90" y="68"/>
                    <a:pt x="82" y="68"/>
                  </a:cubicBezTo>
                  <a:cubicBezTo>
                    <a:pt x="71" y="68"/>
                    <a:pt x="71" y="68"/>
                    <a:pt x="71" y="68"/>
                  </a:cubicBezTo>
                  <a:cubicBezTo>
                    <a:pt x="69" y="68"/>
                    <a:pt x="67" y="70"/>
                    <a:pt x="67" y="73"/>
                  </a:cubicBezTo>
                  <a:cubicBezTo>
                    <a:pt x="67" y="75"/>
                    <a:pt x="69" y="77"/>
                    <a:pt x="71" y="77"/>
                  </a:cubicBezTo>
                  <a:cubicBezTo>
                    <a:pt x="82" y="77"/>
                    <a:pt x="82" y="77"/>
                    <a:pt x="82" y="77"/>
                  </a:cubicBezTo>
                  <a:cubicBezTo>
                    <a:pt x="95" y="77"/>
                    <a:pt x="106" y="66"/>
                    <a:pt x="106" y="53"/>
                  </a:cubicBezTo>
                  <a:cubicBezTo>
                    <a:pt x="106" y="39"/>
                    <a:pt x="95" y="28"/>
                    <a:pt x="82"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7" name="Freeform 25"/>
            <p:cNvSpPr/>
            <p:nvPr/>
          </p:nvSpPr>
          <p:spPr bwMode="auto">
            <a:xfrm>
              <a:off x="70" y="94"/>
              <a:ext cx="92" cy="142"/>
            </a:xfrm>
            <a:custGeom>
              <a:avLst/>
              <a:gdLst>
                <a:gd name="T0" fmla="*/ 33 w 42"/>
                <a:gd name="T1" fmla="*/ 41 h 65"/>
                <a:gd name="T2" fmla="*/ 26 w 42"/>
                <a:gd name="T3" fmla="*/ 49 h 65"/>
                <a:gd name="T4" fmla="*/ 26 w 42"/>
                <a:gd name="T5" fmla="*/ 5 h 65"/>
                <a:gd name="T6" fmla="*/ 21 w 42"/>
                <a:gd name="T7" fmla="*/ 0 h 65"/>
                <a:gd name="T8" fmla="*/ 16 w 42"/>
                <a:gd name="T9" fmla="*/ 5 h 65"/>
                <a:gd name="T10" fmla="*/ 16 w 42"/>
                <a:gd name="T11" fmla="*/ 49 h 65"/>
                <a:gd name="T12" fmla="*/ 9 w 42"/>
                <a:gd name="T13" fmla="*/ 41 h 65"/>
                <a:gd name="T14" fmla="*/ 2 w 42"/>
                <a:gd name="T15" fmla="*/ 41 h 65"/>
                <a:gd name="T16" fmla="*/ 2 w 42"/>
                <a:gd name="T17" fmla="*/ 48 h 65"/>
                <a:gd name="T18" fmla="*/ 18 w 42"/>
                <a:gd name="T19" fmla="*/ 63 h 65"/>
                <a:gd name="T20" fmla="*/ 21 w 42"/>
                <a:gd name="T21" fmla="*/ 65 h 65"/>
                <a:gd name="T22" fmla="*/ 24 w 42"/>
                <a:gd name="T23" fmla="*/ 63 h 65"/>
                <a:gd name="T24" fmla="*/ 40 w 42"/>
                <a:gd name="T25" fmla="*/ 48 h 65"/>
                <a:gd name="T26" fmla="*/ 40 w 42"/>
                <a:gd name="T27" fmla="*/ 41 h 65"/>
                <a:gd name="T28" fmla="*/ 33 w 42"/>
                <a:gd name="T29"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5">
                  <a:moveTo>
                    <a:pt x="33" y="41"/>
                  </a:moveTo>
                  <a:cubicBezTo>
                    <a:pt x="26" y="49"/>
                    <a:pt x="26" y="49"/>
                    <a:pt x="26" y="49"/>
                  </a:cubicBezTo>
                  <a:cubicBezTo>
                    <a:pt x="26" y="5"/>
                    <a:pt x="26" y="5"/>
                    <a:pt x="26" y="5"/>
                  </a:cubicBezTo>
                  <a:cubicBezTo>
                    <a:pt x="26" y="3"/>
                    <a:pt x="24" y="0"/>
                    <a:pt x="21" y="0"/>
                  </a:cubicBezTo>
                  <a:cubicBezTo>
                    <a:pt x="18" y="0"/>
                    <a:pt x="16" y="3"/>
                    <a:pt x="16" y="5"/>
                  </a:cubicBezTo>
                  <a:cubicBezTo>
                    <a:pt x="16" y="49"/>
                    <a:pt x="16" y="49"/>
                    <a:pt x="16" y="49"/>
                  </a:cubicBezTo>
                  <a:cubicBezTo>
                    <a:pt x="9" y="41"/>
                    <a:pt x="9" y="41"/>
                    <a:pt x="9" y="41"/>
                  </a:cubicBezTo>
                  <a:cubicBezTo>
                    <a:pt x="7" y="39"/>
                    <a:pt x="4" y="39"/>
                    <a:pt x="2" y="41"/>
                  </a:cubicBezTo>
                  <a:cubicBezTo>
                    <a:pt x="0" y="43"/>
                    <a:pt x="0" y="46"/>
                    <a:pt x="2" y="48"/>
                  </a:cubicBezTo>
                  <a:cubicBezTo>
                    <a:pt x="18" y="63"/>
                    <a:pt x="18" y="63"/>
                    <a:pt x="18" y="63"/>
                  </a:cubicBezTo>
                  <a:cubicBezTo>
                    <a:pt x="19" y="64"/>
                    <a:pt x="20" y="65"/>
                    <a:pt x="21" y="65"/>
                  </a:cubicBezTo>
                  <a:cubicBezTo>
                    <a:pt x="22" y="65"/>
                    <a:pt x="23" y="64"/>
                    <a:pt x="24" y="63"/>
                  </a:cubicBezTo>
                  <a:cubicBezTo>
                    <a:pt x="40" y="48"/>
                    <a:pt x="40" y="48"/>
                    <a:pt x="40" y="48"/>
                  </a:cubicBezTo>
                  <a:cubicBezTo>
                    <a:pt x="42" y="46"/>
                    <a:pt x="42" y="43"/>
                    <a:pt x="40" y="41"/>
                  </a:cubicBezTo>
                  <a:cubicBezTo>
                    <a:pt x="38" y="39"/>
                    <a:pt x="35" y="39"/>
                    <a:pt x="33"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58" name="Group 26"/>
          <p:cNvGrpSpPr/>
          <p:nvPr/>
        </p:nvGrpSpPr>
        <p:grpSpPr bwMode="auto">
          <a:xfrm>
            <a:off x="3119438" y="2752651"/>
            <a:ext cx="373062" cy="317500"/>
            <a:chOff x="0" y="0"/>
            <a:chExt cx="235" cy="200"/>
          </a:xfrm>
          <a:solidFill>
            <a:schemeClr val="tx1">
              <a:lumMod val="75000"/>
              <a:lumOff val="25000"/>
            </a:schemeClr>
          </a:solidFill>
        </p:grpSpPr>
        <p:sp>
          <p:nvSpPr>
            <p:cNvPr id="18459" name="Freeform 27"/>
            <p:cNvSpPr>
              <a:spLocks noEditPoints="1"/>
            </p:cNvSpPr>
            <p:nvPr/>
          </p:nvSpPr>
          <p:spPr bwMode="auto">
            <a:xfrm>
              <a:off x="0" y="0"/>
              <a:ext cx="235" cy="200"/>
            </a:xfrm>
            <a:custGeom>
              <a:avLst/>
              <a:gdLst>
                <a:gd name="T0" fmla="*/ 94 w 108"/>
                <a:gd name="T1" fmla="*/ 15 h 92"/>
                <a:gd name="T2" fmla="*/ 77 w 108"/>
                <a:gd name="T3" fmla="*/ 15 h 92"/>
                <a:gd name="T4" fmla="*/ 77 w 108"/>
                <a:gd name="T5" fmla="*/ 14 h 92"/>
                <a:gd name="T6" fmla="*/ 77 w 108"/>
                <a:gd name="T7" fmla="*/ 11 h 92"/>
                <a:gd name="T8" fmla="*/ 66 w 108"/>
                <a:gd name="T9" fmla="*/ 0 h 92"/>
                <a:gd name="T10" fmla="*/ 54 w 108"/>
                <a:gd name="T11" fmla="*/ 0 h 92"/>
                <a:gd name="T12" fmla="*/ 43 w 108"/>
                <a:gd name="T13" fmla="*/ 11 h 92"/>
                <a:gd name="T14" fmla="*/ 43 w 108"/>
                <a:gd name="T15" fmla="*/ 15 h 92"/>
                <a:gd name="T16" fmla="*/ 14 w 108"/>
                <a:gd name="T17" fmla="*/ 15 h 92"/>
                <a:gd name="T18" fmla="*/ 0 w 108"/>
                <a:gd name="T19" fmla="*/ 29 h 92"/>
                <a:gd name="T20" fmla="*/ 0 w 108"/>
                <a:gd name="T21" fmla="*/ 78 h 92"/>
                <a:gd name="T22" fmla="*/ 14 w 108"/>
                <a:gd name="T23" fmla="*/ 92 h 92"/>
                <a:gd name="T24" fmla="*/ 94 w 108"/>
                <a:gd name="T25" fmla="*/ 92 h 92"/>
                <a:gd name="T26" fmla="*/ 108 w 108"/>
                <a:gd name="T27" fmla="*/ 78 h 92"/>
                <a:gd name="T28" fmla="*/ 108 w 108"/>
                <a:gd name="T29" fmla="*/ 29 h 92"/>
                <a:gd name="T30" fmla="*/ 94 w 108"/>
                <a:gd name="T31" fmla="*/ 15 h 92"/>
                <a:gd name="T32" fmla="*/ 10 w 108"/>
                <a:gd name="T33" fmla="*/ 78 h 92"/>
                <a:gd name="T34" fmla="*/ 10 w 108"/>
                <a:gd name="T35" fmla="*/ 29 h 92"/>
                <a:gd name="T36" fmla="*/ 14 w 108"/>
                <a:gd name="T37" fmla="*/ 24 h 92"/>
                <a:gd name="T38" fmla="*/ 26 w 108"/>
                <a:gd name="T39" fmla="*/ 24 h 92"/>
                <a:gd name="T40" fmla="*/ 26 w 108"/>
                <a:gd name="T41" fmla="*/ 83 h 92"/>
                <a:gd name="T42" fmla="*/ 14 w 108"/>
                <a:gd name="T43" fmla="*/ 83 h 92"/>
                <a:gd name="T44" fmla="*/ 10 w 108"/>
                <a:gd name="T45" fmla="*/ 78 h 92"/>
                <a:gd name="T46" fmla="*/ 99 w 108"/>
                <a:gd name="T47" fmla="*/ 78 h 92"/>
                <a:gd name="T48" fmla="*/ 94 w 108"/>
                <a:gd name="T49" fmla="*/ 83 h 92"/>
                <a:gd name="T50" fmla="*/ 35 w 108"/>
                <a:gd name="T51" fmla="*/ 83 h 92"/>
                <a:gd name="T52" fmla="*/ 35 w 108"/>
                <a:gd name="T53" fmla="*/ 24 h 92"/>
                <a:gd name="T54" fmla="*/ 43 w 108"/>
                <a:gd name="T55" fmla="*/ 24 h 92"/>
                <a:gd name="T56" fmla="*/ 77 w 108"/>
                <a:gd name="T57" fmla="*/ 24 h 92"/>
                <a:gd name="T58" fmla="*/ 94 w 108"/>
                <a:gd name="T59" fmla="*/ 24 h 92"/>
                <a:gd name="T60" fmla="*/ 99 w 108"/>
                <a:gd name="T61" fmla="*/ 29 h 92"/>
                <a:gd name="T62" fmla="*/ 99 w 108"/>
                <a:gd name="T63" fmla="*/ 7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2">
                  <a:moveTo>
                    <a:pt x="94" y="15"/>
                  </a:moveTo>
                  <a:cubicBezTo>
                    <a:pt x="77" y="15"/>
                    <a:pt x="77" y="15"/>
                    <a:pt x="77" y="15"/>
                  </a:cubicBezTo>
                  <a:cubicBezTo>
                    <a:pt x="77" y="14"/>
                    <a:pt x="77" y="14"/>
                    <a:pt x="77" y="14"/>
                  </a:cubicBezTo>
                  <a:cubicBezTo>
                    <a:pt x="77" y="11"/>
                    <a:pt x="77" y="11"/>
                    <a:pt x="77" y="11"/>
                  </a:cubicBezTo>
                  <a:cubicBezTo>
                    <a:pt x="77" y="5"/>
                    <a:pt x="72" y="0"/>
                    <a:pt x="66" y="0"/>
                  </a:cubicBezTo>
                  <a:cubicBezTo>
                    <a:pt x="54" y="0"/>
                    <a:pt x="54" y="0"/>
                    <a:pt x="54" y="0"/>
                  </a:cubicBezTo>
                  <a:cubicBezTo>
                    <a:pt x="48" y="0"/>
                    <a:pt x="43" y="5"/>
                    <a:pt x="43" y="11"/>
                  </a:cubicBezTo>
                  <a:cubicBezTo>
                    <a:pt x="43" y="15"/>
                    <a:pt x="43" y="15"/>
                    <a:pt x="43" y="15"/>
                  </a:cubicBezTo>
                  <a:cubicBezTo>
                    <a:pt x="14" y="15"/>
                    <a:pt x="14" y="15"/>
                    <a:pt x="14" y="15"/>
                  </a:cubicBezTo>
                  <a:cubicBezTo>
                    <a:pt x="7" y="15"/>
                    <a:pt x="0" y="21"/>
                    <a:pt x="0" y="29"/>
                  </a:cubicBezTo>
                  <a:cubicBezTo>
                    <a:pt x="0" y="78"/>
                    <a:pt x="0" y="78"/>
                    <a:pt x="0" y="78"/>
                  </a:cubicBezTo>
                  <a:cubicBezTo>
                    <a:pt x="0" y="86"/>
                    <a:pt x="6" y="92"/>
                    <a:pt x="14" y="92"/>
                  </a:cubicBezTo>
                  <a:cubicBezTo>
                    <a:pt x="94" y="92"/>
                    <a:pt x="94" y="92"/>
                    <a:pt x="94" y="92"/>
                  </a:cubicBezTo>
                  <a:cubicBezTo>
                    <a:pt x="101" y="92"/>
                    <a:pt x="108" y="86"/>
                    <a:pt x="108" y="78"/>
                  </a:cubicBezTo>
                  <a:cubicBezTo>
                    <a:pt x="108" y="29"/>
                    <a:pt x="108" y="29"/>
                    <a:pt x="108" y="29"/>
                  </a:cubicBezTo>
                  <a:cubicBezTo>
                    <a:pt x="108" y="21"/>
                    <a:pt x="101" y="15"/>
                    <a:pt x="94" y="15"/>
                  </a:cubicBezTo>
                  <a:close/>
                  <a:moveTo>
                    <a:pt x="10" y="78"/>
                  </a:moveTo>
                  <a:cubicBezTo>
                    <a:pt x="10" y="29"/>
                    <a:pt x="10" y="29"/>
                    <a:pt x="10" y="29"/>
                  </a:cubicBezTo>
                  <a:cubicBezTo>
                    <a:pt x="10" y="27"/>
                    <a:pt x="12" y="24"/>
                    <a:pt x="14" y="24"/>
                  </a:cubicBezTo>
                  <a:cubicBezTo>
                    <a:pt x="26" y="24"/>
                    <a:pt x="26" y="24"/>
                    <a:pt x="26" y="24"/>
                  </a:cubicBezTo>
                  <a:cubicBezTo>
                    <a:pt x="26" y="83"/>
                    <a:pt x="26" y="83"/>
                    <a:pt x="26" y="83"/>
                  </a:cubicBezTo>
                  <a:cubicBezTo>
                    <a:pt x="14" y="83"/>
                    <a:pt x="14" y="83"/>
                    <a:pt x="14" y="83"/>
                  </a:cubicBezTo>
                  <a:cubicBezTo>
                    <a:pt x="11" y="83"/>
                    <a:pt x="10" y="80"/>
                    <a:pt x="10" y="78"/>
                  </a:cubicBezTo>
                  <a:close/>
                  <a:moveTo>
                    <a:pt x="99" y="78"/>
                  </a:moveTo>
                  <a:cubicBezTo>
                    <a:pt x="99" y="80"/>
                    <a:pt x="96" y="83"/>
                    <a:pt x="94" y="83"/>
                  </a:cubicBezTo>
                  <a:cubicBezTo>
                    <a:pt x="35" y="83"/>
                    <a:pt x="35" y="83"/>
                    <a:pt x="35" y="83"/>
                  </a:cubicBezTo>
                  <a:cubicBezTo>
                    <a:pt x="35" y="24"/>
                    <a:pt x="35" y="24"/>
                    <a:pt x="35" y="24"/>
                  </a:cubicBezTo>
                  <a:cubicBezTo>
                    <a:pt x="43" y="24"/>
                    <a:pt x="43" y="24"/>
                    <a:pt x="43" y="24"/>
                  </a:cubicBezTo>
                  <a:cubicBezTo>
                    <a:pt x="77" y="24"/>
                    <a:pt x="77" y="24"/>
                    <a:pt x="77" y="24"/>
                  </a:cubicBezTo>
                  <a:cubicBezTo>
                    <a:pt x="94" y="24"/>
                    <a:pt x="94" y="24"/>
                    <a:pt x="94" y="24"/>
                  </a:cubicBezTo>
                  <a:cubicBezTo>
                    <a:pt x="96" y="24"/>
                    <a:pt x="99" y="27"/>
                    <a:pt x="99" y="29"/>
                  </a:cubicBezTo>
                  <a:lnTo>
                    <a:pt x="99"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0" name="Freeform 28"/>
            <p:cNvSpPr>
              <a:spLocks noEditPoints="1"/>
            </p:cNvSpPr>
            <p:nvPr/>
          </p:nvSpPr>
          <p:spPr bwMode="auto">
            <a:xfrm>
              <a:off x="93" y="83"/>
              <a:ext cx="74" cy="74"/>
            </a:xfrm>
            <a:custGeom>
              <a:avLst/>
              <a:gdLst>
                <a:gd name="T0" fmla="*/ 17 w 34"/>
                <a:gd name="T1" fmla="*/ 0 h 34"/>
                <a:gd name="T2" fmla="*/ 0 w 34"/>
                <a:gd name="T3" fmla="*/ 17 h 34"/>
                <a:gd name="T4" fmla="*/ 17 w 34"/>
                <a:gd name="T5" fmla="*/ 34 h 34"/>
                <a:gd name="T6" fmla="*/ 34 w 34"/>
                <a:gd name="T7" fmla="*/ 17 h 34"/>
                <a:gd name="T8" fmla="*/ 17 w 34"/>
                <a:gd name="T9" fmla="*/ 0 h 34"/>
                <a:gd name="T10" fmla="*/ 17 w 34"/>
                <a:gd name="T11" fmla="*/ 25 h 34"/>
                <a:gd name="T12" fmla="*/ 9 w 34"/>
                <a:gd name="T13" fmla="*/ 17 h 34"/>
                <a:gd name="T14" fmla="*/ 17 w 34"/>
                <a:gd name="T15" fmla="*/ 10 h 34"/>
                <a:gd name="T16" fmla="*/ 25 w 34"/>
                <a:gd name="T17" fmla="*/ 17 h 34"/>
                <a:gd name="T18" fmla="*/ 17 w 34"/>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0"/>
                  </a:moveTo>
                  <a:cubicBezTo>
                    <a:pt x="8" y="0"/>
                    <a:pt x="0" y="8"/>
                    <a:pt x="0" y="17"/>
                  </a:cubicBezTo>
                  <a:cubicBezTo>
                    <a:pt x="0" y="27"/>
                    <a:pt x="8" y="34"/>
                    <a:pt x="17" y="34"/>
                  </a:cubicBezTo>
                  <a:cubicBezTo>
                    <a:pt x="26" y="34"/>
                    <a:pt x="34" y="27"/>
                    <a:pt x="34" y="17"/>
                  </a:cubicBezTo>
                  <a:cubicBezTo>
                    <a:pt x="34" y="8"/>
                    <a:pt x="26" y="0"/>
                    <a:pt x="17" y="0"/>
                  </a:cubicBezTo>
                  <a:close/>
                  <a:moveTo>
                    <a:pt x="17" y="25"/>
                  </a:moveTo>
                  <a:cubicBezTo>
                    <a:pt x="13" y="25"/>
                    <a:pt x="9" y="21"/>
                    <a:pt x="9" y="17"/>
                  </a:cubicBezTo>
                  <a:cubicBezTo>
                    <a:pt x="9" y="13"/>
                    <a:pt x="13" y="10"/>
                    <a:pt x="17" y="10"/>
                  </a:cubicBezTo>
                  <a:cubicBezTo>
                    <a:pt x="21" y="10"/>
                    <a:pt x="25" y="13"/>
                    <a:pt x="25" y="17"/>
                  </a:cubicBezTo>
                  <a:cubicBezTo>
                    <a:pt x="25" y="21"/>
                    <a:pt x="21" y="25"/>
                    <a:pt x="17"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61" name="Group 29"/>
          <p:cNvGrpSpPr/>
          <p:nvPr/>
        </p:nvGrpSpPr>
        <p:grpSpPr bwMode="auto">
          <a:xfrm>
            <a:off x="6953250" y="2728838"/>
            <a:ext cx="366713" cy="365125"/>
            <a:chOff x="0" y="0"/>
            <a:chExt cx="231" cy="230"/>
          </a:xfrm>
          <a:solidFill>
            <a:schemeClr val="accent1"/>
          </a:solidFill>
        </p:grpSpPr>
        <p:sp>
          <p:nvSpPr>
            <p:cNvPr id="18462" name="Freeform 30"/>
            <p:cNvSpPr>
              <a:spLocks noEditPoints="1"/>
            </p:cNvSpPr>
            <p:nvPr/>
          </p:nvSpPr>
          <p:spPr bwMode="auto">
            <a:xfrm>
              <a:off x="0" y="0"/>
              <a:ext cx="231" cy="230"/>
            </a:xfrm>
            <a:custGeom>
              <a:avLst/>
              <a:gdLst>
                <a:gd name="T0" fmla="*/ 53 w 106"/>
                <a:gd name="T1" fmla="*/ 106 h 106"/>
                <a:gd name="T2" fmla="*/ 0 w 106"/>
                <a:gd name="T3" fmla="*/ 53 h 106"/>
                <a:gd name="T4" fmla="*/ 53 w 106"/>
                <a:gd name="T5" fmla="*/ 0 h 106"/>
                <a:gd name="T6" fmla="*/ 106 w 106"/>
                <a:gd name="T7" fmla="*/ 53 h 106"/>
                <a:gd name="T8" fmla="*/ 53 w 106"/>
                <a:gd name="T9" fmla="*/ 106 h 106"/>
                <a:gd name="T10" fmla="*/ 53 w 106"/>
                <a:gd name="T11" fmla="*/ 9 h 106"/>
                <a:gd name="T12" fmla="*/ 9 w 106"/>
                <a:gd name="T13" fmla="*/ 53 h 106"/>
                <a:gd name="T14" fmla="*/ 53 w 106"/>
                <a:gd name="T15" fmla="*/ 97 h 106"/>
                <a:gd name="T16" fmla="*/ 97 w 106"/>
                <a:gd name="T17" fmla="*/ 53 h 106"/>
                <a:gd name="T18" fmla="*/ 53 w 106"/>
                <a:gd name="T19" fmla="*/ 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53" y="106"/>
                  </a:moveTo>
                  <a:cubicBezTo>
                    <a:pt x="24" y="106"/>
                    <a:pt x="0" y="82"/>
                    <a:pt x="0" y="53"/>
                  </a:cubicBezTo>
                  <a:cubicBezTo>
                    <a:pt x="0" y="24"/>
                    <a:pt x="24" y="0"/>
                    <a:pt x="53" y="0"/>
                  </a:cubicBezTo>
                  <a:cubicBezTo>
                    <a:pt x="82" y="0"/>
                    <a:pt x="106" y="24"/>
                    <a:pt x="106" y="53"/>
                  </a:cubicBezTo>
                  <a:cubicBezTo>
                    <a:pt x="106" y="82"/>
                    <a:pt x="82" y="106"/>
                    <a:pt x="53" y="106"/>
                  </a:cubicBezTo>
                  <a:close/>
                  <a:moveTo>
                    <a:pt x="53" y="9"/>
                  </a:moveTo>
                  <a:cubicBezTo>
                    <a:pt x="29" y="9"/>
                    <a:pt x="9" y="29"/>
                    <a:pt x="9" y="53"/>
                  </a:cubicBezTo>
                  <a:cubicBezTo>
                    <a:pt x="9" y="77"/>
                    <a:pt x="29" y="97"/>
                    <a:pt x="53" y="97"/>
                  </a:cubicBezTo>
                  <a:cubicBezTo>
                    <a:pt x="77" y="97"/>
                    <a:pt x="97" y="77"/>
                    <a:pt x="97" y="53"/>
                  </a:cubicBezTo>
                  <a:cubicBezTo>
                    <a:pt x="97" y="29"/>
                    <a:pt x="77" y="9"/>
                    <a:pt x="5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3" name="Freeform 31"/>
            <p:cNvSpPr/>
            <p:nvPr/>
          </p:nvSpPr>
          <p:spPr bwMode="auto">
            <a:xfrm>
              <a:off x="104" y="43"/>
              <a:ext cx="72" cy="81"/>
            </a:xfrm>
            <a:custGeom>
              <a:avLst/>
              <a:gdLst>
                <a:gd name="T0" fmla="*/ 28 w 33"/>
                <a:gd name="T1" fmla="*/ 37 h 37"/>
                <a:gd name="T2" fmla="*/ 5 w 33"/>
                <a:gd name="T3" fmla="*/ 37 h 37"/>
                <a:gd name="T4" fmla="*/ 0 w 33"/>
                <a:gd name="T5" fmla="*/ 33 h 37"/>
                <a:gd name="T6" fmla="*/ 0 w 33"/>
                <a:gd name="T7" fmla="*/ 5 h 37"/>
                <a:gd name="T8" fmla="*/ 5 w 33"/>
                <a:gd name="T9" fmla="*/ 0 h 37"/>
                <a:gd name="T10" fmla="*/ 9 w 33"/>
                <a:gd name="T11" fmla="*/ 5 h 37"/>
                <a:gd name="T12" fmla="*/ 9 w 33"/>
                <a:gd name="T13" fmla="*/ 28 h 37"/>
                <a:gd name="T14" fmla="*/ 28 w 33"/>
                <a:gd name="T15" fmla="*/ 28 h 37"/>
                <a:gd name="T16" fmla="*/ 33 w 33"/>
                <a:gd name="T17" fmla="*/ 33 h 37"/>
                <a:gd name="T18" fmla="*/ 28 w 33"/>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7">
                  <a:moveTo>
                    <a:pt x="28" y="37"/>
                  </a:moveTo>
                  <a:cubicBezTo>
                    <a:pt x="5" y="37"/>
                    <a:pt x="5" y="37"/>
                    <a:pt x="5" y="37"/>
                  </a:cubicBezTo>
                  <a:cubicBezTo>
                    <a:pt x="2" y="37"/>
                    <a:pt x="0" y="35"/>
                    <a:pt x="0" y="33"/>
                  </a:cubicBezTo>
                  <a:cubicBezTo>
                    <a:pt x="0" y="5"/>
                    <a:pt x="0" y="5"/>
                    <a:pt x="0" y="5"/>
                  </a:cubicBezTo>
                  <a:cubicBezTo>
                    <a:pt x="0" y="2"/>
                    <a:pt x="2" y="0"/>
                    <a:pt x="5" y="0"/>
                  </a:cubicBezTo>
                  <a:cubicBezTo>
                    <a:pt x="7" y="0"/>
                    <a:pt x="9" y="2"/>
                    <a:pt x="9" y="5"/>
                  </a:cubicBezTo>
                  <a:cubicBezTo>
                    <a:pt x="9" y="28"/>
                    <a:pt x="9" y="28"/>
                    <a:pt x="9" y="28"/>
                  </a:cubicBezTo>
                  <a:cubicBezTo>
                    <a:pt x="28" y="28"/>
                    <a:pt x="28" y="28"/>
                    <a:pt x="28" y="28"/>
                  </a:cubicBezTo>
                  <a:cubicBezTo>
                    <a:pt x="31" y="28"/>
                    <a:pt x="33" y="30"/>
                    <a:pt x="33" y="33"/>
                  </a:cubicBezTo>
                  <a:cubicBezTo>
                    <a:pt x="33" y="35"/>
                    <a:pt x="31" y="37"/>
                    <a:pt x="2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64" name="Line 32"/>
          <p:cNvSpPr>
            <a:spLocks noChangeShapeType="1"/>
          </p:cNvSpPr>
          <p:nvPr/>
        </p:nvSpPr>
        <p:spPr bwMode="auto">
          <a:xfrm>
            <a:off x="2008188" y="3198738"/>
            <a:ext cx="0" cy="674688"/>
          </a:xfrm>
          <a:prstGeom prst="line">
            <a:avLst/>
          </a:prstGeom>
          <a:noFill/>
          <a:ln w="6350">
            <a:solidFill>
              <a:schemeClr val="tx1">
                <a:lumMod val="50000"/>
                <a:lumOff val="50000"/>
              </a:schemeClr>
            </a:solidFill>
            <a:prstDash val="dash"/>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8465" name="Line 33"/>
          <p:cNvSpPr>
            <a:spLocks noChangeShapeType="1"/>
          </p:cNvSpPr>
          <p:nvPr/>
        </p:nvSpPr>
        <p:spPr bwMode="auto">
          <a:xfrm>
            <a:off x="4572000" y="3198738"/>
            <a:ext cx="0" cy="674688"/>
          </a:xfrm>
          <a:prstGeom prst="line">
            <a:avLst/>
          </a:prstGeom>
          <a:noFill/>
          <a:ln w="6350">
            <a:solidFill>
              <a:schemeClr val="tx1">
                <a:lumMod val="50000"/>
                <a:lumOff val="50000"/>
              </a:schemeClr>
            </a:solidFill>
            <a:prstDash val="dash"/>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8466" name="Line 34"/>
          <p:cNvSpPr>
            <a:spLocks noChangeShapeType="1"/>
          </p:cNvSpPr>
          <p:nvPr/>
        </p:nvSpPr>
        <p:spPr bwMode="auto">
          <a:xfrm>
            <a:off x="7135813" y="3198738"/>
            <a:ext cx="0" cy="674688"/>
          </a:xfrm>
          <a:prstGeom prst="line">
            <a:avLst/>
          </a:prstGeom>
          <a:noFill/>
          <a:ln w="6350">
            <a:solidFill>
              <a:schemeClr val="tx1">
                <a:lumMod val="50000"/>
                <a:lumOff val="50000"/>
              </a:schemeClr>
            </a:solidFill>
            <a:prstDash val="dash"/>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8467" name="Line 35"/>
          <p:cNvSpPr>
            <a:spLocks noChangeShapeType="1"/>
          </p:cNvSpPr>
          <p:nvPr/>
        </p:nvSpPr>
        <p:spPr bwMode="auto">
          <a:xfrm>
            <a:off x="3305175" y="1947788"/>
            <a:ext cx="0" cy="674688"/>
          </a:xfrm>
          <a:prstGeom prst="line">
            <a:avLst/>
          </a:prstGeom>
          <a:noFill/>
          <a:ln w="6350">
            <a:solidFill>
              <a:schemeClr val="tx1">
                <a:lumMod val="50000"/>
                <a:lumOff val="50000"/>
              </a:schemeClr>
            </a:solidFill>
            <a:prstDash val="dash"/>
            <a:round/>
            <a:head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8468" name="Line 36"/>
          <p:cNvSpPr>
            <a:spLocks noChangeShapeType="1"/>
          </p:cNvSpPr>
          <p:nvPr/>
        </p:nvSpPr>
        <p:spPr bwMode="auto">
          <a:xfrm>
            <a:off x="5851525" y="1947788"/>
            <a:ext cx="0" cy="674688"/>
          </a:xfrm>
          <a:prstGeom prst="line">
            <a:avLst/>
          </a:prstGeom>
          <a:noFill/>
          <a:ln w="6350">
            <a:solidFill>
              <a:schemeClr val="tx1">
                <a:lumMod val="50000"/>
                <a:lumOff val="50000"/>
              </a:schemeClr>
            </a:solidFill>
            <a:prstDash val="dash"/>
            <a:round/>
            <a:head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8469" name="Rectangle 37"/>
          <p:cNvSpPr>
            <a:spLocks noChangeArrowheads="1"/>
          </p:cNvSpPr>
          <p:nvPr/>
        </p:nvSpPr>
        <p:spPr bwMode="auto">
          <a:xfrm>
            <a:off x="1036955" y="3938905"/>
            <a:ext cx="20828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buFont typeface="Arial" panose="020B0604020202020204" pitchFamily="34" charset="0"/>
              <a:buNone/>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动态全局资源优化算法的改进：</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l">
              <a:lnSpc>
                <a:spcPct val="120000"/>
              </a:lnSpc>
              <a:buFont typeface="Arial" panose="020B0604020202020204" pitchFamily="34" charset="0"/>
              <a:buNone/>
            </a:pPr>
            <a:r>
              <a:rPr lang="zh-CN" altLang="en-US" sz="1000" b="1" dirty="0">
                <a:solidFill>
                  <a:schemeClr val="tx1">
                    <a:lumMod val="50000"/>
                    <a:lumOff val="50000"/>
                  </a:schemeClr>
                </a:solidFill>
                <a:latin typeface="微软雅黑" panose="020B0503020204020204" pitchFamily="34" charset="-122"/>
                <a:ea typeface="微软雅黑" panose="020B0503020204020204" pitchFamily="34" charset="-122"/>
              </a:rPr>
              <a:t>加入虚拟节点生存周期、不同虚拟服务提供商之间的协商机制等因素</a:t>
            </a:r>
            <a:endParaRPr lang="zh-CN" altLang="en-US" sz="10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20000"/>
              </a:lnSpc>
              <a:buFont typeface="Arial" panose="020B0604020202020204" pitchFamily="34" charset="0"/>
              <a:buNone/>
            </a:pPr>
            <a:endParaRPr lang="zh-CN" altLang="en-US" sz="1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8470" name="Rectangle 38"/>
          <p:cNvSpPr>
            <a:spLocks noChangeArrowheads="1"/>
          </p:cNvSpPr>
          <p:nvPr/>
        </p:nvSpPr>
        <p:spPr bwMode="auto">
          <a:xfrm>
            <a:off x="3595688" y="3939108"/>
            <a:ext cx="19431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网络虚拟化的研究领域</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20000"/>
              </a:lnSpc>
              <a:buFont typeface="Arial" panose="020B0604020202020204" pitchFamily="34" charset="0"/>
              <a:buNone/>
            </a:pPr>
            <a:r>
              <a:rPr lang="zh-CN" altLang="en-US" sz="1000" b="1" dirty="0">
                <a:solidFill>
                  <a:schemeClr val="tx1">
                    <a:lumMod val="50000"/>
                    <a:lumOff val="50000"/>
                  </a:schemeClr>
                </a:solidFill>
                <a:latin typeface="微软雅黑" panose="020B0503020204020204" pitchFamily="34" charset="-122"/>
                <a:ea typeface="微软雅黑" panose="020B0503020204020204" pitchFamily="34" charset="-122"/>
              </a:rPr>
              <a:t>容错处理、拓扑发现、移动管理等方向</a:t>
            </a:r>
            <a:r>
              <a:rPr lang="en-US" altLang="zh-CN" sz="800" b="1" dirty="0">
                <a:solidFill>
                  <a:schemeClr val="tx1">
                    <a:lumMod val="50000"/>
                    <a:lumOff val="50000"/>
                  </a:schemeClr>
                </a:solidFill>
              </a:rPr>
              <a:t> </a:t>
            </a:r>
            <a:endParaRPr lang="zh-CN" altLang="en-US" sz="800" b="1" dirty="0">
              <a:solidFill>
                <a:schemeClr val="tx1">
                  <a:lumMod val="50000"/>
                  <a:lumOff val="50000"/>
                </a:schemeClr>
              </a:solidFill>
            </a:endParaRPr>
          </a:p>
        </p:txBody>
      </p:sp>
      <p:sp>
        <p:nvSpPr>
          <p:cNvPr id="18471" name="Rectangle 39"/>
          <p:cNvSpPr>
            <a:spLocks noChangeArrowheads="1"/>
          </p:cNvSpPr>
          <p:nvPr/>
        </p:nvSpPr>
        <p:spPr bwMode="auto">
          <a:xfrm>
            <a:off x="6165850" y="3939108"/>
            <a:ext cx="1943100" cy="4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en-US" sz="1200" b="1" dirty="0">
                <a:solidFill>
                  <a:schemeClr val="tx1">
                    <a:lumMod val="50000"/>
                    <a:lumOff val="50000"/>
                  </a:schemeClr>
                </a:solidFill>
                <a:latin typeface="Times New Roman" panose="02020603050405020304" charset="0"/>
                <a:ea typeface="微软雅黑" panose="020B0503020204020204" pitchFamily="34" charset="-122"/>
              </a:rPr>
              <a:t>基于</a:t>
            </a:r>
            <a:r>
              <a:rPr lang="en-US" altLang="zh-CN" sz="1200" b="1" dirty="0">
                <a:solidFill>
                  <a:schemeClr val="tx1">
                    <a:lumMod val="50000"/>
                    <a:lumOff val="50000"/>
                  </a:schemeClr>
                </a:solidFill>
                <a:latin typeface="Times New Roman" panose="02020603050405020304" charset="0"/>
                <a:ea typeface="微软雅黑" panose="020B0503020204020204" pitchFamily="34" charset="-122"/>
              </a:rPr>
              <a:t>SDN</a:t>
            </a:r>
            <a:r>
              <a:rPr lang="zh-CN" altLang="en-US" sz="1200" b="1" dirty="0">
                <a:solidFill>
                  <a:schemeClr val="tx1">
                    <a:lumMod val="50000"/>
                    <a:lumOff val="50000"/>
                  </a:schemeClr>
                </a:solidFill>
                <a:latin typeface="Times New Roman" panose="02020603050405020304" charset="0"/>
                <a:ea typeface="微软雅黑" panose="020B0503020204020204" pitchFamily="34" charset="-122"/>
              </a:rPr>
              <a:t>的网络虚拟化技术实现真正的成果转化</a:t>
            </a:r>
            <a:endParaRPr lang="zh-CN" altLang="en-US" sz="1200" b="1"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18472" name="Rectangle 40"/>
          <p:cNvSpPr>
            <a:spLocks noChangeArrowheads="1"/>
          </p:cNvSpPr>
          <p:nvPr/>
        </p:nvSpPr>
        <p:spPr bwMode="auto">
          <a:xfrm>
            <a:off x="2320925" y="1561326"/>
            <a:ext cx="1943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en-US" sz="1200" b="1" dirty="0">
                <a:solidFill>
                  <a:schemeClr val="tx1">
                    <a:lumMod val="50000"/>
                    <a:lumOff val="50000"/>
                  </a:schemeClr>
                </a:solidFill>
                <a:latin typeface="Times New Roman" panose="02020603050405020304" charset="0"/>
                <a:ea typeface="微软雅黑" panose="020B0503020204020204" pitchFamily="34" charset="-122"/>
              </a:rPr>
              <a:t>ROF</a:t>
            </a:r>
            <a:r>
              <a:rPr lang="zh-CN" altLang="en-US" sz="1200" b="1" dirty="0">
                <a:solidFill>
                  <a:schemeClr val="tx1">
                    <a:lumMod val="50000"/>
                    <a:lumOff val="50000"/>
                  </a:schemeClr>
                </a:solidFill>
                <a:latin typeface="Times New Roman" panose="02020603050405020304" charset="0"/>
                <a:ea typeface="微软雅黑" panose="020B0503020204020204" pitchFamily="34" charset="-122"/>
              </a:rPr>
              <a:t>的研究</a:t>
            </a:r>
            <a:endParaRPr lang="zh-CN" altLang="en-US" sz="1200" b="1" dirty="0">
              <a:solidFill>
                <a:schemeClr val="tx1">
                  <a:lumMod val="50000"/>
                  <a:lumOff val="50000"/>
                </a:schemeClr>
              </a:solidFill>
              <a:latin typeface="Times New Roman" panose="02020603050405020304" charset="0"/>
              <a:ea typeface="微软雅黑" panose="020B0503020204020204" pitchFamily="34" charset="-122"/>
            </a:endParaRPr>
          </a:p>
          <a:p>
            <a:pPr algn="ctr">
              <a:lnSpc>
                <a:spcPct val="120000"/>
              </a:lnSpc>
              <a:buFont typeface="Arial" panose="020B0604020202020204" pitchFamily="34" charset="0"/>
              <a:buNone/>
            </a:pPr>
            <a:endParaRPr lang="zh-CN" altLang="en-US" sz="800" dirty="0">
              <a:solidFill>
                <a:schemeClr val="tx1">
                  <a:lumMod val="50000"/>
                  <a:lumOff val="50000"/>
                </a:schemeClr>
              </a:solidFill>
            </a:endParaRPr>
          </a:p>
        </p:txBody>
      </p:sp>
      <p:sp>
        <p:nvSpPr>
          <p:cNvPr id="18473" name="Rectangle 41"/>
          <p:cNvSpPr>
            <a:spLocks noChangeArrowheads="1"/>
          </p:cNvSpPr>
          <p:nvPr/>
        </p:nvSpPr>
        <p:spPr bwMode="auto">
          <a:xfrm>
            <a:off x="4879975" y="1633081"/>
            <a:ext cx="1943100"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en-US" altLang="zh-CN" sz="1200" b="1" dirty="0">
                <a:solidFill>
                  <a:schemeClr val="tx1">
                    <a:lumMod val="50000"/>
                    <a:lumOff val="50000"/>
                  </a:schemeClr>
                </a:solidFill>
                <a:latin typeface="Times New Roman" panose="02020603050405020304" charset="0"/>
                <a:ea typeface="微软雅黑" panose="020B0503020204020204" pitchFamily="34" charset="-122"/>
              </a:rPr>
              <a:t>SDN</a:t>
            </a:r>
            <a:r>
              <a:rPr lang="zh-CN" altLang="en-US" sz="1200" b="1" dirty="0">
                <a:solidFill>
                  <a:schemeClr val="tx1">
                    <a:lumMod val="50000"/>
                    <a:lumOff val="50000"/>
                  </a:schemeClr>
                </a:solidFill>
                <a:latin typeface="Times New Roman" panose="02020603050405020304" charset="0"/>
                <a:ea typeface="微软雅黑" panose="020B0503020204020204" pitchFamily="34" charset="-122"/>
              </a:rPr>
              <a:t>控制器研究</a:t>
            </a:r>
            <a:endParaRPr lang="zh-CN" altLang="en-US" sz="1200" b="1"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73" name="TextBox 72"/>
          <p:cNvSpPr txBox="1"/>
          <p:nvPr/>
        </p:nvSpPr>
        <p:spPr>
          <a:xfrm>
            <a:off x="3458817" y="358586"/>
            <a:ext cx="2226366" cy="36830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未来研究规划</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4" name="Rectangle 20"/>
          <p:cNvSpPr>
            <a:spLocks noChangeArrowheads="1"/>
          </p:cNvSpPr>
          <p:nvPr/>
        </p:nvSpPr>
        <p:spPr bwMode="auto">
          <a:xfrm>
            <a:off x="3671697" y="685492"/>
            <a:ext cx="1800606"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200" dirty="0">
                <a:solidFill>
                  <a:schemeClr val="tx1">
                    <a:lumMod val="65000"/>
                    <a:lumOff val="35000"/>
                  </a:schemeClr>
                </a:solidFill>
                <a:latin typeface="Times New Roman" panose="02020603050405020304" charset="0"/>
                <a:cs typeface="Arial" panose="020B0604020202020204" pitchFamily="34" charset="0"/>
              </a:rPr>
              <a:t>Research  Planning</a:t>
            </a:r>
            <a:endParaRPr lang="en-US" altLang="zh-CN" sz="1200" dirty="0">
              <a:solidFill>
                <a:schemeClr val="tx1">
                  <a:lumMod val="65000"/>
                  <a:lumOff val="35000"/>
                </a:schemeClr>
              </a:solidFill>
              <a:latin typeface="Times New Roman" panose="0202060305040502030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46405" y="708660"/>
            <a:ext cx="8122285" cy="3911600"/>
            <a:chOff x="703" y="1116"/>
            <a:chExt cx="12791" cy="6160"/>
          </a:xfrm>
        </p:grpSpPr>
        <p:sp>
          <p:nvSpPr>
            <p:cNvPr id="141" name="TextBox 140"/>
            <p:cNvSpPr txBox="1"/>
            <p:nvPr/>
          </p:nvSpPr>
          <p:spPr>
            <a:xfrm>
              <a:off x="4990" y="2688"/>
              <a:ext cx="8505" cy="1115"/>
            </a:xfrm>
            <a:prstGeom prst="rect">
              <a:avLst/>
            </a:prstGeom>
            <a:noFill/>
          </p:spPr>
          <p:txBody>
            <a:bodyPr wrap="square" rtlCol="0">
              <a:spAutoFit/>
            </a:bodyPr>
            <a:lstStyle/>
            <a:p>
              <a:r>
                <a:rPr lang="zh-CN" altLang="en-US" sz="4000" dirty="0">
                  <a:ln w="6350">
                    <a:noFill/>
                  </a:ln>
                  <a:solidFill>
                    <a:schemeClr val="tx1">
                      <a:lumMod val="75000"/>
                      <a:lumOff val="25000"/>
                    </a:schemeClr>
                  </a:solidFill>
                  <a:latin typeface="Impact" panose="020B0806030902050204" pitchFamily="34" charset="0"/>
                  <a:ea typeface="微软雅黑" panose="020B0503020204020204" pitchFamily="34" charset="-122"/>
                </a:rPr>
                <a:t>敬请各位老师批评指正</a:t>
              </a:r>
              <a:endParaRPr lang="zh-CN" altLang="en-US" sz="4000" dirty="0">
                <a:ln w="6350">
                  <a:noFill/>
                </a:ln>
                <a:solidFill>
                  <a:schemeClr val="tx1">
                    <a:lumMod val="75000"/>
                    <a:lumOff val="25000"/>
                  </a:schemeClr>
                </a:solidFill>
                <a:latin typeface="Impact" panose="020B0806030902050204" pitchFamily="34" charset="0"/>
                <a:ea typeface="微软雅黑" panose="020B0503020204020204" pitchFamily="34" charset="-122"/>
              </a:endParaRPr>
            </a:p>
          </p:txBody>
        </p:sp>
        <p:grpSp>
          <p:nvGrpSpPr>
            <p:cNvPr id="142" name="组合 141"/>
            <p:cNvGrpSpPr/>
            <p:nvPr/>
          </p:nvGrpSpPr>
          <p:grpSpPr>
            <a:xfrm>
              <a:off x="8676" y="4740"/>
              <a:ext cx="345" cy="345"/>
              <a:chOff x="801291" y="3535885"/>
              <a:chExt cx="219347" cy="219347"/>
            </a:xfrm>
          </p:grpSpPr>
          <p:sp>
            <p:nvSpPr>
              <p:cNvPr id="143" name="Oval 10"/>
              <p:cNvSpPr>
                <a:spLocks noChangeArrowheads="1"/>
              </p:cNvSpPr>
              <p:nvPr/>
            </p:nvSpPr>
            <p:spPr bwMode="auto">
              <a:xfrm>
                <a:off x="801291" y="3535885"/>
                <a:ext cx="219347" cy="21934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45" name="组合 144"/>
              <p:cNvGrpSpPr/>
              <p:nvPr/>
            </p:nvGrpSpPr>
            <p:grpSpPr>
              <a:xfrm>
                <a:off x="860980" y="3583766"/>
                <a:ext cx="100336" cy="114060"/>
                <a:chOff x="860980" y="3583766"/>
                <a:chExt cx="100336" cy="114060"/>
              </a:xfrm>
            </p:grpSpPr>
            <p:sp>
              <p:nvSpPr>
                <p:cNvPr id="146"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7"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48" name="Group 14"/>
            <p:cNvGrpSpPr/>
            <p:nvPr/>
          </p:nvGrpSpPr>
          <p:grpSpPr bwMode="auto">
            <a:xfrm>
              <a:off x="5208" y="5418"/>
              <a:ext cx="345" cy="345"/>
              <a:chOff x="4248" y="3024"/>
              <a:chExt cx="600" cy="599"/>
            </a:xfrm>
          </p:grpSpPr>
          <p:sp>
            <p:nvSpPr>
              <p:cNvPr id="149" name="Oval 15"/>
              <p:cNvSpPr>
                <a:spLocks noChangeArrowheads="1"/>
              </p:cNvSpPr>
              <p:nvPr/>
            </p:nvSpPr>
            <p:spPr bwMode="auto">
              <a:xfrm>
                <a:off x="4248" y="3024"/>
                <a:ext cx="600" cy="599"/>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0" name="Group 16"/>
              <p:cNvGrpSpPr/>
              <p:nvPr/>
            </p:nvGrpSpPr>
            <p:grpSpPr bwMode="auto">
              <a:xfrm>
                <a:off x="4441" y="3144"/>
                <a:ext cx="215" cy="345"/>
                <a:chOff x="4441" y="3144"/>
                <a:chExt cx="215" cy="345"/>
              </a:xfrm>
            </p:grpSpPr>
            <p:sp>
              <p:nvSpPr>
                <p:cNvPr id="151"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2"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153" name="Text Box 19"/>
            <p:cNvSpPr txBox="1">
              <a:spLocks noChangeArrowheads="1"/>
            </p:cNvSpPr>
            <p:nvPr/>
          </p:nvSpPr>
          <p:spPr bwMode="auto">
            <a:xfrm>
              <a:off x="9006" y="4695"/>
              <a:ext cx="2448"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指导老师：杨辉老师</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4" name="Text Box 20"/>
            <p:cNvSpPr txBox="1">
              <a:spLocks noChangeArrowheads="1"/>
            </p:cNvSpPr>
            <p:nvPr/>
          </p:nvSpPr>
          <p:spPr bwMode="auto">
            <a:xfrm>
              <a:off x="5564" y="5373"/>
              <a:ext cx="1968"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答辩人：赵旭东</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5" name="矩形 154"/>
            <p:cNvSpPr/>
            <p:nvPr/>
          </p:nvSpPr>
          <p:spPr>
            <a:xfrm>
              <a:off x="4990" y="3822"/>
              <a:ext cx="8278" cy="533"/>
            </a:xfrm>
            <a:prstGeom prst="rect">
              <a:avLst/>
            </a:prstGeom>
          </p:spPr>
          <p:txBody>
            <a:bodyPr wrap="square">
              <a:spAutoFit/>
            </a:bodyPr>
            <a:lstStyle/>
            <a:p>
              <a:pPr algn="dist"/>
              <a:r>
                <a:rPr lang="en-US" altLang="zh-CN" sz="1600" dirty="0">
                  <a:solidFill>
                    <a:schemeClr val="tx1">
                      <a:lumMod val="50000"/>
                      <a:lumOff val="50000"/>
                    </a:schemeClr>
                  </a:solidFill>
                </a:rPr>
                <a:t>THANK YOU FOR WATCHING</a:t>
              </a:r>
              <a:endParaRPr lang="en-US" altLang="zh-CN" sz="1600" dirty="0">
                <a:solidFill>
                  <a:schemeClr val="tx1">
                    <a:lumMod val="50000"/>
                    <a:lumOff val="50000"/>
                  </a:schemeClr>
                </a:solidFill>
              </a:endParaRPr>
            </a:p>
          </p:txBody>
        </p:sp>
        <p:cxnSp>
          <p:nvCxnSpPr>
            <p:cNvPr id="156" name="直接连接符 155"/>
            <p:cNvCxnSpPr/>
            <p:nvPr/>
          </p:nvCxnSpPr>
          <p:spPr>
            <a:xfrm>
              <a:off x="5104" y="3821"/>
              <a:ext cx="805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7" name="组合 156"/>
            <p:cNvGrpSpPr/>
            <p:nvPr/>
          </p:nvGrpSpPr>
          <p:grpSpPr>
            <a:xfrm>
              <a:off x="703" y="1116"/>
              <a:ext cx="12651" cy="6161"/>
              <a:chOff x="553750" y="708630"/>
              <a:chExt cx="8033685" cy="3912360"/>
            </a:xfrm>
          </p:grpSpPr>
          <p:grpSp>
            <p:nvGrpSpPr>
              <p:cNvPr id="158" name="组合 157"/>
              <p:cNvGrpSpPr/>
              <p:nvPr/>
            </p:nvGrpSpPr>
            <p:grpSpPr>
              <a:xfrm>
                <a:off x="1116212" y="1435353"/>
                <a:ext cx="1363850" cy="2185147"/>
                <a:chOff x="996950" y="2262188"/>
                <a:chExt cx="434975" cy="696913"/>
              </a:xfrm>
            </p:grpSpPr>
            <p:sp>
              <p:nvSpPr>
                <p:cNvPr id="604"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5"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6"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7"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8"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9"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0"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1"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2"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3"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4"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5"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6"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7"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8"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9"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0"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1"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2"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3"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4"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5"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6"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7"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8"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9"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0"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1"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2"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3"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4"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5"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6"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7"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8"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9"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0"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1"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2"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3"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4"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5"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6"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7"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8"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9"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0"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1"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2"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3"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4"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5"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6"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7"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8"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9"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0"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1"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2"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3"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9" name="组合 158"/>
              <p:cNvGrpSpPr/>
              <p:nvPr/>
            </p:nvGrpSpPr>
            <p:grpSpPr>
              <a:xfrm>
                <a:off x="553750" y="708630"/>
                <a:ext cx="2399181" cy="2399181"/>
                <a:chOff x="817563" y="2030413"/>
                <a:chExt cx="765175" cy="765175"/>
              </a:xfrm>
              <a:solidFill>
                <a:schemeClr val="bg1">
                  <a:lumMod val="75000"/>
                </a:schemeClr>
              </a:solidFill>
            </p:grpSpPr>
            <p:grpSp>
              <p:nvGrpSpPr>
                <p:cNvPr id="167" name="组合 166"/>
                <p:cNvGrpSpPr/>
                <p:nvPr/>
              </p:nvGrpSpPr>
              <p:grpSpPr>
                <a:xfrm>
                  <a:off x="1050925" y="2039938"/>
                  <a:ext cx="495300" cy="269876"/>
                  <a:chOff x="1050925" y="2039938"/>
                  <a:chExt cx="495300" cy="269876"/>
                </a:xfrm>
                <a:grpFill/>
              </p:grpSpPr>
              <p:sp>
                <p:nvSpPr>
                  <p:cNvPr id="566"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7"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8"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9"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0"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1"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2"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3"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4"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5"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6"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7"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8"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9"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0"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1"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2"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3"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4"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5"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6"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7"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8"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9"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0"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1"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2"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3"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4"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5"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6"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7"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8"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9"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0"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1"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2"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3"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8" name="组合 167"/>
                <p:cNvGrpSpPr/>
                <p:nvPr/>
              </p:nvGrpSpPr>
              <p:grpSpPr>
                <a:xfrm>
                  <a:off x="1341438" y="2374901"/>
                  <a:ext cx="174625" cy="404812"/>
                  <a:chOff x="1341438" y="2374901"/>
                  <a:chExt cx="174625" cy="404812"/>
                </a:xfrm>
                <a:grpFill/>
              </p:grpSpPr>
              <p:sp>
                <p:nvSpPr>
                  <p:cNvPr id="493"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5"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6"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8"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9"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3"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4"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7"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0"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1"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2"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4"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5"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6"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7"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8"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9"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0"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1"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2"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3"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4"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5"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6"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7"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8"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9"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0"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1"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2"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3"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4"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5"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6"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7"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8"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9"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0"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1"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2"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3"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4"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5"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9" name="组合 168"/>
                <p:cNvGrpSpPr/>
                <p:nvPr/>
              </p:nvGrpSpPr>
              <p:grpSpPr>
                <a:xfrm>
                  <a:off x="817563" y="2030413"/>
                  <a:ext cx="765175" cy="765175"/>
                  <a:chOff x="817563" y="2030413"/>
                  <a:chExt cx="765175" cy="765175"/>
                </a:xfrm>
                <a:grpFill/>
              </p:grpSpPr>
              <p:grpSp>
                <p:nvGrpSpPr>
                  <p:cNvPr id="170" name="Group 407"/>
                  <p:cNvGrpSpPr/>
                  <p:nvPr/>
                </p:nvGrpSpPr>
                <p:grpSpPr bwMode="auto">
                  <a:xfrm>
                    <a:off x="817563" y="2030413"/>
                    <a:ext cx="765175" cy="763588"/>
                    <a:chOff x="515" y="1279"/>
                    <a:chExt cx="482" cy="481"/>
                  </a:xfrm>
                  <a:grpFill/>
                </p:grpSpPr>
                <p:sp>
                  <p:nvSpPr>
                    <p:cNvPr id="293"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1" name="组合 170"/>
                  <p:cNvGrpSpPr/>
                  <p:nvPr/>
                </p:nvGrpSpPr>
                <p:grpSpPr>
                  <a:xfrm>
                    <a:off x="819150" y="2128838"/>
                    <a:ext cx="293688" cy="666750"/>
                    <a:chOff x="819150" y="2128838"/>
                    <a:chExt cx="293688" cy="666750"/>
                  </a:xfrm>
                  <a:grpFill/>
                </p:grpSpPr>
                <p:sp>
                  <p:nvSpPr>
                    <p:cNvPr id="172"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160" name="组合 159"/>
              <p:cNvGrpSpPr/>
              <p:nvPr/>
            </p:nvGrpSpPr>
            <p:grpSpPr>
              <a:xfrm>
                <a:off x="1803113" y="3560233"/>
                <a:ext cx="6641589" cy="727259"/>
                <a:chOff x="1216025" y="2955926"/>
                <a:chExt cx="1971675" cy="215900"/>
              </a:xfrm>
            </p:grpSpPr>
            <p:sp>
              <p:nvSpPr>
                <p:cNvPr id="165"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6"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161" name="组合 160"/>
              <p:cNvGrpSpPr/>
              <p:nvPr/>
            </p:nvGrpSpPr>
            <p:grpSpPr>
              <a:xfrm>
                <a:off x="8303713" y="4177986"/>
                <a:ext cx="283722" cy="443004"/>
                <a:chOff x="3141663" y="3136901"/>
                <a:chExt cx="90488" cy="141288"/>
              </a:xfrm>
            </p:grpSpPr>
            <p:sp>
              <p:nvSpPr>
                <p:cNvPr id="162"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505"/>
                <p:cNvSpPr/>
                <p:nvPr/>
              </p:nvSpPr>
              <p:spPr bwMode="auto">
                <a:xfrm>
                  <a:off x="3148013" y="3144838"/>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F08C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 name="组合 1"/>
            <p:cNvGrpSpPr/>
            <p:nvPr/>
          </p:nvGrpSpPr>
          <p:grpSpPr>
            <a:xfrm>
              <a:off x="5173" y="4747"/>
              <a:ext cx="345" cy="345"/>
              <a:chOff x="801291" y="3535885"/>
              <a:chExt cx="219347" cy="219347"/>
            </a:xfrm>
          </p:grpSpPr>
          <p:sp>
            <p:nvSpPr>
              <p:cNvPr id="3" name="Oval 10"/>
              <p:cNvSpPr>
                <a:spLocks noChangeArrowheads="1"/>
              </p:cNvSpPr>
              <p:nvPr/>
            </p:nvSpPr>
            <p:spPr bwMode="auto">
              <a:xfrm>
                <a:off x="801291" y="3535885"/>
                <a:ext cx="219347" cy="21934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60980" y="3583766"/>
                <a:ext cx="100336" cy="114060"/>
                <a:chOff x="860980" y="3583766"/>
                <a:chExt cx="100336" cy="114060"/>
              </a:xfrm>
            </p:grpSpPr>
            <p:sp>
              <p:nvSpPr>
                <p:cNvPr id="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7" name="Text Box 19"/>
            <p:cNvSpPr txBox="1">
              <a:spLocks noChangeArrowheads="1"/>
            </p:cNvSpPr>
            <p:nvPr/>
          </p:nvSpPr>
          <p:spPr bwMode="auto">
            <a:xfrm>
              <a:off x="5503" y="4702"/>
              <a:ext cx="2688"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指导老师：高锦秀老师</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39825" y="358586"/>
            <a:ext cx="7810500" cy="4147374"/>
            <a:chOff x="1795" y="565"/>
            <a:chExt cx="12300" cy="6531"/>
          </a:xfrm>
        </p:grpSpPr>
        <p:sp>
          <p:nvSpPr>
            <p:cNvPr id="5260" name="Oval 140"/>
            <p:cNvSpPr>
              <a:spLocks noChangeArrowheads="1"/>
            </p:cNvSpPr>
            <p:nvPr/>
          </p:nvSpPr>
          <p:spPr bwMode="auto">
            <a:xfrm>
              <a:off x="1795" y="2280"/>
              <a:ext cx="735" cy="740"/>
            </a:xfrm>
            <a:prstGeom prst="ellipse">
              <a:avLst/>
            </a:prstGeom>
            <a:solidFill>
              <a:schemeClr val="accent1"/>
            </a:solidFill>
            <a:ln>
              <a:noFill/>
            </a:ln>
            <a:effectLst/>
          </p:spPr>
          <p:txBody>
            <a:bodyPr/>
            <a:lstStyle/>
            <a:p>
              <a:endParaRPr lang="zh-CN" altLang="en-US">
                <a:solidFill>
                  <a:schemeClr val="tx1">
                    <a:lumMod val="65000"/>
                    <a:lumOff val="35000"/>
                  </a:schemeClr>
                </a:solidFill>
              </a:endParaRPr>
            </a:p>
          </p:txBody>
        </p:sp>
        <p:grpSp>
          <p:nvGrpSpPr>
            <p:cNvPr id="5261" name="Group 141"/>
            <p:cNvGrpSpPr/>
            <p:nvPr/>
          </p:nvGrpSpPr>
          <p:grpSpPr bwMode="auto">
            <a:xfrm>
              <a:off x="2018" y="2458"/>
              <a:ext cx="300" cy="382"/>
              <a:chOff x="0" y="0"/>
              <a:chExt cx="120" cy="153"/>
            </a:xfrm>
          </p:grpSpPr>
          <p:sp>
            <p:nvSpPr>
              <p:cNvPr id="5262" name="Freeform 142"/>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63" name="Freeform 143"/>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sp>
          <p:nvSpPr>
            <p:cNvPr id="5265" name="Oval 145"/>
            <p:cNvSpPr>
              <a:spLocks noChangeArrowheads="1"/>
            </p:cNvSpPr>
            <p:nvPr/>
          </p:nvSpPr>
          <p:spPr bwMode="auto">
            <a:xfrm>
              <a:off x="7920" y="3610"/>
              <a:ext cx="735" cy="738"/>
            </a:xfrm>
            <a:prstGeom prst="ellipse">
              <a:avLst/>
            </a:prstGeom>
            <a:solidFill>
              <a:schemeClr val="tx1">
                <a:lumMod val="75000"/>
                <a:lumOff val="25000"/>
              </a:schemeClr>
            </a:solidFill>
            <a:ln>
              <a:noFill/>
            </a:ln>
            <a:effectLst/>
          </p:spPr>
          <p:txBody>
            <a:bodyPr/>
            <a:lstStyle/>
            <a:p>
              <a:endParaRPr lang="zh-CN" altLang="en-US">
                <a:solidFill>
                  <a:schemeClr val="tx1">
                    <a:lumMod val="65000"/>
                    <a:lumOff val="35000"/>
                  </a:schemeClr>
                </a:solidFill>
              </a:endParaRPr>
            </a:p>
          </p:txBody>
        </p:sp>
        <p:grpSp>
          <p:nvGrpSpPr>
            <p:cNvPr id="5266" name="Group 146"/>
            <p:cNvGrpSpPr/>
            <p:nvPr/>
          </p:nvGrpSpPr>
          <p:grpSpPr bwMode="auto">
            <a:xfrm>
              <a:off x="8098" y="3805"/>
              <a:ext cx="375" cy="365"/>
              <a:chOff x="0" y="0"/>
              <a:chExt cx="150" cy="146"/>
            </a:xfrm>
          </p:grpSpPr>
          <p:sp>
            <p:nvSpPr>
              <p:cNvPr id="5267" name="Freeform 147"/>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68" name="Freeform 148"/>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sp>
          <p:nvSpPr>
            <p:cNvPr id="5270" name="Oval 150"/>
            <p:cNvSpPr>
              <a:spLocks noChangeArrowheads="1"/>
            </p:cNvSpPr>
            <p:nvPr/>
          </p:nvSpPr>
          <p:spPr bwMode="auto">
            <a:xfrm>
              <a:off x="7920" y="2280"/>
              <a:ext cx="735" cy="740"/>
            </a:xfrm>
            <a:prstGeom prst="ellipse">
              <a:avLst/>
            </a:prstGeom>
            <a:solidFill>
              <a:schemeClr val="accent1"/>
            </a:solidFill>
            <a:ln>
              <a:noFill/>
            </a:ln>
            <a:effectLst/>
          </p:spPr>
          <p:txBody>
            <a:bodyPr/>
            <a:lstStyle/>
            <a:p>
              <a:endParaRPr lang="zh-CN" altLang="en-US">
                <a:solidFill>
                  <a:schemeClr val="tx1">
                    <a:lumMod val="65000"/>
                    <a:lumOff val="35000"/>
                  </a:schemeClr>
                </a:solidFill>
              </a:endParaRPr>
            </a:p>
          </p:txBody>
        </p:sp>
        <p:sp>
          <p:nvSpPr>
            <p:cNvPr id="5271" name="Freeform 151"/>
            <p:cNvSpPr/>
            <p:nvPr/>
          </p:nvSpPr>
          <p:spPr bwMode="auto">
            <a:xfrm>
              <a:off x="8165" y="2500"/>
              <a:ext cx="245" cy="298"/>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73" name="Oval 153"/>
            <p:cNvSpPr>
              <a:spLocks noChangeArrowheads="1"/>
            </p:cNvSpPr>
            <p:nvPr/>
          </p:nvSpPr>
          <p:spPr bwMode="auto">
            <a:xfrm>
              <a:off x="1795" y="3610"/>
              <a:ext cx="735" cy="738"/>
            </a:xfrm>
            <a:prstGeom prst="ellipse">
              <a:avLst/>
            </a:prstGeom>
            <a:solidFill>
              <a:schemeClr val="tx1">
                <a:lumMod val="75000"/>
                <a:lumOff val="25000"/>
              </a:schemeClr>
            </a:solidFill>
            <a:ln>
              <a:noFill/>
            </a:ln>
            <a:effectLst/>
          </p:spPr>
          <p:txBody>
            <a:bodyPr/>
            <a:lstStyle/>
            <a:p>
              <a:endParaRPr lang="zh-CN" altLang="en-US">
                <a:solidFill>
                  <a:schemeClr val="tx1">
                    <a:lumMod val="65000"/>
                    <a:lumOff val="35000"/>
                  </a:schemeClr>
                </a:solidFill>
              </a:endParaRPr>
            </a:p>
          </p:txBody>
        </p:sp>
        <p:sp>
          <p:nvSpPr>
            <p:cNvPr id="5274" name="Freeform 154"/>
            <p:cNvSpPr>
              <a:spLocks noEditPoints="1"/>
            </p:cNvSpPr>
            <p:nvPr/>
          </p:nvSpPr>
          <p:spPr bwMode="auto">
            <a:xfrm>
              <a:off x="1983" y="3790"/>
              <a:ext cx="315" cy="370"/>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76" name="Oval 156"/>
            <p:cNvSpPr>
              <a:spLocks noChangeArrowheads="1"/>
            </p:cNvSpPr>
            <p:nvPr/>
          </p:nvSpPr>
          <p:spPr bwMode="auto">
            <a:xfrm>
              <a:off x="1795" y="4935"/>
              <a:ext cx="735" cy="738"/>
            </a:xfrm>
            <a:prstGeom prst="ellipse">
              <a:avLst/>
            </a:prstGeom>
            <a:solidFill>
              <a:schemeClr val="accent1"/>
            </a:solidFill>
            <a:ln>
              <a:noFill/>
            </a:ln>
            <a:effectLst/>
          </p:spPr>
          <p:txBody>
            <a:bodyPr/>
            <a:lstStyle/>
            <a:p>
              <a:endParaRPr lang="zh-CN" altLang="en-US">
                <a:solidFill>
                  <a:schemeClr val="tx1">
                    <a:lumMod val="65000"/>
                    <a:lumOff val="35000"/>
                  </a:schemeClr>
                </a:solidFill>
              </a:endParaRPr>
            </a:p>
          </p:txBody>
        </p:sp>
        <p:sp>
          <p:nvSpPr>
            <p:cNvPr id="5277" name="Freeform 157"/>
            <p:cNvSpPr>
              <a:spLocks noEditPoints="1"/>
            </p:cNvSpPr>
            <p:nvPr/>
          </p:nvSpPr>
          <p:spPr bwMode="auto">
            <a:xfrm>
              <a:off x="2053" y="5180"/>
              <a:ext cx="265" cy="295"/>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79" name="Oval 159"/>
            <p:cNvSpPr>
              <a:spLocks noChangeArrowheads="1"/>
            </p:cNvSpPr>
            <p:nvPr/>
          </p:nvSpPr>
          <p:spPr bwMode="auto">
            <a:xfrm>
              <a:off x="7920" y="6260"/>
              <a:ext cx="735" cy="738"/>
            </a:xfrm>
            <a:prstGeom prst="ellipse">
              <a:avLst/>
            </a:prstGeom>
            <a:solidFill>
              <a:schemeClr val="tx1">
                <a:lumMod val="75000"/>
                <a:lumOff val="25000"/>
              </a:schemeClr>
            </a:solidFill>
            <a:ln>
              <a:noFill/>
            </a:ln>
            <a:effectLst/>
          </p:spPr>
          <p:txBody>
            <a:bodyPr/>
            <a:lstStyle/>
            <a:p>
              <a:endParaRPr lang="zh-CN" altLang="en-US">
                <a:solidFill>
                  <a:schemeClr val="tx1">
                    <a:lumMod val="65000"/>
                    <a:lumOff val="35000"/>
                  </a:schemeClr>
                </a:solidFill>
              </a:endParaRPr>
            </a:p>
          </p:txBody>
        </p:sp>
        <p:sp>
          <p:nvSpPr>
            <p:cNvPr id="5280" name="Freeform 160"/>
            <p:cNvSpPr>
              <a:spLocks noEditPoints="1"/>
            </p:cNvSpPr>
            <p:nvPr/>
          </p:nvSpPr>
          <p:spPr bwMode="auto">
            <a:xfrm>
              <a:off x="8170" y="6460"/>
              <a:ext cx="240" cy="343"/>
            </a:xfrm>
            <a:custGeom>
              <a:avLst/>
              <a:gdLst>
                <a:gd name="T0" fmla="*/ 6 w 55"/>
                <a:gd name="T1" fmla="*/ 68 h 78"/>
                <a:gd name="T2" fmla="*/ 3 w 55"/>
                <a:gd name="T3" fmla="*/ 51 h 78"/>
                <a:gd name="T4" fmla="*/ 0 w 55"/>
                <a:gd name="T5" fmla="*/ 44 h 78"/>
                <a:gd name="T6" fmla="*/ 5 w 55"/>
                <a:gd name="T7" fmla="*/ 36 h 78"/>
                <a:gd name="T8" fmla="*/ 21 w 55"/>
                <a:gd name="T9" fmla="*/ 16 h 78"/>
                <a:gd name="T10" fmla="*/ 17 w 55"/>
                <a:gd name="T11" fmla="*/ 8 h 78"/>
                <a:gd name="T12" fmla="*/ 15 w 55"/>
                <a:gd name="T13" fmla="*/ 8 h 78"/>
                <a:gd name="T14" fmla="*/ 15 w 55"/>
                <a:gd name="T15" fmla="*/ 5 h 78"/>
                <a:gd name="T16" fmla="*/ 26 w 55"/>
                <a:gd name="T17" fmla="*/ 1 h 78"/>
                <a:gd name="T18" fmla="*/ 28 w 55"/>
                <a:gd name="T19" fmla="*/ 1 h 78"/>
                <a:gd name="T20" fmla="*/ 29 w 55"/>
                <a:gd name="T21" fmla="*/ 4 h 78"/>
                <a:gd name="T22" fmla="*/ 28 w 55"/>
                <a:gd name="T23" fmla="*/ 5 h 78"/>
                <a:gd name="T24" fmla="*/ 41 w 55"/>
                <a:gd name="T25" fmla="*/ 42 h 78"/>
                <a:gd name="T26" fmla="*/ 41 w 55"/>
                <a:gd name="T27" fmla="*/ 43 h 78"/>
                <a:gd name="T28" fmla="*/ 40 w 55"/>
                <a:gd name="T29" fmla="*/ 47 h 78"/>
                <a:gd name="T30" fmla="*/ 35 w 55"/>
                <a:gd name="T31" fmla="*/ 46 h 78"/>
                <a:gd name="T32" fmla="*/ 33 w 55"/>
                <a:gd name="T33" fmla="*/ 45 h 78"/>
                <a:gd name="T34" fmla="*/ 32 w 55"/>
                <a:gd name="T35" fmla="*/ 45 h 78"/>
                <a:gd name="T36" fmla="*/ 23 w 55"/>
                <a:gd name="T37" fmla="*/ 27 h 78"/>
                <a:gd name="T38" fmla="*/ 14 w 55"/>
                <a:gd name="T39" fmla="*/ 41 h 78"/>
                <a:gd name="T40" fmla="*/ 13 w 55"/>
                <a:gd name="T41" fmla="*/ 49 h 78"/>
                <a:gd name="T42" fmla="*/ 23 w 55"/>
                <a:gd name="T43" fmla="*/ 68 h 78"/>
                <a:gd name="T44" fmla="*/ 50 w 55"/>
                <a:gd name="T45" fmla="*/ 68 h 78"/>
                <a:gd name="T46" fmla="*/ 54 w 55"/>
                <a:gd name="T47" fmla="*/ 74 h 78"/>
                <a:gd name="T48" fmla="*/ 6 w 55"/>
                <a:gd name="T49" fmla="*/ 78 h 78"/>
                <a:gd name="T50" fmla="*/ 3 w 55"/>
                <a:gd name="T51" fmla="*/ 72 h 78"/>
                <a:gd name="T52" fmla="*/ 7 w 55"/>
                <a:gd name="T53" fmla="*/ 41 h 78"/>
                <a:gd name="T54" fmla="*/ 7 w 55"/>
                <a:gd name="T55" fmla="*/ 48 h 78"/>
                <a:gd name="T56" fmla="*/ 7 w 55"/>
                <a:gd name="T57" fmla="*/ 41 h 78"/>
                <a:gd name="T58" fmla="*/ 51 w 55"/>
                <a:gd name="T59" fmla="*/ 45 h 78"/>
                <a:gd name="T60" fmla="*/ 54 w 55"/>
                <a:gd name="T61" fmla="*/ 48 h 78"/>
                <a:gd name="T62" fmla="*/ 31 w 55"/>
                <a:gd name="T63" fmla="*/ 59 h 78"/>
                <a:gd name="T64" fmla="*/ 27 w 55"/>
                <a:gd name="T65"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6" y="68"/>
                  </a:moveTo>
                  <a:cubicBezTo>
                    <a:pt x="6" y="68"/>
                    <a:pt x="6" y="68"/>
                    <a:pt x="6" y="68"/>
                  </a:cubicBezTo>
                  <a:cubicBezTo>
                    <a:pt x="8" y="68"/>
                    <a:pt x="8" y="67"/>
                    <a:pt x="8" y="66"/>
                  </a:cubicBezTo>
                  <a:cubicBezTo>
                    <a:pt x="5" y="61"/>
                    <a:pt x="3" y="56"/>
                    <a:pt x="3" y="51"/>
                  </a:cubicBezTo>
                  <a:cubicBezTo>
                    <a:pt x="3" y="51"/>
                    <a:pt x="2" y="50"/>
                    <a:pt x="2" y="49"/>
                  </a:cubicBezTo>
                  <a:cubicBezTo>
                    <a:pt x="0" y="48"/>
                    <a:pt x="0" y="46"/>
                    <a:pt x="0" y="44"/>
                  </a:cubicBezTo>
                  <a:cubicBezTo>
                    <a:pt x="0" y="41"/>
                    <a:pt x="1" y="39"/>
                    <a:pt x="3" y="38"/>
                  </a:cubicBezTo>
                  <a:cubicBezTo>
                    <a:pt x="4" y="37"/>
                    <a:pt x="4" y="37"/>
                    <a:pt x="5" y="36"/>
                  </a:cubicBezTo>
                  <a:cubicBezTo>
                    <a:pt x="7" y="28"/>
                    <a:pt x="13" y="22"/>
                    <a:pt x="20" y="18"/>
                  </a:cubicBezTo>
                  <a:cubicBezTo>
                    <a:pt x="21" y="17"/>
                    <a:pt x="21" y="17"/>
                    <a:pt x="21" y="16"/>
                  </a:cubicBezTo>
                  <a:cubicBezTo>
                    <a:pt x="18" y="9"/>
                    <a:pt x="18" y="9"/>
                    <a:pt x="18" y="9"/>
                  </a:cubicBezTo>
                  <a:cubicBezTo>
                    <a:pt x="18" y="8"/>
                    <a:pt x="17" y="8"/>
                    <a:pt x="17" y="8"/>
                  </a:cubicBezTo>
                  <a:cubicBezTo>
                    <a:pt x="16" y="9"/>
                    <a:pt x="16" y="9"/>
                    <a:pt x="16" y="9"/>
                  </a:cubicBezTo>
                  <a:cubicBezTo>
                    <a:pt x="16" y="9"/>
                    <a:pt x="15" y="9"/>
                    <a:pt x="15" y="8"/>
                  </a:cubicBezTo>
                  <a:cubicBezTo>
                    <a:pt x="14" y="6"/>
                    <a:pt x="14" y="6"/>
                    <a:pt x="14" y="6"/>
                  </a:cubicBezTo>
                  <a:cubicBezTo>
                    <a:pt x="14" y="6"/>
                    <a:pt x="14" y="5"/>
                    <a:pt x="15" y="5"/>
                  </a:cubicBezTo>
                  <a:cubicBezTo>
                    <a:pt x="16" y="4"/>
                    <a:pt x="16" y="4"/>
                    <a:pt x="16" y="4"/>
                  </a:cubicBezTo>
                  <a:cubicBezTo>
                    <a:pt x="26" y="1"/>
                    <a:pt x="26" y="1"/>
                    <a:pt x="26" y="1"/>
                  </a:cubicBezTo>
                  <a:cubicBezTo>
                    <a:pt x="27" y="0"/>
                    <a:pt x="27" y="0"/>
                    <a:pt x="27" y="0"/>
                  </a:cubicBezTo>
                  <a:cubicBezTo>
                    <a:pt x="28" y="0"/>
                    <a:pt x="28" y="0"/>
                    <a:pt x="28" y="1"/>
                  </a:cubicBezTo>
                  <a:cubicBezTo>
                    <a:pt x="29" y="3"/>
                    <a:pt x="29" y="3"/>
                    <a:pt x="29" y="3"/>
                  </a:cubicBezTo>
                  <a:cubicBezTo>
                    <a:pt x="29" y="3"/>
                    <a:pt x="29" y="4"/>
                    <a:pt x="29" y="4"/>
                  </a:cubicBezTo>
                  <a:cubicBezTo>
                    <a:pt x="28" y="4"/>
                    <a:pt x="28" y="4"/>
                    <a:pt x="28" y="4"/>
                  </a:cubicBezTo>
                  <a:cubicBezTo>
                    <a:pt x="28" y="4"/>
                    <a:pt x="27" y="5"/>
                    <a:pt x="28" y="5"/>
                  </a:cubicBezTo>
                  <a:cubicBezTo>
                    <a:pt x="42" y="41"/>
                    <a:pt x="42" y="41"/>
                    <a:pt x="42" y="41"/>
                  </a:cubicBezTo>
                  <a:cubicBezTo>
                    <a:pt x="42" y="41"/>
                    <a:pt x="42" y="42"/>
                    <a:pt x="41" y="42"/>
                  </a:cubicBezTo>
                  <a:cubicBezTo>
                    <a:pt x="41" y="42"/>
                    <a:pt x="41" y="42"/>
                    <a:pt x="41" y="42"/>
                  </a:cubicBezTo>
                  <a:cubicBezTo>
                    <a:pt x="41" y="42"/>
                    <a:pt x="41" y="43"/>
                    <a:pt x="41" y="43"/>
                  </a:cubicBezTo>
                  <a:cubicBezTo>
                    <a:pt x="41" y="44"/>
                    <a:pt x="41" y="44"/>
                    <a:pt x="41" y="44"/>
                  </a:cubicBezTo>
                  <a:cubicBezTo>
                    <a:pt x="42" y="45"/>
                    <a:pt x="41" y="46"/>
                    <a:pt x="40" y="47"/>
                  </a:cubicBezTo>
                  <a:cubicBezTo>
                    <a:pt x="37" y="48"/>
                    <a:pt x="37" y="48"/>
                    <a:pt x="37" y="48"/>
                  </a:cubicBezTo>
                  <a:cubicBezTo>
                    <a:pt x="36" y="48"/>
                    <a:pt x="35" y="47"/>
                    <a:pt x="35" y="46"/>
                  </a:cubicBezTo>
                  <a:cubicBezTo>
                    <a:pt x="34" y="45"/>
                    <a:pt x="34" y="45"/>
                    <a:pt x="34" y="45"/>
                  </a:cubicBezTo>
                  <a:cubicBezTo>
                    <a:pt x="34" y="45"/>
                    <a:pt x="34" y="45"/>
                    <a:pt x="33" y="45"/>
                  </a:cubicBezTo>
                  <a:cubicBezTo>
                    <a:pt x="33" y="45"/>
                    <a:pt x="33" y="45"/>
                    <a:pt x="33" y="45"/>
                  </a:cubicBezTo>
                  <a:cubicBezTo>
                    <a:pt x="33" y="45"/>
                    <a:pt x="32" y="45"/>
                    <a:pt x="32" y="45"/>
                  </a:cubicBezTo>
                  <a:cubicBezTo>
                    <a:pt x="26" y="28"/>
                    <a:pt x="26" y="28"/>
                    <a:pt x="26" y="28"/>
                  </a:cubicBezTo>
                  <a:cubicBezTo>
                    <a:pt x="25" y="27"/>
                    <a:pt x="24" y="27"/>
                    <a:pt x="23" y="27"/>
                  </a:cubicBezTo>
                  <a:cubicBezTo>
                    <a:pt x="19" y="30"/>
                    <a:pt x="16" y="34"/>
                    <a:pt x="14" y="38"/>
                  </a:cubicBezTo>
                  <a:cubicBezTo>
                    <a:pt x="14" y="39"/>
                    <a:pt x="14" y="40"/>
                    <a:pt x="14" y="41"/>
                  </a:cubicBezTo>
                  <a:cubicBezTo>
                    <a:pt x="15" y="42"/>
                    <a:pt x="15" y="43"/>
                    <a:pt x="15" y="44"/>
                  </a:cubicBezTo>
                  <a:cubicBezTo>
                    <a:pt x="15" y="46"/>
                    <a:pt x="14" y="48"/>
                    <a:pt x="13" y="49"/>
                  </a:cubicBezTo>
                  <a:cubicBezTo>
                    <a:pt x="13" y="50"/>
                    <a:pt x="12" y="51"/>
                    <a:pt x="13" y="52"/>
                  </a:cubicBezTo>
                  <a:cubicBezTo>
                    <a:pt x="14" y="58"/>
                    <a:pt x="17" y="64"/>
                    <a:pt x="23" y="68"/>
                  </a:cubicBezTo>
                  <a:cubicBezTo>
                    <a:pt x="24" y="68"/>
                    <a:pt x="24" y="68"/>
                    <a:pt x="25" y="68"/>
                  </a:cubicBezTo>
                  <a:cubicBezTo>
                    <a:pt x="50" y="68"/>
                    <a:pt x="50" y="68"/>
                    <a:pt x="50" y="68"/>
                  </a:cubicBezTo>
                  <a:cubicBezTo>
                    <a:pt x="52" y="68"/>
                    <a:pt x="54" y="70"/>
                    <a:pt x="54" y="72"/>
                  </a:cubicBezTo>
                  <a:cubicBezTo>
                    <a:pt x="54" y="74"/>
                    <a:pt x="54" y="74"/>
                    <a:pt x="54" y="74"/>
                  </a:cubicBezTo>
                  <a:cubicBezTo>
                    <a:pt x="54" y="76"/>
                    <a:pt x="52" y="78"/>
                    <a:pt x="50" y="78"/>
                  </a:cubicBezTo>
                  <a:cubicBezTo>
                    <a:pt x="6" y="78"/>
                    <a:pt x="6" y="78"/>
                    <a:pt x="6" y="78"/>
                  </a:cubicBezTo>
                  <a:cubicBezTo>
                    <a:pt x="4" y="78"/>
                    <a:pt x="3" y="76"/>
                    <a:pt x="3" y="74"/>
                  </a:cubicBezTo>
                  <a:cubicBezTo>
                    <a:pt x="3" y="72"/>
                    <a:pt x="3" y="72"/>
                    <a:pt x="3" y="72"/>
                  </a:cubicBezTo>
                  <a:cubicBezTo>
                    <a:pt x="3" y="70"/>
                    <a:pt x="4" y="68"/>
                    <a:pt x="6" y="68"/>
                  </a:cubicBezTo>
                  <a:close/>
                  <a:moveTo>
                    <a:pt x="7" y="41"/>
                  </a:moveTo>
                  <a:cubicBezTo>
                    <a:pt x="9" y="41"/>
                    <a:pt x="11" y="42"/>
                    <a:pt x="11" y="44"/>
                  </a:cubicBezTo>
                  <a:cubicBezTo>
                    <a:pt x="11" y="46"/>
                    <a:pt x="9" y="48"/>
                    <a:pt x="7" y="48"/>
                  </a:cubicBezTo>
                  <a:cubicBezTo>
                    <a:pt x="5" y="48"/>
                    <a:pt x="4" y="46"/>
                    <a:pt x="4" y="44"/>
                  </a:cubicBezTo>
                  <a:cubicBezTo>
                    <a:pt x="4" y="42"/>
                    <a:pt x="5" y="41"/>
                    <a:pt x="7" y="41"/>
                  </a:cubicBezTo>
                  <a:close/>
                  <a:moveTo>
                    <a:pt x="28" y="54"/>
                  </a:moveTo>
                  <a:cubicBezTo>
                    <a:pt x="51" y="45"/>
                    <a:pt x="51" y="45"/>
                    <a:pt x="51" y="45"/>
                  </a:cubicBezTo>
                  <a:cubicBezTo>
                    <a:pt x="52" y="45"/>
                    <a:pt x="53" y="45"/>
                    <a:pt x="54" y="46"/>
                  </a:cubicBezTo>
                  <a:cubicBezTo>
                    <a:pt x="54" y="48"/>
                    <a:pt x="54" y="48"/>
                    <a:pt x="54" y="48"/>
                  </a:cubicBezTo>
                  <a:cubicBezTo>
                    <a:pt x="55" y="49"/>
                    <a:pt x="54" y="50"/>
                    <a:pt x="53" y="50"/>
                  </a:cubicBezTo>
                  <a:cubicBezTo>
                    <a:pt x="31" y="59"/>
                    <a:pt x="31" y="59"/>
                    <a:pt x="31" y="59"/>
                  </a:cubicBezTo>
                  <a:cubicBezTo>
                    <a:pt x="30" y="60"/>
                    <a:pt x="28" y="59"/>
                    <a:pt x="28" y="58"/>
                  </a:cubicBezTo>
                  <a:cubicBezTo>
                    <a:pt x="27" y="57"/>
                    <a:pt x="27" y="57"/>
                    <a:pt x="27" y="57"/>
                  </a:cubicBezTo>
                  <a:cubicBezTo>
                    <a:pt x="27" y="56"/>
                    <a:pt x="27" y="55"/>
                    <a:pt x="2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82" name="Oval 162"/>
            <p:cNvSpPr>
              <a:spLocks noChangeArrowheads="1"/>
            </p:cNvSpPr>
            <p:nvPr/>
          </p:nvSpPr>
          <p:spPr bwMode="auto">
            <a:xfrm>
              <a:off x="7920" y="4935"/>
              <a:ext cx="735" cy="738"/>
            </a:xfrm>
            <a:prstGeom prst="ellipse">
              <a:avLst/>
            </a:prstGeom>
            <a:solidFill>
              <a:schemeClr val="accent1"/>
            </a:solidFill>
            <a:ln>
              <a:noFill/>
            </a:ln>
            <a:effectLst/>
          </p:spPr>
          <p:txBody>
            <a:bodyPr/>
            <a:lstStyle/>
            <a:p>
              <a:endParaRPr lang="zh-CN" altLang="en-US">
                <a:solidFill>
                  <a:schemeClr val="tx1">
                    <a:lumMod val="65000"/>
                    <a:lumOff val="35000"/>
                  </a:schemeClr>
                </a:solidFill>
              </a:endParaRPr>
            </a:p>
          </p:txBody>
        </p:sp>
        <p:sp>
          <p:nvSpPr>
            <p:cNvPr id="5283" name="Freeform 163"/>
            <p:cNvSpPr>
              <a:spLocks noEditPoints="1"/>
            </p:cNvSpPr>
            <p:nvPr/>
          </p:nvSpPr>
          <p:spPr bwMode="auto">
            <a:xfrm>
              <a:off x="8105" y="5145"/>
              <a:ext cx="363" cy="373"/>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85" name="Oval 165"/>
            <p:cNvSpPr>
              <a:spLocks noChangeArrowheads="1"/>
            </p:cNvSpPr>
            <p:nvPr/>
          </p:nvSpPr>
          <p:spPr bwMode="auto">
            <a:xfrm>
              <a:off x="1795" y="6260"/>
              <a:ext cx="735" cy="738"/>
            </a:xfrm>
            <a:prstGeom prst="ellipse">
              <a:avLst/>
            </a:prstGeom>
            <a:solidFill>
              <a:schemeClr val="tx1">
                <a:lumMod val="75000"/>
                <a:lumOff val="25000"/>
              </a:schemeClr>
            </a:solidFill>
            <a:ln>
              <a:noFill/>
            </a:ln>
            <a:effectLst/>
          </p:spPr>
          <p:txBody>
            <a:bodyPr/>
            <a:lstStyle/>
            <a:p>
              <a:endParaRPr lang="zh-CN" altLang="en-US">
                <a:solidFill>
                  <a:schemeClr val="tx1">
                    <a:lumMod val="65000"/>
                    <a:lumOff val="35000"/>
                  </a:schemeClr>
                </a:solidFill>
              </a:endParaRPr>
            </a:p>
          </p:txBody>
        </p:sp>
        <p:sp>
          <p:nvSpPr>
            <p:cNvPr id="5286" name="Freeform 166"/>
            <p:cNvSpPr>
              <a:spLocks noEditPoints="1"/>
            </p:cNvSpPr>
            <p:nvPr/>
          </p:nvSpPr>
          <p:spPr bwMode="auto">
            <a:xfrm>
              <a:off x="1983" y="6450"/>
              <a:ext cx="360" cy="360"/>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87" name="Rectangle 167"/>
            <p:cNvSpPr>
              <a:spLocks noChangeArrowheads="1"/>
            </p:cNvSpPr>
            <p:nvPr/>
          </p:nvSpPr>
          <p:spPr bwMode="auto">
            <a:xfrm>
              <a:off x="2705" y="2283"/>
              <a:ext cx="4423"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全球移动数据总流量呈爆炸趋势</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buFont typeface="Arial" panose="020B0604020202020204" pitchFamily="34" charset="0"/>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有数据显示到</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2020</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年将达到</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14.1ZB</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88" name="Rectangle 168"/>
            <p:cNvSpPr>
              <a:spLocks noChangeArrowheads="1"/>
            </p:cNvSpPr>
            <p:nvPr/>
          </p:nvSpPr>
          <p:spPr bwMode="auto">
            <a:xfrm>
              <a:off x="2705" y="3623"/>
              <a:ext cx="4423"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云架构平台等相关产业被置于业务重心，全球进入云计算时代</a:t>
              </a:r>
              <a:endParaRPr lang="zh-CN" altLang="en-US" sz="14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89" name="Rectangle 169"/>
            <p:cNvSpPr>
              <a:spLocks noChangeArrowheads="1"/>
            </p:cNvSpPr>
            <p:nvPr/>
          </p:nvSpPr>
          <p:spPr bwMode="auto">
            <a:xfrm>
              <a:off x="2705" y="4933"/>
              <a:ext cx="4423"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针对企业和消费者的业务呈现出空前的多样性和灵活性</a:t>
              </a:r>
              <a:endParaRPr lang="zh-CN" altLang="en-US" sz="14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90" name="Rectangle 170"/>
            <p:cNvSpPr>
              <a:spLocks noChangeArrowheads="1"/>
            </p:cNvSpPr>
            <p:nvPr/>
          </p:nvSpPr>
          <p:spPr bwMode="auto">
            <a:xfrm>
              <a:off x="2705" y="6283"/>
              <a:ext cx="4423"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日趋智能化的业务需求需要高质量的接入网与之相适应</a:t>
              </a:r>
              <a:r>
                <a:rPr lang="en-US" altLang="zh-CN" sz="140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sz="14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91" name="Rectangle 171"/>
            <p:cNvSpPr>
              <a:spLocks noChangeArrowheads="1"/>
            </p:cNvSpPr>
            <p:nvPr/>
          </p:nvSpPr>
          <p:spPr bwMode="auto">
            <a:xfrm>
              <a:off x="8828" y="2283"/>
              <a:ext cx="4422"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光纤接入网带宽高，传输误码率低</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buFont typeface="Arial" panose="020B0604020202020204" pitchFamily="34" charset="0"/>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传输路径固定，缺乏灵活性</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92" name="Rectangle 172"/>
            <p:cNvSpPr>
              <a:spLocks noChangeArrowheads="1"/>
            </p:cNvSpPr>
            <p:nvPr/>
          </p:nvSpPr>
          <p:spPr bwMode="auto">
            <a:xfrm>
              <a:off x="8828" y="3623"/>
              <a:ext cx="5267"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无线接入网传输路径灵活、覆盖面积大</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buFont typeface="Arial" panose="020B0604020202020204" pitchFamily="34" charset="0"/>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带宽低，误码率高，信道衰减严重</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93" name="Rectangle 173"/>
            <p:cNvSpPr>
              <a:spLocks noChangeArrowheads="1"/>
            </p:cNvSpPr>
            <p:nvPr/>
          </p:nvSpPr>
          <p:spPr bwMode="auto">
            <a:xfrm>
              <a:off x="8828" y="4933"/>
              <a:ext cx="4422"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如何在高带宽的基础上还能注重灵活性的体现，融合两者各自优势</a:t>
              </a:r>
              <a:endParaRPr lang="zh-CN" altLang="en-US" sz="14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94" name="Rectangle 174"/>
            <p:cNvSpPr>
              <a:spLocks noChangeArrowheads="1"/>
            </p:cNvSpPr>
            <p:nvPr/>
          </p:nvSpPr>
          <p:spPr bwMode="auto">
            <a:xfrm>
              <a:off x="8828" y="6283"/>
              <a:ext cx="4836"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物理层面的组网无法克服资源异构性的瓶颈，难以实现真正的跨层融合</a:t>
              </a:r>
              <a:endParaRPr lang="zh-CN" altLang="en-US" sz="14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2" name="TextBox 71"/>
            <p:cNvSpPr txBox="1"/>
            <p:nvPr/>
          </p:nvSpPr>
          <p:spPr>
            <a:xfrm>
              <a:off x="5447" y="565"/>
              <a:ext cx="3506" cy="628"/>
            </a:xfrm>
            <a:prstGeom prst="rect">
              <a:avLst/>
            </a:prstGeom>
            <a:noFill/>
          </p:spPr>
          <p:txBody>
            <a:bodyPr wrap="square" rtlCol="0">
              <a:spAutoFit/>
            </a:bodyPr>
            <a:lstStyle/>
            <a:p>
              <a:pPr algn="ctr"/>
              <a:r>
                <a:rPr lang="zh-CN" altLang="en-US" sz="2000" b="1" dirty="0" smtClean="0">
                  <a:solidFill>
                    <a:schemeClr val="accent1"/>
                  </a:solidFill>
                  <a:latin typeface="微软雅黑" panose="020B0503020204020204" pitchFamily="34" charset="-122"/>
                  <a:ea typeface="微软雅黑" panose="020B0503020204020204" pitchFamily="34" charset="-122"/>
                </a:rPr>
                <a:t>选题背景</a:t>
              </a:r>
              <a:endParaRPr lang="zh-CN" altLang="en-US" sz="2000" b="1" dirty="0" smtClean="0">
                <a:solidFill>
                  <a:schemeClr val="accent1"/>
                </a:solidFill>
                <a:latin typeface="微软雅黑" panose="020B0503020204020204" pitchFamily="34" charset="-122"/>
                <a:ea typeface="微软雅黑" panose="020B0503020204020204" pitchFamily="34" charset="-122"/>
              </a:endParaRPr>
            </a:p>
          </p:txBody>
        </p:sp>
        <p:sp>
          <p:nvSpPr>
            <p:cNvPr id="73" name="Rectangle 20"/>
            <p:cNvSpPr>
              <a:spLocks noChangeArrowheads="1"/>
            </p:cNvSpPr>
            <p:nvPr/>
          </p:nvSpPr>
          <p:spPr bwMode="auto">
            <a:xfrm>
              <a:off x="5782" y="1080"/>
              <a:ext cx="283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600" dirty="0">
                  <a:ln w="6350">
                    <a:noFill/>
                  </a:ln>
                  <a:solidFill>
                    <a:schemeClr val="tx1">
                      <a:lumMod val="50000"/>
                      <a:lumOff val="50000"/>
                    </a:schemeClr>
                  </a:solidFill>
                  <a:latin typeface="Times New Roman" panose="02020603050405020304" charset="0"/>
                  <a:ea typeface="微软雅黑" panose="020B0503020204020204" pitchFamily="34" charset="-122"/>
                  <a:cs typeface="Arial" panose="020B0604020202020204" pitchFamily="34" charset="0"/>
                </a:rPr>
                <a:t>Backgroud</a:t>
              </a:r>
              <a:endParaRPr lang="en-US" altLang="zh-CN" dirty="0">
                <a:solidFill>
                  <a:schemeClr val="tx1">
                    <a:lumMod val="65000"/>
                    <a:lumOff val="35000"/>
                  </a:schemeClr>
                </a:solidFill>
                <a:latin typeface="Times New Roman" panose="0202060305040502030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20" name="Rectangle 32" descr="library"/>
          <p:cNvSpPr>
            <a:spLocks noChangeArrowheads="1"/>
          </p:cNvSpPr>
          <p:nvPr/>
        </p:nvSpPr>
        <p:spPr bwMode="auto">
          <a:xfrm>
            <a:off x="23495" y="1181100"/>
            <a:ext cx="4460240" cy="2765425"/>
          </a:xfrm>
          <a:prstGeom prst="rect">
            <a:avLst/>
          </a:prstGeom>
          <a:blipFill dpi="0" rotWithShape="1">
            <a:blip r:embed="rId1"/>
            <a:srcRect/>
            <a:stretch>
              <a:fillRect r="-62010"/>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21" name="Rectangle 33"/>
          <p:cNvSpPr>
            <a:spLocks noChangeArrowheads="1"/>
          </p:cNvSpPr>
          <p:nvPr/>
        </p:nvSpPr>
        <p:spPr bwMode="auto">
          <a:xfrm>
            <a:off x="22860" y="4060190"/>
            <a:ext cx="4472305" cy="1020445"/>
          </a:xfrm>
          <a:prstGeom prst="rect">
            <a:avLst/>
          </a:prstGeom>
          <a:solidFill>
            <a:schemeClr val="tx1">
              <a:lumMod val="75000"/>
              <a:lumOff val="25000"/>
            </a:schemeClr>
          </a:solidFill>
          <a:ln>
            <a:noFill/>
          </a:ln>
        </p:spPr>
        <p:txBody>
          <a:bodyPr/>
          <a:lstStyle/>
          <a:p>
            <a:endParaRPr lang="zh-CN" altLang="en-US"/>
          </a:p>
        </p:txBody>
      </p:sp>
      <p:sp>
        <p:nvSpPr>
          <p:cNvPr id="37922" name="Rectangle 34"/>
          <p:cNvSpPr>
            <a:spLocks noChangeArrowheads="1"/>
          </p:cNvSpPr>
          <p:nvPr/>
        </p:nvSpPr>
        <p:spPr bwMode="auto">
          <a:xfrm>
            <a:off x="4575810" y="1181100"/>
            <a:ext cx="4566920" cy="1223010"/>
          </a:xfrm>
          <a:prstGeom prst="rect">
            <a:avLst/>
          </a:prstGeom>
          <a:solidFill>
            <a:schemeClr val="accent1"/>
          </a:solidFill>
          <a:ln>
            <a:noFill/>
          </a:ln>
        </p:spPr>
        <p:txBody>
          <a:bodyPr/>
          <a:lstStyle/>
          <a:p>
            <a:endParaRPr lang="zh-CN" altLang="en-US"/>
          </a:p>
        </p:txBody>
      </p:sp>
      <p:sp>
        <p:nvSpPr>
          <p:cNvPr id="37923" name="Rectangle 35" descr="Dreamy_Images_21"/>
          <p:cNvSpPr>
            <a:spLocks noChangeArrowheads="1"/>
          </p:cNvSpPr>
          <p:nvPr/>
        </p:nvSpPr>
        <p:spPr bwMode="auto">
          <a:xfrm>
            <a:off x="4575810" y="2510155"/>
            <a:ext cx="4566920" cy="2569845"/>
          </a:xfrm>
          <a:prstGeom prst="rect">
            <a:avLst/>
          </a:prstGeom>
          <a:blipFill dpi="0" rotWithShape="1">
            <a:blip r:embed="rId2"/>
            <a:srcRect/>
            <a:stretch>
              <a:fillRect r="-4440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24" name="Rectangle 36"/>
          <p:cNvSpPr>
            <a:spLocks noChangeArrowheads="1"/>
          </p:cNvSpPr>
          <p:nvPr/>
        </p:nvSpPr>
        <p:spPr bwMode="auto">
          <a:xfrm>
            <a:off x="4853940" y="1247775"/>
            <a:ext cx="410210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400" dirty="0">
                <a:solidFill>
                  <a:schemeClr val="bg1"/>
                </a:solidFill>
                <a:latin typeface="Impact" panose="020B0806030902050204" pitchFamily="34" charset="0"/>
              </a:rPr>
              <a:t>01</a:t>
            </a:r>
            <a:r>
              <a:rPr lang="en-US" altLang="zh-CN" sz="2400"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光纤接入</a:t>
            </a:r>
            <a:endParaRPr lang="zh-CN" altLang="en-US" sz="1400" b="1" dirty="0">
              <a:solidFill>
                <a:schemeClr val="bg1"/>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sz="1200" dirty="0">
                <a:solidFill>
                  <a:schemeClr val="bg1"/>
                </a:solidFill>
                <a:latin typeface="Times New Roman" panose="02020603050405020304" charset="0"/>
                <a:ea typeface="微软雅黑" panose="020B0503020204020204" pitchFamily="34" charset="-122"/>
              </a:rPr>
              <a:t>光纤接入网</a:t>
            </a:r>
            <a:r>
              <a:rPr lang="zh-CN" sz="1200" dirty="0">
                <a:solidFill>
                  <a:schemeClr val="bg1"/>
                </a:solidFill>
                <a:latin typeface="Times New Roman" panose="02020603050405020304" charset="0"/>
                <a:ea typeface="微软雅黑" panose="020B0503020204020204" pitchFamily="34" charset="-122"/>
              </a:rPr>
              <a:t>，</a:t>
            </a:r>
            <a:r>
              <a:rPr sz="1200" dirty="0">
                <a:solidFill>
                  <a:schemeClr val="bg1"/>
                </a:solidFill>
                <a:latin typeface="Times New Roman" panose="02020603050405020304" charset="0"/>
                <a:ea typeface="微软雅黑" panose="020B0503020204020204" pitchFamily="34" charset="-122"/>
              </a:rPr>
              <a:t>是指用光纤作为主要的传输媒质，实现接入网的信息传送功能。</a:t>
            </a:r>
            <a:r>
              <a:rPr lang="zh-CN" sz="1200" dirty="0">
                <a:solidFill>
                  <a:schemeClr val="bg1"/>
                </a:solidFill>
                <a:latin typeface="Times New Roman" panose="02020603050405020304" charset="0"/>
                <a:ea typeface="微软雅黑" panose="020B0503020204020204" pitchFamily="34" charset="-122"/>
              </a:rPr>
              <a:t>通过光线路终端与业务节点相连，通过光网络单元与用户相连。当前主要采用无源光网络</a:t>
            </a:r>
            <a:r>
              <a:rPr lang="en-US" altLang="zh-CN" sz="1200" dirty="0">
                <a:solidFill>
                  <a:schemeClr val="bg1"/>
                </a:solidFill>
                <a:latin typeface="Times New Roman" panose="02020603050405020304" charset="0"/>
                <a:ea typeface="微软雅黑" panose="020B0503020204020204" pitchFamily="34" charset="-122"/>
              </a:rPr>
              <a:t>(PON)</a:t>
            </a:r>
            <a:r>
              <a:rPr lang="zh-CN" altLang="en-US" sz="1200" dirty="0">
                <a:solidFill>
                  <a:schemeClr val="bg1"/>
                </a:solidFill>
                <a:latin typeface="Times New Roman" panose="02020603050405020304" charset="0"/>
                <a:ea typeface="微软雅黑" panose="020B0503020204020204" pitchFamily="34" charset="-122"/>
              </a:rPr>
              <a:t>，并且</a:t>
            </a:r>
            <a:r>
              <a:rPr lang="en-US" altLang="zh-CN" sz="1200" dirty="0">
                <a:solidFill>
                  <a:schemeClr val="bg1"/>
                </a:solidFill>
                <a:latin typeface="Times New Roman" panose="02020603050405020304" charset="0"/>
                <a:ea typeface="微软雅黑" panose="020B0503020204020204" pitchFamily="34" charset="-122"/>
              </a:rPr>
              <a:t>10G-PON</a:t>
            </a:r>
            <a:r>
              <a:rPr lang="zh-CN" altLang="en-US" sz="1200" dirty="0">
                <a:solidFill>
                  <a:schemeClr val="bg1"/>
                </a:solidFill>
                <a:latin typeface="Times New Roman" panose="02020603050405020304" charset="0"/>
                <a:ea typeface="微软雅黑" panose="020B0503020204020204" pitchFamily="34" charset="-122"/>
              </a:rPr>
              <a:t>正在成为市场主流</a:t>
            </a:r>
            <a:endParaRPr lang="zh-CN" altLang="en-US" sz="1200" dirty="0">
              <a:solidFill>
                <a:schemeClr val="bg1"/>
              </a:solidFill>
              <a:latin typeface="Times New Roman" panose="02020603050405020304" charset="0"/>
              <a:ea typeface="微软雅黑" panose="020B0503020204020204" pitchFamily="34" charset="-122"/>
            </a:endParaRPr>
          </a:p>
        </p:txBody>
      </p:sp>
      <p:sp>
        <p:nvSpPr>
          <p:cNvPr id="37925" name="Rectangle 37"/>
          <p:cNvSpPr>
            <a:spLocks noChangeArrowheads="1"/>
          </p:cNvSpPr>
          <p:nvPr/>
        </p:nvSpPr>
        <p:spPr bwMode="auto">
          <a:xfrm>
            <a:off x="408305" y="4226560"/>
            <a:ext cx="390715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400" dirty="0">
                <a:solidFill>
                  <a:schemeClr val="bg1"/>
                </a:solidFill>
                <a:latin typeface="Impact" panose="020B0806030902050204" pitchFamily="34" charset="0"/>
              </a:rPr>
              <a:t>02</a:t>
            </a:r>
            <a:r>
              <a:rPr lang="en-US" altLang="zh-CN" sz="800" b="1" dirty="0">
                <a:solidFill>
                  <a:schemeClr val="bg1"/>
                </a:solidFill>
              </a:rPr>
              <a:t>   </a:t>
            </a:r>
            <a:r>
              <a:rPr lang="zh-CN" altLang="en-US" sz="1400" b="1" dirty="0">
                <a:solidFill>
                  <a:schemeClr val="bg1"/>
                </a:solidFill>
                <a:latin typeface="微软雅黑" panose="020B0503020204020204" pitchFamily="34" charset="-122"/>
                <a:ea typeface="微软雅黑" panose="020B0503020204020204" pitchFamily="34" charset="-122"/>
              </a:rPr>
              <a:t>无线接入</a:t>
            </a:r>
            <a:endParaRPr lang="zh-CN" altLang="en-US" sz="800" b="1" dirty="0">
              <a:solidFill>
                <a:schemeClr val="bg1"/>
              </a:solidFill>
            </a:endParaRPr>
          </a:p>
          <a:p>
            <a:pPr>
              <a:buFont typeface="Arial" panose="020B0604020202020204" pitchFamily="34" charset="0"/>
              <a:buNone/>
            </a:pPr>
            <a:r>
              <a:rPr sz="1200" dirty="0">
                <a:solidFill>
                  <a:schemeClr val="bg1"/>
                </a:solidFill>
                <a:latin typeface="Times New Roman" panose="02020603050405020304" charset="0"/>
                <a:ea typeface="微软雅黑" panose="020B0503020204020204" pitchFamily="34" charset="-122"/>
              </a:rPr>
              <a:t>无线接入网是指固定用户全部或部分以无线的方式接入到交换机。</a:t>
            </a:r>
            <a:r>
              <a:rPr lang="en-US" sz="1200" dirty="0">
                <a:solidFill>
                  <a:schemeClr val="bg1"/>
                </a:solidFill>
                <a:latin typeface="Times New Roman" panose="02020603050405020304" charset="0"/>
                <a:ea typeface="微软雅黑" panose="020B0503020204020204" pitchFamily="34" charset="-122"/>
              </a:rPr>
              <a:t>WLAN</a:t>
            </a:r>
            <a:r>
              <a:rPr lang="zh-CN" altLang="en-US" sz="1200" dirty="0">
                <a:solidFill>
                  <a:schemeClr val="bg1"/>
                </a:solidFill>
                <a:latin typeface="Times New Roman" panose="02020603050405020304" charset="0"/>
                <a:ea typeface="微软雅黑" panose="020B0503020204020204" pitchFamily="34" charset="-122"/>
              </a:rPr>
              <a:t>、</a:t>
            </a:r>
            <a:r>
              <a:rPr lang="en-US" altLang="zh-CN" sz="1200" dirty="0">
                <a:solidFill>
                  <a:schemeClr val="bg1"/>
                </a:solidFill>
                <a:latin typeface="Times New Roman" panose="02020603050405020304" charset="0"/>
                <a:ea typeface="微软雅黑" panose="020B0503020204020204" pitchFamily="34" charset="-122"/>
              </a:rPr>
              <a:t>WiMAX</a:t>
            </a:r>
            <a:r>
              <a:rPr lang="zh-CN" altLang="en-US" sz="1200" dirty="0">
                <a:solidFill>
                  <a:schemeClr val="bg1"/>
                </a:solidFill>
                <a:latin typeface="Times New Roman" panose="02020603050405020304" charset="0"/>
                <a:ea typeface="微软雅黑" panose="020B0503020204020204" pitchFamily="34" charset="-122"/>
              </a:rPr>
              <a:t>在全球范围内有着广泛的应用</a:t>
            </a:r>
            <a:endParaRPr lang="zh-CN" altLang="en-US" sz="1200" dirty="0">
              <a:solidFill>
                <a:schemeClr val="bg1"/>
              </a:solidFill>
              <a:latin typeface="Times New Roman" panose="02020603050405020304" charset="0"/>
              <a:ea typeface="微软雅黑" panose="020B0503020204020204" pitchFamily="34" charset="-122"/>
            </a:endParaRPr>
          </a:p>
        </p:txBody>
      </p:sp>
      <p:grpSp>
        <p:nvGrpSpPr>
          <p:cNvPr id="2" name="组合 1"/>
          <p:cNvGrpSpPr/>
          <p:nvPr/>
        </p:nvGrpSpPr>
        <p:grpSpPr>
          <a:xfrm>
            <a:off x="3538855" y="358775"/>
            <a:ext cx="2226310" cy="572770"/>
            <a:chOff x="5447" y="565"/>
            <a:chExt cx="3506" cy="902"/>
          </a:xfrm>
        </p:grpSpPr>
        <p:sp>
          <p:nvSpPr>
            <p:cNvPr id="58" name="TextBox 57"/>
            <p:cNvSpPr txBox="1"/>
            <p:nvPr/>
          </p:nvSpPr>
          <p:spPr>
            <a:xfrm>
              <a:off x="5447" y="565"/>
              <a:ext cx="3506" cy="628"/>
            </a:xfrm>
            <a:prstGeom prst="rect">
              <a:avLst/>
            </a:prstGeom>
            <a:noFill/>
          </p:spPr>
          <p:txBody>
            <a:bodyPr wrap="square" rtlCol="0">
              <a:spAutoFit/>
            </a:bodyPr>
            <a:lstStyle/>
            <a:p>
              <a:pPr algn="ctr"/>
              <a:r>
                <a:rPr lang="zh-CN" altLang="en-US" sz="2000" b="1" dirty="0" smtClean="0">
                  <a:solidFill>
                    <a:schemeClr val="accent1"/>
                  </a:solidFill>
                  <a:latin typeface="微软雅黑" panose="020B0503020204020204" pitchFamily="34" charset="-122"/>
                  <a:ea typeface="微软雅黑" panose="020B0503020204020204" pitchFamily="34" charset="-122"/>
                </a:rPr>
                <a:t>研究现状</a:t>
              </a:r>
              <a:endParaRPr lang="zh-CN" altLang="en-US" sz="2800" b="1" dirty="0" smtClean="0">
                <a:ln w="6350">
                  <a:noFill/>
                </a:ln>
                <a:solidFill>
                  <a:schemeClr val="accent1"/>
                </a:solidFill>
                <a:latin typeface="Impact" panose="020B0806030902050204" pitchFamily="34" charset="0"/>
                <a:ea typeface="微软雅黑" panose="020B0503020204020204" pitchFamily="34" charset="-122"/>
              </a:endParaRPr>
            </a:p>
          </p:txBody>
        </p:sp>
        <p:sp>
          <p:nvSpPr>
            <p:cNvPr id="59" name="Rectangle 20"/>
            <p:cNvSpPr>
              <a:spLocks noChangeArrowheads="1"/>
            </p:cNvSpPr>
            <p:nvPr/>
          </p:nvSpPr>
          <p:spPr bwMode="auto">
            <a:xfrm>
              <a:off x="5782" y="1080"/>
              <a:ext cx="283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None/>
              </a:pPr>
              <a:r>
                <a:rPr lang="en-US" altLang="zh-CN" sz="1600" dirty="0">
                  <a:ln w="6350">
                    <a:noFill/>
                  </a:ln>
                  <a:solidFill>
                    <a:schemeClr val="tx1">
                      <a:lumMod val="50000"/>
                      <a:lumOff val="50000"/>
                    </a:schemeClr>
                  </a:solidFill>
                  <a:latin typeface="Times New Roman" panose="02020603050405020304" charset="0"/>
                  <a:ea typeface="微软雅黑" panose="020B0503020204020204" pitchFamily="34" charset="-122"/>
                  <a:cs typeface="Arial" panose="020B0604020202020204" pitchFamily="34" charset="0"/>
                </a:rPr>
                <a:t>Research Status</a:t>
              </a:r>
              <a:endParaRPr lang="en-US" altLang="zh-CN" sz="1600" dirty="0">
                <a:ln w="6350">
                  <a:noFill/>
                </a:ln>
                <a:solidFill>
                  <a:schemeClr val="tx1">
                    <a:lumMod val="50000"/>
                    <a:lumOff val="50000"/>
                  </a:schemeClr>
                </a:solidFill>
                <a:latin typeface="Times New Roman" panose="02020603050405020304" charset="0"/>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7" name="Rectangle 21" descr="24215600-1-311156"/>
          <p:cNvSpPr>
            <a:spLocks noChangeArrowheads="1"/>
          </p:cNvSpPr>
          <p:nvPr/>
        </p:nvSpPr>
        <p:spPr bwMode="auto">
          <a:xfrm>
            <a:off x="585788" y="1434897"/>
            <a:ext cx="2028825" cy="1520825"/>
          </a:xfrm>
          <a:prstGeom prst="rect">
            <a:avLst/>
          </a:prstGeom>
          <a:blipFill dpi="0" rotWithShape="1">
            <a:blip r:embed="rId1"/>
            <a:srcRect/>
            <a:stretch>
              <a:fillRect r="-1876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58" name="Rectangle 22"/>
          <p:cNvSpPr>
            <a:spLocks noChangeArrowheads="1"/>
          </p:cNvSpPr>
          <p:nvPr/>
        </p:nvSpPr>
        <p:spPr bwMode="auto">
          <a:xfrm>
            <a:off x="585788" y="2725534"/>
            <a:ext cx="228600" cy="230188"/>
          </a:xfrm>
          <a:prstGeom prst="rect">
            <a:avLst/>
          </a:prstGeom>
          <a:solidFill>
            <a:schemeClr val="accent1"/>
          </a:solidFill>
          <a:ln>
            <a:noFill/>
          </a:ln>
        </p:spPr>
        <p:txBody>
          <a:bodyPr/>
          <a:lstStyle/>
          <a:p>
            <a:endParaRPr lang="zh-CN" altLang="en-US"/>
          </a:p>
        </p:txBody>
      </p:sp>
      <p:sp>
        <p:nvSpPr>
          <p:cNvPr id="14359" name="Rectangle 23"/>
          <p:cNvSpPr>
            <a:spLocks noChangeArrowheads="1"/>
          </p:cNvSpPr>
          <p:nvPr/>
        </p:nvSpPr>
        <p:spPr bwMode="auto">
          <a:xfrm>
            <a:off x="814388" y="2725534"/>
            <a:ext cx="1800225" cy="230188"/>
          </a:xfrm>
          <a:prstGeom prst="rect">
            <a:avLst/>
          </a:prstGeom>
          <a:solidFill>
            <a:schemeClr val="tx1">
              <a:lumMod val="75000"/>
              <a:lumOff val="25000"/>
              <a:alpha val="50000"/>
            </a:schemeClr>
          </a:solidFill>
          <a:ln>
            <a:noFill/>
          </a:ln>
        </p:spPr>
        <p:txBody>
          <a:bodyPr/>
          <a:lstStyle/>
          <a:p>
            <a:endParaRPr lang="zh-CN" altLang="en-US"/>
          </a:p>
        </p:txBody>
      </p:sp>
      <p:sp>
        <p:nvSpPr>
          <p:cNvPr id="14360" name="Rectangle 24" descr="20100516232736"/>
          <p:cNvSpPr>
            <a:spLocks noChangeArrowheads="1"/>
          </p:cNvSpPr>
          <p:nvPr/>
        </p:nvSpPr>
        <p:spPr bwMode="auto">
          <a:xfrm>
            <a:off x="2614613" y="1434897"/>
            <a:ext cx="2028825" cy="1520825"/>
          </a:xfrm>
          <a:prstGeom prst="rect">
            <a:avLst/>
          </a:prstGeom>
          <a:blipFill dpi="0" rotWithShape="1">
            <a:blip r:embed="rId2"/>
            <a:srcRect/>
            <a:stretch>
              <a:fillRect r="-2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61" name="Rectangle 25"/>
          <p:cNvSpPr>
            <a:spLocks noChangeArrowheads="1"/>
          </p:cNvSpPr>
          <p:nvPr/>
        </p:nvSpPr>
        <p:spPr bwMode="auto">
          <a:xfrm>
            <a:off x="2614613" y="2725534"/>
            <a:ext cx="228600" cy="230188"/>
          </a:xfrm>
          <a:prstGeom prst="rect">
            <a:avLst/>
          </a:prstGeom>
          <a:solidFill>
            <a:schemeClr val="accent1"/>
          </a:solidFill>
          <a:ln>
            <a:noFill/>
          </a:ln>
        </p:spPr>
        <p:txBody>
          <a:bodyPr/>
          <a:lstStyle/>
          <a:p>
            <a:endParaRPr lang="zh-CN" altLang="en-US"/>
          </a:p>
        </p:txBody>
      </p:sp>
      <p:sp>
        <p:nvSpPr>
          <p:cNvPr id="14362" name="Rectangle 26"/>
          <p:cNvSpPr>
            <a:spLocks noChangeArrowheads="1"/>
          </p:cNvSpPr>
          <p:nvPr/>
        </p:nvSpPr>
        <p:spPr bwMode="auto">
          <a:xfrm>
            <a:off x="2843213" y="2725534"/>
            <a:ext cx="1800225" cy="230188"/>
          </a:xfrm>
          <a:prstGeom prst="rect">
            <a:avLst/>
          </a:prstGeom>
          <a:solidFill>
            <a:schemeClr val="tx1">
              <a:lumMod val="75000"/>
              <a:lumOff val="25000"/>
              <a:alpha val="50000"/>
            </a:schemeClr>
          </a:solidFill>
          <a:ln>
            <a:noFill/>
          </a:ln>
        </p:spPr>
        <p:txBody>
          <a:bodyPr/>
          <a:lstStyle/>
          <a:p>
            <a:endParaRPr lang="zh-CN" altLang="en-US"/>
          </a:p>
        </p:txBody>
      </p:sp>
      <p:sp>
        <p:nvSpPr>
          <p:cNvPr id="14363" name="Rectangle 27" descr="201107060956141686"/>
          <p:cNvSpPr>
            <a:spLocks noChangeArrowheads="1"/>
          </p:cNvSpPr>
          <p:nvPr/>
        </p:nvSpPr>
        <p:spPr bwMode="auto">
          <a:xfrm>
            <a:off x="585788" y="2955722"/>
            <a:ext cx="2028825" cy="1520825"/>
          </a:xfrm>
          <a:prstGeom prst="rect">
            <a:avLst/>
          </a:prstGeom>
          <a:blipFill dpi="0" rotWithShape="1">
            <a:blip r:embed="rId3"/>
            <a:srcRect/>
            <a:stretch>
              <a:fillRect b="-298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64" name="Rectangle 28"/>
          <p:cNvSpPr>
            <a:spLocks noChangeArrowheads="1"/>
          </p:cNvSpPr>
          <p:nvPr/>
        </p:nvSpPr>
        <p:spPr bwMode="auto">
          <a:xfrm>
            <a:off x="585788" y="4246359"/>
            <a:ext cx="228600" cy="230188"/>
          </a:xfrm>
          <a:prstGeom prst="rect">
            <a:avLst/>
          </a:prstGeom>
          <a:solidFill>
            <a:schemeClr val="accent1"/>
          </a:solidFill>
          <a:ln>
            <a:noFill/>
          </a:ln>
        </p:spPr>
        <p:txBody>
          <a:bodyPr/>
          <a:lstStyle/>
          <a:p>
            <a:endParaRPr lang="zh-CN" altLang="en-US"/>
          </a:p>
        </p:txBody>
      </p:sp>
      <p:sp>
        <p:nvSpPr>
          <p:cNvPr id="14365" name="Rectangle 29"/>
          <p:cNvSpPr>
            <a:spLocks noChangeArrowheads="1"/>
          </p:cNvSpPr>
          <p:nvPr/>
        </p:nvSpPr>
        <p:spPr bwMode="auto">
          <a:xfrm>
            <a:off x="814388" y="4246359"/>
            <a:ext cx="1800225" cy="230188"/>
          </a:xfrm>
          <a:prstGeom prst="rect">
            <a:avLst/>
          </a:prstGeom>
          <a:solidFill>
            <a:schemeClr val="tx1">
              <a:lumMod val="75000"/>
              <a:lumOff val="25000"/>
              <a:alpha val="50000"/>
            </a:schemeClr>
          </a:solidFill>
          <a:ln>
            <a:noFill/>
          </a:ln>
        </p:spPr>
        <p:txBody>
          <a:bodyPr/>
          <a:lstStyle/>
          <a:p>
            <a:endParaRPr lang="zh-CN" altLang="en-US"/>
          </a:p>
        </p:txBody>
      </p:sp>
      <p:sp>
        <p:nvSpPr>
          <p:cNvPr id="14366" name="Rectangle 30" descr="20110224142134"/>
          <p:cNvSpPr>
            <a:spLocks noChangeArrowheads="1"/>
          </p:cNvSpPr>
          <p:nvPr/>
        </p:nvSpPr>
        <p:spPr bwMode="auto">
          <a:xfrm>
            <a:off x="2614613" y="2955722"/>
            <a:ext cx="2028825" cy="1520825"/>
          </a:xfrm>
          <a:prstGeom prst="rect">
            <a:avLst/>
          </a:prstGeom>
          <a:blipFill dpi="0" rotWithShape="1">
            <a:blip r:embed="rId4"/>
            <a:srcRect/>
            <a:stretch>
              <a:fillRect r="-47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67" name="Rectangle 31"/>
          <p:cNvSpPr>
            <a:spLocks noChangeArrowheads="1"/>
          </p:cNvSpPr>
          <p:nvPr/>
        </p:nvSpPr>
        <p:spPr bwMode="auto">
          <a:xfrm>
            <a:off x="2614613" y="4246359"/>
            <a:ext cx="228600" cy="230188"/>
          </a:xfrm>
          <a:prstGeom prst="rect">
            <a:avLst/>
          </a:prstGeom>
          <a:solidFill>
            <a:schemeClr val="accent1"/>
          </a:solidFill>
          <a:ln>
            <a:noFill/>
          </a:ln>
        </p:spPr>
        <p:txBody>
          <a:bodyPr/>
          <a:lstStyle/>
          <a:p>
            <a:endParaRPr lang="zh-CN" altLang="en-US"/>
          </a:p>
        </p:txBody>
      </p:sp>
      <p:sp>
        <p:nvSpPr>
          <p:cNvPr id="14368" name="Rectangle 32"/>
          <p:cNvSpPr>
            <a:spLocks noChangeArrowheads="1"/>
          </p:cNvSpPr>
          <p:nvPr/>
        </p:nvSpPr>
        <p:spPr bwMode="auto">
          <a:xfrm>
            <a:off x="2843213" y="4246359"/>
            <a:ext cx="1800225" cy="230188"/>
          </a:xfrm>
          <a:prstGeom prst="rect">
            <a:avLst/>
          </a:prstGeom>
          <a:solidFill>
            <a:schemeClr val="tx1">
              <a:lumMod val="75000"/>
              <a:lumOff val="25000"/>
              <a:alpha val="50000"/>
            </a:schemeClr>
          </a:solidFill>
          <a:ln>
            <a:noFill/>
          </a:ln>
        </p:spPr>
        <p:txBody>
          <a:bodyPr/>
          <a:lstStyle/>
          <a:p>
            <a:endParaRPr lang="zh-CN" altLang="en-US"/>
          </a:p>
        </p:txBody>
      </p:sp>
      <p:grpSp>
        <p:nvGrpSpPr>
          <p:cNvPr id="14369" name="Group 33"/>
          <p:cNvGrpSpPr/>
          <p:nvPr/>
        </p:nvGrpSpPr>
        <p:grpSpPr bwMode="auto">
          <a:xfrm>
            <a:off x="2679700" y="2784272"/>
            <a:ext cx="100013" cy="111125"/>
            <a:chOff x="0" y="0"/>
            <a:chExt cx="71" cy="78"/>
          </a:xfrm>
        </p:grpSpPr>
        <p:sp>
          <p:nvSpPr>
            <p:cNvPr id="14370" name="Freeform 34"/>
            <p:cNvSpPr/>
            <p:nvPr/>
          </p:nvSpPr>
          <p:spPr bwMode="auto">
            <a:xfrm>
              <a:off x="12" y="31"/>
              <a:ext cx="35" cy="17"/>
            </a:xfrm>
            <a:custGeom>
              <a:avLst/>
              <a:gdLst>
                <a:gd name="T0" fmla="*/ 31 w 62"/>
                <a:gd name="T1" fmla="*/ 19 h 31"/>
                <a:gd name="T2" fmla="*/ 12 w 62"/>
                <a:gd name="T3" fmla="*/ 0 h 31"/>
                <a:gd name="T4" fmla="*/ 0 w 62"/>
                <a:gd name="T5" fmla="*/ 0 h 31"/>
                <a:gd name="T6" fmla="*/ 31 w 62"/>
                <a:gd name="T7" fmla="*/ 31 h 31"/>
                <a:gd name="T8" fmla="*/ 62 w 62"/>
                <a:gd name="T9" fmla="*/ 0 h 31"/>
                <a:gd name="T10" fmla="*/ 50 w 62"/>
                <a:gd name="T11" fmla="*/ 0 h 31"/>
                <a:gd name="T12" fmla="*/ 31 w 6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62" h="31">
                  <a:moveTo>
                    <a:pt x="31" y="19"/>
                  </a:moveTo>
                  <a:cubicBezTo>
                    <a:pt x="20" y="19"/>
                    <a:pt x="12" y="10"/>
                    <a:pt x="12" y="0"/>
                  </a:cubicBezTo>
                  <a:cubicBezTo>
                    <a:pt x="0" y="0"/>
                    <a:pt x="0" y="0"/>
                    <a:pt x="0" y="0"/>
                  </a:cubicBezTo>
                  <a:cubicBezTo>
                    <a:pt x="0" y="17"/>
                    <a:pt x="13" y="31"/>
                    <a:pt x="31" y="31"/>
                  </a:cubicBezTo>
                  <a:cubicBezTo>
                    <a:pt x="48" y="31"/>
                    <a:pt x="62" y="17"/>
                    <a:pt x="62" y="0"/>
                  </a:cubicBezTo>
                  <a:cubicBezTo>
                    <a:pt x="50" y="0"/>
                    <a:pt x="50" y="0"/>
                    <a:pt x="50" y="0"/>
                  </a:cubicBezTo>
                  <a:cubicBezTo>
                    <a:pt x="50" y="10"/>
                    <a:pt x="41" y="19"/>
                    <a:pt x="31" y="1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1" name="Freeform 35"/>
            <p:cNvSpPr>
              <a:spLocks noEditPoints="1"/>
            </p:cNvSpPr>
            <p:nvPr/>
          </p:nvSpPr>
          <p:spPr bwMode="auto">
            <a:xfrm>
              <a:off x="0" y="0"/>
              <a:ext cx="71" cy="78"/>
            </a:xfrm>
            <a:custGeom>
              <a:avLst/>
              <a:gdLst>
                <a:gd name="T0" fmla="*/ 71 w 71"/>
                <a:gd name="T1" fmla="*/ 0 h 78"/>
                <a:gd name="T2" fmla="*/ 14 w 71"/>
                <a:gd name="T3" fmla="*/ 0 h 78"/>
                <a:gd name="T4" fmla="*/ 14 w 71"/>
                <a:gd name="T5" fmla="*/ 11 h 78"/>
                <a:gd name="T6" fmla="*/ 0 w 71"/>
                <a:gd name="T7" fmla="*/ 11 h 78"/>
                <a:gd name="T8" fmla="*/ 0 w 71"/>
                <a:gd name="T9" fmla="*/ 78 h 78"/>
                <a:gd name="T10" fmla="*/ 59 w 71"/>
                <a:gd name="T11" fmla="*/ 78 h 78"/>
                <a:gd name="T12" fmla="*/ 59 w 71"/>
                <a:gd name="T13" fmla="*/ 63 h 78"/>
                <a:gd name="T14" fmla="*/ 71 w 71"/>
                <a:gd name="T15" fmla="*/ 63 h 78"/>
                <a:gd name="T16" fmla="*/ 71 w 71"/>
                <a:gd name="T17" fmla="*/ 0 h 78"/>
                <a:gd name="T18" fmla="*/ 52 w 71"/>
                <a:gd name="T19" fmla="*/ 72 h 78"/>
                <a:gd name="T20" fmla="*/ 6 w 71"/>
                <a:gd name="T21" fmla="*/ 72 h 78"/>
                <a:gd name="T22" fmla="*/ 6 w 71"/>
                <a:gd name="T23" fmla="*/ 18 h 78"/>
                <a:gd name="T24" fmla="*/ 14 w 71"/>
                <a:gd name="T25" fmla="*/ 18 h 78"/>
                <a:gd name="T26" fmla="*/ 52 w 71"/>
                <a:gd name="T27" fmla="*/ 18 h 78"/>
                <a:gd name="T28" fmla="*/ 52 w 71"/>
                <a:gd name="T29" fmla="*/ 63 h 78"/>
                <a:gd name="T30" fmla="*/ 52 w 71"/>
                <a:gd name="T31" fmla="*/ 72 h 78"/>
                <a:gd name="T32" fmla="*/ 64 w 71"/>
                <a:gd name="T33" fmla="*/ 56 h 78"/>
                <a:gd name="T34" fmla="*/ 59 w 71"/>
                <a:gd name="T35" fmla="*/ 56 h 78"/>
                <a:gd name="T36" fmla="*/ 59 w 71"/>
                <a:gd name="T37" fmla="*/ 11 h 78"/>
                <a:gd name="T38" fmla="*/ 21 w 71"/>
                <a:gd name="T39" fmla="*/ 11 h 78"/>
                <a:gd name="T40" fmla="*/ 21 w 71"/>
                <a:gd name="T41" fmla="*/ 6 h 78"/>
                <a:gd name="T42" fmla="*/ 64 w 71"/>
                <a:gd name="T43" fmla="*/ 6 h 78"/>
                <a:gd name="T44" fmla="*/ 64 w 71"/>
                <a:gd name="T4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78">
                  <a:moveTo>
                    <a:pt x="71" y="0"/>
                  </a:moveTo>
                  <a:lnTo>
                    <a:pt x="14" y="0"/>
                  </a:lnTo>
                  <a:lnTo>
                    <a:pt x="14" y="11"/>
                  </a:lnTo>
                  <a:lnTo>
                    <a:pt x="0" y="11"/>
                  </a:lnTo>
                  <a:lnTo>
                    <a:pt x="0" y="78"/>
                  </a:lnTo>
                  <a:lnTo>
                    <a:pt x="59" y="78"/>
                  </a:lnTo>
                  <a:lnTo>
                    <a:pt x="59" y="63"/>
                  </a:lnTo>
                  <a:lnTo>
                    <a:pt x="71" y="63"/>
                  </a:lnTo>
                  <a:lnTo>
                    <a:pt x="71" y="0"/>
                  </a:lnTo>
                  <a:close/>
                  <a:moveTo>
                    <a:pt x="52" y="72"/>
                  </a:moveTo>
                  <a:lnTo>
                    <a:pt x="6" y="72"/>
                  </a:lnTo>
                  <a:lnTo>
                    <a:pt x="6" y="18"/>
                  </a:lnTo>
                  <a:lnTo>
                    <a:pt x="14" y="18"/>
                  </a:lnTo>
                  <a:lnTo>
                    <a:pt x="52" y="18"/>
                  </a:lnTo>
                  <a:lnTo>
                    <a:pt x="52" y="63"/>
                  </a:lnTo>
                  <a:lnTo>
                    <a:pt x="52" y="72"/>
                  </a:lnTo>
                  <a:close/>
                  <a:moveTo>
                    <a:pt x="64" y="56"/>
                  </a:moveTo>
                  <a:lnTo>
                    <a:pt x="59" y="56"/>
                  </a:lnTo>
                  <a:lnTo>
                    <a:pt x="59" y="11"/>
                  </a:lnTo>
                  <a:lnTo>
                    <a:pt x="21" y="11"/>
                  </a:lnTo>
                  <a:lnTo>
                    <a:pt x="21" y="6"/>
                  </a:lnTo>
                  <a:lnTo>
                    <a:pt x="64" y="6"/>
                  </a:lnTo>
                  <a:lnTo>
                    <a:pt x="64"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4372" name="Group 36"/>
          <p:cNvGrpSpPr/>
          <p:nvPr/>
        </p:nvGrpSpPr>
        <p:grpSpPr bwMode="auto">
          <a:xfrm>
            <a:off x="2673350" y="4306684"/>
            <a:ext cx="112713" cy="107950"/>
            <a:chOff x="0" y="0"/>
            <a:chExt cx="79" cy="76"/>
          </a:xfrm>
        </p:grpSpPr>
        <p:sp>
          <p:nvSpPr>
            <p:cNvPr id="14373" name="Freeform 37"/>
            <p:cNvSpPr>
              <a:spLocks noEditPoints="1"/>
            </p:cNvSpPr>
            <p:nvPr/>
          </p:nvSpPr>
          <p:spPr bwMode="auto">
            <a:xfrm>
              <a:off x="0" y="37"/>
              <a:ext cx="52" cy="25"/>
            </a:xfrm>
            <a:custGeom>
              <a:avLst/>
              <a:gdLst>
                <a:gd name="T0" fmla="*/ 52 w 92"/>
                <a:gd name="T1" fmla="*/ 24 h 45"/>
                <a:gd name="T2" fmla="*/ 52 w 92"/>
                <a:gd name="T3" fmla="*/ 37 h 45"/>
                <a:gd name="T4" fmla="*/ 64 w 92"/>
                <a:gd name="T5" fmla="*/ 37 h 45"/>
                <a:gd name="T6" fmla="*/ 64 w 92"/>
                <a:gd name="T7" fmla="*/ 24 h 45"/>
                <a:gd name="T8" fmla="*/ 80 w 92"/>
                <a:gd name="T9" fmla="*/ 24 h 45"/>
                <a:gd name="T10" fmla="*/ 80 w 92"/>
                <a:gd name="T11" fmla="*/ 45 h 45"/>
                <a:gd name="T12" fmla="*/ 92 w 92"/>
                <a:gd name="T13" fmla="*/ 45 h 45"/>
                <a:gd name="T14" fmla="*/ 92 w 92"/>
                <a:gd name="T15" fmla="*/ 12 h 45"/>
                <a:gd name="T16" fmla="*/ 35 w 92"/>
                <a:gd name="T17" fmla="*/ 12 h 45"/>
                <a:gd name="T18" fmla="*/ 18 w 92"/>
                <a:gd name="T19" fmla="*/ 0 h 45"/>
                <a:gd name="T20" fmla="*/ 0 w 92"/>
                <a:gd name="T21" fmla="*/ 18 h 45"/>
                <a:gd name="T22" fmla="*/ 18 w 92"/>
                <a:gd name="T23" fmla="*/ 36 h 45"/>
                <a:gd name="T24" fmla="*/ 35 w 92"/>
                <a:gd name="T25" fmla="*/ 24 h 45"/>
                <a:gd name="T26" fmla="*/ 52 w 92"/>
                <a:gd name="T27" fmla="*/ 24 h 45"/>
                <a:gd name="T28" fmla="*/ 18 w 92"/>
                <a:gd name="T29" fmla="*/ 24 h 45"/>
                <a:gd name="T30" fmla="*/ 12 w 92"/>
                <a:gd name="T31" fmla="*/ 18 h 45"/>
                <a:gd name="T32" fmla="*/ 18 w 92"/>
                <a:gd name="T33" fmla="*/ 12 h 45"/>
                <a:gd name="T34" fmla="*/ 25 w 92"/>
                <a:gd name="T35" fmla="*/ 18 h 45"/>
                <a:gd name="T36" fmla="*/ 18 w 92"/>
                <a:gd name="T37" fmla="*/ 2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45">
                  <a:moveTo>
                    <a:pt x="52" y="24"/>
                  </a:moveTo>
                  <a:cubicBezTo>
                    <a:pt x="52" y="37"/>
                    <a:pt x="52" y="37"/>
                    <a:pt x="52" y="37"/>
                  </a:cubicBezTo>
                  <a:cubicBezTo>
                    <a:pt x="64" y="37"/>
                    <a:pt x="64" y="37"/>
                    <a:pt x="64" y="37"/>
                  </a:cubicBezTo>
                  <a:cubicBezTo>
                    <a:pt x="64" y="24"/>
                    <a:pt x="64" y="24"/>
                    <a:pt x="64" y="24"/>
                  </a:cubicBezTo>
                  <a:cubicBezTo>
                    <a:pt x="80" y="24"/>
                    <a:pt x="80" y="24"/>
                    <a:pt x="80" y="24"/>
                  </a:cubicBezTo>
                  <a:cubicBezTo>
                    <a:pt x="80" y="45"/>
                    <a:pt x="80" y="45"/>
                    <a:pt x="80" y="45"/>
                  </a:cubicBezTo>
                  <a:cubicBezTo>
                    <a:pt x="92" y="45"/>
                    <a:pt x="92" y="45"/>
                    <a:pt x="92" y="45"/>
                  </a:cubicBezTo>
                  <a:cubicBezTo>
                    <a:pt x="92" y="12"/>
                    <a:pt x="92" y="12"/>
                    <a:pt x="92" y="12"/>
                  </a:cubicBezTo>
                  <a:cubicBezTo>
                    <a:pt x="35" y="12"/>
                    <a:pt x="35" y="12"/>
                    <a:pt x="35" y="12"/>
                  </a:cubicBezTo>
                  <a:cubicBezTo>
                    <a:pt x="33" y="5"/>
                    <a:pt x="26" y="0"/>
                    <a:pt x="18" y="0"/>
                  </a:cubicBezTo>
                  <a:cubicBezTo>
                    <a:pt x="8" y="0"/>
                    <a:pt x="0" y="8"/>
                    <a:pt x="0" y="18"/>
                  </a:cubicBezTo>
                  <a:cubicBezTo>
                    <a:pt x="0" y="28"/>
                    <a:pt x="8" y="36"/>
                    <a:pt x="18" y="36"/>
                  </a:cubicBezTo>
                  <a:cubicBezTo>
                    <a:pt x="26" y="36"/>
                    <a:pt x="33" y="31"/>
                    <a:pt x="35" y="24"/>
                  </a:cubicBezTo>
                  <a:lnTo>
                    <a:pt x="52" y="24"/>
                  </a:lnTo>
                  <a:close/>
                  <a:moveTo>
                    <a:pt x="18" y="24"/>
                  </a:moveTo>
                  <a:cubicBezTo>
                    <a:pt x="15" y="24"/>
                    <a:pt x="12" y="21"/>
                    <a:pt x="12" y="18"/>
                  </a:cubicBezTo>
                  <a:cubicBezTo>
                    <a:pt x="12" y="14"/>
                    <a:pt x="15" y="12"/>
                    <a:pt x="18" y="12"/>
                  </a:cubicBezTo>
                  <a:cubicBezTo>
                    <a:pt x="22" y="12"/>
                    <a:pt x="25" y="14"/>
                    <a:pt x="25" y="18"/>
                  </a:cubicBezTo>
                  <a:cubicBezTo>
                    <a:pt x="25" y="21"/>
                    <a:pt x="22" y="24"/>
                    <a:pt x="18" y="2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4" name="Freeform 38"/>
            <p:cNvSpPr>
              <a:spLocks noEditPoints="1"/>
            </p:cNvSpPr>
            <p:nvPr/>
          </p:nvSpPr>
          <p:spPr bwMode="auto">
            <a:xfrm>
              <a:off x="25" y="0"/>
              <a:ext cx="54" cy="76"/>
            </a:xfrm>
            <a:custGeom>
              <a:avLst/>
              <a:gdLst>
                <a:gd name="T0" fmla="*/ 39 w 54"/>
                <a:gd name="T1" fmla="*/ 27 h 76"/>
                <a:gd name="T2" fmla="*/ 39 w 54"/>
                <a:gd name="T3" fmla="*/ 0 h 76"/>
                <a:gd name="T4" fmla="*/ 14 w 54"/>
                <a:gd name="T5" fmla="*/ 0 h 76"/>
                <a:gd name="T6" fmla="*/ 14 w 54"/>
                <a:gd name="T7" fmla="*/ 27 h 76"/>
                <a:gd name="T8" fmla="*/ 0 w 54"/>
                <a:gd name="T9" fmla="*/ 27 h 76"/>
                <a:gd name="T10" fmla="*/ 0 w 54"/>
                <a:gd name="T11" fmla="*/ 38 h 76"/>
                <a:gd name="T12" fmla="*/ 7 w 54"/>
                <a:gd name="T13" fmla="*/ 38 h 76"/>
                <a:gd name="T14" fmla="*/ 7 w 54"/>
                <a:gd name="T15" fmla="*/ 34 h 76"/>
                <a:gd name="T16" fmla="*/ 14 w 54"/>
                <a:gd name="T17" fmla="*/ 34 h 76"/>
                <a:gd name="T18" fmla="*/ 39 w 54"/>
                <a:gd name="T19" fmla="*/ 34 h 76"/>
                <a:gd name="T20" fmla="*/ 47 w 54"/>
                <a:gd name="T21" fmla="*/ 34 h 76"/>
                <a:gd name="T22" fmla="*/ 47 w 54"/>
                <a:gd name="T23" fmla="*/ 69 h 76"/>
                <a:gd name="T24" fmla="*/ 7 w 54"/>
                <a:gd name="T25" fmla="*/ 69 h 76"/>
                <a:gd name="T26" fmla="*/ 7 w 54"/>
                <a:gd name="T27" fmla="*/ 64 h 76"/>
                <a:gd name="T28" fmla="*/ 0 w 54"/>
                <a:gd name="T29" fmla="*/ 64 h 76"/>
                <a:gd name="T30" fmla="*/ 0 w 54"/>
                <a:gd name="T31" fmla="*/ 76 h 76"/>
                <a:gd name="T32" fmla="*/ 54 w 54"/>
                <a:gd name="T33" fmla="*/ 76 h 76"/>
                <a:gd name="T34" fmla="*/ 54 w 54"/>
                <a:gd name="T35" fmla="*/ 27 h 76"/>
                <a:gd name="T36" fmla="*/ 39 w 54"/>
                <a:gd name="T37" fmla="*/ 27 h 76"/>
                <a:gd name="T38" fmla="*/ 20 w 54"/>
                <a:gd name="T39" fmla="*/ 7 h 76"/>
                <a:gd name="T40" fmla="*/ 33 w 54"/>
                <a:gd name="T41" fmla="*/ 7 h 76"/>
                <a:gd name="T42" fmla="*/ 33 w 54"/>
                <a:gd name="T43" fmla="*/ 27 h 76"/>
                <a:gd name="T44" fmla="*/ 20 w 54"/>
                <a:gd name="T45" fmla="*/ 27 h 76"/>
                <a:gd name="T46" fmla="*/ 20 w 54"/>
                <a:gd name="T47"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6">
                  <a:moveTo>
                    <a:pt x="39" y="27"/>
                  </a:moveTo>
                  <a:lnTo>
                    <a:pt x="39" y="0"/>
                  </a:lnTo>
                  <a:lnTo>
                    <a:pt x="14" y="0"/>
                  </a:lnTo>
                  <a:lnTo>
                    <a:pt x="14" y="27"/>
                  </a:lnTo>
                  <a:lnTo>
                    <a:pt x="0" y="27"/>
                  </a:lnTo>
                  <a:lnTo>
                    <a:pt x="0" y="38"/>
                  </a:lnTo>
                  <a:lnTo>
                    <a:pt x="7" y="38"/>
                  </a:lnTo>
                  <a:lnTo>
                    <a:pt x="7" y="34"/>
                  </a:lnTo>
                  <a:lnTo>
                    <a:pt x="14" y="34"/>
                  </a:lnTo>
                  <a:lnTo>
                    <a:pt x="39" y="34"/>
                  </a:lnTo>
                  <a:lnTo>
                    <a:pt x="47" y="34"/>
                  </a:lnTo>
                  <a:lnTo>
                    <a:pt x="47" y="69"/>
                  </a:lnTo>
                  <a:lnTo>
                    <a:pt x="7" y="69"/>
                  </a:lnTo>
                  <a:lnTo>
                    <a:pt x="7" y="64"/>
                  </a:lnTo>
                  <a:lnTo>
                    <a:pt x="0" y="64"/>
                  </a:lnTo>
                  <a:lnTo>
                    <a:pt x="0" y="76"/>
                  </a:lnTo>
                  <a:lnTo>
                    <a:pt x="54" y="76"/>
                  </a:lnTo>
                  <a:lnTo>
                    <a:pt x="54" y="27"/>
                  </a:lnTo>
                  <a:lnTo>
                    <a:pt x="39" y="27"/>
                  </a:lnTo>
                  <a:close/>
                  <a:moveTo>
                    <a:pt x="20" y="7"/>
                  </a:moveTo>
                  <a:lnTo>
                    <a:pt x="33" y="7"/>
                  </a:lnTo>
                  <a:lnTo>
                    <a:pt x="33" y="27"/>
                  </a:lnTo>
                  <a:lnTo>
                    <a:pt x="20" y="27"/>
                  </a:lnTo>
                  <a:lnTo>
                    <a:pt x="2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4375" name="Group 39"/>
          <p:cNvGrpSpPr/>
          <p:nvPr/>
        </p:nvGrpSpPr>
        <p:grpSpPr bwMode="auto">
          <a:xfrm>
            <a:off x="644525" y="4305097"/>
            <a:ext cx="111125" cy="109537"/>
            <a:chOff x="0" y="0"/>
            <a:chExt cx="79" cy="78"/>
          </a:xfrm>
        </p:grpSpPr>
        <p:sp>
          <p:nvSpPr>
            <p:cNvPr id="14376" name="Freeform 40"/>
            <p:cNvSpPr>
              <a:spLocks noEditPoints="1"/>
            </p:cNvSpPr>
            <p:nvPr/>
          </p:nvSpPr>
          <p:spPr bwMode="auto">
            <a:xfrm>
              <a:off x="0" y="0"/>
              <a:ext cx="79" cy="78"/>
            </a:xfrm>
            <a:custGeom>
              <a:avLst/>
              <a:gdLst>
                <a:gd name="T0" fmla="*/ 79 w 79"/>
                <a:gd name="T1" fmla="*/ 39 h 78"/>
                <a:gd name="T2" fmla="*/ 39 w 79"/>
                <a:gd name="T3" fmla="*/ 0 h 78"/>
                <a:gd name="T4" fmla="*/ 0 w 79"/>
                <a:gd name="T5" fmla="*/ 39 h 78"/>
                <a:gd name="T6" fmla="*/ 4 w 79"/>
                <a:gd name="T7" fmla="*/ 44 h 78"/>
                <a:gd name="T8" fmla="*/ 9 w 79"/>
                <a:gd name="T9" fmla="*/ 39 h 78"/>
                <a:gd name="T10" fmla="*/ 19 w 79"/>
                <a:gd name="T11" fmla="*/ 78 h 78"/>
                <a:gd name="T12" fmla="*/ 58 w 79"/>
                <a:gd name="T13" fmla="*/ 78 h 78"/>
                <a:gd name="T14" fmla="*/ 69 w 79"/>
                <a:gd name="T15" fmla="*/ 39 h 78"/>
                <a:gd name="T16" fmla="*/ 74 w 79"/>
                <a:gd name="T17" fmla="*/ 44 h 78"/>
                <a:gd name="T18" fmla="*/ 79 w 79"/>
                <a:gd name="T19" fmla="*/ 39 h 78"/>
                <a:gd name="T20" fmla="*/ 63 w 79"/>
                <a:gd name="T21" fmla="*/ 34 h 78"/>
                <a:gd name="T22" fmla="*/ 53 w 79"/>
                <a:gd name="T23" fmla="*/ 72 h 78"/>
                <a:gd name="T24" fmla="*/ 25 w 79"/>
                <a:gd name="T25" fmla="*/ 72 h 78"/>
                <a:gd name="T26" fmla="*/ 14 w 79"/>
                <a:gd name="T27" fmla="*/ 34 h 78"/>
                <a:gd name="T28" fmla="*/ 14 w 79"/>
                <a:gd name="T29" fmla="*/ 34 h 78"/>
                <a:gd name="T30" fmla="*/ 39 w 79"/>
                <a:gd name="T31" fmla="*/ 9 h 78"/>
                <a:gd name="T32" fmla="*/ 64 w 79"/>
                <a:gd name="T33" fmla="*/ 34 h 78"/>
                <a:gd name="T34" fmla="*/ 63 w 79"/>
                <a:gd name="T35"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78">
                  <a:moveTo>
                    <a:pt x="79" y="39"/>
                  </a:moveTo>
                  <a:lnTo>
                    <a:pt x="39" y="0"/>
                  </a:lnTo>
                  <a:lnTo>
                    <a:pt x="0" y="39"/>
                  </a:lnTo>
                  <a:lnTo>
                    <a:pt x="4" y="44"/>
                  </a:lnTo>
                  <a:lnTo>
                    <a:pt x="9" y="39"/>
                  </a:lnTo>
                  <a:lnTo>
                    <a:pt x="19" y="78"/>
                  </a:lnTo>
                  <a:lnTo>
                    <a:pt x="58" y="78"/>
                  </a:lnTo>
                  <a:lnTo>
                    <a:pt x="69" y="39"/>
                  </a:lnTo>
                  <a:lnTo>
                    <a:pt x="74" y="44"/>
                  </a:lnTo>
                  <a:lnTo>
                    <a:pt x="79" y="39"/>
                  </a:lnTo>
                  <a:close/>
                  <a:moveTo>
                    <a:pt x="63" y="34"/>
                  </a:moveTo>
                  <a:lnTo>
                    <a:pt x="53" y="72"/>
                  </a:lnTo>
                  <a:lnTo>
                    <a:pt x="25" y="72"/>
                  </a:lnTo>
                  <a:lnTo>
                    <a:pt x="14" y="34"/>
                  </a:lnTo>
                  <a:lnTo>
                    <a:pt x="14" y="34"/>
                  </a:lnTo>
                  <a:lnTo>
                    <a:pt x="39" y="9"/>
                  </a:lnTo>
                  <a:lnTo>
                    <a:pt x="64" y="34"/>
                  </a:lnTo>
                  <a:lnTo>
                    <a:pt x="63" y="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7" name="Freeform 41"/>
            <p:cNvSpPr>
              <a:spLocks noEditPoints="1"/>
            </p:cNvSpPr>
            <p:nvPr/>
          </p:nvSpPr>
          <p:spPr bwMode="auto">
            <a:xfrm>
              <a:off x="30" y="40"/>
              <a:ext cx="18" cy="18"/>
            </a:xfrm>
            <a:custGeom>
              <a:avLst/>
              <a:gdLst>
                <a:gd name="T0" fmla="*/ 0 w 18"/>
                <a:gd name="T1" fmla="*/ 18 h 18"/>
                <a:gd name="T2" fmla="*/ 18 w 18"/>
                <a:gd name="T3" fmla="*/ 18 h 18"/>
                <a:gd name="T4" fmla="*/ 18 w 18"/>
                <a:gd name="T5" fmla="*/ 0 h 18"/>
                <a:gd name="T6" fmla="*/ 0 w 18"/>
                <a:gd name="T7" fmla="*/ 0 h 18"/>
                <a:gd name="T8" fmla="*/ 0 w 18"/>
                <a:gd name="T9" fmla="*/ 18 h 18"/>
                <a:gd name="T10" fmla="*/ 7 w 18"/>
                <a:gd name="T11" fmla="*/ 7 h 18"/>
                <a:gd name="T12" fmla="*/ 11 w 18"/>
                <a:gd name="T13" fmla="*/ 7 h 18"/>
                <a:gd name="T14" fmla="*/ 11 w 18"/>
                <a:gd name="T15" fmla="*/ 11 h 18"/>
                <a:gd name="T16" fmla="*/ 7 w 18"/>
                <a:gd name="T17" fmla="*/ 11 h 18"/>
                <a:gd name="T18" fmla="*/ 7 w 18"/>
                <a:gd name="T1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0" y="18"/>
                  </a:moveTo>
                  <a:lnTo>
                    <a:pt x="18" y="18"/>
                  </a:lnTo>
                  <a:lnTo>
                    <a:pt x="18" y="0"/>
                  </a:lnTo>
                  <a:lnTo>
                    <a:pt x="0" y="0"/>
                  </a:lnTo>
                  <a:lnTo>
                    <a:pt x="0" y="18"/>
                  </a:lnTo>
                  <a:close/>
                  <a:moveTo>
                    <a:pt x="7" y="7"/>
                  </a:moveTo>
                  <a:lnTo>
                    <a:pt x="11" y="7"/>
                  </a:lnTo>
                  <a:lnTo>
                    <a:pt x="11" y="11"/>
                  </a:lnTo>
                  <a:lnTo>
                    <a:pt x="7" y="11"/>
                  </a:lnTo>
                  <a:lnTo>
                    <a:pt x="7"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4378" name="Group 42"/>
          <p:cNvGrpSpPr/>
          <p:nvPr/>
        </p:nvGrpSpPr>
        <p:grpSpPr bwMode="auto">
          <a:xfrm>
            <a:off x="644525" y="2784272"/>
            <a:ext cx="111125" cy="111125"/>
            <a:chOff x="0" y="0"/>
            <a:chExt cx="79" cy="78"/>
          </a:xfrm>
        </p:grpSpPr>
        <p:sp>
          <p:nvSpPr>
            <p:cNvPr id="14379" name="Freeform 43"/>
            <p:cNvSpPr>
              <a:spLocks noEditPoints="1"/>
            </p:cNvSpPr>
            <p:nvPr/>
          </p:nvSpPr>
          <p:spPr bwMode="auto">
            <a:xfrm>
              <a:off x="0" y="0"/>
              <a:ext cx="79" cy="78"/>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53 w 140"/>
                <a:gd name="T11" fmla="*/ 126 h 140"/>
                <a:gd name="T12" fmla="*/ 53 w 140"/>
                <a:gd name="T13" fmla="*/ 99 h 140"/>
                <a:gd name="T14" fmla="*/ 67 w 140"/>
                <a:gd name="T15" fmla="*/ 86 h 140"/>
                <a:gd name="T16" fmla="*/ 72 w 140"/>
                <a:gd name="T17" fmla="*/ 86 h 140"/>
                <a:gd name="T18" fmla="*/ 86 w 140"/>
                <a:gd name="T19" fmla="*/ 99 h 140"/>
                <a:gd name="T20" fmla="*/ 86 w 140"/>
                <a:gd name="T21" fmla="*/ 126 h 140"/>
                <a:gd name="T22" fmla="*/ 70 w 140"/>
                <a:gd name="T23" fmla="*/ 128 h 140"/>
                <a:gd name="T24" fmla="*/ 53 w 140"/>
                <a:gd name="T25" fmla="*/ 126 h 140"/>
                <a:gd name="T26" fmla="*/ 98 w 140"/>
                <a:gd name="T27" fmla="*/ 121 h 140"/>
                <a:gd name="T28" fmla="*/ 98 w 140"/>
                <a:gd name="T29" fmla="*/ 99 h 140"/>
                <a:gd name="T30" fmla="*/ 72 w 140"/>
                <a:gd name="T31" fmla="*/ 74 h 140"/>
                <a:gd name="T32" fmla="*/ 67 w 140"/>
                <a:gd name="T33" fmla="*/ 74 h 140"/>
                <a:gd name="T34" fmla="*/ 42 w 140"/>
                <a:gd name="T35" fmla="*/ 99 h 140"/>
                <a:gd name="T36" fmla="*/ 42 w 140"/>
                <a:gd name="T37" fmla="*/ 121 h 140"/>
                <a:gd name="T38" fmla="*/ 12 w 140"/>
                <a:gd name="T39" fmla="*/ 70 h 140"/>
                <a:gd name="T40" fmla="*/ 70 w 140"/>
                <a:gd name="T41" fmla="*/ 12 h 140"/>
                <a:gd name="T42" fmla="*/ 128 w 140"/>
                <a:gd name="T43" fmla="*/ 70 h 140"/>
                <a:gd name="T44" fmla="*/ 98 w 140"/>
                <a:gd name="T45" fmla="*/ 12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0" h="140">
                  <a:moveTo>
                    <a:pt x="70" y="0"/>
                  </a:moveTo>
                  <a:cubicBezTo>
                    <a:pt x="31" y="0"/>
                    <a:pt x="0" y="32"/>
                    <a:pt x="0" y="70"/>
                  </a:cubicBezTo>
                  <a:cubicBezTo>
                    <a:pt x="0" y="109"/>
                    <a:pt x="31" y="140"/>
                    <a:pt x="70" y="140"/>
                  </a:cubicBezTo>
                  <a:cubicBezTo>
                    <a:pt x="108" y="140"/>
                    <a:pt x="140" y="109"/>
                    <a:pt x="140" y="70"/>
                  </a:cubicBezTo>
                  <a:cubicBezTo>
                    <a:pt x="140" y="32"/>
                    <a:pt x="108" y="0"/>
                    <a:pt x="70" y="0"/>
                  </a:cubicBezTo>
                  <a:moveTo>
                    <a:pt x="53" y="126"/>
                  </a:moveTo>
                  <a:cubicBezTo>
                    <a:pt x="53" y="99"/>
                    <a:pt x="53" y="99"/>
                    <a:pt x="53" y="99"/>
                  </a:cubicBezTo>
                  <a:cubicBezTo>
                    <a:pt x="53" y="92"/>
                    <a:pt x="60" y="86"/>
                    <a:pt x="67" y="86"/>
                  </a:cubicBezTo>
                  <a:cubicBezTo>
                    <a:pt x="72" y="86"/>
                    <a:pt x="72" y="86"/>
                    <a:pt x="72" y="86"/>
                  </a:cubicBezTo>
                  <a:cubicBezTo>
                    <a:pt x="80" y="86"/>
                    <a:pt x="86" y="92"/>
                    <a:pt x="86" y="99"/>
                  </a:cubicBezTo>
                  <a:cubicBezTo>
                    <a:pt x="86" y="126"/>
                    <a:pt x="86" y="126"/>
                    <a:pt x="86" y="126"/>
                  </a:cubicBezTo>
                  <a:cubicBezTo>
                    <a:pt x="81" y="127"/>
                    <a:pt x="75" y="128"/>
                    <a:pt x="70" y="128"/>
                  </a:cubicBezTo>
                  <a:cubicBezTo>
                    <a:pt x="64" y="128"/>
                    <a:pt x="59" y="127"/>
                    <a:pt x="53" y="126"/>
                  </a:cubicBezTo>
                  <a:moveTo>
                    <a:pt x="98" y="121"/>
                  </a:moveTo>
                  <a:cubicBezTo>
                    <a:pt x="98" y="99"/>
                    <a:pt x="98" y="99"/>
                    <a:pt x="98" y="99"/>
                  </a:cubicBezTo>
                  <a:cubicBezTo>
                    <a:pt x="98" y="85"/>
                    <a:pt x="86" y="74"/>
                    <a:pt x="72" y="74"/>
                  </a:cubicBezTo>
                  <a:cubicBezTo>
                    <a:pt x="67" y="74"/>
                    <a:pt x="67" y="74"/>
                    <a:pt x="67" y="74"/>
                  </a:cubicBezTo>
                  <a:cubicBezTo>
                    <a:pt x="53" y="74"/>
                    <a:pt x="42" y="85"/>
                    <a:pt x="42" y="99"/>
                  </a:cubicBezTo>
                  <a:cubicBezTo>
                    <a:pt x="42" y="121"/>
                    <a:pt x="42" y="121"/>
                    <a:pt x="42" y="121"/>
                  </a:cubicBezTo>
                  <a:cubicBezTo>
                    <a:pt x="24" y="111"/>
                    <a:pt x="12" y="92"/>
                    <a:pt x="12" y="70"/>
                  </a:cubicBezTo>
                  <a:cubicBezTo>
                    <a:pt x="12" y="38"/>
                    <a:pt x="38" y="12"/>
                    <a:pt x="70" y="12"/>
                  </a:cubicBezTo>
                  <a:cubicBezTo>
                    <a:pt x="102" y="12"/>
                    <a:pt x="128" y="38"/>
                    <a:pt x="128" y="70"/>
                  </a:cubicBezTo>
                  <a:cubicBezTo>
                    <a:pt x="128" y="92"/>
                    <a:pt x="116" y="111"/>
                    <a:pt x="98" y="12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0" name="Oval 44"/>
            <p:cNvSpPr>
              <a:spLocks noChangeArrowheads="1"/>
            </p:cNvSpPr>
            <p:nvPr/>
          </p:nvSpPr>
          <p:spPr bwMode="auto">
            <a:xfrm>
              <a:off x="30" y="18"/>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381" name="Rectangle 45"/>
          <p:cNvSpPr>
            <a:spLocks noChangeArrowheads="1"/>
          </p:cNvSpPr>
          <p:nvPr/>
        </p:nvSpPr>
        <p:spPr bwMode="auto">
          <a:xfrm>
            <a:off x="866775" y="2731884"/>
            <a:ext cx="51435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1000" dirty="0">
                <a:solidFill>
                  <a:schemeClr val="bg1"/>
                </a:solidFill>
              </a:rPr>
              <a:t>C-RAN</a:t>
            </a:r>
            <a:endParaRPr lang="en-US" altLang="zh-CN" sz="1000" dirty="0">
              <a:solidFill>
                <a:schemeClr val="bg1"/>
              </a:solidFill>
            </a:endParaRPr>
          </a:p>
        </p:txBody>
      </p:sp>
      <p:sp>
        <p:nvSpPr>
          <p:cNvPr id="14382" name="Rectangle 46"/>
          <p:cNvSpPr>
            <a:spLocks noChangeArrowheads="1"/>
          </p:cNvSpPr>
          <p:nvPr/>
        </p:nvSpPr>
        <p:spPr bwMode="auto">
          <a:xfrm>
            <a:off x="866775" y="4251122"/>
            <a:ext cx="58293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1000">
                <a:solidFill>
                  <a:schemeClr val="bg1"/>
                </a:solidFill>
              </a:rPr>
              <a:t>C-ROFN</a:t>
            </a:r>
            <a:endParaRPr lang="en-US" altLang="zh-CN" sz="1000">
              <a:solidFill>
                <a:schemeClr val="bg1"/>
              </a:solidFill>
            </a:endParaRPr>
          </a:p>
        </p:txBody>
      </p:sp>
      <p:sp>
        <p:nvSpPr>
          <p:cNvPr id="14383" name="Rectangle 47"/>
          <p:cNvSpPr>
            <a:spLocks noChangeArrowheads="1"/>
          </p:cNvSpPr>
          <p:nvPr/>
        </p:nvSpPr>
        <p:spPr bwMode="auto">
          <a:xfrm>
            <a:off x="2906713" y="2731884"/>
            <a:ext cx="394335"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1000">
                <a:solidFill>
                  <a:schemeClr val="bg1"/>
                </a:solidFill>
              </a:rPr>
              <a:t>ROF</a:t>
            </a:r>
            <a:endParaRPr lang="en-US" altLang="zh-CN" sz="1000">
              <a:solidFill>
                <a:schemeClr val="bg1"/>
              </a:solidFill>
            </a:endParaRPr>
          </a:p>
        </p:txBody>
      </p:sp>
      <p:sp>
        <p:nvSpPr>
          <p:cNvPr id="14384" name="Rectangle 48"/>
          <p:cNvSpPr>
            <a:spLocks noChangeArrowheads="1"/>
          </p:cNvSpPr>
          <p:nvPr/>
        </p:nvSpPr>
        <p:spPr bwMode="auto">
          <a:xfrm>
            <a:off x="2906713" y="4251122"/>
            <a:ext cx="817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zh-CN" altLang="en-US" sz="1000">
                <a:solidFill>
                  <a:schemeClr val="bg1"/>
                </a:solidFill>
              </a:rPr>
              <a:t>网络虚拟化</a:t>
            </a:r>
            <a:endParaRPr lang="zh-CN" altLang="en-US" sz="1000">
              <a:solidFill>
                <a:schemeClr val="bg1"/>
              </a:solidFill>
            </a:endParaRPr>
          </a:p>
        </p:txBody>
      </p:sp>
      <p:sp>
        <p:nvSpPr>
          <p:cNvPr id="14385" name="Rectangle 49"/>
          <p:cNvSpPr>
            <a:spLocks noChangeArrowheads="1"/>
          </p:cNvSpPr>
          <p:nvPr/>
        </p:nvSpPr>
        <p:spPr bwMode="auto">
          <a:xfrm>
            <a:off x="5003800" y="1660322"/>
            <a:ext cx="36718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sz="1400" dirty="0">
                <a:solidFill>
                  <a:schemeClr val="tx1">
                    <a:lumMod val="50000"/>
                    <a:lumOff val="50000"/>
                  </a:schemeClr>
                </a:solidFill>
                <a:latin typeface="微软雅黑" panose="020B0503020204020204" pitchFamily="34" charset="-122"/>
                <a:ea typeface="微软雅黑" panose="020B0503020204020204" pitchFamily="34" charset="-122"/>
              </a:rPr>
              <a:t>光无线融合组网</a:t>
            </a:r>
            <a:endParaRPr 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buFont typeface="Arial" panose="020B0604020202020204" pitchFamily="34" charset="0"/>
              <a:buNone/>
            </a:pPr>
            <a:r>
              <a:rPr lang="zh-CN" altLang="en-US" sz="1200" dirty="0">
                <a:solidFill>
                  <a:schemeClr val="tx1">
                    <a:lumMod val="50000"/>
                    <a:lumOff val="50000"/>
                  </a:schemeClr>
                </a:solidFill>
                <a:latin typeface="Times New Roman" panose="02020603050405020304" charset="0"/>
                <a:ea typeface="微软雅黑" panose="020B0503020204020204" pitchFamily="34" charset="-122"/>
              </a:rPr>
              <a:t>随着</a:t>
            </a:r>
            <a:r>
              <a:rPr lang="en-US" altLang="zh-CN" sz="1200" dirty="0">
                <a:solidFill>
                  <a:schemeClr val="tx1">
                    <a:lumMod val="50000"/>
                    <a:lumOff val="50000"/>
                  </a:schemeClr>
                </a:solidFill>
                <a:latin typeface="Times New Roman" panose="02020603050405020304" charset="0"/>
                <a:ea typeface="微软雅黑" panose="020B0503020204020204" pitchFamily="34" charset="-122"/>
              </a:rPr>
              <a:t>5G</a:t>
            </a:r>
            <a:r>
              <a:rPr lang="zh-CN" altLang="en-US" sz="1200" dirty="0">
                <a:solidFill>
                  <a:schemeClr val="tx1">
                    <a:lumMod val="50000"/>
                    <a:lumOff val="50000"/>
                  </a:schemeClr>
                </a:solidFill>
                <a:latin typeface="Times New Roman" panose="02020603050405020304" charset="0"/>
                <a:ea typeface="微软雅黑" panose="020B0503020204020204" pitchFamily="34" charset="-122"/>
              </a:rPr>
              <a:t>技术的兴起， C-RAN正成为适应高性能服务的理想方案，其优势在于无处不在的用户覆盖和基于云BBUs的实时云计算。而ROF损耗低，带宽高，传输距离长，传输特性优良是一种理想的无线接入方案。</a:t>
            </a:r>
            <a:endParaRPr lang="zh-CN" altLang="en-US" sz="1200" dirty="0">
              <a:solidFill>
                <a:schemeClr val="tx1">
                  <a:lumMod val="50000"/>
                  <a:lumOff val="50000"/>
                </a:schemeClr>
              </a:solidFill>
              <a:latin typeface="Times New Roman" panose="02020603050405020304" charset="0"/>
              <a:ea typeface="微软雅黑" panose="020B0503020204020204" pitchFamily="34" charset="-122"/>
            </a:endParaRPr>
          </a:p>
        </p:txBody>
      </p:sp>
      <p:grpSp>
        <p:nvGrpSpPr>
          <p:cNvPr id="6" name="组合 5"/>
          <p:cNvGrpSpPr/>
          <p:nvPr/>
        </p:nvGrpSpPr>
        <p:grpSpPr>
          <a:xfrm>
            <a:off x="3538855" y="358775"/>
            <a:ext cx="2226310" cy="572770"/>
            <a:chOff x="5447" y="565"/>
            <a:chExt cx="3506" cy="902"/>
          </a:xfrm>
        </p:grpSpPr>
        <p:sp>
          <p:nvSpPr>
            <p:cNvPr id="7" name="TextBox 57"/>
            <p:cNvSpPr txBox="1"/>
            <p:nvPr/>
          </p:nvSpPr>
          <p:spPr>
            <a:xfrm>
              <a:off x="5447" y="565"/>
              <a:ext cx="3506" cy="628"/>
            </a:xfrm>
            <a:prstGeom prst="rect">
              <a:avLst/>
            </a:prstGeom>
            <a:noFill/>
          </p:spPr>
          <p:txBody>
            <a:bodyPr wrap="square" rtlCol="0">
              <a:spAutoFit/>
            </a:bodyPr>
            <a:p>
              <a:pPr algn="ctr"/>
              <a:r>
                <a:rPr lang="zh-CN" altLang="en-US" sz="2000" b="1" dirty="0" smtClean="0">
                  <a:solidFill>
                    <a:schemeClr val="accent1"/>
                  </a:solidFill>
                  <a:latin typeface="微软雅黑" panose="020B0503020204020204" pitchFamily="34" charset="-122"/>
                  <a:ea typeface="微软雅黑" panose="020B0503020204020204" pitchFamily="34" charset="-122"/>
                </a:rPr>
                <a:t>研究现状</a:t>
              </a:r>
              <a:endParaRPr lang="zh-CN" altLang="en-US" sz="2800" b="1" dirty="0" smtClean="0">
                <a:ln w="6350">
                  <a:noFill/>
                </a:ln>
                <a:solidFill>
                  <a:schemeClr val="accent1"/>
                </a:solidFill>
                <a:latin typeface="Impact" panose="020B0806030902050204" pitchFamily="34" charset="0"/>
                <a:ea typeface="微软雅黑" panose="020B0503020204020204" pitchFamily="34" charset="-122"/>
              </a:endParaRPr>
            </a:p>
          </p:txBody>
        </p:sp>
        <p:sp>
          <p:nvSpPr>
            <p:cNvPr id="8" name="Rectangle 20"/>
            <p:cNvSpPr>
              <a:spLocks noChangeArrowheads="1"/>
            </p:cNvSpPr>
            <p:nvPr/>
          </p:nvSpPr>
          <p:spPr bwMode="auto">
            <a:xfrm>
              <a:off x="5782" y="1080"/>
              <a:ext cx="283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buNone/>
              </a:pPr>
              <a:r>
                <a:rPr lang="en-US" altLang="zh-CN"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Research Status</a:t>
              </a:r>
              <a:endParaRPr lang="en-US" altLang="zh-CN"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9" name="Rectangle 49"/>
          <p:cNvSpPr>
            <a:spLocks noChangeArrowheads="1"/>
          </p:cNvSpPr>
          <p:nvPr/>
        </p:nvSpPr>
        <p:spPr bwMode="auto">
          <a:xfrm>
            <a:off x="5003800" y="3112567"/>
            <a:ext cx="36718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pPr>
              <a:lnSpc>
                <a:spcPct val="120000"/>
              </a:lnSpc>
              <a:buFont typeface="Arial" panose="020B0604020202020204" pitchFamily="34" charset="0"/>
              <a:buNone/>
            </a:pPr>
            <a:r>
              <a:rPr lang="zh-CN" sz="1400" dirty="0">
                <a:solidFill>
                  <a:schemeClr val="tx1">
                    <a:lumMod val="50000"/>
                    <a:lumOff val="50000"/>
                  </a:schemeClr>
                </a:solidFill>
                <a:latin typeface="微软雅黑" panose="020B0503020204020204" pitchFamily="34" charset="-122"/>
                <a:ea typeface="微软雅黑" panose="020B0503020204020204" pitchFamily="34" charset="-122"/>
              </a:rPr>
              <a:t>网络虚拟化</a:t>
            </a:r>
            <a:endParaRPr 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buFont typeface="Arial" panose="020B0604020202020204" pitchFamily="34" charset="0"/>
              <a:buNone/>
            </a:pPr>
            <a:r>
              <a:rPr sz="1200" dirty="0">
                <a:solidFill>
                  <a:schemeClr val="tx1">
                    <a:lumMod val="50000"/>
                    <a:lumOff val="50000"/>
                  </a:schemeClr>
                </a:solidFill>
                <a:latin typeface="微软雅黑" panose="020B0503020204020204" pitchFamily="34" charset="-122"/>
                <a:ea typeface="微软雅黑" panose="020B0503020204020204" pitchFamily="34" charset="-122"/>
              </a:rPr>
              <a:t>网络虚拟化其实质在于集中资源再分配，即通过多个虚拟网在同一物理网络上共存，将物理设施提供与服务提供分隔开来，使得光无线组网架构实现跨层融合，有效屏蔽下层物理网络的异构性</a:t>
            </a:r>
            <a:r>
              <a:rPr lang="zh-CN" sz="12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23215" y="370651"/>
            <a:ext cx="8458835" cy="4332160"/>
            <a:chOff x="511" y="565"/>
            <a:chExt cx="13321" cy="6822"/>
          </a:xfrm>
        </p:grpSpPr>
        <p:grpSp>
          <p:nvGrpSpPr>
            <p:cNvPr id="16428" name="Group 44"/>
            <p:cNvGrpSpPr/>
            <p:nvPr/>
          </p:nvGrpSpPr>
          <p:grpSpPr bwMode="auto">
            <a:xfrm>
              <a:off x="4139" y="2017"/>
              <a:ext cx="6122" cy="5370"/>
              <a:chOff x="0" y="0"/>
              <a:chExt cx="2449" cy="2148"/>
            </a:xfrm>
          </p:grpSpPr>
          <p:pic>
            <p:nvPicPr>
              <p:cNvPr id="16429" name="Picture 45" descr="iPhone_5S_freebi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2449" cy="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0" name="Rectangle 46" descr="10111220362419802e801c5ef8副本"/>
              <p:cNvSpPr>
                <a:spLocks noChangeArrowheads="1"/>
              </p:cNvSpPr>
              <p:nvPr/>
            </p:nvSpPr>
            <p:spPr bwMode="auto">
              <a:xfrm>
                <a:off x="822" y="270"/>
                <a:ext cx="807" cy="1474"/>
              </a:xfrm>
              <a:prstGeom prst="rect">
                <a:avLst/>
              </a:prstGeom>
              <a:blipFill dpi="0" rotWithShape="1">
                <a:blip r:embed="rId2"/>
                <a:srcRect/>
                <a:stretch>
                  <a:fillRect r="-7874"/>
                </a:stretch>
              </a:blipFill>
              <a:ln w="6350">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437" name="Oval 53"/>
            <p:cNvSpPr>
              <a:spLocks noChangeArrowheads="1"/>
            </p:cNvSpPr>
            <p:nvPr/>
          </p:nvSpPr>
          <p:spPr bwMode="auto">
            <a:xfrm>
              <a:off x="4972" y="2692"/>
              <a:ext cx="860" cy="855"/>
            </a:xfrm>
            <a:prstGeom prst="ellipse">
              <a:avLst/>
            </a:prstGeom>
            <a:solidFill>
              <a:schemeClr val="accent1"/>
            </a:solidFill>
            <a:ln>
              <a:noFill/>
            </a:ln>
            <a:effectLst/>
          </p:spPr>
          <p:txBody>
            <a:bodyPr/>
            <a:lstStyle/>
            <a:p>
              <a:pPr algn="ctr"/>
              <a:r>
                <a:rPr lang="en-US" altLang="zh-CN">
                  <a:solidFill>
                    <a:schemeClr val="bg1"/>
                  </a:solidFill>
                  <a:latin typeface="Impact" panose="020B0806030902050204" pitchFamily="34" charset="0"/>
                </a:rPr>
                <a:t>1</a:t>
              </a:r>
              <a:endParaRPr lang="en-US" altLang="zh-CN">
                <a:solidFill>
                  <a:schemeClr val="bg1"/>
                </a:solidFill>
                <a:latin typeface="Impact" panose="020B0806030902050204" pitchFamily="34" charset="0"/>
              </a:endParaRPr>
            </a:p>
          </p:txBody>
        </p:sp>
        <p:sp>
          <p:nvSpPr>
            <p:cNvPr id="16438" name="Oval 54"/>
            <p:cNvSpPr>
              <a:spLocks noChangeArrowheads="1"/>
            </p:cNvSpPr>
            <p:nvPr/>
          </p:nvSpPr>
          <p:spPr bwMode="auto">
            <a:xfrm>
              <a:off x="4972" y="5632"/>
              <a:ext cx="860" cy="855"/>
            </a:xfrm>
            <a:prstGeom prst="ellipse">
              <a:avLst/>
            </a:prstGeom>
            <a:solidFill>
              <a:schemeClr val="tx1">
                <a:lumMod val="75000"/>
                <a:lumOff val="25000"/>
              </a:schemeClr>
            </a:solidFill>
            <a:ln>
              <a:noFill/>
            </a:ln>
            <a:effectLst/>
          </p:spPr>
          <p:txBody>
            <a:bodyPr/>
            <a:lstStyle/>
            <a:p>
              <a:pPr algn="ctr"/>
              <a:r>
                <a:rPr lang="en-US" altLang="zh-CN" dirty="0">
                  <a:solidFill>
                    <a:schemeClr val="bg1"/>
                  </a:solidFill>
                  <a:latin typeface="Impact" panose="020B0806030902050204" pitchFamily="34" charset="0"/>
                </a:rPr>
                <a:t>2</a:t>
              </a:r>
              <a:endParaRPr lang="en-US" altLang="zh-CN" dirty="0">
                <a:solidFill>
                  <a:schemeClr val="bg1"/>
                </a:solidFill>
                <a:latin typeface="Impact" panose="020B0806030902050204" pitchFamily="34" charset="0"/>
              </a:endParaRPr>
            </a:p>
          </p:txBody>
        </p:sp>
        <p:sp>
          <p:nvSpPr>
            <p:cNvPr id="16439" name="Oval 55"/>
            <p:cNvSpPr>
              <a:spLocks noChangeArrowheads="1"/>
            </p:cNvSpPr>
            <p:nvPr/>
          </p:nvSpPr>
          <p:spPr bwMode="auto">
            <a:xfrm>
              <a:off x="8554" y="2692"/>
              <a:ext cx="860" cy="855"/>
            </a:xfrm>
            <a:prstGeom prst="ellipse">
              <a:avLst/>
            </a:prstGeom>
            <a:solidFill>
              <a:schemeClr val="accent1"/>
            </a:solidFill>
            <a:ln>
              <a:noFill/>
            </a:ln>
            <a:effectLst/>
          </p:spPr>
          <p:txBody>
            <a:bodyPr/>
            <a:lstStyle/>
            <a:p>
              <a:pPr algn="ctr"/>
              <a:r>
                <a:rPr lang="en-US" altLang="zh-CN">
                  <a:solidFill>
                    <a:schemeClr val="bg1"/>
                  </a:solidFill>
                  <a:latin typeface="Impact" panose="020B0806030902050204" pitchFamily="34" charset="0"/>
                </a:rPr>
                <a:t>3</a:t>
              </a:r>
              <a:endParaRPr lang="en-US" altLang="zh-CN">
                <a:solidFill>
                  <a:schemeClr val="bg1"/>
                </a:solidFill>
                <a:latin typeface="Impact" panose="020B0806030902050204" pitchFamily="34" charset="0"/>
              </a:endParaRPr>
            </a:p>
          </p:txBody>
        </p:sp>
        <p:sp>
          <p:nvSpPr>
            <p:cNvPr id="16440" name="Rectangle 56"/>
            <p:cNvSpPr>
              <a:spLocks noChangeArrowheads="1"/>
            </p:cNvSpPr>
            <p:nvPr/>
          </p:nvSpPr>
          <p:spPr bwMode="auto">
            <a:xfrm>
              <a:off x="511" y="2034"/>
              <a:ext cx="4321" cy="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fontAlgn="auto">
                <a:lnSpc>
                  <a:spcPct val="13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技术调研</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fontAlgn="auto">
                <a:lnSpc>
                  <a:spcPct val="130000"/>
                </a:lnSpc>
                <a:buFont typeface="Arial" panose="020B0604020202020204" pitchFamily="34" charset="0"/>
                <a:buNone/>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对光无线融合网络虚拟化的相关技术展开分析和调研，详细介绍光无线融合组网的网络规划、技术原理、系统设计及特性，并且引入网络虚拟化技术</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buFont typeface="Arial" panose="020B0604020202020204" pitchFamily="34" charset="0"/>
                <a:buNone/>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5447" y="565"/>
              <a:ext cx="3506" cy="628"/>
            </a:xfrm>
            <a:prstGeom prst="rect">
              <a:avLst/>
            </a:prstGeom>
            <a:noFill/>
          </p:spPr>
          <p:txBody>
            <a:bodyPr wrap="square" rtlCol="0">
              <a:spAutoFit/>
            </a:bodyPr>
            <a:lstStyle/>
            <a:p>
              <a:pPr algn="ctr"/>
              <a:r>
                <a:rPr lang="zh-CN" altLang="en-US" sz="2000" b="1" dirty="0" smtClean="0">
                  <a:solidFill>
                    <a:schemeClr val="accent1"/>
                  </a:solidFill>
                  <a:latin typeface="微软雅黑" panose="020B0503020204020204" pitchFamily="34" charset="-122"/>
                  <a:ea typeface="微软雅黑" panose="020B0503020204020204" pitchFamily="34" charset="-122"/>
                </a:rPr>
                <a:t>本文主要工作</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60" name="Rectangle 20"/>
            <p:cNvSpPr>
              <a:spLocks noChangeArrowheads="1"/>
            </p:cNvSpPr>
            <p:nvPr/>
          </p:nvSpPr>
          <p:spPr bwMode="auto">
            <a:xfrm>
              <a:off x="4919" y="1080"/>
              <a:ext cx="474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The main contents in this paper</a:t>
              </a:r>
              <a:endParaRPr lang="en-US" altLang="zh-CN" sz="1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Rectangle 56"/>
            <p:cNvSpPr>
              <a:spLocks noChangeArrowheads="1"/>
            </p:cNvSpPr>
            <p:nvPr/>
          </p:nvSpPr>
          <p:spPr bwMode="auto">
            <a:xfrm>
              <a:off x="9565" y="2279"/>
              <a:ext cx="4267" cy="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l" fontAlgn="auto">
                <a:lnSpc>
                  <a:spcPct val="13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资源优化算法</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fontAlgn="auto">
                <a:lnSpc>
                  <a:spcPct val="130000"/>
                </a:lnSpc>
                <a:buFont typeface="Arial" panose="020B0604020202020204" pitchFamily="34" charset="0"/>
                <a:buNone/>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本文提出一种动态全局资源优化算法，作为对传统静态参数的跨层优化算法的改进</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Oval 47"/>
            <p:cNvSpPr>
              <a:spLocks noChangeArrowheads="1"/>
            </p:cNvSpPr>
            <p:nvPr/>
          </p:nvSpPr>
          <p:spPr bwMode="auto">
            <a:xfrm>
              <a:off x="8554" y="5595"/>
              <a:ext cx="860" cy="855"/>
            </a:xfrm>
            <a:prstGeom prst="ellipse">
              <a:avLst/>
            </a:prstGeom>
            <a:solidFill>
              <a:schemeClr val="accent1"/>
            </a:solidFill>
            <a:ln>
              <a:noFill/>
            </a:ln>
            <a:effectLst/>
          </p:spPr>
          <p:txBody>
            <a:bodyPr/>
            <a:p>
              <a:pPr algn="ctr"/>
              <a:r>
                <a:rPr lang="en-US" altLang="zh-CN" dirty="0">
                  <a:solidFill>
                    <a:schemeClr val="bg1"/>
                  </a:solidFill>
                  <a:latin typeface="Impact" panose="020B0806030902050204" pitchFamily="34" charset="0"/>
                </a:rPr>
                <a:t>4</a:t>
              </a:r>
              <a:endParaRPr lang="en-US" altLang="zh-CN" dirty="0">
                <a:solidFill>
                  <a:schemeClr val="bg1"/>
                </a:solidFill>
                <a:latin typeface="Impact" panose="020B0806030902050204" pitchFamily="34" charset="0"/>
              </a:endParaRPr>
            </a:p>
          </p:txBody>
        </p:sp>
        <p:sp>
          <p:nvSpPr>
            <p:cNvPr id="4" name="Rectangle 56"/>
            <p:cNvSpPr>
              <a:spLocks noChangeArrowheads="1"/>
            </p:cNvSpPr>
            <p:nvPr/>
          </p:nvSpPr>
          <p:spPr bwMode="auto">
            <a:xfrm>
              <a:off x="511" y="5273"/>
              <a:ext cx="4321" cy="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r" fontAlgn="auto">
                <a:lnSpc>
                  <a:spcPct val="13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网络虚拟化模型</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fontAlgn="auto">
                <a:lnSpc>
                  <a:spcPct val="130000"/>
                </a:lnSpc>
                <a:buFont typeface="Arial" panose="020B0604020202020204" pitchFamily="34" charset="0"/>
                <a:buNone/>
              </a:pPr>
              <a:r>
                <a:rPr lang="zh-CN" altLang="en-US" sz="1200" b="1" dirty="0">
                  <a:solidFill>
                    <a:schemeClr val="tx1">
                      <a:lumMod val="50000"/>
                      <a:lumOff val="50000"/>
                    </a:schemeClr>
                  </a:solidFill>
                  <a:latin typeface="Times New Roman" panose="02020603050405020304" charset="0"/>
                  <a:ea typeface="微软雅黑" panose="020B0503020204020204" pitchFamily="34" charset="-122"/>
                </a:rPr>
                <a:t>本文在现有的光无线融合组网物理架构的基础上结合SDN技术提出一种网络虚拟化模型</a:t>
              </a:r>
              <a:endParaRPr lang="zh-CN" altLang="en-US" sz="1200" b="1" dirty="0">
                <a:solidFill>
                  <a:schemeClr val="tx1">
                    <a:lumMod val="50000"/>
                    <a:lumOff val="50000"/>
                  </a:schemeClr>
                </a:solidFill>
                <a:latin typeface="Times New Roman" panose="02020603050405020304" charset="0"/>
                <a:ea typeface="微软雅黑" panose="020B0503020204020204" pitchFamily="34" charset="-122"/>
              </a:endParaRPr>
            </a:p>
          </p:txBody>
        </p:sp>
        <p:sp>
          <p:nvSpPr>
            <p:cNvPr id="5" name="Rectangle 56"/>
            <p:cNvSpPr>
              <a:spLocks noChangeArrowheads="1"/>
            </p:cNvSpPr>
            <p:nvPr/>
          </p:nvSpPr>
          <p:spPr bwMode="auto">
            <a:xfrm>
              <a:off x="9565" y="5256"/>
              <a:ext cx="4267" cy="1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l" fontAlgn="auto">
                <a:lnSpc>
                  <a:spcPct val="130000"/>
                </a:lnSpc>
                <a:buFont typeface="Arial" panose="020B0604020202020204" pitchFamily="34" charset="0"/>
                <a:buNone/>
              </a:pP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仿真与验证</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just" fontAlgn="auto">
                <a:lnSpc>
                  <a:spcPct val="130000"/>
                </a:lnSpc>
                <a:buFont typeface="Arial" panose="020B0604020202020204" pitchFamily="34" charset="0"/>
                <a:buNone/>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本文最后搭建不同规模业务量请求场景的仿真环境，对所提算法进行验证</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a:off x="3083557" y="2388918"/>
            <a:ext cx="2976880" cy="398780"/>
          </a:xfrm>
          <a:prstGeom prst="rect">
            <a:avLst/>
          </a:prstGeom>
          <a:noFill/>
        </p:spPr>
        <p:txBody>
          <a:bodyPr wrap="none"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光无线融合组网技术调研</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4036058" y="2892974"/>
            <a:ext cx="1071880" cy="1060450"/>
          </a:xfrm>
          <a:prstGeom prst="rect">
            <a:avLst/>
          </a:prstGeom>
          <a:noFill/>
        </p:spPr>
        <p:txBody>
          <a:bodyPr wrap="none" rtlCol="0">
            <a:spAutoFit/>
          </a:bodyPr>
          <a:lstStyle/>
          <a:p>
            <a:pPr algn="ctr">
              <a:lnSpc>
                <a:spcPct val="150000"/>
              </a:lnSpc>
            </a:pPr>
            <a:r>
              <a:rPr lang="en-US" altLang="zh-CN" sz="1400" dirty="0">
                <a:solidFill>
                  <a:schemeClr val="tx1">
                    <a:lumMod val="50000"/>
                    <a:lumOff val="50000"/>
                  </a:schemeClr>
                </a:solidFill>
                <a:latin typeface="Times New Roman" panose="02020603050405020304" charset="0"/>
                <a:ea typeface="微软雅黑" panose="020B0503020204020204" pitchFamily="34" charset="-122"/>
              </a:rPr>
              <a:t>C-RAN</a:t>
            </a:r>
            <a:endParaRPr lang="en-US" altLang="zh-CN" sz="1400" dirty="0">
              <a:solidFill>
                <a:schemeClr val="tx1">
                  <a:lumMod val="50000"/>
                  <a:lumOff val="50000"/>
                </a:schemeClr>
              </a:solidFill>
              <a:latin typeface="Times New Roman" panose="02020603050405020304" charset="0"/>
              <a:ea typeface="微软雅黑" panose="020B0503020204020204" pitchFamily="34" charset="-122"/>
            </a:endParaRPr>
          </a:p>
          <a:p>
            <a:pPr algn="ctr">
              <a:lnSpc>
                <a:spcPct val="150000"/>
              </a:lnSpc>
            </a:pPr>
            <a:r>
              <a:rPr lang="en-US" altLang="zh-CN" sz="1400" dirty="0">
                <a:solidFill>
                  <a:schemeClr val="tx1">
                    <a:lumMod val="50000"/>
                    <a:lumOff val="50000"/>
                  </a:schemeClr>
                </a:solidFill>
                <a:latin typeface="Times New Roman" panose="02020603050405020304" charset="0"/>
                <a:ea typeface="微软雅黑" panose="020B0503020204020204" pitchFamily="34" charset="-122"/>
              </a:rPr>
              <a:t>ROF</a:t>
            </a:r>
            <a:endParaRPr lang="en-US" altLang="zh-CN" sz="1400" dirty="0">
              <a:solidFill>
                <a:schemeClr val="tx1">
                  <a:lumMod val="50000"/>
                  <a:lumOff val="50000"/>
                </a:schemeClr>
              </a:solidFill>
              <a:latin typeface="Times New Roman" panose="02020603050405020304" charset="0"/>
              <a:ea typeface="微软雅黑" panose="020B0503020204020204" pitchFamily="34" charset="-122"/>
            </a:endParaRPr>
          </a:p>
          <a:p>
            <a:pPr algn="ctr">
              <a:lnSpc>
                <a:spcPct val="150000"/>
              </a:lnSpc>
            </a:pPr>
            <a:r>
              <a:rPr lang="zh-CN" altLang="en-US" sz="1400" dirty="0">
                <a:solidFill>
                  <a:schemeClr val="tx1">
                    <a:lumMod val="50000"/>
                    <a:lumOff val="50000"/>
                  </a:schemeClr>
                </a:solidFill>
                <a:latin typeface="Times New Roman" panose="02020603050405020304" charset="0"/>
                <a:ea typeface="微软雅黑" panose="020B0503020204020204" pitchFamily="34" charset="-122"/>
              </a:rPr>
              <a:t>网络虚拟化</a:t>
            </a:r>
            <a:endParaRPr lang="zh-CN" altLang="en-US" sz="1400" dirty="0">
              <a:solidFill>
                <a:schemeClr val="tx1">
                  <a:lumMod val="50000"/>
                  <a:lumOff val="50000"/>
                </a:schemeClr>
              </a:solidFill>
              <a:latin typeface="Times New Roman" panose="02020603050405020304" charset="0"/>
              <a:ea typeface="微软雅黑" panose="020B0503020204020204" pitchFamily="34" charset="-122"/>
            </a:endParaRPr>
          </a:p>
        </p:txBody>
      </p:sp>
      <p:cxnSp>
        <p:nvCxnSpPr>
          <p:cNvPr id="98" name="直接连接符 97"/>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
          <p:cNvSpPr>
            <a:spLocks noEditPoints="1"/>
          </p:cNvSpPr>
          <p:nvPr/>
        </p:nvSpPr>
        <p:spPr bwMode="auto">
          <a:xfrm>
            <a:off x="4339167" y="1291503"/>
            <a:ext cx="465666" cy="4668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57200" y="347345"/>
            <a:ext cx="8229600" cy="3945890"/>
            <a:chOff x="720" y="547"/>
            <a:chExt cx="12960" cy="6214"/>
          </a:xfrm>
        </p:grpSpPr>
        <p:sp>
          <p:nvSpPr>
            <p:cNvPr id="20489" name="Oval 9"/>
            <p:cNvSpPr>
              <a:spLocks noChangeArrowheads="1"/>
            </p:cNvSpPr>
            <p:nvPr/>
          </p:nvSpPr>
          <p:spPr bwMode="auto">
            <a:xfrm>
              <a:off x="4642" y="4027"/>
              <a:ext cx="1155" cy="1155"/>
            </a:xfrm>
            <a:prstGeom prst="ellipse">
              <a:avLst/>
            </a:prstGeom>
            <a:solidFill>
              <a:schemeClr val="bg1">
                <a:lumMod val="75000"/>
              </a:schemeClr>
            </a:solidFill>
            <a:ln>
              <a:noFill/>
            </a:ln>
          </p:spPr>
          <p:txBody>
            <a:bodyPr/>
            <a:lstStyle/>
            <a:p>
              <a:pPr algn="ctr"/>
              <a:endParaRPr lang="zh-CN" altLang="en-US"/>
            </a:p>
          </p:txBody>
        </p:sp>
        <p:sp>
          <p:nvSpPr>
            <p:cNvPr id="20490" name="Oval 10"/>
            <p:cNvSpPr>
              <a:spLocks noChangeArrowheads="1"/>
            </p:cNvSpPr>
            <p:nvPr/>
          </p:nvSpPr>
          <p:spPr bwMode="auto">
            <a:xfrm>
              <a:off x="2795" y="3485"/>
              <a:ext cx="1010" cy="1000"/>
            </a:xfrm>
            <a:prstGeom prst="ellipse">
              <a:avLst/>
            </a:prstGeom>
            <a:solidFill>
              <a:schemeClr val="bg1">
                <a:lumMod val="50000"/>
              </a:schemeClr>
            </a:solidFill>
            <a:ln>
              <a:noFill/>
            </a:ln>
          </p:spPr>
          <p:txBody>
            <a:bodyPr/>
            <a:lstStyle/>
            <a:p>
              <a:pPr algn="ctr"/>
              <a:endParaRPr lang="zh-CN" altLang="en-US"/>
            </a:p>
          </p:txBody>
        </p:sp>
        <p:sp>
          <p:nvSpPr>
            <p:cNvPr id="20491" name="Oval 11"/>
            <p:cNvSpPr>
              <a:spLocks noChangeArrowheads="1"/>
            </p:cNvSpPr>
            <p:nvPr/>
          </p:nvSpPr>
          <p:spPr bwMode="auto">
            <a:xfrm>
              <a:off x="1760" y="3110"/>
              <a:ext cx="577" cy="577"/>
            </a:xfrm>
            <a:prstGeom prst="ellipse">
              <a:avLst/>
            </a:prstGeom>
            <a:solidFill>
              <a:schemeClr val="bg1">
                <a:lumMod val="65000"/>
              </a:schemeClr>
            </a:solidFill>
            <a:ln>
              <a:noFill/>
            </a:ln>
          </p:spPr>
          <p:txBody>
            <a:bodyPr/>
            <a:lstStyle/>
            <a:p>
              <a:pPr algn="ctr"/>
              <a:endParaRPr lang="zh-CN" altLang="en-US"/>
            </a:p>
          </p:txBody>
        </p:sp>
        <p:sp>
          <p:nvSpPr>
            <p:cNvPr id="20492" name="Oval 12"/>
            <p:cNvSpPr>
              <a:spLocks noChangeArrowheads="1"/>
            </p:cNvSpPr>
            <p:nvPr/>
          </p:nvSpPr>
          <p:spPr bwMode="auto">
            <a:xfrm>
              <a:off x="1227" y="3587"/>
              <a:ext cx="403" cy="403"/>
            </a:xfrm>
            <a:prstGeom prst="ellipse">
              <a:avLst/>
            </a:prstGeom>
            <a:solidFill>
              <a:schemeClr val="bg1">
                <a:lumMod val="75000"/>
              </a:schemeClr>
            </a:solidFill>
            <a:ln>
              <a:noFill/>
            </a:ln>
          </p:spPr>
          <p:txBody>
            <a:bodyPr/>
            <a:lstStyle/>
            <a:p>
              <a:pPr algn="ctr"/>
              <a:endParaRPr lang="zh-CN" altLang="en-US"/>
            </a:p>
          </p:txBody>
        </p:sp>
        <p:sp>
          <p:nvSpPr>
            <p:cNvPr id="20493" name="Oval 13"/>
            <p:cNvSpPr>
              <a:spLocks noChangeArrowheads="1"/>
            </p:cNvSpPr>
            <p:nvPr/>
          </p:nvSpPr>
          <p:spPr bwMode="auto">
            <a:xfrm>
              <a:off x="720" y="3587"/>
              <a:ext cx="277" cy="278"/>
            </a:xfrm>
            <a:prstGeom prst="ellipse">
              <a:avLst/>
            </a:prstGeom>
            <a:solidFill>
              <a:schemeClr val="tx1">
                <a:lumMod val="50000"/>
                <a:lumOff val="50000"/>
              </a:schemeClr>
            </a:solidFill>
            <a:ln>
              <a:noFill/>
            </a:ln>
          </p:spPr>
          <p:txBody>
            <a:bodyPr/>
            <a:lstStyle/>
            <a:p>
              <a:pPr algn="ctr"/>
              <a:endParaRPr lang="zh-CN" altLang="en-US"/>
            </a:p>
          </p:txBody>
        </p:sp>
        <p:sp>
          <p:nvSpPr>
            <p:cNvPr id="20495" name="Oval 15"/>
            <p:cNvSpPr>
              <a:spLocks noChangeArrowheads="1"/>
            </p:cNvSpPr>
            <p:nvPr/>
          </p:nvSpPr>
          <p:spPr bwMode="auto">
            <a:xfrm>
              <a:off x="9687" y="2845"/>
              <a:ext cx="510" cy="510"/>
            </a:xfrm>
            <a:prstGeom prst="ellipse">
              <a:avLst/>
            </a:prstGeom>
            <a:solidFill>
              <a:schemeClr val="accent1"/>
            </a:solidFill>
            <a:ln>
              <a:noFill/>
            </a:ln>
            <a:effectLst/>
          </p:spPr>
          <p:txBody>
            <a:bodyPr/>
            <a:lstStyle/>
            <a:p>
              <a:pPr algn="ctr"/>
              <a:endParaRPr lang="zh-CN" altLang="en-US">
                <a:solidFill>
                  <a:schemeClr val="tx1">
                    <a:lumMod val="65000"/>
                    <a:lumOff val="35000"/>
                  </a:schemeClr>
                </a:solidFill>
              </a:endParaRPr>
            </a:p>
          </p:txBody>
        </p:sp>
        <p:sp>
          <p:nvSpPr>
            <p:cNvPr id="20496" name="Oval 16"/>
            <p:cNvSpPr>
              <a:spLocks noChangeArrowheads="1"/>
            </p:cNvSpPr>
            <p:nvPr/>
          </p:nvSpPr>
          <p:spPr bwMode="auto">
            <a:xfrm>
              <a:off x="9687" y="4545"/>
              <a:ext cx="510" cy="510"/>
            </a:xfrm>
            <a:prstGeom prst="ellipse">
              <a:avLst/>
            </a:prstGeom>
            <a:solidFill>
              <a:schemeClr val="tx1">
                <a:lumMod val="75000"/>
                <a:lumOff val="25000"/>
              </a:schemeClr>
            </a:solidFill>
            <a:ln>
              <a:noFill/>
            </a:ln>
            <a:effectLst/>
          </p:spPr>
          <p:txBody>
            <a:bodyPr/>
            <a:lstStyle/>
            <a:p>
              <a:pPr algn="ctr"/>
              <a:endParaRPr lang="zh-CN" altLang="en-US">
                <a:solidFill>
                  <a:schemeClr val="bg1"/>
                </a:solidFill>
                <a:latin typeface="Impact" panose="020B0806030902050204" pitchFamily="34" charset="0"/>
              </a:endParaRPr>
            </a:p>
          </p:txBody>
        </p:sp>
        <p:sp>
          <p:nvSpPr>
            <p:cNvPr id="20497" name="Oval 17"/>
            <p:cNvSpPr>
              <a:spLocks noChangeArrowheads="1"/>
            </p:cNvSpPr>
            <p:nvPr/>
          </p:nvSpPr>
          <p:spPr bwMode="auto">
            <a:xfrm>
              <a:off x="9687" y="5911"/>
              <a:ext cx="510" cy="505"/>
            </a:xfrm>
            <a:prstGeom prst="ellipse">
              <a:avLst/>
            </a:prstGeom>
            <a:solidFill>
              <a:schemeClr val="accent1"/>
            </a:solidFill>
            <a:ln>
              <a:noFill/>
            </a:ln>
            <a:effectLst/>
          </p:spPr>
          <p:txBody>
            <a:bodyPr/>
            <a:lstStyle/>
            <a:p>
              <a:pPr algn="ctr"/>
              <a:endParaRPr lang="zh-CN" altLang="en-US">
                <a:solidFill>
                  <a:schemeClr val="bg1"/>
                </a:solidFill>
                <a:latin typeface="Impact" panose="020B0806030902050204" pitchFamily="34" charset="0"/>
              </a:endParaRPr>
            </a:p>
          </p:txBody>
        </p:sp>
        <p:grpSp>
          <p:nvGrpSpPr>
            <p:cNvPr id="20499" name="Group 19"/>
            <p:cNvGrpSpPr/>
            <p:nvPr/>
          </p:nvGrpSpPr>
          <p:grpSpPr bwMode="auto">
            <a:xfrm rot="0">
              <a:off x="6304" y="2773"/>
              <a:ext cx="2730" cy="3988"/>
              <a:chOff x="0" y="0"/>
              <a:chExt cx="1335" cy="1951"/>
            </a:xfrm>
            <a:solidFill>
              <a:schemeClr val="bg2"/>
            </a:solidFill>
          </p:grpSpPr>
          <p:sp>
            <p:nvSpPr>
              <p:cNvPr id="20500"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20501" name="Freeform 21"/>
              <p:cNvSpPr/>
              <p:nvPr/>
            </p:nvSpPr>
            <p:spPr bwMode="auto">
              <a:xfrm>
                <a:off x="442" y="1625"/>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20502" name="Freeform 22"/>
              <p:cNvSpPr/>
              <p:nvPr/>
            </p:nvSpPr>
            <p:spPr bwMode="auto">
              <a:xfrm>
                <a:off x="442" y="1752"/>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20503"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20504"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grpSp>
        <p:grpSp>
          <p:nvGrpSpPr>
            <p:cNvPr id="20508" name="Group 28"/>
            <p:cNvGrpSpPr/>
            <p:nvPr/>
          </p:nvGrpSpPr>
          <p:grpSpPr bwMode="auto">
            <a:xfrm rot="0">
              <a:off x="9822" y="6053"/>
              <a:ext cx="240" cy="195"/>
              <a:chOff x="0" y="0"/>
              <a:chExt cx="132" cy="109"/>
            </a:xfrm>
          </p:grpSpPr>
          <p:sp>
            <p:nvSpPr>
              <p:cNvPr id="20509" name="Freeform 29"/>
              <p:cNvSpPr/>
              <p:nvPr/>
            </p:nvSpPr>
            <p:spPr bwMode="auto">
              <a:xfrm>
                <a:off x="83" y="38"/>
                <a:ext cx="49" cy="71"/>
              </a:xfrm>
              <a:custGeom>
                <a:avLst/>
                <a:gdLst>
                  <a:gd name="T0" fmla="*/ 21 w 21"/>
                  <a:gd name="T1" fmla="*/ 15 h 30"/>
                  <a:gd name="T2" fmla="*/ 5 w 21"/>
                  <a:gd name="T3" fmla="*/ 30 h 30"/>
                  <a:gd name="T4" fmla="*/ 0 w 21"/>
                  <a:gd name="T5" fmla="*/ 29 h 30"/>
                  <a:gd name="T6" fmla="*/ 14 w 21"/>
                  <a:gd name="T7" fmla="*/ 9 h 30"/>
                  <a:gd name="T8" fmla="*/ 12 w 21"/>
                  <a:gd name="T9" fmla="*/ 0 h 30"/>
                  <a:gd name="T10" fmla="*/ 21 w 21"/>
                  <a:gd name="T11" fmla="*/ 15 h 30"/>
                </a:gdLst>
                <a:ahLst/>
                <a:cxnLst>
                  <a:cxn ang="0">
                    <a:pos x="T0" y="T1"/>
                  </a:cxn>
                  <a:cxn ang="0">
                    <a:pos x="T2" y="T3"/>
                  </a:cxn>
                  <a:cxn ang="0">
                    <a:pos x="T4" y="T5"/>
                  </a:cxn>
                  <a:cxn ang="0">
                    <a:pos x="T6" y="T7"/>
                  </a:cxn>
                  <a:cxn ang="0">
                    <a:pos x="T8" y="T9"/>
                  </a:cxn>
                  <a:cxn ang="0">
                    <a:pos x="T10" y="T11"/>
                  </a:cxn>
                </a:cxnLst>
                <a:rect l="0" t="0" r="r" b="b"/>
                <a:pathLst>
                  <a:path w="21" h="30">
                    <a:moveTo>
                      <a:pt x="21" y="15"/>
                    </a:moveTo>
                    <a:cubicBezTo>
                      <a:pt x="21" y="23"/>
                      <a:pt x="14" y="30"/>
                      <a:pt x="5" y="30"/>
                    </a:cubicBezTo>
                    <a:cubicBezTo>
                      <a:pt x="4" y="30"/>
                      <a:pt x="2" y="30"/>
                      <a:pt x="0" y="29"/>
                    </a:cubicBezTo>
                    <a:cubicBezTo>
                      <a:pt x="8" y="26"/>
                      <a:pt x="14" y="18"/>
                      <a:pt x="14" y="9"/>
                    </a:cubicBezTo>
                    <a:cubicBezTo>
                      <a:pt x="14" y="6"/>
                      <a:pt x="13" y="3"/>
                      <a:pt x="12" y="0"/>
                    </a:cubicBezTo>
                    <a:cubicBezTo>
                      <a:pt x="17" y="3"/>
                      <a:pt x="21" y="8"/>
                      <a:pt x="2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20510" name="Freeform 30"/>
              <p:cNvSpPr>
                <a:spLocks noEditPoints="1"/>
              </p:cNvSpPr>
              <p:nvPr/>
            </p:nvSpPr>
            <p:spPr bwMode="auto">
              <a:xfrm>
                <a:off x="0" y="0"/>
                <a:ext cx="109" cy="109"/>
              </a:xfrm>
              <a:custGeom>
                <a:avLst/>
                <a:gdLst>
                  <a:gd name="T0" fmla="*/ 45 w 46"/>
                  <a:gd name="T1" fmla="*/ 15 h 46"/>
                  <a:gd name="T2" fmla="*/ 35 w 46"/>
                  <a:gd name="T3" fmla="*/ 4 h 46"/>
                  <a:gd name="T4" fmla="*/ 35 w 46"/>
                  <a:gd name="T5" fmla="*/ 4 h 46"/>
                  <a:gd name="T6" fmla="*/ 23 w 46"/>
                  <a:gd name="T7" fmla="*/ 0 h 46"/>
                  <a:gd name="T8" fmla="*/ 4 w 46"/>
                  <a:gd name="T9" fmla="*/ 10 h 46"/>
                  <a:gd name="T10" fmla="*/ 0 w 46"/>
                  <a:gd name="T11" fmla="*/ 23 h 46"/>
                  <a:gd name="T12" fmla="*/ 5 w 46"/>
                  <a:gd name="T13" fmla="*/ 37 h 46"/>
                  <a:gd name="T14" fmla="*/ 9 w 46"/>
                  <a:gd name="T15" fmla="*/ 42 h 46"/>
                  <a:gd name="T16" fmla="*/ 14 w 46"/>
                  <a:gd name="T17" fmla="*/ 44 h 46"/>
                  <a:gd name="T18" fmla="*/ 14 w 46"/>
                  <a:gd name="T19" fmla="*/ 44 h 46"/>
                  <a:gd name="T20" fmla="*/ 23 w 46"/>
                  <a:gd name="T21" fmla="*/ 46 h 46"/>
                  <a:gd name="T22" fmla="*/ 32 w 46"/>
                  <a:gd name="T23" fmla="*/ 44 h 46"/>
                  <a:gd name="T24" fmla="*/ 36 w 46"/>
                  <a:gd name="T25" fmla="*/ 42 h 46"/>
                  <a:gd name="T26" fmla="*/ 42 w 46"/>
                  <a:gd name="T27" fmla="*/ 36 h 46"/>
                  <a:gd name="T28" fmla="*/ 46 w 46"/>
                  <a:gd name="T29" fmla="*/ 26 h 46"/>
                  <a:gd name="T30" fmla="*/ 46 w 46"/>
                  <a:gd name="T31" fmla="*/ 26 h 46"/>
                  <a:gd name="T32" fmla="*/ 46 w 46"/>
                  <a:gd name="T33" fmla="*/ 23 h 46"/>
                  <a:gd name="T34" fmla="*/ 45 w 46"/>
                  <a:gd name="T35" fmla="*/ 15 h 46"/>
                  <a:gd name="T36" fmla="*/ 31 w 46"/>
                  <a:gd name="T37" fmla="*/ 11 h 46"/>
                  <a:gd name="T38" fmla="*/ 35 w 46"/>
                  <a:gd name="T39" fmla="*/ 15 h 46"/>
                  <a:gd name="T40" fmla="*/ 35 w 46"/>
                  <a:gd name="T41" fmla="*/ 15 h 46"/>
                  <a:gd name="T42" fmla="*/ 31 w 46"/>
                  <a:gd name="T43" fmla="*/ 19 h 46"/>
                  <a:gd name="T44" fmla="*/ 27 w 46"/>
                  <a:gd name="T45" fmla="*/ 15 h 46"/>
                  <a:gd name="T46" fmla="*/ 31 w 46"/>
                  <a:gd name="T47" fmla="*/ 11 h 46"/>
                  <a:gd name="T48" fmla="*/ 31 w 46"/>
                  <a:gd name="T49" fmla="*/ 11 h 46"/>
                  <a:gd name="T50" fmla="*/ 15 w 46"/>
                  <a:gd name="T51" fmla="*/ 36 h 46"/>
                  <a:gd name="T52" fmla="*/ 11 w 46"/>
                  <a:gd name="T53" fmla="*/ 32 h 46"/>
                  <a:gd name="T54" fmla="*/ 15 w 46"/>
                  <a:gd name="T55" fmla="*/ 28 h 46"/>
                  <a:gd name="T56" fmla="*/ 19 w 46"/>
                  <a:gd name="T57" fmla="*/ 32 h 46"/>
                  <a:gd name="T58" fmla="*/ 15 w 46"/>
                  <a:gd name="T59" fmla="*/ 36 h 46"/>
                  <a:gd name="T60" fmla="*/ 15 w 46"/>
                  <a:gd name="T61" fmla="*/ 19 h 46"/>
                  <a:gd name="T62" fmla="*/ 11 w 46"/>
                  <a:gd name="T63" fmla="*/ 15 h 46"/>
                  <a:gd name="T64" fmla="*/ 15 w 46"/>
                  <a:gd name="T65" fmla="*/ 11 h 46"/>
                  <a:gd name="T66" fmla="*/ 19 w 46"/>
                  <a:gd name="T67" fmla="*/ 15 h 46"/>
                  <a:gd name="T68" fmla="*/ 15 w 46"/>
                  <a:gd name="T69" fmla="*/ 19 h 46"/>
                  <a:gd name="T70" fmla="*/ 20 w 46"/>
                  <a:gd name="T71" fmla="*/ 23 h 46"/>
                  <a:gd name="T72" fmla="*/ 22 w 46"/>
                  <a:gd name="T73" fmla="*/ 21 h 46"/>
                  <a:gd name="T74" fmla="*/ 23 w 46"/>
                  <a:gd name="T75" fmla="*/ 21 h 46"/>
                  <a:gd name="T76" fmla="*/ 26 w 46"/>
                  <a:gd name="T77" fmla="*/ 23 h 46"/>
                  <a:gd name="T78" fmla="*/ 25 w 46"/>
                  <a:gd name="T79" fmla="*/ 25 h 46"/>
                  <a:gd name="T80" fmla="*/ 23 w 46"/>
                  <a:gd name="T81" fmla="*/ 26 h 46"/>
                  <a:gd name="T82" fmla="*/ 20 w 46"/>
                  <a:gd name="T83" fmla="*/ 23 h 46"/>
                  <a:gd name="T84" fmla="*/ 31 w 46"/>
                  <a:gd name="T85" fmla="*/ 36 h 46"/>
                  <a:gd name="T86" fmla="*/ 27 w 46"/>
                  <a:gd name="T87" fmla="*/ 32 h 46"/>
                  <a:gd name="T88" fmla="*/ 31 w 46"/>
                  <a:gd name="T89" fmla="*/ 28 h 46"/>
                  <a:gd name="T90" fmla="*/ 35 w 46"/>
                  <a:gd name="T91" fmla="*/ 32 h 46"/>
                  <a:gd name="T92" fmla="*/ 31 w 46"/>
                  <a:gd name="T93"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6">
                    <a:moveTo>
                      <a:pt x="45" y="15"/>
                    </a:moveTo>
                    <a:cubicBezTo>
                      <a:pt x="43" y="10"/>
                      <a:pt x="39" y="6"/>
                      <a:pt x="35" y="4"/>
                    </a:cubicBezTo>
                    <a:cubicBezTo>
                      <a:pt x="35" y="4"/>
                      <a:pt x="35" y="4"/>
                      <a:pt x="35" y="4"/>
                    </a:cubicBezTo>
                    <a:cubicBezTo>
                      <a:pt x="31" y="2"/>
                      <a:pt x="27" y="0"/>
                      <a:pt x="23" y="0"/>
                    </a:cubicBezTo>
                    <a:cubicBezTo>
                      <a:pt x="15" y="0"/>
                      <a:pt x="8" y="4"/>
                      <a:pt x="4" y="10"/>
                    </a:cubicBezTo>
                    <a:cubicBezTo>
                      <a:pt x="2" y="14"/>
                      <a:pt x="0" y="19"/>
                      <a:pt x="0" y="23"/>
                    </a:cubicBezTo>
                    <a:cubicBezTo>
                      <a:pt x="0" y="29"/>
                      <a:pt x="2" y="33"/>
                      <a:pt x="5" y="37"/>
                    </a:cubicBezTo>
                    <a:cubicBezTo>
                      <a:pt x="6" y="39"/>
                      <a:pt x="8" y="40"/>
                      <a:pt x="9" y="42"/>
                    </a:cubicBezTo>
                    <a:cubicBezTo>
                      <a:pt x="11" y="43"/>
                      <a:pt x="12" y="44"/>
                      <a:pt x="14" y="44"/>
                    </a:cubicBezTo>
                    <a:cubicBezTo>
                      <a:pt x="14" y="44"/>
                      <a:pt x="14" y="44"/>
                      <a:pt x="14" y="44"/>
                    </a:cubicBezTo>
                    <a:cubicBezTo>
                      <a:pt x="17" y="46"/>
                      <a:pt x="20" y="46"/>
                      <a:pt x="23" y="46"/>
                    </a:cubicBezTo>
                    <a:cubicBezTo>
                      <a:pt x="26" y="46"/>
                      <a:pt x="30" y="46"/>
                      <a:pt x="32" y="44"/>
                    </a:cubicBezTo>
                    <a:cubicBezTo>
                      <a:pt x="34" y="44"/>
                      <a:pt x="35" y="43"/>
                      <a:pt x="36" y="42"/>
                    </a:cubicBezTo>
                    <a:cubicBezTo>
                      <a:pt x="38" y="41"/>
                      <a:pt x="40" y="39"/>
                      <a:pt x="42" y="36"/>
                    </a:cubicBezTo>
                    <a:cubicBezTo>
                      <a:pt x="44" y="33"/>
                      <a:pt x="45" y="30"/>
                      <a:pt x="46" y="26"/>
                    </a:cubicBezTo>
                    <a:cubicBezTo>
                      <a:pt x="46" y="26"/>
                      <a:pt x="46" y="26"/>
                      <a:pt x="46" y="26"/>
                    </a:cubicBezTo>
                    <a:cubicBezTo>
                      <a:pt x="46" y="25"/>
                      <a:pt x="46" y="24"/>
                      <a:pt x="46" y="23"/>
                    </a:cubicBezTo>
                    <a:cubicBezTo>
                      <a:pt x="46" y="21"/>
                      <a:pt x="45" y="18"/>
                      <a:pt x="45" y="15"/>
                    </a:cubicBezTo>
                    <a:close/>
                    <a:moveTo>
                      <a:pt x="31" y="11"/>
                    </a:moveTo>
                    <a:cubicBezTo>
                      <a:pt x="34" y="11"/>
                      <a:pt x="35" y="13"/>
                      <a:pt x="35" y="15"/>
                    </a:cubicBezTo>
                    <a:cubicBezTo>
                      <a:pt x="35" y="15"/>
                      <a:pt x="35" y="15"/>
                      <a:pt x="35" y="15"/>
                    </a:cubicBezTo>
                    <a:cubicBezTo>
                      <a:pt x="35" y="17"/>
                      <a:pt x="33" y="19"/>
                      <a:pt x="31" y="19"/>
                    </a:cubicBezTo>
                    <a:cubicBezTo>
                      <a:pt x="29" y="19"/>
                      <a:pt x="27" y="17"/>
                      <a:pt x="27" y="15"/>
                    </a:cubicBezTo>
                    <a:cubicBezTo>
                      <a:pt x="27" y="13"/>
                      <a:pt x="29" y="11"/>
                      <a:pt x="31" y="11"/>
                    </a:cubicBezTo>
                    <a:cubicBezTo>
                      <a:pt x="31" y="11"/>
                      <a:pt x="31" y="11"/>
                      <a:pt x="31" y="11"/>
                    </a:cubicBezTo>
                    <a:close/>
                    <a:moveTo>
                      <a:pt x="15" y="36"/>
                    </a:moveTo>
                    <a:cubicBezTo>
                      <a:pt x="12" y="36"/>
                      <a:pt x="11" y="34"/>
                      <a:pt x="11" y="32"/>
                    </a:cubicBezTo>
                    <a:cubicBezTo>
                      <a:pt x="11" y="30"/>
                      <a:pt x="12" y="28"/>
                      <a:pt x="15" y="28"/>
                    </a:cubicBezTo>
                    <a:cubicBezTo>
                      <a:pt x="17" y="28"/>
                      <a:pt x="19" y="30"/>
                      <a:pt x="19" y="32"/>
                    </a:cubicBezTo>
                    <a:cubicBezTo>
                      <a:pt x="19" y="34"/>
                      <a:pt x="17" y="36"/>
                      <a:pt x="15" y="36"/>
                    </a:cubicBezTo>
                    <a:close/>
                    <a:moveTo>
                      <a:pt x="15" y="19"/>
                    </a:moveTo>
                    <a:cubicBezTo>
                      <a:pt x="12" y="19"/>
                      <a:pt x="11" y="17"/>
                      <a:pt x="11" y="15"/>
                    </a:cubicBezTo>
                    <a:cubicBezTo>
                      <a:pt x="11" y="13"/>
                      <a:pt x="12" y="11"/>
                      <a:pt x="15" y="11"/>
                    </a:cubicBezTo>
                    <a:cubicBezTo>
                      <a:pt x="17" y="11"/>
                      <a:pt x="19" y="13"/>
                      <a:pt x="19" y="15"/>
                    </a:cubicBezTo>
                    <a:cubicBezTo>
                      <a:pt x="19" y="17"/>
                      <a:pt x="17" y="19"/>
                      <a:pt x="15" y="19"/>
                    </a:cubicBezTo>
                    <a:close/>
                    <a:moveTo>
                      <a:pt x="20" y="23"/>
                    </a:moveTo>
                    <a:cubicBezTo>
                      <a:pt x="20" y="22"/>
                      <a:pt x="21" y="21"/>
                      <a:pt x="22" y="21"/>
                    </a:cubicBezTo>
                    <a:cubicBezTo>
                      <a:pt x="22" y="21"/>
                      <a:pt x="23" y="21"/>
                      <a:pt x="23" y="21"/>
                    </a:cubicBezTo>
                    <a:cubicBezTo>
                      <a:pt x="25" y="21"/>
                      <a:pt x="26" y="22"/>
                      <a:pt x="26" y="23"/>
                    </a:cubicBezTo>
                    <a:cubicBezTo>
                      <a:pt x="26" y="24"/>
                      <a:pt x="26" y="24"/>
                      <a:pt x="25" y="25"/>
                    </a:cubicBezTo>
                    <a:cubicBezTo>
                      <a:pt x="25" y="26"/>
                      <a:pt x="24" y="26"/>
                      <a:pt x="23" y="26"/>
                    </a:cubicBezTo>
                    <a:cubicBezTo>
                      <a:pt x="22" y="26"/>
                      <a:pt x="20" y="25"/>
                      <a:pt x="20" y="23"/>
                    </a:cubicBezTo>
                    <a:close/>
                    <a:moveTo>
                      <a:pt x="31" y="36"/>
                    </a:moveTo>
                    <a:cubicBezTo>
                      <a:pt x="29" y="36"/>
                      <a:pt x="27" y="34"/>
                      <a:pt x="27" y="32"/>
                    </a:cubicBezTo>
                    <a:cubicBezTo>
                      <a:pt x="27" y="30"/>
                      <a:pt x="29" y="28"/>
                      <a:pt x="31" y="28"/>
                    </a:cubicBezTo>
                    <a:cubicBezTo>
                      <a:pt x="34" y="28"/>
                      <a:pt x="35" y="30"/>
                      <a:pt x="35" y="32"/>
                    </a:cubicBezTo>
                    <a:cubicBezTo>
                      <a:pt x="35" y="34"/>
                      <a:pt x="34" y="36"/>
                      <a:pt x="31"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grpSp>
        <p:sp>
          <p:nvSpPr>
            <p:cNvPr id="20511" name="Freeform 31"/>
            <p:cNvSpPr>
              <a:spLocks noEditPoints="1"/>
            </p:cNvSpPr>
            <p:nvPr/>
          </p:nvSpPr>
          <p:spPr bwMode="auto">
            <a:xfrm>
              <a:off x="9825" y="4717"/>
              <a:ext cx="235" cy="200"/>
            </a:xfrm>
            <a:custGeom>
              <a:avLst/>
              <a:gdLst>
                <a:gd name="T0" fmla="*/ 52 w 54"/>
                <a:gd name="T1" fmla="*/ 0 h 47"/>
                <a:gd name="T2" fmla="*/ 11 w 54"/>
                <a:gd name="T3" fmla="*/ 0 h 47"/>
                <a:gd name="T4" fmla="*/ 9 w 54"/>
                <a:gd name="T5" fmla="*/ 2 h 47"/>
                <a:gd name="T6" fmla="*/ 9 w 54"/>
                <a:gd name="T7" fmla="*/ 4 h 47"/>
                <a:gd name="T8" fmla="*/ 9 w 54"/>
                <a:gd name="T9" fmla="*/ 5 h 47"/>
                <a:gd name="T10" fmla="*/ 9 w 54"/>
                <a:gd name="T11" fmla="*/ 6 h 47"/>
                <a:gd name="T12" fmla="*/ 9 w 54"/>
                <a:gd name="T13" fmla="*/ 9 h 47"/>
                <a:gd name="T14" fmla="*/ 10 w 54"/>
                <a:gd name="T15" fmla="*/ 9 h 47"/>
                <a:gd name="T16" fmla="*/ 2 w 54"/>
                <a:gd name="T17" fmla="*/ 9 h 47"/>
                <a:gd name="T18" fmla="*/ 0 w 54"/>
                <a:gd name="T19" fmla="*/ 11 h 47"/>
                <a:gd name="T20" fmla="*/ 0 w 54"/>
                <a:gd name="T21" fmla="*/ 45 h 47"/>
                <a:gd name="T22" fmla="*/ 2 w 54"/>
                <a:gd name="T23" fmla="*/ 47 h 47"/>
                <a:gd name="T24" fmla="*/ 43 w 54"/>
                <a:gd name="T25" fmla="*/ 47 h 47"/>
                <a:gd name="T26" fmla="*/ 45 w 54"/>
                <a:gd name="T27" fmla="*/ 45 h 47"/>
                <a:gd name="T28" fmla="*/ 45 w 54"/>
                <a:gd name="T29" fmla="*/ 38 h 47"/>
                <a:gd name="T30" fmla="*/ 52 w 54"/>
                <a:gd name="T31" fmla="*/ 38 h 47"/>
                <a:gd name="T32" fmla="*/ 54 w 54"/>
                <a:gd name="T33" fmla="*/ 36 h 47"/>
                <a:gd name="T34" fmla="*/ 54 w 54"/>
                <a:gd name="T35" fmla="*/ 34 h 47"/>
                <a:gd name="T36" fmla="*/ 54 w 54"/>
                <a:gd name="T37" fmla="*/ 33 h 47"/>
                <a:gd name="T38" fmla="*/ 54 w 54"/>
                <a:gd name="T39" fmla="*/ 31 h 47"/>
                <a:gd name="T40" fmla="*/ 54 w 54"/>
                <a:gd name="T41" fmla="*/ 7 h 47"/>
                <a:gd name="T42" fmla="*/ 54 w 54"/>
                <a:gd name="T43" fmla="*/ 5 h 47"/>
                <a:gd name="T44" fmla="*/ 54 w 54"/>
                <a:gd name="T45" fmla="*/ 4 h 47"/>
                <a:gd name="T46" fmla="*/ 54 w 54"/>
                <a:gd name="T47" fmla="*/ 2 h 47"/>
                <a:gd name="T48" fmla="*/ 52 w 54"/>
                <a:gd name="T49" fmla="*/ 0 h 47"/>
                <a:gd name="T50" fmla="*/ 26 w 54"/>
                <a:gd name="T51" fmla="*/ 22 h 47"/>
                <a:gd name="T52" fmla="*/ 30 w 54"/>
                <a:gd name="T53" fmla="*/ 18 h 47"/>
                <a:gd name="T54" fmla="*/ 34 w 54"/>
                <a:gd name="T55" fmla="*/ 22 h 47"/>
                <a:gd name="T56" fmla="*/ 30 w 54"/>
                <a:gd name="T57" fmla="*/ 26 h 47"/>
                <a:gd name="T58" fmla="*/ 26 w 54"/>
                <a:gd name="T59" fmla="*/ 22 h 47"/>
                <a:gd name="T60" fmla="*/ 38 w 54"/>
                <a:gd name="T61" fmla="*/ 42 h 47"/>
                <a:gd name="T62" fmla="*/ 7 w 54"/>
                <a:gd name="T63" fmla="*/ 42 h 47"/>
                <a:gd name="T64" fmla="*/ 5 w 54"/>
                <a:gd name="T65" fmla="*/ 40 h 47"/>
                <a:gd name="T66" fmla="*/ 5 w 54"/>
                <a:gd name="T67" fmla="*/ 37 h 47"/>
                <a:gd name="T68" fmla="*/ 5 w 54"/>
                <a:gd name="T69" fmla="*/ 36 h 47"/>
                <a:gd name="T70" fmla="*/ 6 w 54"/>
                <a:gd name="T71" fmla="*/ 34 h 47"/>
                <a:gd name="T72" fmla="*/ 20 w 54"/>
                <a:gd name="T73" fmla="*/ 29 h 47"/>
                <a:gd name="T74" fmla="*/ 23 w 54"/>
                <a:gd name="T75" fmla="*/ 30 h 47"/>
                <a:gd name="T76" fmla="*/ 26 w 54"/>
                <a:gd name="T77" fmla="*/ 32 h 47"/>
                <a:gd name="T78" fmla="*/ 38 w 54"/>
                <a:gd name="T79" fmla="*/ 32 h 47"/>
                <a:gd name="T80" fmla="*/ 39 w 54"/>
                <a:gd name="T81" fmla="*/ 32 h 47"/>
                <a:gd name="T82" fmla="*/ 40 w 54"/>
                <a:gd name="T83" fmla="*/ 33 h 47"/>
                <a:gd name="T84" fmla="*/ 40 w 54"/>
                <a:gd name="T85" fmla="*/ 40 h 47"/>
                <a:gd name="T86" fmla="*/ 38 w 54"/>
                <a:gd name="T87" fmla="*/ 42 h 47"/>
                <a:gd name="T88" fmla="*/ 49 w 54"/>
                <a:gd name="T89" fmla="*/ 31 h 47"/>
                <a:gd name="T90" fmla="*/ 48 w 54"/>
                <a:gd name="T91" fmla="*/ 33 h 47"/>
                <a:gd name="T92" fmla="*/ 47 w 54"/>
                <a:gd name="T93" fmla="*/ 33 h 47"/>
                <a:gd name="T94" fmla="*/ 45 w 54"/>
                <a:gd name="T95" fmla="*/ 33 h 47"/>
                <a:gd name="T96" fmla="*/ 45 w 54"/>
                <a:gd name="T97" fmla="*/ 11 h 47"/>
                <a:gd name="T98" fmla="*/ 43 w 54"/>
                <a:gd name="T99" fmla="*/ 9 h 47"/>
                <a:gd name="T100" fmla="*/ 14 w 54"/>
                <a:gd name="T101" fmla="*/ 9 h 47"/>
                <a:gd name="T102" fmla="*/ 14 w 54"/>
                <a:gd name="T103" fmla="*/ 9 h 47"/>
                <a:gd name="T104" fmla="*/ 14 w 54"/>
                <a:gd name="T105" fmla="*/ 7 h 47"/>
                <a:gd name="T106" fmla="*/ 15 w 54"/>
                <a:gd name="T107" fmla="*/ 6 h 47"/>
                <a:gd name="T108" fmla="*/ 16 w 54"/>
                <a:gd name="T109" fmla="*/ 5 h 47"/>
                <a:gd name="T110" fmla="*/ 47 w 54"/>
                <a:gd name="T111" fmla="*/ 5 h 47"/>
                <a:gd name="T112" fmla="*/ 49 w 54"/>
                <a:gd name="T113" fmla="*/ 7 h 47"/>
                <a:gd name="T114" fmla="*/ 49 w 54"/>
                <a:gd name="T11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52" y="0"/>
                  </a:moveTo>
                  <a:cubicBezTo>
                    <a:pt x="11" y="0"/>
                    <a:pt x="11" y="0"/>
                    <a:pt x="11" y="0"/>
                  </a:cubicBezTo>
                  <a:cubicBezTo>
                    <a:pt x="10" y="0"/>
                    <a:pt x="9" y="1"/>
                    <a:pt x="9" y="2"/>
                  </a:cubicBezTo>
                  <a:cubicBezTo>
                    <a:pt x="9" y="4"/>
                    <a:pt x="9" y="4"/>
                    <a:pt x="9" y="4"/>
                  </a:cubicBezTo>
                  <a:cubicBezTo>
                    <a:pt x="9" y="4"/>
                    <a:pt x="9" y="5"/>
                    <a:pt x="9" y="5"/>
                  </a:cubicBezTo>
                  <a:cubicBezTo>
                    <a:pt x="9" y="5"/>
                    <a:pt x="9" y="6"/>
                    <a:pt x="9" y="6"/>
                  </a:cubicBezTo>
                  <a:cubicBezTo>
                    <a:pt x="9" y="9"/>
                    <a:pt x="9" y="9"/>
                    <a:pt x="9" y="9"/>
                  </a:cubicBezTo>
                  <a:cubicBezTo>
                    <a:pt x="9" y="9"/>
                    <a:pt x="9" y="9"/>
                    <a:pt x="10" y="9"/>
                  </a:cubicBezTo>
                  <a:cubicBezTo>
                    <a:pt x="2" y="9"/>
                    <a:pt x="2" y="9"/>
                    <a:pt x="2" y="9"/>
                  </a:cubicBezTo>
                  <a:cubicBezTo>
                    <a:pt x="1" y="9"/>
                    <a:pt x="0" y="10"/>
                    <a:pt x="0" y="11"/>
                  </a:cubicBezTo>
                  <a:cubicBezTo>
                    <a:pt x="0" y="45"/>
                    <a:pt x="0" y="45"/>
                    <a:pt x="0" y="45"/>
                  </a:cubicBezTo>
                  <a:cubicBezTo>
                    <a:pt x="0" y="46"/>
                    <a:pt x="1" y="47"/>
                    <a:pt x="2" y="47"/>
                  </a:cubicBezTo>
                  <a:cubicBezTo>
                    <a:pt x="43" y="47"/>
                    <a:pt x="43" y="47"/>
                    <a:pt x="43" y="47"/>
                  </a:cubicBezTo>
                  <a:cubicBezTo>
                    <a:pt x="44" y="47"/>
                    <a:pt x="45" y="46"/>
                    <a:pt x="45" y="45"/>
                  </a:cubicBezTo>
                  <a:cubicBezTo>
                    <a:pt x="45" y="38"/>
                    <a:pt x="45" y="38"/>
                    <a:pt x="45" y="38"/>
                  </a:cubicBezTo>
                  <a:cubicBezTo>
                    <a:pt x="52" y="38"/>
                    <a:pt x="52" y="38"/>
                    <a:pt x="52" y="38"/>
                  </a:cubicBezTo>
                  <a:cubicBezTo>
                    <a:pt x="53" y="38"/>
                    <a:pt x="54" y="37"/>
                    <a:pt x="54" y="36"/>
                  </a:cubicBezTo>
                  <a:cubicBezTo>
                    <a:pt x="54" y="34"/>
                    <a:pt x="54" y="34"/>
                    <a:pt x="54" y="34"/>
                  </a:cubicBezTo>
                  <a:cubicBezTo>
                    <a:pt x="54" y="33"/>
                    <a:pt x="54" y="33"/>
                    <a:pt x="54" y="33"/>
                  </a:cubicBezTo>
                  <a:cubicBezTo>
                    <a:pt x="54" y="33"/>
                    <a:pt x="54" y="32"/>
                    <a:pt x="54" y="31"/>
                  </a:cubicBezTo>
                  <a:cubicBezTo>
                    <a:pt x="54" y="7"/>
                    <a:pt x="54" y="7"/>
                    <a:pt x="54" y="7"/>
                  </a:cubicBezTo>
                  <a:cubicBezTo>
                    <a:pt x="54" y="6"/>
                    <a:pt x="54" y="5"/>
                    <a:pt x="54" y="5"/>
                  </a:cubicBezTo>
                  <a:cubicBezTo>
                    <a:pt x="54" y="5"/>
                    <a:pt x="54" y="4"/>
                    <a:pt x="54" y="4"/>
                  </a:cubicBezTo>
                  <a:cubicBezTo>
                    <a:pt x="54" y="2"/>
                    <a:pt x="54" y="2"/>
                    <a:pt x="54" y="2"/>
                  </a:cubicBezTo>
                  <a:cubicBezTo>
                    <a:pt x="54" y="1"/>
                    <a:pt x="53" y="0"/>
                    <a:pt x="52" y="0"/>
                  </a:cubicBezTo>
                  <a:close/>
                  <a:moveTo>
                    <a:pt x="26" y="22"/>
                  </a:moveTo>
                  <a:cubicBezTo>
                    <a:pt x="26" y="20"/>
                    <a:pt x="28" y="18"/>
                    <a:pt x="30" y="18"/>
                  </a:cubicBezTo>
                  <a:cubicBezTo>
                    <a:pt x="33" y="18"/>
                    <a:pt x="34" y="20"/>
                    <a:pt x="34" y="22"/>
                  </a:cubicBezTo>
                  <a:cubicBezTo>
                    <a:pt x="34" y="24"/>
                    <a:pt x="33" y="26"/>
                    <a:pt x="30" y="26"/>
                  </a:cubicBezTo>
                  <a:cubicBezTo>
                    <a:pt x="28" y="26"/>
                    <a:pt x="26" y="24"/>
                    <a:pt x="26" y="22"/>
                  </a:cubicBezTo>
                  <a:close/>
                  <a:moveTo>
                    <a:pt x="38" y="42"/>
                  </a:moveTo>
                  <a:cubicBezTo>
                    <a:pt x="7" y="42"/>
                    <a:pt x="7" y="42"/>
                    <a:pt x="7" y="42"/>
                  </a:cubicBezTo>
                  <a:cubicBezTo>
                    <a:pt x="6" y="42"/>
                    <a:pt x="5" y="41"/>
                    <a:pt x="5" y="40"/>
                  </a:cubicBezTo>
                  <a:cubicBezTo>
                    <a:pt x="5" y="37"/>
                    <a:pt x="5" y="37"/>
                    <a:pt x="5" y="37"/>
                  </a:cubicBezTo>
                  <a:cubicBezTo>
                    <a:pt x="5" y="37"/>
                    <a:pt x="5" y="36"/>
                    <a:pt x="5" y="36"/>
                  </a:cubicBezTo>
                  <a:cubicBezTo>
                    <a:pt x="6" y="35"/>
                    <a:pt x="6" y="35"/>
                    <a:pt x="6" y="34"/>
                  </a:cubicBezTo>
                  <a:cubicBezTo>
                    <a:pt x="6" y="34"/>
                    <a:pt x="11" y="26"/>
                    <a:pt x="20" y="29"/>
                  </a:cubicBezTo>
                  <a:cubicBezTo>
                    <a:pt x="21" y="29"/>
                    <a:pt x="22" y="30"/>
                    <a:pt x="23" y="30"/>
                  </a:cubicBezTo>
                  <a:cubicBezTo>
                    <a:pt x="24" y="31"/>
                    <a:pt x="25" y="31"/>
                    <a:pt x="26" y="32"/>
                  </a:cubicBezTo>
                  <a:cubicBezTo>
                    <a:pt x="34" y="35"/>
                    <a:pt x="38" y="32"/>
                    <a:pt x="38" y="32"/>
                  </a:cubicBezTo>
                  <a:cubicBezTo>
                    <a:pt x="38" y="32"/>
                    <a:pt x="38" y="32"/>
                    <a:pt x="39" y="32"/>
                  </a:cubicBezTo>
                  <a:cubicBezTo>
                    <a:pt x="39" y="32"/>
                    <a:pt x="40" y="32"/>
                    <a:pt x="40" y="33"/>
                  </a:cubicBezTo>
                  <a:cubicBezTo>
                    <a:pt x="40" y="40"/>
                    <a:pt x="40" y="40"/>
                    <a:pt x="40" y="40"/>
                  </a:cubicBezTo>
                  <a:cubicBezTo>
                    <a:pt x="40" y="41"/>
                    <a:pt x="39" y="42"/>
                    <a:pt x="38" y="42"/>
                  </a:cubicBezTo>
                  <a:close/>
                  <a:moveTo>
                    <a:pt x="49" y="31"/>
                  </a:moveTo>
                  <a:cubicBezTo>
                    <a:pt x="49" y="32"/>
                    <a:pt x="48" y="32"/>
                    <a:pt x="48" y="33"/>
                  </a:cubicBezTo>
                  <a:cubicBezTo>
                    <a:pt x="48" y="33"/>
                    <a:pt x="47" y="33"/>
                    <a:pt x="47" y="33"/>
                  </a:cubicBezTo>
                  <a:cubicBezTo>
                    <a:pt x="45" y="33"/>
                    <a:pt x="45" y="33"/>
                    <a:pt x="45" y="33"/>
                  </a:cubicBezTo>
                  <a:cubicBezTo>
                    <a:pt x="45" y="11"/>
                    <a:pt x="45" y="11"/>
                    <a:pt x="45" y="11"/>
                  </a:cubicBezTo>
                  <a:cubicBezTo>
                    <a:pt x="45" y="10"/>
                    <a:pt x="44" y="9"/>
                    <a:pt x="43" y="9"/>
                  </a:cubicBezTo>
                  <a:cubicBezTo>
                    <a:pt x="14" y="9"/>
                    <a:pt x="14" y="9"/>
                    <a:pt x="14" y="9"/>
                  </a:cubicBezTo>
                  <a:cubicBezTo>
                    <a:pt x="14" y="9"/>
                    <a:pt x="14" y="9"/>
                    <a:pt x="14" y="9"/>
                  </a:cubicBezTo>
                  <a:cubicBezTo>
                    <a:pt x="14" y="7"/>
                    <a:pt x="14" y="7"/>
                    <a:pt x="14" y="7"/>
                  </a:cubicBezTo>
                  <a:cubicBezTo>
                    <a:pt x="14" y="7"/>
                    <a:pt x="14" y="6"/>
                    <a:pt x="15" y="6"/>
                  </a:cubicBezTo>
                  <a:cubicBezTo>
                    <a:pt x="15" y="6"/>
                    <a:pt x="15" y="5"/>
                    <a:pt x="16" y="5"/>
                  </a:cubicBezTo>
                  <a:cubicBezTo>
                    <a:pt x="47" y="5"/>
                    <a:pt x="47" y="5"/>
                    <a:pt x="47" y="5"/>
                  </a:cubicBezTo>
                  <a:cubicBezTo>
                    <a:pt x="48" y="5"/>
                    <a:pt x="49" y="6"/>
                    <a:pt x="49" y="7"/>
                  </a:cubicBezTo>
                  <a:lnTo>
                    <a:pt x="49" y="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grpSp>
          <p:nvGrpSpPr>
            <p:cNvPr id="20512" name="Group 32"/>
            <p:cNvGrpSpPr/>
            <p:nvPr/>
          </p:nvGrpSpPr>
          <p:grpSpPr bwMode="auto">
            <a:xfrm rot="0">
              <a:off x="9840" y="3020"/>
              <a:ext cx="210" cy="170"/>
              <a:chOff x="0" y="0"/>
              <a:chExt cx="116" cy="94"/>
            </a:xfrm>
          </p:grpSpPr>
          <p:sp>
            <p:nvSpPr>
              <p:cNvPr id="20513"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20514"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grpSp>
        <p:grpSp>
          <p:nvGrpSpPr>
            <p:cNvPr id="20515" name="Group 35"/>
            <p:cNvGrpSpPr/>
            <p:nvPr/>
          </p:nvGrpSpPr>
          <p:grpSpPr bwMode="auto">
            <a:xfrm rot="0">
              <a:off x="3135" y="3785"/>
              <a:ext cx="330" cy="410"/>
              <a:chOff x="0" y="0"/>
              <a:chExt cx="156" cy="194"/>
            </a:xfrm>
          </p:grpSpPr>
          <p:sp>
            <p:nvSpPr>
              <p:cNvPr id="20516" name="Freeform 36"/>
              <p:cNvSpPr/>
              <p:nvPr/>
            </p:nvSpPr>
            <p:spPr bwMode="auto">
              <a:xfrm>
                <a:off x="0" y="69"/>
                <a:ext cx="156" cy="125"/>
              </a:xfrm>
              <a:custGeom>
                <a:avLst/>
                <a:gdLst>
                  <a:gd name="T0" fmla="*/ 66 w 66"/>
                  <a:gd name="T1" fmla="*/ 9 h 53"/>
                  <a:gd name="T2" fmla="*/ 45 w 66"/>
                  <a:gd name="T3" fmla="*/ 48 h 53"/>
                  <a:gd name="T4" fmla="*/ 33 w 66"/>
                  <a:gd name="T5" fmla="*/ 53 h 53"/>
                  <a:gd name="T6" fmla="*/ 27 w 66"/>
                  <a:gd name="T7" fmla="*/ 52 h 53"/>
                  <a:gd name="T8" fmla="*/ 3 w 66"/>
                  <a:gd name="T9" fmla="*/ 23 h 53"/>
                  <a:gd name="T10" fmla="*/ 3 w 66"/>
                  <a:gd name="T11" fmla="*/ 22 h 53"/>
                  <a:gd name="T12" fmla="*/ 0 w 66"/>
                  <a:gd name="T13" fmla="*/ 9 h 53"/>
                  <a:gd name="T14" fmla="*/ 1 w 66"/>
                  <a:gd name="T15" fmla="*/ 1 h 53"/>
                  <a:gd name="T16" fmla="*/ 1 w 66"/>
                  <a:gd name="T17" fmla="*/ 1 h 53"/>
                  <a:gd name="T18" fmla="*/ 1 w 66"/>
                  <a:gd name="T19" fmla="*/ 1 h 53"/>
                  <a:gd name="T20" fmla="*/ 2 w 66"/>
                  <a:gd name="T21" fmla="*/ 0 h 53"/>
                  <a:gd name="T22" fmla="*/ 3 w 66"/>
                  <a:gd name="T23" fmla="*/ 1 h 53"/>
                  <a:gd name="T24" fmla="*/ 3 w 66"/>
                  <a:gd name="T25" fmla="*/ 1 h 53"/>
                  <a:gd name="T26" fmla="*/ 30 w 66"/>
                  <a:gd name="T27" fmla="*/ 42 h 53"/>
                  <a:gd name="T28" fmla="*/ 33 w 66"/>
                  <a:gd name="T29" fmla="*/ 43 h 53"/>
                  <a:gd name="T30" fmla="*/ 41 w 66"/>
                  <a:gd name="T31" fmla="*/ 40 h 53"/>
                  <a:gd name="T32" fmla="*/ 56 w 66"/>
                  <a:gd name="T33" fmla="*/ 20 h 53"/>
                  <a:gd name="T34" fmla="*/ 62 w 66"/>
                  <a:gd name="T35" fmla="*/ 1 h 53"/>
                  <a:gd name="T36" fmla="*/ 62 w 66"/>
                  <a:gd name="T37" fmla="*/ 1 h 53"/>
                  <a:gd name="T38" fmla="*/ 62 w 66"/>
                  <a:gd name="T39" fmla="*/ 1 h 53"/>
                  <a:gd name="T40" fmla="*/ 64 w 66"/>
                  <a:gd name="T41" fmla="*/ 0 h 53"/>
                  <a:gd name="T42" fmla="*/ 65 w 66"/>
                  <a:gd name="T43" fmla="*/ 0 h 53"/>
                  <a:gd name="T44" fmla="*/ 65 w 66"/>
                  <a:gd name="T45" fmla="*/ 1 h 53"/>
                  <a:gd name="T46" fmla="*/ 66 w 66"/>
                  <a:gd name="T4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 h="53">
                    <a:moveTo>
                      <a:pt x="66" y="9"/>
                    </a:moveTo>
                    <a:cubicBezTo>
                      <a:pt x="66" y="21"/>
                      <a:pt x="56" y="40"/>
                      <a:pt x="45" y="48"/>
                    </a:cubicBezTo>
                    <a:cubicBezTo>
                      <a:pt x="41" y="51"/>
                      <a:pt x="37" y="53"/>
                      <a:pt x="33" y="53"/>
                    </a:cubicBezTo>
                    <a:cubicBezTo>
                      <a:pt x="31" y="53"/>
                      <a:pt x="29" y="52"/>
                      <a:pt x="27" y="52"/>
                    </a:cubicBezTo>
                    <a:cubicBezTo>
                      <a:pt x="17" y="48"/>
                      <a:pt x="8" y="36"/>
                      <a:pt x="3" y="23"/>
                    </a:cubicBezTo>
                    <a:cubicBezTo>
                      <a:pt x="3" y="23"/>
                      <a:pt x="3" y="23"/>
                      <a:pt x="3" y="22"/>
                    </a:cubicBezTo>
                    <a:cubicBezTo>
                      <a:pt x="1" y="18"/>
                      <a:pt x="0" y="13"/>
                      <a:pt x="0" y="9"/>
                    </a:cubicBezTo>
                    <a:cubicBezTo>
                      <a:pt x="0" y="6"/>
                      <a:pt x="0" y="3"/>
                      <a:pt x="1" y="1"/>
                    </a:cubicBezTo>
                    <a:cubicBezTo>
                      <a:pt x="1" y="1"/>
                      <a:pt x="1" y="1"/>
                      <a:pt x="1" y="1"/>
                    </a:cubicBezTo>
                    <a:cubicBezTo>
                      <a:pt x="1" y="1"/>
                      <a:pt x="1" y="1"/>
                      <a:pt x="1" y="1"/>
                    </a:cubicBezTo>
                    <a:cubicBezTo>
                      <a:pt x="1" y="0"/>
                      <a:pt x="2" y="0"/>
                      <a:pt x="2" y="0"/>
                    </a:cubicBezTo>
                    <a:cubicBezTo>
                      <a:pt x="3" y="0"/>
                      <a:pt x="3" y="0"/>
                      <a:pt x="3" y="1"/>
                    </a:cubicBezTo>
                    <a:cubicBezTo>
                      <a:pt x="3" y="1"/>
                      <a:pt x="3" y="1"/>
                      <a:pt x="3" y="1"/>
                    </a:cubicBezTo>
                    <a:cubicBezTo>
                      <a:pt x="6" y="17"/>
                      <a:pt x="17" y="40"/>
                      <a:pt x="30" y="42"/>
                    </a:cubicBezTo>
                    <a:cubicBezTo>
                      <a:pt x="31" y="43"/>
                      <a:pt x="32" y="43"/>
                      <a:pt x="33" y="43"/>
                    </a:cubicBezTo>
                    <a:cubicBezTo>
                      <a:pt x="36" y="43"/>
                      <a:pt x="38" y="42"/>
                      <a:pt x="41" y="40"/>
                    </a:cubicBezTo>
                    <a:cubicBezTo>
                      <a:pt x="47" y="36"/>
                      <a:pt x="52" y="29"/>
                      <a:pt x="56" y="20"/>
                    </a:cubicBezTo>
                    <a:cubicBezTo>
                      <a:pt x="59" y="14"/>
                      <a:pt x="61" y="7"/>
                      <a:pt x="62" y="1"/>
                    </a:cubicBezTo>
                    <a:cubicBezTo>
                      <a:pt x="62" y="1"/>
                      <a:pt x="62" y="1"/>
                      <a:pt x="62" y="1"/>
                    </a:cubicBezTo>
                    <a:cubicBezTo>
                      <a:pt x="62" y="1"/>
                      <a:pt x="62" y="1"/>
                      <a:pt x="62" y="1"/>
                    </a:cubicBezTo>
                    <a:cubicBezTo>
                      <a:pt x="63" y="0"/>
                      <a:pt x="63" y="0"/>
                      <a:pt x="64" y="0"/>
                    </a:cubicBezTo>
                    <a:cubicBezTo>
                      <a:pt x="64" y="0"/>
                      <a:pt x="64" y="0"/>
                      <a:pt x="65" y="0"/>
                    </a:cubicBezTo>
                    <a:cubicBezTo>
                      <a:pt x="65" y="1"/>
                      <a:pt x="65" y="1"/>
                      <a:pt x="65" y="1"/>
                    </a:cubicBezTo>
                    <a:cubicBezTo>
                      <a:pt x="65" y="3"/>
                      <a:pt x="66" y="6"/>
                      <a:pt x="66"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20517" name="Freeform 37"/>
              <p:cNvSpPr>
                <a:spLocks noEditPoints="1"/>
              </p:cNvSpPr>
              <p:nvPr/>
            </p:nvSpPr>
            <p:spPr bwMode="auto">
              <a:xfrm>
                <a:off x="19" y="0"/>
                <a:ext cx="116" cy="151"/>
              </a:xfrm>
              <a:custGeom>
                <a:avLst/>
                <a:gdLst>
                  <a:gd name="T0" fmla="*/ 48 w 49"/>
                  <a:gd name="T1" fmla="*/ 17 h 64"/>
                  <a:gd name="T2" fmla="*/ 25 w 49"/>
                  <a:gd name="T3" fmla="*/ 0 h 64"/>
                  <a:gd name="T4" fmla="*/ 3 w 49"/>
                  <a:gd name="T5" fmla="*/ 12 h 64"/>
                  <a:gd name="T6" fmla="*/ 1 w 49"/>
                  <a:gd name="T7" fmla="*/ 17 h 64"/>
                  <a:gd name="T8" fmla="*/ 0 w 49"/>
                  <a:gd name="T9" fmla="*/ 24 h 64"/>
                  <a:gd name="T10" fmla="*/ 25 w 49"/>
                  <a:gd name="T11" fmla="*/ 64 h 64"/>
                  <a:gd name="T12" fmla="*/ 30 w 49"/>
                  <a:gd name="T13" fmla="*/ 63 h 64"/>
                  <a:gd name="T14" fmla="*/ 43 w 49"/>
                  <a:gd name="T15" fmla="*/ 48 h 64"/>
                  <a:gd name="T16" fmla="*/ 47 w 49"/>
                  <a:gd name="T17" fmla="*/ 38 h 64"/>
                  <a:gd name="T18" fmla="*/ 47 w 49"/>
                  <a:gd name="T19" fmla="*/ 38 h 64"/>
                  <a:gd name="T20" fmla="*/ 49 w 49"/>
                  <a:gd name="T21" fmla="*/ 24 h 64"/>
                  <a:gd name="T22" fmla="*/ 48 w 49"/>
                  <a:gd name="T23" fmla="*/ 17 h 64"/>
                  <a:gd name="T24" fmla="*/ 25 w 49"/>
                  <a:gd name="T25" fmla="*/ 32 h 64"/>
                  <a:gd name="T26" fmla="*/ 24 w 49"/>
                  <a:gd name="T27" fmla="*/ 32 h 64"/>
                  <a:gd name="T28" fmla="*/ 16 w 49"/>
                  <a:gd name="T29" fmla="*/ 24 h 64"/>
                  <a:gd name="T30" fmla="*/ 16 w 49"/>
                  <a:gd name="T31" fmla="*/ 23 h 64"/>
                  <a:gd name="T32" fmla="*/ 25 w 49"/>
                  <a:gd name="T33" fmla="*/ 15 h 64"/>
                  <a:gd name="T34" fmla="*/ 33 w 49"/>
                  <a:gd name="T35" fmla="*/ 23 h 64"/>
                  <a:gd name="T36" fmla="*/ 25 w 49"/>
                  <a:gd name="T3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64">
                    <a:moveTo>
                      <a:pt x="48" y="17"/>
                    </a:moveTo>
                    <a:cubicBezTo>
                      <a:pt x="45" y="7"/>
                      <a:pt x="36" y="0"/>
                      <a:pt x="25" y="0"/>
                    </a:cubicBezTo>
                    <a:cubicBezTo>
                      <a:pt x="16" y="0"/>
                      <a:pt x="8" y="5"/>
                      <a:pt x="3" y="12"/>
                    </a:cubicBezTo>
                    <a:cubicBezTo>
                      <a:pt x="3" y="14"/>
                      <a:pt x="2" y="15"/>
                      <a:pt x="1" y="17"/>
                    </a:cubicBezTo>
                    <a:cubicBezTo>
                      <a:pt x="1" y="19"/>
                      <a:pt x="0" y="22"/>
                      <a:pt x="0" y="24"/>
                    </a:cubicBezTo>
                    <a:cubicBezTo>
                      <a:pt x="0" y="38"/>
                      <a:pt x="11" y="64"/>
                      <a:pt x="25" y="64"/>
                    </a:cubicBezTo>
                    <a:cubicBezTo>
                      <a:pt x="27" y="64"/>
                      <a:pt x="29" y="64"/>
                      <a:pt x="30" y="63"/>
                    </a:cubicBezTo>
                    <a:cubicBezTo>
                      <a:pt x="35" y="60"/>
                      <a:pt x="40" y="55"/>
                      <a:pt x="43" y="48"/>
                    </a:cubicBezTo>
                    <a:cubicBezTo>
                      <a:pt x="44" y="45"/>
                      <a:pt x="46" y="42"/>
                      <a:pt x="47" y="38"/>
                    </a:cubicBezTo>
                    <a:cubicBezTo>
                      <a:pt x="47" y="38"/>
                      <a:pt x="47" y="38"/>
                      <a:pt x="47" y="38"/>
                    </a:cubicBezTo>
                    <a:cubicBezTo>
                      <a:pt x="48" y="33"/>
                      <a:pt x="49" y="28"/>
                      <a:pt x="49" y="24"/>
                    </a:cubicBezTo>
                    <a:cubicBezTo>
                      <a:pt x="49" y="22"/>
                      <a:pt x="49" y="19"/>
                      <a:pt x="48" y="17"/>
                    </a:cubicBezTo>
                    <a:close/>
                    <a:moveTo>
                      <a:pt x="25" y="32"/>
                    </a:moveTo>
                    <a:cubicBezTo>
                      <a:pt x="25" y="32"/>
                      <a:pt x="24" y="32"/>
                      <a:pt x="24" y="32"/>
                    </a:cubicBezTo>
                    <a:cubicBezTo>
                      <a:pt x="20" y="31"/>
                      <a:pt x="17" y="28"/>
                      <a:pt x="16" y="24"/>
                    </a:cubicBezTo>
                    <a:cubicBezTo>
                      <a:pt x="16" y="24"/>
                      <a:pt x="16" y="24"/>
                      <a:pt x="16" y="23"/>
                    </a:cubicBezTo>
                    <a:cubicBezTo>
                      <a:pt x="16" y="19"/>
                      <a:pt x="20" y="15"/>
                      <a:pt x="25" y="15"/>
                    </a:cubicBezTo>
                    <a:cubicBezTo>
                      <a:pt x="30" y="15"/>
                      <a:pt x="33" y="19"/>
                      <a:pt x="33" y="23"/>
                    </a:cubicBezTo>
                    <a:cubicBezTo>
                      <a:pt x="33" y="28"/>
                      <a:pt x="30"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grpSp>
        <p:grpSp>
          <p:nvGrpSpPr>
            <p:cNvPr id="20518" name="Group 38"/>
            <p:cNvGrpSpPr/>
            <p:nvPr/>
          </p:nvGrpSpPr>
          <p:grpSpPr bwMode="auto">
            <a:xfrm rot="0">
              <a:off x="5003" y="4430"/>
              <a:ext cx="380" cy="764"/>
              <a:chOff x="60" y="-138"/>
              <a:chExt cx="201" cy="407"/>
            </a:xfrm>
          </p:grpSpPr>
          <p:sp>
            <p:nvSpPr>
              <p:cNvPr id="20519" name="Freeform 39"/>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20520" name="Freeform 40"/>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20521" name="Freeform 41"/>
              <p:cNvSpPr/>
              <p:nvPr/>
            </p:nvSpPr>
            <p:spPr bwMode="auto">
              <a:xfrm>
                <a:off x="60" y="-138"/>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grpSp>
        <p:sp>
          <p:nvSpPr>
            <p:cNvPr id="20522" name="Rectangle 42"/>
            <p:cNvSpPr>
              <a:spLocks noChangeArrowheads="1"/>
            </p:cNvSpPr>
            <p:nvPr/>
          </p:nvSpPr>
          <p:spPr bwMode="auto">
            <a:xfrm>
              <a:off x="815" y="4804"/>
              <a:ext cx="3714" cy="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buFont typeface="Arial" panose="020B0604020202020204" pitchFamily="34" charset="0"/>
                <a:buNone/>
              </a:pPr>
              <a:r>
                <a:rPr lang="zh-CN" altLang="en-US" sz="1200" b="1" dirty="0">
                  <a:solidFill>
                    <a:schemeClr val="tx1">
                      <a:lumMod val="50000"/>
                      <a:lumOff val="50000"/>
                    </a:schemeClr>
                  </a:solidFill>
                  <a:latin typeface="Times New Roman" panose="02020603050405020304" charset="0"/>
                </a:rPr>
                <a:t>C-RAN技术核心在于打破了基带处理池</a:t>
              </a:r>
              <a:r>
                <a:rPr lang="en-US" altLang="zh-CN" sz="1200" b="1" dirty="0">
                  <a:solidFill>
                    <a:schemeClr val="tx1">
                      <a:lumMod val="50000"/>
                      <a:lumOff val="50000"/>
                    </a:schemeClr>
                  </a:solidFill>
                  <a:latin typeface="Times New Roman" panose="02020603050405020304" charset="0"/>
                </a:rPr>
                <a:t>(BBU)</a:t>
              </a:r>
              <a:r>
                <a:rPr lang="zh-CN" altLang="en-US" sz="1200" b="1" dirty="0">
                  <a:solidFill>
                    <a:schemeClr val="tx1">
                      <a:lumMod val="50000"/>
                      <a:lumOff val="50000"/>
                    </a:schemeClr>
                  </a:solidFill>
                  <a:latin typeface="Times New Roman" panose="02020603050405020304" charset="0"/>
                </a:rPr>
                <a:t>和远端无线单元</a:t>
              </a:r>
              <a:r>
                <a:rPr lang="en-US" altLang="zh-CN" sz="1200" b="1" dirty="0">
                  <a:solidFill>
                    <a:schemeClr val="tx1">
                      <a:lumMod val="50000"/>
                      <a:lumOff val="50000"/>
                    </a:schemeClr>
                  </a:solidFill>
                  <a:latin typeface="Times New Roman" panose="02020603050405020304" charset="0"/>
                </a:rPr>
                <a:t>(RRU)</a:t>
              </a:r>
              <a:r>
                <a:rPr lang="zh-CN" altLang="en-US" sz="1200" b="1" dirty="0">
                  <a:solidFill>
                    <a:schemeClr val="tx1">
                      <a:lumMod val="50000"/>
                      <a:lumOff val="50000"/>
                    </a:schemeClr>
                  </a:solidFill>
                  <a:latin typeface="Times New Roman" panose="02020603050405020304" charset="0"/>
                </a:rPr>
                <a:t>之间的静态连接关系，将以往基站的RR</a:t>
              </a:r>
              <a:r>
                <a:rPr lang="en-US" altLang="zh-CN" sz="1200" b="1" dirty="0">
                  <a:solidFill>
                    <a:schemeClr val="tx1">
                      <a:lumMod val="50000"/>
                      <a:lumOff val="50000"/>
                    </a:schemeClr>
                  </a:solidFill>
                  <a:latin typeface="Times New Roman" panose="02020603050405020304" charset="0"/>
                </a:rPr>
                <a:t>U</a:t>
              </a:r>
              <a:r>
                <a:rPr lang="zh-CN" altLang="en-US" sz="1200" b="1" dirty="0">
                  <a:solidFill>
                    <a:schemeClr val="tx1">
                      <a:lumMod val="50000"/>
                      <a:lumOff val="50000"/>
                    </a:schemeClr>
                  </a:solidFill>
                  <a:latin typeface="Times New Roman" panose="02020603050405020304" charset="0"/>
                </a:rPr>
                <a:t>从BBU当中独立出来，并将后者实现云计算架构。</a:t>
              </a:r>
              <a:endParaRPr lang="en-US" altLang="zh-CN" sz="1200" b="1" dirty="0">
                <a:solidFill>
                  <a:schemeClr val="tx1">
                    <a:lumMod val="50000"/>
                    <a:lumOff val="50000"/>
                  </a:schemeClr>
                </a:solidFill>
                <a:latin typeface="Times New Roman" panose="02020603050405020304" charset="0"/>
              </a:endParaRPr>
            </a:p>
          </p:txBody>
        </p:sp>
        <p:sp>
          <p:nvSpPr>
            <p:cNvPr id="20523" name="Rectangle 43"/>
            <p:cNvSpPr>
              <a:spLocks noChangeArrowheads="1"/>
            </p:cNvSpPr>
            <p:nvPr/>
          </p:nvSpPr>
          <p:spPr bwMode="auto">
            <a:xfrm>
              <a:off x="10500" y="2760"/>
              <a:ext cx="3180" cy="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sz="1400" b="1" dirty="0">
                  <a:solidFill>
                    <a:schemeClr val="tx1">
                      <a:lumMod val="50000"/>
                      <a:lumOff val="50000"/>
                    </a:schemeClr>
                  </a:solidFill>
                </a:rPr>
                <a:t>协作式无线电</a:t>
              </a:r>
              <a:endParaRPr lang="zh-CN" sz="1400" b="1" dirty="0">
                <a:solidFill>
                  <a:schemeClr val="tx1">
                    <a:lumMod val="50000"/>
                    <a:lumOff val="50000"/>
                  </a:schemeClr>
                </a:solidFill>
              </a:endParaRPr>
            </a:p>
            <a:p>
              <a:pPr algn="ctr">
                <a:lnSpc>
                  <a:spcPct val="120000"/>
                </a:lnSpc>
                <a:buFont typeface="Arial" panose="020B0604020202020204" pitchFamily="34" charset="0"/>
                <a:buNone/>
              </a:pPr>
              <a:r>
                <a:rPr lang="zh-CN" sz="1400" b="1" dirty="0">
                  <a:solidFill>
                    <a:schemeClr val="tx1">
                      <a:lumMod val="50000"/>
                      <a:lumOff val="50000"/>
                    </a:schemeClr>
                  </a:solidFill>
                  <a:latin typeface="Times New Roman" panose="02020603050405020304" charset="0"/>
                </a:rPr>
                <a:t>Collaborative Radio</a:t>
              </a:r>
              <a:endParaRPr lang="zh-CN" sz="1400" b="1" dirty="0">
                <a:solidFill>
                  <a:schemeClr val="tx1">
                    <a:lumMod val="50000"/>
                    <a:lumOff val="50000"/>
                  </a:schemeClr>
                </a:solidFill>
                <a:latin typeface="Times New Roman" panose="02020603050405020304" charset="0"/>
              </a:endParaRPr>
            </a:p>
            <a:p>
              <a:pPr algn="ctr">
                <a:lnSpc>
                  <a:spcPct val="120000"/>
                </a:lnSpc>
                <a:buFont typeface="Arial" panose="020B0604020202020204" pitchFamily="34" charset="0"/>
                <a:buNone/>
              </a:pPr>
              <a:endParaRPr lang="zh-CN" sz="1400" dirty="0">
                <a:solidFill>
                  <a:schemeClr val="tx1">
                    <a:lumMod val="50000"/>
                    <a:lumOff val="50000"/>
                  </a:schemeClr>
                </a:solidFill>
              </a:endParaRPr>
            </a:p>
          </p:txBody>
        </p:sp>
        <p:sp>
          <p:nvSpPr>
            <p:cNvPr id="20524" name="Rectangle 44"/>
            <p:cNvSpPr>
              <a:spLocks noChangeArrowheads="1"/>
            </p:cNvSpPr>
            <p:nvPr/>
          </p:nvSpPr>
          <p:spPr bwMode="auto">
            <a:xfrm>
              <a:off x="10500" y="4382"/>
              <a:ext cx="3180"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en-US" sz="1400" b="1" dirty="0">
                  <a:solidFill>
                    <a:schemeClr val="tx1">
                      <a:lumMod val="50000"/>
                      <a:lumOff val="50000"/>
                    </a:schemeClr>
                  </a:solidFill>
                </a:rPr>
                <a:t>集中化处理</a:t>
              </a:r>
              <a:endParaRPr lang="zh-CN" altLang="en-US" sz="1400" b="1" dirty="0">
                <a:solidFill>
                  <a:schemeClr val="tx1">
                    <a:lumMod val="50000"/>
                    <a:lumOff val="50000"/>
                  </a:schemeClr>
                </a:solidFill>
              </a:endParaRPr>
            </a:p>
            <a:p>
              <a:pPr algn="ctr">
                <a:lnSpc>
                  <a:spcPct val="120000"/>
                </a:lnSpc>
                <a:buFont typeface="Arial" panose="020B0604020202020204" pitchFamily="34" charset="0"/>
                <a:buNone/>
              </a:pPr>
              <a:r>
                <a:rPr sz="1400" b="1" dirty="0">
                  <a:solidFill>
                    <a:schemeClr val="tx1">
                      <a:lumMod val="50000"/>
                      <a:lumOff val="50000"/>
                    </a:schemeClr>
                  </a:solidFill>
                  <a:latin typeface="Times New Roman" panose="02020603050405020304" charset="0"/>
                </a:rPr>
                <a:t>Centralized Processing</a:t>
              </a:r>
              <a:endParaRPr sz="1400" b="1" dirty="0">
                <a:solidFill>
                  <a:schemeClr val="tx1">
                    <a:lumMod val="50000"/>
                    <a:lumOff val="50000"/>
                  </a:schemeClr>
                </a:solidFill>
                <a:latin typeface="Times New Roman" panose="02020603050405020304" charset="0"/>
              </a:endParaRPr>
            </a:p>
          </p:txBody>
        </p:sp>
        <p:sp>
          <p:nvSpPr>
            <p:cNvPr id="20525" name="Rectangle 45"/>
            <p:cNvSpPr>
              <a:spLocks noChangeArrowheads="1"/>
            </p:cNvSpPr>
            <p:nvPr/>
          </p:nvSpPr>
          <p:spPr bwMode="auto">
            <a:xfrm>
              <a:off x="10500" y="5816"/>
              <a:ext cx="3180"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en-US" sz="1400" b="1" dirty="0">
                  <a:solidFill>
                    <a:schemeClr val="tx1">
                      <a:lumMod val="50000"/>
                      <a:lumOff val="50000"/>
                    </a:schemeClr>
                  </a:solidFill>
                </a:rPr>
                <a:t>接入网架构</a:t>
              </a:r>
              <a:endParaRPr lang="zh-CN" altLang="en-US" sz="1400" b="1" dirty="0">
                <a:solidFill>
                  <a:schemeClr val="tx1">
                    <a:lumMod val="50000"/>
                    <a:lumOff val="50000"/>
                  </a:schemeClr>
                </a:solidFill>
              </a:endParaRPr>
            </a:p>
            <a:p>
              <a:pPr algn="ctr">
                <a:lnSpc>
                  <a:spcPct val="120000"/>
                </a:lnSpc>
                <a:buFont typeface="Arial" panose="020B0604020202020204" pitchFamily="34" charset="0"/>
                <a:buNone/>
              </a:pPr>
              <a:r>
                <a:rPr sz="1400" b="1" dirty="0">
                  <a:solidFill>
                    <a:schemeClr val="tx1">
                      <a:lumMod val="50000"/>
                      <a:lumOff val="50000"/>
                    </a:schemeClr>
                  </a:solidFill>
                  <a:latin typeface="Times New Roman" panose="02020603050405020304" charset="0"/>
                </a:rPr>
                <a:t>Clean System</a:t>
              </a:r>
              <a:endParaRPr sz="1400" b="1" dirty="0">
                <a:solidFill>
                  <a:schemeClr val="tx1">
                    <a:lumMod val="50000"/>
                    <a:lumOff val="50000"/>
                  </a:schemeClr>
                </a:solidFill>
                <a:latin typeface="Times New Roman" panose="02020603050405020304" charset="0"/>
              </a:endParaRPr>
            </a:p>
          </p:txBody>
        </p:sp>
        <p:grpSp>
          <p:nvGrpSpPr>
            <p:cNvPr id="2" name="组合 1"/>
            <p:cNvGrpSpPr/>
            <p:nvPr/>
          </p:nvGrpSpPr>
          <p:grpSpPr>
            <a:xfrm rot="0">
              <a:off x="4815" y="547"/>
              <a:ext cx="5814" cy="805"/>
              <a:chOff x="4458" y="565"/>
              <a:chExt cx="5814" cy="805"/>
            </a:xfrm>
          </p:grpSpPr>
          <p:sp>
            <p:nvSpPr>
              <p:cNvPr id="51" name="TextBox 50"/>
              <p:cNvSpPr txBox="1"/>
              <p:nvPr/>
            </p:nvSpPr>
            <p:spPr>
              <a:xfrm>
                <a:off x="5447" y="565"/>
                <a:ext cx="3506" cy="580"/>
              </a:xfrm>
              <a:prstGeom prst="rect">
                <a:avLst/>
              </a:prstGeom>
              <a:noFill/>
            </p:spPr>
            <p:txBody>
              <a:bodyPr wrap="square" rtlCol="0">
                <a:spAutoFit/>
              </a:bodyPr>
              <a:p>
                <a:pPr algn="ctr"/>
                <a:r>
                  <a:rPr lang="en-US" altLang="zh-CN" b="1" dirty="0" smtClean="0">
                    <a:solidFill>
                      <a:schemeClr val="accent1"/>
                    </a:solidFill>
                    <a:latin typeface="Times New Roman" panose="02020603050405020304" charset="0"/>
                    <a:ea typeface="微软雅黑" panose="020B0503020204020204" pitchFamily="34" charset="-122"/>
                  </a:rPr>
                  <a:t>C-RAN</a:t>
                </a:r>
                <a:r>
                  <a:rPr lang="zh-CN" altLang="en-US" b="1" dirty="0" smtClean="0">
                    <a:solidFill>
                      <a:schemeClr val="accent1"/>
                    </a:solidFill>
                    <a:latin typeface="Times New Roman" panose="02020603050405020304" charset="0"/>
                    <a:ea typeface="微软雅黑" panose="020B0503020204020204" pitchFamily="34" charset="-122"/>
                  </a:rPr>
                  <a:t>网络架构</a:t>
                </a:r>
                <a:endParaRPr lang="zh-CN" altLang="en-US" b="1" dirty="0" smtClean="0">
                  <a:solidFill>
                    <a:schemeClr val="accent1"/>
                  </a:solidFill>
                  <a:latin typeface="Times New Roman" panose="02020603050405020304" charset="0"/>
                  <a:ea typeface="微软雅黑" panose="020B0503020204020204" pitchFamily="34" charset="-122"/>
                </a:endParaRPr>
              </a:p>
            </p:txBody>
          </p:sp>
          <p:sp>
            <p:nvSpPr>
              <p:cNvPr id="52" name="Rectangle 20"/>
              <p:cNvSpPr>
                <a:spLocks noChangeArrowheads="1"/>
              </p:cNvSpPr>
              <p:nvPr/>
            </p:nvSpPr>
            <p:spPr bwMode="auto">
              <a:xfrm>
                <a:off x="4458" y="1080"/>
                <a:ext cx="581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fontAlgn="base">
                  <a:spcBef>
                    <a:spcPct val="0"/>
                  </a:spcBef>
                  <a:spcAft>
                    <a:spcPct val="0"/>
                  </a:spcAft>
                  <a:buFont typeface="Arial" panose="020B0604020202020204" pitchFamily="34" charset="0"/>
                  <a:buNone/>
                </a:pPr>
                <a:r>
                  <a:rPr lang="en-US" altLang="zh-CN" sz="1200" dirty="0">
                    <a:ln w="6350">
                      <a:noFill/>
                    </a:ln>
                    <a:solidFill>
                      <a:schemeClr val="tx1">
                        <a:lumMod val="50000"/>
                        <a:lumOff val="50000"/>
                      </a:schemeClr>
                    </a:solidFill>
                    <a:latin typeface="Times New Roman" panose="02020603050405020304" charset="0"/>
                    <a:ea typeface="微软雅黑" panose="020B0503020204020204" pitchFamily="34" charset="-122"/>
                    <a:cs typeface="Arial" panose="020B0604020202020204" pitchFamily="34" charset="0"/>
                  </a:rPr>
                  <a:t>C-RAN  Network Architecture</a:t>
                </a:r>
                <a:endParaRPr lang="en-US" altLang="zh-CN" sz="1200" dirty="0">
                  <a:ln w="6350">
                    <a:noFill/>
                  </a:ln>
                  <a:solidFill>
                    <a:schemeClr val="tx1">
                      <a:lumMod val="50000"/>
                      <a:lumOff val="50000"/>
                    </a:schemeClr>
                  </a:solidFill>
                  <a:latin typeface="Times New Roman" panose="02020603050405020304" charset="0"/>
                  <a:ea typeface="微软雅黑" panose="020B0503020204020204" pitchFamily="34" charset="-122"/>
                  <a:cs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000000"/>
      </a:dk2>
      <a:lt2>
        <a:srgbClr val="FFFFFF"/>
      </a:lt2>
      <a:accent1>
        <a:srgbClr val="F08C00"/>
      </a:accent1>
      <a:accent2>
        <a:srgbClr val="FBCA6E"/>
      </a:accent2>
      <a:accent3>
        <a:srgbClr val="EA6441"/>
      </a:accent3>
      <a:accent4>
        <a:srgbClr val="6D6E72"/>
      </a:accent4>
      <a:accent5>
        <a:srgbClr val="00CC99"/>
      </a:accent5>
      <a:accent6>
        <a:srgbClr val="918CD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6507</Words>
  <Application>WPS 演示</Application>
  <PresentationFormat>自定义</PresentationFormat>
  <Paragraphs>489</Paragraphs>
  <Slides>36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26</vt:i4>
      </vt:variant>
      <vt:variant>
        <vt:lpstr>幻灯片标题</vt:lpstr>
      </vt:variant>
      <vt:variant>
        <vt:i4>36</vt:i4>
      </vt:variant>
    </vt:vector>
  </HeadingPairs>
  <TitlesOfParts>
    <vt:vector size="70" baseType="lpstr">
      <vt:lpstr>Arial</vt:lpstr>
      <vt:lpstr>宋体</vt:lpstr>
      <vt:lpstr>Wingdings</vt:lpstr>
      <vt:lpstr>Impact</vt:lpstr>
      <vt:lpstr>微软雅黑</vt:lpstr>
      <vt:lpstr>Times New Roman</vt:lpstr>
      <vt:lpstr>Calibri</vt:lpstr>
      <vt:lpstr>自定义设计方案</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zhaoxudong</cp:lastModifiedBy>
  <cp:revision>63</cp:revision>
  <dcterms:created xsi:type="dcterms:W3CDTF">2016-03-21T01:49:00Z</dcterms:created>
  <dcterms:modified xsi:type="dcterms:W3CDTF">2017-05-31T09:51:40Z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