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3" r:id="rId7"/>
    <p:sldId id="260" r:id="rId8"/>
    <p:sldId id="262"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448CE-BB1A-D690-8BA2-C0084B69EA13}" v="346" dt="2024-01-08T17:00:12.258"/>
    <p1510:client id="{33D4CFE1-FD8F-667D-924D-AB13C19351C6}" v="601" dt="2024-01-09T15:29:01.900"/>
    <p1510:client id="{7A94A943-82DE-8271-DC32-4BEFED60A3F8}" v="8" dt="2024-01-02T13:16:34.369"/>
    <p1510:client id="{E6D3B93C-5829-947B-AC47-19B13CDAD32E}" v="12" dt="2024-01-06T20:00:26.135"/>
    <p1510:client id="{F5B738B7-2EBF-4153-9CF9-8EFF126AFD56}" v="15" dt="2023-12-19T17:06:56.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3F848-5789-5ADC-025C-F7611D2F2243}"/>
              </a:ext>
            </a:extLst>
          </p:cNvPr>
          <p:cNvSpPr>
            <a:spLocks noGrp="1"/>
          </p:cNvSpPr>
          <p:nvPr>
            <p:ph type="ctrTitle"/>
          </p:nvPr>
        </p:nvSpPr>
        <p:spPr>
          <a:xfrm>
            <a:off x="1285241" y="1008993"/>
            <a:ext cx="9231410" cy="3542045"/>
          </a:xfrm>
        </p:spPr>
        <p:txBody>
          <a:bodyPr anchor="b">
            <a:normAutofit/>
          </a:bodyPr>
          <a:lstStyle/>
          <a:p>
            <a:pPr algn="l"/>
            <a:r>
              <a:rPr lang="en-GB" sz="8100">
                <a:cs typeface="Calibri Light"/>
              </a:rPr>
              <a:t>Excel and Tableau- Wealth of nations project</a:t>
            </a:r>
            <a:endParaRPr lang="en-GB" sz="8100"/>
          </a:p>
        </p:txBody>
      </p:sp>
    </p:spTree>
    <p:extLst>
      <p:ext uri="{BB962C8B-B14F-4D97-AF65-F5344CB8AC3E}">
        <p14:creationId xmlns:p14="http://schemas.microsoft.com/office/powerpoint/2010/main" val="177422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3B4773DA-9830-04F7-3D30-838333F3F8CC}"/>
              </a:ext>
            </a:extLst>
          </p:cNvPr>
          <p:cNvPicPr>
            <a:picLocks noChangeAspect="1"/>
          </p:cNvPicPr>
          <p:nvPr/>
        </p:nvPicPr>
        <p:blipFill>
          <a:blip r:embed="rId2"/>
          <a:stretch>
            <a:fillRect/>
          </a:stretch>
        </p:blipFill>
        <p:spPr>
          <a:xfrm>
            <a:off x="1892443" y="802217"/>
            <a:ext cx="795866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7EE468-4A5C-D8FE-98FE-56F4F7E4257D}"/>
              </a:ext>
            </a:extLst>
          </p:cNvPr>
          <p:cNvSpPr txBox="1"/>
          <p:nvPr/>
        </p:nvSpPr>
        <p:spPr>
          <a:xfrm>
            <a:off x="184150" y="2279650"/>
            <a:ext cx="1473200"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sz="1500" dirty="0"/>
              <a:t>Filtering year of information to 2019 </a:t>
            </a:r>
            <a:endParaRPr lang="en-US" dirty="0"/>
          </a:p>
          <a:p>
            <a:pPr marL="342900" indent="-342900">
              <a:buAutoNum type="arabicPeriod"/>
            </a:pPr>
            <a:endParaRPr lang="en-GB" sz="1500" dirty="0"/>
          </a:p>
          <a:p>
            <a:pPr marL="342900" indent="-342900">
              <a:buAutoNum type="arabicPeriod"/>
            </a:pPr>
            <a:r>
              <a:rPr lang="en-GB" sz="1500"/>
              <a:t>I also arranged by </a:t>
            </a:r>
            <a:r>
              <a:rPr lang="en-GB" sz="1500" dirty="0"/>
              <a:t>ranking of countries by the GDP.</a:t>
            </a:r>
            <a:endParaRPr lang="en-US">
              <a:cs typeface="Calibri" panose="020F0502020204030204"/>
            </a:endParaRPr>
          </a:p>
        </p:txBody>
      </p:sp>
      <p:sp>
        <p:nvSpPr>
          <p:cNvPr id="3" name="TextBox 2">
            <a:extLst>
              <a:ext uri="{FF2B5EF4-FFF2-40B4-BE49-F238E27FC236}">
                <a16:creationId xmlns:a16="http://schemas.microsoft.com/office/drawing/2014/main" id="{96988E93-4127-3BAC-DBD7-7F4A6A7829AA}"/>
              </a:ext>
            </a:extLst>
          </p:cNvPr>
          <p:cNvSpPr txBox="1"/>
          <p:nvPr/>
        </p:nvSpPr>
        <p:spPr>
          <a:xfrm>
            <a:off x="1888066" y="141816"/>
            <a:ext cx="42460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Aharoni"/>
                <a:cs typeface="Aharoni"/>
              </a:rPr>
              <a:t>STEPS:</a:t>
            </a:r>
            <a:endParaRPr lang="en-US" sz="2800" b="1" dirty="0">
              <a:latin typeface="Aharoni"/>
              <a:ea typeface="Calibri" panose="020F0502020204030204"/>
              <a:cs typeface="Aharoni"/>
            </a:endParaRP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with numbers and names&#10;&#10;Description automatically generated">
            <a:extLst>
              <a:ext uri="{FF2B5EF4-FFF2-40B4-BE49-F238E27FC236}">
                <a16:creationId xmlns:a16="http://schemas.microsoft.com/office/drawing/2014/main" id="{1DDB0DE0-5773-A8A5-E9C5-71CBF317B771}"/>
              </a:ext>
            </a:extLst>
          </p:cNvPr>
          <p:cNvPicPr>
            <a:picLocks noChangeAspect="1"/>
          </p:cNvPicPr>
          <p:nvPr/>
        </p:nvPicPr>
        <p:blipFill>
          <a:blip r:embed="rId2"/>
          <a:stretch>
            <a:fillRect/>
          </a:stretch>
        </p:blipFill>
        <p:spPr>
          <a:xfrm>
            <a:off x="3553863" y="643467"/>
            <a:ext cx="5084274"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15E871-9F0C-EF9B-2660-9AFF246F444A}"/>
              </a:ext>
            </a:extLst>
          </p:cNvPr>
          <p:cNvSpPr txBox="1"/>
          <p:nvPr/>
        </p:nvSpPr>
        <p:spPr>
          <a:xfrm>
            <a:off x="184150" y="2279650"/>
            <a:ext cx="328133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ea typeface="Calibri" panose="020F0502020204030204"/>
                <a:cs typeface="Calibri" panose="020F0502020204030204"/>
              </a:rPr>
              <a:t>3. Going to GDP to filter country by alphabetical order </a:t>
            </a:r>
          </a:p>
          <a:p>
            <a:endParaRPr lang="en-US" sz="1500" dirty="0">
              <a:ea typeface="Calibri" panose="020F0502020204030204"/>
              <a:cs typeface="Calibri" panose="020F0502020204030204"/>
            </a:endParaRPr>
          </a:p>
          <a:p>
            <a:r>
              <a:rPr lang="en-US" sz="1500" dirty="0">
                <a:ea typeface="Calibri" panose="020F0502020204030204"/>
                <a:cs typeface="Calibri" panose="020F0502020204030204"/>
              </a:rPr>
              <a:t>4. Filter out any null values as this would affect the graphs that I would be making.</a:t>
            </a:r>
          </a:p>
        </p:txBody>
      </p:sp>
    </p:spTree>
    <p:extLst>
      <p:ext uri="{BB962C8B-B14F-4D97-AF65-F5344CB8AC3E}">
        <p14:creationId xmlns:p14="http://schemas.microsoft.com/office/powerpoint/2010/main" val="302011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5AC381-E4EB-9174-28E4-8A065FA9C72E}"/>
              </a:ext>
            </a:extLst>
          </p:cNvPr>
          <p:cNvPicPr>
            <a:picLocks noChangeAspect="1"/>
          </p:cNvPicPr>
          <p:nvPr/>
        </p:nvPicPr>
        <p:blipFill>
          <a:blip r:embed="rId2"/>
          <a:stretch>
            <a:fillRect/>
          </a:stretch>
        </p:blipFill>
        <p:spPr>
          <a:xfrm>
            <a:off x="643467" y="1247987"/>
            <a:ext cx="10905066" cy="4362024"/>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61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countries/regions&#10;&#10;Description automatically generated">
            <a:extLst>
              <a:ext uri="{FF2B5EF4-FFF2-40B4-BE49-F238E27FC236}">
                <a16:creationId xmlns:a16="http://schemas.microsoft.com/office/drawing/2014/main" id="{D5D845CC-F260-8665-CFDD-457A7EA11432}"/>
              </a:ext>
            </a:extLst>
          </p:cNvPr>
          <p:cNvPicPr>
            <a:picLocks noChangeAspect="1"/>
          </p:cNvPicPr>
          <p:nvPr/>
        </p:nvPicPr>
        <p:blipFill>
          <a:blip r:embed="rId2"/>
          <a:stretch>
            <a:fillRect/>
          </a:stretch>
        </p:blipFill>
        <p:spPr>
          <a:xfrm>
            <a:off x="643467" y="1057148"/>
            <a:ext cx="10905066" cy="474370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30EF16-65C6-A170-E03C-1F7D0261DC7C}"/>
              </a:ext>
            </a:extLst>
          </p:cNvPr>
          <p:cNvSpPr>
            <a:spLocks noGrp="1"/>
          </p:cNvSpPr>
          <p:nvPr>
            <p:ph idx="1"/>
          </p:nvPr>
        </p:nvSpPr>
        <p:spPr>
          <a:xfrm>
            <a:off x="753103" y="5829583"/>
            <a:ext cx="7062938" cy="861888"/>
          </a:xfrm>
        </p:spPr>
        <p:txBody>
          <a:bodyPr vert="horz" lIns="91440" tIns="45720" rIns="91440" bIns="45720" rtlCol="0" anchor="t">
            <a:normAutofit fontScale="92500"/>
          </a:bodyPr>
          <a:lstStyle/>
          <a:p>
            <a:r>
              <a:rPr lang="en-GB" sz="1600" dirty="0">
                <a:cs typeface="Calibri"/>
              </a:rPr>
              <a:t>This shows the 20 lowest countries by average GDP which I showed by using a normal bar graph as this is the easiest to see the lowest ranking countries by the height of the graph with adequate distance between them so it can be seen easier.</a:t>
            </a:r>
          </a:p>
        </p:txBody>
      </p:sp>
    </p:spTree>
    <p:extLst>
      <p:ext uri="{BB962C8B-B14F-4D97-AF65-F5344CB8AC3E}">
        <p14:creationId xmlns:p14="http://schemas.microsoft.com/office/powerpoint/2010/main" val="207003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2AADC7-5B64-8BE0-8C02-9027E2D5A37D}"/>
              </a:ext>
            </a:extLst>
          </p:cNvPr>
          <p:cNvPicPr>
            <a:picLocks noChangeAspect="1"/>
          </p:cNvPicPr>
          <p:nvPr/>
        </p:nvPicPr>
        <p:blipFill>
          <a:blip r:embed="rId2"/>
          <a:stretch>
            <a:fillRect/>
          </a:stretch>
        </p:blipFill>
        <p:spPr>
          <a:xfrm>
            <a:off x="643467" y="788102"/>
            <a:ext cx="10905066" cy="5152642"/>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A7D056-4A48-E121-BD74-3FE64947E82E}"/>
              </a:ext>
            </a:extLst>
          </p:cNvPr>
          <p:cNvSpPr>
            <a:spLocks noGrp="1"/>
          </p:cNvSpPr>
          <p:nvPr>
            <p:ph idx="1"/>
          </p:nvPr>
        </p:nvSpPr>
        <p:spPr>
          <a:xfrm>
            <a:off x="753103" y="5999813"/>
            <a:ext cx="6776111" cy="760898"/>
          </a:xfrm>
        </p:spPr>
        <p:txBody>
          <a:bodyPr vert="horz" lIns="91440" tIns="45720" rIns="91440" bIns="45720" rtlCol="0" anchor="t">
            <a:normAutofit/>
          </a:bodyPr>
          <a:lstStyle/>
          <a:p>
            <a:r>
              <a:rPr lang="en-GB" sz="1500" dirty="0">
                <a:cs typeface="Calibri"/>
              </a:rPr>
              <a:t>This also shows the 20 lowest countries by average GDP using a coloured bar graph as this is the easiest to differentiate the different countries and makes the dashboard more eye-catching and more pleasing to look at.</a:t>
            </a:r>
          </a:p>
          <a:p>
            <a:endParaRPr lang="en-GB" sz="1600" dirty="0">
              <a:cs typeface="Calibri"/>
            </a:endParaRPr>
          </a:p>
        </p:txBody>
      </p:sp>
    </p:spTree>
    <p:extLst>
      <p:ext uri="{BB962C8B-B14F-4D97-AF65-F5344CB8AC3E}">
        <p14:creationId xmlns:p14="http://schemas.microsoft.com/office/powerpoint/2010/main" val="79791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p of the world with different countries/regions&#10;&#10;Description automatically generated">
            <a:extLst>
              <a:ext uri="{FF2B5EF4-FFF2-40B4-BE49-F238E27FC236}">
                <a16:creationId xmlns:a16="http://schemas.microsoft.com/office/drawing/2014/main" id="{A2EF5BFB-F870-B917-A170-E5949995DE3B}"/>
              </a:ext>
            </a:extLst>
          </p:cNvPr>
          <p:cNvPicPr>
            <a:picLocks noChangeAspect="1"/>
          </p:cNvPicPr>
          <p:nvPr/>
        </p:nvPicPr>
        <p:blipFill>
          <a:blip r:embed="rId2"/>
          <a:stretch>
            <a:fillRect/>
          </a:stretch>
        </p:blipFill>
        <p:spPr>
          <a:xfrm>
            <a:off x="2308119" y="643467"/>
            <a:ext cx="8451030" cy="505620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88976D-883E-E3A2-969C-53B72879BE51}"/>
              </a:ext>
            </a:extLst>
          </p:cNvPr>
          <p:cNvSpPr>
            <a:spLocks noGrp="1"/>
          </p:cNvSpPr>
          <p:nvPr>
            <p:ph idx="1"/>
          </p:nvPr>
        </p:nvSpPr>
        <p:spPr>
          <a:xfrm>
            <a:off x="146086" y="1569881"/>
            <a:ext cx="1907061" cy="2827338"/>
          </a:xfrm>
        </p:spPr>
        <p:txBody>
          <a:bodyPr vert="horz" lIns="91440" tIns="45720" rIns="91440" bIns="45720" rtlCol="0" anchor="t">
            <a:normAutofit/>
          </a:bodyPr>
          <a:lstStyle/>
          <a:p>
            <a:r>
              <a:rPr lang="en-GB" sz="1600" dirty="0">
                <a:cs typeface="Calibri"/>
              </a:rPr>
              <a:t>Top 20 countries by average GDP which I showed by using the map as you can easily see where on the map the top countries come from </a:t>
            </a:r>
            <a:endParaRPr lang="en-US" sz="1600" dirty="0">
              <a:cs typeface="Calibri"/>
            </a:endParaRPr>
          </a:p>
        </p:txBody>
      </p:sp>
      <p:pic>
        <p:nvPicPr>
          <p:cNvPr id="5" name="Picture 4" descr="A screenshot of a phone&#10;&#10;Description automatically generated">
            <a:extLst>
              <a:ext uri="{FF2B5EF4-FFF2-40B4-BE49-F238E27FC236}">
                <a16:creationId xmlns:a16="http://schemas.microsoft.com/office/drawing/2014/main" id="{284201BC-D6F0-F19F-513F-5AC5A4047806}"/>
              </a:ext>
            </a:extLst>
          </p:cNvPr>
          <p:cNvPicPr>
            <a:picLocks noChangeAspect="1"/>
          </p:cNvPicPr>
          <p:nvPr/>
        </p:nvPicPr>
        <p:blipFill>
          <a:blip r:embed="rId3"/>
          <a:stretch>
            <a:fillRect/>
          </a:stretch>
        </p:blipFill>
        <p:spPr>
          <a:xfrm>
            <a:off x="270369" y="4024312"/>
            <a:ext cx="1782737" cy="2619375"/>
          </a:xfrm>
          <a:prstGeom prst="rect">
            <a:avLst/>
          </a:prstGeom>
        </p:spPr>
      </p:pic>
      <p:sp>
        <p:nvSpPr>
          <p:cNvPr id="7" name="Content Placeholder 2">
            <a:extLst>
              <a:ext uri="{FF2B5EF4-FFF2-40B4-BE49-F238E27FC236}">
                <a16:creationId xmlns:a16="http://schemas.microsoft.com/office/drawing/2014/main" id="{A6FD3765-C676-6722-42D9-FADBE179A4EB}"/>
              </a:ext>
            </a:extLst>
          </p:cNvPr>
          <p:cNvSpPr txBox="1">
            <a:spLocks/>
          </p:cNvSpPr>
          <p:nvPr/>
        </p:nvSpPr>
        <p:spPr>
          <a:xfrm>
            <a:off x="2309666" y="5694674"/>
            <a:ext cx="5042503" cy="9660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cs typeface="Calibri"/>
              </a:rPr>
              <a:t>I used the marks cards to colour co-ordinate the different counties as its easier to identify and added details to the countries when you hover over it </a:t>
            </a:r>
          </a:p>
        </p:txBody>
      </p:sp>
    </p:spTree>
    <p:extLst>
      <p:ext uri="{BB962C8B-B14F-4D97-AF65-F5344CB8AC3E}">
        <p14:creationId xmlns:p14="http://schemas.microsoft.com/office/powerpoint/2010/main" val="46837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44678035-DE27-94BD-74D6-06E8B9CFBF71}"/>
              </a:ext>
            </a:extLst>
          </p:cNvPr>
          <p:cNvPicPr>
            <a:picLocks noChangeAspect="1"/>
          </p:cNvPicPr>
          <p:nvPr/>
        </p:nvPicPr>
        <p:blipFill>
          <a:blip r:embed="rId2"/>
          <a:stretch>
            <a:fillRect/>
          </a:stretch>
        </p:blipFill>
        <p:spPr>
          <a:xfrm>
            <a:off x="758389" y="612575"/>
            <a:ext cx="10685518" cy="5828497"/>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C635D2D9-6867-1531-C819-76E7B5F826CD}"/>
              </a:ext>
            </a:extLst>
          </p:cNvPr>
          <p:cNvSpPr>
            <a:spLocks noGrp="1"/>
          </p:cNvSpPr>
          <p:nvPr>
            <p:ph idx="1"/>
          </p:nvPr>
        </p:nvSpPr>
        <p:spPr>
          <a:xfrm>
            <a:off x="9148119" y="1712355"/>
            <a:ext cx="2195384" cy="4516094"/>
          </a:xfrm>
        </p:spPr>
        <p:txBody>
          <a:bodyPr vert="horz" lIns="91440" tIns="45720" rIns="91440" bIns="45720" rtlCol="0" anchor="t">
            <a:normAutofit/>
          </a:bodyPr>
          <a:lstStyle/>
          <a:p>
            <a:r>
              <a:rPr lang="en-GB" sz="1600" dirty="0">
                <a:cs typeface="Calibri"/>
              </a:rPr>
              <a:t>This design is colour blind friendly as its in black and white meaning it would be easier for those people to identify the average life expectancy of the countries at first glance because of the intensity of the black as it slowly fades out to grey then white.</a:t>
            </a:r>
          </a:p>
        </p:txBody>
      </p:sp>
    </p:spTree>
    <p:extLst>
      <p:ext uri="{BB962C8B-B14F-4D97-AF65-F5344CB8AC3E}">
        <p14:creationId xmlns:p14="http://schemas.microsoft.com/office/powerpoint/2010/main" val="3421437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Excel and Tableau- Wealth of nations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233</cp:revision>
  <dcterms:created xsi:type="dcterms:W3CDTF">2023-12-19T15:25:12Z</dcterms:created>
  <dcterms:modified xsi:type="dcterms:W3CDTF">2024-01-09T15:29:26Z</dcterms:modified>
</cp:coreProperties>
</file>